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76" r:id="rId4"/>
    <p:sldMasterId id="2147483685" r:id="rId5"/>
  </p:sldMasterIdLst>
  <p:notesMasterIdLst>
    <p:notesMasterId r:id="rId110"/>
  </p:notesMasterIdLst>
  <p:sldIdLst>
    <p:sldId id="293" r:id="rId6"/>
    <p:sldId id="328" r:id="rId7"/>
    <p:sldId id="369" r:id="rId8"/>
    <p:sldId id="327" r:id="rId9"/>
    <p:sldId id="420" r:id="rId10"/>
    <p:sldId id="370" r:id="rId11"/>
    <p:sldId id="371" r:id="rId12"/>
    <p:sldId id="427" r:id="rId13"/>
    <p:sldId id="390" r:id="rId14"/>
    <p:sldId id="373" r:id="rId15"/>
    <p:sldId id="400" r:id="rId16"/>
    <p:sldId id="421" r:id="rId17"/>
    <p:sldId id="372" r:id="rId18"/>
    <p:sldId id="402" r:id="rId19"/>
    <p:sldId id="376" r:id="rId20"/>
    <p:sldId id="422" r:id="rId21"/>
    <p:sldId id="377" r:id="rId22"/>
    <p:sldId id="378" r:id="rId23"/>
    <p:sldId id="379" r:id="rId24"/>
    <p:sldId id="380" r:id="rId25"/>
    <p:sldId id="381" r:id="rId26"/>
    <p:sldId id="426" r:id="rId27"/>
    <p:sldId id="423" r:id="rId28"/>
    <p:sldId id="425" r:id="rId29"/>
    <p:sldId id="382" r:id="rId30"/>
    <p:sldId id="401" r:id="rId31"/>
    <p:sldId id="383" r:id="rId32"/>
    <p:sldId id="387" r:id="rId33"/>
    <p:sldId id="406" r:id="rId34"/>
    <p:sldId id="407" r:id="rId35"/>
    <p:sldId id="408" r:id="rId36"/>
    <p:sldId id="429" r:id="rId37"/>
    <p:sldId id="409" r:id="rId38"/>
    <p:sldId id="428" r:id="rId39"/>
    <p:sldId id="384" r:id="rId40"/>
    <p:sldId id="385" r:id="rId41"/>
    <p:sldId id="386" r:id="rId42"/>
    <p:sldId id="391" r:id="rId43"/>
    <p:sldId id="392" r:id="rId44"/>
    <p:sldId id="393" r:id="rId45"/>
    <p:sldId id="394" r:id="rId46"/>
    <p:sldId id="395" r:id="rId47"/>
    <p:sldId id="396" r:id="rId48"/>
    <p:sldId id="337" r:id="rId49"/>
    <p:sldId id="329" r:id="rId50"/>
    <p:sldId id="339" r:id="rId51"/>
    <p:sldId id="330" r:id="rId52"/>
    <p:sldId id="321" r:id="rId53"/>
    <p:sldId id="333" r:id="rId54"/>
    <p:sldId id="331" r:id="rId55"/>
    <p:sldId id="359" r:id="rId56"/>
    <p:sldId id="368" r:id="rId57"/>
    <p:sldId id="357" r:id="rId58"/>
    <p:sldId id="334" r:id="rId59"/>
    <p:sldId id="335" r:id="rId60"/>
    <p:sldId id="354" r:id="rId61"/>
    <p:sldId id="361" r:id="rId62"/>
    <p:sldId id="353" r:id="rId63"/>
    <p:sldId id="340" r:id="rId64"/>
    <p:sldId id="343" r:id="rId65"/>
    <p:sldId id="344" r:id="rId66"/>
    <p:sldId id="342" r:id="rId67"/>
    <p:sldId id="345" r:id="rId68"/>
    <p:sldId id="346" r:id="rId69"/>
    <p:sldId id="364" r:id="rId70"/>
    <p:sldId id="352" r:id="rId71"/>
    <p:sldId id="362" r:id="rId72"/>
    <p:sldId id="363" r:id="rId73"/>
    <p:sldId id="275" r:id="rId74"/>
    <p:sldId id="276" r:id="rId75"/>
    <p:sldId id="277" r:id="rId76"/>
    <p:sldId id="278" r:id="rId77"/>
    <p:sldId id="294" r:id="rId78"/>
    <p:sldId id="283" r:id="rId79"/>
    <p:sldId id="296" r:id="rId80"/>
    <p:sldId id="284" r:id="rId81"/>
    <p:sldId id="290" r:id="rId82"/>
    <p:sldId id="297" r:id="rId83"/>
    <p:sldId id="323" r:id="rId84"/>
    <p:sldId id="319" r:id="rId85"/>
    <p:sldId id="260" r:id="rId86"/>
    <p:sldId id="287" r:id="rId87"/>
    <p:sldId id="289" r:id="rId88"/>
    <p:sldId id="318" r:id="rId89"/>
    <p:sldId id="299" r:id="rId90"/>
    <p:sldId id="320" r:id="rId91"/>
    <p:sldId id="300" r:id="rId92"/>
    <p:sldId id="301" r:id="rId93"/>
    <p:sldId id="303" r:id="rId94"/>
    <p:sldId id="304" r:id="rId95"/>
    <p:sldId id="306" r:id="rId96"/>
    <p:sldId id="262" r:id="rId97"/>
    <p:sldId id="291" r:id="rId98"/>
    <p:sldId id="317" r:id="rId99"/>
    <p:sldId id="410" r:id="rId100"/>
    <p:sldId id="411" r:id="rId101"/>
    <p:sldId id="412" r:id="rId102"/>
    <p:sldId id="413" r:id="rId103"/>
    <p:sldId id="414" r:id="rId104"/>
    <p:sldId id="415" r:id="rId105"/>
    <p:sldId id="416" r:id="rId106"/>
    <p:sldId id="417" r:id="rId107"/>
    <p:sldId id="418" r:id="rId108"/>
    <p:sldId id="419" r:id="rId10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59F"/>
    <a:srgbClr val="008000"/>
    <a:srgbClr val="FF6600"/>
    <a:srgbClr val="FF9933"/>
    <a:srgbClr val="FFAB57"/>
    <a:srgbClr val="FFFF99"/>
    <a:srgbClr val="FFCF01"/>
    <a:srgbClr val="FFE701"/>
    <a:srgbClr val="FFFF00"/>
    <a:srgbClr val="2B4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4" autoAdjust="0"/>
    <p:restoredTop sz="94630" autoAdjust="0"/>
  </p:normalViewPr>
  <p:slideViewPr>
    <p:cSldViewPr showGuides="1">
      <p:cViewPr>
        <p:scale>
          <a:sx n="70" d="100"/>
          <a:sy n="70" d="100"/>
        </p:scale>
        <p:origin x="-420" y="-2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viewProps" Target="view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heme" Target="theme/theme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frankz\FCC\parameters\FCC-ee\lumi-plot-FCCWeek2019-ilc-clic-cepc-fcc-e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1405027209881"/>
          <c:y val="0.1334092510674629"/>
          <c:w val="0.80614681906511343"/>
          <c:h val="0.68038456445383222"/>
        </c:manualLayout>
      </c:layout>
      <c:scatterChart>
        <c:scatterStyle val="lineMarker"/>
        <c:varyColors val="0"/>
        <c:ser>
          <c:idx val="0"/>
          <c:order val="0"/>
          <c:tx>
            <c:v>FCC-ee CDR (2 IPs)</c:v>
          </c:tx>
          <c:spPr>
            <a:ln w="44450"/>
          </c:spPr>
          <c:marker>
            <c:symbol val="none"/>
          </c:marker>
          <c:dPt>
            <c:idx val="0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3DA-4892-8101-06B36358DA56}"/>
              </c:ext>
            </c:extLst>
          </c:dPt>
          <c:dPt>
            <c:idx val="2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3DA-4892-8101-06B36358DA56}"/>
              </c:ext>
            </c:extLst>
          </c:dPt>
          <c:dPt>
            <c:idx val="4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3DA-4892-8101-06B36358DA56}"/>
              </c:ext>
            </c:extLst>
          </c:dPt>
          <c:dPt>
            <c:idx val="6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3DA-4892-8101-06B36358DA56}"/>
              </c:ext>
            </c:extLst>
          </c:dPt>
          <c:dPt>
            <c:idx val="7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3DA-4892-8101-06B36358DA56}"/>
              </c:ext>
            </c:extLst>
          </c:dPt>
          <c:xVal>
            <c:numRef>
              <c:f>Sheet1!$A$3:$A$10</c:f>
              <c:numCache>
                <c:formatCode>General</c:formatCode>
                <c:ptCount val="8"/>
                <c:pt idx="0">
                  <c:v>90</c:v>
                </c:pt>
                <c:pt idx="1">
                  <c:v>125</c:v>
                </c:pt>
                <c:pt idx="2">
                  <c:v>160</c:v>
                </c:pt>
                <c:pt idx="3">
                  <c:v>200</c:v>
                </c:pt>
                <c:pt idx="4">
                  <c:v>240</c:v>
                </c:pt>
                <c:pt idx="5">
                  <c:v>250</c:v>
                </c:pt>
                <c:pt idx="6">
                  <c:v>350</c:v>
                </c:pt>
                <c:pt idx="7">
                  <c:v>365</c:v>
                </c:pt>
              </c:numCache>
            </c:numRef>
          </c:xVal>
          <c:yVal>
            <c:numRef>
              <c:f>Sheet1!$K$3:$K$11</c:f>
              <c:numCache>
                <c:formatCode>General</c:formatCode>
                <c:ptCount val="9"/>
                <c:pt idx="0">
                  <c:v>460</c:v>
                </c:pt>
                <c:pt idx="2">
                  <c:v>56</c:v>
                </c:pt>
                <c:pt idx="4">
                  <c:v>17</c:v>
                </c:pt>
                <c:pt idx="6">
                  <c:v>3.6</c:v>
                </c:pt>
                <c:pt idx="7">
                  <c:v>3.1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3DA-4892-8101-06B36358DA56}"/>
            </c:ext>
          </c:extLst>
        </c:ser>
        <c:ser>
          <c:idx val="7"/>
          <c:order val="1"/>
          <c:tx>
            <c:v>FCC-ee monochr. H (2 IPs)</c:v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8"/>
            <c:spPr>
              <a:solidFill>
                <a:srgbClr val="0070C0"/>
              </a:solidFill>
              <a:ln w="34925">
                <a:solidFill>
                  <a:srgbClr val="0070C0"/>
                </a:solidFill>
              </a:ln>
            </c:spPr>
          </c:marker>
          <c:dPt>
            <c:idx val="0"/>
            <c:marker>
              <c:spPr>
                <a:solidFill>
                  <a:srgbClr val="00B0F0"/>
                </a:solidFill>
                <a:ln w="34925">
                  <a:solidFill>
                    <a:srgbClr val="00B0F0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63DA-4892-8101-06B36358DA56}"/>
              </c:ext>
            </c:extLst>
          </c:dPt>
          <c:xVal>
            <c:numRef>
              <c:f>Sheet1!$A$4:$A$5</c:f>
              <c:numCache>
                <c:formatCode>General</c:formatCode>
                <c:ptCount val="2"/>
                <c:pt idx="0">
                  <c:v>125</c:v>
                </c:pt>
                <c:pt idx="1">
                  <c:v>160</c:v>
                </c:pt>
              </c:numCache>
            </c:numRef>
          </c:xVal>
          <c:yVal>
            <c:numRef>
              <c:f>Sheet1!$M$4:$M$5</c:f>
              <c:numCache>
                <c:formatCode>General</c:formatCode>
                <c:ptCount val="2"/>
                <c:pt idx="0">
                  <c:v>57.4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3DA-4892-8101-06B36358D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03840"/>
        <c:axId val="72604416"/>
      </c:scatterChart>
      <c:valAx>
        <c:axId val="72603840"/>
        <c:scaling>
          <c:logBase val="2"/>
          <c:orientation val="minMax"/>
          <c:max val="400"/>
          <c:min val="8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2604416"/>
        <c:crossesAt val="0.1"/>
        <c:crossBetween val="midCat"/>
      </c:valAx>
      <c:valAx>
        <c:axId val="72604416"/>
        <c:scaling>
          <c:logBase val="10"/>
          <c:orientation val="minMax"/>
          <c:min val="1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2603840"/>
        <c:crosses val="autoZero"/>
        <c:crossBetween val="midCat"/>
        <c:majorUnit val="10"/>
        <c:minorUnit val="10"/>
      </c:valAx>
      <c:spPr>
        <a:noFill/>
        <a:ln>
          <a:solidFill>
            <a:schemeClr val="tx1"/>
          </a:solidFill>
        </a:ln>
      </c:spPr>
    </c:plotArea>
    <c:plotVisOnly val="1"/>
    <c:dispBlanksAs val="span"/>
    <c:showDLblsOverMax val="0"/>
  </c:chart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0.35967</cdr:x>
      <cdr:y>0.10444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267909" cy="45114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0.40937</cdr:x>
      <cdr:y>0.89746</cdr:y>
    </cdr:from>
    <cdr:to>
      <cdr:x>0.69362</cdr:x>
      <cdr:y>0.98779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581275" y="3876675"/>
          <a:ext cx="1792379" cy="3901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0.18367</cdr:x>
      <cdr:y>0.20447</cdr:y>
    </cdr:from>
    <cdr:to>
      <cdr:x>0.18592</cdr:x>
      <cdr:y>0.81199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1243013" y="828675"/>
          <a:ext cx="15194" cy="246221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0.12195</cdr:x>
      <cdr:y>0.12975</cdr:y>
    </cdr:from>
    <cdr:to>
      <cdr:x>0.25761</cdr:x>
      <cdr:y>0.18159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1080120" y="693356"/>
          <a:ext cx="120153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Z </a:t>
          </a:r>
          <a:r>
            <a:rPr lang="en-US" sz="1200" b="1" dirty="0" smtClean="0">
              <a:solidFill>
                <a:srgbClr val="0070C0"/>
              </a:solidFill>
            </a:rPr>
            <a:t> 91 </a:t>
          </a:r>
          <a:r>
            <a:rPr lang="en-US" sz="1200" b="1" dirty="0">
              <a:solidFill>
                <a:srgbClr val="0070C0"/>
              </a:solidFill>
            </a:rPr>
            <a:t>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0.4722</cdr:x>
      <cdr:y>0.41363</cdr:y>
    </cdr:from>
    <cdr:to>
      <cdr:x>0.47221</cdr:x>
      <cdr:y>0.81552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3195638" y="1676400"/>
          <a:ext cx="22" cy="162879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0.42396</cdr:x>
      <cdr:y>0.29146</cdr:y>
    </cdr:from>
    <cdr:to>
      <cdr:x>0.59079</cdr:x>
      <cdr:y>0.35366</cdr:y>
    </cdr:to>
    <cdr:sp macro="" textlink="">
      <cdr:nvSpPr>
        <cdr:cNvPr id="7" name="TextBox 7"/>
        <cdr:cNvSpPr txBox="1"/>
      </cdr:nvSpPr>
      <cdr:spPr>
        <a:xfrm xmlns:a="http://schemas.openxmlformats.org/drawingml/2006/main">
          <a:off x="2816255" y="1297888"/>
          <a:ext cx="1108181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>
              <a:solidFill>
                <a:srgbClr val="0070C0"/>
              </a:solidFill>
            </a:rPr>
            <a:t>WW  160 </a:t>
          </a:r>
          <a:r>
            <a:rPr lang="en-US" sz="1200" b="1" dirty="0">
              <a:solidFill>
                <a:srgbClr val="0070C0"/>
              </a:solidFill>
            </a:rPr>
            <a:t>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0.67488</cdr:x>
      <cdr:y>0.53349</cdr:y>
    </cdr:from>
    <cdr:to>
      <cdr:x>0.67769</cdr:x>
      <cdr:y>0.81316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4567238" y="2162175"/>
          <a:ext cx="19026" cy="113349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0.60976</cdr:x>
      <cdr:y>0.41997</cdr:y>
    </cdr:from>
    <cdr:to>
      <cdr:x>0.77507</cdr:x>
      <cdr:y>0.48217</cdr:y>
    </cdr:to>
    <cdr:sp macro="" textlink="">
      <cdr:nvSpPr>
        <cdr:cNvPr id="9" name="TextBox 9"/>
        <cdr:cNvSpPr txBox="1"/>
      </cdr:nvSpPr>
      <cdr:spPr>
        <a:xfrm xmlns:a="http://schemas.openxmlformats.org/drawingml/2006/main">
          <a:off x="4050476" y="1870150"/>
          <a:ext cx="1098096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>
              <a:solidFill>
                <a:srgbClr val="0070C0"/>
              </a:solidFill>
            </a:rPr>
            <a:t>ZH  240 </a:t>
          </a:r>
          <a:r>
            <a:rPr lang="en-US" sz="1200" b="1" dirty="0">
              <a:solidFill>
                <a:srgbClr val="0070C0"/>
              </a:solidFill>
            </a:rPr>
            <a:t>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0.87361</cdr:x>
      <cdr:y>0.69565</cdr:y>
    </cdr:from>
    <cdr:to>
      <cdr:x>0.87403</cdr:x>
      <cdr:y>0.81434</cdr:y>
    </cdr:to>
    <cdr:cxnSp macro="">
      <cdr:nvCxnSpPr>
        <cdr:cNvPr id="10" name="Straight Connector 9"/>
        <cdr:cNvCxnSpPr/>
      </cdr:nvCxnSpPr>
      <cdr:spPr>
        <a:xfrm xmlns:a="http://schemas.openxmlformats.org/drawingml/2006/main" flipH="1">
          <a:off x="5912147" y="2819400"/>
          <a:ext cx="2878" cy="48101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0.78591</cdr:x>
      <cdr:y>0.54749</cdr:y>
    </cdr:from>
    <cdr:to>
      <cdr:x>0.93767</cdr:x>
      <cdr:y>0.65116</cdr:y>
    </cdr:to>
    <cdr:sp macro="" textlink="">
      <cdr:nvSpPr>
        <cdr:cNvPr id="11" name="TextBox 11"/>
        <cdr:cNvSpPr txBox="1"/>
      </cdr:nvSpPr>
      <cdr:spPr>
        <a:xfrm xmlns:a="http://schemas.openxmlformats.org/drawingml/2006/main">
          <a:off x="5220580" y="2438003"/>
          <a:ext cx="1008098" cy="461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err="1">
              <a:solidFill>
                <a:srgbClr val="0070C0"/>
              </a:solidFill>
            </a:rPr>
            <a:t>ttbar</a:t>
          </a:r>
          <a:endParaRPr lang="en-US" sz="1200" b="1" dirty="0">
            <a:solidFill>
              <a:srgbClr val="0070C0"/>
            </a:solidFill>
          </a:endParaRPr>
        </a:p>
        <a:p xmlns:a="http://schemas.openxmlformats.org/drawingml/2006/main">
          <a:pPr algn="ctr"/>
          <a:r>
            <a:rPr lang="en-US" sz="1200" b="1" dirty="0" smtClean="0">
              <a:solidFill>
                <a:srgbClr val="0070C0"/>
              </a:solidFill>
            </a:rPr>
            <a:t>345-365 </a:t>
          </a:r>
          <a:r>
            <a:rPr lang="en-US" sz="1200" b="1" dirty="0">
              <a:solidFill>
                <a:srgbClr val="0070C0"/>
              </a:solidFill>
            </a:rPr>
            <a:t>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0.34975</cdr:x>
      <cdr:y>0.01293</cdr:y>
    </cdr:from>
    <cdr:to>
      <cdr:x>0.48487</cdr:x>
      <cdr:y>0.23854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366962" y="523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600" b="1">
              <a:latin typeface="Times New Roman" panose="02020603050405020304" pitchFamily="18" charset="0"/>
              <a:cs typeface="Times New Roman" panose="02020603050405020304" pitchFamily="18" charset="0"/>
            </a:rPr>
            <a:t>(2 IPs)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E2D96-5966-4347-A299-CF30A735324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27990-48C6-47F6-8C27-9F69FCFC6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650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8650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067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F0BDA81-3FB2-49EB-95B6-9165AF10FC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46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199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512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7225" y="469900"/>
            <a:ext cx="3757613" cy="2347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3B51F81B-0188-F944-95C5-D896A11FCEC3}" type="slidenum">
              <a:rPr lang="en-US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077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F0BDA81-3FB2-49EB-95B6-9165AF10FC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45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343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0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34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23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95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3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674688"/>
            <a:ext cx="53975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171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674688"/>
            <a:ext cx="59944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61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96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23950"/>
            <a:ext cx="5394325" cy="303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EF42175B-8F2A-4632-B91F-E8C1C53FD7C0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12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21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07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4FD14A73-B9A0-4385-9E9A-34FD13BABFAA}" type="slidenum">
              <a:rPr lang="fr-CH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25</a:t>
            </a:fld>
            <a:endParaRPr lang="fr-CH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41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4FD14A73-B9A0-4385-9E9A-34FD13BABFAA}" type="slidenum">
              <a:rPr lang="fr-CH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27</a:t>
            </a:fld>
            <a:endParaRPr lang="fr-CH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9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B139-6E6F-4B38-8348-834478FA2EC0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4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1B3D-33A2-4A1E-BBC8-7631D73C357D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5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CED0-9682-45EF-B3E4-C16DC10284F7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7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C5FB-B297-4AAB-97A0-B54D7A6FD291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7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8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45042"/>
            <a:ext cx="1620000" cy="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6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45042"/>
            <a:ext cx="1620000" cy="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8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530198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14/12/2018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Etude FCC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467600" cy="9525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3657600" cy="36253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333501"/>
            <a:ext cx="3657600" cy="362532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5301982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2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775360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976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BF72-012B-459D-9722-EA37B19C2F0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6FB76-5682-41D4-BFAF-03C68093148D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53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45FB-264C-4716-A43C-D85A31633C8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8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4999-CED4-4623-A00A-C510CAC0F636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352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85D-CC29-437B-964B-F50F9A7ACC1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3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4C56-F975-43AE-B8DC-F8342E358F96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78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smtClean="0">
                <a:solidFill>
                  <a:prstClr val="black"/>
                </a:solidFill>
                <a:latin typeface="Times New Roman" pitchFamily="18" charset="0"/>
              </a:rPr>
              <a:t>Alain Blondel  FCC CDR presentation   Outlook 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1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4F5B-38E7-4E53-9D9B-82394C04F301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2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5CAD-1B0E-4651-A26F-A76642DC624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95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ADD2-DE48-4387-BE00-65DB7933252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934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89A1-A151-44A6-91C2-AB9A6021B8CE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EF72B-F255-4ED9-B100-9DC42B56AE12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20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0D81-1D53-48A2-84FB-8B4516E6421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605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</a:rPr>
              <a:t>Stuart Henderson, Project X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 pitchFamily="18" charset="0"/>
              </a:rPr>
              <a:t>MuSR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</a:rPr>
              <a:t> Forum   October 17, 2012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2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2D95-7BA0-4262-BA13-D796A9C7D4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Alain Blondel The FCCs</a:t>
            </a:r>
            <a:endParaRPr lang="fr-CH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2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8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59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7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7F8-C00D-4BE0-9C12-01A44F1B320C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9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29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3DD6-5936-4E68-8F7E-2CEC109A7BE1}" type="datetime1">
              <a:rPr lang="fr-CH" smtClean="0"/>
              <a:t>11.03.2020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4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CCF-0C2D-4054-B654-023DF00FCCCA}" type="datetime1">
              <a:rPr lang="fr-CH" smtClean="0"/>
              <a:t>11.03.2020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ADA2-B523-4B05-90FF-853896B9FCC9}" type="datetime1">
              <a:rPr lang="fr-CH" smtClean="0"/>
              <a:t>11.03.2020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1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6FF0-5F6C-4B73-B6DC-3605931A1637}" type="datetime1">
              <a:rPr lang="fr-CH" smtClean="0"/>
              <a:t>11.03.2020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5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5896-4D41-48F6-9751-3204B29F14EF}" type="datetime1">
              <a:rPr lang="fr-CH" smtClean="0"/>
              <a:t>11.03.2020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9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A728-057E-4F7B-955D-D5A13FE458D6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E7E2F29-D0FA-4F1C-9562-B21CAE1E87AE}" type="datetime1">
              <a:rPr lang="fr-CH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11.03.2020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Alain Blondel  FCC CDR presentation   Outlook </a:t>
            </a:r>
            <a:endParaRPr lang="fr-CH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28A6E5-1451-4611-9B85-9117163DB886}" type="slidenum">
              <a:rPr lang="fr-CH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36" y="27653"/>
            <a:ext cx="1355598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1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064EC4-1695-449C-81C3-95FE3E33C7C9}" type="datetime1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11.03.2020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92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51A741-F40B-4F6B-A143-728A5BCF6DE3}" type="datetime1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11.03.2020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227F8-C00D-4BE0-9C12-01A44F1B320C}" type="datetimeFigureOut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11.03.2020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26" y="5109105"/>
            <a:ext cx="727075" cy="605896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34248" y="5320771"/>
            <a:ext cx="6196519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TLEP  Warsaw 2013-10-01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emf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jpe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13" Type="http://schemas.openxmlformats.org/officeDocument/2006/relationships/image" Target="../media/image62.tiff"/><Relationship Id="rId18" Type="http://schemas.openxmlformats.org/officeDocument/2006/relationships/image" Target="../media/image67.tiff"/><Relationship Id="rId3" Type="http://schemas.openxmlformats.org/officeDocument/2006/relationships/image" Target="../media/image12.png"/><Relationship Id="rId21" Type="http://schemas.openxmlformats.org/officeDocument/2006/relationships/image" Target="../media/image70.tiff"/><Relationship Id="rId7" Type="http://schemas.openxmlformats.org/officeDocument/2006/relationships/image" Target="../media/image56.tiff"/><Relationship Id="rId12" Type="http://schemas.openxmlformats.org/officeDocument/2006/relationships/image" Target="../media/image61.tiff"/><Relationship Id="rId17" Type="http://schemas.openxmlformats.org/officeDocument/2006/relationships/image" Target="../media/image66.tif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5.tiff"/><Relationship Id="rId20" Type="http://schemas.openxmlformats.org/officeDocument/2006/relationships/image" Target="../media/image6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tiff"/><Relationship Id="rId11" Type="http://schemas.openxmlformats.org/officeDocument/2006/relationships/image" Target="../media/image60.tiff"/><Relationship Id="rId5" Type="http://schemas.openxmlformats.org/officeDocument/2006/relationships/image" Target="../media/image54.tiff"/><Relationship Id="rId15" Type="http://schemas.openxmlformats.org/officeDocument/2006/relationships/image" Target="../media/image64.tiff"/><Relationship Id="rId10" Type="http://schemas.openxmlformats.org/officeDocument/2006/relationships/image" Target="../media/image59.tiff"/><Relationship Id="rId19" Type="http://schemas.openxmlformats.org/officeDocument/2006/relationships/image" Target="../media/image68.tiff"/><Relationship Id="rId4" Type="http://schemas.openxmlformats.org/officeDocument/2006/relationships/image" Target="../media/image53.tiff"/><Relationship Id="rId9" Type="http://schemas.openxmlformats.org/officeDocument/2006/relationships/image" Target="../media/image58.tiff"/><Relationship Id="rId14" Type="http://schemas.openxmlformats.org/officeDocument/2006/relationships/image" Target="../media/image63.tiff"/><Relationship Id="rId2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13" Type="http://schemas.openxmlformats.org/officeDocument/2006/relationships/image" Target="../media/image82.tiff"/><Relationship Id="rId18" Type="http://schemas.openxmlformats.org/officeDocument/2006/relationships/image" Target="../media/image86.tiff"/><Relationship Id="rId26" Type="http://schemas.openxmlformats.org/officeDocument/2006/relationships/image" Target="../media/image94.tiff"/><Relationship Id="rId3" Type="http://schemas.openxmlformats.org/officeDocument/2006/relationships/image" Target="../media/image72.tiff"/><Relationship Id="rId21" Type="http://schemas.openxmlformats.org/officeDocument/2006/relationships/image" Target="../media/image89.tiff"/><Relationship Id="rId7" Type="http://schemas.openxmlformats.org/officeDocument/2006/relationships/image" Target="../media/image76.tiff"/><Relationship Id="rId12" Type="http://schemas.openxmlformats.org/officeDocument/2006/relationships/image" Target="../media/image81.tiff"/><Relationship Id="rId17" Type="http://schemas.openxmlformats.org/officeDocument/2006/relationships/image" Target="../media/image85.tiff"/><Relationship Id="rId25" Type="http://schemas.openxmlformats.org/officeDocument/2006/relationships/image" Target="../media/image93.tif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.png"/><Relationship Id="rId20" Type="http://schemas.openxmlformats.org/officeDocument/2006/relationships/image" Target="../media/image88.tiff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tiff"/><Relationship Id="rId11" Type="http://schemas.openxmlformats.org/officeDocument/2006/relationships/image" Target="../media/image80.tiff"/><Relationship Id="rId24" Type="http://schemas.openxmlformats.org/officeDocument/2006/relationships/image" Target="../media/image92.tiff"/><Relationship Id="rId5" Type="http://schemas.openxmlformats.org/officeDocument/2006/relationships/image" Target="../media/image74.tiff"/><Relationship Id="rId15" Type="http://schemas.openxmlformats.org/officeDocument/2006/relationships/image" Target="../media/image84.tiff"/><Relationship Id="rId23" Type="http://schemas.openxmlformats.org/officeDocument/2006/relationships/image" Target="../media/image91.tiff"/><Relationship Id="rId28" Type="http://schemas.openxmlformats.org/officeDocument/2006/relationships/image" Target="../media/image96.jpeg"/><Relationship Id="rId10" Type="http://schemas.openxmlformats.org/officeDocument/2006/relationships/image" Target="../media/image79.tiff"/><Relationship Id="rId19" Type="http://schemas.openxmlformats.org/officeDocument/2006/relationships/image" Target="../media/image87.tiff"/><Relationship Id="rId4" Type="http://schemas.openxmlformats.org/officeDocument/2006/relationships/image" Target="../media/image73.tiff"/><Relationship Id="rId9" Type="http://schemas.openxmlformats.org/officeDocument/2006/relationships/image" Target="../media/image78.tiff"/><Relationship Id="rId14" Type="http://schemas.openxmlformats.org/officeDocument/2006/relationships/image" Target="../media/image83.tiff"/><Relationship Id="rId22" Type="http://schemas.openxmlformats.org/officeDocument/2006/relationships/image" Target="../media/image90.tiff"/><Relationship Id="rId27" Type="http://schemas.openxmlformats.org/officeDocument/2006/relationships/image" Target="../media/image9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emf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11" Type="http://schemas.openxmlformats.org/officeDocument/2006/relationships/image" Target="../media/image110.emf"/><Relationship Id="rId5" Type="http://schemas.openxmlformats.org/officeDocument/2006/relationships/image" Target="../media/image104.jpeg"/><Relationship Id="rId15" Type="http://schemas.openxmlformats.org/officeDocument/2006/relationships/image" Target="../media/image114.emf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tiff"/><Relationship Id="rId1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6.02693v1" TargetMode="External"/><Relationship Id="rId2" Type="http://schemas.openxmlformats.org/officeDocument/2006/relationships/hyperlink" Target="http://fcc-cdr.web.cern.ch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ndico.cern.ch/event/789349/" TargetMode="External"/><Relationship Id="rId4" Type="http://schemas.openxmlformats.org/officeDocument/2006/relationships/hyperlink" Target="https://arxiv.org/abs/1912.11871v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cerncourier.com/cern-thinks-bigger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1.jpe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20792/" TargetMode="External"/><Relationship Id="rId2" Type="http://schemas.openxmlformats.org/officeDocument/2006/relationships/hyperlink" Target="https://indico.in2p3.fr/event/19693/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27555" TargetMode="External"/><Relationship Id="rId2" Type="http://schemas.openxmlformats.org/officeDocument/2006/relationships/hyperlink" Target="https://indico.cern.ch/event/779524/" TargetMode="Externa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2.wmf"/><Relationship Id="rId4" Type="http://schemas.openxmlformats.org/officeDocument/2006/relationships/image" Target="../media/image16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180.png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27555" TargetMode="External"/><Relationship Id="rId2" Type="http://schemas.openxmlformats.org/officeDocument/2006/relationships/hyperlink" Target="https://indico.cern.ch/event/779524/" TargetMode="Externa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BABF-3A70-40D2-877F-B95C5CC2DD4C}" type="datetime1">
              <a:rPr lang="fr-CH" smtClean="0"/>
              <a:t>11.03.2020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"/>
          <a:stretch/>
        </p:blipFill>
        <p:spPr bwMode="auto">
          <a:xfrm>
            <a:off x="0" y="421039"/>
            <a:ext cx="9131442" cy="36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4451" y="4836269"/>
            <a:ext cx="228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Alain BLONDEL</a:t>
            </a:r>
          </a:p>
          <a:p>
            <a:pPr algn="ctr"/>
            <a:r>
              <a:rPr lang="fr-CH" dirty="0" smtClean="0"/>
              <a:t>LPNHE-Paris Sorbonne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19185" y="4237654"/>
            <a:ext cx="187820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OUTLOOK</a:t>
            </a:r>
            <a:endParaRPr lang="en-GB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3712" y="4184661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latin typeface="+mn-lt"/>
              </a:rPr>
              <a:t>  </a:t>
            </a:r>
            <a:r>
              <a:rPr lang="fr-CH" sz="3600" b="1" dirty="0" err="1" smtClean="0">
                <a:latin typeface="+mn-lt"/>
              </a:rPr>
              <a:t>Status</a:t>
            </a:r>
            <a:r>
              <a:rPr lang="fr-CH" sz="3600" b="1" dirty="0" smtClean="0">
                <a:latin typeface="+mn-lt"/>
              </a:rPr>
              <a:t> of the FCC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5328423"/>
            <a:ext cx="863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W</a:t>
            </a:r>
            <a:r>
              <a:rPr lang="fr-CH" b="1" dirty="0" err="1" smtClean="0"/>
              <a:t>ith</a:t>
            </a:r>
            <a:r>
              <a:rPr lang="fr-CH" b="1" dirty="0" smtClean="0"/>
              <a:t> </a:t>
            </a:r>
            <a:r>
              <a:rPr lang="fr-CH" b="1" dirty="0" err="1" smtClean="0"/>
              <a:t>many</a:t>
            </a:r>
            <a:r>
              <a:rPr lang="fr-CH" b="1" dirty="0" smtClean="0"/>
              <a:t> </a:t>
            </a:r>
            <a:r>
              <a:rPr lang="fr-CH" b="1" dirty="0" err="1" smtClean="0"/>
              <a:t>thanks</a:t>
            </a:r>
            <a:r>
              <a:rPr lang="fr-CH" b="1" dirty="0" smtClean="0"/>
              <a:t> to all in the FCC collaboration – and in </a:t>
            </a:r>
            <a:r>
              <a:rPr lang="fr-CH" b="1" dirty="0" err="1" smtClean="0"/>
              <a:t>particular</a:t>
            </a:r>
            <a:r>
              <a:rPr lang="fr-CH" b="1" dirty="0" smtClean="0"/>
              <a:t> M. Benedikt, P. </a:t>
            </a:r>
            <a:r>
              <a:rPr lang="fr-CH" b="1" dirty="0" err="1" smtClean="0"/>
              <a:t>Janot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641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26" y="891744"/>
            <a:ext cx="5089155" cy="40267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99035" y="1548447"/>
            <a:ext cx="2125282" cy="89201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24400" y="1940180"/>
            <a:ext cx="248075" cy="499018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126853" y="1521531"/>
            <a:ext cx="733109" cy="41716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142075" y="4237654"/>
            <a:ext cx="868596" cy="210520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>
            <a:spAutoFit/>
          </a:bodyPr>
          <a:lstStyle/>
          <a:p>
            <a:pPr defTabSz="534911">
              <a:defRPr/>
            </a:pPr>
            <a:r>
              <a:rPr lang="en-GB" sz="9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94681" y="812859"/>
            <a:ext cx="3917338" cy="381150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534911">
              <a:defRPr/>
            </a:pPr>
            <a:r>
              <a:rPr lang="de-AT" sz="19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19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19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1900" b="1" dirty="0">
              <a:solidFill>
                <a:srgbClr val="0C377B"/>
              </a:solidFill>
              <a:latin typeface="Calibri"/>
            </a:endParaRP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156016">
              <a:defRPr/>
            </a:pPr>
            <a:r>
              <a:rPr lang="en-GB" sz="80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534911">
              <a:defRPr/>
            </a:pPr>
            <a:endParaRPr lang="de-AT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de-AT" sz="1900" b="1" i="1" dirty="0">
                <a:solidFill>
                  <a:srgbClr val="0C377B"/>
                </a:solidFill>
                <a:latin typeface="Calibri"/>
              </a:rPr>
              <a:t>SuperB-factories,</a:t>
            </a:r>
            <a:r>
              <a:rPr lang="en-GB" sz="19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1900" b="1" dirty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19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19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* </a:t>
            </a:r>
          </a:p>
          <a:p>
            <a:pPr defTabSz="534911">
              <a:defRPr/>
            </a:pPr>
            <a:endParaRPr lang="de-AT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LEP:  </a:t>
            </a:r>
            <a:r>
              <a:rPr lang="en-GB" sz="1900" b="1" dirty="0">
                <a:solidFill>
                  <a:srgbClr val="FF0000"/>
                </a:solidFill>
                <a:latin typeface="Calibri" panose="020F0502020204030204"/>
              </a:rPr>
              <a:t>high energy</a:t>
            </a: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1900" b="1" dirty="0">
                <a:solidFill>
                  <a:srgbClr val="FF0000"/>
                </a:solidFill>
                <a:latin typeface="Calibri" panose="020F0502020204030204"/>
              </a:rPr>
              <a:t>precision E calibration 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19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19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41572" y="5111802"/>
            <a:ext cx="9185571" cy="626018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 defTabSz="356607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combining successful ingredients of several recent colliders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GB" b="1" dirty="0" smtClean="0">
                <a:solidFill>
                  <a:prstClr val="black"/>
                </a:solidFill>
                <a:latin typeface="Calibri"/>
              </a:rPr>
            </a:br>
            <a:r>
              <a:rPr lang="en-GB" b="1" dirty="0" smtClean="0">
                <a:solidFill>
                  <a:prstClr val="black"/>
                </a:solidFill>
                <a:latin typeface="Calibri"/>
              </a:rPr>
              <a:t>→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highest luminosities &amp; energies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33" y="1367642"/>
            <a:ext cx="507921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07">
              <a:defRPr/>
            </a:pP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/IP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946837" y="1582396"/>
            <a:ext cx="239361" cy="78505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904899" y="1216015"/>
            <a:ext cx="6038" cy="23391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515639" y="1540623"/>
            <a:ext cx="303442" cy="1403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31186" y="1387660"/>
            <a:ext cx="636449" cy="29332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387429" y="1120659"/>
            <a:ext cx="274785" cy="929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024448" y="1940180"/>
            <a:ext cx="1257692" cy="116209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0" y="-41471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6616">
              <a:spcBef>
                <a:spcPts val="0"/>
              </a:spcBef>
              <a:defRPr/>
            </a:pPr>
            <a:r>
              <a:rPr lang="en-US" sz="3400" kern="0" dirty="0">
                <a:latin typeface="Arial"/>
              </a:rPr>
              <a:t>            </a:t>
            </a:r>
            <a:r>
              <a:rPr lang="en-US" sz="2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FCC-</a:t>
            </a:r>
            <a:r>
              <a:rPr lang="en-US" sz="25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en-US" sz="2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</a:t>
            </a:r>
          </a:p>
          <a:p>
            <a:pPr defTabSz="356616">
              <a:spcBef>
                <a:spcPts val="0"/>
              </a:spcBef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based on lessons and techniques from past colliders</a:t>
            </a:r>
            <a:endParaRPr lang="en-US" sz="180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132977"/>
            <a:ext cx="20313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More on </a:t>
            </a:r>
            <a:r>
              <a:rPr lang="fr-CH" sz="2400" b="1" dirty="0" err="1" smtClean="0"/>
              <a:t>TeraZ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841276"/>
            <a:ext cx="9139040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i="0" u="none" strike="noStrike" baseline="0" dirty="0" smtClean="0">
                <a:latin typeface="Corbel-Bold"/>
              </a:rPr>
              <a:t>The </a:t>
            </a:r>
            <a:r>
              <a:rPr lang="fr-CH" sz="1600" b="1" i="0" u="none" strike="noStrike" dirty="0" err="1" smtClean="0">
                <a:latin typeface="Corbel-Bold"/>
              </a:rPr>
              <a:t>flavour</a:t>
            </a:r>
            <a:r>
              <a:rPr lang="fr-CH" sz="1600" b="1" i="0" u="none" strike="noStrike" dirty="0" smtClean="0">
                <a:latin typeface="Corbel-Bold"/>
              </a:rPr>
              <a:t> </a:t>
            </a:r>
            <a:r>
              <a:rPr lang="fr-CH" sz="1600" b="1" i="0" u="none" strike="noStrike" dirty="0" err="1" smtClean="0">
                <a:latin typeface="Corbel-Bold"/>
              </a:rPr>
              <a:t>factory</a:t>
            </a:r>
            <a:endParaRPr lang="fr-CH" sz="1600" b="1" i="0" u="none" strike="noStrike" dirty="0" smtClean="0">
              <a:latin typeface="Corbel-Bold"/>
            </a:endParaRPr>
          </a:p>
          <a:p>
            <a:endParaRPr lang="en-GB" sz="1600" b="1" i="0" u="none" strike="noStrike" baseline="0" dirty="0" smtClean="0">
              <a:solidFill>
                <a:srgbClr val="FF0000"/>
              </a:solidFill>
              <a:latin typeface="Corbel-Bold"/>
            </a:endParaRPr>
          </a:p>
          <a:p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Progress in flavour physics 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wrt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SuperKEKb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 requires &gt; 10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11</a:t>
            </a:r>
            <a:r>
              <a:rPr lang="en-GB" sz="1100" b="1" baseline="3000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100" b="1" i="0" u="none" strike="noStrike" baseline="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b pair events, FCC-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ee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(Z): 10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12</a:t>
            </a: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Challenge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precision of CKM matrix elements</a:t>
            </a: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Push forward searches for FCNC, CP violation and mixing</a:t>
            </a: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Study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rare penguin EW transitions such as b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s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SymbolMT"/>
              </a:rPr>
              <a:t>+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SymbolMT"/>
              </a:rPr>
              <a:t>-</a:t>
            </a: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Wingdings-Regular"/>
              </a:rPr>
              <a:t>--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Test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lepton universality with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10</a:t>
            </a:r>
            <a:r>
              <a:rPr lang="en-GB" sz="1600" baseline="30000" dirty="0" smtClean="0">
                <a:solidFill>
                  <a:srgbClr val="0000CD"/>
                </a:solidFill>
                <a:latin typeface="Corbel-Bold"/>
              </a:rPr>
              <a:t>11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Corbel-Bold"/>
              </a:rPr>
              <a:t>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decays (with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lifetime, mass, BRs)</a:t>
            </a:r>
          </a:p>
          <a:p>
            <a:r>
              <a:rPr lang="en-GB" sz="2000" b="1" i="0" u="none" strike="noStrike" baseline="0" dirty="0" smtClean="0">
                <a:solidFill>
                  <a:srgbClr val="009A00"/>
                </a:solidFill>
                <a:latin typeface="Corbel-Bold"/>
              </a:rPr>
              <a:t>                                           a story to be written!</a:t>
            </a:r>
          </a:p>
          <a:p>
            <a:endParaRPr lang="en-GB" sz="2000" b="1" i="0" u="none" strike="noStrike" baseline="0" dirty="0" smtClean="0">
              <a:solidFill>
                <a:srgbClr val="009A00"/>
              </a:solidFill>
              <a:latin typeface="Corbel-Bold"/>
            </a:endParaRPr>
          </a:p>
          <a:p>
            <a:endParaRPr lang="en-GB" sz="800" dirty="0">
              <a:solidFill>
                <a:srgbClr val="FF0000"/>
              </a:solidFill>
              <a:latin typeface="Wingdings-Regular"/>
            </a:endParaRPr>
          </a:p>
          <a:p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The 3.5 × 10</a:t>
            </a:r>
            <a:r>
              <a:rPr lang="en-GB" sz="11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12</a:t>
            </a:r>
            <a:r>
              <a:rPr lang="en-GB" sz="1100" b="1" i="0" u="none" strike="noStrike" baseline="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hadronic Z decay also provide precious input for QCD studies</a:t>
            </a:r>
          </a:p>
          <a:p>
            <a:r>
              <a:rPr lang="en-GB" sz="100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0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00" b="0" i="0" u="none" strike="noStrike" baseline="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High-precision measurement of </a:t>
            </a:r>
            <a:r>
              <a:rPr lang="en-GB" sz="1400" dirty="0">
                <a:solidFill>
                  <a:srgbClr val="0000CD"/>
                </a:solidFill>
                <a:latin typeface="SymbolMT"/>
                <a:sym typeface="Symbol"/>
              </a:rPr>
              <a:t>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Corbel-Bold"/>
              </a:rPr>
              <a:t>s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(</a:t>
            </a:r>
            <a:r>
              <a:rPr lang="en-GB" sz="1400" dirty="0" err="1" smtClean="0">
                <a:solidFill>
                  <a:srgbClr val="0000CD"/>
                </a:solidFill>
                <a:latin typeface="Corbel-Bold"/>
              </a:rPr>
              <a:t>m</a:t>
            </a:r>
            <a:r>
              <a:rPr lang="en-GB" sz="1050" i="0" u="none" strike="noStrike" baseline="0" dirty="0" err="1" smtClean="0">
                <a:solidFill>
                  <a:srgbClr val="0000CD"/>
                </a:solidFill>
                <a:latin typeface="Corbel-Bold"/>
              </a:rPr>
              <a:t>Z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) with 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R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CambriaMath"/>
              </a:rPr>
              <a:t>ℓ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 in Z and W decay jet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rates, </a:t>
            </a:r>
            <a:r>
              <a:rPr lang="en-GB" sz="14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decays, etc. : 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10 </a:t>
            </a:r>
            <a:r>
              <a:rPr lang="en-GB" sz="1400" baseline="30000" dirty="0" smtClean="0">
                <a:solidFill>
                  <a:srgbClr val="0000CD"/>
                </a:solidFill>
                <a:latin typeface="Corbel-Bold"/>
              </a:rPr>
              <a:t>-- 3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10 </a:t>
            </a:r>
            <a:r>
              <a:rPr lang="en-GB" sz="1400" baseline="30000" dirty="0" smtClean="0">
                <a:solidFill>
                  <a:srgbClr val="0000CD"/>
                </a:solidFill>
                <a:latin typeface="Corbel-Bold"/>
              </a:rPr>
              <a:t>-- 4</a:t>
            </a:r>
            <a:endParaRPr lang="en-GB" sz="1050" i="0" u="none" strike="noStrike" baseline="30000" dirty="0" smtClean="0">
              <a:solidFill>
                <a:srgbClr val="0000CD"/>
              </a:solidFill>
              <a:latin typeface="Corbel-Bold"/>
            </a:endParaRPr>
          </a:p>
          <a:p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huge √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s lever-arm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between 30 GeV and 1 </a:t>
            </a:r>
            <a:r>
              <a:rPr lang="en-GB" sz="1600" dirty="0" err="1" smtClean="0">
                <a:solidFill>
                  <a:srgbClr val="0000CD"/>
                </a:solidFill>
                <a:latin typeface="Corbel-Bold"/>
              </a:rPr>
              <a:t>TeV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 (FCC vs ILC)  </a:t>
            </a:r>
          </a:p>
          <a:p>
            <a:endParaRPr lang="fr-CH" sz="1200" b="1" dirty="0">
              <a:solidFill>
                <a:srgbClr val="009A00"/>
              </a:solidFill>
              <a:latin typeface="Corbel-Bold"/>
            </a:endParaRPr>
          </a:p>
          <a:p>
            <a:r>
              <a:rPr lang="en-GB" sz="900" b="0" i="0" u="none" strike="noStrike" baseline="0" dirty="0" smtClean="0">
                <a:solidFill>
                  <a:srgbClr val="CD009A"/>
                </a:solidFill>
                <a:latin typeface="Wingdings-Regular"/>
              </a:rPr>
              <a:t> </a:t>
            </a:r>
            <a:r>
              <a:rPr lang="en-GB" sz="1600" b="1" i="0" u="none" strike="noStrike" baseline="0" dirty="0" smtClean="0">
                <a:solidFill>
                  <a:srgbClr val="CD009A"/>
                </a:solidFill>
                <a:latin typeface="Corbel-Bold"/>
              </a:rPr>
              <a:t>Testing running of </a:t>
            </a:r>
            <a:r>
              <a:rPr lang="en-GB" sz="1600" dirty="0" smtClean="0">
                <a:solidFill>
                  <a:srgbClr val="0000CD"/>
                </a:solidFill>
                <a:latin typeface="SymbolMT"/>
                <a:sym typeface="Symbol"/>
              </a:rPr>
              <a:t></a:t>
            </a:r>
            <a:r>
              <a:rPr lang="en-GB" sz="1100" b="1" i="0" u="none" strike="noStrike" baseline="0" dirty="0" smtClean="0">
                <a:solidFill>
                  <a:srgbClr val="0000CD"/>
                </a:solidFill>
                <a:latin typeface="Corbel-Bold"/>
              </a:rPr>
              <a:t>s </a:t>
            </a:r>
            <a:r>
              <a:rPr lang="en-GB" sz="1600" b="1" i="0" u="none" strike="noStrike" baseline="0" dirty="0" smtClean="0">
                <a:solidFill>
                  <a:srgbClr val="CD009A"/>
                </a:solidFill>
                <a:latin typeface="Corbel-Bold"/>
              </a:rPr>
              <a:t>to excellent precision</a:t>
            </a:r>
            <a:endParaRPr lang="en-GB" sz="2000" dirty="0" smtClean="0"/>
          </a:p>
          <a:p>
            <a:endParaRPr lang="en-GB" sz="1200" b="1" i="0" u="none" strike="noStrike" baseline="0" dirty="0" smtClean="0">
              <a:solidFill>
                <a:srgbClr val="009A00"/>
              </a:solidFill>
              <a:latin typeface="Corbel-Bold"/>
            </a:endParaRPr>
          </a:p>
        </p:txBody>
      </p:sp>
    </p:spTree>
    <p:extLst>
      <p:ext uri="{BB962C8B-B14F-4D97-AF65-F5344CB8AC3E}">
        <p14:creationId xmlns:p14="http://schemas.microsoft.com/office/powerpoint/2010/main" val="870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65" y="121196"/>
            <a:ext cx="886727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3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1021" y="87271"/>
            <a:ext cx="434195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Top </a:t>
            </a:r>
            <a:r>
              <a:rPr lang="fr-CH" sz="2800" b="1" dirty="0" err="1" smtClean="0"/>
              <a:t>Physics</a:t>
            </a:r>
            <a:r>
              <a:rPr lang="fr-CH" sz="2800" b="1" dirty="0" smtClean="0"/>
              <a:t> at High Energies</a:t>
            </a:r>
            <a:endParaRPr lang="en-GB" sz="2800" b="1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581941"/>
            <a:ext cx="4953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51" y="903318"/>
            <a:ext cx="4633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More general EFT </a:t>
            </a:r>
            <a:r>
              <a:rPr lang="en-GB" b="1" dirty="0" smtClean="0"/>
              <a:t>analysis of </a:t>
            </a:r>
            <a:r>
              <a:rPr lang="en-GB" b="1" dirty="0"/>
              <a:t>top EW </a:t>
            </a:r>
            <a:r>
              <a:rPr lang="en-GB" b="1" dirty="0" smtClean="0"/>
              <a:t>couplings</a:t>
            </a:r>
          </a:p>
          <a:p>
            <a:r>
              <a:rPr lang="en-GB" b="1" dirty="0" smtClean="0"/>
              <a:t>with </a:t>
            </a:r>
            <a:r>
              <a:rPr lang="en-GB" b="1" dirty="0"/>
              <a:t>10 independent form </a:t>
            </a:r>
            <a:r>
              <a:rPr lang="en-GB" b="1" dirty="0" smtClean="0"/>
              <a:t>factors</a:t>
            </a:r>
          </a:p>
          <a:p>
            <a:endParaRPr lang="en-GB" b="1" dirty="0"/>
          </a:p>
          <a:p>
            <a:r>
              <a:rPr lang="en-GB" b="1" dirty="0" smtClean="0"/>
              <a:t>Requires two energies 365/380 </a:t>
            </a:r>
            <a:r>
              <a:rPr lang="en-GB" b="1" dirty="0"/>
              <a:t>GeV </a:t>
            </a:r>
            <a:r>
              <a:rPr lang="en-GB" b="1" dirty="0" smtClean="0"/>
              <a:t>+ e.g. 500 </a:t>
            </a:r>
          </a:p>
          <a:p>
            <a:endParaRPr lang="en-GB" b="1" dirty="0"/>
          </a:p>
          <a:p>
            <a:r>
              <a:rPr lang="en-GB" b="1" dirty="0" smtClean="0"/>
              <a:t>Longitudinal </a:t>
            </a:r>
            <a:r>
              <a:rPr lang="en-GB" b="1" dirty="0"/>
              <a:t>polarization </a:t>
            </a:r>
            <a:r>
              <a:rPr lang="en-GB" b="1" dirty="0" smtClean="0"/>
              <a:t> adds to the info </a:t>
            </a:r>
          </a:p>
          <a:p>
            <a:r>
              <a:rPr lang="fr-CH" b="1" dirty="0" err="1" smtClean="0"/>
              <a:t>also</a:t>
            </a:r>
            <a:r>
              <a:rPr lang="fr-CH" b="1" dirty="0" smtClean="0"/>
              <a:t> </a:t>
            </a:r>
            <a:r>
              <a:rPr lang="fr-CH" b="1" dirty="0" err="1" smtClean="0"/>
              <a:t>given</a:t>
            </a:r>
            <a:r>
              <a:rPr lang="fr-CH" b="1" dirty="0" smtClean="0"/>
              <a:t> by observables  </a:t>
            </a:r>
            <a:r>
              <a:rPr lang="fr-CH" b="1" dirty="0" err="1" smtClean="0"/>
              <a:t>resulting</a:t>
            </a:r>
            <a:r>
              <a:rPr lang="fr-CH" b="1" dirty="0" smtClean="0"/>
              <a:t> </a:t>
            </a:r>
            <a:r>
              <a:rPr lang="fr-CH" b="1" dirty="0" err="1" smtClean="0"/>
              <a:t>from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top </a:t>
            </a:r>
            <a:r>
              <a:rPr lang="fr-CH" b="1" dirty="0" err="1" smtClean="0"/>
              <a:t>polarization</a:t>
            </a:r>
            <a:r>
              <a:rPr lang="fr-CH" b="1" dirty="0" smtClean="0"/>
              <a:t> </a:t>
            </a:r>
            <a:r>
              <a:rPr lang="fr-CH" b="1" dirty="0" err="1" smtClean="0"/>
              <a:t>analysed</a:t>
            </a:r>
            <a:r>
              <a:rPr lang="fr-CH" b="1" dirty="0" smtClean="0"/>
              <a:t> by V-A </a:t>
            </a:r>
            <a:r>
              <a:rPr lang="fr-CH" b="1" dirty="0" err="1" smtClean="0"/>
              <a:t>decay</a:t>
            </a:r>
            <a:endParaRPr lang="fr-CH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5496" y="3649588"/>
            <a:ext cx="443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C00000"/>
                </a:solidFill>
              </a:rPr>
              <a:t>need</a:t>
            </a:r>
            <a:r>
              <a:rPr lang="fr-CH" b="1" dirty="0" smtClean="0">
                <a:solidFill>
                  <a:srgbClr val="C00000"/>
                </a:solidFill>
              </a:rPr>
              <a:t> high </a:t>
            </a:r>
            <a:r>
              <a:rPr lang="fr-CH" b="1" dirty="0" err="1" smtClean="0">
                <a:solidFill>
                  <a:srgbClr val="C00000"/>
                </a:solidFill>
              </a:rPr>
              <a:t>energy</a:t>
            </a:r>
            <a:r>
              <a:rPr lang="fr-CH" b="1" dirty="0" smtClean="0">
                <a:solidFill>
                  <a:srgbClr val="C00000"/>
                </a:solidFill>
              </a:rPr>
              <a:t> (&gt;500  </a:t>
            </a:r>
            <a:r>
              <a:rPr lang="fr-CH" b="1" dirty="0" err="1" smtClean="0">
                <a:solidFill>
                  <a:srgbClr val="C00000"/>
                </a:solidFill>
              </a:rPr>
              <a:t>GeV</a:t>
            </a:r>
            <a:r>
              <a:rPr lang="fr-CH" b="1" dirty="0" smtClean="0">
                <a:solidFill>
                  <a:srgbClr val="C00000"/>
                </a:solidFill>
              </a:rPr>
              <a:t>) lepton </a:t>
            </a:r>
            <a:r>
              <a:rPr lang="fr-CH" b="1" dirty="0" err="1" smtClean="0">
                <a:solidFill>
                  <a:srgbClr val="C00000"/>
                </a:solidFill>
              </a:rPr>
              <a:t>collider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4" y="121196"/>
            <a:ext cx="918403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7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466725"/>
            <a:ext cx="83312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6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870" y="553244"/>
            <a:ext cx="4144814" cy="2902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884687"/>
            <a:ext cx="3528392" cy="2404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7609" y="399033"/>
            <a:ext cx="123303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Luminosity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22147" y="62137"/>
            <a:ext cx="245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plots </a:t>
            </a:r>
            <a:r>
              <a:rPr lang="fr-CH" dirty="0" err="1" smtClean="0"/>
              <a:t>from</a:t>
            </a:r>
            <a:r>
              <a:rPr lang="fr-CH" dirty="0" smtClean="0"/>
              <a:t> Briefing Book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53244"/>
            <a:ext cx="388850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Luminosity</a:t>
            </a:r>
            <a:r>
              <a:rPr lang="fr-CH" b="1" dirty="0" smtClean="0"/>
              <a:t>/Power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Energy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efficiency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4427984" y="62137"/>
            <a:ext cx="9144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3357488"/>
            <a:ext cx="907300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Luminosity</a:t>
            </a:r>
            <a:r>
              <a:rPr lang="fr-CH" b="1" dirty="0" smtClean="0"/>
              <a:t> vs </a:t>
            </a:r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dirty="0"/>
              <a:t> 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below</a:t>
            </a:r>
            <a:r>
              <a:rPr lang="fr-CH" b="1" dirty="0" smtClean="0">
                <a:solidFill>
                  <a:srgbClr val="0000FF"/>
                </a:solidFill>
              </a:rPr>
              <a:t> 365GeV     </a:t>
            </a:r>
            <a:r>
              <a:rPr lang="fr-CH" b="1" dirty="0" smtClean="0">
                <a:solidFill>
                  <a:srgbClr val="0000FF"/>
                </a:solidFill>
              </a:rPr>
              <a:t>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above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smtClean="0">
                <a:solidFill>
                  <a:srgbClr val="C00000"/>
                </a:solidFill>
              </a:rPr>
              <a:t>340 </a:t>
            </a:r>
            <a:r>
              <a:rPr lang="fr-CH" b="1" dirty="0" err="1" smtClean="0">
                <a:solidFill>
                  <a:srgbClr val="C00000"/>
                </a:solidFill>
              </a:rPr>
              <a:t>GeV</a:t>
            </a:r>
            <a:endParaRPr lang="fr-CH" b="1" dirty="0">
              <a:solidFill>
                <a:srgbClr val="C00000"/>
              </a:solidFill>
            </a:endParaRPr>
          </a:p>
          <a:p>
            <a:r>
              <a:rPr lang="fr-CH" b="1" dirty="0" err="1" smtClean="0"/>
              <a:t>Efficiency</a:t>
            </a:r>
            <a:r>
              <a:rPr lang="fr-CH" dirty="0" smtClean="0"/>
              <a:t> : </a:t>
            </a:r>
            <a:r>
              <a:rPr lang="fr-CH" b="1" dirty="0">
                <a:solidFill>
                  <a:srgbClr val="0000FF"/>
                </a:solidFill>
              </a:rPr>
              <a:t>9 (5) GJ/</a:t>
            </a:r>
            <a:r>
              <a:rPr lang="fr-CH" b="1" dirty="0" err="1">
                <a:solidFill>
                  <a:srgbClr val="0000FF"/>
                </a:solidFill>
              </a:rPr>
              <a:t>Higgs</a:t>
            </a:r>
            <a:r>
              <a:rPr lang="fr-CH" b="1" dirty="0">
                <a:solidFill>
                  <a:srgbClr val="0000FF"/>
                </a:solidFill>
              </a:rPr>
              <a:t> at FCC-</a:t>
            </a:r>
            <a:r>
              <a:rPr lang="fr-CH" b="1" dirty="0" err="1">
                <a:solidFill>
                  <a:srgbClr val="0000FF"/>
                </a:solidFill>
              </a:rPr>
              <a:t>ee</a:t>
            </a:r>
            <a:r>
              <a:rPr lang="fr-CH" b="1" dirty="0">
                <a:solidFill>
                  <a:srgbClr val="0000FF"/>
                </a:solidFill>
              </a:rPr>
              <a:t> </a:t>
            </a:r>
            <a:r>
              <a:rPr lang="fr-CH" b="1" dirty="0" err="1">
                <a:solidFill>
                  <a:srgbClr val="0000FF"/>
                </a:solidFill>
              </a:rPr>
              <a:t>with</a:t>
            </a:r>
            <a:r>
              <a:rPr lang="fr-CH" b="1" dirty="0">
                <a:solidFill>
                  <a:srgbClr val="0000FF"/>
                </a:solidFill>
              </a:rPr>
              <a:t> 2(4)I</a:t>
            </a:r>
            <a:r>
              <a:rPr lang="fr-CH" b="1" dirty="0" smtClean="0">
                <a:solidFill>
                  <a:srgbClr val="0000FF"/>
                </a:solidFill>
              </a:rPr>
              <a:t>P</a:t>
            </a:r>
            <a:r>
              <a:rPr lang="fr-CH" dirty="0" smtClean="0"/>
              <a:t>   </a:t>
            </a:r>
            <a:r>
              <a:rPr lang="fr-CH" dirty="0" smtClean="0"/>
              <a:t>        </a:t>
            </a:r>
            <a:r>
              <a:rPr lang="fr-CH" b="1" dirty="0" smtClean="0">
                <a:solidFill>
                  <a:srgbClr val="C00000"/>
                </a:solidFill>
              </a:rPr>
              <a:t>50GJ/</a:t>
            </a:r>
            <a:r>
              <a:rPr lang="fr-CH" b="1" dirty="0" err="1" smtClean="0">
                <a:solidFill>
                  <a:srgbClr val="C00000"/>
                </a:solidFill>
              </a:rPr>
              <a:t>Higgs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smtClean="0">
                <a:solidFill>
                  <a:srgbClr val="C00000"/>
                </a:solidFill>
              </a:rPr>
              <a:t>for ILC250 (first 15 </a:t>
            </a:r>
            <a:r>
              <a:rPr lang="fr-CH" b="1" dirty="0" err="1" smtClean="0">
                <a:solidFill>
                  <a:srgbClr val="C00000"/>
                </a:solidFill>
              </a:rPr>
              <a:t>years</a:t>
            </a:r>
            <a:r>
              <a:rPr lang="fr-CH" dirty="0" smtClean="0"/>
              <a:t>)</a:t>
            </a:r>
          </a:p>
          <a:p>
            <a:r>
              <a:rPr lang="fr-CH" b="1" dirty="0" err="1"/>
              <a:t>B</a:t>
            </a:r>
            <a:r>
              <a:rPr lang="fr-CH" b="1" dirty="0" err="1" smtClean="0"/>
              <a:t>eam</a:t>
            </a:r>
            <a:r>
              <a:rPr lang="fr-CH" b="1" dirty="0" smtClean="0"/>
              <a:t> </a:t>
            </a:r>
            <a:r>
              <a:rPr lang="fr-CH" b="1" dirty="0" err="1" smtClean="0"/>
              <a:t>polarization</a:t>
            </a:r>
            <a:r>
              <a:rPr lang="fr-CH" dirty="0" smtClean="0"/>
              <a:t>:  </a:t>
            </a:r>
            <a:r>
              <a:rPr lang="fr-CH" b="1" u="sng" dirty="0" err="1" smtClean="0">
                <a:solidFill>
                  <a:srgbClr val="0000FF"/>
                </a:solidFill>
              </a:rPr>
              <a:t>circular</a:t>
            </a:r>
            <a:r>
              <a:rPr lang="fr-CH" b="1" u="sng" dirty="0">
                <a:solidFill>
                  <a:srgbClr val="0000FF"/>
                </a:solidFill>
              </a:rPr>
              <a:t>:</a:t>
            </a:r>
            <a:r>
              <a:rPr lang="fr-CH" b="1" dirty="0" smtClean="0">
                <a:solidFill>
                  <a:srgbClr val="0000FF"/>
                </a:solidFill>
              </a:rPr>
              <a:t> transverse  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ppm </a:t>
            </a:r>
            <a:r>
              <a:rPr lang="fr-CH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beam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energy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calibration</a:t>
            </a:r>
            <a:endParaRPr lang="fr-CH" b="1" dirty="0" smtClean="0">
              <a:solidFill>
                <a:srgbClr val="0000FF"/>
              </a:solidFill>
            </a:endParaRPr>
          </a:p>
          <a:p>
            <a:r>
              <a:rPr lang="fr-CH" dirty="0"/>
              <a:t> </a:t>
            </a:r>
            <a:r>
              <a:rPr lang="fr-CH" dirty="0" smtClean="0"/>
              <a:t>                                   </a:t>
            </a:r>
            <a:r>
              <a:rPr lang="fr-CH" b="1" u="sng" dirty="0" err="1" smtClean="0">
                <a:solidFill>
                  <a:srgbClr val="C00000"/>
                </a:solidFill>
              </a:rPr>
              <a:t>linear</a:t>
            </a:r>
            <a:r>
              <a:rPr lang="fr-CH" b="1" u="sng" dirty="0" smtClean="0">
                <a:solidFill>
                  <a:srgbClr val="C00000"/>
                </a:solidFill>
              </a:rPr>
              <a:t>: </a:t>
            </a:r>
            <a:r>
              <a:rPr lang="fr-CH" b="1" dirty="0" smtClean="0">
                <a:solidFill>
                  <a:srgbClr val="C00000"/>
                </a:solidFill>
              </a:rPr>
              <a:t>longitudinal : e- </a:t>
            </a:r>
            <a:r>
              <a:rPr lang="fr-CH" b="1" dirty="0" smtClean="0">
                <a:solidFill>
                  <a:srgbClr val="C00000"/>
                </a:solidFill>
                <a:sym typeface="Symbol"/>
              </a:rPr>
              <a:t></a:t>
            </a:r>
            <a:r>
              <a:rPr lang="fr-CH" b="1" dirty="0" smtClean="0">
                <a:solidFill>
                  <a:srgbClr val="C00000"/>
                </a:solidFill>
              </a:rPr>
              <a:t>80% </a:t>
            </a:r>
            <a:r>
              <a:rPr lang="fr-CH" b="1" dirty="0" err="1" smtClean="0">
                <a:solidFill>
                  <a:srgbClr val="C00000"/>
                </a:solidFill>
              </a:rPr>
              <a:t>easy</a:t>
            </a:r>
            <a:r>
              <a:rPr lang="fr-CH" b="1" dirty="0">
                <a:solidFill>
                  <a:srgbClr val="C00000"/>
                </a:solidFill>
              </a:rPr>
              <a:t>,</a:t>
            </a:r>
            <a:r>
              <a:rPr lang="fr-CH" b="1" dirty="0" smtClean="0">
                <a:solidFill>
                  <a:srgbClr val="C00000"/>
                </a:solidFill>
              </a:rPr>
              <a:t> (e+ </a:t>
            </a:r>
            <a:r>
              <a:rPr lang="fr-CH" b="1" dirty="0" smtClean="0">
                <a:solidFill>
                  <a:srgbClr val="C00000"/>
                </a:solidFill>
                <a:sym typeface="Symbol"/>
              </a:rPr>
              <a:t></a:t>
            </a:r>
            <a:r>
              <a:rPr lang="fr-CH" b="1" dirty="0">
                <a:solidFill>
                  <a:srgbClr val="C00000"/>
                </a:solidFill>
                <a:sym typeface="Symbol"/>
              </a:rPr>
              <a:t>3</a:t>
            </a:r>
            <a:r>
              <a:rPr lang="fr-CH" b="1" dirty="0" smtClean="0">
                <a:solidFill>
                  <a:srgbClr val="C00000"/>
                </a:solidFill>
              </a:rPr>
              <a:t>0% </a:t>
            </a:r>
            <a:r>
              <a:rPr lang="fr-CH" b="1" dirty="0" err="1" smtClean="0">
                <a:solidFill>
                  <a:srgbClr val="C00000"/>
                </a:solidFill>
              </a:rPr>
              <a:t>difficult</a:t>
            </a:r>
            <a:r>
              <a:rPr lang="fr-CH" b="1" dirty="0" smtClean="0">
                <a:solidFill>
                  <a:srgbClr val="C00000"/>
                </a:solidFill>
              </a:rPr>
              <a:t>) 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additional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d.o.f</a:t>
            </a:r>
            <a:r>
              <a:rPr lang="fr-CH" b="1" dirty="0" smtClean="0">
                <a:solidFill>
                  <a:srgbClr val="C00000"/>
                </a:solidFill>
              </a:rPr>
              <a:t>  </a:t>
            </a:r>
            <a:endParaRPr lang="fr-CH" dirty="0" smtClean="0">
              <a:solidFill>
                <a:srgbClr val="C00000"/>
              </a:solidFill>
            </a:endParaRPr>
          </a:p>
          <a:p>
            <a:r>
              <a:rPr lang="fr-CH" b="1" dirty="0" err="1">
                <a:solidFill>
                  <a:srgbClr val="0000FF"/>
                </a:solidFill>
              </a:rPr>
              <a:t>M</a:t>
            </a:r>
            <a:r>
              <a:rPr lang="fr-CH" b="1" dirty="0" err="1">
                <a:solidFill>
                  <a:srgbClr val="0000FF"/>
                </a:solidFill>
              </a:rPr>
              <a:t>onochromatization</a:t>
            </a:r>
            <a:r>
              <a:rPr lang="fr-CH" b="1" dirty="0">
                <a:solidFill>
                  <a:srgbClr val="0000FF"/>
                </a:solidFill>
              </a:rPr>
              <a:t> for </a:t>
            </a:r>
            <a:r>
              <a:rPr lang="fr-CH" b="1" dirty="0" err="1">
                <a:solidFill>
                  <a:srgbClr val="0000FF"/>
                </a:solidFill>
              </a:rPr>
              <a:t>e+e</a:t>
            </a:r>
            <a:r>
              <a:rPr lang="fr-CH" b="1" dirty="0">
                <a:solidFill>
                  <a:srgbClr val="0000FF"/>
                </a:solidFill>
              </a:rPr>
              <a:t>- </a:t>
            </a:r>
            <a:r>
              <a:rPr lang="fr-CH" b="1" dirty="0">
                <a:solidFill>
                  <a:srgbClr val="0000FF"/>
                </a:solidFill>
                <a:sym typeface="Wingdings" panose="05000000000000000000" pitchFamily="2" charset="2"/>
              </a:rPr>
              <a:t> H (125 </a:t>
            </a:r>
            <a:r>
              <a:rPr lang="fr-CH" b="1" dirty="0" err="1">
                <a:solidFill>
                  <a:srgbClr val="0000FF"/>
                </a:solidFill>
                <a:sym typeface="Wingdings" panose="05000000000000000000" pitchFamily="2" charset="2"/>
              </a:rPr>
              <a:t>GeV</a:t>
            </a:r>
            <a:r>
              <a:rPr lang="fr-CH" b="1" dirty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  <a:endParaRPr lang="fr-CH" b="1" dirty="0">
              <a:solidFill>
                <a:srgbClr val="0000FF"/>
              </a:solidFill>
            </a:endParaRPr>
          </a:p>
          <a:p>
            <a:r>
              <a:rPr lang="fr-CH" b="1" dirty="0" smtClean="0"/>
              <a:t>Long </a:t>
            </a:r>
            <a:r>
              <a:rPr lang="fr-CH" b="1" dirty="0" err="1" smtClean="0"/>
              <a:t>term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 upgrade 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: </a:t>
            </a:r>
            <a:r>
              <a:rPr lang="fr-CH" b="1" dirty="0" smtClean="0">
                <a:solidFill>
                  <a:srgbClr val="0000FF"/>
                </a:solidFill>
              </a:rPr>
              <a:t>pp, AA, e-h  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>
                <a:solidFill>
                  <a:srgbClr val="C00000"/>
                </a:solidFill>
              </a:rPr>
              <a:t>:  </a:t>
            </a:r>
            <a:r>
              <a:rPr lang="fr-CH" b="1" dirty="0" smtClean="0">
                <a:solidFill>
                  <a:srgbClr val="C00000"/>
                </a:solidFill>
              </a:rPr>
              <a:t>High </a:t>
            </a:r>
            <a:r>
              <a:rPr lang="fr-CH" b="1" dirty="0" err="1">
                <a:solidFill>
                  <a:srgbClr val="C00000"/>
                </a:solidFill>
              </a:rPr>
              <a:t>energy</a:t>
            </a:r>
            <a:r>
              <a:rPr lang="fr-CH" b="1" dirty="0">
                <a:solidFill>
                  <a:srgbClr val="C00000"/>
                </a:solidFill>
              </a:rPr>
              <a:t> lepton collisions</a:t>
            </a:r>
          </a:p>
          <a:p>
            <a:r>
              <a:rPr lang="fr-CH" b="1" dirty="0" smtClean="0"/>
              <a:t>Interaction points</a:t>
            </a:r>
            <a:r>
              <a:rPr lang="fr-CH" dirty="0" smtClean="0"/>
              <a:t>                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: 2-4                 </a:t>
            </a:r>
            <a:r>
              <a:rPr lang="fr-CH" b="1" dirty="0" smtClean="0">
                <a:solidFill>
                  <a:srgbClr val="0000FF"/>
                </a:solidFill>
              </a:rPr>
              <a:t>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>
                <a:solidFill>
                  <a:srgbClr val="C00000"/>
                </a:solidFill>
              </a:rPr>
              <a:t>: </a:t>
            </a:r>
            <a:r>
              <a:rPr lang="fr-CH" b="1" dirty="0" smtClean="0">
                <a:solidFill>
                  <a:srgbClr val="C00000"/>
                </a:solidFill>
              </a:rPr>
              <a:t>1 IP (at a time) </a:t>
            </a:r>
            <a:endParaRPr lang="fr-CH" b="1" dirty="0" smtClean="0">
              <a:solidFill>
                <a:srgbClr val="C00000"/>
              </a:solidFill>
            </a:endParaRPr>
          </a:p>
          <a:p>
            <a:r>
              <a:rPr lang="fr-CH" b="1" dirty="0" err="1" smtClean="0">
                <a:solidFill>
                  <a:srgbClr val="0000FF"/>
                </a:solidFill>
              </a:rPr>
              <a:t>Run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limited</a:t>
            </a:r>
            <a:r>
              <a:rPr lang="fr-CH" b="1" dirty="0" smtClean="0">
                <a:solidFill>
                  <a:srgbClr val="0000FF"/>
                </a:solidFill>
              </a:rPr>
              <a:t> in time by </a:t>
            </a:r>
            <a:r>
              <a:rPr lang="fr-CH" b="1" dirty="0" err="1" smtClean="0">
                <a:solidFill>
                  <a:srgbClr val="0000FF"/>
                </a:solidFill>
              </a:rPr>
              <a:t>arrival</a:t>
            </a:r>
            <a:r>
              <a:rPr lang="fr-CH" b="1" dirty="0" smtClean="0">
                <a:solidFill>
                  <a:srgbClr val="0000FF"/>
                </a:solidFill>
              </a:rPr>
              <a:t> of hadron </a:t>
            </a:r>
            <a:r>
              <a:rPr lang="fr-CH" b="1" dirty="0" err="1" smtClean="0">
                <a:solidFill>
                  <a:srgbClr val="0000FF"/>
                </a:solidFill>
              </a:rPr>
              <a:t>collider</a:t>
            </a:r>
            <a:r>
              <a:rPr lang="fr-CH" b="1" dirty="0" smtClean="0">
                <a:solidFill>
                  <a:srgbClr val="C00000"/>
                </a:solidFill>
              </a:rPr>
              <a:t>   </a:t>
            </a:r>
            <a:r>
              <a:rPr lang="fr-CH" b="1" dirty="0" smtClean="0">
                <a:solidFill>
                  <a:srgbClr val="C00000"/>
                </a:solidFill>
              </a:rPr>
              <a:t>        </a:t>
            </a:r>
            <a:r>
              <a:rPr lang="fr-CH" b="1" dirty="0" err="1" smtClean="0">
                <a:solidFill>
                  <a:srgbClr val="C00000"/>
                </a:solidFill>
              </a:rPr>
              <a:t>Run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is</a:t>
            </a:r>
            <a:r>
              <a:rPr lang="fr-CH" b="1" dirty="0" smtClean="0">
                <a:solidFill>
                  <a:srgbClr val="C00000"/>
                </a:solidFill>
              </a:rPr>
              <a:t> open </a:t>
            </a:r>
            <a:r>
              <a:rPr lang="fr-CH" b="1" dirty="0" err="1" smtClean="0">
                <a:solidFill>
                  <a:srgbClr val="C00000"/>
                </a:solidFill>
              </a:rPr>
              <a:t>ended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-14807"/>
            <a:ext cx="538615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800" b="1" dirty="0" err="1" smtClean="0"/>
              <a:t>Circular</a:t>
            </a:r>
            <a:r>
              <a:rPr lang="fr-CH" sz="2800" b="1" dirty="0" smtClean="0"/>
              <a:t> vs </a:t>
            </a:r>
            <a:r>
              <a:rPr lang="fr-CH" sz="2800" b="1" dirty="0" err="1" smtClean="0"/>
              <a:t>linear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complementarity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2569468"/>
            <a:ext cx="21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cross-over </a:t>
            </a:r>
            <a:r>
              <a:rPr lang="fr-CH" b="1" dirty="0" smtClean="0">
                <a:solidFill>
                  <a:srgbClr val="C00000"/>
                </a:solidFill>
              </a:rPr>
              <a:t>~350 </a:t>
            </a:r>
            <a:r>
              <a:rPr lang="fr-CH" b="1" dirty="0" err="1" smtClean="0">
                <a:solidFill>
                  <a:srgbClr val="C00000"/>
                </a:solidFill>
              </a:rPr>
              <a:t>GeV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278" y="60452"/>
            <a:ext cx="321572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Something unique! </a:t>
            </a:r>
            <a:endParaRPr lang="en-GB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117"/>
            <a:ext cx="5400600" cy="31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866" y="3650316"/>
            <a:ext cx="836511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e+e</a:t>
            </a:r>
            <a:r>
              <a:rPr lang="fr-CH" dirty="0" smtClean="0"/>
              <a:t>- </a:t>
            </a:r>
            <a:r>
              <a:rPr lang="fr-CH" dirty="0" smtClean="0">
                <a:sym typeface="Wingdings" panose="05000000000000000000" pitchFamily="2" charset="2"/>
              </a:rPr>
              <a:t> H @ 125.xxx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requires</a:t>
            </a: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dirty="0" err="1" smtClean="0">
                <a:sym typeface="Wingdings" panose="05000000000000000000" pitchFamily="2" charset="2"/>
              </a:rPr>
              <a:t>Higgs</a:t>
            </a:r>
            <a:r>
              <a:rPr lang="fr-CH" dirty="0" smtClean="0">
                <a:sym typeface="Wingdings" panose="05000000000000000000" pitchFamily="2" charset="2"/>
              </a:rPr>
              <a:t> mass to </a:t>
            </a:r>
            <a:r>
              <a:rPr lang="fr-CH" dirty="0" err="1" smtClean="0">
                <a:sym typeface="Wingdings" panose="05000000000000000000" pitchFamily="2" charset="2"/>
              </a:rPr>
              <a:t>be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known</a:t>
            </a:r>
            <a:r>
              <a:rPr lang="fr-CH" dirty="0" smtClean="0">
                <a:sym typeface="Wingdings" panose="05000000000000000000" pitchFamily="2" charset="2"/>
              </a:rPr>
              <a:t> to &lt;5 MeV </a:t>
            </a:r>
            <a:r>
              <a:rPr lang="fr-CH" dirty="0" err="1" smtClean="0">
                <a:sym typeface="Wingdings" panose="05000000000000000000" pitchFamily="2" charset="2"/>
              </a:rPr>
              <a:t>from</a:t>
            </a:r>
            <a:r>
              <a:rPr lang="fr-CH" dirty="0" smtClean="0">
                <a:sym typeface="Wingdings" panose="05000000000000000000" pitchFamily="2" charset="2"/>
              </a:rPr>
              <a:t> 240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run</a:t>
            </a:r>
            <a:r>
              <a:rPr lang="fr-CH" dirty="0" smtClean="0">
                <a:sym typeface="Wingdings" panose="05000000000000000000" pitchFamily="2" charset="2"/>
              </a:rPr>
              <a:t> (CEPC group </a:t>
            </a:r>
            <a:r>
              <a:rPr lang="fr-CH" dirty="0" err="1" smtClean="0">
                <a:sym typeface="Wingdings" panose="05000000000000000000" pitchFamily="2" charset="2"/>
              </a:rPr>
              <a:t>almost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there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Huge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luminosity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monochromatization</a:t>
            </a:r>
            <a:r>
              <a:rPr lang="fr-CH" dirty="0" smtClean="0">
                <a:sym typeface="Wingdings" panose="05000000000000000000" pitchFamily="2" charset="2"/>
              </a:rPr>
              <a:t> (opposite </a:t>
            </a:r>
            <a:r>
              <a:rPr lang="fr-CH" dirty="0" err="1" smtClean="0">
                <a:sym typeface="Wingdings" panose="05000000000000000000" pitchFamily="2" charset="2"/>
              </a:rPr>
              <a:t>sign</a:t>
            </a:r>
            <a:r>
              <a:rPr lang="fr-CH" dirty="0" smtClean="0">
                <a:sym typeface="Wingdings" panose="05000000000000000000" pitchFamily="2" charset="2"/>
              </a:rPr>
              <a:t> dispersion </a:t>
            </a:r>
            <a:r>
              <a:rPr lang="fr-CH" dirty="0" err="1" smtClean="0">
                <a:sym typeface="Wingdings" panose="05000000000000000000" pitchFamily="2" charset="2"/>
              </a:rPr>
              <a:t>using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magnetic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lattice</a:t>
            </a:r>
            <a:r>
              <a:rPr lang="fr-CH" dirty="0" smtClean="0">
                <a:sym typeface="Wingdings" panose="05000000000000000000" pitchFamily="2" charset="2"/>
              </a:rPr>
              <a:t>) to </a:t>
            </a:r>
            <a:r>
              <a:rPr lang="fr-CH" dirty="0" err="1" smtClean="0">
                <a:sym typeface="Wingdings" panose="05000000000000000000" pitchFamily="2" charset="2"/>
              </a:rPr>
              <a:t>reduce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Symbol"/>
              </a:rPr>
              <a:t></a:t>
            </a:r>
            <a:r>
              <a:rPr lang="fr-CH" baseline="-25000" dirty="0" smtClean="0">
                <a:sym typeface="Wingdings" panose="05000000000000000000" pitchFamily="2" charset="2"/>
              </a:rPr>
              <a:t>ECM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continuous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monitoring and 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adjustment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of E</a:t>
            </a:r>
            <a:r>
              <a:rPr lang="fr-CH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CM  </a:t>
            </a:r>
            <a:r>
              <a:rPr lang="fr-CH" dirty="0" smtClean="0">
                <a:sym typeface="Wingdings" panose="05000000000000000000" pitchFamily="2" charset="2"/>
              </a:rPr>
              <a:t>to  MeV </a:t>
            </a:r>
            <a:r>
              <a:rPr lang="fr-CH" dirty="0" err="1" smtClean="0">
                <a:sym typeface="Wingdings" panose="05000000000000000000" pitchFamily="2" charset="2"/>
              </a:rPr>
              <a:t>precision</a:t>
            </a:r>
            <a:r>
              <a:rPr lang="fr-CH" baseline="-25000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(</a:t>
            </a:r>
            <a:r>
              <a:rPr lang="fr-CH" dirty="0" err="1" smtClean="0">
                <a:sym typeface="Wingdings" panose="05000000000000000000" pitchFamily="2" charset="2"/>
              </a:rPr>
              <a:t>transv</a:t>
            </a:r>
            <a:r>
              <a:rPr lang="fr-CH" dirty="0" smtClean="0">
                <a:sym typeface="Wingdings" panose="05000000000000000000" pitchFamily="2" charset="2"/>
              </a:rPr>
              <a:t>. Polar.)</a:t>
            </a:r>
          </a:p>
          <a:p>
            <a:r>
              <a:rPr lang="fr-CH" dirty="0" smtClean="0"/>
              <a:t>-- an </a:t>
            </a:r>
            <a:r>
              <a:rPr lang="fr-CH" dirty="0" err="1" smtClean="0"/>
              <a:t>extremely</a:t>
            </a:r>
            <a:r>
              <a:rPr lang="fr-CH" dirty="0" smtClean="0"/>
              <a:t> sensitive </a:t>
            </a:r>
            <a:r>
              <a:rPr lang="fr-CH" dirty="0" err="1" smtClean="0"/>
              <a:t>event</a:t>
            </a:r>
            <a:r>
              <a:rPr lang="fr-CH" dirty="0" smtClean="0"/>
              <a:t> </a:t>
            </a:r>
            <a:r>
              <a:rPr lang="fr-CH" dirty="0" err="1" smtClean="0"/>
              <a:t>selection</a:t>
            </a:r>
            <a:r>
              <a:rPr lang="fr-CH" dirty="0" smtClean="0"/>
              <a:t> </a:t>
            </a:r>
            <a:r>
              <a:rPr lang="fr-CH" dirty="0" err="1" smtClean="0"/>
              <a:t>against</a:t>
            </a:r>
            <a:r>
              <a:rPr lang="fr-CH" dirty="0" smtClean="0"/>
              <a:t> backgrounds </a:t>
            </a:r>
          </a:p>
          <a:p>
            <a:r>
              <a:rPr lang="fr-CH" dirty="0" smtClean="0"/>
              <a:t>-- a </a:t>
            </a:r>
            <a:r>
              <a:rPr lang="fr-CH" dirty="0" err="1" smtClean="0"/>
              <a:t>generous</a:t>
            </a:r>
            <a:r>
              <a:rPr lang="fr-CH" dirty="0" smtClean="0"/>
              <a:t> </a:t>
            </a:r>
            <a:r>
              <a:rPr lang="fr-CH" dirty="0" err="1" smtClean="0"/>
              <a:t>lab</a:t>
            </a:r>
            <a:r>
              <a:rPr lang="fr-CH" dirty="0" smtClean="0"/>
              <a:t> </a:t>
            </a:r>
            <a:r>
              <a:rPr lang="fr-CH" dirty="0" err="1" smtClean="0"/>
              <a:t>director</a:t>
            </a:r>
            <a:r>
              <a:rPr lang="fr-CH" dirty="0" smtClean="0"/>
              <a:t> to </a:t>
            </a:r>
            <a:r>
              <a:rPr lang="fr-CH" dirty="0" err="1" smtClean="0"/>
              <a:t>spend</a:t>
            </a:r>
            <a:r>
              <a:rPr lang="fr-CH" dirty="0" smtClean="0"/>
              <a:t> 3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  <a:r>
              <a:rPr lang="fr-CH" dirty="0" err="1" smtClean="0"/>
              <a:t>doing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and neutrino </a:t>
            </a:r>
            <a:r>
              <a:rPr lang="fr-CH" dirty="0" err="1" smtClean="0"/>
              <a:t>counting</a:t>
            </a:r>
            <a:endParaRPr lang="en-GB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97600" y="103708"/>
            <a:ext cx="3528912" cy="341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8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699967"/>
              </p:ext>
            </p:extLst>
          </p:nvPr>
        </p:nvGraphicFramePr>
        <p:xfrm>
          <a:off x="1223628" y="779537"/>
          <a:ext cx="6642738" cy="445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2651488" y="2317440"/>
            <a:ext cx="1002410" cy="256686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50953">
              <a:defRPr/>
            </a:pPr>
            <a:r>
              <a:rPr lang="en-US" sz="1200" b="1" kern="0" dirty="0">
                <a:solidFill>
                  <a:srgbClr val="00B0F0"/>
                </a:solidFill>
                <a:latin typeface="Calibri" panose="020F0502020204030204"/>
              </a:rPr>
              <a:t>H s-channel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543" y="3330571"/>
            <a:ext cx="1404445" cy="90301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with mono-</a:t>
            </a:r>
          </a:p>
          <a:p>
            <a:r>
              <a:rPr lang="en-US" dirty="0" err="1">
                <a:solidFill>
                  <a:srgbClr val="00B0F0"/>
                </a:solidFill>
              </a:rPr>
              <a:t>chromatization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45886" y="2737487"/>
            <a:ext cx="0" cy="599174"/>
          </a:xfrm>
          <a:prstGeom prst="straightConnector1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400" kern="0" dirty="0">
                <a:latin typeface="Arial"/>
              </a:rPr>
              <a:t>            FCC-</a:t>
            </a:r>
            <a:r>
              <a:rPr lang="en-US" sz="3400" kern="0" dirty="0" err="1">
                <a:latin typeface="Arial"/>
              </a:rPr>
              <a:t>ee</a:t>
            </a:r>
            <a:r>
              <a:rPr lang="en-US" sz="3400" kern="0" dirty="0">
                <a:latin typeface="Arial"/>
              </a:rPr>
              <a:t> Luminosity vs Energy</a:t>
            </a:r>
            <a:endParaRPr lang="en-US" sz="3100" kern="0" dirty="0">
              <a:latin typeface="Arial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9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553244"/>
            <a:ext cx="4752528" cy="446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625252"/>
            <a:ext cx="41812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several</a:t>
            </a:r>
            <a:r>
              <a:rPr lang="fr-CH" b="1" dirty="0" smtClean="0"/>
              <a:t> key design </a:t>
            </a:r>
            <a:r>
              <a:rPr lang="fr-CH" b="1" dirty="0" err="1" smtClean="0"/>
              <a:t>parameters</a:t>
            </a:r>
            <a:endParaRPr lang="en-GB" b="1" dirty="0" smtClean="0"/>
          </a:p>
          <a:p>
            <a:r>
              <a:rPr lang="fr-CH" b="1" dirty="0" smtClean="0"/>
              <a:t>are on conservative </a:t>
            </a:r>
            <a:r>
              <a:rPr lang="fr-CH" b="1" dirty="0" err="1" smtClean="0"/>
              <a:t>side</a:t>
            </a:r>
            <a:endParaRPr lang="fr-CH" b="1" dirty="0" smtClean="0"/>
          </a:p>
          <a:p>
            <a:r>
              <a:rPr lang="fr-CH" b="1" dirty="0" smtClean="0">
                <a:solidFill>
                  <a:srgbClr val="00B050"/>
                </a:solidFill>
              </a:rPr>
              <a:t>-- x/y </a:t>
            </a:r>
            <a:r>
              <a:rPr lang="fr-CH" b="1" dirty="0" err="1" smtClean="0">
                <a:solidFill>
                  <a:srgbClr val="00B050"/>
                </a:solidFill>
              </a:rPr>
              <a:t>coupling</a:t>
            </a:r>
            <a:r>
              <a:rPr lang="fr-CH" b="1" dirty="0" smtClean="0">
                <a:solidFill>
                  <a:srgbClr val="00B050"/>
                </a:solidFill>
              </a:rPr>
              <a:t> 0.2% </a:t>
            </a:r>
          </a:p>
          <a:p>
            <a:r>
              <a:rPr lang="fr-CH" dirty="0"/>
              <a:t> </a:t>
            </a:r>
            <a:r>
              <a:rPr lang="fr-CH" dirty="0" smtClean="0"/>
              <a:t>   simulations </a:t>
            </a:r>
            <a:r>
              <a:rPr lang="fr-CH" dirty="0" err="1" smtClean="0"/>
              <a:t>typically</a:t>
            </a:r>
            <a:r>
              <a:rPr lang="fr-CH" dirty="0" smtClean="0"/>
              <a:t> 10 times </a:t>
            </a:r>
            <a:r>
              <a:rPr lang="fr-CH" dirty="0" err="1" smtClean="0"/>
              <a:t>smaller</a:t>
            </a:r>
            <a:endParaRPr lang="fr-CH" dirty="0" smtClean="0"/>
          </a:p>
          <a:p>
            <a:endParaRPr lang="fr-CH" dirty="0" smtClean="0"/>
          </a:p>
          <a:p>
            <a:r>
              <a:rPr lang="fr-CH" b="1" dirty="0" smtClean="0">
                <a:solidFill>
                  <a:srgbClr val="FF0000"/>
                </a:solidFill>
              </a:rPr>
              <a:t>-- positron source </a:t>
            </a:r>
            <a:r>
              <a:rPr lang="fr-CH" b="1" dirty="0" err="1" smtClean="0">
                <a:solidFill>
                  <a:srgbClr val="FF0000"/>
                </a:solidFill>
              </a:rPr>
              <a:t>requirements</a:t>
            </a:r>
            <a:r>
              <a:rPr lang="fr-CH" b="1" dirty="0" smtClean="0">
                <a:solidFill>
                  <a:srgbClr val="FF0000"/>
                </a:solidFill>
              </a:rPr>
              <a:t>  </a:t>
            </a:r>
            <a:r>
              <a:rPr lang="fr-CH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&lt; </a:t>
            </a:r>
            <a:r>
              <a:rPr lang="fr-CH" dirty="0" err="1" smtClean="0">
                <a:sym typeface="Wingdings" panose="05000000000000000000" pitchFamily="2" charset="2"/>
              </a:rPr>
              <a:t>superKEKb</a:t>
            </a:r>
            <a:r>
              <a:rPr lang="fr-CH" dirty="0" smtClean="0">
                <a:sym typeface="Wingdings" panose="05000000000000000000" pitchFamily="2" charset="2"/>
              </a:rPr>
              <a:t>, SLC </a:t>
            </a:r>
            <a:br>
              <a:rPr lang="fr-CH" dirty="0" smtClean="0">
                <a:sym typeface="Wingdings" panose="05000000000000000000" pitchFamily="2" charset="2"/>
              </a:rPr>
            </a:br>
            <a:r>
              <a:rPr lang="fr-CH" dirty="0" smtClean="0">
                <a:sym typeface="Wingdings" panose="05000000000000000000" pitchFamily="2" charset="2"/>
              </a:rPr>
              <a:t>    &lt;&lt; CLIC, ILC </a:t>
            </a:r>
            <a:endParaRPr lang="fr-CH" dirty="0" smtClean="0"/>
          </a:p>
          <a:p>
            <a:endParaRPr lang="fr-CH" dirty="0" smtClean="0"/>
          </a:p>
          <a:p>
            <a:r>
              <a:rPr lang="fr-CH" b="1" dirty="0" smtClean="0">
                <a:solidFill>
                  <a:srgbClr val="0070C0"/>
                </a:solidFill>
              </a:rPr>
              <a:t>-- </a:t>
            </a:r>
            <a:r>
              <a:rPr lang="fr-CH" b="1" dirty="0" smtClean="0">
                <a:solidFill>
                  <a:srgbClr val="0070C0"/>
                </a:solidFill>
                <a:sym typeface="Symbol"/>
              </a:rPr>
              <a:t></a:t>
            </a:r>
            <a:r>
              <a:rPr lang="fr-CH" b="1" baseline="-25000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fr-CH" b="1" dirty="0" smtClean="0">
                <a:solidFill>
                  <a:srgbClr val="0070C0"/>
                </a:solidFill>
                <a:sym typeface="Symbol"/>
              </a:rPr>
              <a:t>*  0.8mm(Z) – 1.6 mm(top) </a:t>
            </a:r>
          </a:p>
          <a:p>
            <a:r>
              <a:rPr lang="fr-CH" dirty="0" smtClean="0">
                <a:sym typeface="Symbol"/>
              </a:rPr>
              <a:t> </a:t>
            </a:r>
          </a:p>
          <a:p>
            <a:r>
              <a:rPr lang="fr-CH" b="1" dirty="0" smtClean="0">
                <a:solidFill>
                  <a:srgbClr val="C00000"/>
                </a:solidFill>
                <a:sym typeface="Symbol"/>
              </a:rPr>
              <a:t>-- RF gradients  </a:t>
            </a:r>
          </a:p>
          <a:p>
            <a:r>
              <a:rPr lang="fr-CH" dirty="0">
                <a:sym typeface="Symbol"/>
              </a:rPr>
              <a:t> </a:t>
            </a:r>
            <a:endParaRPr lang="fr-CH" dirty="0" smtClean="0">
              <a:sym typeface="Symbo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4441676"/>
            <a:ext cx="4047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T</a:t>
            </a:r>
            <a:r>
              <a:rPr lang="fr-CH" i="1" dirty="0" smtClean="0"/>
              <a:t>here are </a:t>
            </a:r>
            <a:r>
              <a:rPr lang="fr-CH" i="1" dirty="0" err="1" smtClean="0"/>
              <a:t>safety</a:t>
            </a:r>
            <a:r>
              <a:rPr lang="fr-CH" i="1" dirty="0" smtClean="0"/>
              <a:t> </a:t>
            </a:r>
            <a:r>
              <a:rPr lang="fr-CH" i="1" dirty="0" err="1" smtClean="0"/>
              <a:t>margins</a:t>
            </a:r>
            <a:r>
              <a:rPr lang="fr-CH" i="1" dirty="0" smtClean="0"/>
              <a:t>… </a:t>
            </a:r>
            <a:br>
              <a:rPr lang="fr-CH" i="1" dirty="0" smtClean="0"/>
            </a:br>
            <a:r>
              <a:rPr lang="fr-CH" i="1" dirty="0" smtClean="0"/>
              <a:t>and  </a:t>
            </a:r>
            <a:r>
              <a:rPr lang="fr-CH" i="1" dirty="0" err="1" smtClean="0"/>
              <a:t>there</a:t>
            </a:r>
            <a:r>
              <a:rPr lang="fr-CH" i="1" dirty="0" smtClean="0"/>
              <a:t> </a:t>
            </a:r>
            <a:r>
              <a:rPr lang="fr-CH" i="1" u="sng" dirty="0" err="1" smtClean="0"/>
              <a:t>might</a:t>
            </a:r>
            <a:r>
              <a:rPr lang="fr-CH" i="1" dirty="0" smtClean="0"/>
              <a:t> </a:t>
            </a:r>
            <a:r>
              <a:rPr lang="fr-CH" i="1" dirty="0" err="1" smtClean="0"/>
              <a:t>be</a:t>
            </a:r>
            <a:r>
              <a:rPr lang="fr-CH" i="1" dirty="0" smtClean="0"/>
              <a:t> </a:t>
            </a:r>
            <a:r>
              <a:rPr lang="fr-CH" i="1" dirty="0" err="1" smtClean="0"/>
              <a:t>some</a:t>
            </a:r>
            <a:r>
              <a:rPr lang="fr-CH" i="1" dirty="0" smtClean="0"/>
              <a:t> room for </a:t>
            </a:r>
          </a:p>
          <a:p>
            <a:r>
              <a:rPr lang="fr-CH" i="1" dirty="0" err="1" smtClean="0"/>
              <a:t>luminosity</a:t>
            </a:r>
            <a:r>
              <a:rPr lang="fr-CH" i="1" dirty="0" smtClean="0"/>
              <a:t>  </a:t>
            </a:r>
            <a:r>
              <a:rPr lang="fr-CH" i="1" dirty="0" err="1" smtClean="0"/>
              <a:t>improvement</a:t>
            </a:r>
            <a:r>
              <a:rPr lang="fr-CH" i="1" dirty="0" smtClean="0"/>
              <a:t> at </a:t>
            </a:r>
            <a:r>
              <a:rPr lang="fr-CH" i="1" dirty="0" err="1" smtClean="0"/>
              <a:t>given</a:t>
            </a:r>
            <a:r>
              <a:rPr lang="fr-CH" i="1" dirty="0" smtClean="0"/>
              <a:t> power.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0430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59" y="913032"/>
            <a:ext cx="3550847" cy="279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9" y="1426073"/>
            <a:ext cx="3788785" cy="3171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10" y="4561903"/>
            <a:ext cx="5644609" cy="302853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3D sketch of key IR systems over ﬁrst 3 m from 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801716"/>
            <a:ext cx="6858000" cy="903017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 rtlCol="0">
            <a:spAutoFit/>
          </a:bodyPr>
          <a:lstStyle/>
          <a:p>
            <a:pPr defTabSz="47547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M. Boscolo, N. Bacchetta, A. Bogomyagkov, H. Burkhardt, M. Dam, D. El Khechen, M. Koratzinos, E. Levichev, M. Luckhof, A. Novokhatski, L. Pellegrino, S. Sinyatkin, M. Sullivan,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7237" y="1002141"/>
            <a:ext cx="1441361" cy="1318516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M. Boscolo, H. Burkhardt, and M. Sullivan,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Machine detector interface studies: Layout and synchrotron radiation estimate in the future circular collider interaction region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011008 (2017)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833161"/>
            <a:ext cx="4409983" cy="487519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A. Novokhatski, M. Sullivan, E. Belli, M. Gil Costa, and R. Kersevan, 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Unavoidable trapped mode in the interaction region of colliding beams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111005 (2017)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62444"/>
            <a:ext cx="2551147" cy="710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0599" y="3988815"/>
            <a:ext cx="959070" cy="25668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 err="1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luminometer</a:t>
            </a:r>
            <a:endParaRPr lang="en-GB" sz="1200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3525" y="4575611"/>
            <a:ext cx="1032616" cy="441352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srgbClr val="C00000"/>
                </a:solidFill>
                <a:latin typeface="Calibri" panose="020F0502020204030204"/>
              </a:rPr>
              <a:t>compensation</a:t>
            </a:r>
          </a:p>
          <a:p>
            <a:pPr defTabSz="475476"/>
            <a:r>
              <a:rPr lang="en-US" sz="1200" dirty="0">
                <a:solidFill>
                  <a:srgbClr val="C00000"/>
                </a:solidFill>
                <a:latin typeface="Calibri" panose="020F0502020204030204"/>
              </a:rPr>
              <a:t>solenoid</a:t>
            </a:r>
            <a:endParaRPr lang="en-GB" sz="12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92228" y="3686279"/>
            <a:ext cx="1230875" cy="441352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Q1 with shielding</a:t>
            </a:r>
          </a:p>
          <a:p>
            <a:pPr defTabSz="475476"/>
            <a:r>
              <a:rPr lang="en-US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solenoid</a:t>
            </a:r>
            <a:endParaRPr lang="en-GB" sz="12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8323" y="4285706"/>
            <a:ext cx="262661" cy="25668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IP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26" y="3567153"/>
            <a:ext cx="2984074" cy="1180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heat loads: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rad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Bhabha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(kW),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beamstrahlung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(MW), res. wall (kW), HOMs,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synchrotron rad.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9709" y="4789259"/>
            <a:ext cx="1288583" cy="2105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stiff-skeleton cryostats? </a:t>
            </a:r>
            <a:endParaRPr lang="en-GB" sz="9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-41471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14">
              <a:defRPr/>
            </a:pPr>
            <a:r>
              <a:rPr lang="en-US" sz="3100" kern="0" dirty="0">
                <a:latin typeface="Arial"/>
              </a:rPr>
              <a:t> </a:t>
            </a:r>
            <a:r>
              <a:rPr lang="en-US" kern="0" dirty="0"/>
              <a:t>FCC-ee </a:t>
            </a:r>
            <a:r>
              <a:rPr lang="en-US" kern="0" dirty="0" smtClean="0"/>
              <a:t>Interaction Region Design</a:t>
            </a:r>
            <a:endParaRPr lang="en-US" sz="1400" kern="0" dirty="0"/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1800" y="5317794"/>
            <a:ext cx="3464024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8" y="0"/>
            <a:ext cx="742355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H" sz="2800" b="1" dirty="0">
                <a:solidFill>
                  <a:prstClr val="black"/>
                </a:solidFill>
              </a:rPr>
              <a:t>FCC-</a:t>
            </a:r>
            <a:r>
              <a:rPr lang="fr-CH" sz="2800" b="1" dirty="0" err="1">
                <a:solidFill>
                  <a:prstClr val="black"/>
                </a:solidFill>
              </a:rPr>
              <a:t>ee</a:t>
            </a:r>
            <a:r>
              <a:rPr lang="fr-CH" sz="2800" b="1" dirty="0">
                <a:solidFill>
                  <a:prstClr val="black"/>
                </a:solidFill>
              </a:rPr>
              <a:t> Detectors</a:t>
            </a:r>
            <a:endParaRPr lang="fr-CH" sz="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166" y="908841"/>
            <a:ext cx="7285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Two</a:t>
            </a:r>
            <a:r>
              <a:rPr lang="fr-CH" dirty="0" smtClean="0"/>
              <a:t> </a:t>
            </a:r>
            <a:r>
              <a:rPr lang="fr-CH" dirty="0" err="1" smtClean="0"/>
              <a:t>integration</a:t>
            </a:r>
            <a:r>
              <a:rPr lang="fr-CH" dirty="0" smtClean="0"/>
              <a:t>, performance and </a:t>
            </a:r>
            <a:r>
              <a:rPr lang="fr-CH" dirty="0" err="1" smtClean="0"/>
              <a:t>cost</a:t>
            </a:r>
            <a:r>
              <a:rPr lang="fr-CH" dirty="0" smtClean="0"/>
              <a:t> </a:t>
            </a:r>
            <a:r>
              <a:rPr lang="fr-CH" dirty="0" err="1" smtClean="0"/>
              <a:t>estimates</a:t>
            </a:r>
            <a:r>
              <a:rPr lang="fr-CH" dirty="0" smtClean="0"/>
              <a:t>:</a:t>
            </a:r>
          </a:p>
          <a:p>
            <a:r>
              <a:rPr lang="fr-CH" dirty="0"/>
              <a:t> </a:t>
            </a:r>
            <a:r>
              <a:rPr lang="fr-CH" dirty="0" smtClean="0"/>
              <a:t>   --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Detector group at CERN has </a:t>
            </a:r>
            <a:r>
              <a:rPr lang="fr-CH" dirty="0" err="1" smtClean="0"/>
              <a:t>undertaken</a:t>
            </a:r>
            <a:r>
              <a:rPr lang="fr-CH" dirty="0" smtClean="0"/>
              <a:t> the </a:t>
            </a:r>
            <a:r>
              <a:rPr lang="fr-CH" dirty="0" err="1" smtClean="0"/>
              <a:t>adaption</a:t>
            </a:r>
            <a:r>
              <a:rPr lang="fr-CH" dirty="0" smtClean="0"/>
              <a:t> of </a:t>
            </a:r>
          </a:p>
          <a:p>
            <a:r>
              <a:rPr lang="fr-CH" dirty="0"/>
              <a:t> </a:t>
            </a:r>
            <a:r>
              <a:rPr lang="fr-CH" dirty="0" smtClean="0"/>
              <a:t>        CLIC-SID detector for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 -- </a:t>
            </a:r>
            <a:r>
              <a:rPr lang="fr-CH" dirty="0"/>
              <a:t> </a:t>
            </a:r>
            <a:r>
              <a:rPr lang="fr-CH" dirty="0" smtClean="0"/>
              <a:t>IDEA, detector </a:t>
            </a:r>
            <a:r>
              <a:rPr lang="fr-CH" dirty="0" err="1" smtClean="0"/>
              <a:t>specifically</a:t>
            </a:r>
            <a:r>
              <a:rPr lang="fr-CH" dirty="0" smtClean="0"/>
              <a:t> </a:t>
            </a:r>
            <a:r>
              <a:rPr lang="fr-CH" dirty="0" err="1" smtClean="0"/>
              <a:t>designed</a:t>
            </a:r>
            <a:r>
              <a:rPr lang="fr-CH" dirty="0" smtClean="0"/>
              <a:t> for FCC-</a:t>
            </a:r>
            <a:r>
              <a:rPr lang="fr-CH" dirty="0" err="1" smtClean="0"/>
              <a:t>ee</a:t>
            </a:r>
            <a:r>
              <a:rPr lang="fr-CH" dirty="0" smtClean="0"/>
              <a:t> (and CEPC)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2080045"/>
            <a:ext cx="8999857" cy="24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1251" y="255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MAPS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4657700"/>
            <a:ext cx="549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SiD</a:t>
            </a:r>
            <a:r>
              <a:rPr lang="fr-CH" dirty="0" smtClean="0"/>
              <a:t> at ILC, CLD at FCC-</a:t>
            </a:r>
            <a:r>
              <a:rPr lang="fr-CH" dirty="0" err="1" smtClean="0"/>
              <a:t>ee</a:t>
            </a:r>
            <a:r>
              <a:rPr lang="fr-CH" dirty="0" smtClean="0"/>
              <a:t>                </a:t>
            </a:r>
            <a:r>
              <a:rPr lang="fr-CH" dirty="0" smtClean="0"/>
              <a:t>IDEA at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smtClean="0"/>
              <a:t>&amp;</a:t>
            </a:r>
            <a:r>
              <a:rPr lang="fr-CH" dirty="0" smtClean="0"/>
              <a:t> CEPC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93" y="523220"/>
            <a:ext cx="9125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Detectors </a:t>
            </a:r>
            <a:r>
              <a:rPr lang="fr-CH" b="1" dirty="0" err="1"/>
              <a:t>can</a:t>
            </a:r>
            <a:r>
              <a:rPr lang="fr-CH" b="1" dirty="0"/>
              <a:t> </a:t>
            </a:r>
            <a:r>
              <a:rPr lang="fr-CH" b="1" dirty="0" err="1"/>
              <a:t>be</a:t>
            </a:r>
            <a:r>
              <a:rPr lang="fr-CH" b="1" dirty="0"/>
              <a:t> </a:t>
            </a:r>
            <a:r>
              <a:rPr lang="fr-CH" b="1" dirty="0" err="1"/>
              <a:t>done</a:t>
            </a:r>
            <a:r>
              <a:rPr lang="fr-CH" b="1" dirty="0"/>
              <a:t> and </a:t>
            </a:r>
            <a:r>
              <a:rPr lang="fr-CH" b="1" dirty="0" err="1"/>
              <a:t>work</a:t>
            </a:r>
            <a:r>
              <a:rPr lang="fr-CH" b="1" dirty="0"/>
              <a:t> for the FCC-</a:t>
            </a:r>
            <a:r>
              <a:rPr lang="fr-CH" b="1" dirty="0" err="1"/>
              <a:t>ee</a:t>
            </a:r>
            <a:r>
              <a:rPr lang="fr-CH" b="1" dirty="0"/>
              <a:t> but </a:t>
            </a:r>
            <a:r>
              <a:rPr lang="fr-CH" b="1" dirty="0" err="1"/>
              <a:t>physics</a:t>
            </a:r>
            <a:r>
              <a:rPr lang="fr-CH" b="1" dirty="0"/>
              <a:t> </a:t>
            </a:r>
            <a:r>
              <a:rPr lang="fr-CH" b="1" dirty="0" err="1"/>
              <a:t>optimization</a:t>
            </a:r>
            <a:r>
              <a:rPr lang="fr-CH" b="1" dirty="0"/>
              <a:t> </a:t>
            </a:r>
            <a:r>
              <a:rPr lang="fr-CH" b="1" dirty="0" err="1"/>
              <a:t>remains</a:t>
            </a:r>
            <a:r>
              <a:rPr lang="fr-CH" b="1" dirty="0"/>
              <a:t> to </a:t>
            </a:r>
            <a:r>
              <a:rPr lang="fr-CH" b="1" dirty="0" err="1"/>
              <a:t>be</a:t>
            </a:r>
            <a:r>
              <a:rPr lang="fr-CH" b="1" dirty="0"/>
              <a:t> </a:t>
            </a:r>
            <a:r>
              <a:rPr lang="fr-CH" b="1" dirty="0" err="1"/>
              <a:t>done</a:t>
            </a:r>
            <a:r>
              <a:rPr lang="fr-CH" b="1" dirty="0"/>
              <a:t>. 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047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91438"/>
              </p:ext>
            </p:extLst>
          </p:nvPr>
        </p:nvGraphicFramePr>
        <p:xfrm>
          <a:off x="-9173" y="644063"/>
          <a:ext cx="9144001" cy="4834956"/>
        </p:xfrm>
        <a:graphic>
          <a:graphicData uri="http://schemas.openxmlformats.org/drawingml/2006/table">
            <a:tbl>
              <a:tblPr firstRow="1" bandRow="1"/>
              <a:tblGrid>
                <a:gridCol w="3609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95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9848">
                  <a:extLst>
                    <a:ext uri="{9D8B030D-6E8A-4147-A177-3AD203B41FA5}">
                      <a16:colId xmlns="" xmlns:a16="http://schemas.microsoft.com/office/drawing/2014/main" val="3700839983"/>
                    </a:ext>
                  </a:extLst>
                </a:gridCol>
                <a:gridCol w="1426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737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54712">
                  <a:extLst>
                    <a:ext uri="{9D8B030D-6E8A-4147-A177-3AD203B41FA5}">
                      <a16:colId xmlns="" xmlns:a16="http://schemas.microsoft.com/office/drawing/2014/main" val="2362098517"/>
                    </a:ext>
                  </a:extLst>
                </a:gridCol>
              </a:tblGrid>
              <a:tr h="43824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7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5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5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5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5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1.27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5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2.5 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9242539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5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4.1</a:t>
                      </a:r>
                      <a:endParaRPr kumimoji="0" lang="en-GB" sz="15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4200603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3994486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5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5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5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9530520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5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5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5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5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5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4920261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5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5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5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5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9560122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5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5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5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5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5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41470"/>
            <a:ext cx="9144000" cy="660339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kern="0" dirty="0">
                <a:latin typeface="Arial"/>
              </a:rPr>
              <a:t>    </a:t>
            </a:r>
            <a:r>
              <a:rPr lang="en-US" sz="2500" dirty="0"/>
              <a:t>FCC-</a:t>
            </a:r>
            <a:r>
              <a:rPr lang="en-US" sz="2500" dirty="0" err="1"/>
              <a:t>hh</a:t>
            </a:r>
            <a:r>
              <a:rPr lang="en-US" sz="2500" dirty="0"/>
              <a:t> (pp) collider parameters </a:t>
            </a:r>
            <a:endParaRPr lang="en-US" sz="2500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7" y="-40771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32" y="4213292"/>
            <a:ext cx="1992682" cy="148389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34018" y="957627"/>
            <a:ext cx="4374486" cy="3640067"/>
          </a:xfrm>
        </p:spPr>
        <p:txBody>
          <a:bodyPr>
            <a:noAutofit/>
          </a:bodyPr>
          <a:lstStyle/>
          <a:p>
            <a:pPr>
              <a:spcBef>
                <a:spcPts val="936"/>
              </a:spcBef>
              <a:buClr>
                <a:schemeClr val="tx2"/>
              </a:buClr>
            </a:pPr>
            <a:r>
              <a:rPr lang="en-US" sz="170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1700" dirty="0"/>
              <a:t>in both </a:t>
            </a:r>
            <a:r>
              <a:rPr lang="en-US" sz="17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spcBef>
                <a:spcPts val="936"/>
              </a:spcBef>
              <a:buClr>
                <a:schemeClr val="tx2"/>
              </a:buClr>
            </a:pPr>
            <a:r>
              <a:rPr lang="en-US" sz="1700" b="1" dirty="0">
                <a:solidFill>
                  <a:srgbClr val="FF0000"/>
                </a:solidFill>
              </a:rPr>
              <a:t>100 </a:t>
            </a:r>
            <a:r>
              <a:rPr lang="en-US" sz="1700" b="1" dirty="0" err="1">
                <a:solidFill>
                  <a:srgbClr val="FF0000"/>
                </a:solidFill>
              </a:rPr>
              <a:t>TeV</a:t>
            </a:r>
            <a:r>
              <a:rPr lang="en-US" sz="1700" b="1" dirty="0">
                <a:solidFill>
                  <a:srgbClr val="FF0000"/>
                </a:solidFill>
              </a:rPr>
              <a:t> cm collision energy                          </a:t>
            </a:r>
            <a:r>
              <a:rPr lang="en-US" sz="1700" dirty="0"/>
              <a:t>(vs 14 </a:t>
            </a:r>
            <a:r>
              <a:rPr lang="en-US" sz="1700" dirty="0" err="1"/>
              <a:t>TeV</a:t>
            </a:r>
            <a:r>
              <a:rPr lang="en-US" sz="1700" dirty="0"/>
              <a:t> for LHC)</a:t>
            </a:r>
            <a:r>
              <a:rPr lang="en-US" sz="1700" dirty="0">
                <a:sym typeface="Wingdings" panose="05000000000000000000" pitchFamily="2" charset="2"/>
              </a:rPr>
              <a:t> </a:t>
            </a:r>
            <a:endParaRPr lang="en-US" sz="1700" dirty="0"/>
          </a:p>
          <a:p>
            <a:pPr>
              <a:spcBef>
                <a:spcPts val="936"/>
              </a:spcBef>
              <a:buClr>
                <a:schemeClr val="tx2"/>
              </a:buClr>
            </a:pPr>
            <a:r>
              <a:rPr lang="en-US" sz="1700" b="1" dirty="0">
                <a:solidFill>
                  <a:srgbClr val="FF0000"/>
                </a:solidFill>
              </a:rPr>
              <a:t>20 ab</a:t>
            </a:r>
            <a:r>
              <a:rPr lang="en-US" sz="1700" b="1" baseline="30000" dirty="0">
                <a:solidFill>
                  <a:srgbClr val="FF0000"/>
                </a:solidFill>
              </a:rPr>
              <a:t>-1</a:t>
            </a:r>
            <a:r>
              <a:rPr lang="en-US" sz="17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1700" dirty="0"/>
              <a:t>of operation (vs 3 ab</a:t>
            </a:r>
            <a:r>
              <a:rPr lang="en-US" sz="1700" baseline="30000" dirty="0"/>
              <a:t>-1</a:t>
            </a:r>
            <a:r>
              <a:rPr lang="en-US" sz="1700" dirty="0"/>
              <a:t> for LHC)</a:t>
            </a:r>
          </a:p>
          <a:p>
            <a:pPr>
              <a:spcBef>
                <a:spcPts val="936"/>
              </a:spcBef>
              <a:buClr>
                <a:schemeClr val="tx2"/>
              </a:buClr>
            </a:pPr>
            <a:r>
              <a:rPr lang="en-US" sz="1700" dirty="0"/>
              <a:t>similar performance increase as from </a:t>
            </a:r>
            <a:r>
              <a:rPr lang="en-US" sz="1700" dirty="0" err="1"/>
              <a:t>Tevatron</a:t>
            </a:r>
            <a:r>
              <a:rPr lang="en-US" sz="1700" dirty="0"/>
              <a:t> to LHC</a:t>
            </a:r>
          </a:p>
          <a:p>
            <a:pPr>
              <a:spcBef>
                <a:spcPts val="936"/>
              </a:spcBef>
              <a:buClr>
                <a:schemeClr val="tx2"/>
              </a:buClr>
            </a:pPr>
            <a:r>
              <a:rPr lang="en-US" sz="17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38524" y="4307506"/>
            <a:ext cx="1426442" cy="65679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ctr" defTabSz="356616">
              <a:defRPr/>
            </a:pPr>
            <a:r>
              <a:rPr lang="en-US" sz="1900" b="1" dirty="0">
                <a:solidFill>
                  <a:srgbClr val="0C377B"/>
                </a:solidFill>
                <a:latin typeface="Arial"/>
              </a:rPr>
              <a:t> </a:t>
            </a:r>
          </a:p>
          <a:p>
            <a:pPr algn="ctr" defTabSz="356616">
              <a:defRPr/>
            </a:pPr>
            <a:r>
              <a:rPr lang="en-US" sz="1900" b="1" dirty="0">
                <a:solidFill>
                  <a:srgbClr val="0C377B"/>
                </a:solidFill>
                <a:latin typeface="Arial"/>
              </a:rPr>
              <a:t>16 T Nb</a:t>
            </a:r>
            <a:r>
              <a:rPr lang="en-US" sz="1900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1900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25" y="937287"/>
            <a:ext cx="4450610" cy="26220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496" y="3457567"/>
            <a:ext cx="2250862" cy="90301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56" y="3466456"/>
            <a:ext cx="2362596" cy="90301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356616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16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16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16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16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03382" y="1733893"/>
            <a:ext cx="432048" cy="32774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307509" y="1270402"/>
            <a:ext cx="432048" cy="32774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03748" y="4837720"/>
            <a:ext cx="62294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75173" y="4837720"/>
            <a:ext cx="62294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451" y="4307264"/>
            <a:ext cx="1662573" cy="138547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41471"/>
            <a:ext cx="9144000" cy="856331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700" kern="0" dirty="0">
                <a:latin typeface="Arial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kern="0" dirty="0"/>
              <a:t> performance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6" y="34690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     FCC implementation - footprint baseline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0"/>
          <a:stretch/>
        </p:blipFill>
        <p:spPr>
          <a:xfrm>
            <a:off x="53664" y="847553"/>
            <a:ext cx="6462552" cy="249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03" y="3397561"/>
            <a:ext cx="6789188" cy="233417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GB" sz="1900" b="1" dirty="0">
                <a:solidFill>
                  <a:srgbClr val="0C377B"/>
                </a:solidFill>
                <a:latin typeface="Arial"/>
              </a:rPr>
              <a:t>Present baseline position was established considering: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l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owest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risk for construction, f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astest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and cheapest construction 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f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easible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positions for large span caverns (most challenging structures)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C377B"/>
              </a:solidFill>
              <a:latin typeface="Arial"/>
            </a:endParaRP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More than 75% tunnel in France, 8 (9) / 12 access points in France.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next step: review of surface site locations and machine layout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1878" y="844925"/>
            <a:ext cx="2224327" cy="23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259" y="3217540"/>
            <a:ext cx="2263181" cy="2511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437602" y="3412158"/>
            <a:ext cx="4522848" cy="1131910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lIns="71323" tIns="35662" rIns="71323" bIns="35662" rtlCol="0" anchor="ctr"/>
          <a:lstStyle/>
          <a:p>
            <a:pPr algn="ctr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0619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79783" y="-22820"/>
            <a:ext cx="12744445" cy="5832648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2763308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FF9933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38" y="4704539"/>
            <a:ext cx="1163387" cy="5406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4608370" y="4987530"/>
            <a:ext cx="1623418" cy="318242"/>
          </a:xfrm>
          <a:prstGeom prst="rect">
            <a:avLst/>
          </a:prstGeom>
          <a:solidFill>
            <a:schemeClr val="bg1"/>
          </a:solidFill>
        </p:spPr>
        <p:txBody>
          <a:bodyPr wrap="none" lIns="71323" tIns="35662" rIns="71323" bIns="35662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defRPr/>
            </a:pPr>
            <a:r>
              <a:rPr lang="en-GB" sz="1600" u="sng" dirty="0">
                <a:solidFill>
                  <a:prstClr val="white"/>
                </a:solidFill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lang="en-GB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0061" y="3865612"/>
            <a:ext cx="65878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FFFF00"/>
                </a:solidFill>
                <a:latin typeface="Arial"/>
              </a:rPr>
              <a:t>FCC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3743" y="3408957"/>
            <a:ext cx="48863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50"/>
                </a:solidFill>
                <a:latin typeface="Arial"/>
              </a:rPr>
              <a:t>PS</a:t>
            </a:r>
            <a:endParaRPr lang="en-GB" sz="19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5307" y="3951539"/>
            <a:ext cx="66567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F0"/>
                </a:solidFill>
                <a:latin typeface="Arial"/>
              </a:rPr>
              <a:t>SPS</a:t>
            </a:r>
            <a:endParaRPr lang="en-GB" sz="19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952" y="3118123"/>
            <a:ext cx="69147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prstClr val="white"/>
                </a:solidFill>
                <a:latin typeface="Arial"/>
              </a:rPr>
              <a:t>LHC</a:t>
            </a:r>
            <a:endParaRPr lang="en-GB" sz="1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271" y="4657700"/>
            <a:ext cx="765430" cy="597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7373638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1763" y="3513140"/>
            <a:ext cx="121632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FFFF00"/>
                </a:solidFill>
                <a:latin typeface="Arial"/>
              </a:rPr>
              <a:t>HE-LHC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952" y="5217641"/>
            <a:ext cx="6858000" cy="41057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Work supported by the </a:t>
            </a:r>
            <a:r>
              <a:rPr lang="en-US" sz="1100" b="1" i="1" kern="0" dirty="0">
                <a:solidFill>
                  <a:srgbClr val="0000CC"/>
                </a:solidFill>
                <a:latin typeface="Calibri" panose="020F0502020204030204"/>
              </a:rPr>
              <a:t>European Commission </a:t>
            </a: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under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the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HORIZON 2020 projects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EuroCirCol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654305;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EASITrain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grant agreement no. 764879;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ARIES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730871; and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E-JADE,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434" y="5165510"/>
            <a:ext cx="2110524" cy="366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091" y="4711280"/>
            <a:ext cx="976644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734741"/>
            <a:ext cx="690152" cy="499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6896" y="4622982"/>
            <a:ext cx="364599" cy="6107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3538" y="397227"/>
            <a:ext cx="8353480" cy="64140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de-DE" sz="3700" b="1" dirty="0">
                <a:solidFill>
                  <a:srgbClr val="FFFF00"/>
                </a:solidFill>
              </a:rPr>
              <a:t>Future Circular Collider </a:t>
            </a:r>
            <a:r>
              <a:rPr lang="de-DE" sz="3700" b="1" dirty="0" smtClean="0">
                <a:solidFill>
                  <a:srgbClr val="FFFF00"/>
                </a:solidFill>
              </a:rPr>
              <a:t>Study</a:t>
            </a:r>
            <a:endParaRPr lang="de-DE" sz="3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988" y="859391"/>
            <a:ext cx="4823531" cy="421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3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Civil Engineering studies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737574" y="2437453"/>
            <a:ext cx="486054" cy="1440160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500" dirty="0">
                <a:solidFill>
                  <a:srgbClr val="FFFFFF"/>
                </a:solidFill>
                <a:latin typeface="Arial"/>
              </a:rPr>
              <a:t>4.5yrs</a:t>
            </a:r>
            <a:endParaRPr lang="en-GB" sz="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2573778" y="2377448"/>
            <a:ext cx="525312" cy="2160239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700" dirty="0">
                <a:solidFill>
                  <a:srgbClr val="FFFFFF"/>
                </a:solidFill>
                <a:latin typeface="Arial"/>
              </a:rPr>
              <a:t>6.5yrs</a:t>
            </a:r>
            <a:endParaRPr lang="en-GB" sz="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4078" y="3871321"/>
            <a:ext cx="3618402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C377B"/>
                </a:solidFill>
                <a:latin typeface="Arial"/>
              </a:rPr>
              <a:t>Total construction duration 7 years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C377B"/>
                </a:solidFill>
                <a:latin typeface="Arial"/>
              </a:rPr>
              <a:t>First sectors ready after 4.5 years</a:t>
            </a:r>
          </a:p>
          <a:p>
            <a:pPr marL="356616" lvl="1" defTabSz="713232">
              <a:defRPr/>
            </a:pPr>
            <a:endParaRPr lang="de-DE" sz="16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524" y="1117307"/>
            <a:ext cx="3951980" cy="24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3" y="47020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i="1" kern="0" dirty="0">
                <a:latin typeface="Arial"/>
              </a:rPr>
              <a:t>     </a:t>
            </a:r>
            <a:r>
              <a:rPr lang="en-US" sz="2800" kern="0" dirty="0">
                <a:latin typeface="Arial"/>
              </a:rPr>
              <a:t>FCC-t</a:t>
            </a:r>
            <a:r>
              <a:rPr lang="en-US" sz="2800" kern="0" dirty="0" err="1">
                <a:latin typeface="Arial"/>
              </a:rPr>
              <a:t>unnel</a:t>
            </a:r>
            <a:r>
              <a:rPr lang="en-US" sz="2800" kern="0" dirty="0">
                <a:latin typeface="Arial"/>
              </a:rPr>
              <a:t>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" y="849713"/>
            <a:ext cx="4132482" cy="4229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845692"/>
            <a:ext cx="4414610" cy="425519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483768" y="769268"/>
            <a:ext cx="5076564" cy="840093"/>
          </a:xfrm>
          <a:prstGeom prst="rect">
            <a:avLst/>
          </a:prstGeom>
        </p:spPr>
        <p:txBody>
          <a:bodyPr lIns="71323" tIns="35662" rIns="71323" bIns="35662"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484" lvl="1" indent="0" defTabSz="713232">
              <a:buClr>
                <a:srgbClr val="DDDDDD"/>
              </a:buClr>
              <a:buNone/>
              <a:defRPr/>
            </a:pPr>
            <a:r>
              <a:rPr lang="en-US" sz="2200" b="1" dirty="0">
                <a:solidFill>
                  <a:srgbClr val="0C377B"/>
                </a:solidFill>
                <a:latin typeface="Arial"/>
              </a:rPr>
              <a:t>FCC-ee            FCC-</a:t>
            </a:r>
            <a:r>
              <a:rPr lang="en-US" sz="2200" b="1" dirty="0" err="1">
                <a:solidFill>
                  <a:srgbClr val="0C377B"/>
                </a:solidFill>
                <a:latin typeface="Arial"/>
              </a:rPr>
              <a:t>hh</a:t>
            </a:r>
            <a:endParaRPr lang="en-US" sz="2200" b="1" dirty="0">
              <a:solidFill>
                <a:srgbClr val="0C377B"/>
              </a:solidFill>
              <a:latin typeface="Arial"/>
            </a:endParaRPr>
          </a:p>
          <a:p>
            <a:pPr marL="349484" lvl="1" indent="0" defTabSz="713232">
              <a:buClrTx/>
              <a:buNone/>
              <a:defRPr/>
            </a:pPr>
            <a:r>
              <a:rPr lang="en-US" sz="1900" b="1" dirty="0">
                <a:solidFill>
                  <a:srgbClr val="0C377B"/>
                </a:solidFill>
                <a:latin typeface="Arial"/>
              </a:rPr>
              <a:t>    5.5 m inner diameter</a:t>
            </a:r>
            <a:endParaRPr lang="en-US" sz="1100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1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12.03.2020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22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60" y="49188"/>
            <a:ext cx="9200060" cy="520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060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8"/>
          <a:stretch/>
        </p:blipFill>
        <p:spPr bwMode="auto">
          <a:xfrm>
            <a:off x="119062" y="769268"/>
            <a:ext cx="8905875" cy="449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4148" y="-10145"/>
            <a:ext cx="626331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/>
              <a:t>E</a:t>
            </a:r>
            <a:r>
              <a:rPr lang="fr-CH" sz="2400" b="1" dirty="0" smtClean="0"/>
              <a:t>lectron – hadron collisions for LHC and </a:t>
            </a:r>
            <a:r>
              <a:rPr lang="fr-CH" sz="2400" b="1" i="1" dirty="0" smtClean="0"/>
              <a:t>FCC-</a:t>
            </a:r>
            <a:r>
              <a:rPr lang="fr-CH" sz="2400" b="1" i="1" dirty="0" err="1" smtClean="0"/>
              <a:t>hh</a:t>
            </a:r>
            <a:r>
              <a:rPr lang="fr-CH" sz="2400" b="1" i="1" dirty="0" smtClean="0"/>
              <a:t> </a:t>
            </a:r>
            <a:endParaRPr lang="en-GB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5265046"/>
            <a:ext cx="48851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ep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conceived</a:t>
            </a:r>
            <a:r>
              <a:rPr lang="fr-CH" b="1" dirty="0" smtClean="0"/>
              <a:t> to </a:t>
            </a:r>
            <a:r>
              <a:rPr lang="fr-CH" b="1" dirty="0" err="1" smtClean="0"/>
              <a:t>run</a:t>
            </a:r>
            <a:r>
              <a:rPr lang="fr-CH" b="1" dirty="0" smtClean="0"/>
              <a:t> in </a:t>
            </a:r>
            <a:r>
              <a:rPr lang="fr-CH" b="1" dirty="0" err="1" smtClean="0"/>
              <a:t>parallel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FCC-</a:t>
            </a:r>
            <a:r>
              <a:rPr lang="fr-CH" b="1" dirty="0" err="1" smtClean="0"/>
              <a:t>hh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5346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581A2A-F1F0-134A-9102-FFBE3754F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5" y="877576"/>
            <a:ext cx="6908189" cy="417507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0F90606-231A-9A41-A575-3590D60B622A}"/>
              </a:ext>
            </a:extLst>
          </p:cNvPr>
          <p:cNvGrpSpPr/>
          <p:nvPr/>
        </p:nvGrpSpPr>
        <p:grpSpPr>
          <a:xfrm>
            <a:off x="4484077" y="531053"/>
            <a:ext cx="4620409" cy="4898372"/>
            <a:chOff x="5978769" y="637263"/>
            <a:chExt cx="6160545" cy="5878046"/>
          </a:xfrm>
        </p:grpSpPr>
        <p:grpSp>
          <p:nvGrpSpPr>
            <p:cNvPr id="34" name="Group"/>
            <p:cNvGrpSpPr/>
            <p:nvPr/>
          </p:nvGrpSpPr>
          <p:grpSpPr>
            <a:xfrm>
              <a:off x="5978769" y="936509"/>
              <a:ext cx="6160545" cy="5578800"/>
              <a:chOff x="-1080022" y="-1476096"/>
              <a:chExt cx="12321087" cy="11157598"/>
            </a:xfrm>
          </p:grpSpPr>
          <p:sp>
            <p:nvSpPr>
              <p:cNvPr id="36" name="TextBox 12"/>
              <p:cNvSpPr/>
              <p:nvPr/>
            </p:nvSpPr>
            <p:spPr>
              <a:xfrm>
                <a:off x="7109954" y="-283476"/>
                <a:ext cx="4131111" cy="1170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900" dirty="0"/>
                  <a:t>Final quadrupole magnet Q1 example design</a:t>
                </a:r>
              </a:p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900" dirty="0"/>
                  <a:t>“sweet spot”</a:t>
                </a:r>
              </a:p>
            </p:txBody>
          </p:sp>
          <p:sp>
            <p:nvSpPr>
              <p:cNvPr id="37" name="Rectangle 20"/>
              <p:cNvSpPr/>
              <p:nvPr/>
            </p:nvSpPr>
            <p:spPr>
              <a:xfrm>
                <a:off x="3300553" y="8983232"/>
                <a:ext cx="7776035" cy="69827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 algn="l">
                  <a:defRPr sz="3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0" dirty="0"/>
                  <a:t>B. Parker, S. </a:t>
                </a:r>
                <a:r>
                  <a:rPr sz="1400" dirty="0" err="1"/>
                  <a:t>Russenschuck</a:t>
                </a:r>
                <a:r>
                  <a:rPr sz="1400" dirty="0"/>
                  <a:t> et al.</a:t>
                </a:r>
              </a:p>
            </p:txBody>
          </p:sp>
          <p:pic>
            <p:nvPicPr>
              <p:cNvPr id="38" name="Picture 17" descr="Picture 17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974704" y="1380538"/>
                <a:ext cx="6176074" cy="60432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" name="Straight Arrow Connector 8"/>
              <p:cNvSpPr/>
              <p:nvPr/>
            </p:nvSpPr>
            <p:spPr>
              <a:xfrm>
                <a:off x="326748" y="4605707"/>
                <a:ext cx="5791907" cy="12190"/>
              </a:xfrm>
              <a:prstGeom prst="line">
                <a:avLst/>
              </a:prstGeom>
              <a:noFill/>
              <a:ln w="88900" cap="flat">
                <a:solidFill>
                  <a:srgbClr val="0FFF32"/>
                </a:solidFill>
                <a:prstDash val="sysDot"/>
                <a:miter lim="400000"/>
                <a:tailEnd type="triangle" w="med" len="med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endParaRPr sz="700"/>
              </a:p>
            </p:txBody>
          </p:sp>
          <p:sp>
            <p:nvSpPr>
              <p:cNvPr id="40" name="Straight Arrow Connector 8"/>
              <p:cNvSpPr/>
              <p:nvPr/>
            </p:nvSpPr>
            <p:spPr>
              <a:xfrm>
                <a:off x="4603325" y="-792755"/>
                <a:ext cx="1617740" cy="5224686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endParaRPr sz="700"/>
              </a:p>
            </p:txBody>
          </p:sp>
          <p:sp>
            <p:nvSpPr>
              <p:cNvPr id="41" name="TextBox 7"/>
              <p:cNvSpPr/>
              <p:nvPr/>
            </p:nvSpPr>
            <p:spPr>
              <a:xfrm>
                <a:off x="2546473" y="-1476096"/>
                <a:ext cx="2517783" cy="5055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900" dirty="0"/>
                  <a:t>field “free” region</a:t>
                </a:r>
              </a:p>
            </p:txBody>
          </p:sp>
          <p:sp>
            <p:nvSpPr>
              <p:cNvPr id="42" name="Straight Arrow Connector 8"/>
              <p:cNvSpPr/>
              <p:nvPr/>
            </p:nvSpPr>
            <p:spPr>
              <a:xfrm>
                <a:off x="-1080022" y="3744552"/>
                <a:ext cx="7198676" cy="687384"/>
              </a:xfrm>
              <a:prstGeom prst="line">
                <a:avLst/>
              </a:prstGeom>
              <a:noFill/>
              <a:ln w="88900" cap="flat">
                <a:solidFill>
                  <a:srgbClr val="0FFF32"/>
                </a:solidFill>
                <a:prstDash val="sysDot"/>
                <a:miter lim="400000"/>
                <a:tailEnd type="triangle" w="med" len="med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endParaRPr sz="700"/>
              </a:p>
            </p:txBody>
          </p:sp>
        </p:grpSp>
        <p:sp>
          <p:nvSpPr>
            <p:cNvPr id="35" name="TextBox 15"/>
            <p:cNvSpPr/>
            <p:nvPr/>
          </p:nvSpPr>
          <p:spPr>
            <a:xfrm>
              <a:off x="7792017" y="637263"/>
              <a:ext cx="3414407" cy="264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00" dirty="0"/>
                <a:t>exit hole - electrons and non-colliding protons</a:t>
              </a:r>
            </a:p>
          </p:txBody>
        </p:sp>
      </p:grpSp>
      <p:sp>
        <p:nvSpPr>
          <p:cNvPr id="46" name="Rectangle 20">
            <a:extLst>
              <a:ext uri="{FF2B5EF4-FFF2-40B4-BE49-F238E27FC236}">
                <a16:creationId xmlns:a16="http://schemas.microsoft.com/office/drawing/2014/main" xmlns="" id="{9D6092F1-8BF1-4240-837D-EC3FE3F4CB89}"/>
              </a:ext>
            </a:extLst>
          </p:cNvPr>
          <p:cNvSpPr/>
          <p:nvPr/>
        </p:nvSpPr>
        <p:spPr>
          <a:xfrm>
            <a:off x="766494" y="782139"/>
            <a:ext cx="4962574" cy="27171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7861" tIns="27861" rIns="27861" bIns="27861" numCol="1" anchor="ctr">
            <a:spAutoFit/>
          </a:bodyPr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00" dirty="0"/>
              <a:t>R. Martin @ FCC Week in Amsterdam: FCC-eh triplet</a:t>
            </a:r>
            <a:endParaRPr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3AC1FB1-1F94-4041-834F-3039590607A1}"/>
              </a:ext>
            </a:extLst>
          </p:cNvPr>
          <p:cNvSpPr txBox="1"/>
          <p:nvPr/>
        </p:nvSpPr>
        <p:spPr>
          <a:xfrm>
            <a:off x="3151579" y="2273999"/>
            <a:ext cx="1085002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b</a:t>
            </a:r>
            <a:r>
              <a:rPr lang="en-US" baseline="30000" dirty="0">
                <a:latin typeface="Symbol" pitchFamily="2" charset="2"/>
              </a:rPr>
              <a:t>*</a:t>
            </a:r>
            <a:r>
              <a:rPr lang="en-US" dirty="0"/>
              <a:t> = 30cm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xmlns="" id="{F8A3D52D-47BA-DD41-A741-607C8789A980}"/>
              </a:ext>
            </a:extLst>
          </p:cNvPr>
          <p:cNvSpPr/>
          <p:nvPr/>
        </p:nvSpPr>
        <p:spPr>
          <a:xfrm>
            <a:off x="788786" y="1364201"/>
            <a:ext cx="879011" cy="6102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7861" tIns="27861" rIns="27861" bIns="27861" numCol="1" anchor="ctr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non </a:t>
            </a:r>
            <a:endParaRPr lang="en-US" sz="900" dirty="0"/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focused beam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bypasses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the interaction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xmlns="" id="{2724B45B-FF50-7143-A4A1-A89C04E7B400}"/>
              </a:ext>
            </a:extLst>
          </p:cNvPr>
          <p:cNvSpPr/>
          <p:nvPr/>
        </p:nvSpPr>
        <p:spPr>
          <a:xfrm>
            <a:off x="788786" y="3421245"/>
            <a:ext cx="1056540" cy="333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7861" tIns="27861" rIns="27861" bIns="27861" numCol="1" anchor="ctr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focused interacting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proton beam</a:t>
            </a: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xmlns="" id="{53BFE11B-2B98-DA4C-8A2B-7B5F4E210B8B}"/>
              </a:ext>
            </a:extLst>
          </p:cNvPr>
          <p:cNvSpPr/>
          <p:nvPr/>
        </p:nvSpPr>
        <p:spPr>
          <a:xfrm>
            <a:off x="5202194" y="3415329"/>
            <a:ext cx="441912" cy="220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7861" tIns="27861" rIns="27861" bIns="27861" numCol="1" anchor="ctr">
            <a:no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900" dirty="0"/>
              <a:t>SR fan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B35F1A-A4B1-5F4E-94DC-67477754719F}"/>
              </a:ext>
            </a:extLst>
          </p:cNvPr>
          <p:cNvSpPr txBox="1"/>
          <p:nvPr/>
        </p:nvSpPr>
        <p:spPr>
          <a:xfrm>
            <a:off x="141718" y="4829906"/>
            <a:ext cx="2509174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SR</a:t>
            </a:r>
            <a:r>
              <a:rPr lang="en-US" dirty="0"/>
              <a:t> = 13kW; 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r>
              <a:rPr lang="en-US" dirty="0"/>
              <a:t> = 176keV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8831B5-29B6-A046-937B-BC6EF9A860CC}"/>
              </a:ext>
            </a:extLst>
          </p:cNvPr>
          <p:cNvSpPr txBox="1"/>
          <p:nvPr/>
        </p:nvSpPr>
        <p:spPr>
          <a:xfrm>
            <a:off x="1452948" y="1666240"/>
            <a:ext cx="6346378" cy="1241571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 rtlCol="0">
            <a:spAutoFit/>
          </a:bodyPr>
          <a:lstStyle/>
          <a:p>
            <a:pPr algn="ctr"/>
            <a:r>
              <a:rPr lang="en-US" sz="1900" dirty="0">
                <a:solidFill>
                  <a:srgbClr val="00B050"/>
                </a:solidFill>
              </a:rPr>
              <a:t>Various options on the table with solutions at hand!</a:t>
            </a:r>
          </a:p>
          <a:p>
            <a:pPr algn="ctr"/>
            <a:r>
              <a:rPr lang="en-US" sz="1900" dirty="0">
                <a:solidFill>
                  <a:srgbClr val="00B050"/>
                </a:solidFill>
              </a:rPr>
              <a:t>Design work on the ‘Sweet Spot’ magnet is still ongoing!</a:t>
            </a:r>
          </a:p>
          <a:p>
            <a:pPr algn="ctr"/>
            <a:r>
              <a:rPr lang="en-US" sz="1900" dirty="0">
                <a:solidFill>
                  <a:srgbClr val="00B050"/>
                </a:solidFill>
              </a:rPr>
              <a:t>Final implementation strongly depends on actual IR choice and</a:t>
            </a:r>
          </a:p>
          <a:p>
            <a:pPr algn="ctr"/>
            <a:r>
              <a:rPr lang="en-US" sz="1900" dirty="0">
                <a:solidFill>
                  <a:srgbClr val="00B050"/>
                </a:solidFill>
              </a:rPr>
              <a:t>FCC-</a:t>
            </a:r>
            <a:r>
              <a:rPr lang="en-US" sz="1900" dirty="0" err="1">
                <a:solidFill>
                  <a:srgbClr val="00B050"/>
                </a:solidFill>
              </a:rPr>
              <a:t>hh</a:t>
            </a:r>
            <a:r>
              <a:rPr lang="en-US" sz="1900" dirty="0">
                <a:solidFill>
                  <a:srgbClr val="00B050"/>
                </a:solidFill>
              </a:rPr>
              <a:t> optics configuration!!!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A3A96517-D056-024E-A929-0458C7A6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-22820"/>
            <a:ext cx="7570630" cy="600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defTabSz="713232"/>
            <a:r>
              <a:rPr lang="en-US" sz="2800" b="1" kern="0" dirty="0">
                <a:solidFill>
                  <a:schemeClr val="tx1"/>
                </a:solidFill>
                <a:latin typeface="+mn-lt"/>
                <a:ea typeface="Calibri"/>
                <a:cs typeface="Garamond"/>
              </a:rPr>
              <a:t>FCC-eh Interaction Region</a:t>
            </a:r>
            <a:endParaRPr lang="en-US" sz="2800" b="1" kern="0" dirty="0">
              <a:solidFill>
                <a:schemeClr val="tx1"/>
              </a:solidFill>
              <a:latin typeface="+mn-lt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351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         FCC integral project technical schedule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4399" y="923347"/>
            <a:ext cx="8786093" cy="4176602"/>
            <a:chOff x="285866" y="1108017"/>
            <a:chExt cx="11714790" cy="5011922"/>
          </a:xfrm>
        </p:grpSpPr>
        <p:sp>
          <p:nvSpPr>
            <p:cNvPr id="47" name="Rounded Rectangle 46">
              <a:extLst>
                <a:ext uri="{FF2B5EF4-FFF2-40B4-BE49-F238E27FC236}">
                  <a16:creationId xmlns="" xmlns:a16="http://schemas.microsoft.com/office/drawing/2014/main" id="{5D438CD2-934D-884B-9503-B63B92C0096B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="" xmlns:a16="http://schemas.microsoft.com/office/drawing/2014/main" id="{28D5F7D8-39CF-9A46-A78B-39760D4776B9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="" xmlns:a16="http://schemas.microsoft.com/office/drawing/2014/main" id="{CD0ADA4C-F654-5046-99C2-843D68B5C2B5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="" xmlns:a16="http://schemas.microsoft.com/office/drawing/2014/main" id="{A8625895-FBF8-C943-9571-243ABA1EB863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="" xmlns:a16="http://schemas.microsoft.com/office/drawing/2014/main" id="{29AE5585-DD62-EA4D-928F-5377112BA408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B6F2C48D-2F1D-FC41-BAA8-188F526FBE60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="" xmlns:a16="http://schemas.microsoft.com/office/drawing/2014/main" id="{3F9387C0-6250-644D-AD7B-2B12FBE4BF44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="" xmlns:a16="http://schemas.microsoft.com/office/drawing/2014/main" id="{169A1C06-EE66-BE41-9758-B6178A6CB2D7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="" xmlns:a16="http://schemas.microsoft.com/office/drawing/2014/main" id="{2E80A3E1-9767-7B41-81F6-D5B2940F8A39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="" xmlns:a16="http://schemas.microsoft.com/office/drawing/2014/main" id="{BDD1FFA5-ADB7-5749-BCE2-A79BD9FAF50D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621FF53B-7FBB-0A4C-A8C5-6295FC690B50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="" xmlns:a16="http://schemas.microsoft.com/office/drawing/2014/main" id="{D089A103-802A-3040-9BAA-BF1A9D558144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9B74BF79-BAA3-F34D-B615-BE0EF7638518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="" xmlns:a16="http://schemas.microsoft.com/office/drawing/2014/main" id="{1530533E-BE14-3145-9880-E0DFFEF54DEB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="" xmlns:a16="http://schemas.microsoft.com/office/drawing/2014/main" id="{92220EEC-37BA-C94E-BBBE-903C440D49C5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="" xmlns:a16="http://schemas.microsoft.com/office/drawing/2014/main" id="{F56D61E3-7E32-A04E-97B9-EBF8C68DF041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E981D7E4-7E72-B040-9CCD-AFA8062CC50C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="" xmlns:a16="http://schemas.microsoft.com/office/drawing/2014/main" id="{63091869-0CF9-CE46-A6F0-0EE3913E5C30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="" xmlns:a16="http://schemas.microsoft.com/office/drawing/2014/main" id="{06687278-5D0B-F74D-B23F-A6A379FFCF7C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="" xmlns:a16="http://schemas.microsoft.com/office/drawing/2014/main" id="{AD7FCBBA-C725-E04E-A5EE-70FCBB7AD738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="" xmlns:a16="http://schemas.microsoft.com/office/drawing/2014/main" id="{119480CD-202F-1D49-B346-11129078D7F8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="" xmlns:a16="http://schemas.microsoft.com/office/drawing/2014/main" id="{AA8E9BFF-8003-4245-943D-B128C5F54EF7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="" xmlns:a16="http://schemas.microsoft.com/office/drawing/2014/main" id="{8F84E6A0-0E9E-2344-B5AA-5DF1AECB9FC5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="" xmlns:a16="http://schemas.microsoft.com/office/drawing/2014/main" id="{DF7CBD27-5ABB-A246-95A8-1C076E548986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="" xmlns:a16="http://schemas.microsoft.com/office/drawing/2014/main" id="{9C7E3514-D3D6-C642-A5C2-85DC16B88830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C33C777-C697-7F4F-B9E0-8FB1EFC112DF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="" xmlns:a16="http://schemas.microsoft.com/office/drawing/2014/main" id="{A1A47F0F-FF21-CC42-BE33-907DAC424B2F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59238DAF-E689-104A-94FC-0A63047F6ABA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=""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="" xmlns:a16="http://schemas.microsoft.com/office/drawing/2014/main" id="{7FEAF987-E512-994C-A429-051D73A4AAEF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Project preparation &amp;</a:t>
              </a:r>
            </a:p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="" xmlns:a16="http://schemas.microsoft.com/office/drawing/2014/main" id="{170EC402-685B-FF40-89C1-FEF6BF583425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="" xmlns:a16="http://schemas.microsoft.com/office/drawing/2014/main" id="{94AAAEA5-D826-744D-89D8-4F109F4459CD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="" xmlns:a16="http://schemas.microsoft.com/office/drawing/2014/main" id="{78DD8C9E-BC6F-634A-ADC0-EC0E38F45DBD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="" xmlns:a16="http://schemas.microsoft.com/office/drawing/2014/main" id="{432D4989-759A-0A47-A580-68B7C0D27F5C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A4E665-02B3-AB4B-8411-A08100B2A442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="" xmlns:a16="http://schemas.microsoft.com/office/drawing/2014/main" id="{C9B79C58-AFE5-1D4F-BC40-DC3C00F4BAFC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Permis-sions</a:t>
              </a:r>
              <a:endPara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="" xmlns:a16="http://schemas.microsoft.com/office/drawing/2014/main" id="{63B93B28-527C-694E-A94C-E43B0A670F78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="" xmlns:a16="http://schemas.microsoft.com/office/drawing/2014/main" id="{25AA9F70-A99E-5B42-A57D-DD77ED950F3C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="" xmlns:a16="http://schemas.microsoft.com/office/drawing/2014/main" id="{66314480-8DBD-9D43-B456-6A0F56DC179B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="" xmlns:a16="http://schemas.microsoft.com/office/drawing/2014/main" id="{4F8F26AB-B354-474F-BA98-3EA6E8DE4B99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="" xmlns:a16="http://schemas.microsoft.com/office/drawing/2014/main" id="{22A9BEF8-2B54-B245-B4F9-F78551FF1CE1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="" xmlns:a16="http://schemas.microsoft.com/office/drawing/2014/main" id="{49120DB8-0B05-9B41-AB4C-3D6F3A21CDDE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 R&amp;D,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="" xmlns:a16="http://schemas.microsoft.com/office/drawing/2014/main" id="{92A51427-ACC3-0945-A438-6F741746D8AA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="" xmlns:a16="http://schemas.microsoft.com/office/drawing/2014/main" id="{2D0959B1-FFB2-F447-8E82-48E5716BEE6E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="" xmlns:a16="http://schemas.microsoft.com/office/drawing/2014/main" id="{8E3B73F8-4C2D-294B-A8D5-F6C65B4DA4B2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endPara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="" xmlns:a16="http://schemas.microsoft.com/office/drawing/2014/main" id="{A24383AD-C913-DC42-9CCE-8188950936C8}"/>
                </a:ext>
              </a:extLst>
            </p:cNvPr>
            <p:cNvSpPr/>
            <p:nvPr/>
          </p:nvSpPr>
          <p:spPr>
            <a:xfrm>
              <a:off x="6861811" y="2345197"/>
              <a:ext cx="853800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="" xmlns:a16="http://schemas.microsoft.com/office/drawing/2014/main" id="{726A91C3-33AC-5940-815E-40F30AF5C75F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="" xmlns:a16="http://schemas.microsoft.com/office/drawing/2014/main" id="{75088ADD-8768-8843-A259-F270E74ED74E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7858" y="5407722"/>
              <a:ext cx="9557045" cy="712217"/>
              <a:chOff x="285866" y="3840809"/>
              <a:chExt cx="9557045" cy="712217"/>
            </a:xfrm>
          </p:grpSpPr>
          <p:sp>
            <p:nvSpPr>
              <p:cNvPr id="133" name="Rounded Rectangle 132">
                <a:extLst>
                  <a:ext uri="{FF2B5EF4-FFF2-40B4-BE49-F238E27FC236}">
                    <a16:creationId xmlns="" xmlns:a16="http://schemas.microsoft.com/office/drawing/2014/main" id="{704B4551-F609-6B47-B642-263BAEF754D4}"/>
                  </a:ext>
                </a:extLst>
              </p:cNvPr>
              <p:cNvSpPr/>
              <p:nvPr/>
            </p:nvSpPr>
            <p:spPr>
              <a:xfrm>
                <a:off x="6477469" y="3847850"/>
                <a:ext cx="1746245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SC wire and 16 T magnet R&amp;D, model magnets, prototypes, </a:t>
                </a: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preseries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="" xmlns:a16="http://schemas.microsoft.com/office/drawing/2014/main" id="{21CA6488-5BAE-4F43-86D6-02E79C1137D1}"/>
                  </a:ext>
                </a:extLst>
              </p:cNvPr>
              <p:cNvSpPr/>
              <p:nvPr/>
            </p:nvSpPr>
            <p:spPr>
              <a:xfrm>
                <a:off x="8271481" y="3850719"/>
                <a:ext cx="157143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16 T dipole magnet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="" xmlns:a16="http://schemas.microsoft.com/office/drawing/2014/main" id="{A9E0F5AE-28BF-8B4D-B36B-1D4590CBC065}"/>
                  </a:ext>
                </a:extLst>
              </p:cNvPr>
              <p:cNvSpPr/>
              <p:nvPr/>
            </p:nvSpPr>
            <p:spPr>
              <a:xfrm>
                <a:off x="285866" y="3840809"/>
                <a:ext cx="609427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Superconducting wire and magnet R&amp;D</a:t>
                </a:r>
              </a:p>
            </p:txBody>
          </p:sp>
        </p:grpSp>
        <p:sp>
          <p:nvSpPr>
            <p:cNvPr id="140" name="Rounded Rectangle 139">
              <a:extLst>
                <a:ext uri="{FF2B5EF4-FFF2-40B4-BE49-F238E27FC236}">
                  <a16:creationId xmlns="" xmlns:a16="http://schemas.microsoft.com/office/drawing/2014/main" id="{975AAB7B-7E20-BA4A-87C4-4409BA621901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1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953" y="1561218"/>
            <a:ext cx="8786093" cy="4176602"/>
            <a:chOff x="285866" y="1108017"/>
            <a:chExt cx="11714790" cy="5011922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5D438CD2-934D-884B-9503-B63B92C0096B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28D5F7D8-39CF-9A46-A78B-39760D4776B9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CD0ADA4C-F654-5046-99C2-843D68B5C2B5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A8625895-FBF8-C943-9571-243ABA1EB863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29AE5585-DD62-EA4D-928F-5377112BA408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B6F2C48D-2F1D-FC41-BAA8-188F526FBE60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3F9387C0-6250-644D-AD7B-2B12FBE4BF44}"/>
                </a:ext>
              </a:extLst>
            </p:cNvPr>
            <p:cNvSpPr/>
            <p:nvPr/>
          </p:nvSpPr>
          <p:spPr>
            <a:xfrm>
              <a:off x="2321177" y="1133309"/>
              <a:ext cx="338247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169A1C06-EE66-BE41-9758-B6178A6CB2D7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2E80A3E1-9767-7B41-81F6-D5B2940F8A39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BDD1FFA5-ADB7-5749-BCE2-A79BD9FAF50D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621FF53B-7FBB-0A4C-A8C5-6295FC690B50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D089A103-802A-3040-9BAA-BF1A9D558144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9B74BF79-BAA3-F34D-B615-BE0EF7638518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1530533E-BE14-3145-9880-E0DFFEF54DEB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92220EEC-37BA-C94E-BBBE-903C440D49C5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F56D61E3-7E32-A04E-97B9-EBF8C68DF041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E981D7E4-7E72-B040-9CCD-AFA8062CC50C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63091869-0CF9-CE46-A6F0-0EE3913E5C30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="" xmlns:a16="http://schemas.microsoft.com/office/drawing/2014/main" id="{06687278-5D0B-F74D-B23F-A6A379FFCF7C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AD7FCBBA-C725-E04E-A5EE-70FCBB7AD738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119480CD-202F-1D49-B346-11129078D7F8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AA8E9BFF-8003-4245-943D-B128C5F54EF7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8F84E6A0-0E9E-2344-B5AA-5DF1AECB9FC5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DF7CBD27-5ABB-A246-95A8-1C076E548986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id="{9C7E3514-D3D6-C642-A5C2-85DC16B88830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8C33C777-C697-7F4F-B9E0-8FB1EFC112DF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A1A47F0F-FF21-CC42-BE33-907DAC424B2F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59238DAF-E689-104A-94FC-0A63047F6ABA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7FEAF987-E512-994C-A429-051D73A4AAEF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Project preparation &amp;</a:t>
              </a:r>
            </a:p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170EC402-685B-FF40-89C1-FEF6BF583425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="" xmlns:a16="http://schemas.microsoft.com/office/drawing/2014/main" id="{94AAAEA5-D826-744D-89D8-4F109F4459CD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="" xmlns:a16="http://schemas.microsoft.com/office/drawing/2014/main" id="{78DD8C9E-BC6F-634A-ADC0-EC0E38F45DBD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="" xmlns:a16="http://schemas.microsoft.com/office/drawing/2014/main" id="{432D4989-759A-0A47-A580-68B7C0D27F5C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="" xmlns:a16="http://schemas.microsoft.com/office/drawing/2014/main" id="{91A4E665-02B3-AB4B-8411-A08100B2A442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C9B79C58-AFE5-1D4F-BC40-DC3C00F4BAFC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Permis-sions</a:t>
              </a:r>
              <a:endPara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="" xmlns:a16="http://schemas.microsoft.com/office/drawing/2014/main" id="{63B93B28-527C-694E-A94C-E43B0A670F78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25AA9F70-A99E-5B42-A57D-DD77ED950F3C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="" xmlns:a16="http://schemas.microsoft.com/office/drawing/2014/main" id="{66314480-8DBD-9D43-B456-6A0F56DC179B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="" xmlns:a16="http://schemas.microsoft.com/office/drawing/2014/main" id="{4F8F26AB-B354-474F-BA98-3EA6E8DE4B99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="" xmlns:a16="http://schemas.microsoft.com/office/drawing/2014/main" id="{22A9BEF8-2B54-B245-B4F9-F78551FF1CE1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="" xmlns:a16="http://schemas.microsoft.com/office/drawing/2014/main" id="{49120DB8-0B05-9B41-AB4C-3D6F3A21CDDE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 R&amp;D,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="" xmlns:a16="http://schemas.microsoft.com/office/drawing/2014/main" id="{92A51427-ACC3-0945-A438-6F741746D8AA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="" xmlns:a16="http://schemas.microsoft.com/office/drawing/2014/main" id="{2D0959B1-FFB2-F447-8E82-48E5716BEE6E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="" xmlns:a16="http://schemas.microsoft.com/office/drawing/2014/main" id="{8E3B73F8-4C2D-294B-A8D5-F6C65B4DA4B2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endPara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="" xmlns:a16="http://schemas.microsoft.com/office/drawing/2014/main" id="{A24383AD-C913-DC42-9CCE-8188950936C8}"/>
                </a:ext>
              </a:extLst>
            </p:cNvPr>
            <p:cNvSpPr/>
            <p:nvPr/>
          </p:nvSpPr>
          <p:spPr>
            <a:xfrm>
              <a:off x="6861811" y="2345197"/>
              <a:ext cx="853800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726A91C3-33AC-5940-815E-40F30AF5C75F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="" xmlns:a16="http://schemas.microsoft.com/office/drawing/2014/main" id="{75088ADD-8768-8843-A259-F270E74ED74E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97858" y="5407722"/>
              <a:ext cx="9557045" cy="712217"/>
              <a:chOff x="285866" y="3840809"/>
              <a:chExt cx="9557045" cy="712217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="" xmlns:a16="http://schemas.microsoft.com/office/drawing/2014/main" id="{704B4551-F609-6B47-B642-263BAEF754D4}"/>
                  </a:ext>
                </a:extLst>
              </p:cNvPr>
              <p:cNvSpPr/>
              <p:nvPr/>
            </p:nvSpPr>
            <p:spPr>
              <a:xfrm>
                <a:off x="6477469" y="3847850"/>
                <a:ext cx="1746245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SC wire and 16 T magnet R&amp;D, model magnets, prototypes, </a:t>
                </a: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preseries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="" xmlns:a16="http://schemas.microsoft.com/office/drawing/2014/main" id="{21CA6488-5BAE-4F43-86D6-02E79C1137D1}"/>
                  </a:ext>
                </a:extLst>
              </p:cNvPr>
              <p:cNvSpPr/>
              <p:nvPr/>
            </p:nvSpPr>
            <p:spPr>
              <a:xfrm>
                <a:off x="8271481" y="3850719"/>
                <a:ext cx="157143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16 T dipole magnet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="" xmlns:a16="http://schemas.microsoft.com/office/drawing/2014/main" id="{A9E0F5AE-28BF-8B4D-B36B-1D4590CBC065}"/>
                  </a:ext>
                </a:extLst>
              </p:cNvPr>
              <p:cNvSpPr/>
              <p:nvPr/>
            </p:nvSpPr>
            <p:spPr>
              <a:xfrm>
                <a:off x="285866" y="3840809"/>
                <a:ext cx="609427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Superconducting wire and magnet R&amp;D</a:t>
                </a:r>
              </a:p>
            </p:txBody>
          </p:sp>
        </p:grpSp>
        <p:sp>
          <p:nvSpPr>
            <p:cNvPr id="55" name="Rounded Rectangle 54">
              <a:extLst>
                <a:ext uri="{FF2B5EF4-FFF2-40B4-BE49-F238E27FC236}">
                  <a16:creationId xmlns="" xmlns:a16="http://schemas.microsoft.com/office/drawing/2014/main" id="{975AAB7B-7E20-BA4A-87C4-4409BA621901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59" name="Rounded Rectangle 58"/>
          <p:cNvSpPr/>
          <p:nvPr/>
        </p:nvSpPr>
        <p:spPr>
          <a:xfrm>
            <a:off x="187947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12193" y="1021296"/>
            <a:ext cx="914400" cy="914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35076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2003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39132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196059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443188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691680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938809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2195736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442865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2699792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2946921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225392" y="876814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492329" y="844364"/>
            <a:ext cx="1257327" cy="28944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12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operation</a:t>
            </a:r>
            <a:endParaRPr lang="en-GB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788024" y="868303"/>
            <a:ext cx="1382225" cy="2809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 smtClean="0">
                <a:solidFill>
                  <a:prstClr val="black"/>
                </a:solidFill>
                <a:latin typeface="Calibri"/>
              </a:rPr>
              <a:t>8+2</a:t>
            </a:r>
            <a:r>
              <a:rPr lang="fr-CH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90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installation</a:t>
            </a:r>
            <a:endParaRPr lang="en-GB" sz="9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-36512" y="521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76</a:t>
            </a:r>
            <a:endParaRPr lang="en-GB" dirty="0"/>
          </a:p>
        </p:txBody>
      </p:sp>
      <p:sp>
        <p:nvSpPr>
          <p:cNvPr id="86" name="TextBox 85"/>
          <p:cNvSpPr txBox="1"/>
          <p:nvPr/>
        </p:nvSpPr>
        <p:spPr>
          <a:xfrm>
            <a:off x="3275856" y="521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89</a:t>
            </a:r>
            <a:endParaRPr lang="en-GB" dirty="0"/>
          </a:p>
        </p:txBody>
      </p:sp>
      <p:sp>
        <p:nvSpPr>
          <p:cNvPr id="87" name="Rounded Rectangle 86"/>
          <p:cNvSpPr/>
          <p:nvPr/>
        </p:nvSpPr>
        <p:spPr>
          <a:xfrm>
            <a:off x="6206547" y="859790"/>
            <a:ext cx="2047317" cy="289441"/>
          </a:xfrm>
          <a:prstGeom prst="roundRect">
            <a:avLst/>
          </a:prstGeom>
          <a:solidFill>
            <a:srgbClr val="C4E59F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28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operation</a:t>
            </a:r>
            <a:endParaRPr lang="en-GB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499992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2000</a:t>
            </a:r>
            <a:endParaRPr lang="en-GB" dirty="0"/>
          </a:p>
        </p:txBody>
      </p:sp>
      <p:sp>
        <p:nvSpPr>
          <p:cNvPr id="89" name="TextBox 88"/>
          <p:cNvSpPr txBox="1"/>
          <p:nvPr/>
        </p:nvSpPr>
        <p:spPr>
          <a:xfrm>
            <a:off x="5880175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2010</a:t>
            </a:r>
            <a:endParaRPr lang="en-GB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="" xmlns:a16="http://schemas.microsoft.com/office/drawing/2014/main" id="{689E9430-926E-EA4F-8DE9-5A9B25F91322}"/>
              </a:ext>
            </a:extLst>
          </p:cNvPr>
          <p:cNvSpPr/>
          <p:nvPr/>
        </p:nvSpPr>
        <p:spPr>
          <a:xfrm>
            <a:off x="8244408" y="1222255"/>
            <a:ext cx="928606" cy="19508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15 years operation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84368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2038</a:t>
            </a:r>
            <a:endParaRPr lang="en-GB" dirty="0"/>
          </a:p>
        </p:txBody>
      </p:sp>
      <p:sp>
        <p:nvSpPr>
          <p:cNvPr id="92" name="TextBox 91"/>
          <p:cNvSpPr txBox="1"/>
          <p:nvPr/>
        </p:nvSpPr>
        <p:spPr>
          <a:xfrm>
            <a:off x="1387454" y="505350"/>
            <a:ext cx="204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81     </a:t>
            </a:r>
            <a:r>
              <a:rPr lang="fr-CH" sz="1400" dirty="0" smtClean="0"/>
              <a:t>&lt;-  construction  -&gt;</a:t>
            </a:r>
            <a:endParaRPr lang="en-GB" dirty="0"/>
          </a:p>
        </p:txBody>
      </p:sp>
      <p:cxnSp>
        <p:nvCxnSpPr>
          <p:cNvPr id="94" name="Straight Arrow Connector 93"/>
          <p:cNvCxnSpPr>
            <a:stCxn id="90" idx="1"/>
          </p:cNvCxnSpPr>
          <p:nvPr/>
        </p:nvCxnSpPr>
        <p:spPr>
          <a:xfrm flipH="1">
            <a:off x="4831649" y="1319798"/>
            <a:ext cx="3412759" cy="425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8244408" y="876814"/>
            <a:ext cx="420092" cy="255389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 smtClean="0">
                <a:solidFill>
                  <a:srgbClr val="FFFF00"/>
                </a:solidFill>
                <a:latin typeface="Calibri"/>
              </a:rPr>
              <a:t>64</a:t>
            </a:r>
            <a:endParaRPr lang="en-GB" sz="900" dirty="0" smtClean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24910" y="8538"/>
            <a:ext cx="781909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/>
              <a:t>Compare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LEP/LHC </a:t>
            </a:r>
            <a:endParaRPr lang="en-GB" sz="24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4283968" y="1264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2038</a:t>
            </a:r>
            <a:endParaRPr lang="en-GB" dirty="0"/>
          </a:p>
        </p:txBody>
      </p:sp>
      <p:sp>
        <p:nvSpPr>
          <p:cNvPr id="101" name="TextBox 100"/>
          <p:cNvSpPr txBox="1"/>
          <p:nvPr/>
        </p:nvSpPr>
        <p:spPr>
          <a:xfrm>
            <a:off x="-36512" y="1264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</a:t>
            </a:r>
            <a:r>
              <a:rPr lang="fr-CH" dirty="0" smtClean="0"/>
              <a:t>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057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  FCC-integrated cost estimate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5" t="-1" r="13898" b="8737"/>
          <a:stretch/>
        </p:blipFill>
        <p:spPr>
          <a:xfrm>
            <a:off x="64803" y="877281"/>
            <a:ext cx="4320314" cy="28802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488" y="938670"/>
            <a:ext cx="4752528" cy="2938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514" y="3817607"/>
            <a:ext cx="8946486" cy="153395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 defTabSz="713232">
              <a:spcBef>
                <a:spcPts val="312"/>
              </a:spcBef>
              <a:spcAft>
                <a:spcPts val="312"/>
              </a:spcAft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construction cost FCC-ee (Z, W, H) amounts to 10,500 MCHF &amp; 1,100 MCHF (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67462" indent="-267462" algn="just" defTabSz="713232">
              <a:spcBef>
                <a:spcPts val="312"/>
              </a:spcBef>
              <a:spcAft>
                <a:spcPts val="312"/>
              </a:spcAft>
              <a:buFontTx/>
              <a:buChar char="-"/>
              <a:defRPr/>
            </a:pP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~20 years (2025 – 2045)</a:t>
            </a:r>
          </a:p>
          <a:p>
            <a:pPr algn="just" defTabSz="713232">
              <a:spcBef>
                <a:spcPts val="312"/>
              </a:spcBef>
              <a:spcAft>
                <a:spcPts val="312"/>
              </a:spcAft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construction cost for subsequent FCC-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amounts to 17,000 MCHF.</a:t>
            </a:r>
            <a:r>
              <a:rPr lang="en-GB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67462" indent="-267462" algn="just" defTabSz="713232">
              <a:spcBef>
                <a:spcPts val="312"/>
              </a:spcBef>
              <a:spcAft>
                <a:spcPts val="312"/>
              </a:spcAft>
              <a:buFontTx/>
              <a:buChar char="-"/>
              <a:defRPr/>
            </a:pP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~25 years (2035 – 2060)       (FCC-</a:t>
            </a:r>
            <a:r>
              <a:rPr lang="en-US" sz="1600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stand alone 25 BCHF)</a:t>
            </a:r>
          </a:p>
        </p:txBody>
      </p:sp>
    </p:spTree>
    <p:extLst>
      <p:ext uri="{BB962C8B-B14F-4D97-AF65-F5344CB8AC3E}">
        <p14:creationId xmlns:p14="http://schemas.microsoft.com/office/powerpoint/2010/main" val="3555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334" y="3268006"/>
            <a:ext cx="6394887" cy="1929754"/>
          </a:xfrm>
        </p:spPr>
        <p:txBody>
          <a:bodyPr vert="horz" tIns="0" bIns="0">
            <a:noAutofit/>
          </a:bodyPr>
          <a:lstStyle/>
          <a:p>
            <a:pPr marL="193162" indent="-155190"/>
            <a:r>
              <a:rPr lang="en-US" sz="1700" dirty="0"/>
              <a:t>Administrative processes for project preparatory phase developed.</a:t>
            </a:r>
          </a:p>
          <a:p>
            <a:pPr marL="193162" indent="-155190"/>
            <a:r>
              <a:rPr lang="en-US" sz="1700" dirty="0"/>
              <a:t>First review of tunnel placement performed.</a:t>
            </a:r>
          </a:p>
          <a:p>
            <a:pPr marL="193162" indent="-155190"/>
            <a:r>
              <a:rPr lang="en-US" sz="1700" dirty="0"/>
              <a:t>Requirements for urbanistic, environmental, economic impact, land acquisition and construction permit related processes defined.</a:t>
            </a:r>
          </a:p>
          <a:p>
            <a:pPr marL="193162" indent="-155190"/>
            <a:r>
              <a:rPr lang="en-US" sz="1700" b="1" dirty="0"/>
              <a:t>For 2019-20, common optimization of collider tunnel and surface site infrastructure implementation.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03" y="955010"/>
            <a:ext cx="436926" cy="321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35" y="2123853"/>
            <a:ext cx="343162" cy="38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739152" y="955010"/>
            <a:ext cx="5916868" cy="101589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defTabSz="713232">
              <a:defRPr/>
            </a:pPr>
            <a:r>
              <a:rPr lang="en-US" sz="1700" b="1" dirty="0">
                <a:solidFill>
                  <a:srgbClr val="0C377B"/>
                </a:solidFill>
                <a:latin typeface="Arial"/>
              </a:rPr>
              <a:t>General secretariat of the region Auvergne-Rhône-Alpes 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and notified body “Centre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d'études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et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d'expertise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sur les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risques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,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l'environnement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, la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mobilité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et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l'aménagement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” CEREMA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739152" y="2121922"/>
            <a:ext cx="5916868" cy="101685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defTabSz="713232">
              <a:defRPr/>
            </a:pPr>
            <a:r>
              <a:rPr lang="en-US" sz="1700" b="1" dirty="0">
                <a:solidFill>
                  <a:srgbClr val="0C377B"/>
                </a:solidFill>
                <a:latin typeface="Arial"/>
              </a:rPr>
              <a:t>Working group with representatives of federation, canton and state of Geneva and representation of Switzerland         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at the international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organisations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and consultancy companies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3" y="47020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dirty="0">
                <a:latin typeface="Arial"/>
              </a:rPr>
              <a:t>FCC work with Host States</a:t>
            </a:r>
            <a:endParaRPr lang="en-US" sz="2800" kern="0" dirty="0">
              <a:latin typeface="Arial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7826">
            <a:off x="6809699" y="158702"/>
            <a:ext cx="1778626" cy="289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4136">
            <a:off x="7005720" y="2634835"/>
            <a:ext cx="1905165" cy="2970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4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5496" y="-50283"/>
            <a:ext cx="9144000" cy="819551"/>
            <a:chOff x="-35496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-35496" y="23124"/>
              <a:ext cx="9144000" cy="5262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35496" y="748501"/>
            <a:ext cx="9028434" cy="47012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-- </a:t>
            </a:r>
            <a:r>
              <a:rPr lang="fr-CH" b="1" dirty="0">
                <a:solidFill>
                  <a:prstClr val="black"/>
                </a:solidFill>
              </a:rPr>
              <a:t>~</a:t>
            </a:r>
            <a:r>
              <a:rPr lang="fr-CH" b="1" dirty="0" smtClean="0">
                <a:solidFill>
                  <a:prstClr val="black"/>
                </a:solidFill>
              </a:rPr>
              <a:t>20-100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  (</a:t>
            </a:r>
            <a:r>
              <a:rPr lang="fr-CH" b="1" dirty="0" err="1">
                <a:solidFill>
                  <a:prstClr val="black"/>
                </a:solidFill>
              </a:rPr>
              <a:t>equiv</a:t>
            </a:r>
            <a:r>
              <a:rPr lang="fr-CH" b="1" dirty="0">
                <a:solidFill>
                  <a:prstClr val="black"/>
                </a:solidFill>
              </a:rPr>
              <a:t>. to factor </a:t>
            </a:r>
            <a:r>
              <a:rPr lang="fr-CH" b="1" dirty="0" smtClean="0">
                <a:solidFill>
                  <a:prstClr val="black"/>
                </a:solidFill>
              </a:rPr>
              <a:t>5-10 </a:t>
            </a:r>
            <a:r>
              <a:rPr lang="fr-CH" b="1" dirty="0">
                <a:solidFill>
                  <a:prstClr val="black"/>
                </a:solidFill>
              </a:rPr>
              <a:t>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i="1" dirty="0" smtClean="0">
                <a:solidFill>
                  <a:prstClr val="black"/>
                </a:solidFill>
                <a:sym typeface="Symbol"/>
              </a:rPr>
              <a:t>             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model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independent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«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fixed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candle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» for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Higgs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measurements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,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ee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-H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coupling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. </a:t>
            </a:r>
            <a:endParaRPr lang="fr-CH" i="1" dirty="0" smtClean="0">
              <a:solidFill>
                <a:srgbClr val="00B050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2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r>
              <a:rPr lang="fr-CH" b="1" dirty="0" smtClean="0">
                <a:solidFill>
                  <a:prstClr val="black"/>
                </a:solidFill>
              </a:rPr>
              <a:t> and </a:t>
            </a:r>
            <a:r>
              <a:rPr lang="fr-CH" b="1" dirty="0" err="1" smtClean="0">
                <a:solidFill>
                  <a:prstClr val="black"/>
                </a:solidFill>
              </a:rPr>
              <a:t>unitarity</a:t>
            </a:r>
            <a:r>
              <a:rPr lang="fr-CH" b="1" dirty="0" smtClean="0">
                <a:solidFill>
                  <a:prstClr val="black"/>
                </a:solidFill>
              </a:rPr>
              <a:t> of PMNS @10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endParaRPr lang="fr-CH" b="1" baseline="30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and 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BR in 2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11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Z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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(or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)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Photons, ALPS, etc…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and </a:t>
            </a:r>
            <a:r>
              <a:rPr lang="fr-CH" b="1" dirty="0" err="1" smtClean="0">
                <a:solidFill>
                  <a:prstClr val="black"/>
                </a:solidFill>
              </a:rPr>
              <a:t>many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opportunities</a:t>
            </a:r>
            <a:r>
              <a:rPr lang="fr-CH" b="1" dirty="0" smtClean="0">
                <a:solidFill>
                  <a:prstClr val="black"/>
                </a:solidFill>
              </a:rPr>
              <a:t> in –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 QCD          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</a:rPr>
              <a:t> @ 10</a:t>
            </a:r>
            <a:r>
              <a:rPr lang="fr-CH" b="1" baseline="30000" dirty="0" smtClean="0">
                <a:solidFill>
                  <a:prstClr val="black"/>
                </a:solidFill>
              </a:rPr>
              <a:t>-4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err="1" smtClean="0">
                <a:solidFill>
                  <a:prstClr val="black"/>
                </a:solidFill>
              </a:rPr>
              <a:t>fragementations</a:t>
            </a:r>
            <a:r>
              <a:rPr lang="fr-CH" b="1" dirty="0" smtClean="0">
                <a:solidFill>
                  <a:prstClr val="black"/>
                </a:solidFill>
              </a:rPr>
              <a:t>,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gg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prstClr val="black"/>
                </a:solidFill>
              </a:rPr>
              <a:t>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FF0000"/>
                </a:solidFill>
              </a:rPr>
              <a:t>NB </a:t>
            </a: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ot </a:t>
            </a:r>
            <a:r>
              <a:rPr lang="fr-CH" b="1" dirty="0" err="1" smtClean="0">
                <a:solidFill>
                  <a:srgbClr val="FF0000"/>
                </a:solidFill>
              </a:rPr>
              <a:t>only</a:t>
            </a:r>
            <a:r>
              <a:rPr lang="fr-CH" b="1" dirty="0" smtClean="0">
                <a:solidFill>
                  <a:srgbClr val="FF0000"/>
                </a:solidFill>
              </a:rPr>
              <a:t> a «</a:t>
            </a:r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»! «Z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 and «top» are important for ‘</a:t>
            </a:r>
            <a:r>
              <a:rPr lang="fr-CH" b="1" dirty="0" err="1" smtClean="0">
                <a:solidFill>
                  <a:srgbClr val="FF0000"/>
                </a:solidFill>
              </a:rPr>
              <a:t>discovery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potential</a:t>
            </a:r>
            <a:r>
              <a:rPr lang="fr-CH" b="1" dirty="0" smtClean="0">
                <a:solidFill>
                  <a:srgbClr val="FF0000"/>
                </a:solidFill>
              </a:rPr>
              <a:t>’</a:t>
            </a:r>
            <a:endParaRPr lang="fr-CH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200" kern="0" dirty="0">
                <a:latin typeface="Arial"/>
              </a:rPr>
              <a:t> The </a:t>
            </a:r>
            <a:r>
              <a:rPr lang="en-US" sz="2500" kern="0" dirty="0">
                <a:latin typeface="Arial"/>
              </a:rPr>
              <a:t>FCC integrated </a:t>
            </a:r>
            <a:r>
              <a:rPr lang="en-US" sz="2500" kern="0" dirty="0" smtClean="0">
                <a:latin typeface="Arial"/>
              </a:rPr>
              <a:t>program at </a:t>
            </a:r>
            <a:r>
              <a:rPr lang="en-US" sz="2500" kern="0" dirty="0">
                <a:latin typeface="Arial"/>
              </a:rPr>
              <a:t>CERN</a:t>
            </a:r>
          </a:p>
          <a:p>
            <a:pPr defTabSz="713232">
              <a:defRPr/>
            </a:pPr>
            <a:r>
              <a:rPr lang="en-US" sz="2200" kern="0" dirty="0">
                <a:latin typeface="Arial"/>
              </a:rPr>
              <a:t>             inspired by successful LEP – LHC </a:t>
            </a:r>
            <a:r>
              <a:rPr lang="en-US" sz="2200" kern="0" dirty="0" smtClean="0">
                <a:latin typeface="Arial"/>
              </a:rPr>
              <a:t>(</a:t>
            </a:r>
            <a:r>
              <a:rPr lang="en-US" sz="2200" kern="0" dirty="0" smtClean="0">
                <a:latin typeface="Arial"/>
              </a:rPr>
              <a:t>1976-203</a:t>
            </a:r>
            <a:r>
              <a:rPr lang="en-US" sz="2200" kern="0" dirty="0" smtClean="0">
                <a:solidFill>
                  <a:srgbClr val="FFC000"/>
                </a:solidFill>
                <a:latin typeface="Arial"/>
              </a:rPr>
              <a:t>8?</a:t>
            </a:r>
            <a:r>
              <a:rPr lang="en-US" sz="2200" kern="0" dirty="0" smtClean="0">
                <a:latin typeface="Arial"/>
              </a:rPr>
              <a:t>) </a:t>
            </a:r>
            <a:r>
              <a:rPr lang="en-US" sz="2200" kern="0" dirty="0" smtClean="0">
                <a:latin typeface="Arial"/>
              </a:rPr>
              <a:t>program</a:t>
            </a:r>
            <a:endParaRPr lang="en-US" sz="2200" kern="0" dirty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3508" y="857436"/>
            <a:ext cx="8964996" cy="204179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Comprehensive cost-effective program maximizing physics opportunities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F0000"/>
                </a:solidFill>
                <a:latin typeface="Arial"/>
              </a:rPr>
              <a:t>Stage 1: FCC-ee (Z, W, H, 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tt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) as first generation Higgs </a:t>
            </a:r>
            <a:r>
              <a:rPr lang="en-GB" sz="1400" b="1" dirty="0" smtClean="0">
                <a:solidFill>
                  <a:srgbClr val="FF0000"/>
                </a:solidFill>
                <a:latin typeface="Arial"/>
              </a:rPr>
              <a:t>EW 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and top factory at highest luminosities.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F0000"/>
                </a:solidFill>
                <a:latin typeface="Arial"/>
              </a:rPr>
              <a:t>Stage 2: FCC-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hh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 (~100 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) as natural continuation at energy frontier, with ion and eh options.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0C377B"/>
                </a:solidFill>
                <a:latin typeface="Arial"/>
              </a:rPr>
              <a:t>Complementary physics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Integrating an ambitious high-field magnet R&amp;D program 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C377B"/>
                </a:solidFill>
                <a:latin typeface="Arial"/>
              </a:rPr>
              <a:t>Common civil engineering and technical infrastructures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Building on and reusing CERN’s existing infrastructure.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FCC-INT </a:t>
            </a:r>
            <a:r>
              <a:rPr lang="en-US" sz="1400" b="1" kern="0" dirty="0">
                <a:solidFill>
                  <a:srgbClr val="0C377B"/>
                </a:solidFill>
                <a:latin typeface="Arial"/>
              </a:rPr>
              <a:t>project plan is fully integrated with HL-LHC  </a:t>
            </a: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exploitation </a:t>
            </a:r>
          </a:p>
          <a:p>
            <a:pPr defTabSz="713232">
              <a:defRPr/>
            </a:pP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     and provides </a:t>
            </a:r>
            <a:r>
              <a:rPr lang="en-US" sz="1400" b="1" kern="0" dirty="0">
                <a:solidFill>
                  <a:srgbClr val="0C377B"/>
                </a:solidFill>
                <a:latin typeface="Arial"/>
              </a:rPr>
              <a:t>for seamless continuation of </a:t>
            </a: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HEP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065411"/>
            <a:ext cx="3203848" cy="3523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84" y="3011984"/>
            <a:ext cx="2784884" cy="2437804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047" y="2977514"/>
            <a:ext cx="2520860" cy="261123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789802" y="2857500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780"/>
              </a:spcBef>
              <a:buClr>
                <a:srgbClr val="0C377B"/>
              </a:buClr>
              <a:buNone/>
              <a:defRPr/>
            </a:pPr>
            <a:r>
              <a:rPr lang="en-US" sz="1900" b="1" dirty="0">
                <a:solidFill>
                  <a:srgbClr val="FF0000"/>
                </a:solidFill>
                <a:latin typeface="Arial"/>
              </a:rPr>
              <a:t>FCC-</a:t>
            </a:r>
            <a:r>
              <a:rPr lang="en-US" sz="1900" b="1" dirty="0" err="1">
                <a:solidFill>
                  <a:srgbClr val="FF0000"/>
                </a:solidFill>
                <a:latin typeface="Arial"/>
              </a:rPr>
              <a:t>hh</a:t>
            </a:r>
            <a:endParaRPr lang="en-US" sz="19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2862018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780"/>
              </a:spcBef>
              <a:buClr>
                <a:srgbClr val="0C377B"/>
              </a:buClr>
              <a:buNone/>
              <a:defRPr/>
            </a:pPr>
            <a:r>
              <a:rPr lang="en-US" sz="1900" b="1" dirty="0">
                <a:solidFill>
                  <a:srgbClr val="FF0000"/>
                </a:solidFill>
                <a:latin typeface="Arial"/>
              </a:rPr>
              <a:t>FCC-ee</a:t>
            </a:r>
            <a:endParaRPr lang="en-US" sz="19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4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541" y="656168"/>
            <a:ext cx="8247899" cy="47936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hh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is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a HUGE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discovery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machine (if nature …),  but not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only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FCC-</a:t>
            </a:r>
            <a:r>
              <a:rPr lang="fr-CH" sz="1600" b="1" dirty="0" err="1" smtClean="0">
                <a:solidFill>
                  <a:prstClr val="black"/>
                </a:solidFill>
              </a:rPr>
              <a:t>hh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physics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is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dominated</a:t>
            </a: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by </a:t>
            </a:r>
            <a:r>
              <a:rPr lang="fr-CH" sz="1600" b="1" dirty="0" err="1" smtClean="0">
                <a:solidFill>
                  <a:prstClr val="black"/>
                </a:solidFill>
              </a:rPr>
              <a:t>three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features</a:t>
            </a:r>
            <a:r>
              <a:rPr lang="fr-CH" sz="1600" b="1" dirty="0" smtClean="0">
                <a:solidFill>
                  <a:prstClr val="black"/>
                </a:solidFill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   </a:t>
            </a:r>
            <a:r>
              <a:rPr lang="fr-CH" sz="1600" b="1" dirty="0" smtClean="0">
                <a:solidFill>
                  <a:srgbClr val="FF0000"/>
                </a:solidFill>
              </a:rPr>
              <a:t>-- </a:t>
            </a:r>
            <a:r>
              <a:rPr lang="fr-CH" sz="1600" b="1" dirty="0" err="1" smtClean="0">
                <a:solidFill>
                  <a:srgbClr val="FF0000"/>
                </a:solidFill>
              </a:rPr>
              <a:t>Highest</a:t>
            </a:r>
            <a:r>
              <a:rPr lang="fr-CH" sz="1600" b="1" dirty="0" smtClean="0">
                <a:solidFill>
                  <a:srgbClr val="FF0000"/>
                </a:solidFill>
              </a:rPr>
              <a:t> center of mass </a:t>
            </a:r>
            <a:r>
              <a:rPr lang="fr-CH" sz="1600" b="1" dirty="0" err="1" smtClean="0">
                <a:solidFill>
                  <a:srgbClr val="FF0000"/>
                </a:solidFill>
              </a:rPr>
              <a:t>energy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–&gt; a </a:t>
            </a:r>
            <a:r>
              <a:rPr lang="fr-CH" sz="1600" b="1" dirty="0" err="1" smtClean="0">
                <a:solidFill>
                  <a:prstClr val="black"/>
                </a:solidFill>
              </a:rPr>
              <a:t>big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step</a:t>
            </a:r>
            <a:r>
              <a:rPr lang="fr-CH" sz="1600" b="1" dirty="0" smtClean="0">
                <a:solidFill>
                  <a:prstClr val="black"/>
                </a:solidFill>
              </a:rPr>
              <a:t> in high mass </a:t>
            </a:r>
            <a:r>
              <a:rPr lang="fr-CH" sz="1600" b="1" dirty="0" err="1" smtClean="0">
                <a:solidFill>
                  <a:prstClr val="black"/>
                </a:solidFill>
              </a:rPr>
              <a:t>reach</a:t>
            </a:r>
            <a:r>
              <a:rPr lang="fr-CH" sz="1600" b="1" dirty="0" smtClean="0">
                <a:solidFill>
                  <a:prstClr val="black"/>
                </a:solidFill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          ex: </a:t>
            </a:r>
            <a:r>
              <a:rPr lang="fr-CH" sz="1600" b="1" dirty="0" err="1" smtClean="0">
                <a:solidFill>
                  <a:prstClr val="black"/>
                </a:solidFill>
              </a:rPr>
              <a:t>strongly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coupled</a:t>
            </a:r>
            <a:r>
              <a:rPr lang="fr-CH" sz="1600" b="1" dirty="0" smtClean="0">
                <a:solidFill>
                  <a:prstClr val="black"/>
                </a:solidFill>
              </a:rPr>
              <a:t> new </a:t>
            </a:r>
            <a:r>
              <a:rPr lang="fr-CH" sz="1600" b="1" dirty="0" err="1" smtClean="0">
                <a:solidFill>
                  <a:prstClr val="black"/>
                </a:solidFill>
              </a:rPr>
              <a:t>particle</a:t>
            </a:r>
            <a:r>
              <a:rPr lang="fr-CH" sz="1600" b="1" dirty="0" smtClean="0">
                <a:solidFill>
                  <a:prstClr val="black"/>
                </a:solidFill>
              </a:rPr>
              <a:t> up to &gt;30 </a:t>
            </a:r>
            <a:r>
              <a:rPr lang="fr-CH" sz="1600" b="1" dirty="0" err="1" smtClean="0">
                <a:solidFill>
                  <a:prstClr val="black"/>
                </a:solidFill>
              </a:rPr>
              <a:t>TeV</a:t>
            </a:r>
            <a:endParaRPr lang="fr-CH" sz="16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                </a:t>
            </a:r>
            <a:r>
              <a:rPr lang="fr-CH" sz="1600" b="1" dirty="0" err="1" smtClean="0">
                <a:solidFill>
                  <a:prstClr val="black"/>
                </a:solidFill>
              </a:rPr>
              <a:t>Excited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>
                <a:solidFill>
                  <a:prstClr val="black"/>
                </a:solidFill>
              </a:rPr>
              <a:t>quarks, Z’, W’, up to </a:t>
            </a:r>
            <a:r>
              <a:rPr lang="fr-CH" sz="1600" b="1" dirty="0" smtClean="0">
                <a:solidFill>
                  <a:prstClr val="black"/>
                </a:solidFill>
              </a:rPr>
              <a:t>~</a:t>
            </a:r>
            <a:r>
              <a:rPr lang="fr-CH" sz="1600" b="1" dirty="0" err="1" smtClean="0">
                <a:solidFill>
                  <a:prstClr val="black"/>
                </a:solidFill>
              </a:rPr>
              <a:t>tens</a:t>
            </a:r>
            <a:r>
              <a:rPr lang="fr-CH" sz="1600" b="1" dirty="0" smtClean="0">
                <a:solidFill>
                  <a:prstClr val="black"/>
                </a:solidFill>
              </a:rPr>
              <a:t> of </a:t>
            </a:r>
            <a:r>
              <a:rPr lang="fr-CH" sz="1600" b="1" dirty="0" err="1" smtClean="0">
                <a:solidFill>
                  <a:prstClr val="black"/>
                </a:solidFill>
              </a:rPr>
              <a:t>TeV</a:t>
            </a:r>
            <a:r>
              <a:rPr lang="fr-CH" sz="1600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               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Give</a:t>
            </a:r>
            <a:r>
              <a:rPr lang="fr-CH" sz="1600" b="1" u="sng" dirty="0" smtClean="0">
                <a:solidFill>
                  <a:prstClr val="black"/>
                </a:solidFill>
              </a:rPr>
              <a:t> the final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word</a:t>
            </a:r>
            <a:r>
              <a:rPr lang="fr-CH" sz="1600" b="1" u="sng" dirty="0" smtClean="0">
                <a:solidFill>
                  <a:prstClr val="black"/>
                </a:solidFill>
              </a:rPr>
              <a:t> on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natural</a:t>
            </a:r>
            <a:r>
              <a:rPr lang="fr-CH" sz="1600" b="1" u="sng" dirty="0" smtClean="0">
                <a:solidFill>
                  <a:prstClr val="black"/>
                </a:solidFill>
              </a:rPr>
              <a:t>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Supersymmetry</a:t>
            </a:r>
            <a:r>
              <a:rPr lang="fr-CH" sz="1600" b="1" u="sng" dirty="0" smtClean="0">
                <a:solidFill>
                  <a:prstClr val="black"/>
                </a:solidFill>
              </a:rPr>
              <a:t>, and WIMPS</a:t>
            </a:r>
            <a:r>
              <a:rPr lang="fr-CH" sz="1600" dirty="0" smtClean="0">
                <a:solidFill>
                  <a:prstClr val="black"/>
                </a:solidFill>
              </a:rPr>
              <a:t/>
            </a:r>
            <a:br>
              <a:rPr lang="fr-CH" sz="1600" dirty="0" smtClean="0">
                <a:solidFill>
                  <a:prstClr val="black"/>
                </a:solidFill>
              </a:rPr>
            </a:br>
            <a:r>
              <a:rPr lang="fr-CH" sz="1600" dirty="0" smtClean="0">
                <a:solidFill>
                  <a:prstClr val="black"/>
                </a:solidFill>
              </a:rPr>
              <a:t>	</a:t>
            </a:r>
            <a:r>
              <a:rPr lang="fr-CH" sz="1600" b="1" dirty="0" smtClean="0">
                <a:solidFill>
                  <a:prstClr val="black"/>
                </a:solidFill>
              </a:rPr>
              <a:t>extra </a:t>
            </a:r>
            <a:r>
              <a:rPr lang="fr-CH" sz="1600" b="1" dirty="0" err="1" smtClean="0">
                <a:solidFill>
                  <a:prstClr val="black"/>
                </a:solidFill>
              </a:rPr>
              <a:t>Higgs</a:t>
            </a:r>
            <a:r>
              <a:rPr lang="fr-CH" sz="1600" b="1" dirty="0" smtClean="0">
                <a:solidFill>
                  <a:prstClr val="black"/>
                </a:solidFill>
              </a:rPr>
              <a:t> etc..  </a:t>
            </a:r>
            <a:r>
              <a:rPr lang="fr-CH" sz="1600" b="1" dirty="0" err="1" smtClean="0">
                <a:solidFill>
                  <a:prstClr val="black"/>
                </a:solidFill>
              </a:rPr>
              <a:t>reach</a:t>
            </a:r>
            <a:r>
              <a:rPr lang="fr-CH" sz="1600" b="1" dirty="0" smtClean="0">
                <a:solidFill>
                  <a:prstClr val="black"/>
                </a:solidFill>
              </a:rPr>
              <a:t> up to 5-20 </a:t>
            </a:r>
            <a:r>
              <a:rPr lang="fr-CH" sz="1600" b="1" dirty="0" err="1" smtClean="0">
                <a:solidFill>
                  <a:prstClr val="black"/>
                </a:solidFill>
              </a:rPr>
              <a:t>TeV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br>
              <a:rPr lang="fr-CH" sz="1600" b="1" dirty="0" smtClean="0">
                <a:solidFill>
                  <a:prstClr val="black"/>
                </a:solidFill>
              </a:rPr>
            </a:br>
            <a:r>
              <a:rPr lang="fr-CH" sz="1600" b="1" dirty="0" smtClean="0">
                <a:solidFill>
                  <a:prstClr val="black"/>
                </a:solidFill>
              </a:rPr>
              <a:t>                 </a:t>
            </a:r>
            <a:r>
              <a:rPr lang="fr-CH" sz="1600" b="1" dirty="0" err="1" smtClean="0">
                <a:solidFill>
                  <a:prstClr val="black"/>
                </a:solidFill>
              </a:rPr>
              <a:t>Sensitivity</a:t>
            </a:r>
            <a:r>
              <a:rPr lang="fr-CH" sz="1600" b="1" dirty="0" smtClean="0">
                <a:solidFill>
                  <a:prstClr val="black"/>
                </a:solidFill>
              </a:rPr>
              <a:t> to high </a:t>
            </a:r>
            <a:r>
              <a:rPr lang="fr-CH" sz="1600" b="1" dirty="0" err="1" smtClean="0">
                <a:solidFill>
                  <a:prstClr val="black"/>
                </a:solidFill>
              </a:rPr>
              <a:t>energy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phenomena</a:t>
            </a:r>
            <a:r>
              <a:rPr lang="fr-CH" sz="1600" b="1" dirty="0" smtClean="0">
                <a:solidFill>
                  <a:prstClr val="black"/>
                </a:solidFill>
              </a:rPr>
              <a:t> in </a:t>
            </a:r>
            <a:r>
              <a:rPr lang="fr-CH" sz="1600" b="1" dirty="0" err="1" smtClean="0">
                <a:solidFill>
                  <a:prstClr val="black"/>
                </a:solidFill>
              </a:rPr>
              <a:t>e.g</a:t>
            </a:r>
            <a:r>
              <a:rPr lang="fr-CH" sz="1600" b="1" dirty="0" smtClean="0">
                <a:solidFill>
                  <a:prstClr val="black"/>
                </a:solidFill>
              </a:rPr>
              <a:t>. WW </a:t>
            </a:r>
            <a:r>
              <a:rPr lang="fr-CH" sz="1600" b="1" dirty="0" err="1" smtClean="0">
                <a:solidFill>
                  <a:prstClr val="black"/>
                </a:solidFill>
              </a:rPr>
              <a:t>scattering</a:t>
            </a:r>
            <a:r>
              <a:rPr lang="fr-CH" sz="1600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100" b="1" dirty="0">
                <a:solidFill>
                  <a:prstClr val="black"/>
                </a:solidFill>
              </a:rPr>
              <a:t> </a:t>
            </a:r>
            <a:r>
              <a:rPr lang="fr-CH" sz="1100" b="1" dirty="0" smtClean="0">
                <a:solidFill>
                  <a:prstClr val="black"/>
                </a:solidFill>
              </a:rPr>
              <a:t>           </a:t>
            </a: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  -- </a:t>
            </a:r>
            <a:r>
              <a:rPr lang="fr-CH" sz="1600" b="1" dirty="0" smtClean="0">
                <a:solidFill>
                  <a:srgbClr val="FF0000"/>
                </a:solidFill>
              </a:rPr>
              <a:t>HUGE production rates </a:t>
            </a:r>
            <a:r>
              <a:rPr lang="fr-CH" sz="1600" b="1" dirty="0" smtClean="0">
                <a:solidFill>
                  <a:prstClr val="black"/>
                </a:solidFill>
              </a:rPr>
              <a:t>for single and multiple production of SM bosons (H,W,Z) and quarks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       -- </a:t>
            </a:r>
            <a:r>
              <a:rPr lang="fr-CH" sz="1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Higgs</a:t>
            </a:r>
            <a:r>
              <a:rPr lang="fr-CH" sz="1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sz="1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</a:t>
            </a:r>
            <a:r>
              <a:rPr lang="fr-CH" sz="1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tests  </a:t>
            </a:r>
            <a:r>
              <a:rPr lang="fr-CH" sz="1600" b="1" dirty="0" err="1" smtClean="0">
                <a:solidFill>
                  <a:prstClr val="black"/>
                </a:solidFill>
              </a:rPr>
              <a:t>using</a:t>
            </a:r>
            <a:r>
              <a:rPr lang="fr-CH" sz="1600" b="1" dirty="0" smtClean="0">
                <a:solidFill>
                  <a:prstClr val="black"/>
                </a:solidFill>
              </a:rPr>
              <a:t> ratios to  </a:t>
            </a:r>
            <a:r>
              <a:rPr lang="fr-CH" sz="1600" b="1" dirty="0" err="1" smtClean="0">
                <a:solidFill>
                  <a:prstClr val="black"/>
                </a:solidFill>
              </a:rPr>
              <a:t>e.g</a:t>
            </a:r>
            <a:r>
              <a:rPr lang="fr-CH" sz="1600" b="1" dirty="0" smtClean="0">
                <a:solidFill>
                  <a:prstClr val="black"/>
                </a:solidFill>
              </a:rPr>
              <a:t>. 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//</a:t>
            </a:r>
            <a:r>
              <a:rPr lang="fr-CH" sz="1600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/</a:t>
            </a:r>
            <a:r>
              <a:rPr lang="fr-CH" sz="1600" b="1" dirty="0" smtClean="0">
                <a:solidFill>
                  <a:prstClr val="black"/>
                </a:solidFill>
              </a:rPr>
              <a:t>ZZ, 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ttH</a:t>
            </a:r>
            <a:r>
              <a:rPr lang="fr-CH" sz="1600" b="1" u="sng" dirty="0" smtClean="0">
                <a:solidFill>
                  <a:prstClr val="black"/>
                </a:solidFill>
              </a:rPr>
              <a:t>/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ttZ</a:t>
            </a:r>
            <a:r>
              <a:rPr lang="fr-CH" sz="1600" b="1" u="sng" dirty="0" smtClean="0">
                <a:solidFill>
                  <a:prstClr val="black"/>
                </a:solidFill>
              </a:rPr>
              <a:t> @&lt;%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level</a:t>
            </a:r>
            <a:endParaRPr lang="fr-CH" sz="1600" b="1" u="sng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      --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Precise</a:t>
            </a:r>
            <a:r>
              <a:rPr lang="fr-CH" sz="1600" b="1" u="sng" dirty="0" smtClean="0">
                <a:solidFill>
                  <a:prstClr val="black"/>
                </a:solidFill>
              </a:rPr>
              <a:t> </a:t>
            </a:r>
            <a:r>
              <a:rPr lang="fr-CH" sz="1600" b="1" u="sng" dirty="0" err="1" smtClean="0">
                <a:solidFill>
                  <a:prstClr val="black"/>
                </a:solidFill>
              </a:rPr>
              <a:t>determination</a:t>
            </a:r>
            <a:r>
              <a:rPr lang="fr-CH" sz="1600" b="1" u="sng" dirty="0" smtClean="0">
                <a:solidFill>
                  <a:prstClr val="black"/>
                </a:solidFill>
              </a:rPr>
              <a:t> of </a:t>
            </a:r>
            <a:r>
              <a:rPr lang="fr-CH" sz="1600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triple </a:t>
            </a:r>
            <a:r>
              <a:rPr lang="fr-CH" sz="1600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Higgs</a:t>
            </a:r>
            <a:r>
              <a:rPr lang="fr-CH" sz="1600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CH" sz="1600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coupling</a:t>
            </a:r>
            <a:r>
              <a:rPr lang="fr-CH" sz="1600" b="1" u="sng" dirty="0" smtClean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(~2% stat. </a:t>
            </a:r>
            <a:r>
              <a:rPr lang="fr-CH" sz="1600" b="1" dirty="0" err="1" smtClean="0">
                <a:solidFill>
                  <a:prstClr val="black"/>
                </a:solidFill>
              </a:rPr>
              <a:t>level</a:t>
            </a:r>
            <a:r>
              <a:rPr lang="fr-CH" sz="1600" b="1" dirty="0" smtClean="0">
                <a:solidFill>
                  <a:prstClr val="black"/>
                </a:solidFill>
              </a:rPr>
              <a:t>) and </a:t>
            </a:r>
            <a:r>
              <a:rPr lang="fr-CH" sz="1600" b="1" dirty="0" err="1" smtClean="0">
                <a:solidFill>
                  <a:prstClr val="black"/>
                </a:solidFill>
              </a:rPr>
              <a:t>quartic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Higgs</a:t>
            </a:r>
            <a:r>
              <a:rPr lang="fr-CH" sz="1600" b="1" dirty="0" smtClean="0">
                <a:solidFill>
                  <a:prstClr val="black"/>
                </a:solidFill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</a:rPr>
              <a:t>coupling</a:t>
            </a:r>
            <a:endParaRPr lang="fr-CH" sz="16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       -- </a:t>
            </a:r>
            <a:r>
              <a:rPr lang="fr-CH" sz="1600" b="1" dirty="0" err="1" smtClean="0">
                <a:solidFill>
                  <a:prstClr val="black"/>
                </a:solidFill>
              </a:rPr>
              <a:t>detection</a:t>
            </a:r>
            <a:r>
              <a:rPr lang="fr-CH" sz="1600" b="1" dirty="0" smtClean="0">
                <a:solidFill>
                  <a:prstClr val="black"/>
                </a:solidFill>
              </a:rPr>
              <a:t> of rare </a:t>
            </a:r>
            <a:r>
              <a:rPr lang="fr-CH" sz="1600" b="1" dirty="0" err="1" smtClean="0">
                <a:solidFill>
                  <a:prstClr val="black"/>
                </a:solidFill>
              </a:rPr>
              <a:t>decays</a:t>
            </a:r>
            <a:r>
              <a:rPr lang="fr-CH" sz="1600" b="1" dirty="0" smtClean="0">
                <a:solidFill>
                  <a:prstClr val="black"/>
                </a:solidFill>
              </a:rPr>
              <a:t>  H</a:t>
            </a:r>
            <a:r>
              <a:rPr lang="fr-CH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V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  (V= , ,  J/, , Z 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sz="1600" b="1" u="sng" dirty="0" err="1" smtClean="0">
                <a:solidFill>
                  <a:prstClr val="black"/>
                </a:solidFill>
                <a:sym typeface="Symbol"/>
              </a:rPr>
              <a:t>search</a:t>
            </a:r>
            <a:r>
              <a:rPr lang="fr-CH" sz="1600" b="1" u="sng" dirty="0" smtClean="0">
                <a:solidFill>
                  <a:prstClr val="black"/>
                </a:solidFill>
                <a:sym typeface="Symbol"/>
              </a:rPr>
              <a:t> for invisibles 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(DM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searches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, RH neutrinos in W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decays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renewed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interest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for long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lived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(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very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weakly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coupled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) </a:t>
            </a:r>
            <a:r>
              <a:rPr lang="fr-CH" sz="1600" b="1" dirty="0" err="1" smtClean="0">
                <a:solidFill>
                  <a:prstClr val="black"/>
                </a:solidFill>
                <a:sym typeface="Symbol"/>
              </a:rPr>
              <a:t>particles</a:t>
            </a:r>
            <a:r>
              <a:rPr lang="fr-CH" sz="1600" b="1" dirty="0" smtClean="0">
                <a:solidFill>
                  <a:prstClr val="black"/>
                </a:solidFill>
                <a:sym typeface="Symbol"/>
              </a:rPr>
              <a:t>.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prstClr val="black"/>
                </a:solidFill>
              </a:rPr>
              <a:t>       -- </a:t>
            </a:r>
            <a:r>
              <a:rPr lang="fr-CH" sz="1600" b="1" dirty="0" err="1" smtClean="0">
                <a:solidFill>
                  <a:prstClr val="black"/>
                </a:solidFill>
              </a:rPr>
              <a:t>rich</a:t>
            </a:r>
            <a:r>
              <a:rPr lang="fr-CH" sz="1600" b="1" dirty="0" smtClean="0">
                <a:solidFill>
                  <a:prstClr val="black"/>
                </a:solidFill>
              </a:rPr>
              <a:t> top and HF </a:t>
            </a:r>
            <a:r>
              <a:rPr lang="fr-CH" sz="1600" b="1" dirty="0" err="1" smtClean="0">
                <a:solidFill>
                  <a:prstClr val="black"/>
                </a:solidFill>
              </a:rPr>
              <a:t>physics</a:t>
            </a:r>
            <a:r>
              <a:rPr lang="fr-CH" sz="1600" b="1" dirty="0" smtClean="0">
                <a:solidFill>
                  <a:prstClr val="black"/>
                </a:solidFill>
              </a:rPr>
              <a:t> program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smtClean="0">
                <a:solidFill>
                  <a:prstClr val="black"/>
                </a:solidFill>
              </a:rPr>
              <a:t> -- </a:t>
            </a:r>
            <a:r>
              <a:rPr lang="fr-CH" sz="1600" b="1" dirty="0" err="1" smtClean="0">
                <a:solidFill>
                  <a:srgbClr val="FF0000"/>
                </a:solidFill>
              </a:rPr>
              <a:t>Cleaner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</a:rPr>
              <a:t>signals</a:t>
            </a:r>
            <a:r>
              <a:rPr lang="fr-CH" sz="1600" b="1" dirty="0" smtClean="0">
                <a:solidFill>
                  <a:srgbClr val="FF0000"/>
                </a:solidFill>
              </a:rPr>
              <a:t> for high Pt  </a:t>
            </a:r>
            <a:r>
              <a:rPr lang="fr-CH" sz="1600" b="1" dirty="0" err="1" smtClean="0">
                <a:solidFill>
                  <a:srgbClr val="FF0000"/>
                </a:solidFill>
              </a:rPr>
              <a:t>physics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endParaRPr lang="fr-C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--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allows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clean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signals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channels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presently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difficult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LHC (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e.g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CH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bb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fr-C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fr-CH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62324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hh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445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982" y="697260"/>
            <a:ext cx="8093434" cy="49628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ep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explores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hitherto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untouched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domain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of (x,q2 ) DIS plane  and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provides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production of high mass SM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particles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(H, top) in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cleaner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conditions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pp.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2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extremely precise structure function work </a:t>
            </a:r>
            <a:br>
              <a:rPr lang="fr-CH" b="1" dirty="0" smtClean="0">
                <a:solidFill>
                  <a:srgbClr val="FF0000"/>
                </a:solidFill>
              </a:rPr>
            </a:br>
            <a:r>
              <a:rPr lang="fr-CH" b="1" dirty="0" smtClean="0">
                <a:solidFill>
                  <a:srgbClr val="FF0000"/>
                </a:solidFill>
              </a:rPr>
              <a:t>            </a:t>
            </a:r>
            <a:r>
              <a:rPr lang="fr-CH" b="1" dirty="0" smtClean="0"/>
              <a:t>important input on structure functions for FCC-hh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/>
              <a:t> </a:t>
            </a:r>
            <a:r>
              <a:rPr lang="fr-CH" b="1" dirty="0" smtClean="0"/>
              <a:t>           complete resolution of the partonic contents of the proton, for the first time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srgbClr val="FF0000"/>
                </a:solidFill>
              </a:rPr>
              <a:t>           </a:t>
            </a:r>
            <a:r>
              <a:rPr lang="fr-CH" b="1" dirty="0" smtClean="0"/>
              <a:t>high </a:t>
            </a:r>
            <a:r>
              <a:rPr lang="fr-CH" b="1" dirty="0" err="1" smtClean="0"/>
              <a:t>precision</a:t>
            </a:r>
            <a:r>
              <a:rPr lang="fr-CH" b="1" dirty="0" smtClean="0"/>
              <a:t>  </a:t>
            </a:r>
            <a:r>
              <a:rPr lang="fr-CH" b="1" dirty="0" smtClean="0">
                <a:sym typeface="Symbol"/>
              </a:rPr>
              <a:t></a:t>
            </a:r>
            <a:r>
              <a:rPr lang="fr-CH" b="1" baseline="-25000" dirty="0" smtClean="0">
                <a:sym typeface="Symbol"/>
              </a:rPr>
              <a:t>s</a:t>
            </a:r>
            <a:r>
              <a:rPr lang="fr-CH" b="1" dirty="0" smtClean="0">
                <a:solidFill>
                  <a:srgbClr val="FF0000"/>
                </a:solidFill>
              </a:rPr>
              <a:t>  O(10</a:t>
            </a:r>
            <a:r>
              <a:rPr lang="fr-CH" b="1" baseline="30000" dirty="0" smtClean="0">
                <a:solidFill>
                  <a:srgbClr val="FF0000"/>
                </a:solidFill>
              </a:rPr>
              <a:t>-4</a:t>
            </a:r>
            <a:r>
              <a:rPr lang="fr-CH" b="1" dirty="0" smtClean="0">
                <a:solidFill>
                  <a:srgbClr val="FF0000"/>
                </a:solidFill>
              </a:rPr>
              <a:t>) </a:t>
            </a:r>
            <a:r>
              <a:rPr lang="fr-CH" b="1" dirty="0" err="1" smtClean="0"/>
              <a:t>similar</a:t>
            </a:r>
            <a:r>
              <a:rPr lang="fr-CH" b="1" dirty="0" smtClean="0"/>
              <a:t> to FCC-</a:t>
            </a:r>
            <a:r>
              <a:rPr lang="fr-CH" b="1" dirty="0" err="1" smtClean="0"/>
              <a:t>ee</a:t>
            </a:r>
            <a:r>
              <a:rPr lang="fr-CH" b="1" dirty="0" smtClean="0"/>
              <a:t>  </a:t>
            </a:r>
            <a:r>
              <a:rPr lang="fr-CH" b="1" u="sng" dirty="0" err="1" smtClean="0"/>
              <a:t>from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totally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different</a:t>
            </a:r>
            <a:r>
              <a:rPr lang="fr-CH" b="1" u="sng" dirty="0" smtClean="0"/>
              <a:t> source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900" b="1" dirty="0">
                <a:solidFill>
                  <a:srgbClr val="FF0000"/>
                </a:solidFill>
              </a:rPr>
              <a:t> </a:t>
            </a:r>
            <a:r>
              <a:rPr lang="fr-CH" sz="900" b="1" dirty="0" smtClean="0">
                <a:solidFill>
                  <a:srgbClr val="FF0000"/>
                </a:solidFill>
              </a:rPr>
              <a:t>                 </a:t>
            </a:r>
            <a:r>
              <a:rPr lang="fr-CH" sz="900" b="1" dirty="0" smtClean="0">
                <a:solidFill>
                  <a:prstClr val="black"/>
                </a:solidFill>
              </a:rPr>
              <a:t>            </a:t>
            </a:r>
            <a:endParaRPr lang="fr-CH" sz="9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/>
              <a:t>2 10</a:t>
            </a:r>
            <a:r>
              <a:rPr lang="fr-CH" b="1" baseline="30000" dirty="0" smtClean="0"/>
              <a:t>6  </a:t>
            </a:r>
            <a:r>
              <a:rPr lang="fr-CH" b="1" dirty="0" smtClean="0">
                <a:solidFill>
                  <a:prstClr val="black"/>
                </a:solidFill>
              </a:rPr>
              <a:t>Higgs produced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from</a:t>
            </a:r>
            <a:r>
              <a:rPr lang="fr-CH" b="1" dirty="0">
                <a:solidFill>
                  <a:prstClr val="black"/>
                </a:solidFill>
              </a:rPr>
              <a:t> W &amp; Z to </a:t>
            </a:r>
            <a:r>
              <a:rPr lang="fr-CH" b="1" dirty="0" err="1" smtClean="0">
                <a:solidFill>
                  <a:prstClr val="black"/>
                </a:solidFill>
              </a:rPr>
              <a:t>deliver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precise</a:t>
            </a:r>
            <a:r>
              <a:rPr lang="fr-CH" b="1" dirty="0" smtClean="0">
                <a:solidFill>
                  <a:prstClr val="black"/>
                </a:solidFill>
              </a:rPr>
              <a:t> H </a:t>
            </a:r>
            <a:r>
              <a:rPr lang="fr-CH" b="1" dirty="0" err="1" smtClean="0">
                <a:solidFill>
                  <a:prstClr val="black"/>
                </a:solidFill>
              </a:rPr>
              <a:t>couplings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</a:t>
            </a:r>
            <a:r>
              <a:rPr lang="fr-CH" b="1" dirty="0" err="1" smtClean="0">
                <a:solidFill>
                  <a:prstClr val="black"/>
                </a:solidFill>
              </a:rPr>
              <a:t>complementary</a:t>
            </a:r>
            <a:r>
              <a:rPr lang="fr-CH" b="1" dirty="0" smtClean="0">
                <a:solidFill>
                  <a:prstClr val="black"/>
                </a:solidFill>
              </a:rPr>
              <a:t> to </a:t>
            </a:r>
            <a:r>
              <a:rPr lang="fr-CH" b="1" dirty="0" err="1" smtClean="0">
                <a:solidFill>
                  <a:prstClr val="black"/>
                </a:solidFill>
              </a:rPr>
              <a:t>ee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>
                <a:solidFill>
                  <a:prstClr val="black"/>
                </a:solidFill>
              </a:rPr>
              <a:t>esp </a:t>
            </a:r>
            <a:r>
              <a:rPr lang="fr-CH" b="1" dirty="0" smtClean="0">
                <a:solidFill>
                  <a:prstClr val="black"/>
                </a:solidFill>
              </a:rPr>
              <a:t>(g</a:t>
            </a:r>
            <a:r>
              <a:rPr lang="fr-CH" b="1" baseline="-25000" dirty="0" smtClean="0">
                <a:solidFill>
                  <a:prstClr val="black"/>
                </a:solidFill>
              </a:rPr>
              <a:t>HWW</a:t>
            </a:r>
            <a:r>
              <a:rPr lang="fr-CH" b="1" dirty="0" smtClean="0">
                <a:solidFill>
                  <a:prstClr val="black"/>
                </a:solidFill>
              </a:rPr>
              <a:t>)</a:t>
            </a:r>
            <a:endParaRPr lang="fr-CH" sz="105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050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-- 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earches for new physics (Leptoquarks, RH neutrinos, etc...)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 in new domain of mass and couplings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050" b="1" dirty="0" smtClean="0">
                <a:solidFill>
                  <a:prstClr val="black"/>
                </a:solidFill>
              </a:rPr>
              <a:t>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top (</a:t>
            </a:r>
            <a:r>
              <a:rPr lang="fr-CH" b="1" dirty="0" err="1">
                <a:solidFill>
                  <a:prstClr val="black"/>
                </a:solidFill>
              </a:rPr>
              <a:t>Vtb</a:t>
            </a:r>
            <a:r>
              <a:rPr lang="fr-CH" b="1" dirty="0">
                <a:solidFill>
                  <a:prstClr val="black"/>
                </a:solidFill>
              </a:rPr>
              <a:t>  @%  </a:t>
            </a:r>
            <a:r>
              <a:rPr lang="fr-CH" b="1" dirty="0" err="1">
                <a:solidFill>
                  <a:prstClr val="black"/>
                </a:solidFill>
              </a:rPr>
              <a:t>level</a:t>
            </a:r>
            <a:r>
              <a:rPr lang="fr-CH" b="1" dirty="0">
                <a:solidFill>
                  <a:prstClr val="black"/>
                </a:solidFill>
              </a:rPr>
              <a:t>, FCNC) and HF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program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 Discovery in QCD: non-linear parton evolutions, instantons?, ..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Unique electron-ion physics related to QGP physics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5816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smtClean="0">
                  <a:solidFill>
                    <a:prstClr val="black"/>
                  </a:solidFill>
                </a:rPr>
                <a:t>             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FCC-eh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Discovery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Highlights </a:t>
              </a:r>
              <a:endParaRPr lang="fr-CH" sz="6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7257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57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    FCC main goals for 2020 - 2026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271" y="909695"/>
            <a:ext cx="8668227" cy="428855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1900" b="1" dirty="0"/>
              <a:t>Overall goal: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Perform all necessary steps and studies </a:t>
            </a:r>
            <a:r>
              <a:rPr lang="en-US" sz="1600" b="1" dirty="0">
                <a:solidFill>
                  <a:srgbClr val="FF0000"/>
                </a:solidFill>
              </a:rPr>
              <a:t>to enable a definitive project decision by 2025/26</a:t>
            </a:r>
            <a:r>
              <a:rPr lang="en-US" sz="1600" b="1" dirty="0"/>
              <a:t>, at the anticipated date for the next ESU, and a subsequent </a:t>
            </a:r>
            <a:r>
              <a:rPr lang="en-US" sz="1600" b="1" dirty="0">
                <a:solidFill>
                  <a:srgbClr val="FF0000"/>
                </a:solidFill>
              </a:rPr>
              <a:t>start of civil engineering construction by 2028/29</a:t>
            </a:r>
            <a:r>
              <a:rPr lang="en-US" sz="1600" b="1" dirty="0"/>
              <a:t>.</a:t>
            </a:r>
          </a:p>
          <a:p>
            <a:endParaRPr lang="en-US" sz="1900" dirty="0"/>
          </a:p>
          <a:p>
            <a:r>
              <a:rPr lang="en-US" sz="1900" b="1" dirty="0"/>
              <a:t>This requires successful completion of the following four main activities: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Develop and </a:t>
            </a:r>
            <a:r>
              <a:rPr lang="en-US" sz="1600" b="1" dirty="0">
                <a:solidFill>
                  <a:srgbClr val="FF0000"/>
                </a:solidFill>
              </a:rPr>
              <a:t>establish a governance model for project construction and operation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Develop and </a:t>
            </a:r>
            <a:r>
              <a:rPr lang="en-US" sz="1600" b="1" dirty="0">
                <a:solidFill>
                  <a:srgbClr val="FF0000"/>
                </a:solidFill>
              </a:rPr>
              <a:t>establish a financing strategy, including in-kind contributions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Prepare and successfully complete all required project preparatory and </a:t>
            </a:r>
            <a:r>
              <a:rPr lang="en-US" sz="1600" b="1" dirty="0">
                <a:solidFill>
                  <a:srgbClr val="FF0000"/>
                </a:solidFill>
              </a:rPr>
              <a:t>administrative processes with the host states</a:t>
            </a:r>
            <a:r>
              <a:rPr lang="en-US" sz="1600" b="1" dirty="0"/>
              <a:t> (</a:t>
            </a:r>
            <a:r>
              <a:rPr lang="en-US" sz="1600" b="1" dirty="0" err="1"/>
              <a:t>debat</a:t>
            </a:r>
            <a:r>
              <a:rPr lang="en-US" sz="1600" b="1" dirty="0"/>
              <a:t> public, EIA, etc.)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Perform </a:t>
            </a:r>
            <a:r>
              <a:rPr lang="en-US" sz="1600" b="1" dirty="0">
                <a:solidFill>
                  <a:srgbClr val="FF0000"/>
                </a:solidFill>
              </a:rPr>
              <a:t>site investigations </a:t>
            </a:r>
            <a:r>
              <a:rPr lang="en-US" sz="1600" b="1" dirty="0"/>
              <a:t>to enable CE planning and to prepare CE tendering.</a:t>
            </a:r>
            <a:r>
              <a:rPr lang="en-US" sz="1600" dirty="0"/>
              <a:t>.</a:t>
            </a:r>
          </a:p>
          <a:p>
            <a:pPr lvl="1"/>
            <a:endParaRPr lang="en-US" sz="1900" dirty="0"/>
          </a:p>
          <a:p>
            <a:r>
              <a:rPr lang="en-US" sz="1900" b="1" dirty="0"/>
              <a:t>In parallel development preparation of TDRs and physics/experiment studies: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Machine designs and main technology R&amp;D lines</a:t>
            </a:r>
            <a:endParaRPr lang="en-US" sz="1600" b="1" dirty="0">
              <a:solidFill>
                <a:srgbClr val="FF0000"/>
              </a:solidFill>
            </a:endParaRP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Establish user communities, work towards proto experiment collaboration by 2025/26.</a:t>
            </a:r>
            <a:endParaRPr lang="en-US" sz="16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54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98AC-F932-4613-B91D-0D755856FC7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06437"/>
            <a:ext cx="874130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 dirty="0" smtClean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found</a:t>
            </a:r>
            <a:r>
              <a:rPr lang="fr-CH" sz="2000" b="1" dirty="0" smtClean="0">
                <a:solidFill>
                  <a:prstClr val="black"/>
                </a:solidFill>
              </a:rPr>
              <a:t> the </a:t>
            </a:r>
            <a:r>
              <a:rPr lang="fr-CH" sz="2000" b="1" dirty="0" err="1" smtClean="0">
                <a:solidFill>
                  <a:prstClr val="black"/>
                </a:solidFill>
              </a:rPr>
              <a:t>Higgs</a:t>
            </a:r>
            <a:r>
              <a:rPr lang="fr-CH" sz="2000" b="1" dirty="0" smtClean="0">
                <a:solidFill>
                  <a:prstClr val="black"/>
                </a:solidFill>
              </a:rPr>
              <a:t> and the SM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‘</a:t>
            </a:r>
            <a:r>
              <a:rPr lang="fr-CH" sz="2000" b="1" dirty="0" err="1" smtClean="0">
                <a:solidFill>
                  <a:prstClr val="black"/>
                </a:solidFill>
              </a:rPr>
              <a:t>complete</a:t>
            </a:r>
            <a:r>
              <a:rPr lang="fr-CH" sz="2000" b="1" dirty="0" smtClean="0">
                <a:solidFill>
                  <a:prstClr val="black"/>
                </a:solidFill>
              </a:rPr>
              <a:t>’. </a:t>
            </a:r>
            <a:br>
              <a:rPr lang="fr-CH" sz="2000" b="1" dirty="0" smtClean="0">
                <a:solidFill>
                  <a:prstClr val="black"/>
                </a:solidFill>
              </a:rPr>
            </a:br>
            <a:r>
              <a:rPr lang="fr-CH" sz="2000" b="1" dirty="0" smtClean="0">
                <a:solidFill>
                  <a:prstClr val="black"/>
                </a:solidFill>
              </a:rPr>
              <a:t>      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are in a </a:t>
            </a:r>
            <a:r>
              <a:rPr lang="fr-CH" sz="2000" b="1" dirty="0" err="1" smtClean="0">
                <a:solidFill>
                  <a:prstClr val="black"/>
                </a:solidFill>
              </a:rPr>
              <a:t>fascinating</a:t>
            </a:r>
            <a:r>
              <a:rPr lang="fr-CH" sz="2000" b="1" dirty="0" smtClean="0">
                <a:solidFill>
                  <a:prstClr val="black"/>
                </a:solidFill>
              </a:rPr>
              <a:t> situation: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to look and </a:t>
            </a:r>
            <a:r>
              <a:rPr lang="fr-CH" sz="2000" b="1" dirty="0" err="1" smtClean="0">
                <a:solidFill>
                  <a:prstClr val="black"/>
                </a:solidFill>
              </a:rPr>
              <a:t>what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will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find</a:t>
            </a:r>
            <a:r>
              <a:rPr lang="fr-CH" sz="2000" b="1" dirty="0" smtClean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prstClr val="black"/>
                </a:solidFill>
              </a:rPr>
              <a:t>For the first time </a:t>
            </a:r>
            <a:r>
              <a:rPr lang="fr-CH" sz="2400" b="1" dirty="0" err="1" smtClean="0">
                <a:solidFill>
                  <a:prstClr val="black"/>
                </a:solidFill>
              </a:rPr>
              <a:t>since</a:t>
            </a:r>
            <a:r>
              <a:rPr lang="fr-CH" sz="2400" b="1" dirty="0" smtClean="0">
                <a:solidFill>
                  <a:prstClr val="black"/>
                </a:solidFill>
              </a:rPr>
              <a:t> Fermi </a:t>
            </a:r>
            <a:r>
              <a:rPr lang="fr-CH" sz="2400" b="1" dirty="0" err="1" smtClean="0">
                <a:solidFill>
                  <a:prstClr val="black"/>
                </a:solidFill>
              </a:rPr>
              <a:t>theory</a:t>
            </a:r>
            <a:r>
              <a:rPr lang="fr-CH" sz="2400" b="1" dirty="0" smtClean="0">
                <a:solidFill>
                  <a:prstClr val="black"/>
                </a:solidFill>
              </a:rPr>
              <a:t>, </a:t>
            </a:r>
            <a:r>
              <a:rPr lang="fr-CH" sz="2400" b="1" u="sng" dirty="0" smtClean="0">
                <a:solidFill>
                  <a:prstClr val="black"/>
                </a:solidFill>
              </a:rPr>
              <a:t>WE HAVE  NO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</a:t>
            </a:r>
            <a:r>
              <a:rPr lang="fr-CH" sz="2000" b="1" dirty="0" err="1" smtClean="0">
                <a:solidFill>
                  <a:prstClr val="black"/>
                </a:solidFill>
              </a:rPr>
              <a:t>next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facility</a:t>
            </a:r>
            <a:r>
              <a:rPr lang="fr-CH" sz="2000" b="1" dirty="0" smtClean="0">
                <a:solidFill>
                  <a:prstClr val="black"/>
                </a:solidFill>
              </a:rPr>
              <a:t> must </a:t>
            </a:r>
            <a:r>
              <a:rPr lang="fr-CH" sz="2000" b="1" dirty="0" err="1" smtClean="0">
                <a:solidFill>
                  <a:prstClr val="black"/>
                </a:solidFill>
              </a:rPr>
              <a:t>be</a:t>
            </a:r>
            <a:r>
              <a:rPr lang="fr-CH" sz="2000" b="1" dirty="0" smtClean="0">
                <a:solidFill>
                  <a:prstClr val="black"/>
                </a:solidFill>
              </a:rPr>
              <a:t> versatile </a:t>
            </a:r>
            <a:r>
              <a:rPr lang="fr-CH" sz="2000" b="1" dirty="0" err="1" smtClean="0">
                <a:solidFill>
                  <a:prstClr val="black"/>
                </a:solidFill>
              </a:rPr>
              <a:t>with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C00000"/>
                </a:solidFill>
              </a:rPr>
              <a:t>as </a:t>
            </a:r>
            <a:r>
              <a:rPr lang="fr-CH" sz="2000" b="1" dirty="0" err="1" smtClean="0">
                <a:solidFill>
                  <a:srgbClr val="C00000"/>
                </a:solidFill>
              </a:rPr>
              <a:t>broad</a:t>
            </a:r>
            <a:r>
              <a:rPr lang="fr-CH" sz="2000" b="1" dirty="0" smtClean="0">
                <a:solidFill>
                  <a:srgbClr val="C00000"/>
                </a:solidFill>
              </a:rPr>
              <a:t> and </a:t>
            </a:r>
            <a:r>
              <a:rPr lang="fr-CH" sz="2000" b="1" dirty="0" err="1" smtClean="0">
                <a:solidFill>
                  <a:srgbClr val="C00000"/>
                </a:solidFill>
              </a:rPr>
              <a:t>powerful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reach</a:t>
            </a:r>
            <a:r>
              <a:rPr lang="fr-CH" sz="2000" b="1" dirty="0" smtClean="0">
                <a:solidFill>
                  <a:srgbClr val="C00000"/>
                </a:solidFill>
              </a:rPr>
              <a:t> as possible</a:t>
            </a:r>
            <a:r>
              <a:rPr lang="fr-CH" sz="2000" b="1" dirty="0" smtClean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as </a:t>
            </a:r>
            <a:r>
              <a:rPr lang="fr-CH" sz="2000" b="1" dirty="0" err="1" smtClean="0">
                <a:solidFill>
                  <a:prstClr val="black"/>
                </a:solidFill>
              </a:rPr>
              <a:t>there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0033CC"/>
                </a:solidFill>
              </a:rPr>
              <a:t>no </a:t>
            </a:r>
            <a:r>
              <a:rPr lang="fr-CH" sz="2000" b="1" dirty="0" err="1" smtClean="0">
                <a:solidFill>
                  <a:srgbClr val="0033CC"/>
                </a:solidFill>
              </a:rPr>
              <a:t>precise</a:t>
            </a:r>
            <a:r>
              <a:rPr lang="fr-CH" sz="2000" b="1" dirty="0" smtClean="0">
                <a:solidFill>
                  <a:srgbClr val="0033CC"/>
                </a:solidFill>
              </a:rPr>
              <a:t> </a:t>
            </a:r>
            <a:r>
              <a:rPr lang="fr-CH" sz="2000" b="1" dirty="0" err="1" smtClean="0">
                <a:solidFill>
                  <a:srgbClr val="0033CC"/>
                </a:solidFill>
              </a:rPr>
              <a:t>target</a:t>
            </a: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0033CC"/>
                </a:solidFill>
              </a:rPr>
              <a:t>        </a:t>
            </a:r>
            <a:r>
              <a:rPr lang="fr-CH" sz="2800" b="1" dirty="0" smtClean="0">
                <a:solidFill>
                  <a:srgbClr val="C00000"/>
                </a:solidFill>
              </a:rPr>
              <a:t> </a:t>
            </a:r>
            <a:r>
              <a:rPr lang="fr-CH" sz="28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 smtClean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ensitivity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recision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nergy</a:t>
            </a:r>
            <a:endParaRPr lang="fr-CH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90" y="4585692"/>
            <a:ext cx="8519448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/>
              <a:t>FCC , </a:t>
            </a:r>
            <a:r>
              <a:rPr lang="fr-CH" sz="2400" b="1" dirty="0" err="1" smtClean="0"/>
              <a:t>thanks</a:t>
            </a:r>
            <a:r>
              <a:rPr lang="fr-CH" sz="2400" b="1" dirty="0" smtClean="0"/>
              <a:t> to synergies and </a:t>
            </a:r>
            <a:r>
              <a:rPr lang="fr-CH" sz="2400" b="1" dirty="0" err="1" smtClean="0"/>
              <a:t>complementarities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</a:t>
            </a:r>
            <a:r>
              <a:rPr lang="fr-CH" sz="2400" b="1" dirty="0" smtClean="0"/>
              <a:t>the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</a:t>
            </a:r>
            <a:endParaRPr lang="fr-CH" sz="2400" b="1" dirty="0" smtClean="0"/>
          </a:p>
          <a:p>
            <a:pPr algn="ctr"/>
            <a:r>
              <a:rPr lang="fr-CH" sz="2400" b="1" dirty="0" smtClean="0"/>
              <a:t>versatile </a:t>
            </a:r>
            <a:r>
              <a:rPr lang="fr-CH" sz="2400" b="1" dirty="0" smtClean="0"/>
              <a:t>and </a:t>
            </a:r>
            <a:r>
              <a:rPr lang="fr-CH" sz="2400" b="1" dirty="0" err="1" smtClean="0"/>
              <a:t>adapted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today’s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endParaRPr lang="fr-CH" sz="2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64336" y="-22820"/>
            <a:ext cx="60599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Conclusion: The </a:t>
            </a:r>
            <a:r>
              <a:rPr lang="fr-CH" sz="3200" b="1" dirty="0" err="1"/>
              <a:t>Physics</a:t>
            </a:r>
            <a:r>
              <a:rPr lang="fr-CH" sz="3200" b="1" dirty="0"/>
              <a:t> </a:t>
            </a:r>
            <a:r>
              <a:rPr lang="fr-CH" sz="3200" b="1" dirty="0" err="1" smtClean="0"/>
              <a:t>Landscape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37110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2209428"/>
            <a:ext cx="15947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SPARES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50313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4" y="831058"/>
            <a:ext cx="9150823" cy="52668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Status of 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85705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25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1910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34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335" y="4176440"/>
            <a:ext cx="1121983" cy="120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136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25342" y="4176440"/>
            <a:ext cx="1084940" cy="1201340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3100" dirty="0">
                  <a:solidFill>
                    <a:srgbClr val="FFFFFF"/>
                  </a:solidFill>
                  <a:latin typeface="Arial"/>
                </a:rPr>
                <a:t>EC</a:t>
              </a:r>
              <a:r>
                <a:rPr lang="en-US" sz="4700" dirty="0">
                  <a:solidFill>
                    <a:srgbClr val="FFFFFF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FFFFFF"/>
                </a:solidFill>
                <a:latin typeface="Arial"/>
              </a:endParaRPr>
            </a:p>
            <a:p>
              <a:pPr algn="ctr" defTabSz="713232"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8201928" y="515526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79712" y="2737487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3748" y="353508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4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3" y="47020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5234979" y="2594695"/>
            <a:ext cx="3849567" cy="270094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spcAft>
                <a:spcPts val="468"/>
              </a:spcAft>
              <a:defRPr/>
            </a:pPr>
            <a:endParaRPr lang="en-GB" sz="1900" b="1" dirty="0">
              <a:solidFill>
                <a:srgbClr val="0055A0"/>
              </a:solidFill>
              <a:latin typeface="Arial"/>
              <a:cs typeface="Arial"/>
            </a:endParaRPr>
          </a:p>
          <a:p>
            <a:pPr defTabSz="713232">
              <a:spcAft>
                <a:spcPts val="468"/>
              </a:spcAft>
              <a:defRPr/>
            </a:pPr>
            <a:r>
              <a:rPr lang="en-GB" sz="1900" b="1" dirty="0">
                <a:solidFill>
                  <a:srgbClr val="0055A0"/>
                </a:solidFill>
                <a:latin typeface="Arial"/>
                <a:cs typeface="Arial"/>
              </a:rPr>
              <a:t>Scope:</a:t>
            </a:r>
          </a:p>
          <a:p>
            <a:pPr defTabSz="713232">
              <a:spcAft>
                <a:spcPts val="468"/>
              </a:spcAft>
              <a:defRPr/>
            </a:pPr>
            <a:r>
              <a:rPr lang="en-GB" sz="1600" b="1" dirty="0">
                <a:solidFill>
                  <a:srgbClr val="0055A0"/>
                </a:solidFill>
                <a:latin typeface="Arial"/>
                <a:cs typeface="Arial"/>
              </a:rPr>
              <a:t>FCC-</a:t>
            </a:r>
            <a:r>
              <a:rPr lang="en-GB" sz="1600" b="1" dirty="0" err="1">
                <a:solidFill>
                  <a:srgbClr val="0055A0"/>
                </a:solidFill>
                <a:latin typeface="Arial"/>
                <a:cs typeface="Arial"/>
              </a:rPr>
              <a:t>hh</a:t>
            </a:r>
            <a:r>
              <a:rPr lang="en-GB" sz="1600" b="1" dirty="0">
                <a:solidFill>
                  <a:srgbClr val="0055A0"/>
                </a:solidFill>
                <a:latin typeface="Arial"/>
                <a:cs typeface="Arial"/>
              </a:rPr>
              <a:t> collider key work packages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  <a:cs typeface="Arial"/>
              </a:rPr>
              <a:t>Optics Design Arc and IR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  <a:cs typeface="Arial"/>
              </a:rPr>
              <a:t>Cryogenic beam vacuum system design including beam tests at ANKA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  <a:cs typeface="Arial"/>
              </a:rPr>
              <a:t>16 T dipole design, construction folder demonstrator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3508" y="975523"/>
            <a:ext cx="5047442" cy="4522271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EU H2020 Design Study</a:t>
            </a:r>
            <a:r>
              <a:rPr lang="en-US" sz="3100" dirty="0">
                <a:latin typeface="Arial"/>
              </a:rPr>
              <a:t> </a:t>
            </a:r>
            <a:r>
              <a:rPr lang="en-US" sz="3100" dirty="0" err="1">
                <a:latin typeface="Arial"/>
              </a:rPr>
              <a:t>EuroCirCol</a:t>
            </a:r>
            <a:endParaRPr lang="en-US" sz="3100" kern="0" dirty="0">
              <a:latin typeface="Arial"/>
            </a:endParaRPr>
          </a:p>
        </p:txBody>
      </p:sp>
      <p:pic>
        <p:nvPicPr>
          <p:cNvPr id="2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677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5234979" y="937287"/>
            <a:ext cx="3849567" cy="2080263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713232">
              <a:spcAft>
                <a:spcPts val="468"/>
              </a:spcAft>
              <a:defRPr/>
            </a:pPr>
            <a:r>
              <a:rPr lang="en-GB" sz="1900" b="1" dirty="0">
                <a:solidFill>
                  <a:srgbClr val="0055A0"/>
                </a:solidFill>
                <a:latin typeface="Arial"/>
                <a:cs typeface="Arial"/>
              </a:rPr>
              <a:t>European Union Horizon 2020 program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55A0"/>
                </a:solidFill>
                <a:latin typeface="Arial"/>
                <a:cs typeface="Arial"/>
              </a:rPr>
              <a:t>3 MEURO co-funding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Completed by December 2019</a:t>
            </a:r>
          </a:p>
          <a:p>
            <a:pPr marL="267462" indent="-267462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55A0"/>
                </a:solidFill>
                <a:latin typeface="Arial"/>
                <a:cs typeface="Arial"/>
              </a:rPr>
              <a:t>15 European beneficiaries &amp; KEK &amp; associated FNAL, BNL, LBL, NHFML </a:t>
            </a:r>
            <a:endParaRPr lang="en-GB" sz="1600" b="1" dirty="0">
              <a:solidFill>
                <a:srgbClr val="0055A0"/>
              </a:solidFill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370" y="210941"/>
            <a:ext cx="881987" cy="470889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31436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984" y="1669798"/>
            <a:ext cx="6642738" cy="1615827"/>
          </a:xfrm>
          <a:prstGeom prst="rect">
            <a:avLst/>
          </a:prstGeom>
          <a:noFill/>
        </p:spPr>
        <p:txBody>
          <a:bodyPr wrap="square" lIns="71323" tIns="35662" rIns="71323" bIns="35662">
            <a:spAutoFit/>
          </a:bodyPr>
          <a:lstStyle/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SC wires at low temperatures for magnets (Nb</a:t>
            </a:r>
            <a:r>
              <a:rPr lang="en-GB" sz="16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3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Sn, MgB</a:t>
            </a:r>
            <a:r>
              <a:rPr lang="en-GB" sz="16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2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, HTS)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Superconducting thin films for RF and beam screen (Nb</a:t>
            </a:r>
            <a:r>
              <a:rPr lang="en-GB" sz="16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3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Sn, Tl)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Electrohydraulic forming for RF structures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Optimisation cryogenic infrastructure systems 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Magnet cooling architectures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267" y="3806143"/>
            <a:ext cx="1497679" cy="28746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1400" b="1" dirty="0">
                <a:solidFill>
                  <a:srgbClr val="0C377B"/>
                </a:solidFill>
                <a:latin typeface="Arial"/>
              </a:rPr>
              <a:t>13 Beneficiaries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389263" y="4466041"/>
            <a:ext cx="5801140" cy="1035813"/>
            <a:chOff x="2639618" y="4612140"/>
            <a:chExt cx="9217022" cy="1481157"/>
          </a:xfrm>
        </p:grpSpPr>
        <p:sp>
          <p:nvSpPr>
            <p:cNvPr id="24" name="Rectangle 23"/>
            <p:cNvSpPr/>
            <p:nvPr/>
          </p:nvSpPr>
          <p:spPr>
            <a:xfrm>
              <a:off x="2639618" y="4612140"/>
              <a:ext cx="9217022" cy="1481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en-US" sz="1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059" y="4896937"/>
              <a:ext cx="394068" cy="4691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035" y="4909082"/>
              <a:ext cx="1734877" cy="44484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3884" y="4884793"/>
              <a:ext cx="1686252" cy="4691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024" y="4887061"/>
              <a:ext cx="875240" cy="4691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2778" y="4878687"/>
              <a:ext cx="815630" cy="46912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6479" y="5489839"/>
              <a:ext cx="819595" cy="469128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731665" y="5489839"/>
              <a:ext cx="1716263" cy="469128"/>
              <a:chOff x="1790050" y="4000603"/>
              <a:chExt cx="1975540" cy="5400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6792" y="4000603"/>
                <a:ext cx="1538798" cy="54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0050" y="4000603"/>
                <a:ext cx="626462" cy="5400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828" y="5486567"/>
              <a:ext cx="1310284" cy="4691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48" y="5482224"/>
              <a:ext cx="907616" cy="46912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3789" y="5458371"/>
              <a:ext cx="772682" cy="4691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133" y="4910815"/>
              <a:ext cx="1479449" cy="382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448" y="5473938"/>
              <a:ext cx="1508183" cy="432971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845384" y="4808638"/>
            <a:ext cx="1161998" cy="28746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1400" b="1" dirty="0">
                <a:solidFill>
                  <a:srgbClr val="0C377B"/>
                </a:solidFill>
                <a:latin typeface="Arial"/>
              </a:rPr>
              <a:t>12 Partners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</a:t>
            </a:r>
            <a:r>
              <a:rPr lang="en-US" sz="2800" kern="0" dirty="0" err="1">
                <a:latin typeface="Arial"/>
              </a:rPr>
              <a:t>EASITrain</a:t>
            </a:r>
            <a:r>
              <a:rPr lang="en-US" sz="2800" kern="0" dirty="0">
                <a:latin typeface="Arial"/>
              </a:rPr>
              <a:t> Marie Curie Training Network</a:t>
            </a:r>
          </a:p>
        </p:txBody>
      </p:sp>
      <p:pic>
        <p:nvPicPr>
          <p:cNvPr id="4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406317" y="3450688"/>
            <a:ext cx="4914546" cy="974698"/>
            <a:chOff x="2639616" y="3043495"/>
            <a:chExt cx="7992888" cy="1426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624" y="3366111"/>
              <a:ext cx="696037" cy="3676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5880" y="3324094"/>
              <a:ext cx="1283779" cy="36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752" y="3324095"/>
              <a:ext cx="502137" cy="4096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8208" y="3251958"/>
              <a:ext cx="467765" cy="4803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072" y="3339720"/>
              <a:ext cx="913550" cy="3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424" y="3330071"/>
              <a:ext cx="469745" cy="4658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16280" y="3861088"/>
              <a:ext cx="1291027" cy="450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13232">
                <a:defRPr/>
              </a:pPr>
              <a:r>
                <a:rPr lang="en-US" sz="1400" dirty="0">
                  <a:solidFill>
                    <a:srgbClr val="0C377B"/>
                  </a:solidFill>
                  <a:latin typeface="Arial"/>
                </a:rPr>
                <a:t>I-CUBE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6021" y="3861048"/>
              <a:ext cx="1241379" cy="36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832" y="3861048"/>
              <a:ext cx="950451" cy="36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984" y="3861088"/>
              <a:ext cx="1191501" cy="36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312" y="3269824"/>
              <a:ext cx="517258" cy="5912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168" y="3861088"/>
              <a:ext cx="720000" cy="3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9616" y="3043495"/>
              <a:ext cx="7992888" cy="1426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en-US" sz="1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1839" y="3789040"/>
              <a:ext cx="482633" cy="47463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45417" y="895831"/>
            <a:ext cx="8694966" cy="107742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spcBef>
                <a:spcPts val="468"/>
              </a:spcBef>
              <a:defRPr/>
            </a:pPr>
            <a:r>
              <a:rPr lang="en-GB" sz="19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European Advanced Superconductivity Innovation and Training Network</a:t>
            </a:r>
            <a:endParaRPr lang="en-US" sz="19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267462" indent="-267462" defTabSz="713232">
              <a:spcBef>
                <a:spcPts val="468"/>
              </a:spcBef>
              <a:buFont typeface="Wingdings" panose="05000000000000000000" pitchFamily="2" charset="2"/>
              <a:buChar char="Ø"/>
              <a:defRPr/>
            </a:pPr>
            <a:r>
              <a:rPr lang="en-GB" sz="1900" b="1" kern="0" dirty="0">
                <a:solidFill>
                  <a:srgbClr val="C00000"/>
                </a:solidFill>
                <a:latin typeface="Arial"/>
                <a:cs typeface="Calibri" pitchFamily="34" charset="0"/>
              </a:rPr>
              <a:t>selected for funding by EC in May 2017, started 1 October 2017</a:t>
            </a:r>
          </a:p>
          <a:p>
            <a:pPr marL="267462" indent="-267462" defTabSz="713232">
              <a:spcBef>
                <a:spcPts val="468"/>
              </a:spcBef>
              <a:buFont typeface="Wingdings" panose="05000000000000000000" pitchFamily="2" charset="2"/>
              <a:buChar char="Ø"/>
              <a:defRPr/>
            </a:pPr>
            <a:endParaRPr lang="en-GB" sz="1900" b="1" kern="0" dirty="0">
              <a:solidFill>
                <a:srgbClr val="C000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23865" y="2106000"/>
            <a:ext cx="2668211" cy="1459580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713232">
              <a:spcAft>
                <a:spcPts val="468"/>
              </a:spcAft>
              <a:defRPr/>
            </a:pPr>
            <a:r>
              <a:rPr lang="en-GB" sz="1900" b="1" dirty="0">
                <a:solidFill>
                  <a:srgbClr val="0055A0"/>
                </a:solidFill>
                <a:latin typeface="Arial"/>
                <a:cs typeface="Arial"/>
              </a:rPr>
              <a:t>Horizon 2020 program</a:t>
            </a:r>
          </a:p>
          <a:p>
            <a:pPr defTabSz="713232">
              <a:spcAft>
                <a:spcPts val="468"/>
              </a:spcAft>
              <a:defRPr/>
            </a:pPr>
            <a:r>
              <a:rPr lang="en-US" sz="1600" b="1" dirty="0">
                <a:solidFill>
                  <a:srgbClr val="0055A0"/>
                </a:solidFill>
                <a:latin typeface="Arial"/>
                <a:cs typeface="Arial"/>
              </a:rPr>
              <a:t>Funding for 15 Early Stage Researchers over 3 years &amp; training</a:t>
            </a:r>
            <a:endParaRPr lang="en-GB" sz="1600" b="1" dirty="0">
              <a:solidFill>
                <a:srgbClr val="0055A0"/>
              </a:solidFill>
              <a:latin typeface="Arial"/>
              <a:cs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512" y="100209"/>
            <a:ext cx="926003" cy="6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pPr algn="r" defTabSz="713232">
              <a:defRPr/>
            </a:pPr>
            <a:fld id="{17918391-D411-FE40-AAD7-861AE5233E0E}" type="slidenum">
              <a:rPr lang="en-US" sz="700">
                <a:solidFill>
                  <a:srgbClr val="0C377B">
                    <a:tint val="75000"/>
                  </a:srgbClr>
                </a:solidFill>
                <a:latin typeface="Arial"/>
              </a:rPr>
              <a:pPr algn="r" defTabSz="713232">
                <a:defRPr/>
              </a:pPr>
              <a:t>38</a:t>
            </a:fld>
            <a:endParaRPr lang="en-US" sz="700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500" b="0" kern="0" dirty="0">
                <a:latin typeface="Arial"/>
              </a:rPr>
              <a:t>          </a:t>
            </a:r>
            <a:r>
              <a:rPr lang="en-US" sz="2500" kern="0" dirty="0">
                <a:latin typeface="Arial"/>
              </a:rPr>
              <a:t>SRF , </a:t>
            </a:r>
            <a:r>
              <a:rPr lang="en-US" sz="2500" kern="0" dirty="0" err="1">
                <a:latin typeface="Arial"/>
              </a:rPr>
              <a:t>cryo</a:t>
            </a:r>
            <a:r>
              <a:rPr lang="en-US" sz="2500" kern="0" dirty="0">
                <a:latin typeface="Arial"/>
              </a:rPr>
              <a:t>-modules, RF power sources R&amp;D</a:t>
            </a:r>
            <a:endParaRPr lang="en-US" sz="2500" dirty="0">
              <a:latin typeface="Arial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3508" y="779537"/>
            <a:ext cx="8910990" cy="2829186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spcBef>
                <a:spcPts val="468"/>
              </a:spcBef>
              <a:defRPr/>
            </a:pPr>
            <a:r>
              <a:rPr lang="en-GB" sz="19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Several R&amp;D lines aim at improving performance &amp; efficiency and reducing cost: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Improved </a:t>
            </a:r>
            <a:r>
              <a:rPr lang="en-GB" sz="16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Nb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/Cu coating/sputtering (e.g. ECR fibre growth, </a:t>
            </a:r>
            <a:r>
              <a:rPr lang="en-GB" sz="16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HiPIMS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New cavity fabrication techniques (e.g. EHF, improved polishing, seamless…)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Coating of A15 superconductors (e.g. Nb</a:t>
            </a:r>
            <a:r>
              <a:rPr lang="en-GB" sz="16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3</a:t>
            </a: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Sn)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Bulk </a:t>
            </a:r>
            <a:r>
              <a:rPr lang="en-US" sz="16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Nb</a:t>
            </a: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cavity R&amp;D at FNAL, JLAB, Cornell, also KEK and CEPC/IHEP</a:t>
            </a:r>
            <a:endParaRPr lang="en-GB" sz="16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High efficiency klystrons – synergy with HL-LHC and CLIC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MW-class fundamental power couplers for 400 MHz</a:t>
            </a:r>
          </a:p>
          <a:p>
            <a:pPr marL="579501" lvl="1" indent="-222885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Cryo</a:t>
            </a: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-module design </a:t>
            </a:r>
            <a:r>
              <a:rPr lang="en-US" sz="16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optimisation</a:t>
            </a:r>
            <a:endParaRPr lang="en-GB" sz="16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10" y="3338456"/>
            <a:ext cx="2970330" cy="239936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29" y="4743171"/>
            <a:ext cx="1207335" cy="71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3508" y="4187999"/>
            <a:ext cx="1623065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800 MHz 5-cell </a:t>
            </a:r>
            <a:r>
              <a:rPr lang="en-US" sz="1200" b="1" dirty="0" err="1">
                <a:solidFill>
                  <a:srgbClr val="0C377B"/>
                </a:solidFill>
                <a:latin typeface="Arial"/>
              </a:rPr>
              <a:t>Nb</a:t>
            </a:r>
            <a:endParaRPr lang="en-US" sz="1200" b="1" dirty="0">
              <a:solidFill>
                <a:srgbClr val="0C377B"/>
              </a:solidFill>
              <a:latin typeface="Arial"/>
            </a:endParaRPr>
          </a:p>
          <a:p>
            <a:pPr defTabSz="71323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prototype / JLAB</a:t>
            </a:r>
            <a:endParaRPr lang="en-GB" sz="12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091301"/>
            <a:ext cx="1749440" cy="10078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288787" y="4075238"/>
            <a:ext cx="1678947" cy="275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3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7353165" y="4075239"/>
            <a:ext cx="374871" cy="210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1323" tIns="35662" rIns="71323" bIns="3566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defRPr/>
            </a:pPr>
            <a:r>
              <a:rPr lang="en-GB" sz="900" dirty="0">
                <a:solidFill>
                  <a:srgbClr val="0C377B"/>
                </a:solidFill>
                <a:latin typeface="Arial"/>
              </a:rPr>
              <a:t>80%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88787" y="3997627"/>
            <a:ext cx="1823447" cy="1101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3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8712" y="4059320"/>
            <a:ext cx="911878" cy="22590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GB" sz="1000" dirty="0">
                <a:solidFill>
                  <a:srgbClr val="0C377B"/>
                </a:solidFill>
                <a:latin typeface="Arial"/>
              </a:rPr>
              <a:t>Klystron R&amp;D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491" y="1376300"/>
            <a:ext cx="1597013" cy="258564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51820" y="3637587"/>
            <a:ext cx="4536222" cy="154165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spcBef>
                <a:spcPts val="468"/>
              </a:spcBef>
              <a:defRPr/>
            </a:pPr>
            <a:r>
              <a:rPr lang="en-GB" sz="19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cryo</a:t>
            </a:r>
            <a:r>
              <a:rPr lang="en-GB" sz="19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-modules for FCC-ee: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30 CM with four single cell 400 MHz cavities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100 CM with four 4-cell 400 MHz cavities</a:t>
            </a:r>
          </a:p>
          <a:p>
            <a:pPr marL="267462" indent="-267462" defTabSz="713232">
              <a:spcBef>
                <a:spcPts val="468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200 CM with four 5-cell 800 MHz cavities</a:t>
            </a:r>
            <a:endParaRPr lang="en-GB" sz="16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85377" y="5296960"/>
            <a:ext cx="501424" cy="304271"/>
          </a:xfrm>
        </p:spPr>
        <p:txBody>
          <a:bodyPr/>
          <a:lstStyle/>
          <a:p>
            <a:pPr algn="l" defTabSz="713232">
              <a:defRPr/>
            </a:pPr>
            <a:fld id="{17918391-D411-FE40-AAD7-861AE5233E0E}" type="slidenum">
              <a:rPr lang="en-US" sz="1100">
                <a:solidFill>
                  <a:srgbClr val="FFFFFF"/>
                </a:solidFill>
                <a:latin typeface="Arial"/>
              </a:rPr>
              <a:pPr algn="l" defTabSz="713232">
                <a:defRPr/>
              </a:pPr>
              <a:t>39</a:t>
            </a:fld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5984" y="1672508"/>
            <a:ext cx="2928375" cy="718351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INFN: 14 T magnet with 14 % margin (FCC spec), 9.5% with current wire spec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5" y="3496527"/>
            <a:ext cx="3176567" cy="16412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91820" y="828476"/>
            <a:ext cx="312232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CHART2 – Swiss Accelerator Research and Technology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B2DC6975-959F-A84E-9898-43AD983E81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425" y="1392488"/>
            <a:ext cx="1413659" cy="20943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3757CFB-D842-6E44-9066-14DC04247C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6141" y="1392488"/>
            <a:ext cx="1242000" cy="10350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A0FAE0D-CD86-E54C-BD3A-4C80301FB026}"/>
              </a:ext>
            </a:extLst>
          </p:cNvPr>
          <p:cNvGrpSpPr>
            <a:grpSpLocks noChangeAspect="1"/>
          </p:cNvGrpSpPr>
          <p:nvPr/>
        </p:nvGrpSpPr>
        <p:grpSpPr>
          <a:xfrm>
            <a:off x="8120362" y="1291273"/>
            <a:ext cx="700950" cy="775979"/>
            <a:chOff x="3059832" y="2602824"/>
            <a:chExt cx="2699606" cy="2689715"/>
          </a:xfrm>
        </p:grpSpPr>
        <p:pic>
          <p:nvPicPr>
            <p:cNvPr id="47" name="Content Placeholder 4">
              <a:extLst>
                <a:ext uri="{FF2B5EF4-FFF2-40B4-BE49-F238E27FC236}">
                  <a16:creationId xmlns="" xmlns:a16="http://schemas.microsoft.com/office/drawing/2014/main" id="{B863665E-F6E6-9343-97B5-A9E609A4F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9832" y="2602824"/>
              <a:ext cx="2699606" cy="2689715"/>
            </a:xfrm>
            <a:prstGeom prst="ellipse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8CAF6D65-C5F5-F34F-94E2-E6CDA9906984}"/>
                </a:ext>
              </a:extLst>
            </p:cNvPr>
            <p:cNvCxnSpPr/>
            <p:nvPr/>
          </p:nvCxnSpPr>
          <p:spPr>
            <a:xfrm>
              <a:off x="3968834" y="3825543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63456E1-869D-D54B-88F7-1B75C2C902A5}"/>
                </a:ext>
              </a:extLst>
            </p:cNvPr>
            <p:cNvCxnSpPr/>
            <p:nvPr/>
          </p:nvCxnSpPr>
          <p:spPr>
            <a:xfrm>
              <a:off x="4307370" y="3505908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E8024EDF-C087-8D49-B370-0E610C6912A1}"/>
                </a:ext>
              </a:extLst>
            </p:cNvPr>
            <p:cNvCxnSpPr/>
            <p:nvPr/>
          </p:nvCxnSpPr>
          <p:spPr>
            <a:xfrm>
              <a:off x="4443596" y="3505908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AD2EFD8D-02FD-024E-BF71-C81909C95D5D}"/>
                </a:ext>
              </a:extLst>
            </p:cNvPr>
            <p:cNvCxnSpPr/>
            <p:nvPr/>
          </p:nvCxnSpPr>
          <p:spPr>
            <a:xfrm>
              <a:off x="4307370" y="4392361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F9B06819-997A-AF44-9E9E-740D7F4E0A7C}"/>
                </a:ext>
              </a:extLst>
            </p:cNvPr>
            <p:cNvCxnSpPr/>
            <p:nvPr/>
          </p:nvCxnSpPr>
          <p:spPr>
            <a:xfrm>
              <a:off x="4443596" y="4392361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6201116C-F64A-9243-AC4B-98B4A27A94B5}"/>
                </a:ext>
              </a:extLst>
            </p:cNvPr>
            <p:cNvCxnSpPr/>
            <p:nvPr/>
          </p:nvCxnSpPr>
          <p:spPr>
            <a:xfrm>
              <a:off x="3968834" y="3606539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509A2201-4CC9-994D-B0B3-D681B29D7041}"/>
                </a:ext>
              </a:extLst>
            </p:cNvPr>
            <p:cNvCxnSpPr/>
            <p:nvPr/>
          </p:nvCxnSpPr>
          <p:spPr>
            <a:xfrm>
              <a:off x="3968834" y="4012777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B90FBE83-2DE4-3E4E-A83C-08061B8B0275}"/>
                </a:ext>
              </a:extLst>
            </p:cNvPr>
            <p:cNvCxnSpPr/>
            <p:nvPr/>
          </p:nvCxnSpPr>
          <p:spPr>
            <a:xfrm>
              <a:off x="4853445" y="3810451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65C2380C-2165-584B-9D05-A52169C0F499}"/>
                </a:ext>
              </a:extLst>
            </p:cNvPr>
            <p:cNvCxnSpPr/>
            <p:nvPr/>
          </p:nvCxnSpPr>
          <p:spPr>
            <a:xfrm>
              <a:off x="4853445" y="4009232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FB7F1392-CE7F-2644-9820-D3899CD89A63}"/>
                </a:ext>
              </a:extLst>
            </p:cNvPr>
            <p:cNvCxnSpPr/>
            <p:nvPr/>
          </p:nvCxnSpPr>
          <p:spPr>
            <a:xfrm>
              <a:off x="3968834" y="4101667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DDF85C35-6F22-2846-BAD9-0270D73FF2B6}"/>
                </a:ext>
              </a:extLst>
            </p:cNvPr>
            <p:cNvCxnSpPr/>
            <p:nvPr/>
          </p:nvCxnSpPr>
          <p:spPr>
            <a:xfrm>
              <a:off x="4854928" y="3592912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C0A25D63-CF2E-DB4C-80FB-592F0FD8A769}"/>
                </a:ext>
              </a:extLst>
            </p:cNvPr>
            <p:cNvCxnSpPr/>
            <p:nvPr/>
          </p:nvCxnSpPr>
          <p:spPr>
            <a:xfrm>
              <a:off x="4854928" y="4099587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8CF789F-DCC1-064D-9C67-A0B901F5993C}"/>
                </a:ext>
              </a:extLst>
            </p:cNvPr>
            <p:cNvCxnSpPr/>
            <p:nvPr/>
          </p:nvCxnSpPr>
          <p:spPr>
            <a:xfrm rot="16200000">
              <a:off x="4184048" y="3406038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11BA7942-ECF6-6247-93C5-604EC6B577D2}"/>
                </a:ext>
              </a:extLst>
            </p:cNvPr>
            <p:cNvCxnSpPr/>
            <p:nvPr/>
          </p:nvCxnSpPr>
          <p:spPr>
            <a:xfrm rot="16200000">
              <a:off x="4630212" y="3406801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836D2F37-DDC8-4B44-A04F-CF9937CA3B4A}"/>
                </a:ext>
              </a:extLst>
            </p:cNvPr>
            <p:cNvCxnSpPr/>
            <p:nvPr/>
          </p:nvCxnSpPr>
          <p:spPr>
            <a:xfrm rot="16200000">
              <a:off x="4184048" y="4292491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846FE628-B450-D848-A237-108B5A9B7583}"/>
                </a:ext>
              </a:extLst>
            </p:cNvPr>
            <p:cNvCxnSpPr/>
            <p:nvPr/>
          </p:nvCxnSpPr>
          <p:spPr>
            <a:xfrm rot="16200000">
              <a:off x="4630212" y="4293255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835E9AF6-CBDF-F94E-982F-074A161FECC0}"/>
                </a:ext>
              </a:extLst>
            </p:cNvPr>
            <p:cNvSpPr/>
            <p:nvPr/>
          </p:nvSpPr>
          <p:spPr bwMode="auto">
            <a:xfrm>
              <a:off x="3102796" y="3927601"/>
              <a:ext cx="106166" cy="55347"/>
            </a:xfrm>
            <a:prstGeom prst="rect">
              <a:avLst/>
            </a:prstGeom>
            <a:solidFill>
              <a:srgbClr val="CECFC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srgbClr val="0C377B"/>
                </a:solidFill>
                <a:latin typeface="Times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A1801F9D-CDB5-3140-A337-D630A36DB791}"/>
                </a:ext>
              </a:extLst>
            </p:cNvPr>
            <p:cNvSpPr/>
            <p:nvPr/>
          </p:nvSpPr>
          <p:spPr bwMode="auto">
            <a:xfrm>
              <a:off x="5614828" y="3925889"/>
              <a:ext cx="106166" cy="55347"/>
            </a:xfrm>
            <a:prstGeom prst="rect">
              <a:avLst/>
            </a:prstGeom>
            <a:solidFill>
              <a:srgbClr val="CECFC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srgbClr val="0C377B"/>
                </a:solidFill>
                <a:latin typeface="Times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141" y="2451799"/>
            <a:ext cx="1242000" cy="1034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56" y="951077"/>
            <a:ext cx="528512" cy="2152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6FAD8A0-A87C-944E-BBB4-CD344648B84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011" y="882468"/>
            <a:ext cx="341908" cy="3798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5796" y="2628380"/>
            <a:ext cx="2954412" cy="23893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774" y="898479"/>
            <a:ext cx="1205477" cy="5368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623778"/>
            <a:ext cx="2436888" cy="151397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568" y="922591"/>
            <a:ext cx="597008" cy="48864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05" y="879841"/>
            <a:ext cx="547012" cy="495508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>
            <a:off x="5752538" y="1193549"/>
            <a:ext cx="0" cy="37845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602150" y="1083680"/>
            <a:ext cx="0" cy="37845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310733" y="973339"/>
            <a:ext cx="790050" cy="28746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defTabSz="713232">
              <a:defRPr/>
            </a:pPr>
            <a:r>
              <a:rPr lang="en-GB" sz="1400" dirty="0">
                <a:solidFill>
                  <a:srgbClr val="0C377B"/>
                </a:solidFill>
                <a:latin typeface="Arial"/>
              </a:rPr>
              <a:t>F2D2 or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2" y="2495627"/>
            <a:ext cx="2291562" cy="1129403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39420" y="1661606"/>
            <a:ext cx="2427401" cy="718351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CEA: 15.5 T magnet with 14% load line with current wire spec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2050" name="Picture 2" descr="https://images-na.ssl-images-amazon.com/images/I/712Lwo7hMoL._SL1500_.jp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8473" y="874218"/>
            <a:ext cx="473417" cy="8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3394" y="2492246"/>
            <a:ext cx="1382502" cy="93379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First model coil: 11 T will be tested in LBNL soon</a:t>
            </a:r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500" b="0" kern="0" dirty="0">
                <a:latin typeface="Arial"/>
              </a:rPr>
              <a:t>               </a:t>
            </a:r>
            <a:r>
              <a:rPr lang="en-US" sz="2500" kern="0" dirty="0">
                <a:latin typeface="Arial"/>
              </a:rPr>
              <a:t>Magnet development: magnet models production</a:t>
            </a:r>
            <a:endParaRPr lang="en-US" sz="1100" kern="0" dirty="0">
              <a:latin typeface="Arial"/>
            </a:endParaRPr>
          </a:p>
        </p:txBody>
      </p:sp>
      <p:pic>
        <p:nvPicPr>
          <p:cNvPr id="7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0"/>
            <a:ext cx="761346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smtClean="0"/>
              <a:t>CDR</a:t>
            </a:r>
            <a:endParaRPr lang="en-GB" sz="32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</a:t>
            </a:fld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7328" y="553244"/>
            <a:ext cx="9096672" cy="5161756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800" b="1" dirty="0" smtClean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Vol 1 – Physics  </a:t>
            </a:r>
            <a:br>
              <a:rPr lang="en-US" sz="2000" b="1" dirty="0" smtClean="0"/>
            </a:br>
            <a:r>
              <a:rPr lang="en-US" sz="2000" b="1" dirty="0" smtClean="0"/>
              <a:t>Vol 2 – FCC-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3 – FCC-</a:t>
            </a:r>
            <a:r>
              <a:rPr lang="en-US" sz="2000" b="1" dirty="0" err="1" smtClean="0"/>
              <a:t>hh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4 – HE-LHC </a:t>
            </a:r>
            <a:br>
              <a:rPr lang="en-US" sz="2000" b="1" dirty="0" smtClean="0"/>
            </a:br>
            <a:r>
              <a:rPr lang="en-US" sz="2000" b="1" dirty="0" smtClean="0"/>
              <a:t>1338 authors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Preprints since 15 January 2019 on </a:t>
            </a:r>
            <a:r>
              <a:rPr lang="en-GB" sz="2000" dirty="0" smtClean="0">
                <a:hlinkClick r:id="rId2"/>
              </a:rPr>
              <a:t>http://fcc-cdr.web.cern.ch/</a:t>
            </a:r>
            <a:r>
              <a:rPr lang="en-GB" sz="2000" dirty="0" smtClean="0"/>
              <a:t> and INSPIRE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CDRs published in</a:t>
            </a:r>
            <a:r>
              <a:rPr lang="en-US" sz="2400" b="1" dirty="0" smtClean="0"/>
              <a:t> </a:t>
            </a:r>
            <a:r>
              <a:rPr lang="fr-FR" sz="1600" b="1" spc="-1" dirty="0" err="1" smtClean="0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sz="1600" b="1" spc="-1" dirty="0" smtClean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</a:t>
            </a:r>
            <a:endParaRPr lang="en-GB" sz="2400" dirty="0" smtClean="0"/>
          </a:p>
          <a:p>
            <a:pPr lvl="1" indent="-342900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ESPP summaries</a:t>
            </a:r>
            <a:r>
              <a:rPr lang="en-US" sz="2000" b="1" dirty="0" smtClean="0"/>
              <a:t>: FCC-integral, FCC-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FCC-</a:t>
            </a:r>
            <a:r>
              <a:rPr lang="en-US" sz="2000" b="1" dirty="0" err="1" smtClean="0"/>
              <a:t>hh</a:t>
            </a:r>
            <a:r>
              <a:rPr lang="en-US" sz="2000" b="1" dirty="0" smtClean="0"/>
              <a:t>, HE-LHC   </a:t>
            </a:r>
            <a:r>
              <a:rPr lang="en-GB" sz="1600" dirty="0" smtClean="0"/>
              <a:t> </a:t>
            </a:r>
            <a:r>
              <a:rPr lang="en-GB" sz="1600" dirty="0" smtClean="0">
                <a:hlinkClick r:id="rId2"/>
              </a:rPr>
              <a:t>http://fcc-cdr.web.cern.ch/</a:t>
            </a:r>
            <a:r>
              <a:rPr lang="en-GB" sz="1600" dirty="0" smtClean="0"/>
              <a:t>   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FCC-</a:t>
            </a:r>
            <a:r>
              <a:rPr lang="fr-CH" sz="2000" dirty="0" err="1" smtClean="0"/>
              <a:t>ee</a:t>
            </a:r>
            <a:r>
              <a:rPr lang="fr-CH" sz="2000" dirty="0" smtClean="0"/>
              <a:t> «</a:t>
            </a:r>
            <a:r>
              <a:rPr lang="fr-CH" sz="2000" dirty="0" err="1" smtClean="0"/>
              <a:t>Your</a:t>
            </a:r>
            <a:r>
              <a:rPr lang="fr-CH" sz="2000" dirty="0" smtClean="0"/>
              <a:t> questions </a:t>
            </a:r>
            <a:r>
              <a:rPr lang="fr-CH" sz="2000" dirty="0" err="1" smtClean="0"/>
              <a:t>answered</a:t>
            </a:r>
            <a:r>
              <a:rPr lang="fr-CH" sz="2000" dirty="0" smtClean="0"/>
              <a:t>» </a:t>
            </a:r>
            <a:r>
              <a:rPr lang="en-US" sz="2000" dirty="0">
                <a:hlinkClick r:id="rId3"/>
              </a:rPr>
              <a:t>https://arxiv.org/abs/1906.02693v1</a:t>
            </a:r>
            <a:r>
              <a:rPr lang="en-US" sz="2000" dirty="0"/>
              <a:t> </a:t>
            </a:r>
            <a:endParaRPr lang="en-US" sz="2000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“Circular </a:t>
            </a:r>
            <a:r>
              <a:rPr lang="en-US" sz="2000" dirty="0" smtClean="0"/>
              <a:t>vs </a:t>
            </a:r>
            <a:r>
              <a:rPr lang="en-US" sz="2000" dirty="0"/>
              <a:t>l</a:t>
            </a:r>
            <a:r>
              <a:rPr lang="en-US" sz="2000" dirty="0" smtClean="0"/>
              <a:t>inear, another story of </a:t>
            </a:r>
            <a:r>
              <a:rPr lang="en-US" sz="2000" dirty="0" smtClean="0"/>
              <a:t>complementarity”  </a:t>
            </a:r>
            <a:r>
              <a:rPr lang="en-US" sz="2000" dirty="0" smtClean="0">
                <a:hlinkClick r:id="rId4"/>
              </a:rPr>
              <a:t>arXiv:1912.11871v2</a:t>
            </a:r>
            <a:endParaRPr lang="en-US" sz="2000" dirty="0" smtClean="0"/>
          </a:p>
          <a:p>
            <a:pPr marL="457200" lvl="1" indent="0">
              <a:spcBef>
                <a:spcPts val="1200"/>
              </a:spcBef>
              <a:buClr>
                <a:srgbClr val="0C377B"/>
              </a:buClr>
              <a:buNone/>
            </a:pPr>
            <a:endParaRPr lang="en-US" sz="2000" b="1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561356"/>
            <a:ext cx="5525230" cy="92333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 public </a:t>
            </a:r>
            <a:r>
              <a:rPr lang="fr-CH" dirty="0" err="1" smtClean="0"/>
              <a:t>presentation</a:t>
            </a:r>
            <a:r>
              <a:rPr lang="fr-CH" dirty="0" smtClean="0"/>
              <a:t> of the CDR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given</a:t>
            </a:r>
            <a:r>
              <a:rPr lang="fr-CH" dirty="0" smtClean="0"/>
              <a:t> on 4-5 March</a:t>
            </a:r>
          </a:p>
          <a:p>
            <a:r>
              <a:rPr lang="fr-CH" dirty="0"/>
              <a:t>at CERN </a:t>
            </a:r>
            <a:r>
              <a:rPr lang="fr-CH" dirty="0">
                <a:hlinkClick r:id="rId5"/>
              </a:rPr>
              <a:t>https://indico.cern.ch/event/789349</a:t>
            </a:r>
            <a:r>
              <a:rPr lang="fr-CH" dirty="0" smtClean="0">
                <a:hlinkClick r:id="rId5"/>
              </a:rPr>
              <a:t>/</a:t>
            </a:r>
            <a:r>
              <a:rPr lang="fr-CH" dirty="0" smtClean="0"/>
              <a:t> 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many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further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details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can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be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found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there</a:t>
            </a:r>
            <a:r>
              <a:rPr lang="fr-CH" b="1" dirty="0" smtClean="0">
                <a:sym typeface="Wingdings" panose="05000000000000000000" pitchFamily="2" charset="2"/>
              </a:rPr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73413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pPr algn="r" defTabSz="713232">
              <a:defRPr/>
            </a:pPr>
            <a:fld id="{17918391-D411-FE40-AAD7-861AE5233E0E}" type="slidenum">
              <a:rPr lang="en-US" sz="700">
                <a:solidFill>
                  <a:srgbClr val="0C377B">
                    <a:tint val="75000"/>
                  </a:srgbClr>
                </a:solidFill>
                <a:latin typeface="Arial"/>
              </a:rPr>
              <a:pPr algn="r" defTabSz="713232">
                <a:defRPr/>
              </a:pPr>
              <a:t>40</a:t>
            </a:fld>
            <a:endParaRPr lang="en-US" sz="700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1" y="899417"/>
            <a:ext cx="5052797" cy="4215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95926" y="3543461"/>
            <a:ext cx="3552794" cy="155704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marL="222885" indent="-222885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C377B"/>
                </a:solidFill>
                <a:latin typeface="Arial"/>
              </a:rPr>
              <a:t>15 T dipole demonstrator</a:t>
            </a:r>
          </a:p>
          <a:p>
            <a:pPr marL="222885" indent="-222885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Staged approach: In first step pre-stressed for 14 T </a:t>
            </a:r>
          </a:p>
          <a:p>
            <a:pPr marL="222885" indent="-222885" defTabSz="713232">
              <a:spcAft>
                <a:spcPts val="46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Second test foreseen in fall 2019 with additional pre-stress for 15 T</a:t>
            </a:r>
          </a:p>
          <a:p>
            <a:pPr defTabSz="713232">
              <a:defRPr/>
            </a:pP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07" y="899417"/>
            <a:ext cx="3593325" cy="2323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5"/>
          <a:stretch/>
        </p:blipFill>
        <p:spPr>
          <a:xfrm>
            <a:off x="7448551" y="1667119"/>
            <a:ext cx="1186220" cy="11143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36661" y="2181027"/>
            <a:ext cx="1905000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60-mm aperture</a:t>
            </a:r>
          </a:p>
          <a:p>
            <a:pPr defTabSz="713232"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4-layer graded coil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2439" y="968224"/>
            <a:ext cx="1439265" cy="318242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800" dirty="0">
                <a:solidFill>
                  <a:srgbClr val="0C377B"/>
                </a:solidFill>
                <a:latin typeface="Arial"/>
              </a:rPr>
              <a:t>84% on the </a:t>
            </a:r>
            <a:r>
              <a:rPr lang="en-US" sz="800" dirty="0" err="1">
                <a:solidFill>
                  <a:srgbClr val="0C377B"/>
                </a:solidFill>
                <a:latin typeface="Arial"/>
              </a:rPr>
              <a:t>laodline</a:t>
            </a:r>
            <a:r>
              <a:rPr lang="en-US" sz="800" dirty="0">
                <a:solidFill>
                  <a:srgbClr val="0C377B"/>
                </a:solidFill>
                <a:latin typeface="Arial"/>
              </a:rPr>
              <a:t> at 1.9 K</a:t>
            </a:r>
            <a:endParaRPr lang="en-GB" sz="800" dirty="0">
              <a:solidFill>
                <a:srgbClr val="0C377B"/>
              </a:solidFill>
              <a:latin typeface="Arial"/>
            </a:endParaRPr>
          </a:p>
          <a:p>
            <a:pPr defTabSz="713232">
              <a:defRPr/>
            </a:pPr>
            <a:r>
              <a:rPr lang="en-US" sz="800" dirty="0">
                <a:solidFill>
                  <a:srgbClr val="0C377B"/>
                </a:solidFill>
                <a:latin typeface="Arial"/>
              </a:rPr>
              <a:t>92% on the </a:t>
            </a:r>
            <a:r>
              <a:rPr lang="en-US" sz="800" dirty="0" err="1">
                <a:solidFill>
                  <a:srgbClr val="0C377B"/>
                </a:solidFill>
                <a:latin typeface="Arial"/>
              </a:rPr>
              <a:t>loadline</a:t>
            </a:r>
            <a:r>
              <a:rPr lang="en-US" sz="800" dirty="0">
                <a:solidFill>
                  <a:srgbClr val="0C377B"/>
                </a:solidFill>
                <a:latin typeface="Arial"/>
              </a:rPr>
              <a:t> at 4.2 K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500" b="0" kern="0" dirty="0">
                <a:latin typeface="Arial"/>
              </a:rPr>
              <a:t>          </a:t>
            </a:r>
            <a:r>
              <a:rPr lang="en-US" sz="2500" kern="0" dirty="0">
                <a:latin typeface="Arial"/>
              </a:rPr>
              <a:t>US – MDP: </a:t>
            </a:r>
            <a:r>
              <a:rPr lang="en-US" sz="2500" dirty="0">
                <a:latin typeface="Arial"/>
              </a:rPr>
              <a:t>14 T magnet tested at FNAL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4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784"/>
            <a:ext cx="7886700" cy="627888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Beneficiaries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GB" sz="2800" kern="0" dirty="0">
                <a:latin typeface="Arial"/>
              </a:rPr>
              <a:t>               H2020 DS FCC Innovation Study (FCC-IS)</a:t>
            </a:r>
            <a:endParaRPr lang="en-US" sz="12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496" y="893379"/>
            <a:ext cx="8964996" cy="46705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404"/>
              </a:spcBef>
              <a:buNone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Carry out the technical design study for a </a:t>
            </a:r>
            <a:r>
              <a:rPr lang="en-US" sz="1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km long luminosity frontier circular collider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at CERN that will extend Europe’s leadership in the domain of fundamental physics research until the end of the 21st century.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468"/>
              </a:spcBef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</a:t>
            </a:r>
            <a:r>
              <a:rPr lang="en-US" sz="1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focuses on the high priority topics to prepare the ground for a construction project by 2026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67462" indent="-267462" algn="just">
              <a:lnSpc>
                <a:spcPct val="120000"/>
              </a:lnSpc>
              <a:spcBef>
                <a:spcPts val="468"/>
              </a:spcBef>
              <a:buClr>
                <a:srgbClr val="0C377B"/>
              </a:buClr>
              <a:buFont typeface="+mj-lt"/>
              <a:buAutoNum type="arabicPeriod"/>
            </a:pP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particle collider design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leads to the invariants of the infrastructure project, </a:t>
            </a:r>
          </a:p>
          <a:p>
            <a:pPr marL="267462" indent="-267462" algn="just">
              <a:lnSpc>
                <a:spcPct val="120000"/>
              </a:lnSpc>
              <a:spcBef>
                <a:spcPts val="468"/>
              </a:spcBef>
              <a:buClr>
                <a:srgbClr val="0C377B"/>
              </a:buClr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and necessary investigations for a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civil engineering construction project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the requirements of a circular economy, 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7462" indent="-267462" algn="just">
              <a:lnSpc>
                <a:spcPct val="120000"/>
              </a:lnSpc>
              <a:spcBef>
                <a:spcPts val="468"/>
              </a:spcBef>
              <a:buClr>
                <a:srgbClr val="0C377B"/>
              </a:buClr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and public participation processes in France and Switzerland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(CERN host states) including transnational topics such as environmental impact assessment, management of excavation materials and access to shared resources (electricity, water, communication, transport), </a:t>
            </a:r>
          </a:p>
          <a:p>
            <a:pPr marL="267462" indent="-267462" algn="just">
              <a:lnSpc>
                <a:spcPct val="120000"/>
              </a:lnSpc>
              <a:spcBef>
                <a:spcPts val="468"/>
              </a:spcBef>
              <a:buClr>
                <a:srgbClr val="0C377B"/>
              </a:buClr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implementation of a project exploitation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considering the need to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committed user community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exploits the RI from the beginning onwards and to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every member of the society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67462" indent="-267462" algn="just">
              <a:lnSpc>
                <a:spcPct val="120000"/>
              </a:lnSpc>
              <a:spcBef>
                <a:spcPts val="468"/>
              </a:spcBef>
              <a:buClr>
                <a:srgbClr val="0C377B"/>
              </a:buClr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Socio-economic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assessment with a plan to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the facility for impact creation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including the regional impacts and potential synergies for all participating stakeholders in Europe.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807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784"/>
            <a:ext cx="7886700" cy="627888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Beneficiaries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86000C-B4C8-3C4D-A2D8-4F85F4A38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8" y="850273"/>
            <a:ext cx="5591475" cy="428748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GB" sz="2800" kern="0" dirty="0">
                <a:latin typeface="Arial"/>
              </a:rPr>
              <a:t>               H2020 DS FCC Innovation Study - participants</a:t>
            </a:r>
            <a:endParaRPr lang="en-US" sz="12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54198" y="1045562"/>
            <a:ext cx="2647206" cy="3960440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936"/>
              </a:spcBef>
              <a:buClr>
                <a:srgbClr val="0C377B"/>
              </a:buClr>
              <a:buNone/>
              <a:defRPr/>
            </a:pPr>
            <a:r>
              <a:rPr lang="en-US" sz="1700" b="1" dirty="0">
                <a:solidFill>
                  <a:srgbClr val="FF0000"/>
                </a:solidFill>
                <a:latin typeface="Arial"/>
              </a:rPr>
              <a:t>Partners</a:t>
            </a:r>
            <a:endParaRPr lang="en-US" sz="1700" dirty="0">
              <a:solidFill>
                <a:srgbClr val="0C377B"/>
              </a:solidFill>
              <a:latin typeface="Arial"/>
            </a:endParaRPr>
          </a:p>
          <a:p>
            <a:pPr marL="385145" indent="-356616" defTabSz="713232">
              <a:spcBef>
                <a:spcPts val="936"/>
              </a:spcBef>
              <a:buClr>
                <a:srgbClr val="0C377B"/>
              </a:buClr>
              <a:defRPr/>
            </a:pPr>
            <a:r>
              <a:rPr lang="en-US" sz="1700" dirty="0">
                <a:solidFill>
                  <a:srgbClr val="0C377B"/>
                </a:solidFill>
                <a:latin typeface="Arial"/>
              </a:rPr>
              <a:t>D.R.R.T. (F)</a:t>
            </a:r>
          </a:p>
          <a:p>
            <a:pPr marL="385145" indent="-356616" defTabSz="713232">
              <a:spcBef>
                <a:spcPts val="936"/>
              </a:spcBef>
              <a:buClr>
                <a:srgbClr val="0C377B"/>
              </a:buClr>
              <a:defRPr/>
            </a:pPr>
            <a:r>
              <a:rPr lang="en-US" sz="1700" dirty="0" err="1">
                <a:solidFill>
                  <a:srgbClr val="0C377B"/>
                </a:solidFill>
                <a:latin typeface="Arial"/>
              </a:rPr>
              <a:t>Etat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de </a:t>
            </a:r>
            <a:r>
              <a:rPr lang="en-US" sz="1700" dirty="0" err="1">
                <a:solidFill>
                  <a:srgbClr val="0C377B"/>
                </a:solidFill>
                <a:latin typeface="Arial"/>
              </a:rPr>
              <a:t>Geneve</a:t>
            </a:r>
            <a:r>
              <a:rPr lang="en-US" sz="1700" dirty="0">
                <a:solidFill>
                  <a:srgbClr val="0C377B"/>
                </a:solidFill>
                <a:latin typeface="Arial"/>
              </a:rPr>
              <a:t> (CH)</a:t>
            </a:r>
          </a:p>
          <a:p>
            <a:pPr marL="385145" indent="-356616" defTabSz="713232">
              <a:spcBef>
                <a:spcPts val="936"/>
              </a:spcBef>
              <a:buClr>
                <a:srgbClr val="0C377B"/>
              </a:buClr>
              <a:defRPr/>
            </a:pPr>
            <a:r>
              <a:rPr lang="en-US" sz="1700" dirty="0">
                <a:solidFill>
                  <a:srgbClr val="0C377B"/>
                </a:solidFill>
                <a:latin typeface="Arial"/>
              </a:rPr>
              <a:t>DOE (US)</a:t>
            </a:r>
          </a:p>
          <a:p>
            <a:pPr marL="385145" indent="-356616" defTabSz="713232">
              <a:spcBef>
                <a:spcPts val="936"/>
              </a:spcBef>
              <a:buClr>
                <a:srgbClr val="0C377B"/>
              </a:buClr>
              <a:defRPr/>
            </a:pPr>
            <a:r>
              <a:rPr lang="en-US" sz="1700" dirty="0">
                <a:solidFill>
                  <a:srgbClr val="0C377B"/>
                </a:solidFill>
                <a:latin typeface="Arial"/>
              </a:rPr>
              <a:t>BINP (Ru)</a:t>
            </a:r>
          </a:p>
          <a:p>
            <a:pPr marL="385145" indent="-356616" defTabSz="713232">
              <a:spcBef>
                <a:spcPts val="936"/>
              </a:spcBef>
              <a:buClr>
                <a:srgbClr val="0C377B"/>
              </a:buClr>
              <a:defRPr/>
            </a:pPr>
            <a:r>
              <a:rPr lang="en-US" sz="1700" dirty="0">
                <a:solidFill>
                  <a:srgbClr val="0C377B"/>
                </a:solidFill>
                <a:latin typeface="Arial"/>
              </a:rPr>
              <a:t>U Oxford (UK)</a:t>
            </a:r>
          </a:p>
          <a:p>
            <a:pPr marL="28529" indent="0" defTabSz="713232">
              <a:spcBef>
                <a:spcPts val="936"/>
              </a:spcBef>
              <a:buClr>
                <a:srgbClr val="0C377B"/>
              </a:buClr>
              <a:buNone/>
              <a:defRPr/>
            </a:pPr>
            <a:endParaRPr lang="en-US" sz="17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7244" y="1754560"/>
            <a:ext cx="1796474" cy="622887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936"/>
              </a:spcBef>
              <a:buClr>
                <a:srgbClr val="0C377B"/>
              </a:buClr>
              <a:buNone/>
              <a:defRPr/>
            </a:pPr>
            <a:r>
              <a:rPr lang="en-US" sz="1700" b="1" dirty="0">
                <a:solidFill>
                  <a:srgbClr val="FF0000"/>
                </a:solidFill>
                <a:latin typeface="Arial"/>
              </a:rPr>
              <a:t>Beneficiaries</a:t>
            </a:r>
            <a:endParaRPr lang="en-US" sz="1700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1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48" y="887456"/>
            <a:ext cx="9108503" cy="4260473"/>
          </a:xfrm>
        </p:spPr>
        <p:txBody>
          <a:bodyPr>
            <a:noAutofit/>
          </a:bodyPr>
          <a:lstStyle/>
          <a:p>
            <a:pPr>
              <a:spcBef>
                <a:spcPts val="936"/>
              </a:spcBef>
              <a:buClr>
                <a:srgbClr val="0C377B"/>
              </a:buClr>
            </a:pPr>
            <a:r>
              <a:rPr lang="en-US" sz="1700" b="1" dirty="0"/>
              <a:t>First phase </a:t>
            </a:r>
            <a:r>
              <a:rPr lang="en-US" sz="1700" dirty="0"/>
              <a:t>of the FCC conceptual design studies is </a:t>
            </a:r>
            <a:r>
              <a:rPr lang="en-US" sz="1700" b="1" dirty="0"/>
              <a:t>completed </a:t>
            </a:r>
            <a:r>
              <a:rPr lang="en-US" sz="1700" dirty="0"/>
              <a:t>with established</a:t>
            </a:r>
            <a:r>
              <a:rPr lang="en-US" sz="1700" b="1" dirty="0"/>
              <a:t> baseline machine designs</a:t>
            </a:r>
            <a:r>
              <a:rPr lang="en-US" sz="1700" dirty="0"/>
              <a:t> and performance matching the demanding physics requirements, documented in </a:t>
            </a:r>
            <a:r>
              <a:rPr lang="en-US" sz="1700" b="1" dirty="0"/>
              <a:t>4 conceptual design reports</a:t>
            </a:r>
            <a:endParaRPr lang="en-US" sz="1700" dirty="0"/>
          </a:p>
          <a:p>
            <a:pPr>
              <a:spcBef>
                <a:spcPts val="936"/>
              </a:spcBef>
              <a:buClr>
                <a:srgbClr val="0C377B"/>
              </a:buClr>
            </a:pPr>
            <a:r>
              <a:rPr lang="en-US" sz="1700" dirty="0"/>
              <a:t>An </a:t>
            </a:r>
            <a:r>
              <a:rPr lang="en-US" sz="1700" b="1" dirty="0"/>
              <a:t>integrated FCC </a:t>
            </a:r>
            <a:r>
              <a:rPr lang="en-US" sz="1700" b="1" dirty="0" err="1"/>
              <a:t>programme</a:t>
            </a:r>
            <a:r>
              <a:rPr lang="en-US" sz="1700" b="1" dirty="0"/>
              <a:t> </a:t>
            </a:r>
            <a:r>
              <a:rPr lang="en-US" sz="1700" dirty="0"/>
              <a:t>has been developed and submitted to the ESU, together with descriptions of the individual machines</a:t>
            </a:r>
          </a:p>
          <a:p>
            <a:pPr>
              <a:spcBef>
                <a:spcPts val="936"/>
              </a:spcBef>
              <a:buClr>
                <a:srgbClr val="0C377B"/>
              </a:buClr>
            </a:pPr>
            <a:r>
              <a:rPr lang="en-US" sz="1700" b="1" dirty="0"/>
              <a:t>Next steps</a:t>
            </a:r>
            <a:r>
              <a:rPr lang="en-US" sz="1700" dirty="0"/>
              <a:t>, in parallel to ESU process </a:t>
            </a:r>
            <a:r>
              <a:rPr lang="en-GB" sz="1700" dirty="0"/>
              <a:t>and in harmony with its recommendations</a:t>
            </a:r>
            <a:r>
              <a:rPr lang="en-US" sz="1700" dirty="0"/>
              <a:t>, will develop a </a:t>
            </a:r>
            <a:r>
              <a:rPr lang="en-US" sz="1700" b="1" dirty="0"/>
              <a:t>concrete local/regional implementation scenario</a:t>
            </a:r>
            <a:r>
              <a:rPr lang="en-US" sz="1700" dirty="0"/>
              <a:t> in collaboration with host state authorities, accompanied by machine optimization, physics studies and technology R&amp;D</a:t>
            </a:r>
            <a:endParaRPr lang="en-GB" sz="1700" dirty="0"/>
          </a:p>
          <a:p>
            <a:pPr>
              <a:spcBef>
                <a:spcPts val="936"/>
              </a:spcBef>
              <a:buClr>
                <a:srgbClr val="0C377B"/>
              </a:buClr>
            </a:pPr>
            <a:r>
              <a:rPr lang="en-GB" sz="1700" b="1" dirty="0"/>
              <a:t>Increasing international collaboration </a:t>
            </a:r>
            <a:r>
              <a:rPr lang="en-GB" sz="1700" dirty="0"/>
              <a:t>and links with science, research &amp; development and high-tech industry will be essential to further advance and prepare the implementation of FCC with the long term goal of establishing the world-leading HEP infrastructure for the 21</a:t>
            </a:r>
            <a:r>
              <a:rPr lang="en-GB" sz="1700" baseline="30000" dirty="0"/>
              <a:t>st</a:t>
            </a:r>
            <a:r>
              <a:rPr lang="en-GB" sz="1700" dirty="0"/>
              <a:t> century.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22820"/>
            <a:ext cx="9143999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400" kern="0" dirty="0">
                <a:latin typeface="Arial"/>
              </a:rPr>
              <a:t>     Conclusions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282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9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" y="-68656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The Future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Circular Colliders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CDR and cost review  Q4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 2018 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for ESU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15600"/>
            <a:ext cx="4932040" cy="4678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kern="0" dirty="0" smtClean="0">
                <a:latin typeface="Arial"/>
                <a:cs typeface="Calibri" pitchFamily="34" charset="0"/>
              </a:rPr>
              <a:t>International collaboration to Study Colliders fitting in a new ~100 km infrastructure, fitting in the 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Genevois</a:t>
            </a: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Ultimate goal: </a:t>
            </a:r>
            <a:b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</a:b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  <a:sym typeface="Symbol"/>
              </a:rPr>
              <a:t>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100 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TeV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 pp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) </a:t>
            </a:r>
          </a:p>
          <a:p>
            <a:pPr>
              <a:spcBef>
                <a:spcPts val="1200"/>
              </a:spcBef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defining infrastructure requirements </a:t>
            </a:r>
            <a:endParaRPr lang="en-US" sz="2000" b="1" i="1" kern="0" dirty="0" smtClean="0">
              <a:solidFill>
                <a:srgbClr val="0000FF"/>
              </a:solidFill>
              <a:latin typeface="Arial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Two possible first steps: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)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/>
            </a:r>
            <a:b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</a:b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High </a:t>
            </a:r>
            <a:r>
              <a:rPr lang="en-US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Lumi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, E</a:t>
            </a:r>
            <a:r>
              <a:rPr lang="en-US" b="1" kern="0" baseline="-25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CM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=90-400 GeV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HE-LHC</a:t>
            </a:r>
            <a:r>
              <a:rPr lang="en-US" sz="2000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16T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Symbol"/>
              </a:rPr>
              <a:t>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27 </a:t>
            </a:r>
            <a:r>
              <a:rPr lang="en-US" sz="2000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TeV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</a:t>
            </a:r>
            <a:b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</a:b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in LEP/LHC tunnel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p-e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 (</a:t>
            </a:r>
            <a:r>
              <a:rPr lang="en-US" sz="20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FCC-he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) option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760" y="1867725"/>
            <a:ext cx="208823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sym typeface="Symbol"/>
              </a:rPr>
              <a:t>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16 T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sym typeface="Symbol"/>
              </a:rPr>
              <a:t>magnets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sym typeface="Symbo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79D4-7C1C-420B-BCF4-016F0487C0E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3397560"/>
            <a:ext cx="424451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/>
              <a:t>T</a:t>
            </a:r>
            <a:r>
              <a:rPr lang="fr-CH" b="1" dirty="0" smtClean="0"/>
              <a:t>he </a:t>
            </a:r>
            <a:r>
              <a:rPr lang="fr-CH" b="1" dirty="0" err="1" smtClean="0"/>
              <a:t>way</a:t>
            </a:r>
            <a:r>
              <a:rPr lang="fr-CH" b="1" dirty="0" smtClean="0"/>
              <a:t> by 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the </a:t>
            </a:r>
            <a:r>
              <a:rPr lang="fr-CH" b="1" dirty="0" err="1" smtClean="0"/>
              <a:t>fastest</a:t>
            </a:r>
            <a:r>
              <a:rPr lang="fr-CH" b="1" dirty="0" smtClean="0"/>
              <a:t> and </a:t>
            </a:r>
            <a:r>
              <a:rPr lang="fr-CH" b="1" dirty="0" err="1" smtClean="0"/>
              <a:t>cheapest</a:t>
            </a:r>
            <a:r>
              <a:rPr lang="fr-CH" b="1" dirty="0" smtClean="0"/>
              <a:t> </a:t>
            </a:r>
            <a:r>
              <a:rPr lang="fr-CH" b="1" dirty="0" err="1" smtClean="0"/>
              <a:t>way</a:t>
            </a:r>
            <a:r>
              <a:rPr lang="fr-CH" b="1" dirty="0" smtClean="0"/>
              <a:t> to 100 </a:t>
            </a:r>
            <a:r>
              <a:rPr lang="fr-CH" b="1" dirty="0" err="1" smtClean="0"/>
              <a:t>TeV</a:t>
            </a:r>
            <a:r>
              <a:rPr lang="fr-CH" b="1" dirty="0"/>
              <a:t>,</a:t>
            </a:r>
            <a:endParaRPr lang="fr-CH" b="1" dirty="0" smtClean="0"/>
          </a:p>
          <a:p>
            <a:r>
              <a:rPr lang="fr-CH" b="1" dirty="0" err="1" smtClean="0"/>
              <a:t>also</a:t>
            </a:r>
            <a:r>
              <a:rPr lang="fr-CH" b="1" dirty="0" smtClean="0"/>
              <a:t> </a:t>
            </a:r>
            <a:r>
              <a:rPr lang="fr-CH" b="1" dirty="0" err="1" smtClean="0"/>
              <a:t>produces</a:t>
            </a:r>
            <a:r>
              <a:rPr lang="fr-CH" b="1" dirty="0" smtClean="0"/>
              <a:t> the </a:t>
            </a:r>
            <a:r>
              <a:rPr lang="fr-CH" b="1" dirty="0" err="1" smtClean="0"/>
              <a:t>most</a:t>
            </a:r>
            <a:r>
              <a:rPr lang="fr-CH" b="1" dirty="0" smtClean="0"/>
              <a:t> </a:t>
            </a:r>
            <a:r>
              <a:rPr lang="fr-CH" b="1" dirty="0" err="1" smtClean="0"/>
              <a:t>physics</a:t>
            </a:r>
            <a:r>
              <a:rPr lang="fr-CH" b="1" dirty="0" smtClean="0"/>
              <a:t>.</a:t>
            </a:r>
            <a:r>
              <a:rPr lang="fr-CH" b="1" dirty="0"/>
              <a:t> </a:t>
            </a:r>
          </a:p>
          <a:p>
            <a:r>
              <a:rPr lang="fr-CH" b="1" dirty="0" err="1" smtClean="0"/>
              <a:t>Preferred</a:t>
            </a:r>
            <a:r>
              <a:rPr lang="fr-CH" b="1" dirty="0" smtClean="0"/>
              <a:t> scenario  </a:t>
            </a:r>
            <a:r>
              <a:rPr lang="fr-CH" b="1" dirty="0" err="1" smtClean="0"/>
              <a:t>presented</a:t>
            </a:r>
            <a:r>
              <a:rPr lang="fr-CH" b="1" dirty="0" smtClean="0"/>
              <a:t>  in the CDR.</a:t>
            </a:r>
          </a:p>
          <a:p>
            <a:r>
              <a:rPr lang="fr-CH" sz="1600" b="1" dirty="0">
                <a:hlinkClick r:id="rId2"/>
              </a:rPr>
              <a:t>https://cerncourier.com/cern-thinks-bigger</a:t>
            </a:r>
            <a:r>
              <a:rPr lang="fr-CH" sz="1600" b="1" dirty="0" smtClean="0">
                <a:hlinkClick r:id="rId2"/>
              </a:rPr>
              <a:t>/</a:t>
            </a:r>
            <a:r>
              <a:rPr lang="fr-CH" sz="1600" b="1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4582975" y="919134"/>
            <a:ext cx="4831274" cy="4795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9244" y="5315943"/>
            <a:ext cx="30614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/>
              <a:t>It’s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a good </a:t>
            </a:r>
            <a:r>
              <a:rPr lang="fr-CH" dirty="0" err="1" smtClean="0"/>
              <a:t>start</a:t>
            </a:r>
            <a:r>
              <a:rPr lang="fr-CH" dirty="0" smtClean="0"/>
              <a:t> for a </a:t>
            </a:r>
            <a:r>
              <a:rPr lang="fr-CH" dirty="0" smtClean="0">
                <a:sym typeface="Symbol"/>
              </a:rPr>
              <a:t>C!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5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4" y="831058"/>
            <a:ext cx="9150823" cy="52668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</a:t>
            </a:r>
            <a:r>
              <a:rPr lang="en-US" sz="2800" kern="0" dirty="0" smtClean="0">
                <a:latin typeface="Arial"/>
              </a:rPr>
              <a:t>The Global </a:t>
            </a:r>
            <a:r>
              <a:rPr lang="en-US" sz="2800" kern="0" dirty="0">
                <a:latin typeface="Arial"/>
              </a:rPr>
              <a:t>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85705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25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1910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34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335" y="4176440"/>
            <a:ext cx="1121983" cy="120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400" dirty="0">
                <a:solidFill>
                  <a:prstClr val="white"/>
                </a:solidFill>
                <a:latin typeface="Arial"/>
              </a:rPr>
              <a:t>133</a:t>
            </a:r>
            <a:endParaRPr lang="en-US" sz="12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25342" y="3937620"/>
            <a:ext cx="1354970" cy="1440160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3100" dirty="0">
                  <a:solidFill>
                    <a:srgbClr val="FFFFFF"/>
                  </a:solidFill>
                  <a:latin typeface="Arial"/>
                </a:rPr>
                <a:t>EC</a:t>
              </a:r>
              <a:r>
                <a:rPr lang="en-US" sz="4700" dirty="0">
                  <a:solidFill>
                    <a:srgbClr val="FFFFFF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FFFFFF"/>
                </a:solidFill>
                <a:latin typeface="Arial"/>
              </a:endParaRPr>
            </a:p>
            <a:p>
              <a:pPr algn="ctr" defTabSz="713232"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8201928" y="515526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79712" y="2737487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3748" y="353508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0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06" y="769268"/>
            <a:ext cx="8062050" cy="42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87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1316"/>
            <a:ext cx="6170141" cy="3901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sz="2000" dirty="0"/>
              <a:t>A </a:t>
            </a:r>
            <a:r>
              <a:rPr lang="en-GB" sz="2000" b="1" dirty="0"/>
              <a:t>consortium</a:t>
            </a:r>
            <a:r>
              <a:rPr lang="en-GB" sz="2000" dirty="0"/>
              <a:t> of partners based on a</a:t>
            </a:r>
            <a:br>
              <a:rPr lang="en-GB" sz="2000" dirty="0"/>
            </a:br>
            <a:r>
              <a:rPr lang="en-GB" sz="2000" dirty="0"/>
              <a:t>Memorandum Of Understanding (</a:t>
            </a:r>
            <a:r>
              <a:rPr lang="en-GB" sz="2000" dirty="0" err="1"/>
              <a:t>MoU</a:t>
            </a:r>
            <a:r>
              <a:rPr lang="en-GB" sz="2000" dirty="0"/>
              <a:t>) 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sz="2000" dirty="0"/>
              <a:t>Working together on </a:t>
            </a:r>
            <a:r>
              <a:rPr lang="en-GB" sz="2000" dirty="0" smtClean="0"/>
              <a:t>a </a:t>
            </a:r>
            <a:r>
              <a:rPr lang="en-GB" sz="2000" b="1" dirty="0" smtClean="0"/>
              <a:t>best </a:t>
            </a:r>
            <a:r>
              <a:rPr lang="en-GB" sz="2000" b="1" dirty="0"/>
              <a:t>effort basis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sz="2000" dirty="0"/>
              <a:t>Pursuing the </a:t>
            </a:r>
            <a:r>
              <a:rPr lang="en-GB" sz="2000" dirty="0" smtClean="0"/>
              <a:t>same </a:t>
            </a:r>
            <a:r>
              <a:rPr lang="en-GB" sz="2000" b="1" dirty="0" smtClean="0"/>
              <a:t>common </a:t>
            </a:r>
            <a:r>
              <a:rPr lang="en-GB" sz="2000" b="1" dirty="0"/>
              <a:t>goal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sz="2000" b="1" dirty="0"/>
              <a:t>Self governed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sz="2000" b="1" dirty="0"/>
              <a:t>Incremental &amp; open </a:t>
            </a:r>
            <a:r>
              <a:rPr lang="en-GB" sz="2000" dirty="0"/>
              <a:t>to </a:t>
            </a:r>
            <a:r>
              <a:rPr lang="en-GB" sz="2000" dirty="0" smtClean="0"/>
              <a:t>academia </a:t>
            </a:r>
            <a:r>
              <a:rPr lang="en-GB" sz="2000" dirty="0"/>
              <a:t>and </a:t>
            </a:r>
            <a:r>
              <a:rPr lang="en-GB" sz="2000" dirty="0" smtClean="0"/>
              <a:t>industry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endParaRPr lang="en-US" sz="2000" dirty="0"/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US" sz="2000" b="1" dirty="0" smtClean="0"/>
              <a:t>Light general framework</a:t>
            </a:r>
            <a:r>
              <a:rPr lang="en-US" sz="2000" dirty="0" smtClean="0"/>
              <a:t>, adapted to the needs    during a conceptual design study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US" sz="2000" dirty="0" smtClean="0"/>
              <a:t>Detailed project descriptions in </a:t>
            </a:r>
            <a:r>
              <a:rPr lang="en-US" sz="2000" b="1" dirty="0" smtClean="0"/>
              <a:t>specific addenda</a:t>
            </a:r>
            <a:endParaRPr lang="en-GB" sz="2000" b="1" dirty="0"/>
          </a:p>
        </p:txBody>
      </p:sp>
      <p:pic>
        <p:nvPicPr>
          <p:cNvPr id="7" name="Picture 6" descr="FCC-1408131100-CERN_FCCMoU_UT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4634">
            <a:off x="5588054" y="1039770"/>
            <a:ext cx="2709223" cy="4041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9" y="2810992"/>
            <a:ext cx="1762268" cy="12466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FCC collaboration framework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677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2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2771800" y="1417339"/>
            <a:ext cx="2736304" cy="266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-3698"/>
            <a:ext cx="3528392" cy="17679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A504-E237-41B6-9D8B-803D0566BF24}" type="datetime1">
              <a:rPr lang="fr-CH" smtClean="0"/>
              <a:t>11.03.2020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Alain Blondel  FCC CDR presentation   Outlook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2A1A-D100-4AF6-AE62-708232007D2B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8154"/>
            <a:ext cx="4712794" cy="2525730"/>
          </a:xfrm>
          <a:prstGeom prst="rect">
            <a:avLst/>
          </a:prstGeom>
        </p:spPr>
      </p:pic>
      <p:pic>
        <p:nvPicPr>
          <p:cNvPr id="1028" name="Picture 4" descr="La beauté des Préalpes habillées de leur verdure de début d'été..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597" y="3865149"/>
            <a:ext cx="437808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3272" y="1921396"/>
            <a:ext cx="4105072" cy="228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186932"/>
            <a:ext cx="3619504" cy="227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752242"/>
            <a:ext cx="3900517" cy="2257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20"/>
            <a:ext cx="3059832" cy="23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54" y="49188"/>
            <a:ext cx="9284601" cy="551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1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528" y="318343"/>
            <a:ext cx="7702621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 smtClean="0"/>
          </a:p>
          <a:p>
            <a:r>
              <a:rPr lang="fr-CH" b="1" dirty="0"/>
              <a:t>2019: </a:t>
            </a:r>
            <a:r>
              <a:rPr lang="fr-CH" b="1" dirty="0">
                <a:hlinkClick r:id="rId2"/>
              </a:rPr>
              <a:t>https://indico.in2p3.fr/event/19693</a:t>
            </a:r>
            <a:r>
              <a:rPr lang="fr-CH" b="1" dirty="0" smtClean="0">
                <a:hlinkClick r:id="rId2"/>
              </a:rPr>
              <a:t>/</a:t>
            </a:r>
            <a:r>
              <a:rPr lang="fr-CH" b="1" dirty="0" smtClean="0"/>
              <a:t>   14-15 Nov</a:t>
            </a:r>
            <a:r>
              <a:rPr lang="fr-CH" b="1" dirty="0"/>
              <a:t>.</a:t>
            </a:r>
            <a:r>
              <a:rPr lang="fr-CH" b="1" dirty="0" smtClean="0"/>
              <a:t> 2019  (87 participants)</a:t>
            </a:r>
          </a:p>
          <a:p>
            <a:r>
              <a:rPr lang="fr-CH" b="1" dirty="0" smtClean="0"/>
              <a:t>2020: </a:t>
            </a:r>
            <a:r>
              <a:rPr lang="en-GB" b="1" dirty="0">
                <a:hlinkClick r:id="rId3"/>
              </a:rPr>
              <a:t>https://indico.in2p3.fr/event/20792</a:t>
            </a:r>
            <a:r>
              <a:rPr lang="en-GB" b="1" dirty="0" smtClean="0">
                <a:hlinkClick r:id="rId3"/>
              </a:rPr>
              <a:t>/</a:t>
            </a:r>
            <a:r>
              <a:rPr lang="en-GB" b="1" dirty="0" smtClean="0"/>
              <a:t>    14-15 May 2020  (more!) </a:t>
            </a:r>
            <a:endParaRPr lang="en-GB" b="1" dirty="0" smtClean="0"/>
          </a:p>
          <a:p>
            <a:r>
              <a:rPr lang="en-GB" b="1" u="sng" dirty="0" smtClean="0"/>
              <a:t>FCC-contacts </a:t>
            </a:r>
          </a:p>
          <a:p>
            <a:r>
              <a:rPr lang="en-GB" dirty="0"/>
              <a:t>- </a:t>
            </a:r>
            <a:r>
              <a:rPr lang="en-GB" dirty="0" err="1"/>
              <a:t>Responsable</a:t>
            </a:r>
            <a:r>
              <a:rPr lang="en-GB" dirty="0"/>
              <a:t> IN2P3  (Master </a:t>
            </a:r>
            <a:r>
              <a:rPr lang="en-GB" dirty="0" err="1"/>
              <a:t>projet</a:t>
            </a:r>
            <a:r>
              <a:rPr lang="en-GB" dirty="0"/>
              <a:t> FCC-</a:t>
            </a:r>
            <a:r>
              <a:rPr lang="en-GB" dirty="0" err="1"/>
              <a:t>Acc</a:t>
            </a:r>
            <a:r>
              <a:rPr lang="en-GB" dirty="0"/>
              <a:t>) : Jean-Luc </a:t>
            </a:r>
            <a:r>
              <a:rPr lang="en-GB" dirty="0" err="1" smtClean="0"/>
              <a:t>Biarotte</a:t>
            </a:r>
            <a:r>
              <a:rPr lang="en-GB" dirty="0" smtClean="0"/>
              <a:t> </a:t>
            </a:r>
            <a:endParaRPr lang="en-GB" b="1" dirty="0"/>
          </a:p>
          <a:p>
            <a:r>
              <a:rPr lang="en-GB" dirty="0"/>
              <a:t>- </a:t>
            </a:r>
            <a:r>
              <a:rPr lang="en-GB" dirty="0" err="1"/>
              <a:t>Responsable</a:t>
            </a:r>
            <a:r>
              <a:rPr lang="en-GB" dirty="0"/>
              <a:t> IN2P3 (Master </a:t>
            </a:r>
            <a:r>
              <a:rPr lang="en-GB" dirty="0" err="1"/>
              <a:t>projet</a:t>
            </a:r>
            <a:r>
              <a:rPr lang="en-GB" dirty="0"/>
              <a:t> FCC-Phys) : Gregorio </a:t>
            </a:r>
            <a:r>
              <a:rPr lang="en-GB" dirty="0" err="1"/>
              <a:t>Bernardi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Responsable</a:t>
            </a:r>
            <a:r>
              <a:rPr lang="en-GB" dirty="0"/>
              <a:t> IRFU : Roy </a:t>
            </a:r>
            <a:r>
              <a:rPr lang="en-GB" dirty="0" err="1"/>
              <a:t>Aleksan</a:t>
            </a:r>
            <a:endParaRPr lang="en-GB" dirty="0"/>
          </a:p>
          <a:p>
            <a:r>
              <a:rPr lang="en-GB" sz="1600" dirty="0"/>
              <a:t>- FCC-contacts </a:t>
            </a:r>
            <a:r>
              <a:rPr lang="en-GB" sz="1600" dirty="0" err="1"/>
              <a:t>dans</a:t>
            </a:r>
            <a:r>
              <a:rPr lang="en-GB" sz="1600" dirty="0"/>
              <a:t> les </a:t>
            </a:r>
            <a:r>
              <a:rPr lang="en-GB" sz="1600" dirty="0" err="1"/>
              <a:t>laboratoires</a:t>
            </a:r>
            <a:r>
              <a:rPr lang="en-GB" sz="1600" dirty="0"/>
              <a:t> </a:t>
            </a:r>
            <a:r>
              <a:rPr lang="en-GB" sz="1600" dirty="0" err="1"/>
              <a:t>ou</a:t>
            </a:r>
            <a:r>
              <a:rPr lang="en-GB" sz="1600" dirty="0"/>
              <a:t> </a:t>
            </a:r>
            <a:r>
              <a:rPr lang="en-GB" sz="1600" dirty="0" err="1"/>
              <a:t>dans</a:t>
            </a:r>
            <a:r>
              <a:rPr lang="en-GB" sz="1600" dirty="0"/>
              <a:t> les master-</a:t>
            </a:r>
            <a:r>
              <a:rPr lang="en-GB" sz="1600" dirty="0" err="1"/>
              <a:t>projets</a:t>
            </a:r>
            <a:r>
              <a:rPr lang="en-GB" sz="1600" dirty="0"/>
              <a:t> (MP) </a:t>
            </a:r>
            <a:r>
              <a:rPr lang="en-GB" sz="1600" dirty="0" err="1"/>
              <a:t>reliés</a:t>
            </a:r>
            <a:r>
              <a:rPr lang="en-GB" sz="1600" dirty="0"/>
              <a:t>:</a:t>
            </a:r>
            <a:br>
              <a:rPr lang="en-GB" sz="1600" dirty="0"/>
            </a:br>
            <a:r>
              <a:rPr lang="en-GB" sz="1600" dirty="0"/>
              <a:t>     Jeremy Andrea       (IPHC-Strasbourg)</a:t>
            </a:r>
            <a:br>
              <a:rPr lang="en-GB" sz="1600" dirty="0"/>
            </a:br>
            <a:r>
              <a:rPr lang="en-GB" sz="1600" dirty="0"/>
              <a:t>     </a:t>
            </a:r>
            <a:r>
              <a:rPr lang="en-GB" sz="1600" dirty="0" err="1"/>
              <a:t>Auguste</a:t>
            </a:r>
            <a:r>
              <a:rPr lang="en-GB" sz="1600" dirty="0"/>
              <a:t> </a:t>
            </a:r>
            <a:r>
              <a:rPr lang="en-GB" sz="1600" dirty="0" err="1"/>
              <a:t>Besson</a:t>
            </a:r>
            <a:r>
              <a:rPr lang="en-GB" sz="1600" dirty="0"/>
              <a:t>      (MP </a:t>
            </a:r>
            <a:r>
              <a:rPr lang="en-GB" sz="1600" dirty="0" err="1"/>
              <a:t>microvertex</a:t>
            </a:r>
            <a:r>
              <a:rPr lang="en-GB" sz="1600" dirty="0"/>
              <a:t> pour </a:t>
            </a:r>
            <a:r>
              <a:rPr lang="en-GB" sz="1600" dirty="0" err="1"/>
              <a:t>collisionneurs</a:t>
            </a:r>
            <a:r>
              <a:rPr lang="en-GB" sz="1600" dirty="0"/>
              <a:t> </a:t>
            </a:r>
            <a:r>
              <a:rPr lang="en-GB" sz="1600" dirty="0" err="1"/>
              <a:t>linéaires</a:t>
            </a:r>
            <a:r>
              <a:rPr lang="en-GB" sz="1600" dirty="0"/>
              <a:t>)</a:t>
            </a:r>
            <a:br>
              <a:rPr lang="en-GB" sz="1600" dirty="0"/>
            </a:br>
            <a:r>
              <a:rPr lang="en-GB" sz="1600" dirty="0"/>
              <a:t>     Vincent </a:t>
            </a:r>
            <a:r>
              <a:rPr lang="en-GB" sz="1600" dirty="0" err="1"/>
              <a:t>Boudry</a:t>
            </a:r>
            <a:r>
              <a:rPr lang="en-GB" sz="1600" dirty="0"/>
              <a:t>        (MP </a:t>
            </a:r>
            <a:r>
              <a:rPr lang="en-GB" sz="1600" dirty="0" err="1"/>
              <a:t>Calice</a:t>
            </a:r>
            <a:r>
              <a:rPr lang="en-GB" sz="1600" dirty="0"/>
              <a:t>)</a:t>
            </a:r>
            <a:br>
              <a:rPr lang="en-GB" sz="1600" dirty="0"/>
            </a:br>
            <a:r>
              <a:rPr lang="en-GB" sz="1600" dirty="0"/>
              <a:t>     Suzanne </a:t>
            </a:r>
            <a:r>
              <a:rPr lang="en-GB" sz="1600" dirty="0" err="1"/>
              <a:t>Gascon</a:t>
            </a:r>
            <a:r>
              <a:rPr lang="en-GB" sz="1600" dirty="0"/>
              <a:t>     (IP2I Lyon)</a:t>
            </a:r>
            <a:br>
              <a:rPr lang="en-GB" sz="1600" dirty="0"/>
            </a:br>
            <a:r>
              <a:rPr lang="en-GB" sz="1600" dirty="0"/>
              <a:t>     Thibault Guillemin  (LAPP-Annecy)</a:t>
            </a:r>
            <a:br>
              <a:rPr lang="en-GB" sz="1600" dirty="0"/>
            </a:br>
            <a:r>
              <a:rPr lang="en-GB" sz="1600" dirty="0"/>
              <a:t>     </a:t>
            </a:r>
            <a:r>
              <a:rPr lang="en-GB" sz="1600" dirty="0" err="1"/>
              <a:t>Fairouz</a:t>
            </a:r>
            <a:r>
              <a:rPr lang="en-GB" sz="1600" dirty="0"/>
              <a:t> </a:t>
            </a:r>
            <a:r>
              <a:rPr lang="en-GB" sz="1600" dirty="0" err="1"/>
              <a:t>Malek</a:t>
            </a:r>
            <a:r>
              <a:rPr lang="en-GB" sz="1600" dirty="0"/>
              <a:t>          (LPSC Grenoble)</a:t>
            </a:r>
            <a:br>
              <a:rPr lang="en-GB" sz="1600" dirty="0"/>
            </a:br>
            <a:r>
              <a:rPr lang="en-GB" sz="1600" dirty="0"/>
              <a:t>     Stephane </a:t>
            </a:r>
            <a:r>
              <a:rPr lang="en-GB" sz="1600" dirty="0" err="1"/>
              <a:t>Monteil</a:t>
            </a:r>
            <a:r>
              <a:rPr lang="en-GB" sz="1600" dirty="0"/>
              <a:t>    (LPC Clermont)</a:t>
            </a:r>
            <a:br>
              <a:rPr lang="en-GB" sz="1600" dirty="0"/>
            </a:br>
            <a:r>
              <a:rPr lang="en-GB" sz="1600" dirty="0"/>
              <a:t>     Nicolas </a:t>
            </a:r>
            <a:r>
              <a:rPr lang="en-GB" sz="1600" dirty="0" err="1"/>
              <a:t>Morange</a:t>
            </a:r>
            <a:r>
              <a:rPr lang="en-GB" sz="1600" dirty="0"/>
              <a:t>     (IJC-Lab </a:t>
            </a:r>
            <a:r>
              <a:rPr lang="en-GB" sz="1600" dirty="0" err="1"/>
              <a:t>Orsay</a:t>
            </a:r>
            <a:r>
              <a:rPr lang="en-GB" sz="1600" dirty="0"/>
              <a:t>)</a:t>
            </a:r>
            <a:br>
              <a:rPr lang="en-GB" sz="1600" dirty="0"/>
            </a:br>
            <a:r>
              <a:rPr lang="en-GB" sz="1600" dirty="0"/>
              <a:t>     Steve </a:t>
            </a:r>
            <a:r>
              <a:rPr lang="en-GB" sz="1600" dirty="0" err="1"/>
              <a:t>Muanza</a:t>
            </a:r>
            <a:r>
              <a:rPr lang="en-GB" sz="1600" dirty="0"/>
              <a:t>          (CPPM Marseille)</a:t>
            </a:r>
            <a:br>
              <a:rPr lang="en-GB" sz="1600" dirty="0"/>
            </a:br>
            <a:r>
              <a:rPr lang="en-GB" sz="1600" dirty="0"/>
              <a:t>     Luc </a:t>
            </a:r>
            <a:r>
              <a:rPr lang="en-GB" sz="1600" dirty="0" err="1"/>
              <a:t>Poggioli</a:t>
            </a:r>
            <a:r>
              <a:rPr lang="en-GB" sz="1600" dirty="0"/>
              <a:t>             (LPNHE Paris)</a:t>
            </a:r>
            <a:br>
              <a:rPr lang="en-GB" sz="1600" dirty="0"/>
            </a:br>
            <a:r>
              <a:rPr lang="en-GB" sz="1600" dirty="0"/>
              <a:t>     Roberto Salerno       (LLR </a:t>
            </a:r>
            <a:r>
              <a:rPr lang="en-GB" sz="1600" dirty="0" err="1"/>
              <a:t>Palaiseau</a:t>
            </a:r>
            <a:r>
              <a:rPr lang="en-GB" sz="1600" dirty="0"/>
              <a:t>)</a:t>
            </a:r>
            <a:br>
              <a:rPr lang="en-GB" sz="1600" dirty="0"/>
            </a:br>
            <a:r>
              <a:rPr lang="en-GB" sz="1600" dirty="0"/>
              <a:t>     Jan Stark                   (L2IT, Toulouse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0"/>
            <a:ext cx="779425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smtClean="0"/>
              <a:t>FCC-France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49134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1512429"/>
            <a:ext cx="4176464" cy="36493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chemeClr val="accent1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       </a:t>
            </a:r>
            <a:r>
              <a:rPr lang="en-GB" sz="3100" kern="0" dirty="0">
                <a:latin typeface="Arial"/>
              </a:rPr>
              <a:t>FCC-common layouts</a:t>
            </a:r>
            <a:endParaRPr lang="en-US" sz="14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11760" y="857294"/>
            <a:ext cx="5184576" cy="1020113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80"/>
              </a:spcBef>
              <a:buClr>
                <a:srgbClr val="0C377B"/>
              </a:buClr>
            </a:pPr>
            <a:r>
              <a:rPr lang="en-US" sz="1600" b="1" dirty="0">
                <a:solidFill>
                  <a:srgbClr val="0C377B"/>
                </a:solidFill>
              </a:rPr>
              <a:t>Common footprint except around IPs</a:t>
            </a:r>
          </a:p>
          <a:p>
            <a:pPr>
              <a:spcBef>
                <a:spcPts val="780"/>
              </a:spcBef>
              <a:buClr>
                <a:srgbClr val="0C377B"/>
              </a:buClr>
            </a:pPr>
            <a:r>
              <a:rPr lang="en-US" sz="1600" b="1" dirty="0">
                <a:solidFill>
                  <a:srgbClr val="0C377B"/>
                </a:solidFill>
              </a:rPr>
              <a:t>Asymmetric IR layout </a:t>
            </a:r>
            <a:r>
              <a:rPr lang="en-US" sz="1600" dirty="0">
                <a:solidFill>
                  <a:srgbClr val="0C377B"/>
                </a:solidFill>
              </a:rPr>
              <a:t>to limit synchrotron radiation</a:t>
            </a:r>
          </a:p>
        </p:txBody>
      </p:sp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27" y="1512429"/>
            <a:ext cx="3618401" cy="38843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11952" y="903708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>
              <a:spcBef>
                <a:spcPts val="780"/>
              </a:spcBef>
              <a:buClr>
                <a:srgbClr val="0C377B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FCC-</a:t>
            </a:r>
            <a:r>
              <a:rPr lang="en-US" b="1" dirty="0" err="1" smtClean="0">
                <a:solidFill>
                  <a:srgbClr val="FF0000"/>
                </a:solidFill>
              </a:rPr>
              <a:t>hh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380312" y="911045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>
              <a:spcBef>
                <a:spcPts val="780"/>
              </a:spcBef>
              <a:buClr>
                <a:srgbClr val="0C377B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FCC-ee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0193" y="242819"/>
            <a:ext cx="1345433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8401" y="1145172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312540"/>
            <a:ext cx="25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HZ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81747" y="667817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6" y="649059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63888" y="663033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11960" y="65059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3309363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400962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0962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977493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649588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63" y="5311509"/>
            <a:ext cx="7365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latin typeface="+mn-lt"/>
              </a:rPr>
              <a:t> 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>
                <a:latin typeface="+mn-lt"/>
              </a:rPr>
              <a:t>G</a:t>
            </a:r>
            <a:r>
              <a:rPr lang="fr-CH" sz="2000" b="1" dirty="0" smtClean="0">
                <a:latin typeface="+mn-lt"/>
              </a:rPr>
              <a:t>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Model. </a:t>
            </a:r>
            <a:endParaRPr lang="en-GB" sz="2000" b="1" dirty="0"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70" y="783046"/>
            <a:ext cx="6192859" cy="30912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3DA-57A8-4FBE-A16F-E54841D6601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BF72-012B-459D-9722-EA37B19C2F0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8752" y="1989275"/>
            <a:ext cx="218649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4800" b="1" dirty="0" smtClean="0">
                <a:latin typeface="+mn-lt"/>
              </a:rPr>
              <a:t>100 </a:t>
            </a:r>
            <a:r>
              <a:rPr lang="fr-CH" sz="4800" b="1" dirty="0" err="1" smtClean="0">
                <a:latin typeface="+mn-lt"/>
              </a:rPr>
              <a:t>TeV</a:t>
            </a:r>
            <a:endParaRPr lang="en-GB" sz="4800" b="1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3433564"/>
            <a:ext cx="8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Hadron </a:t>
            </a:r>
            <a:r>
              <a:rPr lang="fr-CH" sz="2000" b="1" dirty="0" err="1" smtClean="0"/>
              <a:t>colliders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will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remain</a:t>
            </a:r>
            <a:r>
              <a:rPr lang="fr-CH" sz="2000" b="1" dirty="0" smtClean="0"/>
              <a:t> for the </a:t>
            </a:r>
            <a:r>
              <a:rPr lang="fr-CH" sz="2000" b="1" dirty="0" err="1" smtClean="0"/>
              <a:t>foreseable</a:t>
            </a:r>
            <a:r>
              <a:rPr lang="fr-CH" sz="2000" b="1" dirty="0" smtClean="0"/>
              <a:t> future the</a:t>
            </a:r>
            <a:r>
              <a:rPr lang="fr-CH" sz="2000" b="1" dirty="0"/>
              <a:t> </a:t>
            </a:r>
            <a:r>
              <a:rPr lang="fr-CH" sz="2000" b="1" dirty="0" err="1" smtClean="0"/>
              <a:t>most</a:t>
            </a:r>
            <a:r>
              <a:rPr lang="fr-CH" sz="2000" b="1" dirty="0" smtClean="0"/>
              <a:t> efficient </a:t>
            </a:r>
            <a:r>
              <a:rPr lang="fr-CH" sz="2000" b="1" dirty="0" err="1" smtClean="0"/>
              <a:t>way</a:t>
            </a:r>
            <a:r>
              <a:rPr lang="fr-CH" sz="2000" b="1" dirty="0" smtClean="0"/>
              <a:t> </a:t>
            </a:r>
          </a:p>
          <a:p>
            <a:r>
              <a:rPr lang="fr-CH" sz="2000" b="1" dirty="0"/>
              <a:t> </a:t>
            </a:r>
            <a:r>
              <a:rPr lang="fr-CH" sz="2000" b="1" dirty="0" smtClean="0"/>
              <a:t>          to </a:t>
            </a:r>
            <a:r>
              <a:rPr lang="fr-CH" sz="2000" b="1" dirty="0" err="1" smtClean="0"/>
              <a:t>reach</a:t>
            </a:r>
            <a:r>
              <a:rPr lang="fr-CH" sz="2000" b="1" dirty="0" smtClean="0"/>
              <a:t> high </a:t>
            </a:r>
            <a:r>
              <a:rPr lang="fr-CH" sz="2000" b="1" dirty="0" err="1" smtClean="0"/>
              <a:t>energy</a:t>
            </a:r>
            <a:r>
              <a:rPr lang="fr-CH" sz="2000" b="1" dirty="0" smtClean="0"/>
              <a:t> (&gt; 10 </a:t>
            </a:r>
            <a:r>
              <a:rPr lang="fr-CH" sz="2000" b="1" dirty="0" err="1" smtClean="0"/>
              <a:t>TeV</a:t>
            </a:r>
            <a:r>
              <a:rPr lang="fr-CH" sz="2000" b="1" dirty="0" smtClean="0"/>
              <a:t>) parton-parton collisions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955150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481236"/>
            <a:ext cx="88582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026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FCC CDR presentation  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142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13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FCC CDR presentation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49" y="464915"/>
            <a:ext cx="8785101" cy="49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36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21196"/>
            <a:ext cx="9210007" cy="51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501774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8000"/>
                </a:solidFill>
              </a:rPr>
              <a:t>Zimmermann</a:t>
            </a:r>
            <a:endParaRPr lang="en-GB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82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452338"/>
            <a:ext cx="88773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364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009" y="-13468"/>
            <a:ext cx="9169009" cy="531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4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202" y="939687"/>
            <a:ext cx="4838334" cy="41597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21460" y="939687"/>
                <a:ext cx="4810580" cy="2970330"/>
              </a:xfrm>
              <a:prstGeom prst="rect">
                <a:avLst/>
              </a:prstGeom>
            </p:spPr>
            <p:txBody>
              <a:bodyPr lIns="71323" tIns="35662" rIns="71323" bIns="35662"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396" indent="0" defTabSz="534911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D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ouble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ring </a:t>
                </a:r>
                <a:r>
                  <a:rPr lang="en-US" sz="16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1600" baseline="30000" dirty="0" err="1">
                    <a:solidFill>
                      <a:srgbClr val="0C377B"/>
                    </a:solidFill>
                    <a:latin typeface="Arial"/>
                  </a:rPr>
                  <a:t>+</a:t>
                </a:r>
                <a:r>
                  <a:rPr lang="en-US" sz="16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1600" baseline="30000" dirty="0">
                    <a:solidFill>
                      <a:srgbClr val="0C377B"/>
                    </a:solidFill>
                    <a:latin typeface="Arial"/>
                  </a:rPr>
                  <a:t>-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 collider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+ injector ~100 km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follows footprint of FCC-</a:t>
                </a:r>
                <a:r>
                  <a:rPr lang="en-US" sz="1600" b="1" dirty="0" err="1">
                    <a:solidFill>
                      <a:srgbClr val="0C377B"/>
                    </a:solidFill>
                    <a:latin typeface="Arial"/>
                  </a:rPr>
                  <a:t>hh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, except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around IPs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A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symmetric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IR layout &amp; optics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to limit synchrotron radiation towards the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detector</a:t>
                </a:r>
                <a:b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 --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also separates detector from injector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P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resently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2 IPs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(alternative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layout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with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4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IPs under study),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large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horizontal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x-</a:t>
                </a:r>
                <a:r>
                  <a:rPr lang="en-US" sz="1600" dirty="0" err="1" smtClean="0">
                    <a:solidFill>
                      <a:srgbClr val="0C377B"/>
                    </a:solidFill>
                    <a:latin typeface="Arial"/>
                  </a:rPr>
                  <a:t>ing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 angle 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30mrad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, 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/>
                </a:r>
                <a:b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crab-waist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optics </a:t>
                </a:r>
              </a:p>
              <a:p>
                <a:pPr marL="21396" indent="0" defTabSz="279837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synchrotron radiation power 50 MW/beam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 </a:t>
                </a:r>
                <a:br>
                  <a:rPr lang="en-US" sz="1600" dirty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at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all beam energies; tapering of </a:t>
                </a:r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arc magnet strengths to match local energy</a:t>
                </a:r>
              </a:p>
              <a:p>
                <a:pPr marL="21396" indent="0" defTabSz="279837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GB" sz="1600" b="1" dirty="0">
                    <a:solidFill>
                      <a:srgbClr val="0C377B"/>
                    </a:solidFill>
                    <a:latin typeface="Arial"/>
                  </a:rPr>
                  <a:t>common RF </a:t>
                </a:r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1600" i="1" dirty="0">
                            <a:solidFill>
                              <a:srgbClr val="0C377B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 </a:t>
                </a:r>
                <a:r>
                  <a:rPr lang="en-GB" sz="1600" dirty="0" smtClean="0">
                    <a:solidFill>
                      <a:srgbClr val="0C377B"/>
                    </a:solidFill>
                    <a:latin typeface="Arial"/>
                  </a:rPr>
                  <a:t>running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" y="939687"/>
                <a:ext cx="4810580" cy="2970330"/>
              </a:xfrm>
              <a:prstGeom prst="rect">
                <a:avLst/>
              </a:prstGeom>
              <a:blipFill rotWithShape="1">
                <a:blip r:embed="rId4"/>
                <a:stretch>
                  <a:fillRect l="-634" t="-1027" r="-1774" b="-168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740352" y="913284"/>
            <a:ext cx="1335455" cy="349019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 rtlCol="0">
            <a:spAutoFit/>
          </a:bodyPr>
          <a:lstStyle/>
          <a:p>
            <a:pPr defTabSz="713214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60" y="4505157"/>
            <a:ext cx="6178732" cy="1133850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marL="21396" defTabSz="279012">
              <a:spcBef>
                <a:spcPts val="586"/>
              </a:spcBef>
              <a:buClr>
                <a:srgbClr val="0C377B"/>
              </a:buClr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</a:rPr>
              <a:t>top-up injection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 requires 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/>
            </a:r>
            <a:br>
              <a:rPr lang="en-US" sz="1600" dirty="0" smtClean="0">
                <a:solidFill>
                  <a:srgbClr val="0C377B"/>
                </a:solidFill>
                <a:latin typeface="Arial"/>
              </a:rPr>
            </a:b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booster synchrotron </a:t>
            </a:r>
            <a:r>
              <a:rPr lang="en-US" sz="1600" b="1" dirty="0">
                <a:solidFill>
                  <a:srgbClr val="0C377B"/>
                </a:solidFill>
                <a:latin typeface="Arial"/>
              </a:rPr>
              <a:t>in collider 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tunnel</a:t>
            </a:r>
            <a:endParaRPr lang="en-US" sz="1600" b="1" dirty="0">
              <a:solidFill>
                <a:srgbClr val="0C377B"/>
              </a:solidFill>
              <a:latin typeface="Arial"/>
            </a:endParaRPr>
          </a:p>
          <a:p>
            <a:pPr marL="21396" defTabSz="279012">
              <a:spcBef>
                <a:spcPts val="586"/>
              </a:spcBef>
              <a:buClr>
                <a:srgbClr val="0C377B"/>
              </a:buClr>
              <a:defRPr/>
            </a:pP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Beam Polarization and energy calibration, wigglers, </a:t>
            </a:r>
            <a:r>
              <a:rPr lang="en-US" sz="1600" b="1" dirty="0" err="1" smtClean="0">
                <a:solidFill>
                  <a:srgbClr val="0C377B"/>
                </a:solidFill>
                <a:latin typeface="Arial"/>
              </a:rPr>
              <a:t>polarimeters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, depolarization kicker 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for Z and WW operation. </a:t>
            </a:r>
            <a:endParaRPr lang="en-US" sz="16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kern="0" dirty="0">
                <a:latin typeface="Arial"/>
              </a:rPr>
              <a:t> </a:t>
            </a:r>
            <a:r>
              <a:rPr lang="en-US" kern="0" dirty="0" smtClean="0"/>
              <a:t>FCC-</a:t>
            </a:r>
            <a:r>
              <a:rPr lang="en-US" kern="0" dirty="0" err="1" smtClean="0"/>
              <a:t>ee</a:t>
            </a:r>
            <a:r>
              <a:rPr lang="en-US" kern="0" dirty="0" smtClean="0"/>
              <a:t> </a:t>
            </a:r>
            <a:r>
              <a:rPr lang="en-US" kern="0" dirty="0"/>
              <a:t>basic design </a:t>
            </a:r>
            <a:r>
              <a:rPr lang="en-US" kern="0" dirty="0" smtClean="0"/>
              <a:t>choices</a:t>
            </a:r>
            <a:endParaRPr lang="en-US" kern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0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7890" y="978280"/>
            <a:ext cx="8778596" cy="3859440"/>
            <a:chOff x="183130" y="247728"/>
            <a:chExt cx="8638835" cy="3833151"/>
          </a:xfrm>
        </p:grpSpPr>
        <p:sp>
          <p:nvSpPr>
            <p:cNvPr id="62" name="Rounded Rectangle 61">
              <a:extLst>
                <a:ext uri="{FF2B5EF4-FFF2-40B4-BE49-F238E27FC236}">
                  <a16:creationId xmlns="" xmlns:a16="http://schemas.microsoft.com/office/drawing/2014/main" id="{5D438CD2-934D-884B-9503-B63B92C0096B}"/>
                </a:ext>
              </a:extLst>
            </p:cNvPr>
            <p:cNvSpPr/>
            <p:nvPr/>
          </p:nvSpPr>
          <p:spPr>
            <a:xfrm>
              <a:off x="187369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28D5F7D8-39CF-9A46-A78B-39760D4776B9}"/>
                </a:ext>
              </a:extLst>
            </p:cNvPr>
            <p:cNvSpPr/>
            <p:nvPr/>
          </p:nvSpPr>
          <p:spPr>
            <a:xfrm>
              <a:off x="433239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="" xmlns:a16="http://schemas.microsoft.com/office/drawing/2014/main" id="{CD0ADA4C-F654-5046-99C2-843D68B5C2B5}"/>
                </a:ext>
              </a:extLst>
            </p:cNvPr>
            <p:cNvSpPr/>
            <p:nvPr/>
          </p:nvSpPr>
          <p:spPr>
            <a:xfrm>
              <a:off x="679109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="" xmlns:a16="http://schemas.microsoft.com/office/drawing/2014/main" id="{A8625895-FBF8-C943-9571-243ABA1EB863}"/>
                </a:ext>
              </a:extLst>
            </p:cNvPr>
            <p:cNvSpPr/>
            <p:nvPr/>
          </p:nvSpPr>
          <p:spPr>
            <a:xfrm>
              <a:off x="924979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="" xmlns:a16="http://schemas.microsoft.com/office/drawing/2014/main" id="{29AE5585-DD62-EA4D-928F-5377112BA408}"/>
                </a:ext>
              </a:extLst>
            </p:cNvPr>
            <p:cNvSpPr/>
            <p:nvPr/>
          </p:nvSpPr>
          <p:spPr>
            <a:xfrm>
              <a:off x="1170850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="" xmlns:a16="http://schemas.microsoft.com/office/drawing/2014/main" id="{B6F2C48D-2F1D-FC41-BAA8-188F526FBE60}"/>
                </a:ext>
              </a:extLst>
            </p:cNvPr>
            <p:cNvSpPr/>
            <p:nvPr/>
          </p:nvSpPr>
          <p:spPr>
            <a:xfrm>
              <a:off x="1416720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="" xmlns:a16="http://schemas.microsoft.com/office/drawing/2014/main" id="{3F9387C0-6250-644D-AD7B-2B12FBE4BF44}"/>
                </a:ext>
              </a:extLst>
            </p:cNvPr>
            <p:cNvSpPr/>
            <p:nvPr/>
          </p:nvSpPr>
          <p:spPr>
            <a:xfrm>
              <a:off x="1662590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="" xmlns:a16="http://schemas.microsoft.com/office/drawing/2014/main" id="{169A1C06-EE66-BE41-9758-B6178A6CB2D7}"/>
                </a:ext>
              </a:extLst>
            </p:cNvPr>
            <p:cNvSpPr/>
            <p:nvPr/>
          </p:nvSpPr>
          <p:spPr>
            <a:xfrm>
              <a:off x="1908460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="" xmlns:a16="http://schemas.microsoft.com/office/drawing/2014/main" id="{2E80A3E1-9767-7B41-81F6-D5B2940F8A39}"/>
                </a:ext>
              </a:extLst>
            </p:cNvPr>
            <p:cNvSpPr/>
            <p:nvPr/>
          </p:nvSpPr>
          <p:spPr>
            <a:xfrm>
              <a:off x="2154331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="" xmlns:a16="http://schemas.microsoft.com/office/drawing/2014/main" id="{BDD1FFA5-ADB7-5749-BCE2-A79BD9FAF50D}"/>
                </a:ext>
              </a:extLst>
            </p:cNvPr>
            <p:cNvSpPr/>
            <p:nvPr/>
          </p:nvSpPr>
          <p:spPr>
            <a:xfrm>
              <a:off x="2400201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621FF53B-7FBB-0A4C-A8C5-6295FC690B50}"/>
                </a:ext>
              </a:extLst>
            </p:cNvPr>
            <p:cNvSpPr/>
            <p:nvPr/>
          </p:nvSpPr>
          <p:spPr>
            <a:xfrm>
              <a:off x="2646071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="" xmlns:a16="http://schemas.microsoft.com/office/drawing/2014/main" id="{D089A103-802A-3040-9BAA-BF1A9D558144}"/>
                </a:ext>
              </a:extLst>
            </p:cNvPr>
            <p:cNvSpPr/>
            <p:nvPr/>
          </p:nvSpPr>
          <p:spPr>
            <a:xfrm>
              <a:off x="2891941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9B74BF79-BAA3-F34D-B615-BE0EF7638518}"/>
                </a:ext>
              </a:extLst>
            </p:cNvPr>
            <p:cNvSpPr/>
            <p:nvPr/>
          </p:nvSpPr>
          <p:spPr>
            <a:xfrm>
              <a:off x="3137812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="" xmlns:a16="http://schemas.microsoft.com/office/drawing/2014/main" id="{1530533E-BE14-3145-9880-E0DFFEF54DEB}"/>
                </a:ext>
              </a:extLst>
            </p:cNvPr>
            <p:cNvSpPr/>
            <p:nvPr/>
          </p:nvSpPr>
          <p:spPr>
            <a:xfrm>
              <a:off x="3383682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="" xmlns:a16="http://schemas.microsoft.com/office/drawing/2014/main" id="{92220EEC-37BA-C94E-BBBE-903C440D49C5}"/>
                </a:ext>
              </a:extLst>
            </p:cNvPr>
            <p:cNvSpPr/>
            <p:nvPr/>
          </p:nvSpPr>
          <p:spPr>
            <a:xfrm>
              <a:off x="3629552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="" xmlns:a16="http://schemas.microsoft.com/office/drawing/2014/main" id="{F56D61E3-7E32-A04E-97B9-EBF8C68DF041}"/>
                </a:ext>
              </a:extLst>
            </p:cNvPr>
            <p:cNvSpPr/>
            <p:nvPr/>
          </p:nvSpPr>
          <p:spPr>
            <a:xfrm>
              <a:off x="3875422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="" xmlns:a16="http://schemas.microsoft.com/office/drawing/2014/main" id="{E981D7E4-7E72-B040-9CCD-AFA8062CC50C}"/>
                </a:ext>
              </a:extLst>
            </p:cNvPr>
            <p:cNvSpPr/>
            <p:nvPr/>
          </p:nvSpPr>
          <p:spPr>
            <a:xfrm>
              <a:off x="4121293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="" xmlns:a16="http://schemas.microsoft.com/office/drawing/2014/main" id="{63091869-0CF9-CE46-A6F0-0EE3913E5C30}"/>
                </a:ext>
              </a:extLst>
            </p:cNvPr>
            <p:cNvSpPr/>
            <p:nvPr/>
          </p:nvSpPr>
          <p:spPr>
            <a:xfrm>
              <a:off x="4367163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AD7FCBBA-C725-E04E-A5EE-70FCBB7AD738}"/>
                </a:ext>
              </a:extLst>
            </p:cNvPr>
            <p:cNvSpPr/>
            <p:nvPr/>
          </p:nvSpPr>
          <p:spPr>
            <a:xfrm>
              <a:off x="5838984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="" xmlns:a16="http://schemas.microsoft.com/office/drawing/2014/main" id="{119480CD-202F-1D49-B346-11129078D7F8}"/>
                </a:ext>
              </a:extLst>
            </p:cNvPr>
            <p:cNvSpPr/>
            <p:nvPr/>
          </p:nvSpPr>
          <p:spPr>
            <a:xfrm>
              <a:off x="6023430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="" xmlns:a16="http://schemas.microsoft.com/office/drawing/2014/main" id="{AA8E9BFF-8003-4245-943D-B128C5F54EF7}"/>
                </a:ext>
              </a:extLst>
            </p:cNvPr>
            <p:cNvSpPr/>
            <p:nvPr/>
          </p:nvSpPr>
          <p:spPr>
            <a:xfrm>
              <a:off x="6207877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="" xmlns:a16="http://schemas.microsoft.com/office/drawing/2014/main" id="{8F84E6A0-0E9E-2344-B5AA-5DF1AECB9FC5}"/>
                </a:ext>
              </a:extLst>
            </p:cNvPr>
            <p:cNvSpPr/>
            <p:nvPr/>
          </p:nvSpPr>
          <p:spPr>
            <a:xfrm>
              <a:off x="6392324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="" xmlns:a16="http://schemas.microsoft.com/office/drawing/2014/main" id="{DF7CBD27-5ABB-A246-95A8-1C076E548986}"/>
                </a:ext>
              </a:extLst>
            </p:cNvPr>
            <p:cNvSpPr/>
            <p:nvPr/>
          </p:nvSpPr>
          <p:spPr>
            <a:xfrm>
              <a:off x="6576771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="" xmlns:a16="http://schemas.microsoft.com/office/drawing/2014/main" id="{9C7E3514-D3D6-C642-A5C2-85DC16B88830}"/>
                </a:ext>
              </a:extLst>
            </p:cNvPr>
            <p:cNvSpPr/>
            <p:nvPr/>
          </p:nvSpPr>
          <p:spPr>
            <a:xfrm>
              <a:off x="6761217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="" xmlns:a16="http://schemas.microsoft.com/office/drawing/2014/main" id="{8C33C777-C697-7F4F-B9E0-8FB1EFC112DF}"/>
                </a:ext>
              </a:extLst>
            </p:cNvPr>
            <p:cNvSpPr/>
            <p:nvPr/>
          </p:nvSpPr>
          <p:spPr>
            <a:xfrm>
              <a:off x="6945665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="" xmlns:a16="http://schemas.microsoft.com/office/drawing/2014/main" id="{A1A47F0F-FF21-CC42-BE33-907DAC424B2F}"/>
                </a:ext>
              </a:extLst>
            </p:cNvPr>
            <p:cNvSpPr/>
            <p:nvPr/>
          </p:nvSpPr>
          <p:spPr>
            <a:xfrm>
              <a:off x="7130112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="" xmlns:a16="http://schemas.microsoft.com/office/drawing/2014/main" id="{59238DAF-E689-104A-94FC-0A63047F6ABA}"/>
                </a:ext>
              </a:extLst>
            </p:cNvPr>
            <p:cNvSpPr/>
            <p:nvPr/>
          </p:nvSpPr>
          <p:spPr>
            <a:xfrm>
              <a:off x="7322178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="" xmlns:a16="http://schemas.microsoft.com/office/drawing/2014/main" id="{65C95B11-890D-7548-8BF5-92D51A0E6895}"/>
                </a:ext>
              </a:extLst>
            </p:cNvPr>
            <p:cNvSpPr/>
            <p:nvPr/>
          </p:nvSpPr>
          <p:spPr>
            <a:xfrm>
              <a:off x="7499005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=""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4613033" y="247728"/>
              <a:ext cx="1225951" cy="18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="" xmlns:a16="http://schemas.microsoft.com/office/drawing/2014/main" id="{7FEAF987-E512-994C-A429-051D73A4AAEF}"/>
                </a:ext>
              </a:extLst>
            </p:cNvPr>
            <p:cNvSpPr/>
            <p:nvPr/>
          </p:nvSpPr>
          <p:spPr>
            <a:xfrm>
              <a:off x="183130" y="624042"/>
              <a:ext cx="1475221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Project preparation &amp;</a:t>
              </a:r>
            </a:p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="" xmlns:a16="http://schemas.microsoft.com/office/drawing/2014/main" id="{170EC402-685B-FF40-89C1-FEF6BF583425}"/>
                </a:ext>
              </a:extLst>
            </p:cNvPr>
            <p:cNvSpPr/>
            <p:nvPr/>
          </p:nvSpPr>
          <p:spPr>
            <a:xfrm>
              <a:off x="432684" y="1773934"/>
              <a:ext cx="1681222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94AAAEA5-D826-744D-89D8-4F109F4459CD}"/>
                </a:ext>
              </a:extLst>
            </p:cNvPr>
            <p:cNvSpPr/>
            <p:nvPr/>
          </p:nvSpPr>
          <p:spPr>
            <a:xfrm>
              <a:off x="2154331" y="1773934"/>
              <a:ext cx="1966962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="" xmlns:a16="http://schemas.microsoft.com/office/drawing/2014/main" id="{78DD8C9E-BC6F-634A-ADC0-EC0E38F45DBD}"/>
                </a:ext>
              </a:extLst>
            </p:cNvPr>
            <p:cNvSpPr/>
            <p:nvPr/>
          </p:nvSpPr>
          <p:spPr>
            <a:xfrm>
              <a:off x="183130" y="2954453"/>
              <a:ext cx="2432164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="" xmlns:a16="http://schemas.microsoft.com/office/drawing/2014/main" id="{432D4989-759A-0A47-A580-68B7C0D27F5C}"/>
                </a:ext>
              </a:extLst>
            </p:cNvPr>
            <p:cNvSpPr/>
            <p:nvPr/>
          </p:nvSpPr>
          <p:spPr>
            <a:xfrm>
              <a:off x="2646071" y="3540879"/>
              <a:ext cx="196696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="" xmlns:a16="http://schemas.microsoft.com/office/drawing/2014/main" id="{91A4E665-02B3-AB4B-8411-A08100B2A442}"/>
                </a:ext>
              </a:extLst>
            </p:cNvPr>
            <p:cNvSpPr/>
            <p:nvPr/>
          </p:nvSpPr>
          <p:spPr>
            <a:xfrm>
              <a:off x="1658351" y="3540879"/>
              <a:ext cx="95694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="" xmlns:a16="http://schemas.microsoft.com/office/drawing/2014/main" id="{C9B79C58-AFE5-1D4F-BC40-DC3C00F4BAFC}"/>
                </a:ext>
              </a:extLst>
            </p:cNvPr>
            <p:cNvSpPr/>
            <p:nvPr/>
          </p:nvSpPr>
          <p:spPr>
            <a:xfrm>
              <a:off x="1680875" y="624042"/>
              <a:ext cx="491740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Permis-sions</a:t>
              </a:r>
              <a:endParaRPr lang="en-US" sz="110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="" xmlns:a16="http://schemas.microsoft.com/office/drawing/2014/main" id="{63B93B28-527C-694E-A94C-E43B0A670F78}"/>
                </a:ext>
              </a:extLst>
            </p:cNvPr>
            <p:cNvSpPr/>
            <p:nvPr/>
          </p:nvSpPr>
          <p:spPr>
            <a:xfrm>
              <a:off x="183130" y="3540879"/>
              <a:ext cx="1444444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lIns="36000" tIns="36000" rIns="36000" bIns="3600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="" xmlns:a16="http://schemas.microsoft.com/office/drawing/2014/main" id="{25AA9F70-A99E-5B42-A57D-DD77ED950F3C}"/>
                </a:ext>
              </a:extLst>
            </p:cNvPr>
            <p:cNvSpPr/>
            <p:nvPr/>
          </p:nvSpPr>
          <p:spPr>
            <a:xfrm>
              <a:off x="2646071" y="2954453"/>
              <a:ext cx="196696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66314480-8DBD-9D43-B456-6A0F56DC179B}"/>
                </a:ext>
              </a:extLst>
            </p:cNvPr>
            <p:cNvSpPr/>
            <p:nvPr/>
          </p:nvSpPr>
          <p:spPr>
            <a:xfrm>
              <a:off x="186787" y="1198988"/>
              <a:ext cx="697604" cy="540000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="" xmlns:a16="http://schemas.microsoft.com/office/drawing/2014/main" id="{4F8F26AB-B354-474F-BA98-3EA6E8DE4B99}"/>
                </a:ext>
              </a:extLst>
            </p:cNvPr>
            <p:cNvSpPr/>
            <p:nvPr/>
          </p:nvSpPr>
          <p:spPr>
            <a:xfrm>
              <a:off x="924979" y="1198988"/>
              <a:ext cx="733372" cy="540000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="" xmlns:a16="http://schemas.microsoft.com/office/drawing/2014/main" id="{22A9BEF8-2B54-B245-B4F9-F78551FF1CE1}"/>
                </a:ext>
              </a:extLst>
            </p:cNvPr>
            <p:cNvSpPr/>
            <p:nvPr/>
          </p:nvSpPr>
          <p:spPr>
            <a:xfrm>
              <a:off x="5838985" y="3540879"/>
              <a:ext cx="1852162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="" xmlns:a16="http://schemas.microsoft.com/office/drawing/2014/main" id="{49120DB8-0B05-9B41-AB4C-3D6F3A21CDDE}"/>
                </a:ext>
              </a:extLst>
            </p:cNvPr>
            <p:cNvSpPr/>
            <p:nvPr/>
          </p:nvSpPr>
          <p:spPr>
            <a:xfrm>
              <a:off x="4683787" y="3534582"/>
              <a:ext cx="1084553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 R&amp;D,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="" xmlns:a16="http://schemas.microsoft.com/office/drawing/2014/main" id="{92A51427-ACC3-0945-A438-6F741746D8AA}"/>
                </a:ext>
              </a:extLst>
            </p:cNvPr>
            <p:cNvSpPr/>
            <p:nvPr/>
          </p:nvSpPr>
          <p:spPr>
            <a:xfrm>
              <a:off x="4683785" y="634156"/>
              <a:ext cx="336525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b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="" xmlns:a16="http://schemas.microsoft.com/office/drawing/2014/main" id="{2D0959B1-FFB2-F447-8E82-48E5716BEE6E}"/>
                </a:ext>
              </a:extLst>
            </p:cNvPr>
            <p:cNvSpPr/>
            <p:nvPr/>
          </p:nvSpPr>
          <p:spPr>
            <a:xfrm>
              <a:off x="5838984" y="2954453"/>
              <a:ext cx="1852161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="" xmlns:a16="http://schemas.microsoft.com/office/drawing/2014/main" id="{704B4551-F609-6B47-B642-263BAEF754D4}"/>
                </a:ext>
              </a:extLst>
            </p:cNvPr>
            <p:cNvSpPr/>
            <p:nvPr/>
          </p:nvSpPr>
          <p:spPr>
            <a:xfrm>
              <a:off x="4683784" y="2354369"/>
              <a:ext cx="1269339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SC wire and 16 T magnet R&amp;D, model magnets, prototypes, </a:t>
              </a:r>
              <a:r>
                <a:rPr lang="en-US" sz="105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preseries</a:t>
              </a:r>
              <a:endParaRPr lang="en-US" sz="105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="" xmlns:a16="http://schemas.microsoft.com/office/drawing/2014/main" id="{21CA6488-5BAE-4F43-86D6-02E79C1137D1}"/>
                </a:ext>
              </a:extLst>
            </p:cNvPr>
            <p:cNvSpPr/>
            <p:nvPr/>
          </p:nvSpPr>
          <p:spPr>
            <a:xfrm>
              <a:off x="6027420" y="2356575"/>
              <a:ext cx="1294758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 T dipole magnet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series production</a:t>
              </a: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="" xmlns:a16="http://schemas.microsoft.com/office/drawing/2014/main" id="{8E3B73F8-4C2D-294B-A8D5-F6C65B4DA4B2}"/>
                </a:ext>
              </a:extLst>
            </p:cNvPr>
            <p:cNvSpPr/>
            <p:nvPr/>
          </p:nvSpPr>
          <p:spPr>
            <a:xfrm>
              <a:off x="5652947" y="1773934"/>
              <a:ext cx="1108270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endParaRPr lang="en-US" sz="110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="" xmlns:a16="http://schemas.microsoft.com/office/drawing/2014/main" id="{A24383AD-C913-DC42-9CCE-8188950936C8}"/>
                </a:ext>
              </a:extLst>
            </p:cNvPr>
            <p:cNvSpPr/>
            <p:nvPr/>
          </p:nvSpPr>
          <p:spPr>
            <a:xfrm>
              <a:off x="4963161" y="1198988"/>
              <a:ext cx="620624" cy="54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="" xmlns:a16="http://schemas.microsoft.com/office/drawing/2014/main" id="{726A91C3-33AC-5940-815E-40F30AF5C75F}"/>
                </a:ext>
              </a:extLst>
            </p:cNvPr>
            <p:cNvSpPr/>
            <p:nvPr/>
          </p:nvSpPr>
          <p:spPr>
            <a:xfrm>
              <a:off x="7691144" y="247728"/>
              <a:ext cx="946373" cy="18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="" xmlns:a16="http://schemas.microsoft.com/office/drawing/2014/main" id="{75088ADD-8768-8843-A259-F270E74ED74E}"/>
                </a:ext>
              </a:extLst>
            </p:cNvPr>
            <p:cNvSpPr/>
            <p:nvPr/>
          </p:nvSpPr>
          <p:spPr>
            <a:xfrm>
              <a:off x="4683785" y="2947624"/>
              <a:ext cx="1084555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0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="" xmlns:a16="http://schemas.microsoft.com/office/drawing/2014/main" id="{A9E0F5AE-28BF-8B4D-B36B-1D4590CBC065}"/>
                </a:ext>
              </a:extLst>
            </p:cNvPr>
            <p:cNvSpPr/>
            <p:nvPr/>
          </p:nvSpPr>
          <p:spPr>
            <a:xfrm>
              <a:off x="183130" y="2348955"/>
              <a:ext cx="4429903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Superconducting wire and magnet R&amp;D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="" xmlns:a16="http://schemas.microsoft.com/office/drawing/2014/main" id="{975AAB7B-7E20-BA4A-87C4-4409BA621901}"/>
                </a:ext>
              </a:extLst>
            </p:cNvPr>
            <p:cNvSpPr/>
            <p:nvPr/>
          </p:nvSpPr>
          <p:spPr>
            <a:xfrm>
              <a:off x="8637518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11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           FCC integrated project timeline</a:t>
            </a:r>
            <a:endParaRPr lang="en-US" sz="3200" kern="0" dirty="0"/>
          </a:p>
        </p:txBody>
      </p:sp>
      <p:pic>
        <p:nvPicPr>
          <p:cNvPr id="1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6" y="70738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4237653"/>
            <a:ext cx="4741357" cy="632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46582" y="5257767"/>
            <a:ext cx="356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i="1" dirty="0" smtClean="0"/>
              <a:t>70 </a:t>
            </a:r>
            <a:r>
              <a:rPr lang="fr-CH" sz="2000" b="1" i="1" dirty="0" err="1" smtClean="0"/>
              <a:t>years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seems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like</a:t>
            </a:r>
            <a:r>
              <a:rPr lang="fr-CH" sz="2000" b="1" i="1" dirty="0" smtClean="0"/>
              <a:t> a long time!</a:t>
            </a:r>
            <a:endParaRPr lang="en-GB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97122" y="4949990"/>
            <a:ext cx="3963649" cy="36933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/>
              <a:t>work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cut</a:t>
            </a:r>
            <a:r>
              <a:rPr lang="fr-CH" dirty="0" smtClean="0"/>
              <a:t> out for </a:t>
            </a:r>
            <a:r>
              <a:rPr lang="fr-CH" dirty="0" err="1" smtClean="0"/>
              <a:t>physics</a:t>
            </a:r>
            <a:r>
              <a:rPr lang="fr-CH" dirty="0" smtClean="0"/>
              <a:t> and detectors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6738" y="4953939"/>
            <a:ext cx="0" cy="6372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086" y="5370037"/>
            <a:ext cx="65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ESPP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86327" y="5296959"/>
            <a:ext cx="2133600" cy="304271"/>
          </a:xfr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77214"/>
            <a:ext cx="6338874" cy="18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419" y="563635"/>
            <a:ext cx="2158069" cy="60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173" y="2043800"/>
            <a:ext cx="7416824" cy="9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038" y="3020816"/>
            <a:ext cx="88569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Did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these</a:t>
            </a:r>
            <a:r>
              <a:rPr lang="fr-CH" sz="1800" dirty="0" smtClean="0">
                <a:latin typeface="+mn-lt"/>
              </a:rPr>
              <a:t> people know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running HL-LHC in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tunnel &gt;</a:t>
            </a:r>
            <a:r>
              <a:rPr lang="fr-CH" b="1" dirty="0" smtClean="0"/>
              <a:t>60 </a:t>
            </a:r>
            <a:r>
              <a:rPr lang="fr-CH" b="1" dirty="0" err="1" smtClean="0"/>
              <a:t>years</a:t>
            </a:r>
            <a:r>
              <a:rPr lang="fr-CH" b="1" dirty="0" smtClean="0"/>
              <a:t> </a:t>
            </a:r>
            <a:r>
              <a:rPr lang="fr-CH" b="1" dirty="0" err="1" smtClean="0"/>
              <a:t>later</a:t>
            </a:r>
            <a:r>
              <a:rPr lang="fr-CH" b="1" dirty="0" smtClean="0"/>
              <a:t>?</a:t>
            </a:r>
            <a:endParaRPr lang="en-GB" sz="1800" b="1" dirty="0" err="1" smtClean="0"/>
          </a:p>
        </p:txBody>
      </p:sp>
      <p:sp>
        <p:nvSpPr>
          <p:cNvPr id="4" name="TextBox 3"/>
          <p:cNvSpPr txBox="1"/>
          <p:nvPr/>
        </p:nvSpPr>
        <p:spPr>
          <a:xfrm>
            <a:off x="5281193" y="4177647"/>
            <a:ext cx="305045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>
                <a:latin typeface="+mn-lt"/>
              </a:rPr>
              <a:t>Let’s</a:t>
            </a:r>
            <a:r>
              <a:rPr lang="fr-CH" sz="3200" b="1" dirty="0" smtClean="0">
                <a:latin typeface="+mn-lt"/>
              </a:rPr>
              <a:t> not </a:t>
            </a:r>
            <a:r>
              <a:rPr lang="fr-CH" sz="3200" b="1" dirty="0" err="1" smtClean="0">
                <a:latin typeface="+mn-lt"/>
              </a:rPr>
              <a:t>be</a:t>
            </a:r>
            <a:r>
              <a:rPr lang="fr-CH" sz="3200" b="1" dirty="0" smtClean="0">
                <a:latin typeface="+mn-lt"/>
              </a:rPr>
              <a:t> SHY!</a:t>
            </a:r>
            <a:endParaRPr lang="en-GB" sz="3200" b="1" dirty="0" err="1" smtClean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5" y="3333058"/>
            <a:ext cx="2376265" cy="238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 bwMode="auto">
          <a:xfrm>
            <a:off x="3637766" y="3356877"/>
            <a:ext cx="1294274" cy="34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9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1123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330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3" y="1417340"/>
            <a:ext cx="4464497" cy="72008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eft Arrow Callout 5"/>
          <p:cNvSpPr/>
          <p:nvPr/>
        </p:nvSpPr>
        <p:spPr>
          <a:xfrm>
            <a:off x="4716016" y="1485161"/>
            <a:ext cx="1224136" cy="67200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47016"/>
            </a:avLst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1" y="2137420"/>
            <a:ext cx="1679178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 err="1" smtClean="0"/>
              <a:t>most</a:t>
            </a:r>
            <a:r>
              <a:rPr lang="fr-CH" sz="1600" b="1" dirty="0" smtClean="0"/>
              <a:t> of </a:t>
            </a:r>
            <a:r>
              <a:rPr lang="fr-CH" sz="1600" b="1" dirty="0" err="1" smtClean="0"/>
              <a:t>this</a:t>
            </a:r>
            <a:r>
              <a:rPr lang="fr-CH" sz="1600" b="1" dirty="0" smtClean="0"/>
              <a:t> to </a:t>
            </a:r>
            <a:r>
              <a:rPr lang="fr-CH" sz="1600" b="1" dirty="0" err="1" smtClean="0"/>
              <a:t>be</a:t>
            </a:r>
            <a:endParaRPr lang="fr-CH" sz="1600" b="1" dirty="0" smtClean="0"/>
          </a:p>
          <a:p>
            <a:r>
              <a:rPr lang="fr-CH" sz="1600" b="1" dirty="0" err="1" smtClean="0"/>
              <a:t>recuperated</a:t>
            </a:r>
            <a:r>
              <a:rPr lang="fr-CH" sz="1600" b="1" dirty="0" smtClean="0"/>
              <a:t> for </a:t>
            </a:r>
          </a:p>
          <a:p>
            <a:r>
              <a:rPr lang="fr-CH" sz="1600" b="1" dirty="0" smtClean="0"/>
              <a:t>FCC-</a:t>
            </a:r>
            <a:r>
              <a:rPr lang="fr-CH" sz="1600" b="1" dirty="0" err="1" smtClean="0"/>
              <a:t>hh</a:t>
            </a:r>
            <a:r>
              <a:rPr lang="fr-CH" sz="1600" b="1" dirty="0" smtClean="0"/>
              <a:t>!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91908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19" y="0"/>
            <a:ext cx="9267180" cy="5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9885" y="1500030"/>
            <a:ext cx="889987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200" dirty="0" smtClean="0"/>
              <a:t>                  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43705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337220"/>
            <a:ext cx="6019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720157"/>
            <a:ext cx="6734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320" y="2412380"/>
            <a:ext cx="10962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mtClean="0"/>
              <a:t>M. Aleksa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31740" y="5077747"/>
            <a:ext cx="468052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FCC  data taking starts </a:t>
            </a:r>
            <a:r>
              <a:rPr lang="en-GB" b="1" dirty="0"/>
              <a:t>at the end of </a:t>
            </a:r>
            <a:r>
              <a:rPr lang="en-GB" b="1" dirty="0" smtClean="0"/>
              <a:t>HL-LHC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1186" y="4419125"/>
            <a:ext cx="374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B050"/>
                </a:solidFill>
              </a:rPr>
              <a:t>a 10-20 </a:t>
            </a:r>
            <a:r>
              <a:rPr lang="fr-CH" i="1" dirty="0" err="1">
                <a:solidFill>
                  <a:srgbClr val="00B050"/>
                </a:solidFill>
              </a:rPr>
              <a:t>T</a:t>
            </a:r>
            <a:r>
              <a:rPr lang="fr-CH" i="1" dirty="0" err="1" smtClean="0">
                <a:solidFill>
                  <a:srgbClr val="00B050"/>
                </a:solidFill>
              </a:rPr>
              <a:t>eV</a:t>
            </a:r>
            <a:r>
              <a:rPr lang="fr-CH" i="1" dirty="0" smtClean="0">
                <a:solidFill>
                  <a:srgbClr val="00B050"/>
                </a:solidFill>
              </a:rPr>
              <a:t> muon </a:t>
            </a:r>
            <a:r>
              <a:rPr lang="fr-CH" i="1" dirty="0" err="1" smtClean="0">
                <a:solidFill>
                  <a:srgbClr val="00B050"/>
                </a:solidFill>
              </a:rPr>
              <a:t>collider</a:t>
            </a:r>
            <a:r>
              <a:rPr lang="fr-CH" i="1" dirty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using</a:t>
            </a:r>
            <a:r>
              <a:rPr lang="fr-CH" i="1" dirty="0" smtClean="0">
                <a:solidFill>
                  <a:srgbClr val="00B050"/>
                </a:solidFill>
              </a:rPr>
              <a:t> the </a:t>
            </a:r>
          </a:p>
          <a:p>
            <a:r>
              <a:rPr lang="fr-CH" i="1" dirty="0" smtClean="0">
                <a:solidFill>
                  <a:srgbClr val="00B050"/>
                </a:solidFill>
              </a:rPr>
              <a:t>45 </a:t>
            </a:r>
            <a:r>
              <a:rPr lang="fr-CH" i="1" dirty="0" err="1" smtClean="0">
                <a:solidFill>
                  <a:srgbClr val="00B050"/>
                </a:solidFill>
              </a:rPr>
              <a:t>GeV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stored</a:t>
            </a:r>
            <a:r>
              <a:rPr lang="fr-CH" i="1" dirty="0" smtClean="0">
                <a:solidFill>
                  <a:srgbClr val="00B050"/>
                </a:solidFill>
              </a:rPr>
              <a:t> e+ as LEMMA SOURCE?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9952-A5BE-46C0-979B-B66884C6D7A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3858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We</a:t>
            </a:r>
            <a:r>
              <a:rPr lang="fr-CH" sz="3200" b="1" dirty="0" smtClean="0"/>
              <a:t> have gone a long </a:t>
            </a:r>
            <a:r>
              <a:rPr lang="fr-CH" sz="3200" b="1" dirty="0" err="1" smtClean="0"/>
              <a:t>way</a:t>
            </a:r>
            <a:r>
              <a:rPr lang="fr-CH" sz="3200" b="1" dirty="0" smtClean="0"/>
              <a:t>!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646" y="997294"/>
            <a:ext cx="80858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2010-11-12 : </a:t>
            </a:r>
            <a:r>
              <a:rPr lang="fr-CH" b="1" dirty="0" err="1" smtClean="0"/>
              <a:t>ideas</a:t>
            </a:r>
            <a:r>
              <a:rPr lang="fr-CH" b="1" dirty="0" smtClean="0"/>
              <a:t>, </a:t>
            </a:r>
            <a:r>
              <a:rPr lang="fr-CH" b="1" dirty="0" err="1" smtClean="0"/>
              <a:t>wishes</a:t>
            </a:r>
            <a:r>
              <a:rPr lang="fr-CH" b="1" dirty="0" smtClean="0"/>
              <a:t>, basic concepts, (VHE-LHC, LEP3, TLEP),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discovery</a:t>
            </a:r>
            <a:endParaRPr lang="fr-CH" b="1" dirty="0" smtClean="0"/>
          </a:p>
          <a:p>
            <a:r>
              <a:rPr lang="fr-CH" b="1" dirty="0" smtClean="0"/>
              <a:t>2013  ESPP2013 </a:t>
            </a:r>
            <a:r>
              <a:rPr lang="fr-CH" b="1" dirty="0" err="1" smtClean="0"/>
              <a:t>wants</a:t>
            </a:r>
            <a:r>
              <a:rPr lang="fr-CH" b="1" dirty="0" smtClean="0"/>
              <a:t> «</a:t>
            </a:r>
            <a:r>
              <a:rPr lang="en-US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ambitious 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post-LHC accelerator </a:t>
            </a:r>
            <a:r>
              <a:rPr lang="en-US" b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projcet</a:t>
            </a:r>
            <a:r>
              <a:rPr lang="fr-CH" b="1" dirty="0" smtClean="0"/>
              <a:t> »</a:t>
            </a:r>
          </a:p>
          <a:p>
            <a:r>
              <a:rPr lang="fr-CH" b="1" dirty="0" smtClean="0"/>
              <a:t>2014  Kick-off meeting     </a:t>
            </a:r>
          </a:p>
          <a:p>
            <a:endParaRPr lang="fr-CH" b="1" dirty="0"/>
          </a:p>
          <a:p>
            <a:pPr marL="342900" indent="-342900" algn="ctr">
              <a:buAutoNum type="arabicPlain" startAt="2018"/>
            </a:pPr>
            <a:r>
              <a:rPr lang="fr-CH" b="1" dirty="0" smtClean="0">
                <a:solidFill>
                  <a:srgbClr val="FF0000"/>
                </a:solidFill>
              </a:rPr>
              <a:t>  ESPP contributions and CDR </a:t>
            </a:r>
            <a:r>
              <a:rPr lang="fr-CH" b="1" dirty="0" err="1" smtClean="0">
                <a:solidFill>
                  <a:srgbClr val="FF0000"/>
                </a:solidFill>
              </a:rPr>
              <a:t>submitted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sz="2800" b="1" u="sng" dirty="0" smtClean="0"/>
              <a:t>FCC </a:t>
            </a:r>
            <a:r>
              <a:rPr lang="fr-CH" sz="2800" b="1" u="sng" dirty="0" err="1" smtClean="0"/>
              <a:t>can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be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done</a:t>
            </a:r>
            <a:r>
              <a:rPr lang="fr-CH" sz="2800" b="1" u="sng" dirty="0" smtClean="0"/>
              <a:t>!</a:t>
            </a:r>
            <a:br>
              <a:rPr lang="fr-CH" sz="2800" b="1" u="sng" dirty="0" smtClean="0"/>
            </a:br>
            <a:r>
              <a:rPr lang="fr-CH" dirty="0" err="1" smtClean="0"/>
              <a:t>Starting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e+ e- </a:t>
            </a:r>
            <a:r>
              <a:rPr lang="fr-CH" dirty="0" err="1" smtClean="0"/>
              <a:t>collider</a:t>
            </a:r>
            <a:r>
              <a:rPr lang="fr-CH" dirty="0" smtClean="0"/>
              <a:t>. </a:t>
            </a:r>
          </a:p>
          <a:p>
            <a:pPr marL="342900" indent="-342900" algn="ctr">
              <a:buAutoNum type="arabicPlain" startAt="2018"/>
            </a:pPr>
            <a:endParaRPr lang="fr-CH" b="1" dirty="0"/>
          </a:p>
          <a:p>
            <a:pPr marL="342900" indent="-342900">
              <a:buAutoNum type="arabicPlain" startAt="2019"/>
            </a:pPr>
            <a:r>
              <a:rPr lang="fr-CH" b="1" dirty="0" smtClean="0">
                <a:sym typeface="Wingdings" panose="05000000000000000000" pitchFamily="2" charset="2"/>
              </a:rPr>
              <a:t> </a:t>
            </a:r>
            <a:r>
              <a:rPr lang="fr-CH" b="1" dirty="0" smtClean="0"/>
              <a:t>Start of a new </a:t>
            </a:r>
            <a:r>
              <a:rPr lang="fr-CH" b="1" dirty="0" err="1" smtClean="0"/>
              <a:t>era</a:t>
            </a:r>
            <a:r>
              <a:rPr lang="fr-CH" b="1" dirty="0" smtClean="0"/>
              <a:t> </a:t>
            </a:r>
            <a:r>
              <a:rPr lang="fr-CH" b="1" dirty="0" err="1" smtClean="0"/>
              <a:t>towards</a:t>
            </a:r>
            <a:r>
              <a:rPr lang="fr-CH" b="1" dirty="0" smtClean="0"/>
              <a:t> </a:t>
            </a:r>
            <a:r>
              <a:rPr lang="fr-CH" b="1" dirty="0" err="1" smtClean="0"/>
              <a:t>realization</a:t>
            </a:r>
            <a:r>
              <a:rPr lang="fr-CH" b="1" dirty="0" smtClean="0"/>
              <a:t>       </a:t>
            </a:r>
          </a:p>
          <a:p>
            <a:endParaRPr lang="fr-CH" b="1" dirty="0" smtClean="0"/>
          </a:p>
          <a:p>
            <a:pPr marL="342900" indent="-342900">
              <a:buAutoNum type="arabicPlain" startAt="2019"/>
            </a:pPr>
            <a:r>
              <a:rPr lang="fr-CH" b="1" dirty="0"/>
              <a:t> </a:t>
            </a:r>
            <a:r>
              <a:rPr lang="fr-CH" b="1" dirty="0" smtClean="0"/>
              <a:t> (</a:t>
            </a:r>
            <a:r>
              <a:rPr lang="fr-CH" b="1" dirty="0"/>
              <a:t>15 </a:t>
            </a:r>
            <a:r>
              <a:rPr lang="fr-CH" b="1" dirty="0" err="1"/>
              <a:t>January</a:t>
            </a:r>
            <a:r>
              <a:rPr lang="fr-CH" b="1" dirty="0"/>
              <a:t>) CERN </a:t>
            </a:r>
            <a:r>
              <a:rPr lang="fr-CH" b="1" dirty="0" err="1" smtClean="0"/>
              <a:t>directorate</a:t>
            </a:r>
            <a:r>
              <a:rPr lang="fr-CH" b="1" dirty="0" smtClean="0"/>
              <a:t> New </a:t>
            </a:r>
            <a:r>
              <a:rPr lang="fr-CH" b="1" dirty="0" err="1" smtClean="0"/>
              <a:t>Year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/>
              <a:t> </a:t>
            </a:r>
            <a:br>
              <a:rPr lang="fr-CH" b="1" dirty="0"/>
            </a:br>
            <a:r>
              <a:rPr lang="fr-CH" b="1" dirty="0" smtClean="0"/>
              <a:t>	</a:t>
            </a:r>
            <a:r>
              <a:rPr lang="fr-CH" b="1" dirty="0" smtClean="0">
                <a:hlinkClick r:id="rId2"/>
              </a:rPr>
              <a:t>https</a:t>
            </a:r>
            <a:r>
              <a:rPr lang="fr-CH" b="1" dirty="0">
                <a:hlinkClick r:id="rId2"/>
              </a:rPr>
              <a:t>://indico.cern.ch/event/779524</a:t>
            </a:r>
            <a:r>
              <a:rPr lang="fr-CH" b="1" dirty="0" smtClean="0">
                <a:hlinkClick r:id="rId2"/>
              </a:rPr>
              <a:t>/</a:t>
            </a:r>
            <a:r>
              <a:rPr lang="fr-CH" b="1" dirty="0" smtClean="0"/>
              <a:t>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</a:t>
            </a:r>
            <a:r>
              <a:rPr lang="fr-CH" b="1" dirty="0" err="1" smtClean="0"/>
              <a:t>Press</a:t>
            </a:r>
            <a:r>
              <a:rPr lang="fr-CH" b="1" dirty="0" smtClean="0"/>
              <a:t> release on FCC CDR release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FCC CDR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 smtClean="0"/>
              <a:t> 4-5 March at CERN;  </a:t>
            </a:r>
            <a:br>
              <a:rPr lang="fr-CH" b="1" dirty="0" smtClean="0"/>
            </a:br>
            <a:r>
              <a:rPr lang="fr-CH" b="1" dirty="0" smtClean="0"/>
              <a:t>           </a:t>
            </a:r>
            <a:r>
              <a:rPr lang="fr-CH" b="1" dirty="0" err="1" smtClean="0"/>
              <a:t>Plenary</a:t>
            </a:r>
            <a:r>
              <a:rPr lang="fr-CH" b="1" dirty="0" smtClean="0"/>
              <a:t> Meeting (ESPP) Granada  13-17 May </a:t>
            </a:r>
            <a:br>
              <a:rPr lang="fr-CH" b="1" dirty="0" smtClean="0"/>
            </a:br>
            <a:r>
              <a:rPr lang="fr-CH" b="1" dirty="0" smtClean="0"/>
              <a:t>           FCC </a:t>
            </a:r>
            <a:r>
              <a:rPr lang="fr-CH" b="1" dirty="0"/>
              <a:t>G</a:t>
            </a:r>
            <a:r>
              <a:rPr lang="fr-CH" b="1" dirty="0" smtClean="0"/>
              <a:t>eneral meeting in 24-28 </a:t>
            </a:r>
            <a:r>
              <a:rPr lang="fr-CH" b="1" dirty="0" err="1" smtClean="0"/>
              <a:t>June</a:t>
            </a:r>
            <a:r>
              <a:rPr lang="fr-CH" b="1" dirty="0" smtClean="0"/>
              <a:t> in Brussels </a:t>
            </a:r>
            <a:r>
              <a:rPr lang="fr-CH" b="1" dirty="0"/>
              <a:t> </a:t>
            </a:r>
            <a:r>
              <a:rPr lang="fr-CH" b="1" dirty="0" smtClean="0"/>
              <a:t> </a:t>
            </a:r>
            <a:r>
              <a:rPr lang="fr-CH" sz="1400" b="1" dirty="0" smtClean="0">
                <a:hlinkClick r:id="rId3"/>
              </a:rPr>
              <a:t>https://indico.cern.ch/event/727555</a:t>
            </a:r>
            <a:r>
              <a:rPr lang="fr-CH" sz="1400" b="1" dirty="0" smtClean="0"/>
              <a:t> </a:t>
            </a:r>
          </a:p>
          <a:p>
            <a:r>
              <a:rPr lang="fr-CH" sz="1400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143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697260"/>
            <a:ext cx="92890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The FCC design study has established the feasibility -- or the path to feasibility -- of an ambitious set of colliders after LEP/LHC, at the cutting edge of knowledge and technology.  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can be done!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and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have outstanding physics cases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-- each in their own right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--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sequential implementation of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, 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with eh 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               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offers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broadest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today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        </a:t>
            </a:r>
            <a:r>
              <a:rPr lang="en-US" sz="2000" u="sng" dirty="0" smtClean="0">
                <a:solidFill>
                  <a:srgbClr val="FF0000"/>
                </a:solidFill>
                <a:latin typeface="Calibri"/>
              </a:rPr>
              <a:t>big jumps in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Sensitivity, Precision, Energy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discussions within the community (European Strategy for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Patricle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Physics  2010)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 well as with the host states (France and Switzerland) are in taking place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An attractive scenario of staging and implementation covers 70 years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of exploratory physics, taking full advantage of the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synergies  and complementarities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(</a:t>
            </a:r>
            <a:r>
              <a:rPr lang="en-US" sz="2000" b="1" u="sng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) can start seamlessly at the end of HL-LHC    </a:t>
            </a:r>
            <a:endParaRPr lang="en-US" sz="2000" b="1" u="sng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142083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754E9B0-0304-433E-8EF6-884DB71D856D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 algn="ctr"/>
              <a:t>11.03.2020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81955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6370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9" y="76944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4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864207"/>
            <a:ext cx="914400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/>
              <a:t>T</a:t>
            </a:r>
            <a:r>
              <a:rPr lang="fr-CH" sz="2400" b="1" dirty="0" smtClean="0"/>
              <a:t>he </a:t>
            </a:r>
            <a:r>
              <a:rPr lang="fr-CH" sz="2400" b="1" dirty="0" err="1" smtClean="0"/>
              <a:t>proposed</a:t>
            </a:r>
            <a:r>
              <a:rPr lang="fr-CH" sz="2400" b="1" dirty="0" smtClean="0"/>
              <a:t> </a:t>
            </a:r>
            <a:r>
              <a:rPr lang="fr-CH" sz="2400" b="1" u="sng" dirty="0" err="1" smtClean="0">
                <a:solidFill>
                  <a:srgbClr val="FF0000"/>
                </a:solidFill>
              </a:rPr>
              <a:t>integrated</a:t>
            </a:r>
            <a:r>
              <a:rPr lang="fr-CH" sz="2400" b="1" u="sng" dirty="0" smtClean="0">
                <a:solidFill>
                  <a:srgbClr val="FF0000"/>
                </a:solidFill>
              </a:rPr>
              <a:t> FCC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a large, </a:t>
            </a:r>
            <a:r>
              <a:rPr lang="fr-CH" sz="2400" b="1" dirty="0" err="1" smtClean="0"/>
              <a:t>ambitious</a:t>
            </a:r>
            <a:r>
              <a:rPr lang="fr-CH" sz="2400" b="1" dirty="0"/>
              <a:t>,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expensive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facility</a:t>
            </a:r>
            <a:r>
              <a:rPr lang="fr-CH" sz="2400" b="1" dirty="0" smtClean="0"/>
              <a:t> </a:t>
            </a:r>
          </a:p>
          <a:p>
            <a:endParaRPr lang="fr-CH" dirty="0"/>
          </a:p>
          <a:p>
            <a:r>
              <a:rPr lang="fr-CH" b="1" dirty="0" smtClean="0"/>
              <a:t>The size </a:t>
            </a:r>
            <a:r>
              <a:rPr lang="fr-CH" b="1" dirty="0" err="1" smtClean="0"/>
              <a:t>is</a:t>
            </a:r>
            <a:r>
              <a:rPr lang="fr-CH" b="1" dirty="0" smtClean="0"/>
              <a:t> optimal for </a:t>
            </a:r>
            <a:r>
              <a:rPr lang="fr-CH" b="1" dirty="0" err="1" smtClean="0"/>
              <a:t>studying</a:t>
            </a:r>
            <a:r>
              <a:rPr lang="fr-CH" b="1" dirty="0" smtClean="0"/>
              <a:t> the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particles</a:t>
            </a:r>
            <a:r>
              <a:rPr lang="fr-CH" b="1" dirty="0" smtClean="0"/>
              <a:t> of the Standard Model </a:t>
            </a:r>
            <a:r>
              <a:rPr lang="fr-CH" b="1" dirty="0" err="1"/>
              <a:t>with</a:t>
            </a:r>
            <a:r>
              <a:rPr lang="fr-CH" b="1" dirty="0"/>
              <a:t> an </a:t>
            </a:r>
            <a:r>
              <a:rPr lang="fr-CH" b="1" dirty="0" err="1"/>
              <a:t>e+e</a:t>
            </a:r>
            <a:r>
              <a:rPr lang="fr-CH" b="1" dirty="0"/>
              <a:t>- </a:t>
            </a:r>
            <a:r>
              <a:rPr lang="fr-CH" b="1" dirty="0" err="1" smtClean="0"/>
              <a:t>collider</a:t>
            </a:r>
            <a:r>
              <a:rPr lang="fr-CH" b="1" dirty="0" smtClean="0"/>
              <a:t>, </a:t>
            </a:r>
            <a:r>
              <a:rPr lang="fr-CH" b="1" dirty="0" err="1" smtClean="0"/>
              <a:t>using</a:t>
            </a:r>
            <a:r>
              <a:rPr lang="fr-CH" b="1" dirty="0" smtClean="0"/>
              <a:t> </a:t>
            </a:r>
            <a:r>
              <a:rPr lang="fr-CH" b="1" dirty="0" err="1" smtClean="0"/>
              <a:t>them</a:t>
            </a:r>
            <a:r>
              <a:rPr lang="fr-CH" b="1" dirty="0"/>
              <a:t> </a:t>
            </a:r>
            <a:r>
              <a:rPr lang="fr-CH" b="1" dirty="0" smtClean="0"/>
              <a:t>to </a:t>
            </a:r>
            <a:r>
              <a:rPr lang="fr-CH" b="1" dirty="0" err="1" smtClean="0"/>
              <a:t>search</a:t>
            </a:r>
            <a:r>
              <a:rPr lang="fr-CH" b="1" dirty="0" smtClean="0"/>
              <a:t> for new </a:t>
            </a:r>
            <a:r>
              <a:rPr lang="fr-CH" b="1" dirty="0" err="1" smtClean="0"/>
              <a:t>physics</a:t>
            </a:r>
            <a:r>
              <a:rPr lang="fr-CH" b="1" dirty="0"/>
              <a:t>;</a:t>
            </a:r>
            <a:endParaRPr lang="fr-CH" b="1" dirty="0" smtClean="0"/>
          </a:p>
          <a:p>
            <a:r>
              <a:rPr lang="fr-CH" b="1" dirty="0" smtClean="0"/>
              <a:t>It  </a:t>
            </a:r>
            <a:r>
              <a:rPr lang="fr-CH" b="1" dirty="0" err="1" smtClean="0"/>
              <a:t>guarantees</a:t>
            </a:r>
            <a:r>
              <a:rPr lang="fr-CH" b="1" dirty="0" smtClean="0"/>
              <a:t> a </a:t>
            </a:r>
            <a:r>
              <a:rPr lang="fr-CH" b="1" dirty="0" err="1" smtClean="0"/>
              <a:t>big</a:t>
            </a:r>
            <a:r>
              <a:rPr lang="fr-CH" b="1" dirty="0" smtClean="0"/>
              <a:t> jump in </a:t>
            </a:r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b="1" dirty="0" err="1" smtClean="0"/>
              <a:t>reach</a:t>
            </a:r>
            <a:r>
              <a:rPr lang="fr-CH" b="1" dirty="0" smtClean="0"/>
              <a:t> for the hadron </a:t>
            </a:r>
            <a:r>
              <a:rPr lang="fr-CH" b="1" dirty="0" err="1" smtClean="0"/>
              <a:t>collider</a:t>
            </a:r>
            <a:r>
              <a:rPr lang="fr-CH" b="1" dirty="0" smtClean="0"/>
              <a:t>, </a:t>
            </a:r>
            <a:r>
              <a:rPr lang="fr-CH" b="1" dirty="0" err="1" smtClean="0"/>
              <a:t>which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itself</a:t>
            </a:r>
            <a:r>
              <a:rPr lang="fr-CH" b="1" dirty="0" smtClean="0"/>
              <a:t> a formidable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particle</a:t>
            </a:r>
            <a:r>
              <a:rPr lang="fr-CH" b="1" dirty="0" smtClean="0"/>
              <a:t> </a:t>
            </a:r>
            <a:r>
              <a:rPr lang="fr-CH" b="1" dirty="0" err="1" smtClean="0"/>
              <a:t>factory</a:t>
            </a:r>
            <a:r>
              <a:rPr lang="fr-CH" b="1" dirty="0" smtClean="0"/>
              <a:t>.   </a:t>
            </a:r>
          </a:p>
          <a:p>
            <a:endParaRPr lang="fr-CH" b="1" dirty="0" smtClean="0"/>
          </a:p>
          <a:p>
            <a:r>
              <a:rPr lang="fr-CH" b="1" dirty="0" smtClean="0"/>
              <a:t>Alternative </a:t>
            </a:r>
            <a:r>
              <a:rPr lang="fr-CH" b="1" dirty="0" err="1" smtClean="0"/>
              <a:t>facilities</a:t>
            </a:r>
            <a:r>
              <a:rPr lang="fr-CH" b="1" dirty="0" smtClean="0"/>
              <a:t> </a:t>
            </a:r>
            <a:r>
              <a:rPr lang="fr-CH" b="1" dirty="0" err="1" smtClean="0"/>
              <a:t>that</a:t>
            </a:r>
            <a:r>
              <a:rPr lang="fr-CH" b="1" dirty="0" smtClean="0"/>
              <a:t> are </a:t>
            </a:r>
            <a:r>
              <a:rPr lang="fr-CH" b="1" dirty="0" err="1" smtClean="0"/>
              <a:t>proposed</a:t>
            </a:r>
            <a:r>
              <a:rPr lang="fr-CH" b="1" dirty="0" smtClean="0"/>
              <a:t> to </a:t>
            </a:r>
            <a:r>
              <a:rPr lang="fr-CH" b="1" dirty="0" err="1" smtClean="0"/>
              <a:t>provide</a:t>
            </a:r>
            <a:r>
              <a:rPr lang="fr-CH" b="1" dirty="0" smtClean="0"/>
              <a:t> </a:t>
            </a:r>
            <a:r>
              <a:rPr lang="fr-CH" b="1" dirty="0" err="1" smtClean="0"/>
              <a:t>e.g</a:t>
            </a:r>
            <a:r>
              <a:rPr lang="fr-CH" b="1" dirty="0" smtClean="0"/>
              <a:t>. the </a:t>
            </a:r>
            <a:r>
              <a:rPr lang="fr-CH" b="1" dirty="0" err="1" smtClean="0"/>
              <a:t>same</a:t>
            </a:r>
            <a:r>
              <a:rPr lang="fr-CH" b="1" dirty="0" smtClean="0"/>
              <a:t> table of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properties</a:t>
            </a:r>
            <a:endParaRPr lang="fr-CH" b="1" dirty="0" smtClean="0"/>
          </a:p>
          <a:p>
            <a:r>
              <a:rPr lang="fr-CH" b="1" dirty="0" smtClean="0"/>
              <a:t>are 1)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precise</a:t>
            </a:r>
            <a:r>
              <a:rPr lang="fr-CH" b="1" dirty="0" smtClean="0"/>
              <a:t> 2) not </a:t>
            </a:r>
            <a:r>
              <a:rPr lang="fr-CH" b="1" dirty="0" err="1" smtClean="0"/>
              <a:t>much</a:t>
            </a:r>
            <a:r>
              <a:rPr lang="fr-CH" b="1" dirty="0" smtClean="0"/>
              <a:t> </a:t>
            </a:r>
            <a:r>
              <a:rPr lang="fr-CH" b="1" dirty="0" err="1" smtClean="0"/>
              <a:t>cheaper</a:t>
            </a:r>
            <a:r>
              <a:rPr lang="fr-CH" b="1" dirty="0" smtClean="0"/>
              <a:t> and 3) </a:t>
            </a:r>
            <a:r>
              <a:rPr lang="fr-CH" b="1" dirty="0" err="1" smtClean="0"/>
              <a:t>considerably</a:t>
            </a:r>
            <a:r>
              <a:rPr lang="fr-CH" b="1" dirty="0" smtClean="0"/>
              <a:t>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broad</a:t>
            </a:r>
            <a:r>
              <a:rPr lang="fr-CH" b="1" dirty="0" smtClean="0"/>
              <a:t> in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ability</a:t>
            </a:r>
            <a:r>
              <a:rPr lang="fr-CH" b="1" dirty="0" smtClean="0"/>
              <a:t>. </a:t>
            </a:r>
          </a:p>
          <a:p>
            <a:endParaRPr lang="fr-CH" b="1" dirty="0" smtClean="0"/>
          </a:p>
          <a:p>
            <a:r>
              <a:rPr lang="fr-CH" b="1" dirty="0" smtClean="0"/>
              <a:t>The </a:t>
            </a:r>
            <a:r>
              <a:rPr lang="fr-CH" b="1" dirty="0" err="1" smtClean="0"/>
              <a:t>other</a:t>
            </a:r>
            <a:r>
              <a:rPr lang="fr-CH" b="1" dirty="0" smtClean="0"/>
              <a:t> routes to 100 </a:t>
            </a:r>
            <a:r>
              <a:rPr lang="fr-CH" b="1" dirty="0" err="1" smtClean="0"/>
              <a:t>TeV</a:t>
            </a:r>
            <a:r>
              <a:rPr lang="fr-CH" b="1" dirty="0" smtClean="0"/>
              <a:t> are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precise</a:t>
            </a:r>
            <a:r>
              <a:rPr lang="fr-CH" b="1" dirty="0" smtClean="0"/>
              <a:t>,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complete</a:t>
            </a:r>
            <a:r>
              <a:rPr lang="fr-CH" b="1" dirty="0" smtClean="0"/>
              <a:t>, and more </a:t>
            </a:r>
            <a:r>
              <a:rPr lang="fr-CH" b="1" dirty="0" err="1" smtClean="0"/>
              <a:t>expensive</a:t>
            </a:r>
            <a:r>
              <a:rPr lang="fr-CH" b="1" dirty="0" smtClean="0"/>
              <a:t>. </a:t>
            </a:r>
          </a:p>
          <a:p>
            <a:endParaRPr lang="fr-CH" b="1" dirty="0" smtClean="0"/>
          </a:p>
          <a:p>
            <a:r>
              <a:rPr lang="fr-CH" b="1" dirty="0" smtClean="0"/>
              <a:t>CERN </a:t>
            </a:r>
            <a:r>
              <a:rPr lang="fr-CH" b="1" dirty="0" err="1" smtClean="0"/>
              <a:t>is</a:t>
            </a:r>
            <a:r>
              <a:rPr lang="fr-CH" b="1" dirty="0" smtClean="0"/>
              <a:t> the best place for </a:t>
            </a:r>
            <a:r>
              <a:rPr lang="fr-CH" b="1" dirty="0" err="1" smtClean="0"/>
              <a:t>such</a:t>
            </a:r>
            <a:r>
              <a:rPr lang="fr-CH" b="1" dirty="0" smtClean="0"/>
              <a:t> a </a:t>
            </a:r>
            <a:r>
              <a:rPr lang="fr-CH" b="1" dirty="0" err="1" smtClean="0"/>
              <a:t>challenging</a:t>
            </a:r>
            <a:r>
              <a:rPr lang="fr-CH" b="1" dirty="0" smtClean="0"/>
              <a:t> </a:t>
            </a:r>
            <a:r>
              <a:rPr lang="fr-CH" b="1" dirty="0" err="1" smtClean="0"/>
              <a:t>enterprise</a:t>
            </a:r>
            <a:r>
              <a:rPr lang="fr-CH" b="1" dirty="0"/>
              <a:t>,</a:t>
            </a:r>
            <a:r>
              <a:rPr lang="fr-CH" b="1" dirty="0" smtClean="0"/>
              <a:t>  </a:t>
            </a:r>
            <a:r>
              <a:rPr lang="fr-CH" b="1" dirty="0" err="1" smtClean="0"/>
              <a:t>given</a:t>
            </a:r>
            <a:r>
              <a:rPr lang="fr-CH" b="1" dirty="0" smtClean="0"/>
              <a:t> </a:t>
            </a:r>
            <a:r>
              <a:rPr lang="fr-CH" b="1" dirty="0" err="1" smtClean="0"/>
              <a:t>its</a:t>
            </a:r>
            <a:r>
              <a:rPr lang="fr-CH" b="1" dirty="0" smtClean="0"/>
              <a:t> </a:t>
            </a:r>
            <a:r>
              <a:rPr lang="fr-CH" b="1" dirty="0" err="1" smtClean="0"/>
              <a:t>demonstrated</a:t>
            </a:r>
            <a:r>
              <a:rPr lang="fr-CH" b="1" dirty="0" smtClean="0"/>
              <a:t> </a:t>
            </a:r>
            <a:r>
              <a:rPr lang="fr-CH" b="1" dirty="0" err="1" smtClean="0"/>
              <a:t>extraordinary</a:t>
            </a:r>
            <a:r>
              <a:rPr lang="fr-CH" b="1" dirty="0" smtClean="0"/>
              <a:t> </a:t>
            </a:r>
            <a:r>
              <a:rPr lang="fr-CH" b="1" dirty="0" err="1" smtClean="0"/>
              <a:t>competence</a:t>
            </a:r>
            <a:r>
              <a:rPr lang="fr-CH" b="1" dirty="0" smtClean="0"/>
              <a:t>, </a:t>
            </a:r>
            <a:r>
              <a:rPr lang="fr-CH" b="1" dirty="0" err="1" smtClean="0"/>
              <a:t>its</a:t>
            </a:r>
            <a:r>
              <a:rPr lang="fr-CH" b="1" dirty="0" smtClean="0"/>
              <a:t> international </a:t>
            </a:r>
            <a:r>
              <a:rPr lang="fr-CH" b="1" dirty="0" err="1" smtClean="0"/>
              <a:t>membership</a:t>
            </a:r>
            <a:r>
              <a:rPr lang="fr-CH" b="1" dirty="0" smtClean="0"/>
              <a:t>, and the </a:t>
            </a:r>
            <a:r>
              <a:rPr lang="en-GB" b="1" dirty="0"/>
              <a:t>CERN </a:t>
            </a:r>
            <a:r>
              <a:rPr lang="en-GB" b="1" dirty="0" smtClean="0"/>
              <a:t>existing </a:t>
            </a:r>
            <a:r>
              <a:rPr lang="en-GB" b="1" dirty="0"/>
              <a:t>infrastructure: accelerator complex, including the injectors, cryogenics, etc. </a:t>
            </a:r>
            <a:endParaRPr lang="en-GB" b="1" dirty="0" smtClean="0"/>
          </a:p>
          <a:p>
            <a:r>
              <a:rPr lang="en-GB" b="1" dirty="0" smtClean="0"/>
              <a:t>(Building </a:t>
            </a:r>
            <a:r>
              <a:rPr lang="en-GB" b="1" dirty="0"/>
              <a:t>FCC in a green field </a:t>
            </a:r>
            <a:r>
              <a:rPr lang="en-GB" b="1" dirty="0" smtClean="0"/>
              <a:t>would be </a:t>
            </a:r>
            <a:r>
              <a:rPr lang="en-GB" b="1" dirty="0"/>
              <a:t>much more </a:t>
            </a:r>
            <a:r>
              <a:rPr lang="en-GB" b="1" dirty="0" smtClean="0"/>
              <a:t>challenging</a:t>
            </a:r>
            <a:r>
              <a:rPr lang="en-GB" b="1" dirty="0"/>
              <a:t> </a:t>
            </a:r>
            <a:r>
              <a:rPr lang="en-GB" b="1" dirty="0" smtClean="0"/>
              <a:t>and risky)</a:t>
            </a:r>
          </a:p>
          <a:p>
            <a:r>
              <a:rPr lang="en-GB" dirty="0" smtClean="0"/>
              <a:t>  </a:t>
            </a:r>
            <a:endParaRPr lang="fr-CH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03648" y="97194"/>
            <a:ext cx="597666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fr-CH" sz="4400" b="1" dirty="0"/>
              <a:t>FINAL WORDS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7448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17A0-76D7-4CF9-908F-E11D3E5A0CA7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2008" y="2472780"/>
            <a:ext cx="9036496" cy="461665"/>
          </a:xfrm>
          <a:prstGeom prst="rect">
            <a:avLst/>
          </a:prstGeom>
          <a:solidFill>
            <a:srgbClr val="FFFF00"/>
          </a:solidFill>
          <a:ln w="38100" cmpd="thinThick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Particle physics has arrived at an important moment </a:t>
            </a:r>
            <a:r>
              <a:rPr lang="en-GB" sz="2400" b="1" dirty="0" smtClean="0"/>
              <a:t>of </a:t>
            </a:r>
            <a:r>
              <a:rPr lang="en-GB" sz="2400" b="1" dirty="0"/>
              <a:t>its history</a:t>
            </a:r>
          </a:p>
        </p:txBody>
      </p:sp>
    </p:spTree>
    <p:extLst>
      <p:ext uri="{BB962C8B-B14F-4D97-AF65-F5344CB8AC3E}">
        <p14:creationId xmlns:p14="http://schemas.microsoft.com/office/powerpoint/2010/main" val="599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65037"/>
              </p:ext>
            </p:extLst>
          </p:nvPr>
        </p:nvGraphicFramePr>
        <p:xfrm>
          <a:off x="-21697" y="779537"/>
          <a:ext cx="9144000" cy="4974957"/>
        </p:xfrm>
        <a:graphic>
          <a:graphicData uri="http://schemas.openxmlformats.org/drawingml/2006/table">
            <a:tbl>
              <a:tblPr firstRow="1" bandRow="1"/>
              <a:tblGrid>
                <a:gridCol w="37442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6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88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753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69354">
                  <a:extLst>
                    <a:ext uri="{9D8B030D-6E8A-4147-A177-3AD203B41FA5}">
                      <a16:colId xmlns="" xmlns:a16="http://schemas.microsoft.com/office/drawing/2014/main" val="818795718"/>
                    </a:ext>
                  </a:extLst>
                </a:gridCol>
              </a:tblGrid>
              <a:tr h="43824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WW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700" b="1" baseline="0" dirty="0" smtClean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7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273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6273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529601"/>
                  </a:ext>
                </a:extLst>
              </a:tr>
              <a:tr h="317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3724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42006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3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387361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399448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953052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385839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492026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639738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53842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3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400" kern="0" dirty="0">
                <a:latin typeface="Arial"/>
              </a:rPr>
              <a:t>FCC-</a:t>
            </a:r>
            <a:r>
              <a:rPr lang="en-US" sz="3400" kern="0" dirty="0" err="1">
                <a:latin typeface="Arial"/>
              </a:rPr>
              <a:t>ee</a:t>
            </a:r>
            <a:r>
              <a:rPr lang="en-US" sz="3400" kern="0" dirty="0">
                <a:latin typeface="Arial"/>
              </a:rPr>
              <a:t> Collider Parameters</a:t>
            </a:r>
            <a:endParaRPr lang="en-US" sz="31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364" y="1285768"/>
            <a:ext cx="48672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6" y="11721"/>
            <a:ext cx="905256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800" dirty="0" smtClean="0">
                <a:latin typeface="+mn-lt"/>
              </a:rPr>
              <a:t>1989-1999: top mass </a:t>
            </a:r>
            <a:r>
              <a:rPr lang="fr-CH" sz="2800" dirty="0" err="1" smtClean="0">
                <a:latin typeface="+mn-lt"/>
              </a:rPr>
              <a:t>predicted</a:t>
            </a:r>
            <a:r>
              <a:rPr lang="fr-CH" sz="2800" dirty="0" smtClean="0">
                <a:latin typeface="+mn-lt"/>
              </a:rPr>
              <a:t> (LEP, </a:t>
            </a:r>
            <a:r>
              <a:rPr lang="fr-CH" sz="2800" dirty="0" err="1" smtClean="0">
                <a:latin typeface="+mn-lt"/>
              </a:rPr>
              <a:t>mostly</a:t>
            </a:r>
            <a:r>
              <a:rPr lang="fr-CH" sz="2800" dirty="0" smtClean="0">
                <a:latin typeface="+mn-lt"/>
              </a:rPr>
              <a:t> Z </a:t>
            </a:r>
            <a:r>
              <a:rPr lang="fr-CH" sz="2800" dirty="0" err="1" smtClean="0">
                <a:latin typeface="+mn-lt"/>
              </a:rPr>
              <a:t>mass&amp;width</a:t>
            </a:r>
            <a:r>
              <a:rPr lang="fr-CH" sz="2800" dirty="0" smtClean="0">
                <a:latin typeface="+mn-lt"/>
              </a:rPr>
              <a:t>) </a:t>
            </a:r>
          </a:p>
          <a:p>
            <a:r>
              <a:rPr lang="fr-CH" sz="2800" dirty="0" smtClean="0">
                <a:latin typeface="+mn-lt"/>
              </a:rPr>
              <a:t>                     top quark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</a:t>
            </a:r>
            <a:r>
              <a:rPr lang="fr-CH" sz="2800" dirty="0" err="1" smtClean="0">
                <a:latin typeface="+mn-lt"/>
              </a:rPr>
              <a:t>Tevatron</a:t>
            </a:r>
            <a:r>
              <a:rPr lang="fr-CH" sz="2800" dirty="0" smtClean="0">
                <a:latin typeface="+mn-lt"/>
              </a:rPr>
              <a:t>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     t’Hooft and </a:t>
            </a:r>
            <a:r>
              <a:rPr lang="fr-CH" sz="2800" dirty="0" err="1" smtClean="0">
                <a:latin typeface="+mn-lt"/>
              </a:rPr>
              <a:t>Veltman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1999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772A-BFA7-4D4F-A0F0-21CB6BECC901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271" y="1334294"/>
            <a:ext cx="4991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128" y="2856"/>
            <a:ext cx="8986114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1997-2013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mass </a:t>
            </a:r>
            <a:r>
              <a:rPr lang="fr-CH" sz="2800" dirty="0" err="1" smtClean="0">
                <a:latin typeface="+mn-lt"/>
              </a:rPr>
              <a:t>cornered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(LEP H, M</a:t>
            </a:r>
            <a:r>
              <a:rPr lang="fr-CH" sz="2000" baseline="-25000" dirty="0" smtClean="0">
                <a:latin typeface="+mn-lt"/>
              </a:rPr>
              <a:t>Z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etc</a:t>
            </a:r>
            <a:r>
              <a:rPr lang="fr-CH" sz="2000" dirty="0" smtClean="0">
                <a:latin typeface="+mn-lt"/>
              </a:rPr>
              <a:t> +</a:t>
            </a:r>
            <a:r>
              <a:rPr lang="fr-CH" sz="2000" dirty="0" err="1" smtClean="0">
                <a:latin typeface="+mn-lt"/>
              </a:rPr>
              <a:t>Tevatron</a:t>
            </a:r>
            <a:r>
              <a:rPr lang="fr-CH" sz="2000" dirty="0" smtClean="0">
                <a:latin typeface="+mn-lt"/>
              </a:rPr>
              <a:t> m</a:t>
            </a:r>
            <a:r>
              <a:rPr lang="fr-CH" sz="2000" baseline="-25000" dirty="0" smtClean="0">
                <a:latin typeface="+mn-lt"/>
              </a:rPr>
              <a:t>t</a:t>
            </a:r>
            <a:r>
              <a:rPr lang="fr-CH" sz="2000" dirty="0" smtClean="0">
                <a:latin typeface="+mn-lt"/>
              </a:rPr>
              <a:t> , M</a:t>
            </a:r>
            <a:r>
              <a:rPr lang="fr-CH" sz="2000" baseline="-25000" dirty="0" smtClean="0">
                <a:latin typeface="+mn-lt"/>
              </a:rPr>
              <a:t>W</a:t>
            </a:r>
            <a:r>
              <a:rPr lang="fr-CH" sz="2000" dirty="0" smtClean="0">
                <a:latin typeface="+mn-lt"/>
              </a:rPr>
              <a:t>)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                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(LHC)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</a:t>
            </a:r>
            <a:r>
              <a:rPr lang="fr-CH" sz="2800" dirty="0" err="1" smtClean="0">
                <a:latin typeface="+mn-lt"/>
              </a:rPr>
              <a:t>Englert</a:t>
            </a:r>
            <a:r>
              <a:rPr lang="fr-CH" sz="2800" dirty="0" smtClean="0">
                <a:latin typeface="+mn-lt"/>
              </a:rPr>
              <a:t> and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7566" y="4281735"/>
            <a:ext cx="231845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latin typeface="+mn-lt"/>
              </a:rPr>
              <a:t>IT LOOKS LIKE THE </a:t>
            </a:r>
          </a:p>
          <a:p>
            <a:r>
              <a:rPr lang="fr-CH" sz="2000" b="1" dirty="0" smtClean="0">
                <a:latin typeface="+mn-lt"/>
              </a:rPr>
              <a:t>STANDARD MODEL  </a:t>
            </a:r>
          </a:p>
          <a:p>
            <a:r>
              <a:rPr lang="fr-CH" sz="2000" b="1" dirty="0" smtClean="0">
                <a:latin typeface="+mn-lt"/>
              </a:rPr>
              <a:t>IS COMPLETE.....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48" y="5172223"/>
            <a:ext cx="510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in </a:t>
            </a:r>
            <a:r>
              <a:rPr lang="fr-CH" dirty="0" err="1" smtClean="0"/>
              <a:t>fact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know </a:t>
            </a:r>
            <a:r>
              <a:rPr lang="fr-CH" dirty="0" err="1" smtClean="0"/>
              <a:t>from</a:t>
            </a:r>
            <a:r>
              <a:rPr lang="fr-CH" dirty="0" smtClean="0"/>
              <a:t> oscillations and </a:t>
            </a:r>
            <a:r>
              <a:rPr lang="fr-CH" dirty="0" err="1" smtClean="0"/>
              <a:t>cosmology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that</a:t>
            </a:r>
            <a:r>
              <a:rPr lang="fr-CH" dirty="0" smtClean="0"/>
              <a:t>  all 3 neutrino masses are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~0.1 eV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66F-089F-4CE0-8BF1-4CB51E59BEC9}" type="datetime1">
              <a:rPr lang="fr-CH" smtClean="0"/>
              <a:t>11.03.2020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0"/>
            <a:ext cx="615282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4000" b="1" dirty="0" smtClean="0">
                <a:solidFill>
                  <a:srgbClr val="FFFF00"/>
                </a:solidFill>
                <a:latin typeface="+mj-lt"/>
              </a:rPr>
              <a:t>SEVEN YEARS AGO ALREADY</a:t>
            </a:r>
            <a:endParaRPr lang="en-US" sz="4000" b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2ACB-9E08-4D48-860D-00A71A517A2D}" type="datetime1">
              <a:rPr lang="fr-CH" smtClean="0"/>
              <a:t>11.03.2020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4" y="2191387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7" y="94817"/>
            <a:ext cx="91756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Standard Model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a </a:t>
            </a:r>
            <a:r>
              <a:rPr lang="fr-CH" sz="2000" b="1" dirty="0" err="1" smtClean="0">
                <a:solidFill>
                  <a:prstClr val="black"/>
                </a:solidFill>
              </a:rPr>
              <a:t>very</a:t>
            </a:r>
            <a:r>
              <a:rPr lang="fr-CH" sz="2000" b="1" dirty="0" smtClean="0">
                <a:solidFill>
                  <a:prstClr val="black"/>
                </a:solidFill>
              </a:rPr>
              <a:t> consistent and </a:t>
            </a:r>
            <a:r>
              <a:rPr lang="fr-CH" sz="2000" b="1" dirty="0" err="1" smtClean="0">
                <a:solidFill>
                  <a:prstClr val="black"/>
                </a:solidFill>
              </a:rPr>
              <a:t>complete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theory</a:t>
            </a:r>
            <a:r>
              <a:rPr lang="fr-CH" sz="2000" b="1" dirty="0" smtClean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I</a:t>
            </a:r>
            <a:r>
              <a:rPr lang="fr-CH" sz="2000" b="1" dirty="0" smtClean="0">
                <a:solidFill>
                  <a:prstClr val="black"/>
                </a:solidFill>
              </a:rPr>
              <a:t>t </a:t>
            </a:r>
            <a:r>
              <a:rPr lang="fr-CH" sz="2000" b="1" dirty="0" err="1" smtClean="0">
                <a:solidFill>
                  <a:prstClr val="black"/>
                </a:solidFill>
              </a:rPr>
              <a:t>explains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known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collider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phenomena</a:t>
            </a:r>
            <a:r>
              <a:rPr lang="fr-CH" sz="2000" b="1" dirty="0" smtClean="0">
                <a:solidFill>
                  <a:prstClr val="black"/>
                </a:solidFill>
              </a:rPr>
              <a:t> and </a:t>
            </a:r>
            <a:r>
              <a:rPr lang="fr-CH" sz="2000" b="1" dirty="0" err="1" smtClean="0">
                <a:solidFill>
                  <a:prstClr val="black"/>
                </a:solidFill>
              </a:rPr>
              <a:t>almost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particle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physics</a:t>
            </a:r>
            <a:r>
              <a:rPr lang="fr-CH" sz="2000" b="1" dirty="0" smtClean="0">
                <a:solidFill>
                  <a:prstClr val="black"/>
                </a:solidFill>
              </a:rPr>
              <a:t> (</a:t>
            </a:r>
            <a:r>
              <a:rPr lang="fr-CH" sz="2000" b="1" dirty="0" err="1" smtClean="0">
                <a:solidFill>
                  <a:prstClr val="black"/>
                </a:solidFill>
              </a:rPr>
              <a:t>except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  <a:sym typeface="Symbol"/>
              </a:rPr>
              <a:t>’s) 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– </a:t>
            </a:r>
            <a:r>
              <a:rPr lang="fr-CH" sz="2000" b="1" dirty="0" err="1" smtClean="0">
                <a:solidFill>
                  <a:prstClr val="black"/>
                </a:solidFill>
              </a:rPr>
              <a:t>this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was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beautifully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verified</a:t>
            </a:r>
            <a:r>
              <a:rPr lang="fr-CH" sz="2000" b="1" dirty="0" smtClean="0">
                <a:solidFill>
                  <a:prstClr val="black"/>
                </a:solidFill>
              </a:rPr>
              <a:t> at LEP, SLC, </a:t>
            </a:r>
            <a:r>
              <a:rPr lang="fr-CH" sz="2000" b="1" dirty="0" err="1" smtClean="0">
                <a:solidFill>
                  <a:prstClr val="black"/>
                </a:solidFill>
              </a:rPr>
              <a:t>Tevatron</a:t>
            </a:r>
            <a:r>
              <a:rPr lang="fr-CH" sz="2000" b="1" dirty="0" smtClean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          -- the EWPO radiative corrections </a:t>
            </a:r>
            <a:r>
              <a:rPr lang="fr-CH" sz="2000" b="1" dirty="0" err="1" smtClean="0">
                <a:solidFill>
                  <a:prstClr val="black"/>
                </a:solidFill>
              </a:rPr>
              <a:t>predicted</a:t>
            </a:r>
            <a:r>
              <a:rPr lang="fr-CH" sz="2000" b="1" dirty="0" smtClean="0">
                <a:solidFill>
                  <a:prstClr val="black"/>
                </a:solidFill>
              </a:rPr>
              <a:t> top and </a:t>
            </a:r>
            <a:r>
              <a:rPr lang="fr-CH" sz="2000" b="1" dirty="0" err="1" smtClean="0">
                <a:solidFill>
                  <a:prstClr val="black"/>
                </a:solidFill>
              </a:rPr>
              <a:t>Higgs</a:t>
            </a:r>
            <a:r>
              <a:rPr lang="fr-CH" sz="2000" b="1" dirty="0" smtClean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                    </a:t>
            </a:r>
            <a:r>
              <a:rPr lang="fr-CH" sz="2000" b="1" dirty="0" err="1" smtClean="0">
                <a:solidFill>
                  <a:prstClr val="black"/>
                </a:solidFill>
              </a:rPr>
              <a:t>assuming</a:t>
            </a:r>
            <a:r>
              <a:rPr lang="fr-CH" sz="2000" b="1" dirty="0" smtClean="0">
                <a:solidFill>
                  <a:prstClr val="black"/>
                </a:solidFill>
              </a:rPr>
              <a:t> SM </a:t>
            </a:r>
            <a:r>
              <a:rPr lang="fr-CH" sz="2000" b="1" i="1" dirty="0" smtClean="0">
                <a:solidFill>
                  <a:prstClr val="black"/>
                </a:solidFill>
              </a:rPr>
              <a:t>and </a:t>
            </a:r>
            <a:r>
              <a:rPr lang="fr-CH" sz="2000" b="1" i="1" dirty="0" err="1" smtClean="0">
                <a:solidFill>
                  <a:prstClr val="black"/>
                </a:solidFill>
              </a:rPr>
              <a:t>nothing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  <a:r>
              <a:rPr lang="fr-CH" sz="2000" b="1" i="1" dirty="0" err="1" smtClean="0">
                <a:solidFill>
                  <a:prstClr val="black"/>
                </a:solidFill>
              </a:rPr>
              <a:t>else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can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even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extrapolate</a:t>
            </a:r>
            <a:r>
              <a:rPr lang="fr-CH" sz="2000" b="1" dirty="0" smtClean="0">
                <a:solidFill>
                  <a:prstClr val="black"/>
                </a:solidFill>
              </a:rPr>
              <a:t> the Standard Model all the </a:t>
            </a:r>
            <a:r>
              <a:rPr lang="fr-CH" sz="2000" b="1" dirty="0" err="1" smtClean="0">
                <a:solidFill>
                  <a:prstClr val="black"/>
                </a:solidFill>
              </a:rPr>
              <a:t>way</a:t>
            </a:r>
            <a:r>
              <a:rPr lang="fr-CH" sz="2000" b="1" dirty="0" smtClean="0">
                <a:solidFill>
                  <a:prstClr val="black"/>
                </a:solidFill>
              </a:rPr>
              <a:t> to the </a:t>
            </a:r>
            <a:r>
              <a:rPr lang="fr-CH" sz="2000" b="1" dirty="0" err="1" smtClean="0">
                <a:solidFill>
                  <a:prstClr val="black"/>
                </a:solidFill>
              </a:rPr>
              <a:t>the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Plank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scale</a:t>
            </a:r>
            <a:r>
              <a:rPr lang="fr-CH" sz="2000" b="1" dirty="0" smtClean="0">
                <a:solidFill>
                  <a:prstClr val="black"/>
                </a:solidFill>
              </a:rPr>
              <a:t> :</a:t>
            </a:r>
            <a:endParaRPr lang="en-GB" sz="2000" b="1" dirty="0" smtClean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59316"/>
            <a:ext cx="3514516" cy="29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69008" y="2869115"/>
            <a:ext cx="1527328" cy="708465"/>
            <a:chOff x="6902492" y="2668849"/>
            <a:chExt cx="1527328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50636" cy="4801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2000" dirty="0" smtClean="0">
                  <a:latin typeface="+mn-lt"/>
                </a:rPr>
                <a:t>FCC 2048</a:t>
              </a:r>
              <a:endParaRPr lang="en-GB" sz="2000" dirty="0" smtClean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0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242" y="928379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>
                <a:latin typeface="+mn-lt"/>
              </a:rPr>
              <a:t>I</a:t>
            </a:r>
            <a:r>
              <a:rPr lang="fr-CH" sz="3600" dirty="0" smtClean="0">
                <a:latin typeface="+mn-lt"/>
              </a:rPr>
              <a:t>s </a:t>
            </a:r>
            <a:r>
              <a:rPr lang="fr-CH" sz="3600" dirty="0" err="1" smtClean="0">
                <a:latin typeface="+mn-lt"/>
              </a:rPr>
              <a:t>it</a:t>
            </a:r>
            <a:r>
              <a:rPr lang="fr-CH" sz="3600" dirty="0" smtClean="0">
                <a:latin typeface="+mn-lt"/>
              </a:rPr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8883" y="1716769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21E7-EADB-4DEA-B641-295C2C806DFB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437795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72874" y="3788689"/>
            <a:ext cx="5398253" cy="1227420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74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72200" y="5137754"/>
            <a:ext cx="26629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</a:t>
            </a:r>
            <a:r>
              <a:rPr lang="fr-CH" sz="3600" b="1" dirty="0" smtClean="0">
                <a:solidFill>
                  <a:prstClr val="black"/>
                </a:solidFill>
              </a:rPr>
              <a:t>s </a:t>
            </a:r>
            <a:r>
              <a:rPr lang="fr-CH" sz="3600" b="1" dirty="0" err="1" smtClean="0">
                <a:solidFill>
                  <a:prstClr val="black"/>
                </a:solidFill>
              </a:rPr>
              <a:t>it</a:t>
            </a:r>
            <a:r>
              <a:rPr lang="fr-CH" sz="3600" b="1" dirty="0" smtClean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16241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83" y="753720"/>
            <a:ext cx="249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Dark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matter</a:t>
            </a: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3" name="Picture 2" descr="http://apod.cidehom.com/pix/2002/021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876" y="538609"/>
            <a:ext cx="3159808" cy="181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755" y="34804"/>
            <a:ext cx="35306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3" y="2683568"/>
            <a:ext cx="513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Were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is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antimatter</a:t>
            </a:r>
            <a:r>
              <a:rPr lang="fr-CH" sz="3600" b="1" dirty="0" smtClean="0">
                <a:solidFill>
                  <a:prstClr val="black"/>
                </a:solidFill>
              </a:rPr>
              <a:t> gone? </a:t>
            </a:r>
          </a:p>
        </p:txBody>
      </p:sp>
      <p:pic>
        <p:nvPicPr>
          <p:cNvPr id="6146" name="Picture 2" descr="http://cronodon.com/images/symmetry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049" y="2399321"/>
            <a:ext cx="2794311" cy="17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1" y="-76891"/>
            <a:ext cx="3867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srgbClr val="0000FF"/>
                </a:solidFill>
              </a:rPr>
              <a:t>We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cannot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explain</a:t>
            </a:r>
            <a:r>
              <a:rPr lang="fr-CH" sz="36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74" y="1328698"/>
            <a:ext cx="281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Standard Model </a:t>
            </a:r>
            <a:r>
              <a:rPr lang="fr-CH" b="1" dirty="0" err="1" smtClean="0">
                <a:solidFill>
                  <a:prstClr val="black"/>
                </a:solidFill>
              </a:rPr>
              <a:t>particles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constitute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only</a:t>
            </a:r>
            <a:r>
              <a:rPr lang="fr-CH" b="1" dirty="0" smtClean="0">
                <a:solidFill>
                  <a:prstClr val="black"/>
                </a:solidFill>
              </a:rPr>
              <a:t> 5% of the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in the </a:t>
            </a:r>
            <a:r>
              <a:rPr lang="fr-CH" b="1" dirty="0" err="1">
                <a:solidFill>
                  <a:prstClr val="black"/>
                </a:solidFill>
              </a:rPr>
              <a:t>U</a:t>
            </a:r>
            <a:r>
              <a:rPr lang="fr-CH" b="1" dirty="0" err="1" smtClean="0">
                <a:solidFill>
                  <a:prstClr val="black"/>
                </a:solidFill>
              </a:rPr>
              <a:t>niverse</a:t>
            </a:r>
            <a:endParaRPr lang="fr-CH" b="1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86" y="3654752"/>
            <a:ext cx="604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What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makes</a:t>
            </a:r>
            <a:r>
              <a:rPr lang="fr-CH" sz="3600" b="1" dirty="0" smtClean="0">
                <a:solidFill>
                  <a:prstClr val="black"/>
                </a:solidFill>
              </a:rPr>
              <a:t> neutrino masses?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25" t="39670" r="31047" b="32547"/>
          <a:stretch/>
        </p:blipFill>
        <p:spPr bwMode="auto">
          <a:xfrm>
            <a:off x="5377072" y="4054336"/>
            <a:ext cx="3011555" cy="1300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0174" y="4059699"/>
            <a:ext cx="462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Not a unique solution in the SM --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Dirac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so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small</a:t>
            </a:r>
            <a:r>
              <a:rPr lang="fr-CH" b="1" dirty="0" smtClean="0">
                <a:solidFill>
                  <a:prstClr val="black"/>
                </a:solidFill>
              </a:rPr>
              <a:t>?)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Majorana</a:t>
            </a:r>
            <a:r>
              <a:rPr lang="fr-CH" b="1" dirty="0" smtClean="0">
                <a:solidFill>
                  <a:prstClr val="black"/>
                </a:solidFill>
              </a:rPr>
              <a:t>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not Dirac?)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Both</a:t>
            </a:r>
            <a:r>
              <a:rPr lang="fr-CH" b="1" dirty="0" smtClean="0">
                <a:solidFill>
                  <a:prstClr val="black"/>
                </a:solidFill>
              </a:rPr>
              <a:t> (the </a:t>
            </a:r>
            <a:r>
              <a:rPr lang="fr-CH" b="1" dirty="0" err="1" smtClean="0">
                <a:solidFill>
                  <a:prstClr val="black"/>
                </a:solidFill>
              </a:rPr>
              <a:t>preferred</a:t>
            </a:r>
            <a:r>
              <a:rPr lang="fr-CH" b="1" dirty="0" smtClean="0">
                <a:solidFill>
                  <a:prstClr val="black"/>
                </a:solidFill>
              </a:rPr>
              <a:t> scenarios, </a:t>
            </a:r>
            <a:r>
              <a:rPr lang="fr-CH" b="1" dirty="0" err="1" smtClean="0">
                <a:solidFill>
                  <a:prstClr val="black"/>
                </a:solidFill>
              </a:rPr>
              <a:t>see-saw</a:t>
            </a:r>
            <a:r>
              <a:rPr lang="fr-CH" b="1" dirty="0" smtClean="0">
                <a:solidFill>
                  <a:prstClr val="black"/>
                </a:solidFill>
              </a:rPr>
              <a:t>...)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heavy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right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handed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neutrinos?</a:t>
            </a:r>
            <a:endParaRPr lang="fr-CH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57202"/>
            <a:ext cx="26068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600" b="0" dirty="0">
                <a:solidFill>
                  <a:prstClr val="black"/>
                </a:solidFill>
                <a:latin typeface="Calibri"/>
              </a:rPr>
              <a:t>I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s </a:t>
            </a:r>
            <a:r>
              <a:rPr lang="fr-CH" sz="3600" b="0" dirty="0" err="1" smtClean="0">
                <a:solidFill>
                  <a:prstClr val="black"/>
                </a:solidFill>
                <a:latin typeface="Calibri"/>
              </a:rPr>
              <a:t>it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824114"/>
            <a:ext cx="9208739" cy="53860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lang="fr-CH" sz="3200" b="0" dirty="0" err="1" smtClean="0">
                <a:solidFill>
                  <a:prstClr val="black"/>
                </a:solidFill>
                <a:latin typeface="Calibri"/>
              </a:rPr>
              <a:t>ertainly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not!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Dark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matter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Baryon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Asymmetry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Universe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Neutrino masses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600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are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experimental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proofs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that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there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more to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understand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We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must continue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our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quest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, but  </a:t>
            </a:r>
            <a:r>
              <a:rPr lang="fr-CH" sz="3600" b="1" dirty="0" smtClean="0">
                <a:solidFill>
                  <a:prstClr val="black"/>
                </a:solidFill>
                <a:latin typeface="Calibri"/>
              </a:rPr>
              <a:t>HOW?</a:t>
            </a:r>
            <a:br>
              <a:rPr lang="fr-CH" sz="3600" b="1" dirty="0" smtClean="0">
                <a:solidFill>
                  <a:prstClr val="black"/>
                </a:solidFill>
                <a:latin typeface="Calibri"/>
              </a:rPr>
            </a:br>
            <a:endParaRPr lang="fr-CH" sz="16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Direct observation of 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particles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(but not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!)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phenomena</a:t>
            </a: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(ex: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Neutral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currents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, neutrino oscillations, CP violation.. )</a:t>
            </a:r>
            <a:endParaRPr lang="fr-CH" sz="32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Deviations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from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precise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predictions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br>
              <a:rPr lang="fr-CH" sz="3200" b="1" dirty="0" smtClean="0">
                <a:solidFill>
                  <a:srgbClr val="C00000"/>
                </a:solidFill>
                <a:latin typeface="Calibri"/>
              </a:rPr>
            </a:b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ref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. Uranus to Neptune, </a:t>
            </a:r>
            <a:r>
              <a:rPr lang="fr-CH" sz="1800" dirty="0" err="1">
                <a:solidFill>
                  <a:prstClr val="black"/>
                </a:solidFill>
                <a:latin typeface="Calibri"/>
              </a:rPr>
              <a:t>M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ercury’s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perihelion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   top and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predictions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LEP/SLC/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Tevatron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/B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factories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g-2, etc…)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23707-DA5D-4599-831E-C95292538CDC}" type="datetime1">
              <a:rPr lang="fr-CH" smtClean="0"/>
              <a:t>11.03.2020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86240" y="2283177"/>
            <a:ext cx="29715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These</a:t>
            </a:r>
            <a:r>
              <a:rPr lang="fr-CH" dirty="0" smtClean="0"/>
              <a:t> </a:t>
            </a:r>
            <a:r>
              <a:rPr lang="fr-CH" u="sng" dirty="0" err="1" smtClean="0"/>
              <a:t>facts</a:t>
            </a:r>
            <a:r>
              <a:rPr lang="fr-CH" u="sng" dirty="0" smtClean="0"/>
              <a:t> </a:t>
            </a:r>
            <a:r>
              <a:rPr lang="fr-CH" dirty="0" err="1" smtClean="0"/>
              <a:t>require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explanations</a:t>
            </a:r>
            <a:r>
              <a:rPr lang="fr-CH" dirty="0" smtClean="0"/>
              <a:t>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22620" y="1657367"/>
            <a:ext cx="331236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dirty="0" smtClean="0"/>
              <a:t>o </a:t>
            </a:r>
            <a:r>
              <a:rPr lang="fr-CH" dirty="0" err="1" smtClean="0"/>
              <a:t>which</a:t>
            </a:r>
            <a:r>
              <a:rPr lang="fr-CH" dirty="0" smtClean="0"/>
              <a:t> one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add</a:t>
            </a:r>
            <a:r>
              <a:rPr lang="fr-CH" dirty="0" smtClean="0"/>
              <a:t>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theoretical</a:t>
            </a:r>
            <a:r>
              <a:rPr lang="fr-CH" dirty="0" smtClean="0"/>
              <a:t> questions on the 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6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98AC-F932-4613-B91D-0D755856FC7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7194"/>
            <a:ext cx="874130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smtClean="0">
                <a:solidFill>
                  <a:srgbClr val="C00000"/>
                </a:solidFill>
              </a:rPr>
              <a:t>The </a:t>
            </a:r>
            <a:r>
              <a:rPr lang="fr-CH" sz="3200" b="1" dirty="0" err="1" smtClean="0">
                <a:solidFill>
                  <a:srgbClr val="C00000"/>
                </a:solidFill>
              </a:rPr>
              <a:t>Physics</a:t>
            </a:r>
            <a:r>
              <a:rPr lang="fr-CH" sz="3200" b="1" dirty="0" smtClean="0">
                <a:solidFill>
                  <a:srgbClr val="C00000"/>
                </a:solidFill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</a:rPr>
              <a:t>Landscape</a:t>
            </a:r>
            <a:endParaRPr lang="fr-CH" sz="3200" b="1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are in a </a:t>
            </a:r>
            <a:r>
              <a:rPr lang="fr-CH" sz="2000" b="1" dirty="0" err="1" smtClean="0">
                <a:solidFill>
                  <a:prstClr val="black"/>
                </a:solidFill>
              </a:rPr>
              <a:t>fascinating</a:t>
            </a:r>
            <a:r>
              <a:rPr lang="fr-CH" sz="2000" b="1" dirty="0" smtClean="0">
                <a:solidFill>
                  <a:prstClr val="black"/>
                </a:solidFill>
              </a:rPr>
              <a:t> situation: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to look and </a:t>
            </a:r>
            <a:r>
              <a:rPr lang="fr-CH" sz="2000" b="1" dirty="0" err="1" smtClean="0">
                <a:solidFill>
                  <a:prstClr val="black"/>
                </a:solidFill>
              </a:rPr>
              <a:t>what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will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find</a:t>
            </a:r>
            <a:r>
              <a:rPr lang="fr-CH" sz="2000" b="1" dirty="0" smtClean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prstClr val="black"/>
                </a:solidFill>
              </a:rPr>
              <a:t>For the first time </a:t>
            </a:r>
            <a:r>
              <a:rPr lang="fr-CH" sz="2400" b="1" dirty="0" err="1" smtClean="0">
                <a:solidFill>
                  <a:prstClr val="black"/>
                </a:solidFill>
              </a:rPr>
              <a:t>since</a:t>
            </a:r>
            <a:r>
              <a:rPr lang="fr-CH" sz="2400" b="1" dirty="0" smtClean="0">
                <a:solidFill>
                  <a:prstClr val="black"/>
                </a:solidFill>
              </a:rPr>
              <a:t> Fermi </a:t>
            </a:r>
            <a:r>
              <a:rPr lang="fr-CH" sz="2400" b="1" dirty="0" err="1" smtClean="0">
                <a:solidFill>
                  <a:prstClr val="black"/>
                </a:solidFill>
              </a:rPr>
              <a:t>theory</a:t>
            </a:r>
            <a:r>
              <a:rPr lang="fr-CH" sz="2400" b="1" dirty="0" smtClean="0">
                <a:solidFill>
                  <a:prstClr val="black"/>
                </a:solidFill>
              </a:rPr>
              <a:t>, </a:t>
            </a:r>
            <a:r>
              <a:rPr lang="fr-CH" sz="2400" b="1" u="sng" dirty="0" smtClean="0">
                <a:solidFill>
                  <a:prstClr val="black"/>
                </a:solidFill>
              </a:rPr>
              <a:t>WE HAVE  NO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</a:t>
            </a:r>
            <a:r>
              <a:rPr lang="fr-CH" sz="2000" b="1" dirty="0" err="1" smtClean="0">
                <a:solidFill>
                  <a:prstClr val="black"/>
                </a:solidFill>
              </a:rPr>
              <a:t>next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facility</a:t>
            </a:r>
            <a:r>
              <a:rPr lang="fr-CH" sz="2000" b="1" dirty="0" smtClean="0">
                <a:solidFill>
                  <a:prstClr val="black"/>
                </a:solidFill>
              </a:rPr>
              <a:t> must </a:t>
            </a:r>
            <a:r>
              <a:rPr lang="fr-CH" sz="2000" b="1" dirty="0" err="1" smtClean="0">
                <a:solidFill>
                  <a:prstClr val="black"/>
                </a:solidFill>
              </a:rPr>
              <a:t>be</a:t>
            </a:r>
            <a:r>
              <a:rPr lang="fr-CH" sz="2000" b="1" dirty="0" smtClean="0">
                <a:solidFill>
                  <a:prstClr val="black"/>
                </a:solidFill>
              </a:rPr>
              <a:t> versatile </a:t>
            </a:r>
            <a:r>
              <a:rPr lang="fr-CH" sz="2000" b="1" dirty="0" err="1" smtClean="0">
                <a:solidFill>
                  <a:prstClr val="black"/>
                </a:solidFill>
              </a:rPr>
              <a:t>with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C00000"/>
                </a:solidFill>
              </a:rPr>
              <a:t>as </a:t>
            </a:r>
            <a:r>
              <a:rPr lang="fr-CH" sz="2000" b="1" dirty="0" err="1" smtClean="0">
                <a:solidFill>
                  <a:srgbClr val="C00000"/>
                </a:solidFill>
              </a:rPr>
              <a:t>broad</a:t>
            </a:r>
            <a:r>
              <a:rPr lang="fr-CH" sz="2000" b="1" dirty="0" smtClean="0">
                <a:solidFill>
                  <a:srgbClr val="C00000"/>
                </a:solidFill>
              </a:rPr>
              <a:t> and </a:t>
            </a:r>
            <a:r>
              <a:rPr lang="fr-CH" sz="2000" b="1" dirty="0" err="1" smtClean="0">
                <a:solidFill>
                  <a:srgbClr val="C00000"/>
                </a:solidFill>
              </a:rPr>
              <a:t>powerful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reach</a:t>
            </a:r>
            <a:r>
              <a:rPr lang="fr-CH" sz="2000" b="1" dirty="0" smtClean="0">
                <a:solidFill>
                  <a:srgbClr val="C00000"/>
                </a:solidFill>
              </a:rPr>
              <a:t> as possible</a:t>
            </a:r>
            <a:r>
              <a:rPr lang="fr-CH" sz="2000" b="1" dirty="0" smtClean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as </a:t>
            </a:r>
            <a:r>
              <a:rPr lang="fr-CH" sz="2000" b="1" dirty="0" err="1" smtClean="0">
                <a:solidFill>
                  <a:prstClr val="black"/>
                </a:solidFill>
              </a:rPr>
              <a:t>there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0033CC"/>
                </a:solidFill>
              </a:rPr>
              <a:t>no </a:t>
            </a:r>
            <a:r>
              <a:rPr lang="fr-CH" sz="2000" b="1" dirty="0" err="1" smtClean="0">
                <a:solidFill>
                  <a:srgbClr val="0033CC"/>
                </a:solidFill>
              </a:rPr>
              <a:t>precise</a:t>
            </a:r>
            <a:r>
              <a:rPr lang="fr-CH" sz="2000" b="1" dirty="0" smtClean="0">
                <a:solidFill>
                  <a:srgbClr val="0033CC"/>
                </a:solidFill>
              </a:rPr>
              <a:t> </a:t>
            </a:r>
            <a:r>
              <a:rPr lang="fr-CH" sz="2000" b="1" dirty="0" err="1" smtClean="0">
                <a:solidFill>
                  <a:srgbClr val="0033CC"/>
                </a:solidFill>
              </a:rPr>
              <a:t>target</a:t>
            </a: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0033CC"/>
                </a:solidFill>
              </a:rPr>
              <a:t>        </a:t>
            </a:r>
            <a:r>
              <a:rPr lang="fr-CH" sz="2800" b="1" dirty="0" smtClean="0">
                <a:solidFill>
                  <a:srgbClr val="C00000"/>
                </a:solidFill>
              </a:rPr>
              <a:t> </a:t>
            </a:r>
            <a:r>
              <a:rPr lang="fr-CH" sz="28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 smtClean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ensitivity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recision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nergy</a:t>
            </a:r>
            <a:endParaRPr lang="fr-CH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3517573"/>
            <a:ext cx="920611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FCC , </a:t>
            </a:r>
            <a:r>
              <a:rPr lang="fr-CH" sz="2400" b="1" dirty="0" err="1" smtClean="0"/>
              <a:t>thanks</a:t>
            </a:r>
            <a:r>
              <a:rPr lang="fr-CH" sz="2400" b="1" dirty="0" smtClean="0"/>
              <a:t> to synergies and </a:t>
            </a:r>
            <a:r>
              <a:rPr lang="fr-CH" sz="2400" b="1" dirty="0" err="1" smtClean="0"/>
              <a:t>complementarities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</a:t>
            </a:r>
          </a:p>
          <a:p>
            <a:r>
              <a:rPr lang="fr-CH" sz="2400" b="1" dirty="0" smtClean="0"/>
              <a:t>the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versatile and </a:t>
            </a:r>
            <a:r>
              <a:rPr lang="fr-CH" sz="2400" b="1" dirty="0" err="1" smtClean="0"/>
              <a:t>adapted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today’s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r>
              <a:rPr lang="fr-CH" sz="2400" b="1" dirty="0" smtClean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119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78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951" y="60007"/>
            <a:ext cx="8075481" cy="38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994768"/>
            <a:ext cx="8647890" cy="9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4049870"/>
            <a:ext cx="785580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“Discoveries </a:t>
            </a:r>
            <a:r>
              <a:rPr lang="en-GB" sz="2000" i="1" dirty="0"/>
              <a:t>make the front pages of the </a:t>
            </a:r>
            <a:r>
              <a:rPr lang="en-GB" sz="2000" i="1" dirty="0" smtClean="0"/>
              <a:t>newspapers, </a:t>
            </a:r>
            <a:r>
              <a:rPr lang="en-GB" sz="2000" i="1" dirty="0"/>
              <a:t>while precise measurements of known particle don’t, but scientifically they are just as important."</a:t>
            </a:r>
          </a:p>
        </p:txBody>
      </p:sp>
    </p:spTree>
    <p:extLst>
      <p:ext uri="{BB962C8B-B14F-4D97-AF65-F5344CB8AC3E}">
        <p14:creationId xmlns:p14="http://schemas.microsoft.com/office/powerpoint/2010/main" val="42430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9188"/>
            <a:ext cx="828092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The FCC </a:t>
            </a:r>
            <a:r>
              <a:rPr lang="fr-CH" dirty="0" err="1" smtClean="0"/>
              <a:t>integrated</a:t>
            </a:r>
            <a:r>
              <a:rPr lang="fr-CH" dirty="0" smtClean="0"/>
              <a:t> program FCC (</a:t>
            </a:r>
            <a:r>
              <a:rPr lang="fr-CH" dirty="0" err="1" smtClean="0"/>
              <a:t>ee</a:t>
            </a:r>
            <a:r>
              <a:rPr lang="fr-CH" dirty="0" smtClean="0"/>
              <a:t> and </a:t>
            </a:r>
            <a:r>
              <a:rPr lang="fr-CH" dirty="0" err="1" smtClean="0"/>
              <a:t>hh</a:t>
            </a:r>
            <a:r>
              <a:rPr lang="fr-CH" dirty="0" smtClean="0"/>
              <a:t>,  </a:t>
            </a:r>
            <a:r>
              <a:rPr lang="fr-CH" dirty="0" err="1" smtClean="0"/>
              <a:t>ep</a:t>
            </a:r>
            <a:r>
              <a:rPr lang="fr-CH" dirty="0" smtClean="0"/>
              <a:t>)   by </a:t>
            </a:r>
            <a:r>
              <a:rPr lang="fr-CH" dirty="0" err="1" smtClean="0"/>
              <a:t>way</a:t>
            </a:r>
            <a:r>
              <a:rPr lang="fr-CH" dirty="0" smtClean="0"/>
              <a:t> of  </a:t>
            </a:r>
          </a:p>
          <a:p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smtClean="0">
                <a:solidFill>
                  <a:srgbClr val="FF0000"/>
                </a:solidFill>
              </a:rPr>
              <a:t>                               </a:t>
            </a:r>
            <a:r>
              <a:rPr lang="fr-CH" b="1" u="sng" dirty="0" err="1" smtClean="0">
                <a:solidFill>
                  <a:srgbClr val="FF0000"/>
                </a:solidFill>
              </a:rPr>
              <a:t>synergy</a:t>
            </a:r>
            <a:r>
              <a:rPr lang="fr-CH" b="1" u="sng" dirty="0" smtClean="0">
                <a:solidFill>
                  <a:srgbClr val="FF0000"/>
                </a:solidFill>
              </a:rPr>
              <a:t> and </a:t>
            </a:r>
            <a:r>
              <a:rPr lang="fr-CH" b="1" u="sng" dirty="0" err="1" smtClean="0">
                <a:solidFill>
                  <a:srgbClr val="FF0000"/>
                </a:solidFill>
              </a:rPr>
              <a:t>complementarity</a:t>
            </a:r>
            <a:r>
              <a:rPr lang="fr-CH" b="1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provide</a:t>
            </a:r>
            <a:r>
              <a:rPr lang="fr-CH" b="1" dirty="0" smtClean="0"/>
              <a:t> the </a:t>
            </a:r>
            <a:r>
              <a:rPr lang="fr-CH" b="1" dirty="0" err="1" smtClean="0"/>
              <a:t>most</a:t>
            </a:r>
            <a:r>
              <a:rPr lang="fr-CH" b="1" dirty="0" smtClean="0"/>
              <a:t> </a:t>
            </a:r>
            <a:r>
              <a:rPr lang="fr-CH" b="1" dirty="0" err="1" smtClean="0"/>
              <a:t>complete</a:t>
            </a:r>
            <a:r>
              <a:rPr lang="fr-CH" b="1" dirty="0" smtClean="0"/>
              <a:t> and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studies</a:t>
            </a:r>
            <a:r>
              <a:rPr lang="fr-CH" b="1" dirty="0" smtClean="0"/>
              <a:t> of the </a:t>
            </a:r>
            <a:r>
              <a:rPr lang="fr-CH" b="1" dirty="0" err="1" smtClean="0"/>
              <a:t>Higgs</a:t>
            </a:r>
            <a:r>
              <a:rPr lang="fr-CH" b="1" dirty="0" smtClean="0"/>
              <a:t> boson 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1357334"/>
            <a:ext cx="2657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3141658"/>
            <a:ext cx="2675384" cy="60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7504" y="2857500"/>
            <a:ext cx="42804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 smtClean="0"/>
              <a:t> </a:t>
            </a:r>
            <a:r>
              <a:rPr lang="fr-CH" dirty="0" err="1" smtClean="0"/>
              <a:t>provides</a:t>
            </a:r>
            <a:r>
              <a:rPr lang="fr-CH" dirty="0" smtClean="0"/>
              <a:t> 10</a:t>
            </a:r>
            <a:r>
              <a:rPr lang="fr-CH" baseline="30000" dirty="0" smtClean="0"/>
              <a:t>6</a:t>
            </a:r>
            <a:r>
              <a:rPr lang="fr-CH" dirty="0" smtClean="0"/>
              <a:t> ZH + 10</a:t>
            </a:r>
            <a:r>
              <a:rPr lang="fr-CH" baseline="30000" dirty="0" smtClean="0"/>
              <a:t>5 </a:t>
            </a:r>
            <a:r>
              <a:rPr lang="fr-CH" dirty="0" err="1" smtClean="0"/>
              <a:t>Hvv</a:t>
            </a:r>
            <a:r>
              <a:rPr lang="fr-CH" dirty="0" smtClean="0"/>
              <a:t> </a:t>
            </a:r>
            <a:r>
              <a:rPr lang="fr-CH" dirty="0" err="1" smtClean="0"/>
              <a:t>evts</a:t>
            </a:r>
            <a:r>
              <a:rPr lang="fr-CH" dirty="0" smtClean="0"/>
              <a:t>  </a:t>
            </a:r>
          </a:p>
          <a:p>
            <a:r>
              <a:rPr lang="fr-CH" b="1" dirty="0" smtClean="0"/>
              <a:t>-- Model-</a:t>
            </a:r>
            <a:r>
              <a:rPr lang="fr-CH" b="1" dirty="0"/>
              <a:t>I</a:t>
            </a:r>
            <a:r>
              <a:rPr lang="fr-CH" b="1" dirty="0" smtClean="0"/>
              <a:t>ndependent </a:t>
            </a:r>
            <a:r>
              <a:rPr lang="fr-CH" b="1" dirty="0" smtClean="0">
                <a:sym typeface="Symbol"/>
              </a:rPr>
              <a:t></a:t>
            </a:r>
            <a:r>
              <a:rPr lang="fr-CH" b="1" baseline="-25000" dirty="0" smtClean="0">
                <a:sym typeface="Symbol"/>
              </a:rPr>
              <a:t>H  </a:t>
            </a:r>
            <a:r>
              <a:rPr lang="fr-CH" b="1" dirty="0" err="1" smtClean="0">
                <a:sym typeface="Symbol"/>
              </a:rPr>
              <a:t>determination</a:t>
            </a:r>
            <a:endParaRPr lang="fr-CH" b="1" baseline="-25000" dirty="0" smtClean="0">
              <a:sym typeface="Symbol"/>
            </a:endParaRPr>
          </a:p>
          <a:p>
            <a:r>
              <a:rPr lang="fr-CH" b="1" dirty="0" smtClean="0"/>
              <a:t>--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HZZ</a:t>
            </a:r>
            <a:r>
              <a:rPr lang="fr-CH" b="1" dirty="0" smtClean="0"/>
              <a:t>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Z at 0.17%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</a:t>
            </a:r>
            <a:r>
              <a:rPr lang="fr-CH" b="1" dirty="0" err="1" smtClean="0"/>
              <a:t>fixed</a:t>
            </a:r>
            <a:r>
              <a:rPr lang="fr-CH" b="1" dirty="0" smtClean="0"/>
              <a:t> </a:t>
            </a:r>
            <a:r>
              <a:rPr lang="fr-CH" b="1" dirty="0" err="1" smtClean="0"/>
              <a:t>candle</a:t>
            </a:r>
            <a:r>
              <a:rPr lang="fr-CH" b="1" dirty="0" smtClean="0"/>
              <a:t> for all </a:t>
            </a:r>
            <a:r>
              <a:rPr lang="fr-CH" b="1" dirty="0" err="1" smtClean="0"/>
              <a:t>measurements</a:t>
            </a:r>
            <a:endParaRPr lang="fr-CH" b="1" dirty="0" smtClean="0"/>
          </a:p>
          <a:p>
            <a:r>
              <a:rPr lang="fr-CH" dirty="0"/>
              <a:t>(WW, </a:t>
            </a:r>
            <a:r>
              <a:rPr lang="fr-CH" dirty="0" err="1"/>
              <a:t>bb</a:t>
            </a:r>
            <a:r>
              <a:rPr lang="fr-CH" dirty="0"/>
              <a:t>, </a:t>
            </a:r>
            <a:r>
              <a:rPr lang="fr-CH" dirty="0">
                <a:sym typeface="Symbol"/>
              </a:rPr>
              <a:t>, </a:t>
            </a:r>
            <a:r>
              <a:rPr lang="fr-CH" dirty="0"/>
              <a:t>cc, </a:t>
            </a:r>
            <a:r>
              <a:rPr lang="fr-CH" dirty="0" err="1"/>
              <a:t>gg</a:t>
            </a:r>
            <a:r>
              <a:rPr lang="fr-CH" dirty="0"/>
              <a:t> etc… &lt;% </a:t>
            </a:r>
            <a:r>
              <a:rPr lang="fr-CH" dirty="0" err="1"/>
              <a:t>level</a:t>
            </a:r>
            <a:r>
              <a:rPr lang="fr-CH" dirty="0"/>
              <a:t>)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even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possibly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Hee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coupling</a:t>
            </a:r>
            <a:r>
              <a:rPr lang="fr-CH" b="1" dirty="0">
                <a:sym typeface="Wingdings" panose="05000000000000000000" pitchFamily="2" charset="2"/>
              </a:rPr>
              <a:t>!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first 40% </a:t>
            </a:r>
            <a:r>
              <a:rPr lang="fr-CH" dirty="0" err="1" smtClean="0"/>
              <a:t>effect</a:t>
            </a:r>
            <a:r>
              <a:rPr lang="fr-CH" dirty="0" smtClean="0"/>
              <a:t> of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HHH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effect</a:t>
            </a:r>
            <a:endParaRPr lang="fr-CH" dirty="0" smtClean="0"/>
          </a:p>
          <a:p>
            <a:r>
              <a:rPr lang="fr-CH" dirty="0" smtClean="0"/>
              <a:t>(22% </a:t>
            </a:r>
            <a:r>
              <a:rPr lang="fr-CH" dirty="0" err="1" smtClean="0"/>
              <a:t>with</a:t>
            </a:r>
            <a:r>
              <a:rPr lang="fr-CH" dirty="0" smtClean="0"/>
              <a:t> 4 </a:t>
            </a:r>
            <a:r>
              <a:rPr lang="fr-CH" dirty="0" err="1" smtClean="0"/>
              <a:t>IPs</a:t>
            </a:r>
            <a:r>
              <a:rPr lang="fr-CH" dirty="0" smtClean="0"/>
              <a:t>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90778" y="5337130"/>
            <a:ext cx="26333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Superb</a:t>
            </a:r>
            <a:r>
              <a:rPr lang="fr-CH" b="1" dirty="0" smtClean="0"/>
              <a:t> </a:t>
            </a:r>
            <a:r>
              <a:rPr lang="fr-CH" b="1" dirty="0" err="1" smtClean="0"/>
              <a:t>complementarity</a:t>
            </a:r>
            <a:r>
              <a:rPr lang="fr-CH" b="1" dirty="0" smtClean="0"/>
              <a:t>!</a:t>
            </a:r>
            <a:endParaRPr lang="en-GB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985292"/>
            <a:ext cx="5272221" cy="73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9992" y="2641476"/>
            <a:ext cx="4532266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pp </a:t>
            </a:r>
            <a:r>
              <a:rPr lang="fr-CH" dirty="0" err="1" smtClean="0"/>
              <a:t>provides</a:t>
            </a:r>
            <a:r>
              <a:rPr lang="fr-CH" dirty="0" smtClean="0"/>
              <a:t> 2.10</a:t>
            </a:r>
            <a:r>
              <a:rPr lang="fr-CH" baseline="30000" dirty="0" smtClean="0"/>
              <a:t>10</a:t>
            </a:r>
            <a:r>
              <a:rPr lang="fr-CH" dirty="0" smtClean="0"/>
              <a:t> </a:t>
            </a:r>
            <a:r>
              <a:rPr lang="fr-CH" dirty="0" err="1" smtClean="0"/>
              <a:t>Higgs</a:t>
            </a:r>
            <a:r>
              <a:rPr lang="fr-CH" dirty="0" smtClean="0"/>
              <a:t> ! </a:t>
            </a:r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/>
              <a:t> </a:t>
            </a:r>
            <a:r>
              <a:rPr lang="fr-CH" dirty="0" smtClean="0"/>
              <a:t>‘</a:t>
            </a:r>
            <a:r>
              <a:rPr lang="fr-CH" dirty="0" err="1" smtClean="0"/>
              <a:t>candle</a:t>
            </a:r>
            <a:r>
              <a:rPr lang="fr-CH" dirty="0" smtClean="0"/>
              <a:t>’)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provide</a:t>
            </a:r>
            <a:endParaRPr lang="fr-CH" dirty="0" smtClean="0"/>
          </a:p>
          <a:p>
            <a:r>
              <a:rPr lang="fr-CH" b="1" dirty="0" smtClean="0"/>
              <a:t>--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ttH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&lt;1%</a:t>
            </a:r>
          </a:p>
          <a:p>
            <a:r>
              <a:rPr lang="fr-CH" b="1" dirty="0" smtClean="0"/>
              <a:t>-- rare </a:t>
            </a:r>
            <a:r>
              <a:rPr lang="fr-CH" b="1" dirty="0" err="1" smtClean="0"/>
              <a:t>decays</a:t>
            </a:r>
            <a:r>
              <a:rPr lang="fr-CH" b="1" dirty="0" smtClean="0"/>
              <a:t> (</a:t>
            </a:r>
            <a:r>
              <a:rPr lang="fr-CH" b="1" dirty="0" smtClean="0">
                <a:sym typeface="Symbol"/>
              </a:rPr>
              <a:t>, ,  …)</a:t>
            </a:r>
          </a:p>
          <a:p>
            <a:r>
              <a:rPr lang="fr-CH" b="1" dirty="0" smtClean="0">
                <a:sym typeface="Symbol"/>
              </a:rPr>
              <a:t>-- invisible </a:t>
            </a:r>
            <a:r>
              <a:rPr lang="fr-CH" b="1" dirty="0" err="1" smtClean="0">
                <a:sym typeface="Symbol"/>
              </a:rPr>
              <a:t>width</a:t>
            </a:r>
            <a:r>
              <a:rPr lang="fr-CH" b="1" dirty="0" smtClean="0">
                <a:sym typeface="Symbol"/>
              </a:rPr>
              <a:t> to 5 10</a:t>
            </a:r>
            <a:r>
              <a:rPr lang="fr-CH" b="1" baseline="30000" dirty="0" smtClean="0">
                <a:sym typeface="Symbol"/>
              </a:rPr>
              <a:t>-4  </a:t>
            </a:r>
            <a:r>
              <a:rPr lang="fr-CH" b="1" dirty="0" smtClean="0">
                <a:sym typeface="Symbol"/>
              </a:rPr>
              <a:t>BR</a:t>
            </a:r>
            <a:endParaRPr lang="fr-CH" b="1" baseline="30000" dirty="0" smtClean="0">
              <a:sym typeface="Symbol"/>
            </a:endParaRPr>
          </a:p>
          <a:p>
            <a:r>
              <a:rPr lang="fr-CH" b="1" dirty="0" smtClean="0">
                <a:sym typeface="Symbol"/>
              </a:rPr>
              <a:t>-- </a:t>
            </a:r>
            <a:r>
              <a:rPr lang="fr-CH" b="1" dirty="0" err="1" smtClean="0">
                <a:sym typeface="Symbol"/>
              </a:rPr>
              <a:t>Higgs</a:t>
            </a:r>
            <a:r>
              <a:rPr lang="fr-CH" b="1" dirty="0" smtClean="0">
                <a:sym typeface="Symbol"/>
              </a:rPr>
              <a:t> self </a:t>
            </a:r>
            <a:r>
              <a:rPr lang="fr-CH" b="1" dirty="0" err="1" smtClean="0">
                <a:sym typeface="Symbol"/>
              </a:rPr>
              <a:t>coupling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g</a:t>
            </a:r>
            <a:r>
              <a:rPr lang="fr-CH" b="1" baseline="-25000" dirty="0" err="1" smtClean="0">
                <a:sym typeface="Symbol"/>
              </a:rPr>
              <a:t>HHH</a:t>
            </a:r>
            <a:r>
              <a:rPr lang="fr-CH" b="1" baseline="-25000" dirty="0" smtClean="0">
                <a:sym typeface="Symbol"/>
              </a:rPr>
              <a:t> </a:t>
            </a:r>
            <a:r>
              <a:rPr lang="fr-CH" b="1" dirty="0" smtClean="0">
                <a:sym typeface="Symbol"/>
              </a:rPr>
              <a:t> to 5%</a:t>
            </a:r>
          </a:p>
          <a:p>
            <a:endParaRPr lang="fr-CH" sz="1050" dirty="0" smtClean="0"/>
          </a:p>
          <a:p>
            <a:r>
              <a:rPr lang="fr-CH" dirty="0" smtClean="0"/>
              <a:t> </a:t>
            </a:r>
            <a:r>
              <a:rPr lang="fr-CH" b="1" dirty="0" err="1" smtClean="0">
                <a:solidFill>
                  <a:srgbClr val="008000"/>
                </a:solidFill>
              </a:rPr>
              <a:t>ep</a:t>
            </a:r>
            <a:r>
              <a:rPr lang="fr-CH" b="1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produce</a:t>
            </a:r>
            <a:r>
              <a:rPr lang="fr-CH" dirty="0" smtClean="0"/>
              <a:t> 2.5 10</a:t>
            </a:r>
            <a:r>
              <a:rPr lang="fr-CH" baseline="30000" dirty="0" smtClean="0"/>
              <a:t>6 </a:t>
            </a:r>
            <a:r>
              <a:rPr lang="fr-CH" dirty="0" err="1" smtClean="0"/>
              <a:t>Higgs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>
                <a:solidFill>
                  <a:srgbClr val="FF0000"/>
                </a:solidFill>
              </a:rPr>
              <a:t>ee</a:t>
            </a:r>
            <a:r>
              <a:rPr lang="fr-CH" dirty="0"/>
              <a:t> ‘</a:t>
            </a:r>
            <a:r>
              <a:rPr lang="fr-CH" dirty="0" err="1"/>
              <a:t>candle</a:t>
            </a:r>
            <a:r>
              <a:rPr lang="fr-CH" dirty="0"/>
              <a:t>’)</a:t>
            </a:r>
            <a:r>
              <a:rPr lang="fr-CH" dirty="0" smtClean="0"/>
              <a:t> </a:t>
            </a:r>
            <a:r>
              <a:rPr lang="fr-CH" b="1" dirty="0" err="1" smtClean="0"/>
              <a:t>further</a:t>
            </a:r>
            <a:r>
              <a:rPr lang="fr-CH" b="1" dirty="0" smtClean="0"/>
              <a:t> </a:t>
            </a:r>
            <a:r>
              <a:rPr lang="fr-CH" b="1" dirty="0" err="1" smtClean="0"/>
              <a:t>improves</a:t>
            </a:r>
            <a:r>
              <a:rPr lang="fr-CH" b="1" dirty="0"/>
              <a:t> </a:t>
            </a:r>
            <a:endParaRPr lang="fr-CH" b="1" dirty="0" smtClean="0"/>
          </a:p>
          <a:p>
            <a:r>
              <a:rPr lang="fr-CH" b="1" dirty="0" smtClean="0"/>
              <a:t>on </a:t>
            </a:r>
            <a:r>
              <a:rPr lang="fr-CH" b="1" dirty="0" err="1" smtClean="0"/>
              <a:t>several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esp.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HWW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</a:t>
            </a:r>
            <a:endParaRPr lang="en-GB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758" y="1777380"/>
            <a:ext cx="2028538" cy="97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0193" y="242819"/>
            <a:ext cx="1345433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8401" y="1145172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312540"/>
            <a:ext cx="25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HZ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81747" y="667817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6" y="649059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63888" y="663033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11960" y="65059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3309363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400962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0962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977493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649588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63" y="5311509"/>
            <a:ext cx="7365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latin typeface="+mn-lt"/>
              </a:rPr>
              <a:t> 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>
                <a:latin typeface="+mn-lt"/>
              </a:rPr>
              <a:t>G</a:t>
            </a:r>
            <a:r>
              <a:rPr lang="fr-CH" sz="2000" b="1" dirty="0" smtClean="0">
                <a:latin typeface="+mn-lt"/>
              </a:rPr>
              <a:t>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Model. </a:t>
            </a:r>
            <a:endParaRPr lang="en-GB" sz="2000" b="1" dirty="0"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70" y="783046"/>
            <a:ext cx="6192859" cy="30912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3DA-57A8-4FBE-A16F-E54841D6601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12.03.2020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80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524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484" y="67468"/>
            <a:ext cx="47625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4"/>
            <a:ext cx="4406784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</a:p>
          <a:p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err="1"/>
              <a:t>systematics</a:t>
            </a:r>
            <a:r>
              <a:rPr lang="fr-CH" dirty="0"/>
              <a:t> 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/>
              <a:t>and 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improve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more </a:t>
            </a:r>
            <a:r>
              <a:rPr lang="fr-CH" dirty="0" err="1"/>
              <a:t>work</a:t>
            </a:r>
            <a:r>
              <a:rPr lang="fr-CH" dirty="0"/>
              <a:t>. </a:t>
            </a:r>
          </a:p>
          <a:p>
            <a:r>
              <a:rPr lang="fr-CH" dirty="0">
                <a:sym typeface="Wingdings" panose="05000000000000000000" pitchFamily="2" charset="2"/>
              </a:rPr>
              <a:t>&lt;-- tau b 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 </a:t>
            </a:r>
            <a:endParaRPr lang="fr-CH" dirty="0"/>
          </a:p>
          <a:p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2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3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3FF1-0662-418E-9A9F-4E39A71A83D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92" y="1"/>
            <a:ext cx="840255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                         </a:t>
            </a:r>
            <a:endParaRPr lang="fr-CH" b="1" dirty="0" smtClean="0"/>
          </a:p>
          <a:p>
            <a:endParaRPr lang="fr-CH" dirty="0"/>
          </a:p>
          <a:p>
            <a:r>
              <a:rPr lang="fr-CH" dirty="0" smtClean="0"/>
              <a:t>FCC  proposes a HUGE </a:t>
            </a:r>
            <a:r>
              <a:rPr lang="fr-CH" dirty="0" err="1" smtClean="0"/>
              <a:t>step</a:t>
            </a:r>
            <a:r>
              <a:rPr lang="fr-CH" dirty="0" smtClean="0"/>
              <a:t> in </a:t>
            </a:r>
            <a:r>
              <a:rPr lang="fr-CH" dirty="0" err="1" smtClean="0"/>
              <a:t>statistical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w.r.t. LEP/SLC/</a:t>
            </a:r>
            <a:r>
              <a:rPr lang="fr-CH" dirty="0" err="1" smtClean="0"/>
              <a:t>Tevatron</a:t>
            </a:r>
            <a:r>
              <a:rPr lang="fr-CH" dirty="0" smtClean="0"/>
              <a:t>/LHC </a:t>
            </a:r>
          </a:p>
          <a:p>
            <a:r>
              <a:rPr lang="fr-CH" dirty="0" smtClean="0"/>
              <a:t>(up to factor  </a:t>
            </a:r>
            <a:r>
              <a:rPr lang="fr-CH" dirty="0" err="1" smtClean="0"/>
              <a:t>sqrt</a:t>
            </a:r>
            <a:r>
              <a:rPr lang="fr-CH" dirty="0"/>
              <a:t>(N</a:t>
            </a:r>
            <a:r>
              <a:rPr lang="fr-CH" dirty="0" smtClean="0"/>
              <a:t>)~400 </a:t>
            </a:r>
            <a:r>
              <a:rPr lang="fr-CH" dirty="0" err="1" smtClean="0"/>
              <a:t>improvement</a:t>
            </a:r>
            <a:r>
              <a:rPr lang="fr-CH" dirty="0" smtClean="0"/>
              <a:t>)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rare </a:t>
            </a:r>
            <a:r>
              <a:rPr lang="fr-CH" dirty="0" err="1" smtClean="0"/>
              <a:t>processes</a:t>
            </a:r>
            <a:r>
              <a:rPr lang="fr-CH" dirty="0" smtClean="0"/>
              <a:t> at the </a:t>
            </a:r>
            <a:r>
              <a:rPr lang="fr-CH" dirty="0" err="1" smtClean="0"/>
              <a:t>level</a:t>
            </a:r>
            <a:r>
              <a:rPr lang="fr-CH" dirty="0" smtClean="0"/>
              <a:t> of  &lt;</a:t>
            </a:r>
            <a:r>
              <a:rPr lang="fr-CH" b="1" dirty="0" smtClean="0"/>
              <a:t>10</a:t>
            </a:r>
            <a:r>
              <a:rPr lang="fr-CH" b="1" baseline="30000" dirty="0" smtClean="0"/>
              <a:t>-12</a:t>
            </a:r>
            <a:r>
              <a:rPr lang="fr-CH" dirty="0" smtClean="0"/>
              <a:t>  of Z </a:t>
            </a:r>
            <a:r>
              <a:rPr lang="fr-CH" dirty="0" err="1" smtClean="0"/>
              <a:t>decays</a:t>
            </a:r>
            <a:r>
              <a:rPr lang="fr-CH" dirty="0" smtClean="0"/>
              <a:t> (10</a:t>
            </a:r>
            <a:r>
              <a:rPr lang="fr-CH" baseline="30000" dirty="0" smtClean="0"/>
              <a:t>-8</a:t>
            </a:r>
            <a:r>
              <a:rPr lang="fr-CH" dirty="0" smtClean="0"/>
              <a:t> for W, 10</a:t>
            </a:r>
            <a:r>
              <a:rPr lang="fr-CH" baseline="30000" dirty="0" smtClean="0"/>
              <a:t>-6</a:t>
            </a:r>
            <a:r>
              <a:rPr lang="fr-CH" dirty="0" smtClean="0"/>
              <a:t> for H and top)</a:t>
            </a:r>
          </a:p>
          <a:p>
            <a:r>
              <a:rPr lang="fr-CH" dirty="0"/>
              <a:t> </a:t>
            </a:r>
            <a:r>
              <a:rPr lang="fr-CH" dirty="0" smtClean="0"/>
              <a:t>           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err="1" smtClean="0">
                <a:sym typeface="Wingdings" panose="05000000000000000000" pitchFamily="2" charset="2"/>
              </a:rPr>
              <a:t>need</a:t>
            </a:r>
            <a:r>
              <a:rPr lang="fr-CH" dirty="0" smtClean="0">
                <a:sym typeface="Wingdings" panose="05000000000000000000" pitchFamily="2" charset="2"/>
              </a:rPr>
              <a:t> to know rare SM </a:t>
            </a:r>
            <a:r>
              <a:rPr lang="fr-CH" dirty="0" err="1" smtClean="0">
                <a:sym typeface="Wingdings" panose="05000000000000000000" pitchFamily="2" charset="2"/>
              </a:rPr>
              <a:t>processes</a:t>
            </a:r>
            <a:r>
              <a:rPr lang="fr-CH" dirty="0" smtClean="0">
                <a:sym typeface="Wingdings" panose="05000000000000000000" pitchFamily="2" charset="2"/>
              </a:rPr>
              <a:t> at </a:t>
            </a:r>
            <a:r>
              <a:rPr lang="fr-CH" dirty="0" err="1" smtClean="0">
                <a:sym typeface="Wingdings" panose="05000000000000000000" pitchFamily="2" charset="2"/>
              </a:rPr>
              <a:t>that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kind</a:t>
            </a:r>
            <a:r>
              <a:rPr lang="fr-CH" dirty="0" smtClean="0">
                <a:sym typeface="Wingdings" panose="05000000000000000000" pitchFamily="2" charset="2"/>
              </a:rPr>
              <a:t> of </a:t>
            </a:r>
            <a:r>
              <a:rPr lang="fr-CH" dirty="0" err="1" smtClean="0">
                <a:sym typeface="Wingdings" panose="05000000000000000000" pitchFamily="2" charset="2"/>
              </a:rPr>
              <a:t>level</a:t>
            </a:r>
            <a:r>
              <a:rPr lang="fr-CH" dirty="0" smtClean="0">
                <a:sym typeface="Wingdings" panose="05000000000000000000" pitchFamily="2" charset="2"/>
              </a:rPr>
              <a:t>! </a:t>
            </a:r>
            <a:r>
              <a:rPr lang="fr-CH" dirty="0" smtClean="0"/>
              <a:t> </a:t>
            </a:r>
          </a:p>
          <a:p>
            <a:endParaRPr lang="fr-CH" dirty="0" smtClean="0"/>
          </a:p>
          <a:p>
            <a:r>
              <a:rPr lang="fr-CH" dirty="0" err="1" smtClean="0"/>
              <a:t>Experiment</a:t>
            </a:r>
            <a:r>
              <a:rPr lang="fr-CH" dirty="0"/>
              <a:t> </a:t>
            </a:r>
            <a:r>
              <a:rPr lang="fr-CH" dirty="0" smtClean="0"/>
              <a:t>(i.e.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+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hard to </a:t>
            </a:r>
            <a:r>
              <a:rPr lang="fr-CH" dirty="0" err="1" smtClean="0"/>
              <a:t>make</a:t>
            </a:r>
            <a:r>
              <a:rPr lang="fr-CH" dirty="0" smtClean="0"/>
              <a:t> </a:t>
            </a:r>
            <a:r>
              <a:rPr lang="fr-CH" dirty="0" err="1" smtClean="0"/>
              <a:t>sure</a:t>
            </a:r>
            <a:endParaRPr lang="fr-CH" dirty="0" smtClean="0"/>
          </a:p>
          <a:p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matched</a:t>
            </a:r>
            <a:r>
              <a:rPr lang="fr-CH" dirty="0" smtClean="0"/>
              <a:t> by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systematics</a:t>
            </a:r>
            <a:r>
              <a:rPr lang="fr-CH" dirty="0" smtClean="0"/>
              <a:t> and </a:t>
            </a:r>
            <a:r>
              <a:rPr lang="fr-CH" dirty="0" err="1" smtClean="0"/>
              <a:t>experimental</a:t>
            </a:r>
            <a:r>
              <a:rPr lang="fr-CH" dirty="0" smtClean="0"/>
              <a:t> backgrounds</a:t>
            </a:r>
          </a:p>
          <a:p>
            <a:endParaRPr lang="fr-CH" dirty="0"/>
          </a:p>
          <a:p>
            <a:r>
              <a:rPr lang="fr-CH" b="1" dirty="0" smtClean="0"/>
              <a:t>This </a:t>
            </a:r>
            <a:r>
              <a:rPr lang="fr-CH" b="1" dirty="0" err="1" smtClean="0"/>
              <a:t>is</a:t>
            </a:r>
            <a:r>
              <a:rPr lang="fr-CH" b="1" dirty="0" smtClean="0"/>
              <a:t> a </a:t>
            </a:r>
            <a:r>
              <a:rPr lang="fr-CH" b="1" dirty="0" err="1" smtClean="0"/>
              <a:t>huge</a:t>
            </a:r>
            <a:r>
              <a:rPr lang="fr-CH" b="1" dirty="0" smtClean="0"/>
              <a:t> challenge for the </a:t>
            </a:r>
            <a:r>
              <a:rPr lang="fr-CH" b="1" dirty="0" err="1" smtClean="0"/>
              <a:t>theoretical</a:t>
            </a:r>
            <a:r>
              <a:rPr lang="fr-CH" b="1" dirty="0" smtClean="0"/>
              <a:t> </a:t>
            </a:r>
            <a:r>
              <a:rPr lang="fr-CH" b="1" dirty="0" err="1" smtClean="0"/>
              <a:t>community</a:t>
            </a:r>
            <a:r>
              <a:rPr lang="fr-CH" b="1" dirty="0" smtClean="0"/>
              <a:t>! </a:t>
            </a:r>
          </a:p>
          <a:p>
            <a:endParaRPr lang="fr-CH" dirty="0"/>
          </a:p>
          <a:p>
            <a:r>
              <a:rPr lang="fr-CH" dirty="0" smtClean="0"/>
              <a:t>QED</a:t>
            </a:r>
          </a:p>
          <a:p>
            <a:r>
              <a:rPr lang="fr-CH" dirty="0" smtClean="0"/>
              <a:t>QCD (incl. quark masses)</a:t>
            </a:r>
            <a:br>
              <a:rPr lang="fr-CH" dirty="0" smtClean="0"/>
            </a:br>
            <a:r>
              <a:rPr lang="fr-CH" dirty="0" smtClean="0"/>
              <a:t>EW</a:t>
            </a:r>
          </a:p>
          <a:p>
            <a:r>
              <a:rPr lang="fr-CH" dirty="0" smtClean="0"/>
              <a:t>Multi-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calculations</a:t>
            </a:r>
            <a:r>
              <a:rPr lang="fr-CH" dirty="0" smtClean="0"/>
              <a:t> and exponentiation</a:t>
            </a:r>
          </a:p>
          <a:p>
            <a:endParaRPr lang="fr-CH" dirty="0"/>
          </a:p>
          <a:p>
            <a:r>
              <a:rPr lang="fr-CH" b="1" dirty="0" smtClean="0"/>
              <a:t>THIS IS EXPLICITELY INSCRIBED IN THE ESPP SUBMISSIONS AS CRITICAL CHALLENGE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82449"/>
            <a:ext cx="8928992" cy="119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99992" y="4657700"/>
            <a:ext cx="25922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449" y="97194"/>
            <a:ext cx="397108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prstClr val="black"/>
                </a:solidFill>
              </a:rPr>
              <a:t>Theoretical</a:t>
            </a:r>
            <a:r>
              <a:rPr lang="fr-CH" sz="3200" b="1" dirty="0">
                <a:solidFill>
                  <a:prstClr val="black"/>
                </a:solidFill>
              </a:rPr>
              <a:t> 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016" y="-22820"/>
            <a:ext cx="9324528" cy="57378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11" y="3093801"/>
            <a:ext cx="3854080" cy="11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057" y="412136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latin typeface="+mn-lt"/>
              </a:rPr>
              <a:t>Nima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212" y="5160968"/>
            <a:ext cx="850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solidFill>
                  <a:schemeClr val="bg1"/>
                </a:solidFill>
                <a:latin typeface="+mn-lt"/>
              </a:rPr>
              <a:t>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higher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masses --  or 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smaller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couplings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56F9-FA3A-4864-A399-B8F837C5BA95}" type="datetime1">
              <a:rPr lang="fr-CH" smtClean="0"/>
              <a:t>11.03.2020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E7F4-822B-4E64-B463-D06076580516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83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910167"/>
            <a:ext cx="8864600" cy="38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75" y="51283"/>
            <a:ext cx="846847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err="1" smtClean="0"/>
              <a:t>Dark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Matter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exists</a:t>
            </a:r>
            <a:r>
              <a:rPr lang="fr-CH" sz="2400" b="1" dirty="0" smtClean="0"/>
              <a:t>. </a:t>
            </a:r>
            <a:r>
              <a:rPr lang="fr-CH" sz="2400" dirty="0" smtClean="0"/>
              <a:t>It </a:t>
            </a:r>
            <a:r>
              <a:rPr lang="fr-CH" sz="2400" dirty="0" err="1" smtClean="0"/>
              <a:t>is</a:t>
            </a:r>
            <a:r>
              <a:rPr lang="fr-CH" sz="2400" dirty="0" smtClean="0"/>
              <a:t> made of </a:t>
            </a:r>
            <a:r>
              <a:rPr lang="fr-CH" sz="2400" dirty="0" err="1" smtClean="0"/>
              <a:t>very</a:t>
            </a:r>
            <a:r>
              <a:rPr lang="fr-CH" sz="2400" dirty="0" smtClean="0"/>
              <a:t> long </a:t>
            </a:r>
            <a:r>
              <a:rPr lang="fr-CH" sz="2400" dirty="0" err="1" smtClean="0"/>
              <a:t>lived</a:t>
            </a:r>
            <a:r>
              <a:rPr lang="fr-CH" sz="2400" dirty="0" smtClean="0"/>
              <a:t> </a:t>
            </a:r>
            <a:r>
              <a:rPr lang="fr-CH" sz="2400" dirty="0" err="1" smtClean="0"/>
              <a:t>neutral</a:t>
            </a:r>
            <a:r>
              <a:rPr lang="fr-CH" sz="2400" dirty="0" smtClean="0"/>
              <a:t> </a:t>
            </a:r>
            <a:r>
              <a:rPr lang="fr-CH" sz="2400" dirty="0" err="1" smtClean="0"/>
              <a:t>particle</a:t>
            </a:r>
            <a:r>
              <a:rPr lang="fr-CH" sz="2400" dirty="0" smtClean="0"/>
              <a:t>(s).</a:t>
            </a:r>
          </a:p>
          <a:p>
            <a:pPr algn="ctr"/>
            <a:r>
              <a:rPr lang="fr-CH" sz="2400" dirty="0" smtClean="0"/>
              <a:t>  </a:t>
            </a:r>
            <a:r>
              <a:rPr lang="fr-CH" sz="2400" b="1" u="sng" dirty="0"/>
              <a:t>P</a:t>
            </a:r>
            <a:r>
              <a:rPr lang="fr-CH" sz="2400" b="1" u="sng" dirty="0" smtClean="0"/>
              <a:t>lausible candidates:</a:t>
            </a:r>
            <a:endParaRPr lang="en-GB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891479" y="928092"/>
            <a:ext cx="2063129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9933"/>
                </a:solidFill>
                <a:latin typeface="Rockwell" panose="02060603020205020403" pitchFamily="18" charset="0"/>
              </a:rPr>
              <a:t>indirect </a:t>
            </a:r>
            <a:r>
              <a:rPr lang="fr-CH" dirty="0" err="1" smtClean="0">
                <a:solidFill>
                  <a:srgbClr val="FF9933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FF9933"/>
              </a:solidFill>
              <a:latin typeface="Rockwell" panose="02060603020205020403" pitchFamily="18" charset="0"/>
            </a:endParaRPr>
          </a:p>
          <a:p>
            <a:r>
              <a:rPr lang="fr-CH" dirty="0">
                <a:solidFill>
                  <a:srgbClr val="92D050"/>
                </a:solidFill>
                <a:latin typeface="Rockwell" panose="02060603020205020403" pitchFamily="18" charset="0"/>
              </a:rPr>
              <a:t>direct </a:t>
            </a:r>
            <a:r>
              <a:rPr lang="fr-CH" dirty="0" err="1" smtClean="0">
                <a:solidFill>
                  <a:srgbClr val="92D050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92D050"/>
              </a:solidFill>
              <a:latin typeface="Rockwell" panose="02060603020205020403" pitchFamily="18" charset="0"/>
            </a:endParaRPr>
          </a:p>
          <a:p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Particle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physics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12813"/>
            <a:ext cx="187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sterile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neutrino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2257433"/>
            <a:ext cx="192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UL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scalar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,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axion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1" y="197429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WIMP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95773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2B4C14"/>
                </a:solidFill>
              </a:rPr>
              <a:t>Cirelli</a:t>
            </a:r>
            <a:endParaRPr lang="en-GB" i="1" dirty="0">
              <a:solidFill>
                <a:srgbClr val="2B4C1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6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84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3805" y="523973"/>
            <a:ext cx="7404100" cy="346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9761" y="209463"/>
            <a:ext cx="278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/>
              <a:t> </a:t>
            </a:r>
            <a:r>
              <a:rPr lang="fr-CH" dirty="0" smtClean="0"/>
              <a:t>Z  </a:t>
            </a:r>
            <a:r>
              <a:rPr lang="fr-CH" dirty="0" err="1" smtClean="0"/>
              <a:t>Axion-like</a:t>
            </a:r>
            <a:r>
              <a:rPr lang="fr-CH" dirty="0" smtClean="0"/>
              <a:t> </a:t>
            </a:r>
            <a:r>
              <a:rPr lang="fr-CH" dirty="0" err="1" smtClean="0"/>
              <a:t>particle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594982"/>
            <a:ext cx="475252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7" y="277213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DM </a:t>
            </a:r>
            <a:r>
              <a:rPr lang="fr-CH" dirty="0" err="1" smtClean="0"/>
              <a:t>neutralino</a:t>
            </a:r>
            <a:r>
              <a:rPr lang="fr-CH" dirty="0" smtClean="0"/>
              <a:t> </a:t>
            </a:r>
            <a:r>
              <a:rPr lang="fr-CH" dirty="0" err="1" smtClean="0"/>
              <a:t>search</a:t>
            </a:r>
            <a:r>
              <a:rPr lang="fr-CH" dirty="0" smtClean="0"/>
              <a:t> at the 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490" y="4057634"/>
            <a:ext cx="4973606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“FCC-</a:t>
            </a:r>
            <a:r>
              <a:rPr lang="en-GB" b="1" dirty="0" err="1" smtClean="0"/>
              <a:t>hh</a:t>
            </a:r>
            <a:r>
              <a:rPr lang="en-GB" b="1" dirty="0" smtClean="0"/>
              <a:t> </a:t>
            </a:r>
            <a:r>
              <a:rPr lang="en-GB" b="1" dirty="0"/>
              <a:t>covers the full mass range for the </a:t>
            </a:r>
            <a:endParaRPr lang="en-GB" b="1" dirty="0" smtClean="0"/>
          </a:p>
          <a:p>
            <a:r>
              <a:rPr lang="en-GB" b="1" dirty="0" smtClean="0"/>
              <a:t>discovery </a:t>
            </a:r>
            <a:r>
              <a:rPr lang="en-GB" b="1" dirty="0"/>
              <a:t>of these WIMP Dark Matter </a:t>
            </a:r>
            <a:r>
              <a:rPr lang="en-GB" b="1" dirty="0" smtClean="0"/>
              <a:t>candidates”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12361" y="2395352"/>
            <a:ext cx="82266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fr-CH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028" y="4177647"/>
            <a:ext cx="3890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Symbol"/>
              </a:rPr>
              <a:t></a:t>
            </a:r>
            <a:r>
              <a:rPr lang="en-GB" dirty="0" smtClean="0"/>
              <a:t>a  with  a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Symbol"/>
              </a:rPr>
              <a:t>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(solid </a:t>
            </a:r>
            <a:r>
              <a:rPr lang="en-GB" dirty="0"/>
              <a:t>lines) </a:t>
            </a:r>
            <a:endParaRPr lang="en-GB" dirty="0" smtClean="0"/>
          </a:p>
          <a:p>
            <a:r>
              <a:rPr lang="en-GB" dirty="0" smtClean="0"/>
              <a:t>Run-2 </a:t>
            </a:r>
            <a:r>
              <a:rPr lang="en-GB" dirty="0"/>
              <a:t>of the LHC with 300 </a:t>
            </a:r>
            <a:r>
              <a:rPr lang="en-GB" dirty="0" smtClean="0"/>
              <a:t>fb</a:t>
            </a:r>
            <a:r>
              <a:rPr lang="en-GB" baseline="30000" dirty="0" smtClean="0"/>
              <a:t>-1</a:t>
            </a:r>
            <a:r>
              <a:rPr lang="en-GB" dirty="0" smtClean="0"/>
              <a:t> (dashed)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71952" y="1777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24352" y="1904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44184" y="162349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LHC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283968" y="5077747"/>
            <a:ext cx="4845814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dirty="0" smtClean="0"/>
              <a:t>«The </a:t>
            </a:r>
            <a:r>
              <a:rPr lang="fr-CH" dirty="0"/>
              <a:t>Z </a:t>
            </a:r>
            <a:r>
              <a:rPr lang="fr-CH" dirty="0" err="1"/>
              <a:t>run</a:t>
            </a:r>
            <a:r>
              <a:rPr lang="fr-CH" dirty="0"/>
              <a:t> of FCC-</a:t>
            </a:r>
            <a:r>
              <a:rPr lang="fr-CH" dirty="0" err="1"/>
              <a:t>ee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particularly</a:t>
            </a:r>
            <a:r>
              <a:rPr lang="fr-CH" dirty="0"/>
              <a:t> fertile for </a:t>
            </a:r>
          </a:p>
          <a:p>
            <a:r>
              <a:rPr lang="fr-CH" dirty="0" err="1"/>
              <a:t>discovery</a:t>
            </a:r>
            <a:r>
              <a:rPr lang="fr-CH" dirty="0"/>
              <a:t> of </a:t>
            </a:r>
            <a:r>
              <a:rPr lang="fr-CH" dirty="0" err="1"/>
              <a:t>particles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very</a:t>
            </a:r>
            <a:r>
              <a:rPr lang="fr-CH" dirty="0"/>
              <a:t> </a:t>
            </a:r>
            <a:r>
              <a:rPr lang="fr-CH" dirty="0" err="1"/>
              <a:t>small</a:t>
            </a:r>
            <a:r>
              <a:rPr lang="fr-CH" dirty="0"/>
              <a:t> </a:t>
            </a:r>
            <a:r>
              <a:rPr lang="fr-CH" dirty="0" err="1"/>
              <a:t>couplings</a:t>
            </a:r>
            <a:r>
              <a:rPr lang="fr-CH" dirty="0"/>
              <a:t>»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8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7301"/>
            <a:ext cx="4481986" cy="2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5029" y="511629"/>
            <a:ext cx="613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latin typeface="+mn-lt"/>
              </a:rPr>
              <a:t>at least 3 </a:t>
            </a:r>
            <a:r>
              <a:rPr lang="fr-CH" sz="3600" dirty="0" err="1" smtClean="0">
                <a:latin typeface="+mn-lt"/>
              </a:rPr>
              <a:t>pieces</a:t>
            </a:r>
            <a:r>
              <a:rPr lang="fr-CH" sz="3600" dirty="0" smtClean="0">
                <a:latin typeface="+mn-lt"/>
              </a:rPr>
              <a:t> are </a:t>
            </a:r>
            <a:r>
              <a:rPr lang="fr-CH" sz="3600" dirty="0" err="1" smtClean="0">
                <a:latin typeface="+mn-lt"/>
              </a:rPr>
              <a:t>still</a:t>
            </a:r>
            <a:r>
              <a:rPr lang="fr-CH" sz="3600" dirty="0" smtClean="0">
                <a:latin typeface="+mn-lt"/>
              </a:rPr>
              <a:t> </a:t>
            </a:r>
            <a:r>
              <a:rPr lang="fr-CH" sz="3600" dirty="0" err="1" smtClean="0">
                <a:latin typeface="+mn-lt"/>
              </a:rPr>
              <a:t>missing</a:t>
            </a:r>
            <a:endParaRPr lang="fr-CH" sz="360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4" y="3793604"/>
            <a:ext cx="843506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dirty="0" err="1">
                <a:latin typeface="+mn-lt"/>
              </a:rPr>
              <a:t>S</a:t>
            </a:r>
            <a:r>
              <a:rPr lang="fr-CH" sz="2400" dirty="0" err="1" smtClean="0">
                <a:latin typeface="+mn-lt"/>
              </a:rPr>
              <a:t>ince</a:t>
            </a:r>
            <a:r>
              <a:rPr lang="fr-CH" sz="2400" dirty="0" smtClean="0">
                <a:latin typeface="+mn-lt"/>
              </a:rPr>
              <a:t> 1998 </a:t>
            </a:r>
            <a:r>
              <a:rPr lang="fr-CH" sz="2400" dirty="0" err="1" smtClean="0">
                <a:latin typeface="+mn-lt"/>
              </a:rPr>
              <a:t>it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established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that</a:t>
            </a:r>
            <a:r>
              <a:rPr lang="fr-CH" sz="2400" dirty="0" smtClean="0">
                <a:latin typeface="+mn-lt"/>
              </a:rPr>
              <a:t> neutrinos have mass (oscillations)</a:t>
            </a:r>
          </a:p>
          <a:p>
            <a:r>
              <a:rPr lang="fr-CH" sz="2400" dirty="0" smtClean="0">
                <a:latin typeface="+mn-lt"/>
              </a:rPr>
              <a:t>and </a:t>
            </a:r>
            <a:r>
              <a:rPr lang="fr-CH" sz="2400" dirty="0" err="1" smtClean="0">
                <a:latin typeface="+mn-lt"/>
              </a:rPr>
              <a:t>this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very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probably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implies</a:t>
            </a:r>
            <a:r>
              <a:rPr lang="fr-CH" sz="2400" dirty="0" smtClean="0">
                <a:latin typeface="+mn-lt"/>
              </a:rPr>
              <a:t> new </a:t>
            </a:r>
            <a:r>
              <a:rPr lang="fr-CH" sz="2400" dirty="0" err="1" smtClean="0">
                <a:latin typeface="+mn-lt"/>
              </a:rPr>
              <a:t>degrees</a:t>
            </a:r>
            <a:r>
              <a:rPr lang="fr-CH" sz="2400" dirty="0" smtClean="0">
                <a:latin typeface="+mn-lt"/>
              </a:rPr>
              <a:t> of </a:t>
            </a:r>
            <a:r>
              <a:rPr lang="fr-CH" sz="2400" dirty="0" err="1" smtClean="0">
                <a:latin typeface="+mn-lt"/>
              </a:rPr>
              <a:t>freedom</a:t>
            </a:r>
            <a:endParaRPr lang="fr-CH" sz="2400" dirty="0" smtClean="0">
              <a:latin typeface="+mn-lt"/>
            </a:endParaRPr>
          </a:p>
          <a:p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 «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sterile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»,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very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small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coupling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particles</a:t>
            </a:r>
            <a:endParaRPr lang="fr-CH" sz="2400" dirty="0" smtClean="0">
              <a:solidFill>
                <a:srgbClr val="0000FF"/>
              </a:solidFill>
              <a:latin typeface="+mn-lt"/>
            </a:endParaRPr>
          </a:p>
          <a:p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completely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unknown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masses (eV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ZeV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),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nearly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impossile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find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. </a:t>
            </a:r>
          </a:p>
          <a:p>
            <a:r>
              <a:rPr lang="fr-CH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             .... but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could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perhaps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explain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all: DM, BAU,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Symbol"/>
              </a:rPr>
              <a:t>-masses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184" y="1117307"/>
            <a:ext cx="4459829" cy="25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11.03.2020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97" y="1"/>
            <a:ext cx="3709515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805" y="2471433"/>
            <a:ext cx="3760699" cy="25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ee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EWPO :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10</a:t>
                </a:r>
                <a:r>
                  <a:rPr lang="fr-CH" b="1" baseline="30000" dirty="0" smtClean="0">
                    <a:solidFill>
                      <a:schemeClr val="tx2">
                        <a:lumMod val="75000"/>
                      </a:schemeClr>
                    </a:solidFill>
                  </a:rPr>
                  <a:t>-5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up to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high masses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high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to single N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i="1" baseline="-25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 Z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decay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hh</a:t>
                </a:r>
                <a:endParaRPr lang="fr-CH" b="1" u="sng" dirty="0" smtClean="0"/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W-&gt;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+ N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 (LNV+LFV)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with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initial and final  lepton charge and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flavour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 e-p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CC e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p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X N(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high mass</a:t>
                </a:r>
              </a:p>
              <a:p>
                <a:r>
                  <a:rPr lang="fr-CH" b="1" u="sng" dirty="0" err="1" smtClean="0">
                    <a:sym typeface="Symbol"/>
                  </a:rPr>
                  <a:t>Complementarity</a:t>
                </a:r>
                <a:r>
                  <a:rPr lang="fr-CH" b="1" u="sng" dirty="0" smtClean="0">
                    <a:sym typeface="Symbol"/>
                  </a:rPr>
                  <a:t>: </a:t>
                </a: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discovery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+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studies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of FNV and LFV!</a:t>
                </a:r>
                <a:endParaRPr lang="en-GB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blipFill rotWithShape="1">
                <a:blip r:embed="rId4"/>
                <a:stretch>
                  <a:fillRect l="-922" t="-1053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7" y="1057300"/>
            <a:ext cx="3692973" cy="14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25289" y="16404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(*)</a:t>
            </a:r>
            <a:endParaRPr lang="fr-CH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3929" y="115898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2809" y="1666811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76017" y="1162703"/>
                <a:ext cx="722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0" dirty="0" smtClean="0">
                    <a:ea typeface="Cambria Math"/>
                  </a:rPr>
                  <a:t>or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dirty="0" smtClean="0">
                    <a:sym typeface="Symbol"/>
                  </a:rPr>
                  <a:t></a:t>
                </a:r>
                <a:endParaRPr lang="en-GB" baseline="30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017" y="1395243"/>
                <a:ext cx="72257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23" t="-6604" r="-7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90386"/>
            <a:ext cx="2232248" cy="11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00620" y="723392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Z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1" y="17837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5496" y="5153045"/>
            <a:ext cx="903373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M</a:t>
            </a:r>
            <a:r>
              <a:rPr lang="en-GB" sz="1600" i="1" dirty="0" smtClean="0"/>
              <a:t>assive </a:t>
            </a:r>
            <a:r>
              <a:rPr lang="en-GB" sz="1600" i="1" dirty="0"/>
              <a:t>neutrino mechanisms for generating the </a:t>
            </a:r>
            <a:r>
              <a:rPr lang="en-GB" sz="1600" i="1" dirty="0" smtClean="0"/>
              <a:t>matter-antimatter asymmetry </a:t>
            </a:r>
            <a:r>
              <a:rPr lang="en-GB" sz="1600" i="1" dirty="0"/>
              <a:t>in the Universe should be a central consideration in the selection </a:t>
            </a:r>
            <a:r>
              <a:rPr lang="en-GB" sz="1600" i="1" dirty="0" smtClean="0"/>
              <a:t>and design of </a:t>
            </a:r>
            <a:r>
              <a:rPr lang="en-GB" sz="1600" i="1" dirty="0"/>
              <a:t>future colliders</a:t>
            </a:r>
            <a:r>
              <a:rPr lang="en-GB" sz="1600" i="1" dirty="0" smtClean="0"/>
              <a:t>. </a:t>
            </a:r>
            <a:r>
              <a:rPr lang="en-GB" sz="1600" i="1" dirty="0" smtClean="0">
                <a:solidFill>
                  <a:srgbClr val="008000"/>
                </a:solidFill>
              </a:rPr>
              <a:t>(neutrino town meeting report to ESPP)</a:t>
            </a:r>
            <a:endParaRPr lang="en-GB" sz="1600" i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37187"/>
            <a:ext cx="22760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Heavy neutrinos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75835" y="3745356"/>
            <a:ext cx="112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Detached</a:t>
            </a:r>
            <a:r>
              <a:rPr lang="fr-CH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vertices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1" y="2557467"/>
            <a:ext cx="275505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5400" dirty="0" smtClean="0">
                <a:solidFill>
                  <a:prstClr val="black"/>
                </a:solidFill>
                <a:latin typeface="Calibri"/>
              </a:rPr>
              <a:t>SYNERGY</a:t>
            </a:r>
            <a:endParaRPr lang="en-GB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0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1"/>
            <a:ext cx="9144000" cy="43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5944" y="4657700"/>
            <a:ext cx="38122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latin typeface="+mj-lt"/>
              </a:rPr>
              <a:t>Sharing the </a:t>
            </a:r>
            <a:r>
              <a:rPr lang="fr-CH" sz="2800" b="1" dirty="0" err="1" smtClean="0">
                <a:latin typeface="+mj-lt"/>
              </a:rPr>
              <a:t>same</a:t>
            </a:r>
            <a:r>
              <a:rPr lang="fr-CH" sz="2800" b="1" dirty="0" smtClean="0">
                <a:latin typeface="+mj-lt"/>
              </a:rPr>
              <a:t> tunnel</a:t>
            </a:r>
            <a:endParaRPr lang="en-GB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6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971021"/>
            <a:ext cx="8032750" cy="377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37709"/>
            <a:ext cx="8767041" cy="364408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 rtlCol="0">
            <a:spAutoFit/>
          </a:bodyPr>
          <a:lstStyle/>
          <a:p>
            <a:r>
              <a:rPr lang="en-US" sz="1900" b="1" dirty="0"/>
              <a:t>A</a:t>
            </a:r>
            <a:r>
              <a:rPr lang="en-US" sz="1900" b="1" dirty="0" smtClean="0"/>
              <a:t>lmost </a:t>
            </a:r>
            <a:r>
              <a:rPr lang="en-US" sz="1900" b="1" dirty="0"/>
              <a:t>2x higher total luminosity, or equal luminosity at half the </a:t>
            </a:r>
            <a:r>
              <a:rPr lang="en-US" sz="1900" b="1" dirty="0" smtClean="0"/>
              <a:t>SR power (70% total)</a:t>
            </a:r>
            <a:endParaRPr lang="en-GB" sz="19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029871" y="2300654"/>
            <a:ext cx="1883012" cy="1875323"/>
            <a:chOff x="1180473" y="2778815"/>
            <a:chExt cx="1632577" cy="153918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Arc 25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Arc 23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3702730" y="2323028"/>
            <a:ext cx="1868743" cy="1875323"/>
            <a:chOff x="1180473" y="2778815"/>
            <a:chExt cx="1632577" cy="1539185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" name="Group 38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rc 53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Arc 51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Arc 49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6290161" y="2300651"/>
            <a:ext cx="1882239" cy="1875323"/>
            <a:chOff x="1180473" y="2778815"/>
            <a:chExt cx="1632577" cy="1539185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oup 57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Arc 70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Arc 68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/>
          <p:cNvSpPr txBox="1"/>
          <p:nvPr/>
        </p:nvSpPr>
        <p:spPr>
          <a:xfrm>
            <a:off x="1915372" y="1992876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IP1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19303" y="4180003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IP2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9871" y="2987275"/>
            <a:ext cx="66180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RF</a:t>
            </a:r>
          </a:p>
          <a:p>
            <a:r>
              <a:rPr lang="en-US" sz="1100" dirty="0">
                <a:solidFill>
                  <a:srgbClr val="00B050"/>
                </a:solidFill>
              </a:rPr>
              <a:t>(</a:t>
            </a:r>
            <a:r>
              <a:rPr lang="en-US" sz="1100" dirty="0" err="1">
                <a:solidFill>
                  <a:srgbClr val="00B050"/>
                </a:solidFill>
              </a:rPr>
              <a:t>W,Z,H,t</a:t>
            </a:r>
            <a:r>
              <a:rPr lang="en-US" sz="1100" dirty="0">
                <a:solidFill>
                  <a:srgbClr val="00B050"/>
                </a:solidFill>
              </a:rPr>
              <a:t>)</a:t>
            </a:r>
            <a:endParaRPr lang="en-GB" sz="1100" dirty="0">
              <a:solidFill>
                <a:srgbClr val="00B05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09723" y="2949901"/>
            <a:ext cx="40051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RF</a:t>
            </a:r>
          </a:p>
          <a:p>
            <a:r>
              <a:rPr lang="en-US" sz="1100" dirty="0">
                <a:solidFill>
                  <a:srgbClr val="00B050"/>
                </a:solidFill>
              </a:rPr>
              <a:t>(</a:t>
            </a:r>
            <a:r>
              <a:rPr lang="en-US" sz="1100" dirty="0" err="1">
                <a:solidFill>
                  <a:srgbClr val="00B050"/>
                </a:solidFill>
              </a:rPr>
              <a:t>H,t</a:t>
            </a:r>
            <a:r>
              <a:rPr lang="en-US" sz="1100" dirty="0">
                <a:solidFill>
                  <a:srgbClr val="00B050"/>
                </a:solidFill>
              </a:rPr>
              <a:t>)</a:t>
            </a:r>
            <a:endParaRPr lang="en-GB" sz="1100" dirty="0">
              <a:solidFill>
                <a:srgbClr val="00B05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54921" y="2002244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IP1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358852" y="4189372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IP2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41029" y="2052405"/>
            <a:ext cx="66180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RF</a:t>
            </a:r>
          </a:p>
          <a:p>
            <a:r>
              <a:rPr lang="en-US" sz="1100" dirty="0">
                <a:solidFill>
                  <a:srgbClr val="3333FF"/>
                </a:solidFill>
              </a:rPr>
              <a:t>(</a:t>
            </a:r>
            <a:r>
              <a:rPr lang="en-US" sz="1100" dirty="0" err="1">
                <a:solidFill>
                  <a:srgbClr val="3333FF"/>
                </a:solidFill>
              </a:rPr>
              <a:t>W,Z,H,t</a:t>
            </a:r>
            <a:r>
              <a:rPr lang="en-US" sz="1100" dirty="0">
                <a:solidFill>
                  <a:srgbClr val="3333FF"/>
                </a:solidFill>
              </a:rPr>
              <a:t>)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522039" y="3896541"/>
            <a:ext cx="40051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RF</a:t>
            </a:r>
          </a:p>
          <a:p>
            <a:r>
              <a:rPr lang="en-US" sz="1100" dirty="0">
                <a:solidFill>
                  <a:srgbClr val="3333FF"/>
                </a:solidFill>
              </a:rPr>
              <a:t>(</a:t>
            </a:r>
            <a:r>
              <a:rPr lang="en-US" sz="1100" dirty="0" err="1">
                <a:solidFill>
                  <a:srgbClr val="3333FF"/>
                </a:solidFill>
              </a:rPr>
              <a:t>H,t</a:t>
            </a:r>
            <a:r>
              <a:rPr lang="en-US" sz="1100" dirty="0">
                <a:solidFill>
                  <a:srgbClr val="3333FF"/>
                </a:solidFill>
              </a:rPr>
              <a:t>)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15393" y="3103803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IP3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045602" y="3039667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IP4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94773" y="3855949"/>
            <a:ext cx="40051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RF</a:t>
            </a:r>
          </a:p>
          <a:p>
            <a:r>
              <a:rPr lang="en-US" sz="1100" dirty="0">
                <a:solidFill>
                  <a:srgbClr val="3333FF"/>
                </a:solidFill>
              </a:rPr>
              <a:t>(</a:t>
            </a:r>
            <a:r>
              <a:rPr lang="en-US" sz="1100" dirty="0" err="1">
                <a:solidFill>
                  <a:srgbClr val="3333FF"/>
                </a:solidFill>
              </a:rPr>
              <a:t>H,t</a:t>
            </a:r>
            <a:r>
              <a:rPr lang="en-US" sz="1100" dirty="0">
                <a:solidFill>
                  <a:srgbClr val="3333FF"/>
                </a:solidFill>
              </a:rPr>
              <a:t>)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170954" y="2060898"/>
            <a:ext cx="40051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RF</a:t>
            </a:r>
          </a:p>
          <a:p>
            <a:r>
              <a:rPr lang="en-US" sz="1100" dirty="0">
                <a:solidFill>
                  <a:srgbClr val="3333FF"/>
                </a:solidFill>
              </a:rPr>
              <a:t>(</a:t>
            </a:r>
            <a:r>
              <a:rPr lang="en-US" sz="1100" dirty="0" err="1">
                <a:solidFill>
                  <a:srgbClr val="3333FF"/>
                </a:solidFill>
              </a:rPr>
              <a:t>H,t</a:t>
            </a:r>
            <a:r>
              <a:rPr lang="en-US" sz="1100" dirty="0">
                <a:solidFill>
                  <a:srgbClr val="3333FF"/>
                </a:solidFill>
              </a:rPr>
              <a:t>)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85375" y="1131813"/>
            <a:ext cx="1707993" cy="36440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sz="1900" dirty="0">
                <a:solidFill>
                  <a:srgbClr val="00B050"/>
                </a:solidFill>
              </a:rPr>
              <a:t>baseline w 2 IPs</a:t>
            </a:r>
            <a:endParaRPr lang="en-GB" sz="1900" dirty="0">
              <a:solidFill>
                <a:srgbClr val="00B05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63647" y="1110326"/>
            <a:ext cx="2129326" cy="65679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sz="1900" dirty="0">
                <a:solidFill>
                  <a:srgbClr val="3333FF"/>
                </a:solidFill>
              </a:rPr>
              <a:t>periodic alternative </a:t>
            </a:r>
          </a:p>
          <a:p>
            <a:r>
              <a:rPr lang="en-US" sz="1900" dirty="0">
                <a:solidFill>
                  <a:srgbClr val="3333FF"/>
                </a:solidFill>
              </a:rPr>
              <a:t>with 4 IPs</a:t>
            </a:r>
            <a:endParaRPr lang="en-GB" sz="1900" dirty="0">
              <a:solidFill>
                <a:srgbClr val="3333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57842" y="1127899"/>
            <a:ext cx="2148584" cy="94918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1900" dirty="0">
                <a:solidFill>
                  <a:srgbClr val="7030A0"/>
                </a:solidFill>
              </a:rPr>
              <a:t>less symmetric alternative </a:t>
            </a:r>
          </a:p>
          <a:p>
            <a:r>
              <a:rPr lang="en-US" sz="1900" dirty="0">
                <a:solidFill>
                  <a:srgbClr val="7030A0"/>
                </a:solidFill>
              </a:rPr>
              <a:t>with 4 IPs</a:t>
            </a:r>
            <a:endParaRPr lang="en-GB" sz="1900" dirty="0">
              <a:solidFill>
                <a:srgbClr val="7030A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092997" y="2054492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IP1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996928" y="4241619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IP2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312782" y="2801245"/>
            <a:ext cx="66180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RF</a:t>
            </a:r>
          </a:p>
          <a:p>
            <a:r>
              <a:rPr lang="en-US" sz="1100" dirty="0">
                <a:solidFill>
                  <a:srgbClr val="7030A0"/>
                </a:solidFill>
              </a:rPr>
              <a:t>(</a:t>
            </a:r>
            <a:r>
              <a:rPr lang="en-US" sz="1100" dirty="0" err="1">
                <a:solidFill>
                  <a:srgbClr val="7030A0"/>
                </a:solidFill>
              </a:rPr>
              <a:t>W,Z,H,t</a:t>
            </a:r>
            <a:r>
              <a:rPr lang="en-US" sz="1100" dirty="0">
                <a:solidFill>
                  <a:srgbClr val="7030A0"/>
                </a:solidFill>
              </a:rPr>
              <a:t>)</a:t>
            </a:r>
            <a:endParaRPr lang="en-GB" sz="1100" dirty="0">
              <a:solidFill>
                <a:srgbClr val="7030A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568975" y="2310510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IP3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482995" y="2414539"/>
            <a:ext cx="437389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IP4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589670" y="2816996"/>
            <a:ext cx="400519" cy="518297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RF</a:t>
            </a:r>
          </a:p>
          <a:p>
            <a:r>
              <a:rPr lang="en-US" sz="1100" dirty="0">
                <a:solidFill>
                  <a:srgbClr val="7030A0"/>
                </a:solidFill>
              </a:rPr>
              <a:t>(</a:t>
            </a:r>
            <a:r>
              <a:rPr lang="en-US" sz="1100" dirty="0" err="1">
                <a:solidFill>
                  <a:srgbClr val="7030A0"/>
                </a:solidFill>
              </a:rPr>
              <a:t>H,t</a:t>
            </a:r>
            <a:r>
              <a:rPr lang="en-US" sz="1100" dirty="0">
                <a:solidFill>
                  <a:srgbClr val="7030A0"/>
                </a:solidFill>
              </a:rPr>
              <a:t>)</a:t>
            </a:r>
            <a:endParaRPr lang="en-GB" sz="1100" dirty="0">
              <a:solidFill>
                <a:srgbClr val="7030A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493658" y="4629405"/>
            <a:ext cx="998119" cy="564463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works fine</a:t>
            </a:r>
          </a:p>
          <a:p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681600" y="4568054"/>
            <a:ext cx="1747042" cy="810684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ctr"/>
            <a:r>
              <a:rPr lang="en-US" sz="1600" i="1" dirty="0">
                <a:solidFill>
                  <a:srgbClr val="3333FF"/>
                </a:solidFill>
              </a:rPr>
              <a:t>so far OK for lattice</a:t>
            </a:r>
          </a:p>
          <a:p>
            <a:pPr algn="ctr"/>
            <a:r>
              <a:rPr lang="en-US" sz="1600" i="1" dirty="0">
                <a:solidFill>
                  <a:srgbClr val="3333FF"/>
                </a:solidFill>
              </a:rPr>
              <a:t>and beam-beam</a:t>
            </a:r>
          </a:p>
          <a:p>
            <a:pPr algn="ctr"/>
            <a:endParaRPr lang="en-GB" sz="1600" i="1" dirty="0">
              <a:solidFill>
                <a:srgbClr val="3333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6159" y="4549397"/>
            <a:ext cx="2373687" cy="810684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algn="ctr"/>
            <a:r>
              <a:rPr lang="en-US" sz="1600" i="1" dirty="0">
                <a:solidFill>
                  <a:srgbClr val="7030A0"/>
                </a:solidFill>
              </a:rPr>
              <a:t>not yet studied, </a:t>
            </a:r>
          </a:p>
          <a:p>
            <a:pPr algn="ctr"/>
            <a:r>
              <a:rPr lang="en-US" sz="1600" i="1" dirty="0">
                <a:solidFill>
                  <a:srgbClr val="7030A0"/>
                </a:solidFill>
              </a:rPr>
              <a:t>but considered challenging</a:t>
            </a:r>
          </a:p>
          <a:p>
            <a:pPr algn="ctr"/>
            <a:endParaRPr lang="en-GB" sz="1600" i="1" dirty="0">
              <a:solidFill>
                <a:srgbClr val="7030A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3968" y="5225753"/>
            <a:ext cx="3964187" cy="36440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US" sz="1900" b="1" dirty="0" smtClean="0">
                <a:solidFill>
                  <a:srgbClr val="FF0000"/>
                </a:solidFill>
              </a:rPr>
              <a:t>OK for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>
                <a:solidFill>
                  <a:srgbClr val="FF0000"/>
                </a:solidFill>
              </a:rPr>
              <a:t>FCC-</a:t>
            </a:r>
            <a:r>
              <a:rPr lang="en-US" sz="1900" b="1" dirty="0" err="1">
                <a:solidFill>
                  <a:srgbClr val="FF0000"/>
                </a:solidFill>
              </a:rPr>
              <a:t>hh</a:t>
            </a:r>
            <a:r>
              <a:rPr lang="en-US" sz="1900" b="1" dirty="0">
                <a:solidFill>
                  <a:srgbClr val="FF0000"/>
                </a:solidFill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</a:rPr>
              <a:t>layout to be confirmed </a:t>
            </a:r>
            <a:endParaRPr lang="en-GB" sz="1900" b="1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98883" y="4298749"/>
            <a:ext cx="942305" cy="441352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1200" dirty="0"/>
              <a:t>K. Oide, </a:t>
            </a:r>
          </a:p>
          <a:p>
            <a:r>
              <a:rPr lang="en-US" sz="1200" dirty="0"/>
              <a:t>D. Shatilov</a:t>
            </a:r>
            <a:endParaRPr lang="en-GB" sz="1200" dirty="0"/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0" y="-41470"/>
            <a:ext cx="9144000" cy="660339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14">
              <a:defRPr/>
            </a:pPr>
            <a:r>
              <a:rPr lang="en-US" sz="3700" kern="0" dirty="0">
                <a:latin typeface="Arial"/>
              </a:rPr>
              <a:t>    </a:t>
            </a:r>
            <a:r>
              <a:rPr lang="en-US" kern="0" dirty="0" smtClean="0"/>
              <a:t>FCC-</a:t>
            </a:r>
            <a:r>
              <a:rPr lang="en-US" kern="0" dirty="0" err="1" smtClean="0"/>
              <a:t>ee</a:t>
            </a:r>
            <a:r>
              <a:rPr lang="en-US" kern="0" dirty="0" smtClean="0"/>
              <a:t> </a:t>
            </a:r>
            <a:r>
              <a:rPr lang="en-GB" kern="0" dirty="0" smtClean="0"/>
              <a:t>with &gt; 2 IPs?</a:t>
            </a:r>
            <a:endParaRPr lang="en-US" sz="1400" kern="0" dirty="0"/>
          </a:p>
        </p:txBody>
      </p:sp>
      <p:pic>
        <p:nvPicPr>
          <p:cNvPr id="9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7" y="-40771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8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7385-0219-4A64-B136-EFC7ED8944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" y="5318145"/>
            <a:ext cx="3463925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619125"/>
            <a:ext cx="90868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9242" y="179604"/>
            <a:ext cx="282551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latin typeface="+mn-lt"/>
              </a:rPr>
              <a:t>The </a:t>
            </a:r>
            <a:r>
              <a:rPr lang="fr-CH" sz="2800" b="1" dirty="0" err="1" smtClean="0">
                <a:latin typeface="+mn-lt"/>
              </a:rPr>
              <a:t>same</a:t>
            </a:r>
            <a:r>
              <a:rPr lang="fr-CH" sz="2800" b="1" dirty="0" smtClean="0">
                <a:latin typeface="+mn-lt"/>
              </a:rPr>
              <a:t> </a:t>
            </a:r>
            <a:r>
              <a:rPr lang="fr-CH" sz="2800" b="1" dirty="0" err="1">
                <a:latin typeface="+mn-lt"/>
              </a:rPr>
              <a:t>c</a:t>
            </a:r>
            <a:r>
              <a:rPr lang="fr-CH" sz="2800" b="1" dirty="0" err="1" smtClean="0">
                <a:latin typeface="+mn-lt"/>
              </a:rPr>
              <a:t>averns</a:t>
            </a:r>
            <a:endParaRPr lang="en-GB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5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11/03/2020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337220"/>
            <a:ext cx="6019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720157"/>
            <a:ext cx="6734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320" y="2412380"/>
            <a:ext cx="10962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mtClean="0"/>
              <a:t>M. Aleksa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31740" y="5077747"/>
            <a:ext cx="468052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FCC  data taking starts </a:t>
            </a:r>
            <a:r>
              <a:rPr lang="en-GB" b="1" dirty="0"/>
              <a:t>at the end of </a:t>
            </a:r>
            <a:r>
              <a:rPr lang="en-GB" b="1" dirty="0" smtClean="0"/>
              <a:t>HL-LHC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1186" y="4419125"/>
            <a:ext cx="374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B050"/>
                </a:solidFill>
              </a:rPr>
              <a:t>a 10-20 </a:t>
            </a:r>
            <a:r>
              <a:rPr lang="fr-CH" i="1" dirty="0" err="1">
                <a:solidFill>
                  <a:srgbClr val="00B050"/>
                </a:solidFill>
              </a:rPr>
              <a:t>T</a:t>
            </a:r>
            <a:r>
              <a:rPr lang="fr-CH" i="1" dirty="0" err="1" smtClean="0">
                <a:solidFill>
                  <a:srgbClr val="00B050"/>
                </a:solidFill>
              </a:rPr>
              <a:t>eV</a:t>
            </a:r>
            <a:r>
              <a:rPr lang="fr-CH" i="1" dirty="0" smtClean="0">
                <a:solidFill>
                  <a:srgbClr val="00B050"/>
                </a:solidFill>
              </a:rPr>
              <a:t> muon </a:t>
            </a:r>
            <a:r>
              <a:rPr lang="fr-CH" i="1" dirty="0" err="1" smtClean="0">
                <a:solidFill>
                  <a:srgbClr val="00B050"/>
                </a:solidFill>
              </a:rPr>
              <a:t>collider</a:t>
            </a:r>
            <a:r>
              <a:rPr lang="fr-CH" i="1" dirty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using</a:t>
            </a:r>
            <a:r>
              <a:rPr lang="fr-CH" i="1" dirty="0" smtClean="0">
                <a:solidFill>
                  <a:srgbClr val="00B050"/>
                </a:solidFill>
              </a:rPr>
              <a:t> the </a:t>
            </a:r>
          </a:p>
          <a:p>
            <a:r>
              <a:rPr lang="fr-CH" i="1" dirty="0" smtClean="0">
                <a:solidFill>
                  <a:srgbClr val="00B050"/>
                </a:solidFill>
              </a:rPr>
              <a:t>45 </a:t>
            </a:r>
            <a:r>
              <a:rPr lang="fr-CH" i="1" dirty="0" err="1" smtClean="0">
                <a:solidFill>
                  <a:srgbClr val="00B050"/>
                </a:solidFill>
              </a:rPr>
              <a:t>GeV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stored</a:t>
            </a:r>
            <a:r>
              <a:rPr lang="fr-CH" i="1" dirty="0" smtClean="0">
                <a:solidFill>
                  <a:srgbClr val="00B050"/>
                </a:solidFill>
              </a:rPr>
              <a:t> e+ as LEMMA SOURCE?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9952-A5BE-46C0-979B-B66884C6D7A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3858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We</a:t>
            </a:r>
            <a:r>
              <a:rPr lang="fr-CH" sz="3200" b="1" dirty="0" smtClean="0"/>
              <a:t> have gone a long </a:t>
            </a:r>
            <a:r>
              <a:rPr lang="fr-CH" sz="3200" b="1" dirty="0" err="1" smtClean="0"/>
              <a:t>way</a:t>
            </a:r>
            <a:r>
              <a:rPr lang="fr-CH" sz="3200" b="1" dirty="0" smtClean="0"/>
              <a:t>!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646" y="997294"/>
            <a:ext cx="80858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2010-11-12 : </a:t>
            </a:r>
            <a:r>
              <a:rPr lang="fr-CH" b="1" dirty="0" err="1" smtClean="0"/>
              <a:t>ideas</a:t>
            </a:r>
            <a:r>
              <a:rPr lang="fr-CH" b="1" dirty="0" smtClean="0"/>
              <a:t>, </a:t>
            </a:r>
            <a:r>
              <a:rPr lang="fr-CH" b="1" dirty="0" err="1" smtClean="0"/>
              <a:t>wishes</a:t>
            </a:r>
            <a:r>
              <a:rPr lang="fr-CH" b="1" dirty="0" smtClean="0"/>
              <a:t>, basic concepts, (VHE-LHC, LEP3, TLEP),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discovery</a:t>
            </a:r>
            <a:endParaRPr lang="fr-CH" b="1" dirty="0" smtClean="0"/>
          </a:p>
          <a:p>
            <a:r>
              <a:rPr lang="fr-CH" b="1" dirty="0" smtClean="0"/>
              <a:t>2013  ESPP2013 </a:t>
            </a:r>
            <a:r>
              <a:rPr lang="fr-CH" b="1" dirty="0" err="1" smtClean="0"/>
              <a:t>wants</a:t>
            </a:r>
            <a:r>
              <a:rPr lang="fr-CH" b="1" dirty="0" smtClean="0"/>
              <a:t> «</a:t>
            </a:r>
            <a:r>
              <a:rPr lang="en-US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ambitious 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post-LHC accelerator </a:t>
            </a:r>
            <a:r>
              <a:rPr lang="en-US" b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projcet</a:t>
            </a:r>
            <a:r>
              <a:rPr lang="fr-CH" b="1" dirty="0" smtClean="0"/>
              <a:t> »</a:t>
            </a:r>
          </a:p>
          <a:p>
            <a:r>
              <a:rPr lang="fr-CH" b="1" dirty="0" smtClean="0"/>
              <a:t>2014  Kick-off meeting     </a:t>
            </a:r>
          </a:p>
          <a:p>
            <a:endParaRPr lang="fr-CH" b="1" dirty="0"/>
          </a:p>
          <a:p>
            <a:pPr marL="342900" indent="-342900" algn="ctr">
              <a:buAutoNum type="arabicPlain" startAt="2018"/>
            </a:pPr>
            <a:r>
              <a:rPr lang="fr-CH" b="1" dirty="0" smtClean="0">
                <a:solidFill>
                  <a:srgbClr val="FF0000"/>
                </a:solidFill>
              </a:rPr>
              <a:t>  ESPP contributions and CDR </a:t>
            </a:r>
            <a:r>
              <a:rPr lang="fr-CH" b="1" dirty="0" err="1" smtClean="0">
                <a:solidFill>
                  <a:srgbClr val="FF0000"/>
                </a:solidFill>
              </a:rPr>
              <a:t>submitted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sz="2800" b="1" u="sng" dirty="0" smtClean="0"/>
              <a:t>FCC </a:t>
            </a:r>
            <a:r>
              <a:rPr lang="fr-CH" sz="2800" b="1" u="sng" dirty="0" err="1" smtClean="0"/>
              <a:t>can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be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done</a:t>
            </a:r>
            <a:r>
              <a:rPr lang="fr-CH" sz="2800" b="1" u="sng" dirty="0" smtClean="0"/>
              <a:t>!</a:t>
            </a:r>
            <a:br>
              <a:rPr lang="fr-CH" sz="2800" b="1" u="sng" dirty="0" smtClean="0"/>
            </a:br>
            <a:r>
              <a:rPr lang="fr-CH" dirty="0" err="1" smtClean="0"/>
              <a:t>Starting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e+ e- </a:t>
            </a:r>
            <a:r>
              <a:rPr lang="fr-CH" dirty="0" err="1" smtClean="0"/>
              <a:t>collider</a:t>
            </a:r>
            <a:r>
              <a:rPr lang="fr-CH" dirty="0" smtClean="0"/>
              <a:t>. </a:t>
            </a:r>
          </a:p>
          <a:p>
            <a:pPr marL="342900" indent="-342900" algn="ctr">
              <a:buAutoNum type="arabicPlain" startAt="2018"/>
            </a:pPr>
            <a:endParaRPr lang="fr-CH" b="1" dirty="0"/>
          </a:p>
          <a:p>
            <a:pPr marL="342900" indent="-342900">
              <a:buAutoNum type="arabicPlain" startAt="2019"/>
            </a:pPr>
            <a:r>
              <a:rPr lang="fr-CH" b="1" dirty="0" smtClean="0">
                <a:sym typeface="Wingdings" panose="05000000000000000000" pitchFamily="2" charset="2"/>
              </a:rPr>
              <a:t> </a:t>
            </a:r>
            <a:r>
              <a:rPr lang="fr-CH" b="1" dirty="0" smtClean="0"/>
              <a:t>Start of a new </a:t>
            </a:r>
            <a:r>
              <a:rPr lang="fr-CH" b="1" dirty="0" err="1" smtClean="0"/>
              <a:t>era</a:t>
            </a:r>
            <a:r>
              <a:rPr lang="fr-CH" b="1" dirty="0" smtClean="0"/>
              <a:t> </a:t>
            </a:r>
            <a:r>
              <a:rPr lang="fr-CH" b="1" dirty="0" err="1" smtClean="0"/>
              <a:t>towards</a:t>
            </a:r>
            <a:r>
              <a:rPr lang="fr-CH" b="1" dirty="0" smtClean="0"/>
              <a:t> </a:t>
            </a:r>
            <a:r>
              <a:rPr lang="fr-CH" b="1" dirty="0" err="1" smtClean="0"/>
              <a:t>realization</a:t>
            </a:r>
            <a:r>
              <a:rPr lang="fr-CH" b="1" dirty="0" smtClean="0"/>
              <a:t>       </a:t>
            </a:r>
          </a:p>
          <a:p>
            <a:endParaRPr lang="fr-CH" b="1" dirty="0" smtClean="0"/>
          </a:p>
          <a:p>
            <a:pPr marL="342900" indent="-342900">
              <a:buAutoNum type="arabicPlain" startAt="2019"/>
            </a:pPr>
            <a:r>
              <a:rPr lang="fr-CH" b="1" dirty="0"/>
              <a:t> </a:t>
            </a:r>
            <a:r>
              <a:rPr lang="fr-CH" b="1" dirty="0" smtClean="0"/>
              <a:t> (</a:t>
            </a:r>
            <a:r>
              <a:rPr lang="fr-CH" b="1" dirty="0"/>
              <a:t>15 </a:t>
            </a:r>
            <a:r>
              <a:rPr lang="fr-CH" b="1" dirty="0" err="1"/>
              <a:t>January</a:t>
            </a:r>
            <a:r>
              <a:rPr lang="fr-CH" b="1" dirty="0"/>
              <a:t>) CERN </a:t>
            </a:r>
            <a:r>
              <a:rPr lang="fr-CH" b="1" dirty="0" err="1" smtClean="0"/>
              <a:t>directorate</a:t>
            </a:r>
            <a:r>
              <a:rPr lang="fr-CH" b="1" dirty="0" smtClean="0"/>
              <a:t> New </a:t>
            </a:r>
            <a:r>
              <a:rPr lang="fr-CH" b="1" dirty="0" err="1" smtClean="0"/>
              <a:t>Year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/>
              <a:t> </a:t>
            </a:r>
            <a:br>
              <a:rPr lang="fr-CH" b="1" dirty="0"/>
            </a:br>
            <a:r>
              <a:rPr lang="fr-CH" b="1" dirty="0" smtClean="0"/>
              <a:t>	</a:t>
            </a:r>
            <a:r>
              <a:rPr lang="fr-CH" b="1" dirty="0" smtClean="0">
                <a:hlinkClick r:id="rId2"/>
              </a:rPr>
              <a:t>https</a:t>
            </a:r>
            <a:r>
              <a:rPr lang="fr-CH" b="1" dirty="0">
                <a:hlinkClick r:id="rId2"/>
              </a:rPr>
              <a:t>://indico.cern.ch/event/779524</a:t>
            </a:r>
            <a:r>
              <a:rPr lang="fr-CH" b="1" dirty="0" smtClean="0">
                <a:hlinkClick r:id="rId2"/>
              </a:rPr>
              <a:t>/</a:t>
            </a:r>
            <a:r>
              <a:rPr lang="fr-CH" b="1" dirty="0" smtClean="0"/>
              <a:t>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</a:t>
            </a:r>
            <a:r>
              <a:rPr lang="fr-CH" b="1" dirty="0" err="1" smtClean="0"/>
              <a:t>Press</a:t>
            </a:r>
            <a:r>
              <a:rPr lang="fr-CH" b="1" dirty="0" smtClean="0"/>
              <a:t> release on FCC CDR release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FCC CDR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 smtClean="0"/>
              <a:t> 4-5 March at CERN;  </a:t>
            </a:r>
            <a:br>
              <a:rPr lang="fr-CH" b="1" dirty="0" smtClean="0"/>
            </a:br>
            <a:r>
              <a:rPr lang="fr-CH" b="1" dirty="0" smtClean="0"/>
              <a:t>           </a:t>
            </a:r>
            <a:r>
              <a:rPr lang="fr-CH" b="1" dirty="0" err="1" smtClean="0"/>
              <a:t>Plenary</a:t>
            </a:r>
            <a:r>
              <a:rPr lang="fr-CH" b="1" dirty="0" smtClean="0"/>
              <a:t> Meeting (ESPP) Granada  13-17 May </a:t>
            </a:r>
            <a:br>
              <a:rPr lang="fr-CH" b="1" dirty="0" smtClean="0"/>
            </a:br>
            <a:r>
              <a:rPr lang="fr-CH" b="1" dirty="0" smtClean="0"/>
              <a:t>           FCC </a:t>
            </a:r>
            <a:r>
              <a:rPr lang="fr-CH" b="1" dirty="0"/>
              <a:t>G</a:t>
            </a:r>
            <a:r>
              <a:rPr lang="fr-CH" b="1" dirty="0" smtClean="0"/>
              <a:t>eneral meeting in 24-28 </a:t>
            </a:r>
            <a:r>
              <a:rPr lang="fr-CH" b="1" dirty="0" err="1" smtClean="0"/>
              <a:t>June</a:t>
            </a:r>
            <a:r>
              <a:rPr lang="fr-CH" b="1" dirty="0" smtClean="0"/>
              <a:t> in Brussels </a:t>
            </a:r>
            <a:r>
              <a:rPr lang="fr-CH" b="1" dirty="0"/>
              <a:t> </a:t>
            </a:r>
            <a:r>
              <a:rPr lang="fr-CH" b="1" dirty="0" smtClean="0"/>
              <a:t> </a:t>
            </a:r>
            <a:r>
              <a:rPr lang="fr-CH" sz="1400" b="1" dirty="0" smtClean="0">
                <a:hlinkClick r:id="rId3"/>
              </a:rPr>
              <a:t>https://indico.cern.ch/event/727555</a:t>
            </a:r>
            <a:r>
              <a:rPr lang="fr-CH" sz="1400" b="1" dirty="0" smtClean="0"/>
              <a:t> </a:t>
            </a:r>
          </a:p>
          <a:p>
            <a:r>
              <a:rPr lang="fr-CH" sz="1400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98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637254"/>
            <a:ext cx="92890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The FCC design study has established the feasibility -- or the path to feasibility -- of an ambitious set of colliders after LEP/LHC, at the cutting edge of knowledge and technology.  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can be done!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and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have outstanding physics cases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-- each in their own right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--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sequential implementation of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, 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with eh 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               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offers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broadest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today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        </a:t>
            </a:r>
            <a:r>
              <a:rPr lang="en-US" sz="2000" u="sng" dirty="0" smtClean="0">
                <a:solidFill>
                  <a:srgbClr val="FF0000"/>
                </a:solidFill>
                <a:latin typeface="Calibri"/>
              </a:rPr>
              <a:t>big jumps in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Sensitivity, Precision, Energy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An attractive scenario of staging and implementation cover 70 years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of exploratory physics, taking full advantage of the     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                           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synergies  and complementarities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(</a:t>
            </a:r>
            <a:r>
              <a:rPr lang="en-US" sz="2000" b="1" u="sng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) can start seamlessly at the end of HL-LHC    </a:t>
            </a:r>
            <a:endParaRPr lang="en-US" sz="2000" b="1" u="sng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142083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754E9B0-0304-433E-8EF6-884DB71D856D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 algn="ctr"/>
              <a:t>11.03.2020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81955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6370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9" y="76944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11.03.2020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864207"/>
            <a:ext cx="914400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/>
              <a:t>T</a:t>
            </a:r>
            <a:r>
              <a:rPr lang="fr-CH" sz="2400" b="1" dirty="0" smtClean="0"/>
              <a:t>he </a:t>
            </a:r>
            <a:r>
              <a:rPr lang="fr-CH" sz="2400" b="1" dirty="0" err="1" smtClean="0"/>
              <a:t>proposed</a:t>
            </a:r>
            <a:r>
              <a:rPr lang="fr-CH" sz="2400" b="1" dirty="0" smtClean="0"/>
              <a:t> </a:t>
            </a:r>
            <a:r>
              <a:rPr lang="fr-CH" sz="2400" b="1" u="sng" dirty="0" err="1" smtClean="0">
                <a:solidFill>
                  <a:srgbClr val="FF0000"/>
                </a:solidFill>
              </a:rPr>
              <a:t>integrated</a:t>
            </a:r>
            <a:r>
              <a:rPr lang="fr-CH" sz="2400" b="1" u="sng" dirty="0" smtClean="0">
                <a:solidFill>
                  <a:srgbClr val="FF0000"/>
                </a:solidFill>
              </a:rPr>
              <a:t> FCC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a large, </a:t>
            </a:r>
            <a:r>
              <a:rPr lang="fr-CH" sz="2400" b="1" dirty="0" err="1" smtClean="0"/>
              <a:t>ambitious</a:t>
            </a:r>
            <a:r>
              <a:rPr lang="fr-CH" sz="2400" b="1" dirty="0"/>
              <a:t>,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expensive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facility</a:t>
            </a:r>
            <a:r>
              <a:rPr lang="fr-CH" sz="2400" b="1" dirty="0" smtClean="0"/>
              <a:t> </a:t>
            </a:r>
          </a:p>
          <a:p>
            <a:endParaRPr lang="fr-CH" dirty="0"/>
          </a:p>
          <a:p>
            <a:r>
              <a:rPr lang="fr-CH" dirty="0" smtClean="0"/>
              <a:t>The size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studying</a:t>
            </a:r>
            <a:r>
              <a:rPr lang="fr-CH" dirty="0" smtClean="0"/>
              <a:t> the </a:t>
            </a:r>
            <a:r>
              <a:rPr lang="fr-CH" dirty="0" err="1" smtClean="0"/>
              <a:t>heavy</a:t>
            </a:r>
            <a:r>
              <a:rPr lang="fr-CH" dirty="0" smtClean="0"/>
              <a:t> </a:t>
            </a:r>
            <a:r>
              <a:rPr lang="fr-CH" dirty="0" err="1" smtClean="0"/>
              <a:t>particles</a:t>
            </a:r>
            <a:r>
              <a:rPr lang="fr-CH" dirty="0" smtClean="0"/>
              <a:t> of the Standard Model </a:t>
            </a:r>
            <a:r>
              <a:rPr lang="fr-CH" dirty="0" err="1"/>
              <a:t>with</a:t>
            </a:r>
            <a:r>
              <a:rPr lang="fr-CH" dirty="0"/>
              <a:t> an </a:t>
            </a:r>
            <a:r>
              <a:rPr lang="fr-CH" dirty="0" err="1"/>
              <a:t>e+e</a:t>
            </a:r>
            <a:r>
              <a:rPr lang="fr-CH" dirty="0"/>
              <a:t>- </a:t>
            </a:r>
            <a:r>
              <a:rPr lang="fr-CH" dirty="0" err="1" smtClean="0"/>
              <a:t>collider</a:t>
            </a:r>
            <a:r>
              <a:rPr lang="fr-CH" dirty="0" smtClean="0"/>
              <a:t>, 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them</a:t>
            </a:r>
            <a:r>
              <a:rPr lang="fr-CH" dirty="0"/>
              <a:t> </a:t>
            </a:r>
            <a:r>
              <a:rPr lang="fr-CH" dirty="0" smtClean="0"/>
              <a:t>to </a:t>
            </a:r>
            <a:r>
              <a:rPr lang="fr-CH" dirty="0" err="1" smtClean="0"/>
              <a:t>search</a:t>
            </a:r>
            <a:r>
              <a:rPr lang="fr-CH" dirty="0" smtClean="0"/>
              <a:t> for new </a:t>
            </a:r>
            <a:r>
              <a:rPr lang="fr-CH" dirty="0" err="1" smtClean="0"/>
              <a:t>physics</a:t>
            </a:r>
            <a:r>
              <a:rPr lang="fr-CH" dirty="0" smtClean="0"/>
              <a:t>, </a:t>
            </a:r>
          </a:p>
          <a:p>
            <a:r>
              <a:rPr lang="fr-CH" dirty="0" smtClean="0"/>
              <a:t>It  </a:t>
            </a:r>
            <a:r>
              <a:rPr lang="fr-CH" dirty="0" err="1" smtClean="0"/>
              <a:t>guarantees</a:t>
            </a:r>
            <a:r>
              <a:rPr lang="fr-CH" dirty="0" smtClean="0"/>
              <a:t> a </a:t>
            </a:r>
            <a:r>
              <a:rPr lang="fr-CH" dirty="0" err="1" smtClean="0"/>
              <a:t>big</a:t>
            </a:r>
            <a:r>
              <a:rPr lang="fr-CH" dirty="0" smtClean="0"/>
              <a:t> jump in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for the hadron </a:t>
            </a:r>
            <a:r>
              <a:rPr lang="fr-CH" dirty="0" err="1" smtClean="0"/>
              <a:t>collider</a:t>
            </a:r>
            <a:r>
              <a:rPr lang="fr-CH" dirty="0" smtClean="0"/>
              <a:t>, </a:t>
            </a:r>
            <a:r>
              <a:rPr lang="fr-CH" dirty="0" err="1" smtClean="0"/>
              <a:t>which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itself</a:t>
            </a:r>
            <a:r>
              <a:rPr lang="fr-CH" dirty="0" smtClean="0"/>
              <a:t> a formidable </a:t>
            </a:r>
            <a:r>
              <a:rPr lang="fr-CH" dirty="0" err="1" smtClean="0"/>
              <a:t>heavy</a:t>
            </a:r>
            <a:r>
              <a:rPr lang="fr-CH" dirty="0" smtClean="0"/>
              <a:t> </a:t>
            </a:r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factory</a:t>
            </a:r>
            <a:r>
              <a:rPr lang="fr-CH" dirty="0" smtClean="0"/>
              <a:t>.   </a:t>
            </a:r>
          </a:p>
          <a:p>
            <a:endParaRPr lang="fr-CH" dirty="0" smtClean="0"/>
          </a:p>
          <a:p>
            <a:r>
              <a:rPr lang="fr-CH" dirty="0" smtClean="0"/>
              <a:t>Alternative </a:t>
            </a:r>
            <a:r>
              <a:rPr lang="fr-CH" dirty="0" err="1" smtClean="0"/>
              <a:t>facilities</a:t>
            </a:r>
            <a:r>
              <a:rPr lang="fr-CH" dirty="0" smtClean="0"/>
              <a:t> </a:t>
            </a:r>
            <a:r>
              <a:rPr lang="fr-CH" dirty="0" err="1" smtClean="0"/>
              <a:t>that</a:t>
            </a:r>
            <a:r>
              <a:rPr lang="fr-CH" dirty="0" smtClean="0"/>
              <a:t> are </a:t>
            </a:r>
            <a:r>
              <a:rPr lang="fr-CH" dirty="0" err="1" smtClean="0"/>
              <a:t>proposed</a:t>
            </a:r>
            <a:r>
              <a:rPr lang="fr-CH" dirty="0" smtClean="0"/>
              <a:t> to </a:t>
            </a:r>
            <a:r>
              <a:rPr lang="fr-CH" dirty="0" err="1" smtClean="0"/>
              <a:t>provide</a:t>
            </a:r>
            <a:r>
              <a:rPr lang="fr-CH" dirty="0" smtClean="0"/>
              <a:t> </a:t>
            </a:r>
            <a:r>
              <a:rPr lang="fr-CH" dirty="0" err="1" smtClean="0"/>
              <a:t>e.g</a:t>
            </a:r>
            <a:r>
              <a:rPr lang="fr-CH" dirty="0" smtClean="0"/>
              <a:t>. the </a:t>
            </a:r>
            <a:r>
              <a:rPr lang="fr-CH" dirty="0" err="1" smtClean="0"/>
              <a:t>same</a:t>
            </a:r>
            <a:r>
              <a:rPr lang="fr-CH" dirty="0" smtClean="0"/>
              <a:t> table of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properties</a:t>
            </a:r>
            <a:endParaRPr lang="fr-CH" dirty="0" smtClean="0"/>
          </a:p>
          <a:p>
            <a:r>
              <a:rPr lang="fr-CH" dirty="0" smtClean="0"/>
              <a:t>are 1)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precise</a:t>
            </a:r>
            <a:r>
              <a:rPr lang="fr-CH" dirty="0" smtClean="0"/>
              <a:t> 2) not </a:t>
            </a:r>
            <a:r>
              <a:rPr lang="fr-CH" dirty="0" err="1" smtClean="0"/>
              <a:t>much</a:t>
            </a:r>
            <a:r>
              <a:rPr lang="fr-CH" dirty="0" smtClean="0"/>
              <a:t> </a:t>
            </a:r>
            <a:r>
              <a:rPr lang="fr-CH" dirty="0" err="1" smtClean="0"/>
              <a:t>cheaper</a:t>
            </a:r>
            <a:r>
              <a:rPr lang="fr-CH" dirty="0" smtClean="0"/>
              <a:t> and 3) </a:t>
            </a:r>
            <a:r>
              <a:rPr lang="fr-CH" dirty="0" err="1" smtClean="0"/>
              <a:t>considerably</a:t>
            </a:r>
            <a:r>
              <a:rPr lang="fr-CH" dirty="0" smtClean="0"/>
              <a:t>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broad</a:t>
            </a:r>
            <a:r>
              <a:rPr lang="fr-CH" dirty="0" smtClean="0"/>
              <a:t> in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ability</a:t>
            </a:r>
            <a:r>
              <a:rPr lang="fr-CH" dirty="0" smtClean="0"/>
              <a:t>. </a:t>
            </a:r>
          </a:p>
          <a:p>
            <a:endParaRPr lang="fr-CH" dirty="0" smtClean="0"/>
          </a:p>
          <a:p>
            <a:r>
              <a:rPr lang="fr-CH" dirty="0" smtClean="0"/>
              <a:t>The </a:t>
            </a:r>
            <a:r>
              <a:rPr lang="fr-CH" dirty="0" err="1" smtClean="0"/>
              <a:t>other</a:t>
            </a:r>
            <a:r>
              <a:rPr lang="fr-CH" dirty="0" smtClean="0"/>
              <a:t> routes to 100 </a:t>
            </a:r>
            <a:r>
              <a:rPr lang="fr-CH" dirty="0" err="1" smtClean="0"/>
              <a:t>TeV</a:t>
            </a:r>
            <a:r>
              <a:rPr lang="fr-CH" dirty="0" smtClean="0"/>
              <a:t> are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precise</a:t>
            </a:r>
            <a:r>
              <a:rPr lang="fr-CH" dirty="0" smtClean="0"/>
              <a:t>,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complete</a:t>
            </a:r>
            <a:r>
              <a:rPr lang="fr-CH" dirty="0" smtClean="0"/>
              <a:t>, and more </a:t>
            </a:r>
            <a:r>
              <a:rPr lang="fr-CH" dirty="0" err="1" smtClean="0"/>
              <a:t>expensive</a:t>
            </a:r>
            <a:r>
              <a:rPr lang="fr-CH" dirty="0" smtClean="0"/>
              <a:t>. </a:t>
            </a:r>
          </a:p>
          <a:p>
            <a:endParaRPr lang="fr-CH" dirty="0" smtClean="0"/>
          </a:p>
          <a:p>
            <a:r>
              <a:rPr lang="fr-CH" dirty="0" smtClean="0"/>
              <a:t>CERN </a:t>
            </a:r>
            <a:r>
              <a:rPr lang="fr-CH" dirty="0" err="1" smtClean="0"/>
              <a:t>is</a:t>
            </a:r>
            <a:r>
              <a:rPr lang="fr-CH" dirty="0" smtClean="0"/>
              <a:t> the best place for </a:t>
            </a:r>
            <a:r>
              <a:rPr lang="fr-CH" dirty="0" err="1" smtClean="0"/>
              <a:t>such</a:t>
            </a:r>
            <a:r>
              <a:rPr lang="fr-CH" dirty="0" smtClean="0"/>
              <a:t> a </a:t>
            </a:r>
            <a:r>
              <a:rPr lang="fr-CH" dirty="0" err="1" smtClean="0"/>
              <a:t>challenging</a:t>
            </a:r>
            <a:r>
              <a:rPr lang="fr-CH" dirty="0" smtClean="0"/>
              <a:t> </a:t>
            </a:r>
            <a:r>
              <a:rPr lang="fr-CH" dirty="0" err="1" smtClean="0"/>
              <a:t>enterprise</a:t>
            </a:r>
            <a:r>
              <a:rPr lang="fr-CH" dirty="0"/>
              <a:t>,</a:t>
            </a:r>
            <a:r>
              <a:rPr lang="fr-CH" dirty="0" smtClean="0"/>
              <a:t>  </a:t>
            </a:r>
            <a:r>
              <a:rPr lang="fr-CH" dirty="0" err="1" smtClean="0"/>
              <a:t>given</a:t>
            </a:r>
            <a:r>
              <a:rPr lang="fr-CH" dirty="0" smtClean="0"/>
              <a:t> </a:t>
            </a:r>
            <a:r>
              <a:rPr lang="fr-CH" dirty="0" err="1" smtClean="0"/>
              <a:t>its</a:t>
            </a:r>
            <a:r>
              <a:rPr lang="fr-CH" dirty="0" smtClean="0"/>
              <a:t> </a:t>
            </a:r>
            <a:r>
              <a:rPr lang="fr-CH" dirty="0" err="1" smtClean="0"/>
              <a:t>demonstrated</a:t>
            </a:r>
            <a:r>
              <a:rPr lang="fr-CH" dirty="0" smtClean="0"/>
              <a:t> </a:t>
            </a:r>
            <a:r>
              <a:rPr lang="fr-CH" dirty="0" err="1" smtClean="0"/>
              <a:t>extraordinary</a:t>
            </a:r>
            <a:r>
              <a:rPr lang="fr-CH" dirty="0" smtClean="0"/>
              <a:t> </a:t>
            </a:r>
            <a:r>
              <a:rPr lang="fr-CH" dirty="0" err="1" smtClean="0"/>
              <a:t>competence</a:t>
            </a:r>
            <a:r>
              <a:rPr lang="fr-CH" dirty="0" smtClean="0"/>
              <a:t>, </a:t>
            </a:r>
            <a:r>
              <a:rPr lang="fr-CH" dirty="0" err="1" smtClean="0"/>
              <a:t>its</a:t>
            </a:r>
            <a:r>
              <a:rPr lang="fr-CH" dirty="0" smtClean="0"/>
              <a:t> international </a:t>
            </a:r>
            <a:r>
              <a:rPr lang="fr-CH" dirty="0" err="1" smtClean="0"/>
              <a:t>membership</a:t>
            </a:r>
            <a:r>
              <a:rPr lang="fr-CH" dirty="0" smtClean="0"/>
              <a:t>, and the </a:t>
            </a:r>
            <a:r>
              <a:rPr lang="en-GB" dirty="0"/>
              <a:t>CERN </a:t>
            </a:r>
            <a:r>
              <a:rPr lang="en-GB" dirty="0" smtClean="0"/>
              <a:t>existing </a:t>
            </a:r>
            <a:r>
              <a:rPr lang="en-GB" dirty="0"/>
              <a:t>infrastructure: accelerator complex, including the injectors, cryogenics, etc. </a:t>
            </a:r>
            <a:endParaRPr lang="en-GB" dirty="0" smtClean="0"/>
          </a:p>
          <a:p>
            <a:r>
              <a:rPr lang="en-GB" dirty="0" smtClean="0"/>
              <a:t>(Building </a:t>
            </a:r>
            <a:r>
              <a:rPr lang="en-GB" dirty="0"/>
              <a:t>FCC in a green field </a:t>
            </a:r>
            <a:r>
              <a:rPr lang="en-GB" dirty="0" smtClean="0"/>
              <a:t>would be </a:t>
            </a:r>
            <a:r>
              <a:rPr lang="en-GB" dirty="0"/>
              <a:t>much more </a:t>
            </a:r>
            <a:r>
              <a:rPr lang="en-GB" dirty="0" smtClean="0"/>
              <a:t>challenging</a:t>
            </a:r>
            <a:r>
              <a:rPr lang="en-GB" dirty="0"/>
              <a:t> </a:t>
            </a:r>
            <a:r>
              <a:rPr lang="en-GB" dirty="0" smtClean="0"/>
              <a:t>and risky)</a:t>
            </a:r>
          </a:p>
          <a:p>
            <a:r>
              <a:rPr lang="en-GB" dirty="0" smtClean="0"/>
              <a:t>  </a:t>
            </a:r>
            <a:endParaRPr lang="fr-CH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03648" y="97194"/>
            <a:ext cx="597666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fr-CH" sz="4400" b="1" dirty="0"/>
              <a:t>FINAL WORDS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24482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104" y="781050"/>
            <a:ext cx="35814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7696" y="111902"/>
            <a:ext cx="63886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Scientific Complementarity: </a:t>
            </a:r>
            <a:r>
              <a:rPr lang="en-GB" sz="2400" b="1" dirty="0" smtClean="0"/>
              <a:t>Higgs self - coupling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135" y="781050"/>
            <a:ext cx="537948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 </a:t>
            </a:r>
            <a:r>
              <a:rPr lang="fr-CH" b="1" dirty="0" err="1" smtClean="0"/>
              <a:t>determine</a:t>
            </a:r>
            <a:r>
              <a:rPr lang="fr-CH" b="1" dirty="0" smtClean="0"/>
              <a:t> (at 4 sigma)</a:t>
            </a:r>
          </a:p>
          <a:p>
            <a:r>
              <a:rPr lang="fr-CH" b="1" dirty="0" smtClean="0"/>
              <a:t>the </a:t>
            </a:r>
            <a:r>
              <a:rPr lang="fr-CH" b="1" dirty="0" err="1" smtClean="0"/>
              <a:t>Higgs</a:t>
            </a:r>
            <a:r>
              <a:rPr lang="fr-CH" b="1" dirty="0" smtClean="0"/>
              <a:t> self-</a:t>
            </a:r>
            <a:r>
              <a:rPr lang="fr-CH" b="1" dirty="0" err="1" smtClean="0"/>
              <a:t>coupling</a:t>
            </a:r>
            <a:r>
              <a:rPr lang="fr-CH" b="1" dirty="0" smtClean="0"/>
              <a:t> by </a:t>
            </a:r>
            <a:r>
              <a:rPr lang="fr-CH" b="1" dirty="0" err="1" smtClean="0"/>
              <a:t>its</a:t>
            </a:r>
            <a:r>
              <a:rPr lang="fr-CH" b="1" dirty="0" smtClean="0"/>
              <a:t> </a:t>
            </a:r>
            <a:r>
              <a:rPr lang="fr-CH" b="1" dirty="0" err="1" smtClean="0"/>
              <a:t>effect</a:t>
            </a:r>
            <a:r>
              <a:rPr lang="fr-CH" b="1" dirty="0" smtClean="0"/>
              <a:t> on the </a:t>
            </a:r>
          </a:p>
          <a:p>
            <a:r>
              <a:rPr lang="fr-CH" b="1" dirty="0" smtClean="0"/>
              <a:t>    ZH cross-section vertex correction.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smtClean="0"/>
              <a:t>  </a:t>
            </a:r>
          </a:p>
          <a:p>
            <a:r>
              <a:rPr lang="fr-CH" dirty="0" smtClean="0"/>
              <a:t>This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thanks</a:t>
            </a:r>
            <a:r>
              <a:rPr lang="fr-CH" dirty="0" smtClean="0"/>
              <a:t> to </a:t>
            </a:r>
            <a:r>
              <a:rPr lang="fr-CH" dirty="0" err="1" smtClean="0"/>
              <a:t>having</a:t>
            </a:r>
            <a:r>
              <a:rPr lang="fr-CH" dirty="0" smtClean="0"/>
              <a:t> </a:t>
            </a:r>
            <a:r>
              <a:rPr lang="fr-CH" dirty="0" err="1" smtClean="0"/>
              <a:t>two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points</a:t>
            </a:r>
          </a:p>
          <a:p>
            <a:endParaRPr lang="fr-CH" dirty="0"/>
          </a:p>
          <a:p>
            <a:r>
              <a:rPr lang="fr-CH" dirty="0" err="1" smtClean="0"/>
              <a:t>Same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done</a:t>
            </a:r>
            <a:r>
              <a:rPr lang="fr-CH" dirty="0" smtClean="0"/>
              <a:t> at ILC running at 250 and 500 </a:t>
            </a:r>
            <a:r>
              <a:rPr lang="fr-CH" dirty="0" err="1" smtClean="0"/>
              <a:t>GeV</a:t>
            </a:r>
            <a:endParaRPr lang="fr-CH" dirty="0" smtClean="0"/>
          </a:p>
          <a:p>
            <a:r>
              <a:rPr lang="fr-CH" dirty="0" smtClean="0"/>
              <a:t>but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precise</a:t>
            </a:r>
            <a:r>
              <a:rPr lang="fr-CH" dirty="0" smtClean="0"/>
              <a:t>; </a:t>
            </a:r>
            <a:r>
              <a:rPr lang="fr-CH" dirty="0" err="1" smtClean="0"/>
              <a:t>fewer</a:t>
            </a:r>
            <a:r>
              <a:rPr lang="fr-CH" dirty="0" smtClean="0"/>
              <a:t> </a:t>
            </a:r>
            <a:r>
              <a:rPr lang="fr-CH" dirty="0" err="1" smtClean="0"/>
              <a:t>events</a:t>
            </a:r>
            <a:r>
              <a:rPr lang="fr-CH" dirty="0" smtClean="0"/>
              <a:t> at 250, </a:t>
            </a:r>
            <a:r>
              <a:rPr lang="fr-CH" dirty="0" err="1" smtClean="0"/>
              <a:t>decreasing</a:t>
            </a:r>
            <a:r>
              <a:rPr lang="fr-CH" dirty="0" smtClean="0"/>
              <a:t> </a:t>
            </a:r>
            <a:r>
              <a:rPr lang="fr-CH" b="1" dirty="0" smtClean="0">
                <a:sym typeface="Symbol"/>
              </a:rPr>
              <a:t></a:t>
            </a:r>
            <a:r>
              <a:rPr lang="fr-CH" dirty="0" smtClean="0">
                <a:sym typeface="Symbol"/>
              </a:rPr>
              <a:t>(E</a:t>
            </a:r>
            <a:r>
              <a:rPr lang="fr-CH" dirty="0" smtClean="0"/>
              <a:t>)</a:t>
            </a:r>
          </a:p>
          <a:p>
            <a:endParaRPr lang="fr-CH" dirty="0"/>
          </a:p>
          <a:p>
            <a:r>
              <a:rPr lang="fr-CH" b="1" dirty="0" smtClean="0"/>
              <a:t>«</a:t>
            </a:r>
            <a:r>
              <a:rPr lang="fr-CH" b="1" dirty="0" err="1" smtClean="0"/>
              <a:t>Traditional</a:t>
            </a:r>
            <a:r>
              <a:rPr lang="fr-CH" b="1" dirty="0" smtClean="0"/>
              <a:t>» </a:t>
            </a:r>
            <a:r>
              <a:rPr lang="fr-CH" b="1" dirty="0" err="1" smtClean="0"/>
              <a:t>two-Higgs</a:t>
            </a:r>
            <a:r>
              <a:rPr lang="fr-CH" b="1" dirty="0" smtClean="0"/>
              <a:t> production </a:t>
            </a:r>
            <a:r>
              <a:rPr lang="fr-CH" b="1" dirty="0" err="1" smtClean="0"/>
              <a:t>can</a:t>
            </a:r>
            <a:r>
              <a:rPr lang="fr-CH" b="1" dirty="0" smtClean="0"/>
              <a:t> </a:t>
            </a:r>
            <a:r>
              <a:rPr lang="fr-CH" b="1" dirty="0" err="1" smtClean="0"/>
              <a:t>be</a:t>
            </a:r>
            <a:r>
              <a:rPr lang="fr-CH" b="1" dirty="0" smtClean="0"/>
              <a:t> </a:t>
            </a:r>
            <a:r>
              <a:rPr lang="fr-CH" b="1" dirty="0" err="1" smtClean="0"/>
              <a:t>performed</a:t>
            </a:r>
            <a:r>
              <a:rPr lang="fr-CH" b="1" dirty="0" smtClean="0"/>
              <a:t> </a:t>
            </a:r>
          </a:p>
          <a:p>
            <a:r>
              <a:rPr lang="fr-CH" b="1" dirty="0" err="1" smtClean="0"/>
              <a:t>also</a:t>
            </a:r>
            <a:r>
              <a:rPr lang="fr-CH" b="1" dirty="0" smtClean="0"/>
              <a:t>, </a:t>
            </a:r>
            <a:r>
              <a:rPr lang="fr-CH" b="1" dirty="0" err="1" smtClean="0"/>
              <a:t>above</a:t>
            </a:r>
            <a:r>
              <a:rPr lang="fr-CH" b="1" dirty="0" smtClean="0"/>
              <a:t> 500 </a:t>
            </a:r>
            <a:r>
              <a:rPr lang="fr-CH" b="1" dirty="0" err="1" smtClean="0"/>
              <a:t>GeV</a:t>
            </a:r>
            <a:r>
              <a:rPr lang="fr-CH" b="1" dirty="0" smtClean="0"/>
              <a:t>  by ILC, CLIC </a:t>
            </a:r>
          </a:p>
          <a:p>
            <a:r>
              <a:rPr lang="fr-CH" dirty="0" smtClean="0">
                <a:solidFill>
                  <a:srgbClr val="C00000"/>
                </a:solidFill>
              </a:rPr>
              <a:t>the </a:t>
            </a:r>
            <a:r>
              <a:rPr lang="fr-CH" dirty="0" err="1" smtClean="0">
                <a:solidFill>
                  <a:srgbClr val="C00000"/>
                </a:solidFill>
              </a:rPr>
              <a:t>two</a:t>
            </a:r>
            <a:r>
              <a:rPr lang="fr-CH" dirty="0" smtClean="0">
                <a:solidFill>
                  <a:srgbClr val="C00000"/>
                </a:solidFill>
              </a:rPr>
              <a:t> are </a:t>
            </a:r>
            <a:r>
              <a:rPr lang="fr-CH" dirty="0" err="1" smtClean="0">
                <a:solidFill>
                  <a:srgbClr val="C00000"/>
                </a:solidFill>
              </a:rPr>
              <a:t>complementary</a:t>
            </a:r>
            <a:r>
              <a:rPr lang="fr-CH" dirty="0" smtClean="0">
                <a:solidFill>
                  <a:srgbClr val="C00000"/>
                </a:solidFill>
              </a:rPr>
              <a:t>, </a:t>
            </a:r>
            <a:r>
              <a:rPr lang="fr-CH" dirty="0" err="1" smtClean="0">
                <a:solidFill>
                  <a:srgbClr val="C00000"/>
                </a:solidFill>
              </a:rPr>
              <a:t>robust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fr-CH" dirty="0" err="1" smtClean="0">
                <a:solidFill>
                  <a:srgbClr val="C00000"/>
                </a:solidFill>
              </a:rPr>
              <a:t>methods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</a:p>
          <a:p>
            <a:r>
              <a:rPr lang="fr-CH" dirty="0" err="1" smtClean="0">
                <a:solidFill>
                  <a:srgbClr val="C00000"/>
                </a:solidFill>
              </a:rPr>
              <a:t>see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arXiv:1910.00012v2 B. Di </a:t>
            </a:r>
            <a:r>
              <a:rPr lang="en-GB" dirty="0" err="1" smtClean="0"/>
              <a:t>Mico</a:t>
            </a:r>
            <a:r>
              <a:rPr lang="en-GB" dirty="0" smtClean="0"/>
              <a:t> et al</a:t>
            </a:r>
            <a:endParaRPr lang="en-GB" dirty="0" smtClean="0">
              <a:solidFill>
                <a:srgbClr val="C00000"/>
              </a:solidFill>
            </a:endParaRPr>
          </a:p>
          <a:p>
            <a:endParaRPr lang="fr-CH" dirty="0" smtClean="0"/>
          </a:p>
          <a:p>
            <a:r>
              <a:rPr lang="fr-CH" dirty="0" smtClean="0"/>
              <a:t>CLIC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achieve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</a:t>
            </a:r>
            <a:r>
              <a:rPr lang="fr-CH" dirty="0" smtClean="0"/>
              <a:t>9% </a:t>
            </a:r>
            <a:r>
              <a:rPr lang="fr-CH" dirty="0" err="1" smtClean="0"/>
              <a:t>from</a:t>
            </a:r>
            <a:r>
              <a:rPr lang="fr-CH" dirty="0" smtClean="0"/>
              <a:t> 380/1TeV/3TeV  (30 </a:t>
            </a:r>
            <a:r>
              <a:rPr lang="fr-CH" dirty="0" err="1" smtClean="0"/>
              <a:t>years</a:t>
            </a:r>
            <a:r>
              <a:rPr lang="fr-CH" dirty="0" smtClean="0"/>
              <a:t>)  </a:t>
            </a:r>
          </a:p>
          <a:p>
            <a:r>
              <a:rPr lang="fr-CH" dirty="0" smtClean="0"/>
              <a:t>FCC-</a:t>
            </a:r>
            <a:r>
              <a:rPr lang="fr-CH" dirty="0" err="1" smtClean="0"/>
              <a:t>hh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</a:t>
            </a:r>
            <a:r>
              <a:rPr lang="fr-CH" dirty="0" err="1" smtClean="0"/>
              <a:t>after</a:t>
            </a:r>
            <a:r>
              <a:rPr lang="fr-CH" dirty="0" smtClean="0"/>
              <a:t> 3-5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</a:p>
          <a:p>
            <a:r>
              <a:rPr lang="fr-CH" dirty="0" smtClean="0"/>
              <a:t>(30 </a:t>
            </a:r>
            <a:r>
              <a:rPr lang="fr-CH" dirty="0" err="1" smtClean="0"/>
              <a:t>years</a:t>
            </a:r>
            <a:r>
              <a:rPr lang="fr-CH" dirty="0" smtClean="0"/>
              <a:t> of FCC) and  (</a:t>
            </a:r>
            <a:r>
              <a:rPr lang="fr-CH" dirty="0" smtClean="0">
                <a:sym typeface="Symbol"/>
              </a:rPr>
              <a:t> 2 </a:t>
            </a:r>
            <a:r>
              <a:rPr lang="fr-CH" dirty="0" smtClean="0"/>
              <a:t> 2.5 - 4)% (50 </a:t>
            </a:r>
            <a:r>
              <a:rPr lang="fr-CH" dirty="0" err="1" smtClean="0"/>
              <a:t>years</a:t>
            </a:r>
            <a:r>
              <a:rPr lang="fr-CH" dirty="0" smtClean="0"/>
              <a:t>) </a:t>
            </a:r>
          </a:p>
          <a:p>
            <a:r>
              <a:rPr lang="fr-CH" dirty="0" err="1" smtClean="0"/>
              <a:t>Again</a:t>
            </a:r>
            <a:r>
              <a:rPr lang="fr-CH" dirty="0" smtClean="0"/>
              <a:t> </a:t>
            </a:r>
            <a:r>
              <a:rPr lang="fr-CH" dirty="0" err="1" smtClean="0"/>
              <a:t>quite</a:t>
            </a:r>
            <a:r>
              <a:rPr lang="fr-CH" dirty="0" smtClean="0"/>
              <a:t> </a:t>
            </a:r>
            <a:r>
              <a:rPr lang="fr-CH" dirty="0" err="1" smtClean="0"/>
              <a:t>different</a:t>
            </a:r>
            <a:r>
              <a:rPr lang="fr-CH" dirty="0" smtClean="0"/>
              <a:t> </a:t>
            </a:r>
            <a:r>
              <a:rPr lang="fr-CH" dirty="0" err="1" smtClean="0"/>
              <a:t>environment</a:t>
            </a:r>
            <a:r>
              <a:rPr lang="fr-CH" dirty="0" smtClean="0"/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248" y="2882951"/>
            <a:ext cx="3508248" cy="2484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6296" y="48123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M </a:t>
            </a:r>
            <a:r>
              <a:rPr lang="fr-CH" dirty="0" err="1" smtClean="0"/>
              <a:t>Cullough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8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9800" y="95666"/>
            <a:ext cx="227164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Something unique! </a:t>
            </a:r>
            <a:endParaRPr lang="en-GB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117"/>
            <a:ext cx="5400600" cy="31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866" y="3650316"/>
            <a:ext cx="836511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e+e</a:t>
            </a:r>
            <a:r>
              <a:rPr lang="fr-CH" dirty="0" smtClean="0"/>
              <a:t>- </a:t>
            </a:r>
            <a:r>
              <a:rPr lang="fr-CH" dirty="0" smtClean="0">
                <a:sym typeface="Wingdings" panose="05000000000000000000" pitchFamily="2" charset="2"/>
              </a:rPr>
              <a:t> H @ 125.xxx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requires</a:t>
            </a: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dirty="0" err="1" smtClean="0">
                <a:sym typeface="Wingdings" panose="05000000000000000000" pitchFamily="2" charset="2"/>
              </a:rPr>
              <a:t>Higgs</a:t>
            </a:r>
            <a:r>
              <a:rPr lang="fr-CH" dirty="0" smtClean="0">
                <a:sym typeface="Wingdings" panose="05000000000000000000" pitchFamily="2" charset="2"/>
              </a:rPr>
              <a:t> mass to </a:t>
            </a:r>
            <a:r>
              <a:rPr lang="fr-CH" dirty="0" err="1" smtClean="0">
                <a:sym typeface="Wingdings" panose="05000000000000000000" pitchFamily="2" charset="2"/>
              </a:rPr>
              <a:t>be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known</a:t>
            </a:r>
            <a:r>
              <a:rPr lang="fr-CH" dirty="0" smtClean="0">
                <a:sym typeface="Wingdings" panose="05000000000000000000" pitchFamily="2" charset="2"/>
              </a:rPr>
              <a:t> to &lt;5 MeV </a:t>
            </a:r>
            <a:r>
              <a:rPr lang="fr-CH" dirty="0" err="1" smtClean="0">
                <a:sym typeface="Wingdings" panose="05000000000000000000" pitchFamily="2" charset="2"/>
              </a:rPr>
              <a:t>from</a:t>
            </a:r>
            <a:r>
              <a:rPr lang="fr-CH" dirty="0" smtClean="0">
                <a:sym typeface="Wingdings" panose="05000000000000000000" pitchFamily="2" charset="2"/>
              </a:rPr>
              <a:t> 240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run</a:t>
            </a:r>
            <a:r>
              <a:rPr lang="fr-CH" dirty="0" smtClean="0">
                <a:sym typeface="Wingdings" panose="05000000000000000000" pitchFamily="2" charset="2"/>
              </a:rPr>
              <a:t> (CEPC group </a:t>
            </a:r>
            <a:r>
              <a:rPr lang="fr-CH" dirty="0" err="1" smtClean="0">
                <a:sym typeface="Wingdings" panose="05000000000000000000" pitchFamily="2" charset="2"/>
              </a:rPr>
              <a:t>almost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there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Huge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luminosity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monochromatization</a:t>
            </a:r>
            <a:r>
              <a:rPr lang="fr-CH" dirty="0" smtClean="0">
                <a:sym typeface="Wingdings" panose="05000000000000000000" pitchFamily="2" charset="2"/>
              </a:rPr>
              <a:t> (opposite </a:t>
            </a:r>
            <a:r>
              <a:rPr lang="fr-CH" dirty="0" err="1" smtClean="0">
                <a:sym typeface="Wingdings" panose="05000000000000000000" pitchFamily="2" charset="2"/>
              </a:rPr>
              <a:t>sign</a:t>
            </a:r>
            <a:r>
              <a:rPr lang="fr-CH" dirty="0" smtClean="0">
                <a:sym typeface="Wingdings" panose="05000000000000000000" pitchFamily="2" charset="2"/>
              </a:rPr>
              <a:t> dispersion </a:t>
            </a:r>
            <a:r>
              <a:rPr lang="fr-CH" dirty="0" err="1" smtClean="0">
                <a:sym typeface="Wingdings" panose="05000000000000000000" pitchFamily="2" charset="2"/>
              </a:rPr>
              <a:t>using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magnetic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lattice</a:t>
            </a:r>
            <a:r>
              <a:rPr lang="fr-CH" dirty="0" smtClean="0">
                <a:sym typeface="Wingdings" panose="05000000000000000000" pitchFamily="2" charset="2"/>
              </a:rPr>
              <a:t>) to </a:t>
            </a:r>
            <a:r>
              <a:rPr lang="fr-CH" dirty="0" err="1" smtClean="0">
                <a:sym typeface="Wingdings" panose="05000000000000000000" pitchFamily="2" charset="2"/>
              </a:rPr>
              <a:t>reduce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Symbol"/>
              </a:rPr>
              <a:t></a:t>
            </a:r>
            <a:r>
              <a:rPr lang="fr-CH" baseline="-25000" dirty="0" smtClean="0">
                <a:sym typeface="Wingdings" panose="05000000000000000000" pitchFamily="2" charset="2"/>
              </a:rPr>
              <a:t>ECM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continuous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monitoring and 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adjustment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of E</a:t>
            </a:r>
            <a:r>
              <a:rPr lang="fr-CH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CM  </a:t>
            </a:r>
            <a:r>
              <a:rPr lang="fr-CH" dirty="0" smtClean="0">
                <a:sym typeface="Wingdings" panose="05000000000000000000" pitchFamily="2" charset="2"/>
              </a:rPr>
              <a:t>to  MeV </a:t>
            </a:r>
            <a:r>
              <a:rPr lang="fr-CH" dirty="0" err="1" smtClean="0">
                <a:sym typeface="Wingdings" panose="05000000000000000000" pitchFamily="2" charset="2"/>
              </a:rPr>
              <a:t>precision</a:t>
            </a:r>
            <a:r>
              <a:rPr lang="fr-CH" baseline="-25000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(</a:t>
            </a:r>
            <a:r>
              <a:rPr lang="fr-CH" dirty="0" err="1" smtClean="0">
                <a:sym typeface="Wingdings" panose="05000000000000000000" pitchFamily="2" charset="2"/>
              </a:rPr>
              <a:t>transv</a:t>
            </a:r>
            <a:r>
              <a:rPr lang="fr-CH" dirty="0" smtClean="0">
                <a:sym typeface="Wingdings" panose="05000000000000000000" pitchFamily="2" charset="2"/>
              </a:rPr>
              <a:t>. Polar.)</a:t>
            </a:r>
          </a:p>
          <a:p>
            <a:r>
              <a:rPr lang="fr-CH" dirty="0" smtClean="0"/>
              <a:t>-- an </a:t>
            </a:r>
            <a:r>
              <a:rPr lang="fr-CH" dirty="0" err="1" smtClean="0"/>
              <a:t>extremely</a:t>
            </a:r>
            <a:r>
              <a:rPr lang="fr-CH" dirty="0" smtClean="0"/>
              <a:t> sensitive </a:t>
            </a:r>
            <a:r>
              <a:rPr lang="fr-CH" dirty="0" err="1" smtClean="0"/>
              <a:t>event</a:t>
            </a:r>
            <a:r>
              <a:rPr lang="fr-CH" dirty="0" smtClean="0"/>
              <a:t> </a:t>
            </a:r>
            <a:r>
              <a:rPr lang="fr-CH" dirty="0" err="1" smtClean="0"/>
              <a:t>selection</a:t>
            </a:r>
            <a:r>
              <a:rPr lang="fr-CH" dirty="0" smtClean="0"/>
              <a:t> </a:t>
            </a:r>
            <a:r>
              <a:rPr lang="fr-CH" dirty="0" err="1" smtClean="0"/>
              <a:t>against</a:t>
            </a:r>
            <a:r>
              <a:rPr lang="fr-CH" dirty="0" smtClean="0"/>
              <a:t> backgrounds </a:t>
            </a:r>
          </a:p>
          <a:p>
            <a:r>
              <a:rPr lang="fr-CH" dirty="0" smtClean="0"/>
              <a:t>-- a </a:t>
            </a:r>
            <a:r>
              <a:rPr lang="fr-CH" dirty="0" err="1" smtClean="0"/>
              <a:t>generous</a:t>
            </a:r>
            <a:r>
              <a:rPr lang="fr-CH" dirty="0" smtClean="0"/>
              <a:t> </a:t>
            </a:r>
            <a:r>
              <a:rPr lang="fr-CH" dirty="0" err="1" smtClean="0"/>
              <a:t>lab</a:t>
            </a:r>
            <a:r>
              <a:rPr lang="fr-CH" dirty="0" smtClean="0"/>
              <a:t> </a:t>
            </a:r>
            <a:r>
              <a:rPr lang="fr-CH" dirty="0" err="1" smtClean="0"/>
              <a:t>director</a:t>
            </a:r>
            <a:r>
              <a:rPr lang="fr-CH" dirty="0" smtClean="0"/>
              <a:t> to </a:t>
            </a:r>
            <a:r>
              <a:rPr lang="fr-CH" dirty="0" err="1" smtClean="0"/>
              <a:t>spend</a:t>
            </a:r>
            <a:r>
              <a:rPr lang="fr-CH" dirty="0" smtClean="0"/>
              <a:t> 3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  <a:r>
              <a:rPr lang="fr-CH" dirty="0" err="1" smtClean="0"/>
              <a:t>doing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and neutrino </a:t>
            </a:r>
            <a:r>
              <a:rPr lang="fr-CH" dirty="0" err="1" smtClean="0"/>
              <a:t>counting</a:t>
            </a:r>
            <a:endParaRPr lang="en-GB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21524" y="442286"/>
            <a:ext cx="3528912" cy="28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22.01.2020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Circular and Linear e+e- Complementarity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6812" y="49188"/>
            <a:ext cx="56703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Scientific Complementarity: Electroweak Physics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1268" y="584602"/>
            <a:ext cx="32710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: the </a:t>
            </a:r>
            <a:r>
              <a:rPr lang="fr-CH" b="1" dirty="0" err="1" smtClean="0"/>
              <a:t>realm</a:t>
            </a:r>
            <a:r>
              <a:rPr lang="fr-CH" b="1" dirty="0" smtClean="0"/>
              <a:t> of FCC-</a:t>
            </a:r>
            <a:r>
              <a:rPr lang="fr-CH" b="1" dirty="0" err="1" smtClean="0"/>
              <a:t>ee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931282"/>
            <a:ext cx="58822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Highest </a:t>
            </a:r>
            <a:r>
              <a:rPr lang="en-GB" dirty="0"/>
              <a:t>luminosities at 91, 160 and 350 GeV</a:t>
            </a:r>
          </a:p>
          <a:p>
            <a:r>
              <a:rPr lang="en-GB" dirty="0" smtClean="0"/>
              <a:t>Transverse polar. </a:t>
            </a:r>
            <a:r>
              <a:rPr lang="en-GB" dirty="0"/>
              <a:t>at 91 and 160 </a:t>
            </a:r>
            <a:r>
              <a:rPr lang="en-GB" dirty="0" smtClean="0"/>
              <a:t>GeV</a:t>
            </a:r>
            <a:endParaRPr lang="en-GB" dirty="0"/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 </a:t>
            </a:r>
            <a:r>
              <a:rPr lang="en-GB" dirty="0"/>
              <a:t>(100 keV)  </a:t>
            </a:r>
            <a:r>
              <a:rPr lang="en-GB" dirty="0" smtClean="0">
                <a:sym typeface="Symbol"/>
              </a:rPr>
              <a:t></a:t>
            </a:r>
            <a:r>
              <a:rPr lang="en-GB" baseline="-25000" dirty="0" smtClean="0"/>
              <a:t>Z</a:t>
            </a:r>
            <a:r>
              <a:rPr lang="en-GB" dirty="0" smtClean="0"/>
              <a:t> </a:t>
            </a:r>
            <a:r>
              <a:rPr lang="en-GB" dirty="0"/>
              <a:t>(25 keV), </a:t>
            </a:r>
            <a:r>
              <a:rPr lang="en-GB" dirty="0" err="1"/>
              <a:t>m</a:t>
            </a:r>
            <a:r>
              <a:rPr lang="en-GB" baseline="-25000" dirty="0" err="1"/>
              <a:t>W</a:t>
            </a:r>
            <a:r>
              <a:rPr lang="en-GB" dirty="0"/>
              <a:t> (&lt;500 keV), </a:t>
            </a:r>
            <a:r>
              <a:rPr lang="en-GB" dirty="0" smtClean="0">
                <a:sym typeface="Symbol"/>
              </a:rPr>
              <a:t></a:t>
            </a:r>
            <a:r>
              <a:rPr lang="en-GB" baseline="-25000" dirty="0" smtClean="0"/>
              <a:t>QED</a:t>
            </a:r>
            <a:r>
              <a:rPr lang="en-GB" dirty="0" smtClean="0"/>
              <a:t>(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/>
              <a:t>) (3.10</a:t>
            </a:r>
            <a:r>
              <a:rPr lang="en-GB" baseline="30000" dirty="0"/>
              <a:t>-5</a:t>
            </a:r>
            <a:r>
              <a:rPr lang="en-GB" dirty="0"/>
              <a:t>)</a:t>
            </a:r>
          </a:p>
          <a:p>
            <a:r>
              <a:rPr lang="en-GB" dirty="0" smtClean="0"/>
              <a:t>Complete set of EW observables can be measured </a:t>
            </a:r>
          </a:p>
          <a:p>
            <a:r>
              <a:rPr lang="en-GB" dirty="0" smtClean="0"/>
              <a:t>Precision unique </a:t>
            </a:r>
            <a:r>
              <a:rPr lang="en-GB" dirty="0"/>
              <a:t>to </a:t>
            </a: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+ new physics sensitivity</a:t>
            </a:r>
            <a:endParaRPr lang="en-GB" dirty="0"/>
          </a:p>
          <a:p>
            <a:pPr marL="285750" indent="-285750">
              <a:buFont typeface="Wingdings" pitchFamily="1" charset="2"/>
              <a:buChar char="è"/>
            </a:pPr>
            <a:r>
              <a:rPr lang="fr-CH" b="1" dirty="0" smtClean="0">
                <a:sym typeface="Wingdings" panose="05000000000000000000" pitchFamily="2" charset="2"/>
              </a:rPr>
              <a:t>a lot more </a:t>
            </a:r>
            <a:r>
              <a:rPr lang="fr-CH" b="1" dirty="0" err="1" smtClean="0">
                <a:sym typeface="Wingdings" panose="05000000000000000000" pitchFamily="2" charset="2"/>
              </a:rPr>
              <a:t>potential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than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present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treatment</a:t>
            </a:r>
            <a:r>
              <a:rPr lang="fr-CH" dirty="0" smtClean="0">
                <a:sym typeface="Wingdings" panose="05000000000000000000" pitchFamily="2" charset="2"/>
              </a:rPr>
              <a:t>. </a:t>
            </a:r>
          </a:p>
          <a:p>
            <a:pPr marL="285750" indent="-285750">
              <a:buFont typeface="Wingdings" pitchFamily="1" charset="2"/>
              <a:buChar char="è"/>
            </a:pP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ILC </a:t>
            </a:r>
            <a:r>
              <a:rPr lang="fr-CH" dirty="0" err="1" smtClean="0">
                <a:sym typeface="Wingdings" panose="05000000000000000000" pitchFamily="2" charset="2"/>
              </a:rPr>
              <a:t>GigaZ</a:t>
            </a:r>
            <a:r>
              <a:rPr lang="fr-CH" dirty="0" smtClean="0">
                <a:sym typeface="Wingdings" panose="05000000000000000000" pitchFamily="2" charset="2"/>
              </a:rPr>
              <a:t> or Z</a:t>
            </a:r>
            <a:r>
              <a:rPr lang="fr-CH" dirty="0" smtClean="0">
                <a:sym typeface="Symbol"/>
              </a:rPr>
              <a:t>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evts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also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interesting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with</a:t>
            </a:r>
            <a:r>
              <a:rPr lang="fr-CH" dirty="0" smtClean="0">
                <a:sym typeface="Wingdings" panose="05000000000000000000" pitchFamily="2" charset="2"/>
              </a:rPr>
              <a:t> long. polar.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but </a:t>
            </a:r>
            <a:r>
              <a:rPr lang="fr-CH" b="1" dirty="0" err="1" smtClean="0">
                <a:sym typeface="Wingdings" panose="05000000000000000000" pitchFamily="2" charset="2"/>
              </a:rPr>
              <a:t>requires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polarized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eletrons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u="sng" dirty="0" smtClean="0">
                <a:sym typeface="Wingdings" panose="05000000000000000000" pitchFamily="2" charset="2"/>
              </a:rPr>
              <a:t>and</a:t>
            </a:r>
            <a:r>
              <a:rPr lang="fr-CH" b="1" dirty="0" smtClean="0">
                <a:sym typeface="Wingdings" panose="05000000000000000000" pitchFamily="2" charset="2"/>
              </a:rPr>
              <a:t> positrons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P-</a:t>
            </a:r>
            <a:r>
              <a:rPr lang="fr-CH" dirty="0" err="1" smtClean="0">
                <a:sym typeface="Wingdings" panose="05000000000000000000" pitchFamily="2" charset="2"/>
              </a:rPr>
              <a:t>violating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asymmetries</a:t>
            </a:r>
            <a:r>
              <a:rPr lang="fr-CH" dirty="0" smtClean="0">
                <a:sym typeface="Wingdings" panose="05000000000000000000" pitchFamily="2" charset="2"/>
              </a:rPr>
              <a:t>: A</a:t>
            </a:r>
            <a:r>
              <a:rPr lang="fr-CH" baseline="-25000" dirty="0" smtClean="0">
                <a:sym typeface="Wingdings" panose="05000000000000000000" pitchFamily="2" charset="2"/>
              </a:rPr>
              <a:t>LR</a:t>
            </a:r>
            <a:r>
              <a:rPr lang="fr-CH" dirty="0" smtClean="0">
                <a:sym typeface="Wingdings" panose="05000000000000000000" pitchFamily="2" charset="2"/>
              </a:rPr>
              <a:t> A</a:t>
            </a:r>
            <a:r>
              <a:rPr lang="fr-CH" baseline="-25000" dirty="0" smtClean="0">
                <a:sym typeface="Wingdings" panose="05000000000000000000" pitchFamily="2" charset="2"/>
              </a:rPr>
              <a:t>FB </a:t>
            </a:r>
            <a:r>
              <a:rPr lang="fr-CH" baseline="30000" dirty="0" smtClean="0">
                <a:sym typeface="Wingdings" panose="05000000000000000000" pitchFamily="2" charset="2"/>
              </a:rPr>
              <a:t>Pol  </a:t>
            </a:r>
            <a:r>
              <a:rPr lang="fr-CH" dirty="0" err="1" smtClean="0">
                <a:sym typeface="Wingdings" panose="05000000000000000000" pitchFamily="2" charset="2"/>
              </a:rPr>
              <a:t>less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precise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but </a:t>
            </a:r>
            <a:r>
              <a:rPr lang="fr-CH" dirty="0" err="1" smtClean="0">
                <a:sym typeface="Wingdings" panose="05000000000000000000" pitchFamily="2" charset="2"/>
              </a:rPr>
              <a:t>different</a:t>
            </a:r>
            <a:r>
              <a:rPr lang="fr-CH" dirty="0" smtClean="0">
                <a:sym typeface="Wingdings" panose="05000000000000000000" pitchFamily="2" charset="2"/>
              </a:rPr>
              <a:t>.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05" r="16802" b="19716"/>
          <a:stretch/>
        </p:blipFill>
        <p:spPr bwMode="auto">
          <a:xfrm>
            <a:off x="5740073" y="410033"/>
            <a:ext cx="3368431" cy="269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108800"/>
            <a:ext cx="3168352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7224" y="3939797"/>
            <a:ext cx="35084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High </a:t>
            </a:r>
            <a:r>
              <a:rPr lang="fr-CH" b="1" dirty="0" err="1" smtClean="0"/>
              <a:t>Energy</a:t>
            </a:r>
            <a:r>
              <a:rPr lang="fr-CH" b="1" dirty="0" smtClean="0"/>
              <a:t>: the </a:t>
            </a:r>
            <a:r>
              <a:rPr lang="fr-CH" b="1" dirty="0" err="1" smtClean="0"/>
              <a:t>realm</a:t>
            </a:r>
            <a:r>
              <a:rPr lang="fr-CH" b="1" dirty="0" smtClean="0"/>
              <a:t> of ILC, CLIC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528" y="4489726"/>
            <a:ext cx="4903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cross-sections and 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polarization</a:t>
            </a:r>
            <a:r>
              <a:rPr lang="fr-CH" dirty="0" smtClean="0"/>
              <a:t> </a:t>
            </a:r>
            <a:r>
              <a:rPr lang="fr-CH" dirty="0" err="1" smtClean="0"/>
              <a:t>asymmetries</a:t>
            </a:r>
            <a:endParaRPr lang="fr-CH" dirty="0" smtClean="0"/>
          </a:p>
          <a:p>
            <a:r>
              <a:rPr lang="fr-CH" dirty="0" smtClean="0"/>
              <a:t>for all </a:t>
            </a:r>
            <a:r>
              <a:rPr lang="fr-CH" dirty="0" err="1" smtClean="0"/>
              <a:t>charged</a:t>
            </a:r>
            <a:r>
              <a:rPr lang="fr-CH" dirty="0" smtClean="0"/>
              <a:t> leptons and quarks, WW, ZZ..</a:t>
            </a:r>
            <a:r>
              <a:rPr lang="fr-CH" dirty="0" err="1" smtClean="0"/>
              <a:t>etc</a:t>
            </a:r>
            <a:r>
              <a:rPr lang="fr-CH" dirty="0" smtClean="0"/>
              <a:t>. </a:t>
            </a:r>
          </a:p>
          <a:p>
            <a:r>
              <a:rPr lang="fr-CH" dirty="0" err="1" smtClean="0"/>
              <a:t>Sensitivity</a:t>
            </a:r>
            <a:r>
              <a:rPr lang="fr-CH" dirty="0" smtClean="0"/>
              <a:t> at 3 </a:t>
            </a:r>
            <a:r>
              <a:rPr lang="fr-CH" dirty="0" err="1" smtClean="0"/>
              <a:t>TeV</a:t>
            </a:r>
            <a:r>
              <a:rPr lang="fr-CH" dirty="0" smtClean="0"/>
              <a:t> </a:t>
            </a:r>
            <a:r>
              <a:rPr lang="fr-CH" dirty="0" err="1" smtClean="0"/>
              <a:t>similar</a:t>
            </a:r>
            <a:r>
              <a:rPr lang="fr-CH" dirty="0" smtClean="0"/>
              <a:t> to FCC-</a:t>
            </a:r>
            <a:r>
              <a:rPr lang="fr-CH" dirty="0" err="1" smtClean="0"/>
              <a:t>hh</a:t>
            </a:r>
            <a:r>
              <a:rPr lang="fr-CH" dirty="0" smtClean="0"/>
              <a:t> </a:t>
            </a:r>
            <a:r>
              <a:rPr lang="fr-CH" dirty="0" err="1" smtClean="0"/>
              <a:t>electroweak</a:t>
            </a:r>
            <a:r>
              <a:rPr lang="fr-CH" dirty="0" smtClean="0"/>
              <a:t>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1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14/01/2020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ABlondel Precision Electroweak measurements -- requirements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CCFFF-3AD2-4686-84D4-3FBC8ECCF628}" type="slidenum">
              <a:rPr lang="en-GB" smtClean="0"/>
              <a:t>98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131840" y="193204"/>
            <a:ext cx="285687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Z line </a:t>
            </a:r>
            <a:r>
              <a:rPr lang="fr-CH" sz="2400" b="1" dirty="0" err="1" smtClean="0"/>
              <a:t>shape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example</a:t>
            </a:r>
            <a:endParaRPr lang="fr-CH" sz="24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1489348"/>
            <a:ext cx="7925357" cy="227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011" y="841276"/>
            <a:ext cx="7920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from</a:t>
            </a:r>
            <a:r>
              <a:rPr lang="fr-CH" dirty="0" smtClean="0"/>
              <a:t> the </a:t>
            </a:r>
            <a:r>
              <a:rPr lang="fr-CH" dirty="0" err="1" smtClean="0"/>
              <a:t>work</a:t>
            </a:r>
            <a:r>
              <a:rPr lang="fr-CH" dirty="0" smtClean="0"/>
              <a:t> of the «EPOL group» 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estimated</a:t>
            </a:r>
            <a:r>
              <a:rPr lang="fr-CH" dirty="0" smtClean="0"/>
              <a:t> the 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related</a:t>
            </a:r>
            <a:r>
              <a:rPr lang="fr-CH" dirty="0" smtClean="0"/>
              <a:t> </a:t>
            </a:r>
            <a:r>
              <a:rPr lang="fr-CH" dirty="0" err="1" smtClean="0"/>
              <a:t>errors</a:t>
            </a:r>
            <a:r>
              <a:rPr lang="fr-CH" dirty="0" smtClean="0"/>
              <a:t> </a:t>
            </a:r>
          </a:p>
          <a:p>
            <a:r>
              <a:rPr lang="fr-CH" dirty="0" smtClean="0"/>
              <a:t>on the line </a:t>
            </a:r>
            <a:r>
              <a:rPr lang="fr-CH" dirty="0" err="1" smtClean="0"/>
              <a:t>shape</a:t>
            </a:r>
            <a:r>
              <a:rPr lang="fr-CH" dirty="0" smtClean="0"/>
              <a:t> </a:t>
            </a:r>
            <a:r>
              <a:rPr lang="fr-CH" dirty="0" err="1" smtClean="0"/>
              <a:t>parameters</a:t>
            </a:r>
            <a:r>
              <a:rPr lang="fr-CH" dirty="0" smtClean="0"/>
              <a:t>. 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4989" y="3649588"/>
            <a:ext cx="85239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from</a:t>
            </a:r>
            <a:r>
              <a:rPr lang="fr-CH" dirty="0" smtClean="0"/>
              <a:t> the </a:t>
            </a:r>
            <a:r>
              <a:rPr lang="fr-CH" dirty="0" err="1" smtClean="0"/>
              <a:t>three</a:t>
            </a:r>
            <a:r>
              <a:rPr lang="fr-CH" dirty="0" smtClean="0"/>
              <a:t> point scan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extract</a:t>
            </a:r>
            <a:r>
              <a:rPr lang="fr-CH" dirty="0" smtClean="0"/>
              <a:t> hadron cross-sections and muon </a:t>
            </a:r>
            <a:r>
              <a:rPr lang="fr-CH" dirty="0" err="1" smtClean="0"/>
              <a:t>forward</a:t>
            </a:r>
            <a:r>
              <a:rPr lang="fr-CH" dirty="0" smtClean="0"/>
              <a:t> </a:t>
            </a:r>
            <a:r>
              <a:rPr lang="fr-CH" dirty="0" err="1" smtClean="0"/>
              <a:t>backward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asymmetry</a:t>
            </a:r>
            <a:r>
              <a:rPr lang="fr-CH" dirty="0" smtClean="0"/>
              <a:t> as </a:t>
            </a:r>
            <a:r>
              <a:rPr lang="fr-CH" dirty="0" err="1" smtClean="0"/>
              <a:t>function</a:t>
            </a:r>
            <a:r>
              <a:rPr lang="fr-CH" dirty="0" smtClean="0"/>
              <a:t> of ECM. </a:t>
            </a:r>
          </a:p>
          <a:p>
            <a:pPr marL="285750" indent="-285750">
              <a:buFont typeface="Wingdings"/>
              <a:buChar char="à"/>
            </a:pPr>
            <a:r>
              <a:rPr lang="fr-CH" dirty="0" err="1" smtClean="0"/>
              <a:t>m</a:t>
            </a:r>
            <a:r>
              <a:rPr lang="fr-CH" baseline="-25000" dirty="0" err="1" smtClean="0"/>
              <a:t>Z</a:t>
            </a:r>
            <a:r>
              <a:rPr lang="fr-CH" dirty="0" smtClean="0"/>
              <a:t>, </a:t>
            </a:r>
            <a:r>
              <a:rPr lang="fr-CH" dirty="0" smtClean="0">
                <a:sym typeface="Symbol"/>
              </a:rPr>
              <a:t></a:t>
            </a:r>
            <a:r>
              <a:rPr lang="fr-CH" baseline="-25000" dirty="0" smtClean="0">
                <a:sym typeface="Symbol"/>
              </a:rPr>
              <a:t>Z</a:t>
            </a:r>
            <a:r>
              <a:rPr lang="fr-CH" dirty="0" smtClean="0">
                <a:sym typeface="Symbol"/>
              </a:rPr>
              <a:t>, A</a:t>
            </a:r>
            <a:r>
              <a:rPr lang="fr-CH" baseline="-25000" dirty="0" smtClean="0">
                <a:sym typeface="Symbol"/>
              </a:rPr>
              <a:t>FB </a:t>
            </a:r>
            <a:r>
              <a:rPr lang="fr-CH" baseline="30000" dirty="0" smtClean="0">
                <a:sym typeface="Symbol"/>
              </a:rPr>
              <a:t> </a:t>
            </a:r>
            <a:r>
              <a:rPr lang="fr-CH" dirty="0" smtClean="0">
                <a:sym typeface="Symbol"/>
              </a:rPr>
              <a:t>(Pole)  and </a:t>
            </a:r>
            <a:r>
              <a:rPr lang="fr-CH" baseline="-25000" dirty="0" smtClean="0">
                <a:sym typeface="Symbol"/>
              </a:rPr>
              <a:t>QED</a:t>
            </a:r>
            <a:r>
              <a:rPr lang="fr-CH" dirty="0" smtClean="0">
                <a:sym typeface="Symbol"/>
              </a:rPr>
              <a:t>(</a:t>
            </a:r>
            <a:r>
              <a:rPr lang="fr-CH" dirty="0" err="1" smtClean="0">
                <a:sym typeface="Symbol"/>
              </a:rPr>
              <a:t>mZ</a:t>
            </a:r>
            <a:r>
              <a:rPr lang="fr-CH" dirty="0" smtClean="0">
                <a:sym typeface="Symbol"/>
              </a:rPr>
              <a:t>) </a:t>
            </a:r>
            <a:r>
              <a:rPr lang="fr-CH" dirty="0" err="1" smtClean="0">
                <a:sym typeface="Symbol"/>
              </a:rPr>
              <a:t>from</a:t>
            </a:r>
            <a:r>
              <a:rPr lang="fr-CH" dirty="0" smtClean="0">
                <a:sym typeface="Symbol"/>
              </a:rPr>
              <a:t> the </a:t>
            </a:r>
            <a:r>
              <a:rPr lang="fr-CH" dirty="0" err="1" smtClean="0">
                <a:sym typeface="Symbol"/>
              </a:rPr>
              <a:t>slope</a:t>
            </a:r>
            <a:r>
              <a:rPr lang="fr-CH" dirty="0" smtClean="0">
                <a:sym typeface="Symbol"/>
              </a:rPr>
              <a:t> of AFB(s)</a:t>
            </a:r>
          </a:p>
          <a:p>
            <a:pPr marL="285750" indent="-285750">
              <a:buFont typeface="Wingdings"/>
              <a:buChar char="à"/>
            </a:pPr>
            <a:endParaRPr lang="fr-CH" dirty="0">
              <a:sym typeface="Symbol"/>
            </a:endParaRPr>
          </a:p>
          <a:p>
            <a:r>
              <a:rPr lang="fr-CH" dirty="0" err="1">
                <a:sym typeface="Symbol"/>
              </a:rPr>
              <a:t>T</a:t>
            </a:r>
            <a:r>
              <a:rPr lang="fr-CH" dirty="0" err="1" smtClean="0">
                <a:sym typeface="Symbol"/>
              </a:rPr>
              <a:t>hese</a:t>
            </a:r>
            <a:r>
              <a:rPr lang="fr-CH" dirty="0" smtClean="0">
                <a:sym typeface="Symbol"/>
              </a:rPr>
              <a:t> are </a:t>
            </a:r>
            <a:r>
              <a:rPr lang="fr-CH" dirty="0" err="1" smtClean="0">
                <a:sym typeface="Symbol"/>
              </a:rPr>
              <a:t>only</a:t>
            </a:r>
            <a:r>
              <a:rPr lang="fr-CH" dirty="0" smtClean="0">
                <a:sym typeface="Symbol"/>
              </a:rPr>
              <a:t> the </a:t>
            </a:r>
            <a:r>
              <a:rPr lang="fr-CH" dirty="0" err="1" smtClean="0">
                <a:sym typeface="Symbol"/>
              </a:rPr>
              <a:t>beam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energy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related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errors</a:t>
            </a:r>
            <a:r>
              <a:rPr lang="fr-CH" dirty="0" smtClean="0">
                <a:sym typeface="Symbol"/>
              </a:rPr>
              <a:t> must </a:t>
            </a:r>
            <a:r>
              <a:rPr lang="fr-CH" dirty="0" err="1" smtClean="0">
                <a:sym typeface="Symbol"/>
              </a:rPr>
              <a:t>add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lumi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errors</a:t>
            </a:r>
            <a:r>
              <a:rPr lang="fr-CH" dirty="0" smtClean="0">
                <a:sym typeface="Symbol"/>
              </a:rPr>
              <a:t>.</a:t>
            </a:r>
            <a:endParaRPr lang="fr-CH" dirty="0">
              <a:sym typeface="Symbol"/>
            </a:endParaRPr>
          </a:p>
          <a:p>
            <a:r>
              <a:rPr lang="fr-CH" dirty="0" smtClean="0">
                <a:sym typeface="Symbol"/>
              </a:rPr>
              <a:t>One of the </a:t>
            </a:r>
            <a:r>
              <a:rPr lang="fr-CH" dirty="0" err="1" smtClean="0">
                <a:sym typeface="Symbol"/>
              </a:rPr>
              <a:t>ways</a:t>
            </a:r>
            <a:r>
              <a:rPr lang="fr-CH" dirty="0" smtClean="0">
                <a:sym typeface="Symbol"/>
              </a:rPr>
              <a:t> to </a:t>
            </a:r>
            <a:r>
              <a:rPr lang="fr-CH" dirty="0" err="1" smtClean="0">
                <a:sym typeface="Symbol"/>
              </a:rPr>
              <a:t>reduce</a:t>
            </a:r>
            <a:r>
              <a:rPr lang="fr-CH" dirty="0" smtClean="0">
                <a:sym typeface="Symbol"/>
              </a:rPr>
              <a:t> the point to point </a:t>
            </a:r>
            <a:r>
              <a:rPr lang="fr-CH" dirty="0" err="1" smtClean="0">
                <a:sym typeface="Symbol"/>
              </a:rPr>
              <a:t>errors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is</a:t>
            </a:r>
            <a:r>
              <a:rPr lang="fr-CH" dirty="0" smtClean="0">
                <a:sym typeface="Symbol"/>
              </a:rPr>
              <a:t> to use the muon </a:t>
            </a:r>
            <a:r>
              <a:rPr lang="fr-CH" dirty="0" err="1" smtClean="0">
                <a:sym typeface="Symbol"/>
              </a:rPr>
              <a:t>momentum</a:t>
            </a:r>
            <a:r>
              <a:rPr lang="fr-CH" dirty="0" smtClean="0">
                <a:sym typeface="Symbol"/>
              </a:rPr>
              <a:t> </a:t>
            </a:r>
          </a:p>
          <a:p>
            <a:r>
              <a:rPr lang="fr-CH" dirty="0" smtClean="0">
                <a:sym typeface="Symbol"/>
              </a:rPr>
              <a:t>distribution.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9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12.03.2020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99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524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484" y="1"/>
            <a:ext cx="476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5"/>
            <a:ext cx="4406784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</a:p>
          <a:p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err="1"/>
              <a:t>systematics</a:t>
            </a:r>
            <a:r>
              <a:rPr lang="fr-CH" dirty="0"/>
              <a:t> 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/>
              <a:t>and 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improve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more </a:t>
            </a:r>
            <a:r>
              <a:rPr lang="fr-CH" dirty="0" err="1"/>
              <a:t>work</a:t>
            </a:r>
            <a:r>
              <a:rPr lang="fr-CH" dirty="0"/>
              <a:t>. </a:t>
            </a:r>
          </a:p>
          <a:p>
            <a:r>
              <a:rPr lang="fr-CH" dirty="0">
                <a:sym typeface="Wingdings" panose="05000000000000000000" pitchFamily="2" charset="2"/>
              </a:rPr>
              <a:t>&lt;-- tau b 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 </a:t>
            </a:r>
            <a:endParaRPr lang="fr-CH" dirty="0"/>
          </a:p>
          <a:p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3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441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23910</TotalTime>
  <Words>7120</Words>
  <Application>Microsoft Office PowerPoint</Application>
  <PresentationFormat>On-screen Show (16:10)</PresentationFormat>
  <Paragraphs>1435</Paragraphs>
  <Slides>104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Office Theme</vt:lpstr>
      <vt:lpstr>10_Office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Beneficiaries</vt:lpstr>
      <vt:lpstr>Beneficiaries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bdl</cp:lastModifiedBy>
  <cp:revision>193</cp:revision>
  <dcterms:created xsi:type="dcterms:W3CDTF">2019-01-07T19:50:30Z</dcterms:created>
  <dcterms:modified xsi:type="dcterms:W3CDTF">2020-03-12T09:53:20Z</dcterms:modified>
</cp:coreProperties>
</file>