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76" r:id="rId4"/>
  </p:sldMasterIdLst>
  <p:notesMasterIdLst>
    <p:notesMasterId r:id="rId38"/>
  </p:notesMasterIdLst>
  <p:sldIdLst>
    <p:sldId id="293" r:id="rId5"/>
    <p:sldId id="328" r:id="rId6"/>
    <p:sldId id="369" r:id="rId7"/>
    <p:sldId id="327" r:id="rId8"/>
    <p:sldId id="420" r:id="rId9"/>
    <p:sldId id="370" r:id="rId10"/>
    <p:sldId id="371" r:id="rId11"/>
    <p:sldId id="427" r:id="rId12"/>
    <p:sldId id="390" r:id="rId13"/>
    <p:sldId id="373" r:id="rId14"/>
    <p:sldId id="400" r:id="rId15"/>
    <p:sldId id="421" r:id="rId16"/>
    <p:sldId id="372" r:id="rId17"/>
    <p:sldId id="402" r:id="rId18"/>
    <p:sldId id="376" r:id="rId19"/>
    <p:sldId id="422" r:id="rId20"/>
    <p:sldId id="377" r:id="rId21"/>
    <p:sldId id="378" r:id="rId22"/>
    <p:sldId id="379" r:id="rId23"/>
    <p:sldId id="380" r:id="rId24"/>
    <p:sldId id="381" r:id="rId25"/>
    <p:sldId id="426" r:id="rId26"/>
    <p:sldId id="423" r:id="rId27"/>
    <p:sldId id="425" r:id="rId28"/>
    <p:sldId id="382" r:id="rId29"/>
    <p:sldId id="401" r:id="rId30"/>
    <p:sldId id="383" r:id="rId31"/>
    <p:sldId id="387" r:id="rId32"/>
    <p:sldId id="406" r:id="rId33"/>
    <p:sldId id="407" r:id="rId34"/>
    <p:sldId id="408" r:id="rId35"/>
    <p:sldId id="429" r:id="rId36"/>
    <p:sldId id="409" r:id="rId3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  <a:srgbClr val="008000"/>
    <a:srgbClr val="FF6600"/>
    <a:srgbClr val="FF9933"/>
    <a:srgbClr val="FFAB57"/>
    <a:srgbClr val="FFFF99"/>
    <a:srgbClr val="FFCF01"/>
    <a:srgbClr val="FFE701"/>
    <a:srgbClr val="FFFF00"/>
    <a:srgbClr val="2B4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30" autoAdjust="0"/>
  </p:normalViewPr>
  <p:slideViewPr>
    <p:cSldViewPr showGuides="1">
      <p:cViewPr>
        <p:scale>
          <a:sx n="70" d="100"/>
          <a:sy n="70" d="100"/>
        </p:scale>
        <p:origin x="-420" y="-2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frankz\FCC\parameters\FCC-ee\lumi-plot-FCCWeek2019-ilc-clic-cepc-fcc-e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1405027209881"/>
          <c:y val="0.1334092510674629"/>
          <c:w val="0.80614681906511343"/>
          <c:h val="0.68038456445383222"/>
        </c:manualLayout>
      </c:layout>
      <c:scatterChart>
        <c:scatterStyle val="lineMarker"/>
        <c:varyColors val="0"/>
        <c:ser>
          <c:idx val="0"/>
          <c:order val="0"/>
          <c:tx>
            <c:v>FCC-ee CDR (2 IPs)</c:v>
          </c:tx>
          <c:spPr>
            <a:ln w="44450"/>
          </c:spPr>
          <c:marker>
            <c:symbol val="none"/>
          </c:marker>
          <c:dPt>
            <c:idx val="0"/>
            <c:marker>
              <c:symbol val="auto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3DA-4892-8101-06B36358DA56}"/>
              </c:ext>
            </c:extLst>
          </c:dPt>
          <c:dPt>
            <c:idx val="2"/>
            <c:marker>
              <c:symbol val="auto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3DA-4892-8101-06B36358DA56}"/>
              </c:ext>
            </c:extLst>
          </c:dPt>
          <c:dPt>
            <c:idx val="4"/>
            <c:marker>
              <c:symbol val="auto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3DA-4892-8101-06B36358DA56}"/>
              </c:ext>
            </c:extLst>
          </c:dPt>
          <c:dPt>
            <c:idx val="6"/>
            <c:marker>
              <c:symbol val="auto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3DA-4892-8101-06B36358DA56}"/>
              </c:ext>
            </c:extLst>
          </c:dPt>
          <c:dPt>
            <c:idx val="7"/>
            <c:marker>
              <c:symbol val="auto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3DA-4892-8101-06B36358DA56}"/>
              </c:ext>
            </c:extLst>
          </c:dPt>
          <c:xVal>
            <c:numRef>
              <c:f>Sheet1!$A$3:$A$10</c:f>
              <c:numCache>
                <c:formatCode>General</c:formatCode>
                <c:ptCount val="8"/>
                <c:pt idx="0">
                  <c:v>90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240</c:v>
                </c:pt>
                <c:pt idx="5">
                  <c:v>250</c:v>
                </c:pt>
                <c:pt idx="6">
                  <c:v>350</c:v>
                </c:pt>
                <c:pt idx="7">
                  <c:v>365</c:v>
                </c:pt>
              </c:numCache>
            </c:numRef>
          </c:xVal>
          <c:yVal>
            <c:numRef>
              <c:f>Sheet1!$K$3:$K$11</c:f>
              <c:numCache>
                <c:formatCode>General</c:formatCode>
                <c:ptCount val="9"/>
                <c:pt idx="0">
                  <c:v>460</c:v>
                </c:pt>
                <c:pt idx="2">
                  <c:v>56</c:v>
                </c:pt>
                <c:pt idx="4">
                  <c:v>17</c:v>
                </c:pt>
                <c:pt idx="6">
                  <c:v>3.6</c:v>
                </c:pt>
                <c:pt idx="7">
                  <c:v>3.1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3DA-4892-8101-06B36358DA56}"/>
            </c:ext>
          </c:extLst>
        </c:ser>
        <c:ser>
          <c:idx val="7"/>
          <c:order val="1"/>
          <c:tx>
            <c:v>FCC-ee monochr. H (2 IPs)</c:v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8"/>
            <c:spPr>
              <a:solidFill>
                <a:srgbClr val="0070C0"/>
              </a:solidFill>
              <a:ln w="34925">
                <a:solidFill>
                  <a:srgbClr val="0070C0"/>
                </a:solidFill>
              </a:ln>
            </c:spPr>
          </c:marker>
          <c:dPt>
            <c:idx val="0"/>
            <c:marker>
              <c:spPr>
                <a:solidFill>
                  <a:srgbClr val="00B0F0"/>
                </a:solidFill>
                <a:ln w="34925">
                  <a:solidFill>
                    <a:srgbClr val="00B0F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3DA-4892-8101-06B36358DA56}"/>
              </c:ext>
            </c:extLst>
          </c:dPt>
          <c:xVal>
            <c:numRef>
              <c:f>Sheet1!$A$4:$A$5</c:f>
              <c:numCache>
                <c:formatCode>General</c:formatCode>
                <c:ptCount val="2"/>
                <c:pt idx="0">
                  <c:v>125</c:v>
                </c:pt>
                <c:pt idx="1">
                  <c:v>160</c:v>
                </c:pt>
              </c:numCache>
            </c:numRef>
          </c:xVal>
          <c:yVal>
            <c:numRef>
              <c:f>Sheet1!$M$4:$M$5</c:f>
              <c:numCache>
                <c:formatCode>General</c:formatCode>
                <c:ptCount val="2"/>
                <c:pt idx="0">
                  <c:v>57.4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3DA-4892-8101-06B36358D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603840"/>
        <c:axId val="72604416"/>
      </c:scatterChart>
      <c:valAx>
        <c:axId val="72603840"/>
        <c:scaling>
          <c:logBase val="2"/>
          <c:orientation val="minMax"/>
          <c:max val="400"/>
          <c:min val="80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2604416"/>
        <c:crossesAt val="0.1"/>
        <c:crossBetween val="midCat"/>
      </c:valAx>
      <c:valAx>
        <c:axId val="72604416"/>
        <c:scaling>
          <c:logBase val="10"/>
          <c:orientation val="minMax"/>
          <c:min val="1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2603840"/>
        <c:crosses val="autoZero"/>
        <c:crossBetween val="midCat"/>
        <c:majorUnit val="10"/>
        <c:minorUnit val="10"/>
      </c:valAx>
      <c:spPr>
        <a:noFill/>
        <a:ln>
          <a:solidFill>
            <a:schemeClr val="tx1"/>
          </a:solidFill>
        </a:ln>
      </c:spPr>
    </c:plotArea>
    <c:plotVisOnly val="1"/>
    <c:dispBlanksAs val="span"/>
    <c:showDLblsOverMax val="0"/>
  </c:chart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0.35967</cdr:x>
      <cdr:y>0.10444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267909" cy="4511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0.40937</cdr:x>
      <cdr:y>0.89746</cdr:y>
    </cdr:from>
    <cdr:to>
      <cdr:x>0.69362</cdr:x>
      <cdr:y>0.98779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581275" y="3876675"/>
          <a:ext cx="1792379" cy="3901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0.18367</cdr:x>
      <cdr:y>0.20447</cdr:y>
    </cdr:from>
    <cdr:to>
      <cdr:x>0.18592</cdr:x>
      <cdr:y>0.81199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243013" y="828675"/>
          <a:ext cx="15194" cy="246221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70C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0.12195</cdr:x>
      <cdr:y>0.12975</cdr:y>
    </cdr:from>
    <cdr:to>
      <cdr:x>0.25761</cdr:x>
      <cdr:y>0.18159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1080120" y="693356"/>
          <a:ext cx="120153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rgbClr val="0070C0"/>
              </a:solidFill>
            </a:rPr>
            <a:t>Z </a:t>
          </a:r>
          <a:r>
            <a:rPr lang="en-US" sz="1200" b="1" dirty="0" smtClean="0">
              <a:solidFill>
                <a:srgbClr val="0070C0"/>
              </a:solidFill>
            </a:rPr>
            <a:t> 91 </a:t>
          </a:r>
          <a:r>
            <a:rPr lang="en-US" sz="1200" b="1" dirty="0">
              <a:solidFill>
                <a:srgbClr val="0070C0"/>
              </a:solidFill>
            </a:rPr>
            <a:t>GeV</a:t>
          </a:r>
          <a:endParaRPr lang="en-GB" sz="12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0.4722</cdr:x>
      <cdr:y>0.41363</cdr:y>
    </cdr:from>
    <cdr:to>
      <cdr:x>0.47221</cdr:x>
      <cdr:y>0.81552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3195638" y="1676400"/>
          <a:ext cx="22" cy="16287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70C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0.42396</cdr:x>
      <cdr:y>0.29146</cdr:y>
    </cdr:from>
    <cdr:to>
      <cdr:x>0.59079</cdr:x>
      <cdr:y>0.35366</cdr:y>
    </cdr:to>
    <cdr:sp macro="" textlink="">
      <cdr:nvSpPr>
        <cdr:cNvPr id="7" name="TextBox 7"/>
        <cdr:cNvSpPr txBox="1"/>
      </cdr:nvSpPr>
      <cdr:spPr>
        <a:xfrm xmlns:a="http://schemas.openxmlformats.org/drawingml/2006/main">
          <a:off x="2816255" y="1297888"/>
          <a:ext cx="1108181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solidFill>
                <a:srgbClr val="0070C0"/>
              </a:solidFill>
            </a:rPr>
            <a:t>WW  160 </a:t>
          </a:r>
          <a:r>
            <a:rPr lang="en-US" sz="1200" b="1" dirty="0">
              <a:solidFill>
                <a:srgbClr val="0070C0"/>
              </a:solidFill>
            </a:rPr>
            <a:t>GeV</a:t>
          </a:r>
          <a:endParaRPr lang="en-GB" sz="12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0.67488</cdr:x>
      <cdr:y>0.53349</cdr:y>
    </cdr:from>
    <cdr:to>
      <cdr:x>0.67769</cdr:x>
      <cdr:y>0.81316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4567238" y="2162175"/>
          <a:ext cx="19026" cy="113349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70C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0.60976</cdr:x>
      <cdr:y>0.41997</cdr:y>
    </cdr:from>
    <cdr:to>
      <cdr:x>0.77507</cdr:x>
      <cdr:y>0.48217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4050476" y="1870150"/>
          <a:ext cx="109809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solidFill>
                <a:srgbClr val="0070C0"/>
              </a:solidFill>
            </a:rPr>
            <a:t>ZH  240 </a:t>
          </a:r>
          <a:r>
            <a:rPr lang="en-US" sz="1200" b="1" dirty="0">
              <a:solidFill>
                <a:srgbClr val="0070C0"/>
              </a:solidFill>
            </a:rPr>
            <a:t>GeV</a:t>
          </a:r>
          <a:endParaRPr lang="en-GB" sz="12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0.87361</cdr:x>
      <cdr:y>0.69565</cdr:y>
    </cdr:from>
    <cdr:to>
      <cdr:x>0.87403</cdr:x>
      <cdr:y>0.81434</cdr:y>
    </cdr:to>
    <cdr:cxnSp macro="">
      <cdr:nvCxnSpPr>
        <cdr:cNvPr id="10" name="Straight Connector 9"/>
        <cdr:cNvCxnSpPr/>
      </cdr:nvCxnSpPr>
      <cdr:spPr>
        <a:xfrm xmlns:a="http://schemas.openxmlformats.org/drawingml/2006/main" flipH="1">
          <a:off x="5912147" y="2819400"/>
          <a:ext cx="2878" cy="48101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70C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0.78591</cdr:x>
      <cdr:y>0.54749</cdr:y>
    </cdr:from>
    <cdr:to>
      <cdr:x>0.93767</cdr:x>
      <cdr:y>0.65116</cdr:y>
    </cdr:to>
    <cdr:sp macro="" textlink="">
      <cdr:nvSpPr>
        <cdr:cNvPr id="11" name="TextBox 11"/>
        <cdr:cNvSpPr txBox="1"/>
      </cdr:nvSpPr>
      <cdr:spPr>
        <a:xfrm xmlns:a="http://schemas.openxmlformats.org/drawingml/2006/main">
          <a:off x="5220580" y="2438003"/>
          <a:ext cx="1008098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err="1">
              <a:solidFill>
                <a:srgbClr val="0070C0"/>
              </a:solidFill>
            </a:rPr>
            <a:t>ttbar</a:t>
          </a:r>
          <a:endParaRPr lang="en-US" sz="1200" b="1" dirty="0">
            <a:solidFill>
              <a:srgbClr val="0070C0"/>
            </a:solidFill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rgbClr val="0070C0"/>
              </a:solidFill>
            </a:rPr>
            <a:t>345-365 </a:t>
          </a:r>
          <a:r>
            <a:rPr lang="en-US" sz="1200" b="1" dirty="0">
              <a:solidFill>
                <a:srgbClr val="0070C0"/>
              </a:solidFill>
            </a:rPr>
            <a:t>GeV</a:t>
          </a:r>
          <a:endParaRPr lang="en-GB" sz="12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0.34975</cdr:x>
      <cdr:y>0.01293</cdr:y>
    </cdr:from>
    <cdr:to>
      <cdr:x>0.48487</cdr:x>
      <cdr:y>0.23854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366962" y="523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b="1">
              <a:latin typeface="Times New Roman" panose="02020603050405020304" pitchFamily="18" charset="0"/>
              <a:cs typeface="Times New Roman" panose="02020603050405020304" pitchFamily="18" charset="0"/>
            </a:rPr>
            <a:t>(2 IPs)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E2D96-5966-4347-A299-CF30A735324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27990-48C6-47F6-8C27-9F69FCFC6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37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8650">
              <a:defRPr/>
            </a:pPr>
            <a:fld id="{8B957210-7F66-4993-86DA-C4808AC66EF9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448650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4613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05604DCD-C511-4B12-9DBB-AC80DD19A492}" type="slidenum">
              <a:rPr lang="en-GB">
                <a:solidFill>
                  <a:prstClr val="black"/>
                </a:solidFill>
                <a:latin typeface="Calibri"/>
              </a:rPr>
              <a:pPr defTabSz="897301">
                <a:defRPr/>
              </a:pPr>
              <a:t>32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06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05604DCD-C511-4B12-9DBB-AC80DD19A492}" type="slidenum">
              <a:rPr lang="en-GB">
                <a:solidFill>
                  <a:prstClr val="black"/>
                </a:solidFill>
                <a:latin typeface="Calibri"/>
              </a:rPr>
              <a:pPr defTabSz="897301"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5638" y="674688"/>
            <a:ext cx="5397500" cy="3373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8B957210-7F66-4993-86DA-C4808AC66EF9}" type="slidenum">
              <a:rPr lang="en-GB">
                <a:solidFill>
                  <a:prstClr val="black"/>
                </a:solidFill>
                <a:latin typeface="Calibri"/>
              </a:rPr>
              <a:pPr defTabSz="897301"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17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674688"/>
            <a:ext cx="5994400" cy="3373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8B957210-7F66-4993-86DA-C4808AC66EF9}" type="slidenum">
              <a:rPr lang="en-GB">
                <a:solidFill>
                  <a:prstClr val="black"/>
                </a:solidFill>
                <a:latin typeface="Calibri"/>
              </a:rPr>
              <a:pPr defTabSz="897301"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616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05604DCD-C511-4B12-9DBB-AC80DD19A492}" type="slidenum">
              <a:rPr lang="en-GB">
                <a:solidFill>
                  <a:prstClr val="black"/>
                </a:solidFill>
                <a:latin typeface="Calibri"/>
              </a:rPr>
              <a:pPr defTabSz="897301">
                <a:defRPr/>
              </a:pPr>
              <a:t>19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96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23950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EF42175B-8F2A-4632-B91F-E8C1C53FD7C0}" type="slidenum">
              <a:rPr lang="en-GB">
                <a:solidFill>
                  <a:prstClr val="black"/>
                </a:solidFill>
                <a:latin typeface="Calibri"/>
              </a:rPr>
              <a:pPr defTabSz="897301">
                <a:defRPr/>
              </a:pPr>
              <a:t>20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12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05604DCD-C511-4B12-9DBB-AC80DD19A492}" type="slidenum">
              <a:rPr lang="en-GB">
                <a:solidFill>
                  <a:prstClr val="black"/>
                </a:solidFill>
                <a:latin typeface="Calibri"/>
              </a:rPr>
              <a:pPr defTabSz="897301">
                <a:defRPr/>
              </a:pPr>
              <a:t>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07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4FD14A73-B9A0-4385-9E9A-34FD13BABFAA}" type="slidenum">
              <a:rPr lang="fr-CH">
                <a:solidFill>
                  <a:prstClr val="black"/>
                </a:solidFill>
                <a:latin typeface="Calibri"/>
              </a:rPr>
              <a:pPr defTabSz="897301">
                <a:defRPr/>
              </a:pPr>
              <a:t>25</a:t>
            </a:fld>
            <a:endParaRPr lang="fr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415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4FD14A73-B9A0-4385-9E9A-34FD13BABFAA}" type="slidenum">
              <a:rPr lang="fr-CH">
                <a:solidFill>
                  <a:prstClr val="black"/>
                </a:solidFill>
                <a:latin typeface="Calibri"/>
              </a:rPr>
              <a:pPr defTabSz="897301">
                <a:defRPr/>
              </a:pPr>
              <a:t>27</a:t>
            </a:fld>
            <a:endParaRPr lang="fr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9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B139-6E6F-4B38-8348-834478FA2EC0}" type="datetime1">
              <a:rPr lang="fr-CH" smtClean="0"/>
              <a:t>11.03.2020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4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B3D-33A2-4A1E-BBC8-7631D73C357D}" type="datetime1">
              <a:rPr lang="fr-CH" smtClean="0"/>
              <a:t>11.03.2020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5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CED0-9682-45EF-B3E4-C16DC10284F7}" type="datetime1">
              <a:rPr lang="fr-CH" smtClean="0"/>
              <a:t>11.03.2020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7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C5FB-B297-4AAB-97A0-B54D7A6FD29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11.03.2020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 FCC CDR presentation   Outlook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7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294C-DAB2-47A2-9D33-98E93E62356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11.03.2020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 FCC CDR presentation   Outlook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8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92178"/>
            <a:ext cx="6837106" cy="61745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912236"/>
            <a:ext cx="8275320" cy="420422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4" y="145042"/>
            <a:ext cx="1620000" cy="5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76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92178"/>
            <a:ext cx="6837106" cy="61745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912236"/>
            <a:ext cx="8275320" cy="420422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4" y="145042"/>
            <a:ext cx="1620000" cy="5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8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530198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14/12/2018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Etude FCC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5296960"/>
            <a:ext cx="50142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8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467600" cy="95250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3657600" cy="362532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333501"/>
            <a:ext cx="3657600" cy="362532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5301982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23/11/2018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Etude FCC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5296960"/>
            <a:ext cx="501424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75360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976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BF72-012B-459D-9722-EA37B19C2F00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11.03.2020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5296982"/>
            <a:ext cx="2133600" cy="304271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7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B76-5682-41D4-BFAF-03C68093148D}" type="datetime1">
              <a:rPr lang="fr-CH" smtClean="0"/>
              <a:t>11.03.2020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33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5FB-264C-4716-A43C-D85A31633C80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11.03.2020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778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4999-CED4-4623-A00A-C510CAC0F636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11.03.2020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352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E85D-CC29-437B-964B-F50F9A7ACC1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11.03.2020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3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4C56-F975-43AE-B8DC-F8342E358F96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11.03.2020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786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6858000" cy="63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89000"/>
            <a:ext cx="6858000" cy="4318000"/>
          </a:xfrm>
        </p:spPr>
        <p:txBody>
          <a:bodyPr/>
          <a:lstStyle>
            <a:lvl3pPr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5270500"/>
            <a:ext cx="62484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mtClean="0">
                <a:solidFill>
                  <a:prstClr val="black"/>
                </a:solidFill>
                <a:latin typeface="Times New Roman" pitchFamily="18" charset="0"/>
              </a:rPr>
              <a:t>Alain Blondel  FCC CDR presentation   Outlook 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5270500"/>
            <a:ext cx="5334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9121-044D-47E8-87E9-7D343DF06E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1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9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5296982"/>
            <a:ext cx="2133600" cy="304271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2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CAD-1B0E-4651-A26F-A76642DC624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955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DD2-DE48-4387-BE00-65DB7933252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934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89A1-A151-44A6-91C2-AB9A6021B8C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F72B-F255-4ED9-B100-9DC42B56AE12}" type="datetime1">
              <a:rPr lang="fr-CH" smtClean="0"/>
              <a:t>11.03.2020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20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0D81-1D53-48A2-84FB-8B4516E6421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605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6858000" cy="63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89000"/>
            <a:ext cx="6858000" cy="4318000"/>
          </a:xfrm>
        </p:spPr>
        <p:txBody>
          <a:bodyPr/>
          <a:lstStyle>
            <a:lvl3pPr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5270500"/>
            <a:ext cx="62484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</a:rPr>
              <a:t>Stuart Henderson, Project X </a:t>
            </a:r>
            <a:r>
              <a:rPr lang="en-US" sz="1400" b="1" dirty="0" err="1" smtClean="0">
                <a:solidFill>
                  <a:prstClr val="black"/>
                </a:solidFill>
                <a:latin typeface="Times New Roman" pitchFamily="18" charset="0"/>
              </a:rPr>
              <a:t>MuSR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</a:rPr>
              <a:t> Forum   October 17, 2012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5270500"/>
            <a:ext cx="5334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9121-044D-47E8-87E9-7D343DF06E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D95-7BA0-4262-BA13-D796A9C7D41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1800" y="5317774"/>
            <a:ext cx="3464024" cy="304271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Alain Blondel The FCCs</a:t>
            </a:r>
            <a:endParaRPr lang="fr-CH" sz="1400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29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89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3DD6-5936-4E68-8F7E-2CEC109A7BE1}" type="datetime1">
              <a:rPr lang="fr-CH" smtClean="0"/>
              <a:t>11.03.2020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4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3CCF-0C2D-4054-B654-023DF00FCCCA}" type="datetime1">
              <a:rPr lang="fr-CH" smtClean="0"/>
              <a:t>11.03.2020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ADA2-B523-4B05-90FF-853896B9FCC9}" type="datetime1">
              <a:rPr lang="fr-CH" smtClean="0"/>
              <a:t>11.03.2020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C0C-6477-4E93-AEEE-5F42AED60A29}" type="datetime1">
              <a:rPr lang="fr-CH" smtClean="0"/>
              <a:t>11.03.2020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1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6FF0-5F6C-4B73-B6DC-3605931A1637}" type="datetime1">
              <a:rPr lang="fr-CH" smtClean="0"/>
              <a:t>11.03.2020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5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5896-4D41-48F6-9751-3204B29F14EF}" type="datetime1">
              <a:rPr lang="fr-CH" smtClean="0"/>
              <a:t>11.03.2020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A728-057E-4F7B-955D-D5A13FE458D6}" type="datetime1">
              <a:rPr lang="fr-CH" smtClean="0"/>
              <a:t>11.03.2020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C473A-E14C-4812-A0D4-922FFA49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E7E2F29-D0FA-4F1C-9562-B21CAE1E87AE}" type="datetime1">
              <a:rPr lang="fr-CH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11.03.2020</a:t>
            </a:fld>
            <a:endParaRPr lang="fr-CH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5317774"/>
            <a:ext cx="346402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Alain Blondel  FCC CDR presentation   Outlook </a:t>
            </a:r>
            <a:endParaRPr lang="fr-CH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F28A6E5-1451-4611-9B85-9117163DB886}" type="slidenum">
              <a:rPr lang="fr-CH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H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36" y="27653"/>
            <a:ext cx="1355598" cy="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91" r:id="rId5"/>
    <p:sldLayoutId id="2147483693" r:id="rId6"/>
    <p:sldLayoutId id="2147483694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5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8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64EC4-1695-449C-81C3-95FE3E33C7C9}" type="datetime1">
              <a:rPr lang="fr-CH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11.03.2020</a:t>
            </a:fld>
            <a:endParaRPr lang="fr-CH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531285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40" y="5109128"/>
            <a:ext cx="727075" cy="6058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733165" y="5401010"/>
            <a:ext cx="2549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smtClean="0">
                <a:solidFill>
                  <a:prstClr val="black"/>
                </a:solidFill>
                <a:latin typeface="Times New Roman" pitchFamily="18" charset="0"/>
              </a:rPr>
              <a:t>Alain Blondel Future </a:t>
            </a:r>
            <a:r>
              <a:rPr lang="fr-CH" sz="1400" b="1" dirty="0" err="1" smtClean="0">
                <a:solidFill>
                  <a:prstClr val="black"/>
                </a:solidFill>
                <a:latin typeface="Times New Roman" pitchFamily="18" charset="0"/>
              </a:rPr>
              <a:t>Colliders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92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5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8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051A741-F40B-4F6B-A143-728A5BCF6DE3}" type="datetime1">
              <a:rPr lang="fr-CH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11.03.2020</a:t>
            </a:fld>
            <a:endParaRPr lang="fr-CH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531285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40" y="5109128"/>
            <a:ext cx="727075" cy="6058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33165" y="5401010"/>
            <a:ext cx="2549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smtClean="0">
                <a:solidFill>
                  <a:prstClr val="black"/>
                </a:solidFill>
                <a:latin typeface="Times New Roman" pitchFamily="18" charset="0"/>
              </a:rPr>
              <a:t>Alain Blondel Future </a:t>
            </a:r>
            <a:r>
              <a:rPr lang="fr-CH" sz="1400" b="1" dirty="0" err="1" smtClean="0">
                <a:solidFill>
                  <a:prstClr val="black"/>
                </a:solidFill>
                <a:latin typeface="Times New Roman" pitchFamily="18" charset="0"/>
              </a:rPr>
              <a:t>Colliders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cern.ch/fcc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emf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6.02693v1" TargetMode="External"/><Relationship Id="rId2" Type="http://schemas.openxmlformats.org/officeDocument/2006/relationships/hyperlink" Target="http://fcc-cdr.web.cern.ch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ndico.cern.ch/event/789349/" TargetMode="External"/><Relationship Id="rId4" Type="http://schemas.openxmlformats.org/officeDocument/2006/relationships/hyperlink" Target="https://arxiv.org/abs/1912.11871v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20792/" TargetMode="External"/><Relationship Id="rId2" Type="http://schemas.openxmlformats.org/officeDocument/2006/relationships/hyperlink" Target="https://indico.in2p3.fr/event/19693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BABF-3A70-40D2-877F-B95C5CC2DD4C}" type="datetime1">
              <a:rPr lang="fr-CH" smtClean="0"/>
              <a:t>11.03.2020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7"/>
          <a:stretch/>
        </p:blipFill>
        <p:spPr bwMode="auto">
          <a:xfrm>
            <a:off x="0" y="421039"/>
            <a:ext cx="9131442" cy="363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4451" y="4836269"/>
            <a:ext cx="2287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Alain BLONDEL</a:t>
            </a:r>
          </a:p>
          <a:p>
            <a:pPr algn="ctr"/>
            <a:r>
              <a:rPr lang="fr-CH" dirty="0" smtClean="0"/>
              <a:t>LPNHE-Paris Sorbonne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19185" y="4237654"/>
            <a:ext cx="187820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OUTLOOK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3712" y="4184661"/>
            <a:ext cx="914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600" dirty="0" smtClean="0">
                <a:latin typeface="+mn-lt"/>
              </a:rPr>
              <a:t>  </a:t>
            </a:r>
            <a:r>
              <a:rPr lang="fr-CH" sz="3600" b="1" dirty="0" err="1" smtClean="0">
                <a:latin typeface="+mn-lt"/>
              </a:rPr>
              <a:t>Status</a:t>
            </a:r>
            <a:r>
              <a:rPr lang="fr-CH" sz="3600" b="1" dirty="0" smtClean="0">
                <a:latin typeface="+mn-lt"/>
              </a:rPr>
              <a:t> of the FCC</a:t>
            </a:r>
            <a:endParaRPr lang="en-US" sz="3600" b="1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328423"/>
            <a:ext cx="863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/>
              <a:t>W</a:t>
            </a:r>
            <a:r>
              <a:rPr lang="fr-CH" b="1" dirty="0" err="1" smtClean="0"/>
              <a:t>ith</a:t>
            </a:r>
            <a:r>
              <a:rPr lang="fr-CH" b="1" dirty="0" smtClean="0"/>
              <a:t> </a:t>
            </a:r>
            <a:r>
              <a:rPr lang="fr-CH" b="1" dirty="0" err="1" smtClean="0"/>
              <a:t>many</a:t>
            </a:r>
            <a:r>
              <a:rPr lang="fr-CH" b="1" dirty="0" smtClean="0"/>
              <a:t> </a:t>
            </a:r>
            <a:r>
              <a:rPr lang="fr-CH" b="1" dirty="0" err="1" smtClean="0"/>
              <a:t>thanks</a:t>
            </a:r>
            <a:r>
              <a:rPr lang="fr-CH" b="1" dirty="0" smtClean="0"/>
              <a:t> to all in the FCC collaboration – and in </a:t>
            </a:r>
            <a:r>
              <a:rPr lang="fr-CH" b="1" dirty="0" err="1" smtClean="0"/>
              <a:t>particular</a:t>
            </a:r>
            <a:r>
              <a:rPr lang="fr-CH" b="1" dirty="0" smtClean="0"/>
              <a:t> M. Benedikt, P. </a:t>
            </a:r>
            <a:r>
              <a:rPr lang="fr-CH" b="1" dirty="0" err="1" smtClean="0"/>
              <a:t>Janot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641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26" y="891744"/>
            <a:ext cx="5089155" cy="40267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199035" y="1548447"/>
            <a:ext cx="2125282" cy="892012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324400" y="1940180"/>
            <a:ext cx="248075" cy="499018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26853" y="1521531"/>
            <a:ext cx="733109" cy="417163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42075" y="4237654"/>
            <a:ext cx="868596" cy="210520"/>
          </a:xfrm>
          <a:prstGeom prst="rect">
            <a:avLst/>
          </a:prstGeom>
          <a:solidFill>
            <a:srgbClr val="FFFF00"/>
          </a:solidFill>
        </p:spPr>
        <p:txBody>
          <a:bodyPr wrap="none" lIns="71323" tIns="35662" rIns="71323" bIns="35662">
            <a:spAutoFit/>
          </a:bodyPr>
          <a:lstStyle/>
          <a:p>
            <a:pPr defTabSz="534911">
              <a:defRPr/>
            </a:pPr>
            <a:r>
              <a:rPr lang="en-GB" sz="900" dirty="0">
                <a:solidFill>
                  <a:srgbClr val="0C377B"/>
                </a:solidFill>
                <a:latin typeface="Arial"/>
              </a:rPr>
              <a:t>Marica Biagini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681" y="812859"/>
            <a:ext cx="3917338" cy="381150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defTabSz="534911">
              <a:defRPr/>
            </a:pPr>
            <a:r>
              <a:rPr lang="de-AT" sz="1900" b="1" i="1" dirty="0">
                <a:solidFill>
                  <a:srgbClr val="0C377B"/>
                </a:solidFill>
                <a:latin typeface="Calibri"/>
              </a:rPr>
              <a:t>B-factories:</a:t>
            </a:r>
            <a:r>
              <a:rPr lang="en-GB" sz="1900" b="1" i="1" dirty="0">
                <a:solidFill>
                  <a:srgbClr val="0C377B"/>
                </a:solidFill>
                <a:latin typeface="Calibri"/>
              </a:rPr>
              <a:t> </a:t>
            </a:r>
            <a:r>
              <a:rPr lang="en-GB" sz="1900" b="1" dirty="0">
                <a:solidFill>
                  <a:srgbClr val="0C377B"/>
                </a:solidFill>
                <a:latin typeface="Calibri"/>
              </a:rPr>
              <a:t>KEKB &amp; PEP-II:</a:t>
            </a:r>
          </a:p>
          <a:p>
            <a:pPr defTabSz="156016">
              <a:defRPr/>
            </a:pPr>
            <a:r>
              <a:rPr lang="en-GB" sz="1900" b="1" dirty="0">
                <a:solidFill>
                  <a:srgbClr val="FF0000"/>
                </a:solidFill>
                <a:latin typeface="Calibri"/>
              </a:rPr>
              <a:t>	double-ring lepton colliders, </a:t>
            </a:r>
          </a:p>
          <a:p>
            <a:pPr defTabSz="156016">
              <a:defRPr/>
            </a:pPr>
            <a:r>
              <a:rPr lang="en-GB" sz="1900" b="1" dirty="0">
                <a:solidFill>
                  <a:srgbClr val="0C377B"/>
                </a:solidFill>
                <a:latin typeface="Calibri"/>
              </a:rPr>
              <a:t>	</a:t>
            </a:r>
            <a:r>
              <a:rPr lang="en-GB" sz="1900" b="1" dirty="0">
                <a:solidFill>
                  <a:srgbClr val="FF0000"/>
                </a:solidFill>
                <a:latin typeface="Calibri"/>
              </a:rPr>
              <a:t>high beam currents,</a:t>
            </a:r>
            <a:endParaRPr lang="en-GB" sz="1900" b="1" dirty="0">
              <a:solidFill>
                <a:srgbClr val="0C377B"/>
              </a:solidFill>
              <a:latin typeface="Calibri"/>
            </a:endParaRPr>
          </a:p>
          <a:p>
            <a:pPr defTabSz="156016">
              <a:defRPr/>
            </a:pPr>
            <a:r>
              <a:rPr lang="en-GB" sz="1900" b="1" dirty="0">
                <a:solidFill>
                  <a:srgbClr val="0C377B"/>
                </a:solidFill>
                <a:latin typeface="Calibri"/>
              </a:rPr>
              <a:t>	</a:t>
            </a:r>
            <a:r>
              <a:rPr lang="en-GB" sz="1900" b="1" dirty="0">
                <a:solidFill>
                  <a:srgbClr val="FF0000"/>
                </a:solidFill>
                <a:latin typeface="Calibri"/>
              </a:rPr>
              <a:t>top-up injection</a:t>
            </a:r>
          </a:p>
          <a:p>
            <a:pPr defTabSz="156016">
              <a:defRPr/>
            </a:pPr>
            <a:r>
              <a:rPr lang="en-GB" sz="800" b="1" dirty="0">
                <a:solidFill>
                  <a:srgbClr val="0C377B"/>
                </a:solidFill>
                <a:latin typeface="Calibri"/>
              </a:rPr>
              <a:t>  </a:t>
            </a:r>
          </a:p>
          <a:p>
            <a:pPr defTabSz="156016">
              <a:defRPr/>
            </a:pPr>
            <a:r>
              <a:rPr lang="en-GB" sz="1900" b="1" dirty="0">
                <a:solidFill>
                  <a:srgbClr val="0C377B"/>
                </a:solidFill>
                <a:latin typeface="Calibri"/>
              </a:rPr>
              <a:t>DAFNE: </a:t>
            </a:r>
            <a:r>
              <a:rPr lang="en-GB" sz="1900" b="1" dirty="0">
                <a:solidFill>
                  <a:srgbClr val="FF0000"/>
                </a:solidFill>
                <a:latin typeface="Calibri"/>
              </a:rPr>
              <a:t>crab waist, double ring</a:t>
            </a:r>
          </a:p>
          <a:p>
            <a:pPr defTabSz="534911">
              <a:defRPr/>
            </a:pPr>
            <a:endParaRPr lang="de-AT" sz="900" b="1" i="1" dirty="0">
              <a:solidFill>
                <a:srgbClr val="0C377B"/>
              </a:solidFill>
              <a:latin typeface="Calibri"/>
            </a:endParaRPr>
          </a:p>
          <a:p>
            <a:pPr defTabSz="534911">
              <a:defRPr/>
            </a:pPr>
            <a:r>
              <a:rPr lang="de-AT" sz="1900" b="1" i="1" dirty="0">
                <a:solidFill>
                  <a:srgbClr val="0C377B"/>
                </a:solidFill>
                <a:latin typeface="Calibri"/>
              </a:rPr>
              <a:t>SuperB-factories,</a:t>
            </a:r>
            <a:r>
              <a:rPr lang="en-GB" sz="1900" b="1" i="1" dirty="0">
                <a:solidFill>
                  <a:srgbClr val="0C377B"/>
                </a:solidFill>
                <a:latin typeface="Calibri"/>
              </a:rPr>
              <a:t> </a:t>
            </a:r>
            <a:r>
              <a:rPr lang="en-GB" sz="1900" b="1" dirty="0">
                <a:solidFill>
                  <a:srgbClr val="0C377B"/>
                </a:solidFill>
                <a:latin typeface="Calibri"/>
              </a:rPr>
              <a:t>S-KEKB: </a:t>
            </a:r>
            <a:r>
              <a:rPr lang="en-GB" sz="1900" b="1" dirty="0">
                <a:solidFill>
                  <a:srgbClr val="FF0000"/>
                </a:solidFill>
                <a:latin typeface="Calibri"/>
              </a:rPr>
              <a:t>low </a:t>
            </a:r>
            <a:r>
              <a:rPr lang="en-GB" sz="1900" b="1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GB" sz="1900" b="1" baseline="-25000" dirty="0">
                <a:solidFill>
                  <a:srgbClr val="FF0000"/>
                </a:solidFill>
                <a:latin typeface="Calibri"/>
              </a:rPr>
              <a:t>y</a:t>
            </a:r>
            <a:r>
              <a:rPr lang="en-GB" sz="1900" b="1" dirty="0">
                <a:solidFill>
                  <a:srgbClr val="FF0000"/>
                </a:solidFill>
                <a:latin typeface="Calibri"/>
              </a:rPr>
              <a:t>* </a:t>
            </a:r>
          </a:p>
          <a:p>
            <a:pPr defTabSz="534911">
              <a:defRPr/>
            </a:pPr>
            <a:endParaRPr lang="de-AT" sz="900" b="1" i="1" dirty="0">
              <a:solidFill>
                <a:srgbClr val="0C377B"/>
              </a:solidFill>
              <a:latin typeface="Calibri"/>
            </a:endParaRPr>
          </a:p>
          <a:p>
            <a:pPr defTabSz="534911">
              <a:defRPr/>
            </a:pPr>
            <a:r>
              <a:rPr lang="en-GB" sz="1900" b="1" dirty="0">
                <a:solidFill>
                  <a:srgbClr val="0C377B"/>
                </a:solidFill>
                <a:latin typeface="Calibri" panose="020F0502020204030204"/>
              </a:rPr>
              <a:t>LEP:  </a:t>
            </a:r>
            <a:r>
              <a:rPr lang="en-GB" sz="1900" b="1" dirty="0">
                <a:solidFill>
                  <a:srgbClr val="FF0000"/>
                </a:solidFill>
                <a:latin typeface="Calibri" panose="020F0502020204030204"/>
              </a:rPr>
              <a:t>high energy</a:t>
            </a:r>
            <a:r>
              <a:rPr lang="en-GB" sz="1900" b="1" dirty="0">
                <a:solidFill>
                  <a:srgbClr val="0C377B"/>
                </a:solidFill>
                <a:latin typeface="Calibri" panose="020F0502020204030204"/>
              </a:rPr>
              <a:t>, SR effects</a:t>
            </a:r>
          </a:p>
          <a:p>
            <a:pPr defTabSz="534911">
              <a:defRPr/>
            </a:pPr>
            <a:endParaRPr lang="en-GB" sz="900" b="1" i="1" dirty="0">
              <a:solidFill>
                <a:srgbClr val="0C377B"/>
              </a:solidFill>
              <a:latin typeface="Calibri"/>
            </a:endParaRPr>
          </a:p>
          <a:p>
            <a:pPr defTabSz="534911">
              <a:defRPr/>
            </a:pPr>
            <a:r>
              <a:rPr lang="en-GB" sz="1900" b="1" dirty="0">
                <a:solidFill>
                  <a:srgbClr val="0C377B"/>
                </a:solidFill>
                <a:latin typeface="Calibri" panose="020F0502020204030204"/>
              </a:rPr>
              <a:t>VEPP-4M, LEP: </a:t>
            </a:r>
            <a:r>
              <a:rPr lang="en-GB" sz="1900" b="1" dirty="0">
                <a:solidFill>
                  <a:srgbClr val="FF0000"/>
                </a:solidFill>
                <a:latin typeface="Calibri" panose="020F0502020204030204"/>
              </a:rPr>
              <a:t>precision E calibration </a:t>
            </a:r>
          </a:p>
          <a:p>
            <a:pPr defTabSz="534911">
              <a:defRPr/>
            </a:pPr>
            <a:endParaRPr lang="en-GB" sz="900" b="1" i="1" dirty="0">
              <a:solidFill>
                <a:srgbClr val="0C377B"/>
              </a:solidFill>
              <a:latin typeface="Calibri"/>
            </a:endParaRPr>
          </a:p>
          <a:p>
            <a:pPr defTabSz="534911">
              <a:defRPr/>
            </a:pPr>
            <a:r>
              <a:rPr lang="en-GB" sz="1900" b="1" dirty="0">
                <a:solidFill>
                  <a:srgbClr val="0C377B"/>
                </a:solidFill>
                <a:latin typeface="Calibri"/>
              </a:rPr>
              <a:t>KEKB: </a:t>
            </a:r>
            <a:r>
              <a:rPr lang="en-GB" sz="1900" b="1" i="1" dirty="0">
                <a:solidFill>
                  <a:srgbClr val="FF0000"/>
                </a:solidFill>
                <a:latin typeface="Calibri"/>
              </a:rPr>
              <a:t>e</a:t>
            </a:r>
            <a:r>
              <a:rPr lang="en-GB" sz="1900" b="1" baseline="30000" dirty="0">
                <a:solidFill>
                  <a:srgbClr val="FF0000"/>
                </a:solidFill>
                <a:latin typeface="Calibri"/>
              </a:rPr>
              <a:t>+</a:t>
            </a:r>
            <a:r>
              <a:rPr lang="en-GB" sz="1900" b="1" dirty="0">
                <a:solidFill>
                  <a:srgbClr val="FF0000"/>
                </a:solidFill>
                <a:latin typeface="Calibri"/>
              </a:rPr>
              <a:t> source </a:t>
            </a:r>
          </a:p>
          <a:p>
            <a:pPr defTabSz="534911">
              <a:defRPr/>
            </a:pPr>
            <a:endParaRPr lang="en-GB" sz="900" b="1" i="1" dirty="0">
              <a:solidFill>
                <a:srgbClr val="0C377B"/>
              </a:solidFill>
              <a:latin typeface="Calibri"/>
            </a:endParaRPr>
          </a:p>
          <a:p>
            <a:pPr defTabSz="534911">
              <a:defRPr/>
            </a:pPr>
            <a:r>
              <a:rPr lang="en-GB" sz="1900" b="1" dirty="0">
                <a:solidFill>
                  <a:srgbClr val="0C377B"/>
                </a:solidFill>
                <a:latin typeface="Calibri"/>
              </a:rPr>
              <a:t>HERA, LEP, RHIC: spin gymnastics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41572" y="5111802"/>
            <a:ext cx="9185571" cy="626018"/>
          </a:xfrm>
          <a:prstGeom prst="rect">
            <a:avLst/>
          </a:prstGeom>
          <a:solidFill>
            <a:srgbClr val="99FFCC">
              <a:alpha val="70000"/>
            </a:srgbClr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 defTabSz="356607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combining successful ingredients of several recent colliders </a:t>
            </a:r>
            <a:r>
              <a:rPr lang="en-GB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b="1" dirty="0" smtClean="0">
                <a:solidFill>
                  <a:prstClr val="black"/>
                </a:solidFill>
                <a:latin typeface="Calibri"/>
              </a:rPr>
            </a:br>
            <a:r>
              <a:rPr lang="en-GB" b="1" dirty="0" smtClean="0">
                <a:solidFill>
                  <a:prstClr val="black"/>
                </a:solidFill>
                <a:latin typeface="Calibri"/>
              </a:rPr>
              <a:t>→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highest luminosities &amp; energies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433" y="1367642"/>
            <a:ext cx="507921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defTabSz="356607">
              <a:defRPr/>
            </a:pPr>
            <a:r>
              <a:rPr lang="en-US" i="1" dirty="0">
                <a:solidFill>
                  <a:srgbClr val="FF0000"/>
                </a:solidFill>
                <a:latin typeface="Calibri" panose="020F0502020204030204"/>
              </a:rPr>
              <a:t>L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/IP</a:t>
            </a:r>
            <a:endParaRPr lang="en-GB" dirty="0">
              <a:solidFill>
                <a:srgbClr val="FF0000"/>
              </a:solidFill>
              <a:latin typeface="Calibri" panose="020F0502020204030204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946837" y="1582396"/>
            <a:ext cx="239361" cy="785051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904899" y="1216015"/>
            <a:ext cx="6038" cy="233919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515639" y="1540623"/>
            <a:ext cx="303442" cy="140366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131186" y="1387660"/>
            <a:ext cx="636449" cy="293329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387429" y="1120659"/>
            <a:ext cx="274785" cy="9294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24448" y="1940180"/>
            <a:ext cx="1257692" cy="1162093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0" y="-41471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6616">
              <a:spcBef>
                <a:spcPts val="0"/>
              </a:spcBef>
              <a:defRPr/>
            </a:pPr>
            <a:r>
              <a:rPr lang="en-US" sz="3400" kern="0" dirty="0">
                <a:latin typeface="Arial"/>
              </a:rPr>
              <a:t>            </a:t>
            </a:r>
            <a:r>
              <a:rPr lang="en-US" sz="2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FCC-</a:t>
            </a:r>
            <a:r>
              <a:rPr lang="en-US" sz="25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ee</a:t>
            </a:r>
            <a:r>
              <a:rPr lang="en-US" sz="2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design </a:t>
            </a:r>
          </a:p>
          <a:p>
            <a:pPr defTabSz="356616">
              <a:spcBef>
                <a:spcPts val="0"/>
              </a:spcBef>
              <a:defRPr/>
            </a:pP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based on lessons and techniques from past colliders</a:t>
            </a:r>
            <a:endParaRPr lang="en-US" sz="1800" kern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6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22.01.2020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Circular and Linear e+e- Complementarity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870" y="553244"/>
            <a:ext cx="4144814" cy="2902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884687"/>
            <a:ext cx="3528392" cy="2404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7609" y="399033"/>
            <a:ext cx="123303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Luminosity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22147" y="62137"/>
            <a:ext cx="245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plots </a:t>
            </a:r>
            <a:r>
              <a:rPr lang="fr-CH" dirty="0" err="1" smtClean="0"/>
              <a:t>from</a:t>
            </a:r>
            <a:r>
              <a:rPr lang="fr-CH" dirty="0" smtClean="0"/>
              <a:t> Briefing Book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553244"/>
            <a:ext cx="388850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Luminosity</a:t>
            </a:r>
            <a:r>
              <a:rPr lang="fr-CH" b="1" dirty="0" smtClean="0"/>
              <a:t>/Power </a:t>
            </a:r>
            <a:r>
              <a:rPr lang="fr-CH" b="1" dirty="0" smtClean="0">
                <a:sym typeface="Wingdings" panose="05000000000000000000" pitchFamily="2" charset="2"/>
              </a:rPr>
              <a:t> </a:t>
            </a:r>
            <a:r>
              <a:rPr lang="fr-CH" b="1" dirty="0" err="1" smtClean="0">
                <a:sym typeface="Wingdings" panose="05000000000000000000" pitchFamily="2" charset="2"/>
              </a:rPr>
              <a:t>Energy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efficiency</a:t>
            </a:r>
            <a:endParaRPr lang="en-GB" b="1" dirty="0"/>
          </a:p>
        </p:txBody>
      </p:sp>
      <p:sp>
        <p:nvSpPr>
          <p:cNvPr id="13" name="Oval 12"/>
          <p:cNvSpPr/>
          <p:nvPr/>
        </p:nvSpPr>
        <p:spPr>
          <a:xfrm>
            <a:off x="4427984" y="62137"/>
            <a:ext cx="914400" cy="91440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3357488"/>
            <a:ext cx="9073008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Luminosity</a:t>
            </a:r>
            <a:r>
              <a:rPr lang="fr-CH" b="1" dirty="0" smtClean="0"/>
              <a:t> vs </a:t>
            </a:r>
            <a:r>
              <a:rPr lang="fr-CH" b="1" dirty="0" err="1" smtClean="0"/>
              <a:t>Energy</a:t>
            </a:r>
            <a:r>
              <a:rPr lang="fr-CH" b="1" dirty="0" smtClean="0"/>
              <a:t> </a:t>
            </a:r>
            <a:r>
              <a:rPr lang="fr-CH" dirty="0"/>
              <a:t> </a:t>
            </a:r>
            <a:r>
              <a:rPr lang="fr-CH" dirty="0" smtClean="0"/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circular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below</a:t>
            </a:r>
            <a:r>
              <a:rPr lang="fr-CH" b="1" dirty="0" smtClean="0">
                <a:solidFill>
                  <a:srgbClr val="0000FF"/>
                </a:solidFill>
              </a:rPr>
              <a:t> 365GeV     </a:t>
            </a:r>
            <a:r>
              <a:rPr lang="fr-CH" b="1" dirty="0" smtClean="0">
                <a:solidFill>
                  <a:srgbClr val="0000FF"/>
                </a:solidFill>
              </a:rPr>
              <a:t>         </a:t>
            </a:r>
            <a:r>
              <a:rPr lang="fr-CH" b="1" dirty="0" err="1" smtClean="0">
                <a:solidFill>
                  <a:srgbClr val="C00000"/>
                </a:solidFill>
              </a:rPr>
              <a:t>linear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above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smtClean="0">
                <a:solidFill>
                  <a:srgbClr val="C00000"/>
                </a:solidFill>
              </a:rPr>
              <a:t>340 </a:t>
            </a:r>
            <a:r>
              <a:rPr lang="fr-CH" b="1" dirty="0" err="1" smtClean="0">
                <a:solidFill>
                  <a:srgbClr val="C00000"/>
                </a:solidFill>
              </a:rPr>
              <a:t>GeV</a:t>
            </a:r>
            <a:endParaRPr lang="fr-CH" b="1" dirty="0">
              <a:solidFill>
                <a:srgbClr val="C00000"/>
              </a:solidFill>
            </a:endParaRPr>
          </a:p>
          <a:p>
            <a:r>
              <a:rPr lang="fr-CH" b="1" dirty="0" err="1" smtClean="0"/>
              <a:t>Efficiency</a:t>
            </a:r>
            <a:r>
              <a:rPr lang="fr-CH" dirty="0" smtClean="0"/>
              <a:t> : </a:t>
            </a:r>
            <a:r>
              <a:rPr lang="fr-CH" b="1" dirty="0">
                <a:solidFill>
                  <a:srgbClr val="0000FF"/>
                </a:solidFill>
              </a:rPr>
              <a:t>9 (5) GJ/</a:t>
            </a:r>
            <a:r>
              <a:rPr lang="fr-CH" b="1" dirty="0" err="1">
                <a:solidFill>
                  <a:srgbClr val="0000FF"/>
                </a:solidFill>
              </a:rPr>
              <a:t>Higgs</a:t>
            </a:r>
            <a:r>
              <a:rPr lang="fr-CH" b="1" dirty="0">
                <a:solidFill>
                  <a:srgbClr val="0000FF"/>
                </a:solidFill>
              </a:rPr>
              <a:t> at FCC-</a:t>
            </a:r>
            <a:r>
              <a:rPr lang="fr-CH" b="1" dirty="0" err="1">
                <a:solidFill>
                  <a:srgbClr val="0000FF"/>
                </a:solidFill>
              </a:rPr>
              <a:t>ee</a:t>
            </a: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 err="1">
                <a:solidFill>
                  <a:srgbClr val="0000FF"/>
                </a:solidFill>
              </a:rPr>
              <a:t>with</a:t>
            </a:r>
            <a:r>
              <a:rPr lang="fr-CH" b="1" dirty="0">
                <a:solidFill>
                  <a:srgbClr val="0000FF"/>
                </a:solidFill>
              </a:rPr>
              <a:t> 2(4)I</a:t>
            </a:r>
            <a:r>
              <a:rPr lang="fr-CH" b="1" dirty="0" smtClean="0">
                <a:solidFill>
                  <a:srgbClr val="0000FF"/>
                </a:solidFill>
              </a:rPr>
              <a:t>P</a:t>
            </a:r>
            <a:r>
              <a:rPr lang="fr-CH" dirty="0" smtClean="0"/>
              <a:t>   </a:t>
            </a:r>
            <a:r>
              <a:rPr lang="fr-CH" dirty="0" smtClean="0"/>
              <a:t>        </a:t>
            </a:r>
            <a:r>
              <a:rPr lang="fr-CH" b="1" dirty="0" smtClean="0">
                <a:solidFill>
                  <a:srgbClr val="C00000"/>
                </a:solidFill>
              </a:rPr>
              <a:t>50GJ/</a:t>
            </a:r>
            <a:r>
              <a:rPr lang="fr-CH" b="1" dirty="0" err="1" smtClean="0">
                <a:solidFill>
                  <a:srgbClr val="C00000"/>
                </a:solidFill>
              </a:rPr>
              <a:t>Higgs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smtClean="0">
                <a:solidFill>
                  <a:srgbClr val="C00000"/>
                </a:solidFill>
              </a:rPr>
              <a:t>for ILC250 (first 15 </a:t>
            </a:r>
            <a:r>
              <a:rPr lang="fr-CH" b="1" dirty="0" err="1" smtClean="0">
                <a:solidFill>
                  <a:srgbClr val="C00000"/>
                </a:solidFill>
              </a:rPr>
              <a:t>years</a:t>
            </a:r>
            <a:r>
              <a:rPr lang="fr-CH" dirty="0" smtClean="0"/>
              <a:t>)</a:t>
            </a:r>
          </a:p>
          <a:p>
            <a:r>
              <a:rPr lang="fr-CH" b="1" dirty="0" err="1"/>
              <a:t>B</a:t>
            </a:r>
            <a:r>
              <a:rPr lang="fr-CH" b="1" dirty="0" err="1" smtClean="0"/>
              <a:t>eam</a:t>
            </a:r>
            <a:r>
              <a:rPr lang="fr-CH" b="1" dirty="0" smtClean="0"/>
              <a:t> </a:t>
            </a:r>
            <a:r>
              <a:rPr lang="fr-CH" b="1" dirty="0" err="1" smtClean="0"/>
              <a:t>polarization</a:t>
            </a:r>
            <a:r>
              <a:rPr lang="fr-CH" dirty="0" smtClean="0"/>
              <a:t>:  </a:t>
            </a:r>
            <a:r>
              <a:rPr lang="fr-CH" b="1" u="sng" dirty="0" err="1" smtClean="0">
                <a:solidFill>
                  <a:srgbClr val="0000FF"/>
                </a:solidFill>
              </a:rPr>
              <a:t>circular</a:t>
            </a:r>
            <a:r>
              <a:rPr lang="fr-CH" b="1" u="sng" dirty="0">
                <a:solidFill>
                  <a:srgbClr val="0000FF"/>
                </a:solidFill>
              </a:rPr>
              <a:t>:</a:t>
            </a:r>
            <a:r>
              <a:rPr lang="fr-CH" b="1" dirty="0" smtClean="0">
                <a:solidFill>
                  <a:srgbClr val="0000FF"/>
                </a:solidFill>
              </a:rPr>
              <a:t> transverse  </a:t>
            </a:r>
            <a:r>
              <a:rPr lang="fr-CH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ppm </a:t>
            </a:r>
            <a:r>
              <a:rPr lang="fr-CH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beam</a:t>
            </a:r>
            <a:r>
              <a:rPr lang="fr-CH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energy</a:t>
            </a:r>
            <a:r>
              <a:rPr lang="fr-CH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calibration</a:t>
            </a:r>
            <a:endParaRPr lang="fr-CH" b="1" dirty="0" smtClean="0">
              <a:solidFill>
                <a:srgbClr val="0000FF"/>
              </a:solidFill>
            </a:endParaRPr>
          </a:p>
          <a:p>
            <a:r>
              <a:rPr lang="fr-CH" dirty="0"/>
              <a:t> </a:t>
            </a:r>
            <a:r>
              <a:rPr lang="fr-CH" dirty="0" smtClean="0"/>
              <a:t>                                   </a:t>
            </a:r>
            <a:r>
              <a:rPr lang="fr-CH" b="1" u="sng" dirty="0" err="1" smtClean="0">
                <a:solidFill>
                  <a:srgbClr val="C00000"/>
                </a:solidFill>
              </a:rPr>
              <a:t>linear</a:t>
            </a:r>
            <a:r>
              <a:rPr lang="fr-CH" b="1" u="sng" dirty="0" smtClean="0">
                <a:solidFill>
                  <a:srgbClr val="C00000"/>
                </a:solidFill>
              </a:rPr>
              <a:t>: </a:t>
            </a:r>
            <a:r>
              <a:rPr lang="fr-CH" b="1" dirty="0" smtClean="0">
                <a:solidFill>
                  <a:srgbClr val="C00000"/>
                </a:solidFill>
              </a:rPr>
              <a:t>longitudinal : e- </a:t>
            </a:r>
            <a:r>
              <a:rPr lang="fr-CH" b="1" dirty="0" smtClean="0">
                <a:solidFill>
                  <a:srgbClr val="C00000"/>
                </a:solidFill>
                <a:sym typeface="Symbol"/>
              </a:rPr>
              <a:t></a:t>
            </a:r>
            <a:r>
              <a:rPr lang="fr-CH" b="1" dirty="0" smtClean="0">
                <a:solidFill>
                  <a:srgbClr val="C00000"/>
                </a:solidFill>
              </a:rPr>
              <a:t>80% </a:t>
            </a:r>
            <a:r>
              <a:rPr lang="fr-CH" b="1" dirty="0" err="1" smtClean="0">
                <a:solidFill>
                  <a:srgbClr val="C00000"/>
                </a:solidFill>
              </a:rPr>
              <a:t>easy</a:t>
            </a:r>
            <a:r>
              <a:rPr lang="fr-CH" b="1" dirty="0">
                <a:solidFill>
                  <a:srgbClr val="C00000"/>
                </a:solidFill>
              </a:rPr>
              <a:t>,</a:t>
            </a:r>
            <a:r>
              <a:rPr lang="fr-CH" b="1" dirty="0" smtClean="0">
                <a:solidFill>
                  <a:srgbClr val="C00000"/>
                </a:solidFill>
              </a:rPr>
              <a:t> (e+ </a:t>
            </a:r>
            <a:r>
              <a:rPr lang="fr-CH" b="1" dirty="0" smtClean="0">
                <a:solidFill>
                  <a:srgbClr val="C00000"/>
                </a:solidFill>
                <a:sym typeface="Symbol"/>
              </a:rPr>
              <a:t></a:t>
            </a:r>
            <a:r>
              <a:rPr lang="fr-CH" b="1" dirty="0">
                <a:solidFill>
                  <a:srgbClr val="C00000"/>
                </a:solidFill>
                <a:sym typeface="Symbol"/>
              </a:rPr>
              <a:t>3</a:t>
            </a:r>
            <a:r>
              <a:rPr lang="fr-CH" b="1" dirty="0" smtClean="0">
                <a:solidFill>
                  <a:srgbClr val="C00000"/>
                </a:solidFill>
              </a:rPr>
              <a:t>0% </a:t>
            </a:r>
            <a:r>
              <a:rPr lang="fr-CH" b="1" dirty="0" err="1" smtClean="0">
                <a:solidFill>
                  <a:srgbClr val="C00000"/>
                </a:solidFill>
              </a:rPr>
              <a:t>difficult</a:t>
            </a:r>
            <a:r>
              <a:rPr lang="fr-CH" b="1" dirty="0" smtClean="0">
                <a:solidFill>
                  <a:srgbClr val="C00000"/>
                </a:solidFill>
              </a:rPr>
              <a:t>) 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additional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d.o.f</a:t>
            </a:r>
            <a:r>
              <a:rPr lang="fr-CH" b="1" dirty="0" smtClean="0">
                <a:solidFill>
                  <a:srgbClr val="C00000"/>
                </a:solidFill>
              </a:rPr>
              <a:t>  </a:t>
            </a:r>
            <a:endParaRPr lang="fr-CH" dirty="0" smtClean="0">
              <a:solidFill>
                <a:srgbClr val="C00000"/>
              </a:solidFill>
            </a:endParaRPr>
          </a:p>
          <a:p>
            <a:r>
              <a:rPr lang="fr-CH" b="1" dirty="0" err="1">
                <a:solidFill>
                  <a:srgbClr val="0000FF"/>
                </a:solidFill>
              </a:rPr>
              <a:t>M</a:t>
            </a:r>
            <a:r>
              <a:rPr lang="fr-CH" b="1" dirty="0" err="1">
                <a:solidFill>
                  <a:srgbClr val="0000FF"/>
                </a:solidFill>
              </a:rPr>
              <a:t>onochromatization</a:t>
            </a:r>
            <a:r>
              <a:rPr lang="fr-CH" b="1" dirty="0">
                <a:solidFill>
                  <a:srgbClr val="0000FF"/>
                </a:solidFill>
              </a:rPr>
              <a:t> for </a:t>
            </a:r>
            <a:r>
              <a:rPr lang="fr-CH" b="1" dirty="0" err="1">
                <a:solidFill>
                  <a:srgbClr val="0000FF"/>
                </a:solidFill>
              </a:rPr>
              <a:t>e+e</a:t>
            </a:r>
            <a:r>
              <a:rPr lang="fr-CH" b="1" dirty="0">
                <a:solidFill>
                  <a:srgbClr val="0000FF"/>
                </a:solidFill>
              </a:rPr>
              <a:t>- </a:t>
            </a:r>
            <a:r>
              <a:rPr lang="fr-CH" b="1" dirty="0">
                <a:solidFill>
                  <a:srgbClr val="0000FF"/>
                </a:solidFill>
                <a:sym typeface="Wingdings" panose="05000000000000000000" pitchFamily="2" charset="2"/>
              </a:rPr>
              <a:t> H (125 </a:t>
            </a:r>
            <a:r>
              <a:rPr lang="fr-CH" b="1" dirty="0" err="1">
                <a:solidFill>
                  <a:srgbClr val="0000FF"/>
                </a:solidFill>
                <a:sym typeface="Wingdings" panose="05000000000000000000" pitchFamily="2" charset="2"/>
              </a:rPr>
              <a:t>GeV</a:t>
            </a:r>
            <a:r>
              <a:rPr lang="fr-CH" b="1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endParaRPr lang="fr-CH" b="1" dirty="0">
              <a:solidFill>
                <a:srgbClr val="0000FF"/>
              </a:solidFill>
            </a:endParaRPr>
          </a:p>
          <a:p>
            <a:r>
              <a:rPr lang="fr-CH" b="1" dirty="0" smtClean="0"/>
              <a:t>Long </a:t>
            </a:r>
            <a:r>
              <a:rPr lang="fr-CH" b="1" dirty="0" err="1" smtClean="0"/>
              <a:t>term</a:t>
            </a:r>
            <a:r>
              <a:rPr lang="fr-CH" b="1" dirty="0" smtClean="0"/>
              <a:t> </a:t>
            </a:r>
            <a:r>
              <a:rPr lang="fr-CH" b="1" dirty="0" err="1" smtClean="0"/>
              <a:t>energy</a:t>
            </a:r>
            <a:r>
              <a:rPr lang="fr-CH" b="1" dirty="0" smtClean="0"/>
              <a:t> upgrade  </a:t>
            </a:r>
            <a:r>
              <a:rPr lang="fr-CH" b="1" dirty="0" err="1" smtClean="0">
                <a:solidFill>
                  <a:srgbClr val="0000FF"/>
                </a:solidFill>
              </a:rPr>
              <a:t>circular</a:t>
            </a:r>
            <a:r>
              <a:rPr lang="fr-CH" b="1" dirty="0" smtClean="0">
                <a:solidFill>
                  <a:srgbClr val="0000FF"/>
                </a:solidFill>
              </a:rPr>
              <a:t>: </a:t>
            </a:r>
            <a:r>
              <a:rPr lang="fr-CH" b="1" dirty="0" smtClean="0">
                <a:solidFill>
                  <a:srgbClr val="0000FF"/>
                </a:solidFill>
              </a:rPr>
              <a:t>pp, AA, e-h           </a:t>
            </a:r>
            <a:r>
              <a:rPr lang="fr-CH" b="1" dirty="0" err="1" smtClean="0">
                <a:solidFill>
                  <a:srgbClr val="C00000"/>
                </a:solidFill>
              </a:rPr>
              <a:t>linear</a:t>
            </a:r>
            <a:r>
              <a:rPr lang="fr-CH" b="1" dirty="0">
                <a:solidFill>
                  <a:srgbClr val="C00000"/>
                </a:solidFill>
              </a:rPr>
              <a:t>:  </a:t>
            </a:r>
            <a:r>
              <a:rPr lang="fr-CH" b="1" dirty="0" smtClean="0">
                <a:solidFill>
                  <a:srgbClr val="C00000"/>
                </a:solidFill>
              </a:rPr>
              <a:t>High </a:t>
            </a:r>
            <a:r>
              <a:rPr lang="fr-CH" b="1" dirty="0" err="1">
                <a:solidFill>
                  <a:srgbClr val="C00000"/>
                </a:solidFill>
              </a:rPr>
              <a:t>energy</a:t>
            </a:r>
            <a:r>
              <a:rPr lang="fr-CH" b="1" dirty="0">
                <a:solidFill>
                  <a:srgbClr val="C00000"/>
                </a:solidFill>
              </a:rPr>
              <a:t> lepton collisions</a:t>
            </a:r>
          </a:p>
          <a:p>
            <a:r>
              <a:rPr lang="fr-CH" b="1" dirty="0" smtClean="0"/>
              <a:t>Interaction points</a:t>
            </a:r>
            <a:r>
              <a:rPr lang="fr-CH" dirty="0" smtClean="0"/>
              <a:t>                 </a:t>
            </a:r>
            <a:r>
              <a:rPr lang="fr-CH" b="1" dirty="0" err="1" smtClean="0">
                <a:solidFill>
                  <a:srgbClr val="0000FF"/>
                </a:solidFill>
              </a:rPr>
              <a:t>circular</a:t>
            </a:r>
            <a:r>
              <a:rPr lang="fr-CH" b="1" dirty="0" smtClean="0">
                <a:solidFill>
                  <a:srgbClr val="0000FF"/>
                </a:solidFill>
              </a:rPr>
              <a:t>: 2-4                 </a:t>
            </a:r>
            <a:r>
              <a:rPr lang="fr-CH" b="1" dirty="0" smtClean="0">
                <a:solidFill>
                  <a:srgbClr val="0000FF"/>
                </a:solidFill>
              </a:rPr>
              <a:t>         </a:t>
            </a:r>
            <a:r>
              <a:rPr lang="fr-CH" b="1" dirty="0" err="1" smtClean="0">
                <a:solidFill>
                  <a:srgbClr val="C00000"/>
                </a:solidFill>
              </a:rPr>
              <a:t>linear</a:t>
            </a:r>
            <a:r>
              <a:rPr lang="fr-CH" b="1" dirty="0">
                <a:solidFill>
                  <a:srgbClr val="C00000"/>
                </a:solidFill>
              </a:rPr>
              <a:t>: </a:t>
            </a:r>
            <a:r>
              <a:rPr lang="fr-CH" b="1" dirty="0" smtClean="0">
                <a:solidFill>
                  <a:srgbClr val="C00000"/>
                </a:solidFill>
              </a:rPr>
              <a:t>1 IP (at a time) </a:t>
            </a:r>
            <a:endParaRPr lang="fr-CH" b="1" dirty="0" smtClean="0">
              <a:solidFill>
                <a:srgbClr val="C00000"/>
              </a:solidFill>
            </a:endParaRPr>
          </a:p>
          <a:p>
            <a:r>
              <a:rPr lang="fr-CH" b="1" dirty="0" err="1" smtClean="0">
                <a:solidFill>
                  <a:srgbClr val="0000FF"/>
                </a:solidFill>
              </a:rPr>
              <a:t>Run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limited</a:t>
            </a:r>
            <a:r>
              <a:rPr lang="fr-CH" b="1" dirty="0" smtClean="0">
                <a:solidFill>
                  <a:srgbClr val="0000FF"/>
                </a:solidFill>
              </a:rPr>
              <a:t> in time by </a:t>
            </a:r>
            <a:r>
              <a:rPr lang="fr-CH" b="1" dirty="0" err="1" smtClean="0">
                <a:solidFill>
                  <a:srgbClr val="0000FF"/>
                </a:solidFill>
              </a:rPr>
              <a:t>arrival</a:t>
            </a:r>
            <a:r>
              <a:rPr lang="fr-CH" b="1" dirty="0" smtClean="0">
                <a:solidFill>
                  <a:srgbClr val="0000FF"/>
                </a:solidFill>
              </a:rPr>
              <a:t> of hadron </a:t>
            </a:r>
            <a:r>
              <a:rPr lang="fr-CH" b="1" dirty="0" err="1" smtClean="0">
                <a:solidFill>
                  <a:srgbClr val="0000FF"/>
                </a:solidFill>
              </a:rPr>
              <a:t>collider</a:t>
            </a:r>
            <a:r>
              <a:rPr lang="fr-CH" b="1" dirty="0" smtClean="0">
                <a:solidFill>
                  <a:srgbClr val="C00000"/>
                </a:solidFill>
              </a:rPr>
              <a:t>   </a:t>
            </a:r>
            <a:r>
              <a:rPr lang="fr-CH" b="1" dirty="0" smtClean="0">
                <a:solidFill>
                  <a:srgbClr val="C00000"/>
                </a:solidFill>
              </a:rPr>
              <a:t>        </a:t>
            </a:r>
            <a:r>
              <a:rPr lang="fr-CH" b="1" dirty="0" err="1" smtClean="0">
                <a:solidFill>
                  <a:srgbClr val="C00000"/>
                </a:solidFill>
              </a:rPr>
              <a:t>Run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is</a:t>
            </a:r>
            <a:r>
              <a:rPr lang="fr-CH" b="1" dirty="0" smtClean="0">
                <a:solidFill>
                  <a:srgbClr val="C00000"/>
                </a:solidFill>
              </a:rPr>
              <a:t> open </a:t>
            </a:r>
            <a:r>
              <a:rPr lang="fr-CH" b="1" dirty="0" err="1" smtClean="0">
                <a:solidFill>
                  <a:srgbClr val="C00000"/>
                </a:solidFill>
              </a:rPr>
              <a:t>ended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-14807"/>
            <a:ext cx="538615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Circular</a:t>
            </a:r>
            <a:r>
              <a:rPr lang="fr-CH" sz="2800" b="1" dirty="0" smtClean="0"/>
              <a:t> vs </a:t>
            </a:r>
            <a:r>
              <a:rPr lang="fr-CH" sz="2800" b="1" dirty="0" err="1" smtClean="0"/>
              <a:t>linear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complementarity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2569468"/>
            <a:ext cx="218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C00000"/>
                </a:solidFill>
              </a:rPr>
              <a:t>cross-over </a:t>
            </a:r>
            <a:r>
              <a:rPr lang="fr-CH" b="1" dirty="0" smtClean="0">
                <a:solidFill>
                  <a:srgbClr val="C00000"/>
                </a:solidFill>
              </a:rPr>
              <a:t>~350 </a:t>
            </a:r>
            <a:r>
              <a:rPr lang="fr-CH" b="1" dirty="0" err="1" smtClean="0">
                <a:solidFill>
                  <a:srgbClr val="C00000"/>
                </a:solidFill>
              </a:rPr>
              <a:t>GeV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1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22.01.2020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Circular and Linear e+e- Complementarity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6278" y="60452"/>
            <a:ext cx="321572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Something unique! </a:t>
            </a:r>
            <a:endParaRPr lang="en-GB" sz="2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2117"/>
            <a:ext cx="5400600" cy="31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7866" y="3650316"/>
            <a:ext cx="836511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e+e</a:t>
            </a:r>
            <a:r>
              <a:rPr lang="fr-CH" dirty="0" smtClean="0"/>
              <a:t>- </a:t>
            </a:r>
            <a:r>
              <a:rPr lang="fr-CH" dirty="0" smtClean="0">
                <a:sym typeface="Wingdings" panose="05000000000000000000" pitchFamily="2" charset="2"/>
              </a:rPr>
              <a:t> H @ 125.xxx </a:t>
            </a:r>
            <a:r>
              <a:rPr lang="fr-CH" dirty="0" err="1" smtClean="0">
                <a:sym typeface="Wingdings" panose="05000000000000000000" pitchFamily="2" charset="2"/>
              </a:rPr>
              <a:t>GeV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requires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-- </a:t>
            </a:r>
            <a:r>
              <a:rPr lang="fr-CH" dirty="0" err="1" smtClean="0">
                <a:sym typeface="Wingdings" panose="05000000000000000000" pitchFamily="2" charset="2"/>
              </a:rPr>
              <a:t>Higgs</a:t>
            </a:r>
            <a:r>
              <a:rPr lang="fr-CH" dirty="0" smtClean="0">
                <a:sym typeface="Wingdings" panose="05000000000000000000" pitchFamily="2" charset="2"/>
              </a:rPr>
              <a:t> mass to </a:t>
            </a:r>
            <a:r>
              <a:rPr lang="fr-CH" dirty="0" err="1" smtClean="0">
                <a:sym typeface="Wingdings" panose="05000000000000000000" pitchFamily="2" charset="2"/>
              </a:rPr>
              <a:t>be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known</a:t>
            </a:r>
            <a:r>
              <a:rPr lang="fr-CH" dirty="0" smtClean="0">
                <a:sym typeface="Wingdings" panose="05000000000000000000" pitchFamily="2" charset="2"/>
              </a:rPr>
              <a:t> to &lt;5 MeV </a:t>
            </a:r>
            <a:r>
              <a:rPr lang="fr-CH" dirty="0" err="1" smtClean="0">
                <a:sym typeface="Wingdings" panose="05000000000000000000" pitchFamily="2" charset="2"/>
              </a:rPr>
              <a:t>from</a:t>
            </a:r>
            <a:r>
              <a:rPr lang="fr-CH" dirty="0" smtClean="0">
                <a:sym typeface="Wingdings" panose="05000000000000000000" pitchFamily="2" charset="2"/>
              </a:rPr>
              <a:t> 240 </a:t>
            </a:r>
            <a:r>
              <a:rPr lang="fr-CH" dirty="0" err="1" smtClean="0">
                <a:sym typeface="Wingdings" panose="05000000000000000000" pitchFamily="2" charset="2"/>
              </a:rPr>
              <a:t>GeV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run</a:t>
            </a:r>
            <a:r>
              <a:rPr lang="fr-CH" dirty="0" smtClean="0">
                <a:sym typeface="Wingdings" panose="05000000000000000000" pitchFamily="2" charset="2"/>
              </a:rPr>
              <a:t> (CEPC group </a:t>
            </a:r>
            <a:r>
              <a:rPr lang="fr-CH" dirty="0" err="1" smtClean="0">
                <a:sym typeface="Wingdings" panose="05000000000000000000" pitchFamily="2" charset="2"/>
              </a:rPr>
              <a:t>almost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there</a:t>
            </a:r>
            <a:r>
              <a:rPr lang="fr-CH" dirty="0" smtClean="0">
                <a:sym typeface="Wingdings" panose="05000000000000000000" pitchFamily="2" charset="2"/>
              </a:rPr>
              <a:t>)</a:t>
            </a:r>
          </a:p>
          <a:p>
            <a:r>
              <a:rPr lang="fr-CH" dirty="0" smtClean="0">
                <a:sym typeface="Wingdings" panose="05000000000000000000" pitchFamily="2" charset="2"/>
              </a:rPr>
              <a:t>--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Huge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luminosity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dirty="0" smtClean="0">
                <a:sym typeface="Wingdings" panose="05000000000000000000" pitchFamily="2" charset="2"/>
              </a:rPr>
              <a:t>--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monochromatization</a:t>
            </a:r>
            <a:r>
              <a:rPr lang="fr-CH" dirty="0" smtClean="0">
                <a:sym typeface="Wingdings" panose="05000000000000000000" pitchFamily="2" charset="2"/>
              </a:rPr>
              <a:t> (opposite </a:t>
            </a:r>
            <a:r>
              <a:rPr lang="fr-CH" dirty="0" err="1" smtClean="0">
                <a:sym typeface="Wingdings" panose="05000000000000000000" pitchFamily="2" charset="2"/>
              </a:rPr>
              <a:t>sign</a:t>
            </a:r>
            <a:r>
              <a:rPr lang="fr-CH" dirty="0" smtClean="0">
                <a:sym typeface="Wingdings" panose="05000000000000000000" pitchFamily="2" charset="2"/>
              </a:rPr>
              <a:t> dispersion </a:t>
            </a:r>
            <a:r>
              <a:rPr lang="fr-CH" dirty="0" err="1" smtClean="0">
                <a:sym typeface="Wingdings" panose="05000000000000000000" pitchFamily="2" charset="2"/>
              </a:rPr>
              <a:t>using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magnetic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lattice</a:t>
            </a:r>
            <a:r>
              <a:rPr lang="fr-CH" dirty="0" smtClean="0">
                <a:sym typeface="Wingdings" panose="05000000000000000000" pitchFamily="2" charset="2"/>
              </a:rPr>
              <a:t>) to </a:t>
            </a:r>
            <a:r>
              <a:rPr lang="fr-CH" dirty="0" err="1" smtClean="0">
                <a:sym typeface="Wingdings" panose="05000000000000000000" pitchFamily="2" charset="2"/>
              </a:rPr>
              <a:t>reduce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Symbol"/>
              </a:rPr>
              <a:t></a:t>
            </a:r>
            <a:r>
              <a:rPr lang="fr-CH" baseline="-25000" dirty="0" smtClean="0">
                <a:sym typeface="Wingdings" panose="05000000000000000000" pitchFamily="2" charset="2"/>
              </a:rPr>
              <a:t>ECM</a:t>
            </a:r>
          </a:p>
          <a:p>
            <a:r>
              <a:rPr lang="fr-CH" dirty="0" smtClean="0">
                <a:sym typeface="Wingdings" panose="05000000000000000000" pitchFamily="2" charset="2"/>
              </a:rPr>
              <a:t>--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continuous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monitoring and 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adjustment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of E</a:t>
            </a:r>
            <a:r>
              <a:rPr lang="fr-CH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CM  </a:t>
            </a:r>
            <a:r>
              <a:rPr lang="fr-CH" dirty="0" smtClean="0">
                <a:sym typeface="Wingdings" panose="05000000000000000000" pitchFamily="2" charset="2"/>
              </a:rPr>
              <a:t>to  MeV </a:t>
            </a:r>
            <a:r>
              <a:rPr lang="fr-CH" dirty="0" err="1" smtClean="0">
                <a:sym typeface="Wingdings" panose="05000000000000000000" pitchFamily="2" charset="2"/>
              </a:rPr>
              <a:t>precision</a:t>
            </a:r>
            <a:r>
              <a:rPr lang="fr-CH" baseline="-25000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(</a:t>
            </a:r>
            <a:r>
              <a:rPr lang="fr-CH" dirty="0" err="1" smtClean="0">
                <a:sym typeface="Wingdings" panose="05000000000000000000" pitchFamily="2" charset="2"/>
              </a:rPr>
              <a:t>transv</a:t>
            </a:r>
            <a:r>
              <a:rPr lang="fr-CH" dirty="0" smtClean="0">
                <a:sym typeface="Wingdings" panose="05000000000000000000" pitchFamily="2" charset="2"/>
              </a:rPr>
              <a:t>. Polar.)</a:t>
            </a:r>
          </a:p>
          <a:p>
            <a:r>
              <a:rPr lang="fr-CH" dirty="0" smtClean="0"/>
              <a:t>-- an </a:t>
            </a:r>
            <a:r>
              <a:rPr lang="fr-CH" dirty="0" err="1" smtClean="0"/>
              <a:t>extremely</a:t>
            </a:r>
            <a:r>
              <a:rPr lang="fr-CH" dirty="0" smtClean="0"/>
              <a:t> sensitive </a:t>
            </a:r>
            <a:r>
              <a:rPr lang="fr-CH" dirty="0" err="1" smtClean="0"/>
              <a:t>event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r>
              <a:rPr lang="fr-CH" dirty="0" smtClean="0"/>
              <a:t> </a:t>
            </a:r>
            <a:r>
              <a:rPr lang="fr-CH" dirty="0" err="1" smtClean="0"/>
              <a:t>against</a:t>
            </a:r>
            <a:r>
              <a:rPr lang="fr-CH" dirty="0" smtClean="0"/>
              <a:t> backgrounds </a:t>
            </a:r>
          </a:p>
          <a:p>
            <a:r>
              <a:rPr lang="fr-CH" dirty="0" smtClean="0"/>
              <a:t>-- a </a:t>
            </a:r>
            <a:r>
              <a:rPr lang="fr-CH" dirty="0" err="1" smtClean="0"/>
              <a:t>generous</a:t>
            </a:r>
            <a:r>
              <a:rPr lang="fr-CH" dirty="0" smtClean="0"/>
              <a:t> </a:t>
            </a:r>
            <a:r>
              <a:rPr lang="fr-CH" dirty="0" err="1" smtClean="0"/>
              <a:t>lab</a:t>
            </a:r>
            <a:r>
              <a:rPr lang="fr-CH" dirty="0" smtClean="0"/>
              <a:t> </a:t>
            </a:r>
            <a:r>
              <a:rPr lang="fr-CH" dirty="0" err="1" smtClean="0"/>
              <a:t>director</a:t>
            </a:r>
            <a:r>
              <a:rPr lang="fr-CH" dirty="0" smtClean="0"/>
              <a:t> to </a:t>
            </a:r>
            <a:r>
              <a:rPr lang="fr-CH" dirty="0" err="1" smtClean="0"/>
              <a:t>spend</a:t>
            </a:r>
            <a:r>
              <a:rPr lang="fr-CH" dirty="0" smtClean="0"/>
              <a:t> 3 </a:t>
            </a:r>
            <a:r>
              <a:rPr lang="fr-CH" dirty="0" err="1" smtClean="0"/>
              <a:t>years</a:t>
            </a:r>
            <a:r>
              <a:rPr lang="fr-CH" dirty="0" smtClean="0"/>
              <a:t> </a:t>
            </a:r>
            <a:r>
              <a:rPr lang="fr-CH" dirty="0" err="1" smtClean="0"/>
              <a:t>doing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and neutrino </a:t>
            </a:r>
            <a:r>
              <a:rPr lang="fr-CH" dirty="0" err="1" smtClean="0"/>
              <a:t>counting</a:t>
            </a:r>
            <a:endParaRPr lang="en-GB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97600" y="103708"/>
            <a:ext cx="3528912" cy="34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8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699967"/>
              </p:ext>
            </p:extLst>
          </p:nvPr>
        </p:nvGraphicFramePr>
        <p:xfrm>
          <a:off x="1223628" y="779537"/>
          <a:ext cx="6642738" cy="4453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7"/>
          <p:cNvSpPr txBox="1"/>
          <p:nvPr/>
        </p:nvSpPr>
        <p:spPr>
          <a:xfrm>
            <a:off x="2651488" y="2317440"/>
            <a:ext cx="1002410" cy="256686"/>
          </a:xfrm>
          <a:prstGeom prst="rect">
            <a:avLst/>
          </a:prstGeom>
          <a:noFill/>
          <a:ln>
            <a:noFill/>
          </a:ln>
        </p:spPr>
        <p:txBody>
          <a:bodyPr wrap="square" lIns="71323" tIns="35662" rIns="71323" bIns="35662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50953">
              <a:defRPr/>
            </a:pPr>
            <a:r>
              <a:rPr lang="en-US" sz="1200" b="1" kern="0" dirty="0">
                <a:solidFill>
                  <a:srgbClr val="00B0F0"/>
                </a:solidFill>
                <a:latin typeface="Calibri" panose="020F0502020204030204"/>
              </a:rPr>
              <a:t>H s-channel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543" y="3330571"/>
            <a:ext cx="1404445" cy="90301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with mono-</a:t>
            </a:r>
          </a:p>
          <a:p>
            <a:r>
              <a:rPr lang="en-US" dirty="0" err="1">
                <a:solidFill>
                  <a:srgbClr val="00B0F0"/>
                </a:solidFill>
              </a:rPr>
              <a:t>chromatization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45886" y="2737487"/>
            <a:ext cx="0" cy="599174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-21698" y="0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3232">
              <a:defRPr/>
            </a:pPr>
            <a:r>
              <a:rPr lang="en-US" sz="3400" kern="0" dirty="0">
                <a:latin typeface="Arial"/>
              </a:rPr>
              <a:t>            FCC-</a:t>
            </a:r>
            <a:r>
              <a:rPr lang="en-US" sz="3400" kern="0" dirty="0" err="1">
                <a:latin typeface="Arial"/>
              </a:rPr>
              <a:t>ee</a:t>
            </a:r>
            <a:r>
              <a:rPr lang="en-US" sz="3400" kern="0" dirty="0">
                <a:latin typeface="Arial"/>
              </a:rPr>
              <a:t> Luminosity vs Energy</a:t>
            </a:r>
            <a:endParaRPr lang="en-US" sz="3100" kern="0" dirty="0">
              <a:latin typeface="Arial"/>
            </a:endParaRPr>
          </a:p>
        </p:txBody>
      </p:sp>
      <p:pic>
        <p:nvPicPr>
          <p:cNvPr id="1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9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294C-DAB2-47A2-9D33-98E93E62356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11.03.2020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 FCC CDR presentation   Outlook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553244"/>
            <a:ext cx="4752528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625252"/>
            <a:ext cx="41812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several</a:t>
            </a:r>
            <a:r>
              <a:rPr lang="fr-CH" b="1" dirty="0" smtClean="0"/>
              <a:t> key design </a:t>
            </a:r>
            <a:r>
              <a:rPr lang="fr-CH" b="1" dirty="0" err="1" smtClean="0"/>
              <a:t>parameters</a:t>
            </a:r>
            <a:endParaRPr lang="en-GB" b="1" dirty="0" smtClean="0"/>
          </a:p>
          <a:p>
            <a:r>
              <a:rPr lang="fr-CH" b="1" dirty="0" smtClean="0"/>
              <a:t>are on conservative </a:t>
            </a:r>
            <a:r>
              <a:rPr lang="fr-CH" b="1" dirty="0" err="1" smtClean="0"/>
              <a:t>side</a:t>
            </a:r>
            <a:endParaRPr lang="fr-CH" b="1" dirty="0" smtClean="0"/>
          </a:p>
          <a:p>
            <a:r>
              <a:rPr lang="fr-CH" b="1" dirty="0" smtClean="0">
                <a:solidFill>
                  <a:srgbClr val="00B050"/>
                </a:solidFill>
              </a:rPr>
              <a:t>-- x/y </a:t>
            </a:r>
            <a:r>
              <a:rPr lang="fr-CH" b="1" dirty="0" err="1" smtClean="0">
                <a:solidFill>
                  <a:srgbClr val="00B050"/>
                </a:solidFill>
              </a:rPr>
              <a:t>coupling</a:t>
            </a:r>
            <a:r>
              <a:rPr lang="fr-CH" b="1" dirty="0" smtClean="0">
                <a:solidFill>
                  <a:srgbClr val="00B050"/>
                </a:solidFill>
              </a:rPr>
              <a:t> 0.2% </a:t>
            </a:r>
          </a:p>
          <a:p>
            <a:r>
              <a:rPr lang="fr-CH" dirty="0"/>
              <a:t> </a:t>
            </a:r>
            <a:r>
              <a:rPr lang="fr-CH" dirty="0" smtClean="0"/>
              <a:t>   simulations </a:t>
            </a:r>
            <a:r>
              <a:rPr lang="fr-CH" dirty="0" err="1" smtClean="0"/>
              <a:t>typically</a:t>
            </a:r>
            <a:r>
              <a:rPr lang="fr-CH" dirty="0" smtClean="0"/>
              <a:t> 10 times </a:t>
            </a:r>
            <a:r>
              <a:rPr lang="fr-CH" dirty="0" err="1" smtClean="0"/>
              <a:t>smaller</a:t>
            </a:r>
            <a:endParaRPr lang="fr-CH" dirty="0" smtClean="0"/>
          </a:p>
          <a:p>
            <a:endParaRPr lang="fr-CH" dirty="0" smtClean="0"/>
          </a:p>
          <a:p>
            <a:r>
              <a:rPr lang="fr-CH" b="1" dirty="0" smtClean="0">
                <a:solidFill>
                  <a:srgbClr val="FF0000"/>
                </a:solidFill>
              </a:rPr>
              <a:t>-- positron source </a:t>
            </a:r>
            <a:r>
              <a:rPr lang="fr-CH" b="1" dirty="0" err="1" smtClean="0">
                <a:solidFill>
                  <a:srgbClr val="FF0000"/>
                </a:solidFill>
              </a:rPr>
              <a:t>requirements</a:t>
            </a:r>
            <a:r>
              <a:rPr lang="fr-CH" b="1" dirty="0" smtClean="0">
                <a:solidFill>
                  <a:srgbClr val="FF0000"/>
                </a:solidFill>
              </a:rPr>
              <a:t>  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&lt; </a:t>
            </a:r>
            <a:r>
              <a:rPr lang="fr-CH" dirty="0" err="1" smtClean="0">
                <a:sym typeface="Wingdings" panose="05000000000000000000" pitchFamily="2" charset="2"/>
              </a:rPr>
              <a:t>superKEKb</a:t>
            </a:r>
            <a:r>
              <a:rPr lang="fr-CH" dirty="0" smtClean="0">
                <a:sym typeface="Wingdings" panose="05000000000000000000" pitchFamily="2" charset="2"/>
              </a:rPr>
              <a:t>, SLC </a:t>
            </a:r>
            <a:br>
              <a:rPr lang="fr-CH" dirty="0" smtClean="0">
                <a:sym typeface="Wingdings" panose="05000000000000000000" pitchFamily="2" charset="2"/>
              </a:rPr>
            </a:br>
            <a:r>
              <a:rPr lang="fr-CH" dirty="0" smtClean="0">
                <a:sym typeface="Wingdings" panose="05000000000000000000" pitchFamily="2" charset="2"/>
              </a:rPr>
              <a:t>    &lt;&lt; CLIC, ILC </a:t>
            </a:r>
            <a:endParaRPr lang="fr-CH" dirty="0" smtClean="0"/>
          </a:p>
          <a:p>
            <a:endParaRPr lang="fr-CH" dirty="0" smtClean="0"/>
          </a:p>
          <a:p>
            <a:r>
              <a:rPr lang="fr-CH" b="1" dirty="0" smtClean="0">
                <a:solidFill>
                  <a:srgbClr val="0070C0"/>
                </a:solidFill>
              </a:rPr>
              <a:t>-- </a:t>
            </a:r>
            <a:r>
              <a:rPr lang="fr-CH" b="1" dirty="0" smtClean="0">
                <a:solidFill>
                  <a:srgbClr val="0070C0"/>
                </a:solidFill>
                <a:sym typeface="Symbol"/>
              </a:rPr>
              <a:t></a:t>
            </a:r>
            <a:r>
              <a:rPr lang="fr-CH" b="1" baseline="-25000" dirty="0" smtClean="0">
                <a:solidFill>
                  <a:srgbClr val="0070C0"/>
                </a:solidFill>
                <a:sym typeface="Symbol"/>
              </a:rPr>
              <a:t>y</a:t>
            </a:r>
            <a:r>
              <a:rPr lang="fr-CH" b="1" dirty="0" smtClean="0">
                <a:solidFill>
                  <a:srgbClr val="0070C0"/>
                </a:solidFill>
                <a:sym typeface="Symbol"/>
              </a:rPr>
              <a:t>*  0.8mm(Z) – 1.6 mm(top) </a:t>
            </a:r>
          </a:p>
          <a:p>
            <a:r>
              <a:rPr lang="fr-CH" dirty="0" smtClean="0">
                <a:sym typeface="Symbol"/>
              </a:rPr>
              <a:t> </a:t>
            </a:r>
          </a:p>
          <a:p>
            <a:r>
              <a:rPr lang="fr-CH" b="1" dirty="0" smtClean="0">
                <a:solidFill>
                  <a:srgbClr val="C00000"/>
                </a:solidFill>
                <a:sym typeface="Symbol"/>
              </a:rPr>
              <a:t>-- RF gradients  </a:t>
            </a:r>
          </a:p>
          <a:p>
            <a:r>
              <a:rPr lang="fr-CH" dirty="0">
                <a:sym typeface="Symbol"/>
              </a:rPr>
              <a:t> </a:t>
            </a:r>
            <a:endParaRPr lang="fr-CH" dirty="0" smtClean="0">
              <a:sym typeface="Symbo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441676"/>
            <a:ext cx="4047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/>
              <a:t>T</a:t>
            </a:r>
            <a:r>
              <a:rPr lang="fr-CH" i="1" dirty="0" smtClean="0"/>
              <a:t>here are </a:t>
            </a:r>
            <a:r>
              <a:rPr lang="fr-CH" i="1" dirty="0" err="1" smtClean="0"/>
              <a:t>safety</a:t>
            </a:r>
            <a:r>
              <a:rPr lang="fr-CH" i="1" dirty="0" smtClean="0"/>
              <a:t> </a:t>
            </a:r>
            <a:r>
              <a:rPr lang="fr-CH" i="1" dirty="0" err="1" smtClean="0"/>
              <a:t>margins</a:t>
            </a:r>
            <a:r>
              <a:rPr lang="fr-CH" i="1" dirty="0" smtClean="0"/>
              <a:t>… </a:t>
            </a:r>
            <a:br>
              <a:rPr lang="fr-CH" i="1" dirty="0" smtClean="0"/>
            </a:br>
            <a:r>
              <a:rPr lang="fr-CH" i="1" dirty="0" smtClean="0"/>
              <a:t>and  </a:t>
            </a:r>
            <a:r>
              <a:rPr lang="fr-CH" i="1" dirty="0" err="1" smtClean="0"/>
              <a:t>there</a:t>
            </a:r>
            <a:r>
              <a:rPr lang="fr-CH" i="1" dirty="0" smtClean="0"/>
              <a:t> </a:t>
            </a:r>
            <a:r>
              <a:rPr lang="fr-CH" i="1" u="sng" dirty="0" err="1" smtClean="0"/>
              <a:t>might</a:t>
            </a:r>
            <a:r>
              <a:rPr lang="fr-CH" i="1" dirty="0" smtClean="0"/>
              <a:t> </a:t>
            </a:r>
            <a:r>
              <a:rPr lang="fr-CH" i="1" dirty="0" err="1" smtClean="0"/>
              <a:t>be</a:t>
            </a:r>
            <a:r>
              <a:rPr lang="fr-CH" i="1" dirty="0" smtClean="0"/>
              <a:t> </a:t>
            </a:r>
            <a:r>
              <a:rPr lang="fr-CH" i="1" dirty="0" err="1" smtClean="0"/>
              <a:t>some</a:t>
            </a:r>
            <a:r>
              <a:rPr lang="fr-CH" i="1" dirty="0" smtClean="0"/>
              <a:t> room for </a:t>
            </a:r>
          </a:p>
          <a:p>
            <a:r>
              <a:rPr lang="fr-CH" i="1" dirty="0" err="1" smtClean="0"/>
              <a:t>luminosity</a:t>
            </a:r>
            <a:r>
              <a:rPr lang="fr-CH" i="1" dirty="0" smtClean="0"/>
              <a:t>  </a:t>
            </a:r>
            <a:r>
              <a:rPr lang="fr-CH" i="1" dirty="0" err="1" smtClean="0"/>
              <a:t>improvement</a:t>
            </a:r>
            <a:r>
              <a:rPr lang="fr-CH" i="1" dirty="0" smtClean="0"/>
              <a:t> at </a:t>
            </a:r>
            <a:r>
              <a:rPr lang="fr-CH" i="1" dirty="0" err="1" smtClean="0"/>
              <a:t>given</a:t>
            </a:r>
            <a:r>
              <a:rPr lang="fr-CH" i="1" dirty="0" smtClean="0"/>
              <a:t> power.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0430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959" y="913032"/>
            <a:ext cx="3550847" cy="2792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9" y="1426073"/>
            <a:ext cx="3788785" cy="3171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910" y="4561903"/>
            <a:ext cx="5644609" cy="302853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defTabSz="475476"/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3D sketch of key IR systems over ﬁrst 3 m from 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801716"/>
            <a:ext cx="6858000" cy="903017"/>
          </a:xfrm>
          <a:prstGeom prst="rect">
            <a:avLst/>
          </a:prstGeom>
          <a:solidFill>
            <a:srgbClr val="FFFF00"/>
          </a:solidFill>
        </p:spPr>
        <p:txBody>
          <a:bodyPr wrap="square" lIns="71323" tIns="35662" rIns="71323" bIns="35662" rtlCol="0">
            <a:spAutoFit/>
          </a:bodyPr>
          <a:lstStyle/>
          <a:p>
            <a:pPr defTabSz="475476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M. Boscolo, N. Bacchetta, A. Bogomyagkov, H. Burkhardt, M. Dam, D. El Khechen, M. Koratzinos, E. Levichev, M. Luckhof, A. Novokhatski, L. Pellegrino, S. Sinyatkin, M. Sullivan, et al.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7237" y="1002141"/>
            <a:ext cx="1441361" cy="1318516"/>
          </a:xfrm>
          <a:prstGeom prst="rect">
            <a:avLst/>
          </a:prstGeom>
          <a:solidFill>
            <a:srgbClr val="FFFF00"/>
          </a:solidFill>
        </p:spPr>
        <p:txBody>
          <a:bodyPr wrap="square" lIns="71323" tIns="35662" rIns="71323" bIns="35662">
            <a:spAutoFit/>
          </a:bodyPr>
          <a:lstStyle/>
          <a:p>
            <a:pPr defTabSz="475476"/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M. Boscolo, H. Burkhardt, and M. Sullivan, </a:t>
            </a:r>
            <a:r>
              <a:rPr lang="en-GB" sz="900" i="1" dirty="0">
                <a:solidFill>
                  <a:prstClr val="black"/>
                </a:solidFill>
                <a:latin typeface="Calibri" panose="020F0502020204030204"/>
              </a:rPr>
              <a:t>Machine detector interface studies: Layout and synchrotron radiation estimate in the future circular collider interaction region</a:t>
            </a: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sz="900" b="1" dirty="0">
                <a:solidFill>
                  <a:prstClr val="black"/>
                </a:solidFill>
                <a:latin typeface="Calibri" panose="020F0502020204030204"/>
              </a:rPr>
              <a:t>Phys. Rev. </a:t>
            </a:r>
            <a:r>
              <a:rPr lang="en-GB" sz="900" b="1" dirty="0" err="1">
                <a:solidFill>
                  <a:prstClr val="black"/>
                </a:solidFill>
                <a:latin typeface="Calibri" panose="020F0502020204030204"/>
              </a:rPr>
              <a:t>Accel</a:t>
            </a:r>
            <a:r>
              <a:rPr lang="en-GB" sz="900" b="1" dirty="0">
                <a:solidFill>
                  <a:prstClr val="black"/>
                </a:solidFill>
                <a:latin typeface="Calibri" panose="020F0502020204030204"/>
              </a:rPr>
              <a:t>. Beams 20</a:t>
            </a: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, 011008 (2017)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833161"/>
            <a:ext cx="4409983" cy="487519"/>
          </a:xfrm>
          <a:prstGeom prst="rect">
            <a:avLst/>
          </a:prstGeom>
          <a:solidFill>
            <a:srgbClr val="FFFF00"/>
          </a:solidFill>
        </p:spPr>
        <p:txBody>
          <a:bodyPr wrap="square" lIns="71323" tIns="35662" rIns="71323" bIns="35662">
            <a:spAutoFit/>
          </a:bodyPr>
          <a:lstStyle/>
          <a:p>
            <a:pPr defTabSz="475476"/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A. Novokhatski, M. Sullivan, E. Belli, M. Gil Costa, and R. Kersevan,  </a:t>
            </a:r>
            <a:r>
              <a:rPr lang="en-GB" sz="900" i="1" dirty="0">
                <a:solidFill>
                  <a:prstClr val="black"/>
                </a:solidFill>
                <a:latin typeface="Calibri" panose="020F0502020204030204"/>
              </a:rPr>
              <a:t>Unavoidable trapped mode in the interaction region of colliding beams</a:t>
            </a: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sz="900" b="1" dirty="0">
                <a:solidFill>
                  <a:prstClr val="black"/>
                </a:solidFill>
                <a:latin typeface="Calibri" panose="020F0502020204030204"/>
              </a:rPr>
              <a:t>Phys. Rev. </a:t>
            </a:r>
            <a:r>
              <a:rPr lang="en-GB" sz="900" b="1" dirty="0" err="1">
                <a:solidFill>
                  <a:prstClr val="black"/>
                </a:solidFill>
                <a:latin typeface="Calibri" panose="020F0502020204030204"/>
              </a:rPr>
              <a:t>Accel</a:t>
            </a:r>
            <a:r>
              <a:rPr lang="en-GB" sz="900" b="1" dirty="0">
                <a:solidFill>
                  <a:prstClr val="black"/>
                </a:solidFill>
                <a:latin typeface="Calibri" panose="020F0502020204030204"/>
              </a:rPr>
              <a:t>. Beams 20</a:t>
            </a: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, 111005 (2017)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4062444"/>
            <a:ext cx="2551147" cy="710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60599" y="3988815"/>
            <a:ext cx="959070" cy="256686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defTabSz="475476"/>
            <a:r>
              <a:rPr lang="en-US" sz="1200" dirty="0" err="1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luminometer</a:t>
            </a:r>
            <a:endParaRPr lang="en-GB" sz="1200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3525" y="4575611"/>
            <a:ext cx="1032616" cy="441352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defTabSz="475476"/>
            <a:r>
              <a:rPr lang="en-US" sz="1200" dirty="0">
                <a:solidFill>
                  <a:srgbClr val="C00000"/>
                </a:solidFill>
                <a:latin typeface="Calibri" panose="020F0502020204030204"/>
              </a:rPr>
              <a:t>compensation</a:t>
            </a:r>
          </a:p>
          <a:p>
            <a:pPr defTabSz="475476"/>
            <a:r>
              <a:rPr lang="en-US" sz="1200" dirty="0">
                <a:solidFill>
                  <a:srgbClr val="C00000"/>
                </a:solidFill>
                <a:latin typeface="Calibri" panose="020F0502020204030204"/>
              </a:rPr>
              <a:t>solenoid</a:t>
            </a:r>
            <a:endParaRPr lang="en-GB" sz="12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2228" y="3686279"/>
            <a:ext cx="1230875" cy="441352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defTabSz="475476"/>
            <a:r>
              <a:rPr lang="en-US" sz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Q1 with shielding</a:t>
            </a:r>
          </a:p>
          <a:p>
            <a:pPr defTabSz="475476"/>
            <a:r>
              <a:rPr lang="en-US" sz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solenoid</a:t>
            </a:r>
            <a:endParaRPr lang="en-GB" sz="1200" dirty="0">
              <a:solidFill>
                <a:srgbClr val="5B9BD5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8323" y="4285706"/>
            <a:ext cx="262661" cy="256686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defTabSz="475476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IP</a:t>
            </a:r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26" y="3567153"/>
            <a:ext cx="2984074" cy="1180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1323" tIns="35662" rIns="71323" bIns="35662" rtlCol="0">
            <a:spAutoFit/>
          </a:bodyPr>
          <a:lstStyle/>
          <a:p>
            <a:pPr defTabSz="356616">
              <a:defRPr/>
            </a:pPr>
            <a:r>
              <a:rPr lang="en-US" u="sng" dirty="0">
                <a:solidFill>
                  <a:prstClr val="black"/>
                </a:solidFill>
                <a:latin typeface="Calibri" panose="020F0502020204030204"/>
              </a:rPr>
              <a:t>heat loads: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rad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Bhabha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(kW),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beamstrahlung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(MW), res. wall (kW), HOMs,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quadr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synchrotron rad. 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9709" y="4789259"/>
            <a:ext cx="1288583" cy="2105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lIns="71323" tIns="35662" rIns="71323" bIns="35662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stiff-skeleton cryostats? </a:t>
            </a:r>
            <a:endParaRPr lang="en-GB" sz="9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-41471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3214">
              <a:defRPr/>
            </a:pPr>
            <a:r>
              <a:rPr lang="en-US" sz="3100" kern="0" dirty="0">
                <a:latin typeface="Arial"/>
              </a:rPr>
              <a:t> </a:t>
            </a:r>
            <a:r>
              <a:rPr lang="en-US" kern="0" dirty="0"/>
              <a:t>FCC-ee </a:t>
            </a:r>
            <a:r>
              <a:rPr lang="en-US" kern="0" dirty="0" smtClean="0"/>
              <a:t>Interaction Region Design</a:t>
            </a:r>
            <a:endParaRPr lang="en-US" sz="1400" kern="0" dirty="0"/>
          </a:p>
        </p:txBody>
      </p:sp>
      <p:pic>
        <p:nvPicPr>
          <p:cNvPr id="19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0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12/03/2020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5317794"/>
            <a:ext cx="3464024" cy="304271"/>
          </a:xfrm>
          <a:prstGeom prst="rect">
            <a:avLst/>
          </a:prstGeo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0"/>
            <a:ext cx="742355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CH" sz="2800" b="1" dirty="0">
                <a:solidFill>
                  <a:prstClr val="black"/>
                </a:solidFill>
              </a:rPr>
              <a:t>FCC-</a:t>
            </a:r>
            <a:r>
              <a:rPr lang="fr-CH" sz="2800" b="1" dirty="0" err="1">
                <a:solidFill>
                  <a:prstClr val="black"/>
                </a:solidFill>
              </a:rPr>
              <a:t>ee</a:t>
            </a:r>
            <a:r>
              <a:rPr lang="fr-CH" sz="2800" b="1" dirty="0">
                <a:solidFill>
                  <a:prstClr val="black"/>
                </a:solidFill>
              </a:rPr>
              <a:t> Detectors</a:t>
            </a:r>
            <a:endParaRPr lang="fr-CH" sz="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166" y="908841"/>
            <a:ext cx="7285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integration</a:t>
            </a:r>
            <a:r>
              <a:rPr lang="fr-CH" dirty="0" smtClean="0"/>
              <a:t>, performance and </a:t>
            </a:r>
            <a:r>
              <a:rPr lang="fr-CH" dirty="0" err="1" smtClean="0"/>
              <a:t>cost</a:t>
            </a:r>
            <a:r>
              <a:rPr lang="fr-CH" dirty="0" smtClean="0"/>
              <a:t> </a:t>
            </a:r>
            <a:r>
              <a:rPr lang="fr-CH" dirty="0" err="1" smtClean="0"/>
              <a:t>estimates</a:t>
            </a:r>
            <a:r>
              <a:rPr lang="fr-CH" dirty="0" smtClean="0"/>
              <a:t>:</a:t>
            </a:r>
          </a:p>
          <a:p>
            <a:r>
              <a:rPr lang="fr-CH" dirty="0"/>
              <a:t> </a:t>
            </a:r>
            <a:r>
              <a:rPr lang="fr-CH" dirty="0" smtClean="0"/>
              <a:t>   -- </a:t>
            </a:r>
            <a:r>
              <a:rPr lang="fr-CH" dirty="0" err="1" smtClean="0"/>
              <a:t>Linear</a:t>
            </a:r>
            <a:r>
              <a:rPr lang="fr-CH" dirty="0" smtClean="0"/>
              <a:t> </a:t>
            </a:r>
            <a:r>
              <a:rPr lang="fr-CH" dirty="0" err="1" smtClean="0"/>
              <a:t>Collider</a:t>
            </a:r>
            <a:r>
              <a:rPr lang="fr-CH" dirty="0" smtClean="0"/>
              <a:t> Detector group at CERN has </a:t>
            </a:r>
            <a:r>
              <a:rPr lang="fr-CH" dirty="0" err="1" smtClean="0"/>
              <a:t>undertaken</a:t>
            </a:r>
            <a:r>
              <a:rPr lang="fr-CH" dirty="0" smtClean="0"/>
              <a:t> the </a:t>
            </a:r>
            <a:r>
              <a:rPr lang="fr-CH" dirty="0" err="1" smtClean="0"/>
              <a:t>adaption</a:t>
            </a:r>
            <a:r>
              <a:rPr lang="fr-CH" dirty="0" smtClean="0"/>
              <a:t> of </a:t>
            </a:r>
          </a:p>
          <a:p>
            <a:r>
              <a:rPr lang="fr-CH" dirty="0"/>
              <a:t> </a:t>
            </a:r>
            <a:r>
              <a:rPr lang="fr-CH" dirty="0" smtClean="0"/>
              <a:t>        CLIC-SID detector for FCC-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</a:p>
          <a:p>
            <a:r>
              <a:rPr lang="fr-CH" dirty="0" smtClean="0"/>
              <a:t>     -- </a:t>
            </a:r>
            <a:r>
              <a:rPr lang="fr-CH" dirty="0"/>
              <a:t> </a:t>
            </a:r>
            <a:r>
              <a:rPr lang="fr-CH" dirty="0" smtClean="0"/>
              <a:t>IDEA, detector </a:t>
            </a:r>
            <a:r>
              <a:rPr lang="fr-CH" dirty="0" err="1" smtClean="0"/>
              <a:t>specifically</a:t>
            </a:r>
            <a:r>
              <a:rPr lang="fr-CH" dirty="0" smtClean="0"/>
              <a:t> </a:t>
            </a:r>
            <a:r>
              <a:rPr lang="fr-CH" dirty="0" err="1" smtClean="0"/>
              <a:t>designed</a:t>
            </a:r>
            <a:r>
              <a:rPr lang="fr-CH" dirty="0" smtClean="0"/>
              <a:t> for FCC-</a:t>
            </a:r>
            <a:r>
              <a:rPr lang="fr-CH" dirty="0" err="1" smtClean="0"/>
              <a:t>ee</a:t>
            </a:r>
            <a:r>
              <a:rPr lang="fr-CH" dirty="0" smtClean="0"/>
              <a:t> (and CEPC)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" y="2080045"/>
            <a:ext cx="8999857" cy="242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11251" y="2557487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MAPS</a:t>
            </a:r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657700"/>
            <a:ext cx="549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SiD</a:t>
            </a:r>
            <a:r>
              <a:rPr lang="fr-CH" dirty="0" smtClean="0"/>
              <a:t> at ILC, CLD at FCC-</a:t>
            </a:r>
            <a:r>
              <a:rPr lang="fr-CH" dirty="0" err="1" smtClean="0"/>
              <a:t>ee</a:t>
            </a:r>
            <a:r>
              <a:rPr lang="fr-CH" dirty="0" smtClean="0"/>
              <a:t>                </a:t>
            </a:r>
            <a:r>
              <a:rPr lang="fr-CH" dirty="0" smtClean="0"/>
              <a:t>IDEA at FCC-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  <a:r>
              <a:rPr lang="fr-CH" dirty="0" smtClean="0"/>
              <a:t>&amp;</a:t>
            </a:r>
            <a:r>
              <a:rPr lang="fr-CH" dirty="0" smtClean="0"/>
              <a:t> CEPC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93" y="523220"/>
            <a:ext cx="91255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Detectors </a:t>
            </a:r>
            <a:r>
              <a:rPr lang="fr-CH" b="1" dirty="0" err="1"/>
              <a:t>can</a:t>
            </a:r>
            <a:r>
              <a:rPr lang="fr-CH" b="1" dirty="0"/>
              <a:t> </a:t>
            </a:r>
            <a:r>
              <a:rPr lang="fr-CH" b="1" dirty="0" err="1"/>
              <a:t>be</a:t>
            </a:r>
            <a:r>
              <a:rPr lang="fr-CH" b="1" dirty="0"/>
              <a:t> </a:t>
            </a:r>
            <a:r>
              <a:rPr lang="fr-CH" b="1" dirty="0" err="1"/>
              <a:t>done</a:t>
            </a:r>
            <a:r>
              <a:rPr lang="fr-CH" b="1" dirty="0"/>
              <a:t> and </a:t>
            </a:r>
            <a:r>
              <a:rPr lang="fr-CH" b="1" dirty="0" err="1"/>
              <a:t>work</a:t>
            </a:r>
            <a:r>
              <a:rPr lang="fr-CH" b="1" dirty="0"/>
              <a:t> for the FCC-</a:t>
            </a:r>
            <a:r>
              <a:rPr lang="fr-CH" b="1" dirty="0" err="1"/>
              <a:t>ee</a:t>
            </a:r>
            <a:r>
              <a:rPr lang="fr-CH" b="1" dirty="0"/>
              <a:t> but </a:t>
            </a:r>
            <a:r>
              <a:rPr lang="fr-CH" b="1" dirty="0" err="1"/>
              <a:t>physics</a:t>
            </a:r>
            <a:r>
              <a:rPr lang="fr-CH" b="1" dirty="0"/>
              <a:t> </a:t>
            </a:r>
            <a:r>
              <a:rPr lang="fr-CH" b="1" dirty="0" err="1"/>
              <a:t>optimization</a:t>
            </a:r>
            <a:r>
              <a:rPr lang="fr-CH" b="1" dirty="0"/>
              <a:t> </a:t>
            </a:r>
            <a:r>
              <a:rPr lang="fr-CH" b="1" dirty="0" err="1"/>
              <a:t>remains</a:t>
            </a:r>
            <a:r>
              <a:rPr lang="fr-CH" b="1" dirty="0"/>
              <a:t> to </a:t>
            </a:r>
            <a:r>
              <a:rPr lang="fr-CH" b="1" dirty="0" err="1"/>
              <a:t>be</a:t>
            </a:r>
            <a:r>
              <a:rPr lang="fr-CH" b="1" dirty="0"/>
              <a:t> </a:t>
            </a:r>
            <a:r>
              <a:rPr lang="fr-CH" b="1" dirty="0" err="1"/>
              <a:t>done</a:t>
            </a:r>
            <a:r>
              <a:rPr lang="fr-CH" b="1" dirty="0"/>
              <a:t>.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047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891438"/>
              </p:ext>
            </p:extLst>
          </p:nvPr>
        </p:nvGraphicFramePr>
        <p:xfrm>
          <a:off x="-9173" y="644063"/>
          <a:ext cx="9144001" cy="4834956"/>
        </p:xfrm>
        <a:graphic>
          <a:graphicData uri="http://schemas.openxmlformats.org/drawingml/2006/table">
            <a:tbl>
              <a:tblPr firstRow="1" bandRow="1"/>
              <a:tblGrid>
                <a:gridCol w="3609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5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848">
                  <a:extLst>
                    <a:ext uri="{9D8B030D-6E8A-4147-A177-3AD203B41FA5}">
                      <a16:colId xmlns="" xmlns:a16="http://schemas.microsoft.com/office/drawing/2014/main" val="3700839983"/>
                    </a:ext>
                  </a:extLst>
                </a:gridCol>
                <a:gridCol w="14269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37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4712">
                  <a:extLst>
                    <a:ext uri="{9D8B030D-6E8A-4147-A177-3AD203B41FA5}">
                      <a16:colId xmlns="" xmlns:a16="http://schemas.microsoft.com/office/drawing/2014/main" val="2362098517"/>
                    </a:ext>
                  </a:extLst>
                </a:gridCol>
              </a:tblGrid>
              <a:tr h="43824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700" b="1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GB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700" b="1" dirty="0" smtClean="0">
                          <a:solidFill>
                            <a:schemeClr val="bg1"/>
                          </a:solidFill>
                        </a:rPr>
                        <a:t>FCC-</a:t>
                      </a:r>
                      <a:r>
                        <a:rPr lang="en-GB" sz="1700" b="1" dirty="0" err="1" smtClean="0">
                          <a:solidFill>
                            <a:schemeClr val="bg1"/>
                          </a:solidFill>
                        </a:rPr>
                        <a:t>hh</a:t>
                      </a:r>
                      <a:endParaRPr lang="en-GB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8100" marB="381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700" b="1" dirty="0" smtClean="0">
                          <a:solidFill>
                            <a:schemeClr val="bg1"/>
                          </a:solidFill>
                        </a:rPr>
                        <a:t>HE-LHC</a:t>
                      </a:r>
                      <a:endParaRPr lang="en-GB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8100" marB="381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AT" sz="1700" b="1" dirty="0" smtClean="0">
                          <a:solidFill>
                            <a:schemeClr val="bg1"/>
                          </a:solidFill>
                        </a:rPr>
                        <a:t>HL-LHC</a:t>
                      </a:r>
                    </a:p>
                  </a:txBody>
                  <a:tcPr marL="68580" marR="6858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AT" sz="1700" b="1" dirty="0" smtClean="0">
                          <a:solidFill>
                            <a:schemeClr val="bg1"/>
                          </a:solidFill>
                        </a:rPr>
                        <a:t>LHC</a:t>
                      </a:r>
                    </a:p>
                  </a:txBody>
                  <a:tcPr marL="68580" marR="6858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03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collision energy </a:t>
                      </a:r>
                      <a:r>
                        <a:rPr kumimoji="0" lang="en-GB" sz="15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cms</a:t>
                      </a:r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en-GB" sz="15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kumimoji="0" lang="en-GB" sz="15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GB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  <a:endParaRPr kumimoji="0" lang="de-AT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  <a:endParaRPr kumimoji="0" lang="de-AT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dipole field [T]</a:t>
                      </a:r>
                      <a:endParaRPr kumimoji="0" lang="en-GB" sz="15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8.33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8.33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circumference</a:t>
                      </a:r>
                      <a:r>
                        <a:rPr kumimoji="0" lang="de-AT" sz="15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[km]</a:t>
                      </a:r>
                      <a:endParaRPr kumimoji="0" lang="en-GB" sz="15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97.75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  <a:endParaRPr kumimoji="0" lang="en-GB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  <a:endParaRPr kumimoji="0" lang="de-AT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  <a:endParaRPr kumimoji="0" lang="de-AT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beam current [A]</a:t>
                      </a:r>
                      <a:endParaRPr kumimoji="0" lang="en-GB" sz="15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</a:t>
                      </a:r>
                      <a:endParaRPr kumimoji="0" lang="en-GB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1.27</a:t>
                      </a:r>
                      <a:endParaRPr kumimoji="0" lang="en-GB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903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bunch intensity  [10</a:t>
                      </a:r>
                      <a:r>
                        <a:rPr kumimoji="0" lang="en-GB" sz="1500" b="1" kern="1200" baseline="300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kumimoji="0" lang="en-GB" sz="15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 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2.5 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2.2 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1.15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903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bunch spacing  [ns]</a:t>
                      </a:r>
                      <a:endParaRPr kumimoji="0" lang="en-GB" sz="15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  <a:endParaRPr kumimoji="0" lang="en-GB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endParaRPr kumimoji="0" lang="en-GB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903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5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synchr</a:t>
                      </a:r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. rad. power / ring [kW]</a:t>
                      </a:r>
                      <a:endParaRPr kumimoji="0" lang="en-GB" sz="15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2400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7.3</a:t>
                      </a:r>
                      <a:endParaRPr kumimoji="0" lang="en-GB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3.6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242539"/>
                  </a:ext>
                </a:extLst>
              </a:tr>
              <a:tr h="309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SR</a:t>
                      </a:r>
                      <a:r>
                        <a:rPr kumimoji="0" lang="en-GB" sz="15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power / length [W/m/ap.]</a:t>
                      </a:r>
                      <a:endParaRPr kumimoji="0" lang="en-GB" sz="15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28.4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4.1</a:t>
                      </a:r>
                      <a:endParaRPr kumimoji="0" lang="en-GB" sz="1500" b="1" kern="1200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0.33</a:t>
                      </a:r>
                      <a:endParaRPr kumimoji="0" lang="en-GB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0.17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4200603"/>
                  </a:ext>
                </a:extLst>
              </a:tr>
              <a:tr h="309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long. emit. damping time [h]</a:t>
                      </a:r>
                      <a:endParaRPr kumimoji="0" lang="en-GB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0.54</a:t>
                      </a:r>
                      <a:endParaRPr kumimoji="0" lang="en-GB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1.8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12.9</a:t>
                      </a:r>
                      <a:endParaRPr kumimoji="0" lang="en-GB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12.9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3994486"/>
                  </a:ext>
                </a:extLst>
              </a:tr>
              <a:tr h="309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beta*</a:t>
                      </a:r>
                      <a:r>
                        <a:rPr kumimoji="0" lang="de-AT" sz="15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kumimoji="0" lang="en-GB" sz="15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1.1</a:t>
                      </a:r>
                      <a:endParaRPr kumimoji="0" lang="en-GB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</a:t>
                      </a:r>
                      <a:endParaRPr kumimoji="0" lang="en-GB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0.45</a:t>
                      </a:r>
                      <a:endParaRPr kumimoji="0" lang="de-AT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0.15</a:t>
                      </a:r>
                      <a:r>
                        <a:rPr kumimoji="0" lang="de-AT" sz="15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(min.)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0.55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9530520"/>
                  </a:ext>
                </a:extLst>
              </a:tr>
              <a:tr h="309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normalized emittance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m]</a:t>
                      </a:r>
                      <a:endParaRPr kumimoji="0" lang="en-GB" sz="15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2.2 </a:t>
                      </a:r>
                      <a:endParaRPr kumimoji="0" lang="en-GB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2.5</a:t>
                      </a:r>
                      <a:r>
                        <a:rPr kumimoji="0" lang="de-AT" sz="15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kumimoji="0" lang="de-AT" sz="15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2.5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3.75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4920261"/>
                  </a:ext>
                </a:extLst>
              </a:tr>
              <a:tr h="309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peak luminosity [10</a:t>
                      </a:r>
                      <a:r>
                        <a:rPr kumimoji="0" lang="en-US" sz="1500" b="1" kern="1200" baseline="300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cm</a:t>
                      </a:r>
                      <a:r>
                        <a:rPr kumimoji="0" lang="en-US" sz="1500" b="1" kern="1200" baseline="300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500" b="1" kern="1200" baseline="300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kumimoji="0" lang="en-GB" sz="15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GB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  <a:endParaRPr kumimoji="0" lang="en-GB" sz="1500" b="1" kern="1200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 (lev.)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9560122"/>
                  </a:ext>
                </a:extLst>
              </a:tr>
              <a:tr h="309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events/bunch crossing</a:t>
                      </a:r>
                      <a:endParaRPr kumimoji="0" lang="en-GB" sz="15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170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1000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460</a:t>
                      </a:r>
                      <a:r>
                        <a:rPr kumimoji="0" lang="de-AT" sz="1500" b="1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kumimoji="0" lang="en-GB" sz="1500" b="1" kern="1200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132 </a:t>
                      </a: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9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5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stored energy/beam [GJ]</a:t>
                      </a:r>
                      <a:endParaRPr kumimoji="0" lang="en-GB" sz="15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8.4</a:t>
                      </a:r>
                      <a:endParaRPr kumimoji="0" lang="en-GB" sz="15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1.4</a:t>
                      </a:r>
                      <a:endParaRPr kumimoji="0" lang="en-GB" sz="1500" b="1" kern="1200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0.7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0.36</a:t>
                      </a:r>
                      <a:endParaRPr kumimoji="0" lang="en-GB" sz="15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-41470"/>
            <a:ext cx="9144000" cy="660339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kern="0" dirty="0">
                <a:latin typeface="Arial"/>
              </a:rPr>
              <a:t>    </a:t>
            </a:r>
            <a:r>
              <a:rPr lang="en-US" sz="2500" dirty="0"/>
              <a:t>FCC-</a:t>
            </a:r>
            <a:r>
              <a:rPr lang="en-US" sz="2500" dirty="0" err="1"/>
              <a:t>hh</a:t>
            </a:r>
            <a:r>
              <a:rPr lang="en-US" sz="2500" dirty="0"/>
              <a:t> (pp) collider parameters </a:t>
            </a:r>
            <a:endParaRPr lang="en-US" sz="2500" kern="0" dirty="0"/>
          </a:p>
        </p:txBody>
      </p:sp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7" y="-40771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2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532" y="4213292"/>
            <a:ext cx="1992682" cy="148389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734018" y="957627"/>
            <a:ext cx="4374486" cy="3640067"/>
          </a:xfrm>
        </p:spPr>
        <p:txBody>
          <a:bodyPr>
            <a:noAutofit/>
          </a:bodyPr>
          <a:lstStyle/>
          <a:p>
            <a:pPr>
              <a:spcBef>
                <a:spcPts val="936"/>
              </a:spcBef>
              <a:buClr>
                <a:schemeClr val="tx2"/>
              </a:buClr>
            </a:pPr>
            <a:r>
              <a:rPr lang="en-US" sz="1700" b="1" dirty="0">
                <a:solidFill>
                  <a:srgbClr val="FF0000"/>
                </a:solidFill>
              </a:rPr>
              <a:t>order of magnitude performance increase </a:t>
            </a:r>
            <a:r>
              <a:rPr lang="en-US" sz="1700" dirty="0"/>
              <a:t>in both </a:t>
            </a:r>
            <a:r>
              <a:rPr lang="en-US" sz="1700" b="1" dirty="0">
                <a:solidFill>
                  <a:srgbClr val="FF0000"/>
                </a:solidFill>
              </a:rPr>
              <a:t>energy &amp; luminosity </a:t>
            </a:r>
          </a:p>
          <a:p>
            <a:pPr>
              <a:spcBef>
                <a:spcPts val="936"/>
              </a:spcBef>
              <a:buClr>
                <a:schemeClr val="tx2"/>
              </a:buClr>
            </a:pPr>
            <a:r>
              <a:rPr lang="en-US" sz="1700" b="1" dirty="0">
                <a:solidFill>
                  <a:srgbClr val="FF0000"/>
                </a:solidFill>
              </a:rPr>
              <a:t>100 </a:t>
            </a:r>
            <a:r>
              <a:rPr lang="en-US" sz="1700" b="1" dirty="0" err="1">
                <a:solidFill>
                  <a:srgbClr val="FF0000"/>
                </a:solidFill>
              </a:rPr>
              <a:t>TeV</a:t>
            </a:r>
            <a:r>
              <a:rPr lang="en-US" sz="1700" b="1" dirty="0">
                <a:solidFill>
                  <a:srgbClr val="FF0000"/>
                </a:solidFill>
              </a:rPr>
              <a:t> cm collision energy                          </a:t>
            </a:r>
            <a:r>
              <a:rPr lang="en-US" sz="1700" dirty="0"/>
              <a:t>(vs 14 </a:t>
            </a:r>
            <a:r>
              <a:rPr lang="en-US" sz="1700" dirty="0" err="1"/>
              <a:t>TeV</a:t>
            </a:r>
            <a:r>
              <a:rPr lang="en-US" sz="1700" dirty="0"/>
              <a:t> for LHC)</a:t>
            </a:r>
            <a:r>
              <a:rPr lang="en-US" sz="1700" dirty="0">
                <a:sym typeface="Wingdings" panose="05000000000000000000" pitchFamily="2" charset="2"/>
              </a:rPr>
              <a:t> </a:t>
            </a:r>
            <a:endParaRPr lang="en-US" sz="1700" dirty="0"/>
          </a:p>
          <a:p>
            <a:pPr>
              <a:spcBef>
                <a:spcPts val="936"/>
              </a:spcBef>
              <a:buClr>
                <a:schemeClr val="tx2"/>
              </a:buClr>
            </a:pPr>
            <a:r>
              <a:rPr lang="en-US" sz="1700" b="1" dirty="0">
                <a:solidFill>
                  <a:srgbClr val="FF0000"/>
                </a:solidFill>
              </a:rPr>
              <a:t>20 ab</a:t>
            </a:r>
            <a:r>
              <a:rPr lang="en-US" sz="1700" b="1" baseline="30000" dirty="0">
                <a:solidFill>
                  <a:srgbClr val="FF0000"/>
                </a:solidFill>
              </a:rPr>
              <a:t>-1</a:t>
            </a:r>
            <a:r>
              <a:rPr lang="en-US" sz="1700" b="1" dirty="0">
                <a:solidFill>
                  <a:srgbClr val="FF0000"/>
                </a:solidFill>
              </a:rPr>
              <a:t> per experiment collected over 25 years </a:t>
            </a:r>
            <a:r>
              <a:rPr lang="en-US" sz="1700" dirty="0"/>
              <a:t>of operation (vs 3 ab</a:t>
            </a:r>
            <a:r>
              <a:rPr lang="en-US" sz="1700" baseline="30000" dirty="0"/>
              <a:t>-1</a:t>
            </a:r>
            <a:r>
              <a:rPr lang="en-US" sz="1700" dirty="0"/>
              <a:t> for LHC)</a:t>
            </a:r>
          </a:p>
          <a:p>
            <a:pPr>
              <a:spcBef>
                <a:spcPts val="936"/>
              </a:spcBef>
              <a:buClr>
                <a:schemeClr val="tx2"/>
              </a:buClr>
            </a:pPr>
            <a:r>
              <a:rPr lang="en-US" sz="1700" dirty="0"/>
              <a:t>similar performance increase as from </a:t>
            </a:r>
            <a:r>
              <a:rPr lang="en-US" sz="1700" dirty="0" err="1"/>
              <a:t>Tevatron</a:t>
            </a:r>
            <a:r>
              <a:rPr lang="en-US" sz="1700" dirty="0"/>
              <a:t> to LHC</a:t>
            </a:r>
          </a:p>
          <a:p>
            <a:pPr>
              <a:spcBef>
                <a:spcPts val="936"/>
              </a:spcBef>
              <a:buClr>
                <a:schemeClr val="tx2"/>
              </a:buClr>
            </a:pPr>
            <a:r>
              <a:rPr lang="en-US" sz="1700" b="1" dirty="0">
                <a:solidFill>
                  <a:srgbClr val="FF0000"/>
                </a:solidFill>
              </a:rPr>
              <a:t>key technology: high-field magnets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8524" y="4307506"/>
            <a:ext cx="1426442" cy="656796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ctr" defTabSz="356616">
              <a:defRPr/>
            </a:pPr>
            <a:r>
              <a:rPr lang="en-US" sz="1900" b="1" dirty="0">
                <a:solidFill>
                  <a:srgbClr val="0C377B"/>
                </a:solidFill>
                <a:latin typeface="Arial"/>
              </a:rPr>
              <a:t> </a:t>
            </a:r>
          </a:p>
          <a:p>
            <a:pPr algn="ctr" defTabSz="356616">
              <a:defRPr/>
            </a:pPr>
            <a:r>
              <a:rPr lang="en-US" sz="1900" b="1" dirty="0">
                <a:solidFill>
                  <a:srgbClr val="0C377B"/>
                </a:solidFill>
                <a:latin typeface="Arial"/>
              </a:rPr>
              <a:t>16 T Nb</a:t>
            </a:r>
            <a:r>
              <a:rPr lang="en-US" sz="1900" b="1" baseline="-25000" dirty="0">
                <a:solidFill>
                  <a:srgbClr val="0C377B"/>
                </a:solidFill>
                <a:latin typeface="Arial"/>
              </a:rPr>
              <a:t>3</a:t>
            </a:r>
            <a:r>
              <a:rPr lang="en-US" sz="1900" b="1" dirty="0">
                <a:solidFill>
                  <a:srgbClr val="0C377B"/>
                </a:solidFill>
                <a:latin typeface="Arial"/>
              </a:rPr>
              <a:t>Sn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25" y="937287"/>
            <a:ext cx="4450610" cy="26220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96" y="3457567"/>
            <a:ext cx="2250862" cy="90301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 defTabSz="356616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from </a:t>
            </a:r>
          </a:p>
          <a:p>
            <a:pPr algn="ctr" defTabSz="356616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LHC technology </a:t>
            </a:r>
          </a:p>
          <a:p>
            <a:pPr algn="ctr" defTabSz="356616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8.3 T </a:t>
            </a:r>
            <a:r>
              <a:rPr lang="en-US" b="1" dirty="0" err="1">
                <a:solidFill>
                  <a:srgbClr val="0C377B"/>
                </a:solidFill>
                <a:latin typeface="Arial"/>
              </a:rPr>
              <a:t>NbTi</a:t>
            </a:r>
            <a:endParaRPr lang="en-US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56" y="3466456"/>
            <a:ext cx="2362596" cy="903017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ctr" defTabSz="356616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via </a:t>
            </a:r>
          </a:p>
          <a:p>
            <a:pPr algn="ctr" defTabSz="356616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HL-LHC technology </a:t>
            </a:r>
          </a:p>
          <a:p>
            <a:pPr algn="ctr" defTabSz="356616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11</a:t>
            </a:r>
            <a:r>
              <a:rPr lang="en-US" sz="1600" b="1" dirty="0">
                <a:solidFill>
                  <a:srgbClr val="0C377B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0C377B"/>
                </a:solidFill>
                <a:latin typeface="Calibri" panose="020F0502020204030204"/>
              </a:rPr>
              <a:t>T Nb</a:t>
            </a:r>
            <a:r>
              <a:rPr lang="en-US" sz="1600" b="1" baseline="-25000" dirty="0">
                <a:solidFill>
                  <a:srgbClr val="0C377B"/>
                </a:solidFill>
                <a:latin typeface="Calibri" panose="020F0502020204030204"/>
              </a:rPr>
              <a:t>3</a:t>
            </a:r>
            <a:r>
              <a:rPr lang="en-US" sz="1600" b="1" dirty="0">
                <a:solidFill>
                  <a:srgbClr val="0C377B"/>
                </a:solidFill>
                <a:latin typeface="Calibri" panose="020F0502020204030204"/>
              </a:rPr>
              <a:t>Sn</a:t>
            </a:r>
            <a:endParaRPr lang="en-US" sz="1600" dirty="0">
              <a:solidFill>
                <a:srgbClr val="0C377B"/>
              </a:solidFill>
              <a:latin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03382" y="1733893"/>
            <a:ext cx="432048" cy="32774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307509" y="1270402"/>
            <a:ext cx="432048" cy="32774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03748" y="4837720"/>
            <a:ext cx="62294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75173" y="4837720"/>
            <a:ext cx="62294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451" y="4307264"/>
            <a:ext cx="1662573" cy="138547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-41471"/>
            <a:ext cx="9144000" cy="856331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00" kern="0" dirty="0">
                <a:latin typeface="Arial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FCC-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kern="0" dirty="0"/>
              <a:t> performance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6" y="34690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3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3232">
              <a:defRPr/>
            </a:pPr>
            <a:r>
              <a:rPr lang="en-US" sz="2800" kern="0" dirty="0">
                <a:latin typeface="Arial"/>
              </a:rPr>
              <a:t>           FCC implementation - footprint baseline</a:t>
            </a:r>
          </a:p>
        </p:txBody>
      </p:sp>
      <p:pic>
        <p:nvPicPr>
          <p:cNvPr id="10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0"/>
          <a:stretch/>
        </p:blipFill>
        <p:spPr>
          <a:xfrm>
            <a:off x="53664" y="847553"/>
            <a:ext cx="6462552" cy="249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503" y="3397561"/>
            <a:ext cx="6789188" cy="233417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67462" indent="-267462" defTabSz="713232">
              <a:buFont typeface="Arial" panose="020B0604020202020204" pitchFamily="34" charset="0"/>
              <a:buChar char="•"/>
              <a:defRPr/>
            </a:pPr>
            <a:r>
              <a:rPr lang="en-GB" sz="1900" b="1" dirty="0">
                <a:solidFill>
                  <a:srgbClr val="0C377B"/>
                </a:solidFill>
                <a:latin typeface="Arial"/>
              </a:rPr>
              <a:t>Present baseline position was established considering:</a:t>
            </a:r>
          </a:p>
          <a:p>
            <a:pPr marL="222885" indent="-222885" defTabSz="713232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C377B"/>
                </a:solidFill>
                <a:latin typeface="Arial"/>
              </a:rPr>
              <a:t>l</a:t>
            </a:r>
            <a:r>
              <a:rPr lang="en-GB" sz="1600" dirty="0" err="1">
                <a:solidFill>
                  <a:srgbClr val="0C377B"/>
                </a:solidFill>
                <a:latin typeface="Arial"/>
              </a:rPr>
              <a:t>owest</a:t>
            </a:r>
            <a:r>
              <a:rPr lang="en-GB" sz="1600" dirty="0">
                <a:solidFill>
                  <a:srgbClr val="0C377B"/>
                </a:solidFill>
                <a:latin typeface="Arial"/>
              </a:rPr>
              <a:t> risk for construction, f</a:t>
            </a:r>
            <a:r>
              <a:rPr lang="en-GB" sz="1600" dirty="0" err="1">
                <a:solidFill>
                  <a:srgbClr val="0C377B"/>
                </a:solidFill>
                <a:latin typeface="Arial"/>
              </a:rPr>
              <a:t>astest</a:t>
            </a:r>
            <a:r>
              <a:rPr lang="en-GB" sz="1600" dirty="0">
                <a:solidFill>
                  <a:srgbClr val="0C377B"/>
                </a:solidFill>
                <a:latin typeface="Arial"/>
              </a:rPr>
              <a:t> and cheapest construction </a:t>
            </a:r>
          </a:p>
          <a:p>
            <a:pPr marL="222885" indent="-222885" defTabSz="713232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C377B"/>
                </a:solidFill>
                <a:latin typeface="Arial"/>
              </a:rPr>
              <a:t>f</a:t>
            </a:r>
            <a:r>
              <a:rPr lang="en-GB" sz="1600" dirty="0" err="1">
                <a:solidFill>
                  <a:srgbClr val="0C377B"/>
                </a:solidFill>
                <a:latin typeface="Arial"/>
              </a:rPr>
              <a:t>easible</a:t>
            </a:r>
            <a:r>
              <a:rPr lang="en-GB" sz="1600" dirty="0">
                <a:solidFill>
                  <a:srgbClr val="0C377B"/>
                </a:solidFill>
                <a:latin typeface="Arial"/>
              </a:rPr>
              <a:t> positions for large span caverns (most challenging structures)</a:t>
            </a:r>
          </a:p>
          <a:p>
            <a:pPr marL="222885" indent="-222885" defTabSz="713232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0C377B"/>
              </a:solidFill>
              <a:latin typeface="Arial"/>
            </a:endParaRPr>
          </a:p>
          <a:p>
            <a:pPr marL="267462" indent="-267462" defTabSz="713232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Arial"/>
              </a:rPr>
              <a:t>More than 75% tunnel in France, 8 (9) / 12 access points in France.</a:t>
            </a:r>
          </a:p>
          <a:p>
            <a:pPr marL="267462" indent="-267462" defTabSz="713232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0C377B"/>
                </a:solidFill>
                <a:latin typeface="Arial"/>
              </a:rPr>
              <a:t>next step: review of surface site locations and machine layout</a:t>
            </a:r>
          </a:p>
          <a:p>
            <a:pPr marL="267462" indent="-267462" defTabSz="713232">
              <a:buFont typeface="Arial" panose="020B0604020202020204" pitchFamily="34" charset="0"/>
              <a:buChar char="•"/>
              <a:defRPr/>
            </a:pPr>
            <a:endParaRPr lang="en-GB" sz="1600" b="1" dirty="0">
              <a:solidFill>
                <a:srgbClr val="0C377B"/>
              </a:solidFill>
              <a:latin typeface="Arial"/>
            </a:endParaRPr>
          </a:p>
          <a:p>
            <a:pPr marL="267462" indent="-267462" defTabSz="713232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0C377B"/>
              </a:solidFill>
              <a:latin typeface="Arial"/>
            </a:endParaRPr>
          </a:p>
        </p:txBody>
      </p:sp>
      <p:pic>
        <p:nvPicPr>
          <p:cNvPr id="1026" name="Picture 1" descr="image00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1878" y="844925"/>
            <a:ext cx="2224327" cy="237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259" y="3217540"/>
            <a:ext cx="2263181" cy="2511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4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/>
          <p:cNvSpPr/>
          <p:nvPr/>
        </p:nvSpPr>
        <p:spPr>
          <a:xfrm>
            <a:off x="437602" y="3412158"/>
            <a:ext cx="4522848" cy="1131910"/>
          </a:xfrm>
          <a:prstGeom prst="arc">
            <a:avLst>
              <a:gd name="adj1" fmla="val 11568746"/>
              <a:gd name="adj2" fmla="val 488561"/>
            </a:avLst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71323" tIns="35662" rIns="71323" bIns="35662" rtlCol="0" anchor="ctr"/>
          <a:lstStyle/>
          <a:p>
            <a:pPr algn="ctr" defTabSz="7132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0619" y="5481514"/>
            <a:ext cx="1303011" cy="24129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defTabSz="356616"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photo: J. Wenninger</a:t>
            </a:r>
            <a:endParaRPr lang="en-GB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679783" y="-22820"/>
            <a:ext cx="12744445" cy="5832648"/>
            <a:chOff x="786608" y="-54911"/>
            <a:chExt cx="12644785" cy="69174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4218" y="-54911"/>
              <a:ext cx="9171384" cy="6917447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187800" y="4113292"/>
              <a:ext cx="2884972" cy="617406"/>
            </a:xfrm>
            <a:prstGeom prst="ellips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1323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72772" y="4196756"/>
              <a:ext cx="381668" cy="107375"/>
            </a:xfrm>
            <a:prstGeom prst="ellipse">
              <a:avLst/>
            </a:prstGeom>
            <a:noFill/>
            <a:ln w="28575" cap="flat" cmpd="sng" algn="ctr">
              <a:solidFill>
                <a:srgbClr val="33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1323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23" name="Arc 22"/>
            <p:cNvSpPr/>
            <p:nvPr/>
          </p:nvSpPr>
          <p:spPr>
            <a:xfrm>
              <a:off x="3352800" y="2763308"/>
              <a:ext cx="10078593" cy="1638687"/>
            </a:xfrm>
            <a:prstGeom prst="arc">
              <a:avLst>
                <a:gd name="adj1" fmla="val 776254"/>
                <a:gd name="adj2" fmla="val 11036784"/>
              </a:avLst>
            </a:prstGeom>
            <a:ln w="28575" cap="rnd" cmpd="sng">
              <a:solidFill>
                <a:srgbClr val="FFFF00"/>
              </a:solidFill>
              <a:prstDash val="sysDash"/>
              <a:headEnd type="none"/>
              <a:tailEnd type="non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5661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786608" y="4073016"/>
              <a:ext cx="5667832" cy="1362322"/>
            </a:xfrm>
            <a:prstGeom prst="arc">
              <a:avLst>
                <a:gd name="adj1" fmla="val 413169"/>
                <a:gd name="adj2" fmla="val 11745777"/>
              </a:avLst>
            </a:prstGeom>
            <a:ln w="28575" cap="rnd" cmpd="sng">
              <a:solidFill>
                <a:srgbClr val="FF9933"/>
              </a:solidFill>
              <a:prstDash val="sysDash"/>
              <a:headEnd type="none"/>
              <a:tailEnd type="non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5661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38" y="4704539"/>
            <a:ext cx="1163387" cy="5406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Rectangle 29"/>
          <p:cNvSpPr/>
          <p:nvPr/>
        </p:nvSpPr>
        <p:spPr>
          <a:xfrm>
            <a:off x="4608370" y="4987530"/>
            <a:ext cx="1623418" cy="318242"/>
          </a:xfrm>
          <a:prstGeom prst="rect">
            <a:avLst/>
          </a:prstGeom>
          <a:solidFill>
            <a:schemeClr val="bg1"/>
          </a:solidFill>
        </p:spPr>
        <p:txBody>
          <a:bodyPr wrap="none" lIns="71323" tIns="35662" rIns="71323" bIns="3566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3232">
              <a:defRPr/>
            </a:pPr>
            <a:r>
              <a:rPr lang="en-GB" sz="1600" u="sng" dirty="0">
                <a:solidFill>
                  <a:prstClr val="white"/>
                </a:solidFill>
                <a:latin typeface="Calibri" panose="020F0502020204030204"/>
                <a:ea typeface="Calibri"/>
                <a:cs typeface="Times New Roman"/>
                <a:hlinkClick r:id="rId5"/>
              </a:rPr>
              <a:t>http://cern.ch/fcc</a:t>
            </a: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50061" y="3865612"/>
            <a:ext cx="658787" cy="3644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 defTabSz="713232">
              <a:defRPr/>
            </a:pPr>
            <a:r>
              <a:rPr lang="de-DE" sz="1900" dirty="0">
                <a:solidFill>
                  <a:srgbClr val="FFFF00"/>
                </a:solidFill>
                <a:latin typeface="Arial"/>
              </a:rPr>
              <a:t>FCC</a:t>
            </a:r>
            <a:endParaRPr lang="en-GB" sz="19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3743" y="3408957"/>
            <a:ext cx="488637" cy="3644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 defTabSz="713232">
              <a:defRPr/>
            </a:pPr>
            <a:r>
              <a:rPr lang="de-DE" sz="1900" dirty="0">
                <a:solidFill>
                  <a:srgbClr val="00B050"/>
                </a:solidFill>
                <a:latin typeface="Arial"/>
              </a:rPr>
              <a:t>PS</a:t>
            </a:r>
            <a:endParaRPr lang="en-GB" sz="190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25307" y="3951539"/>
            <a:ext cx="665678" cy="3644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 defTabSz="713232">
              <a:defRPr/>
            </a:pPr>
            <a:r>
              <a:rPr lang="de-DE" sz="1900" dirty="0">
                <a:solidFill>
                  <a:srgbClr val="00B0F0"/>
                </a:solidFill>
                <a:latin typeface="Arial"/>
              </a:rPr>
              <a:t>SPS</a:t>
            </a:r>
            <a:endParaRPr lang="en-GB" sz="1900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952" y="3118123"/>
            <a:ext cx="691477" cy="3644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 defTabSz="713232">
              <a:defRPr/>
            </a:pPr>
            <a:r>
              <a:rPr lang="de-DE" sz="1900" dirty="0">
                <a:solidFill>
                  <a:prstClr val="white"/>
                </a:solidFill>
                <a:latin typeface="Arial"/>
              </a:rPr>
              <a:t>LHC</a:t>
            </a:r>
            <a:endParaRPr lang="en-GB" sz="19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271" y="4657700"/>
            <a:ext cx="765430" cy="5976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TextBox 37"/>
          <p:cNvSpPr txBox="1"/>
          <p:nvPr/>
        </p:nvSpPr>
        <p:spPr>
          <a:xfrm>
            <a:off x="7373638" y="5481514"/>
            <a:ext cx="1303011" cy="24129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defTabSz="356616"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photo: J. Wenninger</a:t>
            </a:r>
            <a:endParaRPr lang="en-GB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1763" y="3513140"/>
            <a:ext cx="1216328" cy="3644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 defTabSz="713232">
              <a:defRPr/>
            </a:pPr>
            <a:r>
              <a:rPr lang="de-DE" sz="1900" dirty="0">
                <a:solidFill>
                  <a:srgbClr val="FFFF00"/>
                </a:solidFill>
                <a:latin typeface="Arial"/>
              </a:rPr>
              <a:t>HE-LHC</a:t>
            </a:r>
            <a:endParaRPr lang="en-GB" sz="19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952" y="5217641"/>
            <a:ext cx="6858000" cy="41057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defTabSz="713232">
              <a:defRPr/>
            </a:pPr>
            <a:r>
              <a:rPr lang="en-US" sz="1100" i="1" kern="0" dirty="0">
                <a:solidFill>
                  <a:srgbClr val="0000CC"/>
                </a:solidFill>
                <a:latin typeface="Calibri" panose="020F0502020204030204"/>
              </a:rPr>
              <a:t>Work supported by the </a:t>
            </a:r>
            <a:r>
              <a:rPr lang="en-US" sz="1100" b="1" i="1" kern="0" dirty="0">
                <a:solidFill>
                  <a:srgbClr val="0000CC"/>
                </a:solidFill>
                <a:latin typeface="Calibri" panose="020F0502020204030204"/>
              </a:rPr>
              <a:t>European Commission </a:t>
            </a:r>
            <a:r>
              <a:rPr lang="en-US" sz="1100" i="1" kern="0" dirty="0">
                <a:solidFill>
                  <a:srgbClr val="0000CC"/>
                </a:solidFill>
                <a:latin typeface="Calibri" panose="020F0502020204030204"/>
              </a:rPr>
              <a:t>under </a:t>
            </a:r>
            <a:r>
              <a:rPr lang="en-GB" sz="1100" i="1" kern="0" dirty="0">
                <a:solidFill>
                  <a:srgbClr val="0000CC"/>
                </a:solidFill>
                <a:latin typeface="Calibri" panose="020F0502020204030204"/>
              </a:rPr>
              <a:t>the </a:t>
            </a:r>
            <a:r>
              <a:rPr lang="en-GB" sz="1100" b="1" i="1" kern="0" dirty="0">
                <a:solidFill>
                  <a:srgbClr val="0000CC"/>
                </a:solidFill>
                <a:latin typeface="Calibri" panose="020F0502020204030204"/>
              </a:rPr>
              <a:t>HORIZON 2020 projects </a:t>
            </a:r>
            <a:r>
              <a:rPr lang="en-GB" sz="1100" b="1" i="1" kern="0" dirty="0" err="1">
                <a:solidFill>
                  <a:srgbClr val="0000CC"/>
                </a:solidFill>
                <a:latin typeface="Calibri" panose="020F0502020204030204"/>
              </a:rPr>
              <a:t>EuroCirCol</a:t>
            </a:r>
            <a:r>
              <a:rPr lang="en-GB" sz="1100" i="1" kern="0" dirty="0">
                <a:solidFill>
                  <a:srgbClr val="0000CC"/>
                </a:solidFill>
                <a:latin typeface="Calibri" panose="020F0502020204030204"/>
              </a:rPr>
              <a:t>, grant agreement 654305; </a:t>
            </a:r>
            <a:r>
              <a:rPr lang="en-GB" sz="1100" b="1" i="1" kern="0" dirty="0" err="1">
                <a:solidFill>
                  <a:srgbClr val="0000CC"/>
                </a:solidFill>
                <a:latin typeface="Calibri" panose="020F0502020204030204"/>
              </a:rPr>
              <a:t>EASITrain</a:t>
            </a:r>
            <a:r>
              <a:rPr lang="en-GB" sz="1100" b="1" i="1" kern="0" dirty="0">
                <a:solidFill>
                  <a:srgbClr val="0000CC"/>
                </a:solidFill>
                <a:latin typeface="Calibri" panose="020F0502020204030204"/>
              </a:rPr>
              <a:t>, </a:t>
            </a:r>
            <a:r>
              <a:rPr lang="en-GB" sz="1100" i="1" kern="0" dirty="0">
                <a:solidFill>
                  <a:srgbClr val="0000CC"/>
                </a:solidFill>
                <a:latin typeface="Calibri" panose="020F0502020204030204"/>
              </a:rPr>
              <a:t>grant agreement no. 764879; </a:t>
            </a:r>
            <a:r>
              <a:rPr lang="en-GB" sz="1100" b="1" i="1" kern="0" dirty="0">
                <a:solidFill>
                  <a:srgbClr val="0000CC"/>
                </a:solidFill>
                <a:latin typeface="Calibri" panose="020F0502020204030204"/>
              </a:rPr>
              <a:t>ARIES</a:t>
            </a:r>
            <a:r>
              <a:rPr lang="en-GB" sz="1100" i="1" kern="0" dirty="0">
                <a:solidFill>
                  <a:srgbClr val="0000CC"/>
                </a:solidFill>
                <a:latin typeface="Calibri" panose="020F0502020204030204"/>
              </a:rPr>
              <a:t>, grant agreement 730871; and </a:t>
            </a:r>
            <a:r>
              <a:rPr lang="en-GB" sz="1100" b="1" i="1" kern="0" dirty="0">
                <a:solidFill>
                  <a:srgbClr val="0000CC"/>
                </a:solidFill>
                <a:latin typeface="Calibri" panose="020F0502020204030204"/>
              </a:rPr>
              <a:t>E-JADE,</a:t>
            </a:r>
            <a:r>
              <a:rPr lang="en-GB" sz="1100" i="1" kern="0" dirty="0">
                <a:solidFill>
                  <a:srgbClr val="0000CC"/>
                </a:solidFill>
                <a:latin typeface="Calibri" panose="020F0502020204030204"/>
              </a:rPr>
              <a:t> contract no. 645479</a:t>
            </a:r>
          </a:p>
        </p:txBody>
      </p:sp>
      <p:pic>
        <p:nvPicPr>
          <p:cNvPr id="41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434" y="5165510"/>
            <a:ext cx="2110524" cy="366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091" y="4711280"/>
            <a:ext cx="976644" cy="5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734741"/>
            <a:ext cx="690152" cy="499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6896" y="4622982"/>
            <a:ext cx="364599" cy="61078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3538" y="397227"/>
            <a:ext cx="8353480" cy="6414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de-DE" sz="3700" b="1" dirty="0">
                <a:solidFill>
                  <a:srgbClr val="FFFF00"/>
                </a:solidFill>
              </a:rPr>
              <a:t>Future Circular Collider </a:t>
            </a:r>
            <a:r>
              <a:rPr lang="de-DE" sz="3700" b="1" dirty="0" smtClean="0">
                <a:solidFill>
                  <a:srgbClr val="FFFF00"/>
                </a:solidFill>
              </a:rPr>
              <a:t>Study</a:t>
            </a:r>
            <a:endParaRPr lang="de-DE" sz="3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988" y="859391"/>
            <a:ext cx="4823531" cy="42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230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3232">
              <a:defRPr/>
            </a:pPr>
            <a:r>
              <a:rPr lang="en-US" sz="2800" kern="0" dirty="0">
                <a:latin typeface="Arial"/>
              </a:rPr>
              <a:t> Civil Engineering studies</a:t>
            </a:r>
          </a:p>
        </p:txBody>
      </p:sp>
      <p:pic>
        <p:nvPicPr>
          <p:cNvPr id="12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p-Down Arrow 12"/>
          <p:cNvSpPr/>
          <p:nvPr/>
        </p:nvSpPr>
        <p:spPr>
          <a:xfrm>
            <a:off x="737574" y="2437453"/>
            <a:ext cx="486054" cy="1440160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232">
              <a:defRPr/>
            </a:pPr>
            <a:r>
              <a:rPr lang="en-US" sz="500" dirty="0">
                <a:solidFill>
                  <a:srgbClr val="FFFFFF"/>
                </a:solidFill>
                <a:latin typeface="Arial"/>
              </a:rPr>
              <a:t>4.5yrs</a:t>
            </a:r>
            <a:endParaRPr lang="en-GB" sz="7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2573778" y="2377448"/>
            <a:ext cx="525312" cy="2160239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232">
              <a:defRPr/>
            </a:pPr>
            <a:r>
              <a:rPr lang="en-US" sz="700" dirty="0">
                <a:solidFill>
                  <a:srgbClr val="FFFFFF"/>
                </a:solidFill>
                <a:latin typeface="Arial"/>
              </a:rPr>
              <a:t>6.5yrs</a:t>
            </a:r>
            <a:endParaRPr lang="en-GB" sz="7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4078" y="3871321"/>
            <a:ext cx="3618402" cy="130312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67462" indent="-267462" defTabSz="713232"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rgbClr val="0C377B"/>
                </a:solidFill>
                <a:latin typeface="Arial"/>
              </a:rPr>
              <a:t>Total construction duration 7 years</a:t>
            </a:r>
          </a:p>
          <a:p>
            <a:pPr marL="267462" indent="-267462" defTabSz="713232"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rgbClr val="0C377B"/>
                </a:solidFill>
                <a:latin typeface="Arial"/>
              </a:rPr>
              <a:t>First sectors ready after 4.5 years</a:t>
            </a:r>
          </a:p>
          <a:p>
            <a:pPr marL="356616" lvl="1" defTabSz="713232">
              <a:defRPr/>
            </a:pPr>
            <a:endParaRPr lang="de-DE" sz="1600" dirty="0">
              <a:solidFill>
                <a:srgbClr val="0C377B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524" y="1117307"/>
            <a:ext cx="3951980" cy="24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623" y="47020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itle 1"/>
          <p:cNvSpPr txBox="1">
            <a:spLocks/>
          </p:cNvSpPr>
          <p:nvPr/>
        </p:nvSpPr>
        <p:spPr>
          <a:xfrm>
            <a:off x="0" y="0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3232">
              <a:defRPr/>
            </a:pPr>
            <a:r>
              <a:rPr lang="en-US" sz="2800" i="1" kern="0" dirty="0">
                <a:latin typeface="Arial"/>
              </a:rPr>
              <a:t>     </a:t>
            </a:r>
            <a:r>
              <a:rPr lang="en-US" sz="2800" kern="0" dirty="0">
                <a:latin typeface="Arial"/>
              </a:rPr>
              <a:t>FCC-t</a:t>
            </a:r>
            <a:r>
              <a:rPr lang="en-US" sz="2800" kern="0" dirty="0" err="1">
                <a:latin typeface="Arial"/>
              </a:rPr>
              <a:t>unnel</a:t>
            </a:r>
            <a:r>
              <a:rPr lang="en-US" sz="2800" kern="0" dirty="0">
                <a:latin typeface="Arial"/>
              </a:rPr>
              <a:t> integration in arcs</a:t>
            </a:r>
          </a:p>
        </p:txBody>
      </p:sp>
      <p:pic>
        <p:nvPicPr>
          <p:cNvPr id="7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" y="849713"/>
            <a:ext cx="4132482" cy="4229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845692"/>
            <a:ext cx="4414610" cy="4255192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2483768" y="769268"/>
            <a:ext cx="5076564" cy="840093"/>
          </a:xfrm>
          <a:prstGeom prst="rect">
            <a:avLst/>
          </a:prstGeom>
        </p:spPr>
        <p:txBody>
          <a:bodyPr lIns="71323" tIns="35662" rIns="71323" bIns="35662"/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484" lvl="1" indent="0" defTabSz="713232">
              <a:buClr>
                <a:srgbClr val="DDDDDD"/>
              </a:buClr>
              <a:buNone/>
              <a:defRPr/>
            </a:pPr>
            <a:r>
              <a:rPr lang="en-US" sz="2200" b="1" dirty="0">
                <a:solidFill>
                  <a:srgbClr val="0C377B"/>
                </a:solidFill>
                <a:latin typeface="Arial"/>
              </a:rPr>
              <a:t>FCC-ee            FCC-</a:t>
            </a:r>
            <a:r>
              <a:rPr lang="en-US" sz="2200" b="1" dirty="0" err="1">
                <a:solidFill>
                  <a:srgbClr val="0C377B"/>
                </a:solidFill>
                <a:latin typeface="Arial"/>
              </a:rPr>
              <a:t>hh</a:t>
            </a:r>
            <a:endParaRPr lang="en-US" sz="2200" b="1" dirty="0">
              <a:solidFill>
                <a:srgbClr val="0C377B"/>
              </a:solidFill>
              <a:latin typeface="Arial"/>
            </a:endParaRPr>
          </a:p>
          <a:p>
            <a:pPr marL="349484" lvl="1" indent="0" defTabSz="713232">
              <a:buClrTx/>
              <a:buNone/>
              <a:defRPr/>
            </a:pPr>
            <a:r>
              <a:rPr lang="en-US" sz="1900" b="1" dirty="0">
                <a:solidFill>
                  <a:srgbClr val="0C377B"/>
                </a:solidFill>
                <a:latin typeface="Arial"/>
              </a:rPr>
              <a:t>    5.5 m inner diameter</a:t>
            </a:r>
            <a:endParaRPr lang="en-US" sz="1100" dirty="0">
              <a:solidFill>
                <a:srgbClr val="0C377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1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C0C-6477-4E93-AEEE-5F42AED60A29}" type="datetime1">
              <a:rPr lang="fr-CH" smtClean="0"/>
              <a:t>12.03.2020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Alain </a:t>
            </a:r>
            <a:r>
              <a:rPr lang="en-GB" dirty="0" err="1" smtClean="0"/>
              <a:t>Blondel</a:t>
            </a:r>
            <a:r>
              <a:rPr lang="en-GB" dirty="0" smtClean="0"/>
              <a:t>  FCC CDR presentation   Outlook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22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060" y="49188"/>
            <a:ext cx="9200060" cy="52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60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294C-DAB2-47A2-9D33-98E93E62356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12.03.2020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 FCC CDR presentation   Outlook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78"/>
          <a:stretch/>
        </p:blipFill>
        <p:spPr bwMode="auto">
          <a:xfrm>
            <a:off x="119062" y="769268"/>
            <a:ext cx="8905875" cy="449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4148" y="-10145"/>
            <a:ext cx="626331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400" b="1" dirty="0"/>
              <a:t>E</a:t>
            </a:r>
            <a:r>
              <a:rPr lang="fr-CH" sz="2400" b="1" dirty="0" smtClean="0"/>
              <a:t>lectron – hadron collisions for LHC and </a:t>
            </a:r>
            <a:r>
              <a:rPr lang="fr-CH" sz="2400" b="1" i="1" dirty="0" smtClean="0"/>
              <a:t>FCC-</a:t>
            </a:r>
            <a:r>
              <a:rPr lang="fr-CH" sz="2400" b="1" i="1" dirty="0" err="1" smtClean="0"/>
              <a:t>hh</a:t>
            </a:r>
            <a:r>
              <a:rPr lang="fr-CH" sz="2400" b="1" i="1" dirty="0" smtClean="0"/>
              <a:t> </a:t>
            </a:r>
            <a:endParaRPr lang="en-GB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265046"/>
            <a:ext cx="48851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FCC-</a:t>
            </a:r>
            <a:r>
              <a:rPr lang="fr-CH" b="1" dirty="0" err="1" smtClean="0"/>
              <a:t>ep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conceived</a:t>
            </a:r>
            <a:r>
              <a:rPr lang="fr-CH" b="1" dirty="0" smtClean="0"/>
              <a:t> to </a:t>
            </a:r>
            <a:r>
              <a:rPr lang="fr-CH" b="1" dirty="0" err="1" smtClean="0"/>
              <a:t>run</a:t>
            </a:r>
            <a:r>
              <a:rPr lang="fr-CH" b="1" dirty="0" smtClean="0"/>
              <a:t> in </a:t>
            </a:r>
            <a:r>
              <a:rPr lang="fr-CH" b="1" dirty="0" err="1" smtClean="0"/>
              <a:t>parallel</a:t>
            </a:r>
            <a:r>
              <a:rPr lang="fr-CH" b="1" dirty="0" smtClean="0"/>
              <a:t> </a:t>
            </a:r>
            <a:r>
              <a:rPr lang="fr-CH" b="1" dirty="0" err="1" smtClean="0"/>
              <a:t>with</a:t>
            </a:r>
            <a:r>
              <a:rPr lang="fr-CH" b="1" dirty="0" smtClean="0"/>
              <a:t> FCC-</a:t>
            </a:r>
            <a:r>
              <a:rPr lang="fr-CH" b="1" dirty="0" err="1" smtClean="0"/>
              <a:t>hh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53468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581A2A-F1F0-134A-9102-FFBE3754F5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5" y="877576"/>
            <a:ext cx="6908189" cy="417507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0F90606-231A-9A41-A575-3590D60B622A}"/>
              </a:ext>
            </a:extLst>
          </p:cNvPr>
          <p:cNvGrpSpPr/>
          <p:nvPr/>
        </p:nvGrpSpPr>
        <p:grpSpPr>
          <a:xfrm>
            <a:off x="4484077" y="531053"/>
            <a:ext cx="4620409" cy="4898372"/>
            <a:chOff x="5978769" y="637263"/>
            <a:chExt cx="6160545" cy="5878046"/>
          </a:xfrm>
        </p:grpSpPr>
        <p:grpSp>
          <p:nvGrpSpPr>
            <p:cNvPr id="34" name="Group"/>
            <p:cNvGrpSpPr/>
            <p:nvPr/>
          </p:nvGrpSpPr>
          <p:grpSpPr>
            <a:xfrm>
              <a:off x="5978769" y="936509"/>
              <a:ext cx="6160545" cy="5578800"/>
              <a:chOff x="-1080022" y="-1476096"/>
              <a:chExt cx="12321087" cy="11157598"/>
            </a:xfrm>
          </p:grpSpPr>
          <p:sp>
            <p:nvSpPr>
              <p:cNvPr id="36" name="TextBox 12"/>
              <p:cNvSpPr/>
              <p:nvPr/>
            </p:nvSpPr>
            <p:spPr>
              <a:xfrm>
                <a:off x="7109954" y="-283476"/>
                <a:ext cx="4131111" cy="1170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/>
              <a:p>
                <a:pPr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900" dirty="0"/>
                  <a:t>Final quadrupole magnet Q1 example design</a:t>
                </a:r>
              </a:p>
              <a:p>
                <a:pPr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900" dirty="0"/>
                  <a:t>“sweet spot”</a:t>
                </a:r>
              </a:p>
            </p:txBody>
          </p:sp>
          <p:sp>
            <p:nvSpPr>
              <p:cNvPr id="37" name="Rectangle 20"/>
              <p:cNvSpPr/>
              <p:nvPr/>
            </p:nvSpPr>
            <p:spPr>
              <a:xfrm>
                <a:off x="3300553" y="8983232"/>
                <a:ext cx="7776035" cy="69827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 algn="l">
                  <a:defRPr sz="36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400" dirty="0"/>
                  <a:t>B. Parker, S. </a:t>
                </a:r>
                <a:r>
                  <a:rPr sz="1400" dirty="0" err="1"/>
                  <a:t>Russenschuck</a:t>
                </a:r>
                <a:r>
                  <a:rPr sz="1400" dirty="0"/>
                  <a:t> et al.</a:t>
                </a:r>
              </a:p>
            </p:txBody>
          </p:sp>
          <p:pic>
            <p:nvPicPr>
              <p:cNvPr id="38" name="Picture 17" descr="Picture 1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974704" y="1380538"/>
                <a:ext cx="6176074" cy="60432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" name="Straight Arrow Connector 8"/>
              <p:cNvSpPr/>
              <p:nvPr/>
            </p:nvSpPr>
            <p:spPr>
              <a:xfrm>
                <a:off x="326748" y="4605707"/>
                <a:ext cx="5791907" cy="12190"/>
              </a:xfrm>
              <a:prstGeom prst="line">
                <a:avLst/>
              </a:prstGeom>
              <a:noFill/>
              <a:ln w="88900" cap="flat">
                <a:solidFill>
                  <a:srgbClr val="0FFF32"/>
                </a:solidFill>
                <a:prstDash val="sysDot"/>
                <a:miter lim="400000"/>
                <a:tailEnd type="triangle" w="med" len="med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endParaRPr sz="700"/>
              </a:p>
            </p:txBody>
          </p:sp>
          <p:sp>
            <p:nvSpPr>
              <p:cNvPr id="40" name="Straight Arrow Connector 8"/>
              <p:cNvSpPr/>
              <p:nvPr/>
            </p:nvSpPr>
            <p:spPr>
              <a:xfrm>
                <a:off x="4603325" y="-792755"/>
                <a:ext cx="1617740" cy="5224686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endParaRPr sz="700"/>
              </a:p>
            </p:txBody>
          </p:sp>
          <p:sp>
            <p:nvSpPr>
              <p:cNvPr id="41" name="TextBox 7"/>
              <p:cNvSpPr/>
              <p:nvPr/>
            </p:nvSpPr>
            <p:spPr>
              <a:xfrm>
                <a:off x="2546473" y="-1476096"/>
                <a:ext cx="2517783" cy="5055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24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sz="900" dirty="0"/>
                  <a:t>field “free” region</a:t>
                </a:r>
              </a:p>
            </p:txBody>
          </p:sp>
          <p:sp>
            <p:nvSpPr>
              <p:cNvPr id="42" name="Straight Arrow Connector 8"/>
              <p:cNvSpPr/>
              <p:nvPr/>
            </p:nvSpPr>
            <p:spPr>
              <a:xfrm>
                <a:off x="-1080022" y="3744552"/>
                <a:ext cx="7198676" cy="687384"/>
              </a:xfrm>
              <a:prstGeom prst="line">
                <a:avLst/>
              </a:prstGeom>
              <a:noFill/>
              <a:ln w="88900" cap="flat">
                <a:solidFill>
                  <a:srgbClr val="0FFF32"/>
                </a:solidFill>
                <a:prstDash val="sysDot"/>
                <a:miter lim="400000"/>
                <a:tailEnd type="triangle" w="med" len="med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endParaRPr sz="700"/>
              </a:p>
            </p:txBody>
          </p:sp>
        </p:grpSp>
        <p:sp>
          <p:nvSpPr>
            <p:cNvPr id="35" name="TextBox 15"/>
            <p:cNvSpPr/>
            <p:nvPr/>
          </p:nvSpPr>
          <p:spPr>
            <a:xfrm>
              <a:off x="7792017" y="637263"/>
              <a:ext cx="3414407" cy="264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900" dirty="0"/>
                <a:t>exit hole - electrons and non-colliding protons</a:t>
              </a:r>
            </a:p>
          </p:txBody>
        </p:sp>
      </p:grpSp>
      <p:sp>
        <p:nvSpPr>
          <p:cNvPr id="46" name="Rectangle 20">
            <a:extLst>
              <a:ext uri="{FF2B5EF4-FFF2-40B4-BE49-F238E27FC236}">
                <a16:creationId xmlns:a16="http://schemas.microsoft.com/office/drawing/2014/main" xmlns="" id="{9D6092F1-8BF1-4240-837D-EC3FE3F4CB89}"/>
              </a:ext>
            </a:extLst>
          </p:cNvPr>
          <p:cNvSpPr/>
          <p:nvPr/>
        </p:nvSpPr>
        <p:spPr>
          <a:xfrm>
            <a:off x="766494" y="782139"/>
            <a:ext cx="4962574" cy="27171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861" tIns="27861" rIns="27861" bIns="27861" numCol="1" anchor="ctr">
            <a:spAutoFit/>
          </a:bodyPr>
          <a:lstStyle>
            <a:lvl1pPr algn="l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400" dirty="0"/>
              <a:t>R. Martin @ FCC Week in Amsterdam: FCC-eh triplet</a:t>
            </a:r>
            <a:endParaRPr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3AC1FB1-1F94-4041-834F-3039590607A1}"/>
              </a:ext>
            </a:extLst>
          </p:cNvPr>
          <p:cNvSpPr txBox="1"/>
          <p:nvPr/>
        </p:nvSpPr>
        <p:spPr>
          <a:xfrm>
            <a:off x="3151579" y="2273999"/>
            <a:ext cx="1085002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b</a:t>
            </a:r>
            <a:r>
              <a:rPr lang="en-US" baseline="30000" dirty="0">
                <a:latin typeface="Symbol" pitchFamily="2" charset="2"/>
              </a:rPr>
              <a:t>*</a:t>
            </a:r>
            <a:r>
              <a:rPr lang="en-US" dirty="0"/>
              <a:t> = 30cm</a:t>
            </a:r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xmlns="" id="{F8A3D52D-47BA-DD41-A741-607C8789A980}"/>
              </a:ext>
            </a:extLst>
          </p:cNvPr>
          <p:cNvSpPr/>
          <p:nvPr/>
        </p:nvSpPr>
        <p:spPr>
          <a:xfrm>
            <a:off x="788786" y="1364201"/>
            <a:ext cx="879011" cy="610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861" tIns="27861" rIns="27861" bIns="27861" numCol="1" anchor="ctr">
            <a:spAutoFit/>
          </a:bodyPr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900" dirty="0"/>
              <a:t>non </a:t>
            </a:r>
            <a:endParaRPr lang="en-US" sz="900" dirty="0"/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900" dirty="0"/>
              <a:t>focused beam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900" dirty="0"/>
              <a:t>bypasses 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900" dirty="0"/>
              <a:t>the interaction</a:t>
            </a: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2724B45B-FF50-7143-A4A1-A89C04E7B400}"/>
              </a:ext>
            </a:extLst>
          </p:cNvPr>
          <p:cNvSpPr/>
          <p:nvPr/>
        </p:nvSpPr>
        <p:spPr>
          <a:xfrm>
            <a:off x="788786" y="3421245"/>
            <a:ext cx="1056540" cy="333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861" tIns="27861" rIns="27861" bIns="27861" numCol="1" anchor="ctr">
            <a:spAutoFit/>
          </a:bodyPr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900" dirty="0"/>
              <a:t>focused interacting 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900" dirty="0"/>
              <a:t>proton beam</a:t>
            </a:r>
          </a:p>
        </p:txBody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xmlns="" id="{53BFE11B-2B98-DA4C-8A2B-7B5F4E210B8B}"/>
              </a:ext>
            </a:extLst>
          </p:cNvPr>
          <p:cNvSpPr/>
          <p:nvPr/>
        </p:nvSpPr>
        <p:spPr>
          <a:xfrm>
            <a:off x="5202194" y="3415329"/>
            <a:ext cx="441912" cy="220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861" tIns="27861" rIns="27861" bIns="27861" numCol="1" anchor="ctr">
            <a:no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00" dirty="0"/>
              <a:t>SR fan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B35F1A-A4B1-5F4E-94DC-67477754719F}"/>
              </a:ext>
            </a:extLst>
          </p:cNvPr>
          <p:cNvSpPr txBox="1"/>
          <p:nvPr/>
        </p:nvSpPr>
        <p:spPr>
          <a:xfrm>
            <a:off x="141718" y="4829906"/>
            <a:ext cx="2509174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SR</a:t>
            </a:r>
            <a:r>
              <a:rPr lang="en-US" dirty="0"/>
              <a:t> = 13kW; </a:t>
            </a:r>
            <a:r>
              <a:rPr lang="en-US" dirty="0" err="1"/>
              <a:t>E</a:t>
            </a:r>
            <a:r>
              <a:rPr lang="en-US" baseline="-25000" dirty="0" err="1"/>
              <a:t>crit</a:t>
            </a:r>
            <a:r>
              <a:rPr lang="en-US" dirty="0"/>
              <a:t> = 176keV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8831B5-29B6-A046-937B-BC6EF9A860CC}"/>
              </a:ext>
            </a:extLst>
          </p:cNvPr>
          <p:cNvSpPr txBox="1"/>
          <p:nvPr/>
        </p:nvSpPr>
        <p:spPr>
          <a:xfrm>
            <a:off x="1452948" y="1666240"/>
            <a:ext cx="6346378" cy="1241571"/>
          </a:xfrm>
          <a:prstGeom prst="rect">
            <a:avLst/>
          </a:prstGeom>
          <a:solidFill>
            <a:srgbClr val="FFFF00"/>
          </a:solidFill>
        </p:spPr>
        <p:txBody>
          <a:bodyPr wrap="none" lIns="71323" tIns="35662" rIns="71323" bIns="35662" rtlCol="0">
            <a:spAutoFit/>
          </a:bodyPr>
          <a:lstStyle/>
          <a:p>
            <a:pPr algn="ctr"/>
            <a:r>
              <a:rPr lang="en-US" sz="1900" dirty="0">
                <a:solidFill>
                  <a:srgbClr val="00B050"/>
                </a:solidFill>
              </a:rPr>
              <a:t>Various options on the table with solutions at hand!</a:t>
            </a:r>
          </a:p>
          <a:p>
            <a:pPr algn="ctr"/>
            <a:r>
              <a:rPr lang="en-US" sz="1900" dirty="0">
                <a:solidFill>
                  <a:srgbClr val="00B050"/>
                </a:solidFill>
              </a:rPr>
              <a:t>Design work on the ‘Sweet Spot’ magnet is still ongoing!</a:t>
            </a:r>
          </a:p>
          <a:p>
            <a:pPr algn="ctr"/>
            <a:r>
              <a:rPr lang="en-US" sz="1900" dirty="0">
                <a:solidFill>
                  <a:srgbClr val="00B050"/>
                </a:solidFill>
              </a:rPr>
              <a:t>Final implementation strongly depends on actual IR choice and</a:t>
            </a:r>
          </a:p>
          <a:p>
            <a:pPr algn="ctr"/>
            <a:r>
              <a:rPr lang="en-US" sz="1900" dirty="0">
                <a:solidFill>
                  <a:srgbClr val="00B050"/>
                </a:solidFill>
              </a:rPr>
              <a:t>FCC-</a:t>
            </a:r>
            <a:r>
              <a:rPr lang="en-US" sz="1900" dirty="0" err="1">
                <a:solidFill>
                  <a:srgbClr val="00B050"/>
                </a:solidFill>
              </a:rPr>
              <a:t>hh</a:t>
            </a:r>
            <a:r>
              <a:rPr lang="en-US" sz="1900" dirty="0">
                <a:solidFill>
                  <a:srgbClr val="00B050"/>
                </a:solidFill>
              </a:rPr>
              <a:t> optics configuration!!!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A3A96517-D056-024E-A929-0458C7A6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-22820"/>
            <a:ext cx="7570630" cy="600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-110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-110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-110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-110" charset="0"/>
                <a:ea typeface="ＭＳ Ｐゴシック" charset="-128"/>
                <a:cs typeface="ＭＳ Ｐゴシック" charset="-128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-110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-110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-110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-110" charset="0"/>
              </a:defRPr>
            </a:lvl9pPr>
          </a:lstStyle>
          <a:p>
            <a:pPr algn="ctr" defTabSz="713232"/>
            <a:r>
              <a:rPr lang="en-US" sz="2800" b="1" kern="0" dirty="0">
                <a:solidFill>
                  <a:schemeClr val="tx1"/>
                </a:solidFill>
                <a:latin typeface="+mn-lt"/>
                <a:ea typeface="Calibri"/>
                <a:cs typeface="Garamond"/>
              </a:rPr>
              <a:t>FCC-eh Interaction Region</a:t>
            </a:r>
            <a:endParaRPr lang="en-US" sz="2800" b="1" kern="0" dirty="0">
              <a:solidFill>
                <a:schemeClr val="tx1"/>
              </a:solidFill>
              <a:latin typeface="+mn-lt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351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3232">
              <a:defRPr/>
            </a:pPr>
            <a:r>
              <a:rPr lang="en-US" sz="2800" kern="0" dirty="0">
                <a:latin typeface="Arial"/>
              </a:rPr>
              <a:t>               FCC integral project technical schedule</a:t>
            </a:r>
          </a:p>
        </p:txBody>
      </p:sp>
      <p:pic>
        <p:nvPicPr>
          <p:cNvPr id="10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4399" y="923347"/>
            <a:ext cx="8786093" cy="4176602"/>
            <a:chOff x="285866" y="1108017"/>
            <a:chExt cx="11714790" cy="5011922"/>
          </a:xfrm>
        </p:grpSpPr>
        <p:sp>
          <p:nvSpPr>
            <p:cNvPr id="47" name="Rounded Rectangle 46">
              <a:extLst>
                <a:ext uri="{FF2B5EF4-FFF2-40B4-BE49-F238E27FC236}">
                  <a16:creationId xmlns="" xmlns:a16="http://schemas.microsoft.com/office/drawing/2014/main" id="{5D438CD2-934D-884B-9503-B63B92C0096B}"/>
                </a:ext>
              </a:extLst>
            </p:cNvPr>
            <p:cNvSpPr/>
            <p:nvPr/>
          </p:nvSpPr>
          <p:spPr>
            <a:xfrm>
              <a:off x="291698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="" xmlns:a16="http://schemas.microsoft.com/office/drawing/2014/main" id="{28D5F7D8-39CF-9A46-A78B-39760D4776B9}"/>
                </a:ext>
              </a:extLst>
            </p:cNvPr>
            <p:cNvSpPr/>
            <p:nvPr/>
          </p:nvSpPr>
          <p:spPr>
            <a:xfrm>
              <a:off x="629944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="" xmlns:a16="http://schemas.microsoft.com/office/drawing/2014/main" id="{CD0ADA4C-F654-5046-99C2-843D68B5C2B5}"/>
                </a:ext>
              </a:extLst>
            </p:cNvPr>
            <p:cNvSpPr/>
            <p:nvPr/>
          </p:nvSpPr>
          <p:spPr>
            <a:xfrm>
              <a:off x="968190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="" xmlns:a16="http://schemas.microsoft.com/office/drawing/2014/main" id="{A8625895-FBF8-C943-9571-243ABA1EB863}"/>
                </a:ext>
              </a:extLst>
            </p:cNvPr>
            <p:cNvSpPr/>
            <p:nvPr/>
          </p:nvSpPr>
          <p:spPr>
            <a:xfrm>
              <a:off x="1306436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4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="" xmlns:a16="http://schemas.microsoft.com/office/drawing/2014/main" id="{29AE5585-DD62-EA4D-928F-5377112BA408}"/>
                </a:ext>
              </a:extLst>
            </p:cNvPr>
            <p:cNvSpPr/>
            <p:nvPr/>
          </p:nvSpPr>
          <p:spPr>
            <a:xfrm>
              <a:off x="1644684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5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="" xmlns:a16="http://schemas.microsoft.com/office/drawing/2014/main" id="{B6F2C48D-2F1D-FC41-BAA8-188F526FBE60}"/>
                </a:ext>
              </a:extLst>
            </p:cNvPr>
            <p:cNvSpPr/>
            <p:nvPr/>
          </p:nvSpPr>
          <p:spPr>
            <a:xfrm>
              <a:off x="1982930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6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="" xmlns:a16="http://schemas.microsoft.com/office/drawing/2014/main" id="{3F9387C0-6250-644D-AD7B-2B12FBE4BF44}"/>
                </a:ext>
              </a:extLst>
            </p:cNvPr>
            <p:cNvSpPr/>
            <p:nvPr/>
          </p:nvSpPr>
          <p:spPr>
            <a:xfrm>
              <a:off x="2321177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7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="" xmlns:a16="http://schemas.microsoft.com/office/drawing/2014/main" id="{169A1C06-EE66-BE41-9758-B6178A6CB2D7}"/>
                </a:ext>
              </a:extLst>
            </p:cNvPr>
            <p:cNvSpPr/>
            <p:nvPr/>
          </p:nvSpPr>
          <p:spPr>
            <a:xfrm>
              <a:off x="2659423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8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="" xmlns:a16="http://schemas.microsoft.com/office/drawing/2014/main" id="{2E80A3E1-9767-7B41-81F6-D5B2940F8A39}"/>
                </a:ext>
              </a:extLst>
            </p:cNvPr>
            <p:cNvSpPr/>
            <p:nvPr/>
          </p:nvSpPr>
          <p:spPr>
            <a:xfrm>
              <a:off x="2997670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9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="" xmlns:a16="http://schemas.microsoft.com/office/drawing/2014/main" id="{BDD1FFA5-ADB7-5749-BCE2-A79BD9FAF50D}"/>
                </a:ext>
              </a:extLst>
            </p:cNvPr>
            <p:cNvSpPr/>
            <p:nvPr/>
          </p:nvSpPr>
          <p:spPr>
            <a:xfrm>
              <a:off x="3335917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10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="" xmlns:a16="http://schemas.microsoft.com/office/drawing/2014/main" id="{621FF53B-7FBB-0A4C-A8C5-6295FC690B50}"/>
                </a:ext>
              </a:extLst>
            </p:cNvPr>
            <p:cNvSpPr/>
            <p:nvPr/>
          </p:nvSpPr>
          <p:spPr>
            <a:xfrm>
              <a:off x="3674163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11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="" xmlns:a16="http://schemas.microsoft.com/office/drawing/2014/main" id="{D089A103-802A-3040-9BAA-BF1A9D558144}"/>
                </a:ext>
              </a:extLst>
            </p:cNvPr>
            <p:cNvSpPr/>
            <p:nvPr/>
          </p:nvSpPr>
          <p:spPr>
            <a:xfrm>
              <a:off x="4012409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12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="" xmlns:a16="http://schemas.microsoft.com/office/drawing/2014/main" id="{9B74BF79-BAA3-F34D-B615-BE0EF7638518}"/>
                </a:ext>
              </a:extLst>
            </p:cNvPr>
            <p:cNvSpPr/>
            <p:nvPr/>
          </p:nvSpPr>
          <p:spPr>
            <a:xfrm>
              <a:off x="4350657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13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="" xmlns:a16="http://schemas.microsoft.com/office/drawing/2014/main" id="{1530533E-BE14-3145-9880-E0DFFEF54DEB}"/>
                </a:ext>
              </a:extLst>
            </p:cNvPr>
            <p:cNvSpPr/>
            <p:nvPr/>
          </p:nvSpPr>
          <p:spPr>
            <a:xfrm>
              <a:off x="4688903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14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="" xmlns:a16="http://schemas.microsoft.com/office/drawing/2014/main" id="{92220EEC-37BA-C94E-BBBE-903C440D49C5}"/>
                </a:ext>
              </a:extLst>
            </p:cNvPr>
            <p:cNvSpPr/>
            <p:nvPr/>
          </p:nvSpPr>
          <p:spPr>
            <a:xfrm>
              <a:off x="5027149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15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="" xmlns:a16="http://schemas.microsoft.com/office/drawing/2014/main" id="{F56D61E3-7E32-A04E-97B9-EBF8C68DF041}"/>
                </a:ext>
              </a:extLst>
            </p:cNvPr>
            <p:cNvSpPr/>
            <p:nvPr/>
          </p:nvSpPr>
          <p:spPr>
            <a:xfrm>
              <a:off x="5365396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16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="" xmlns:a16="http://schemas.microsoft.com/office/drawing/2014/main" id="{E981D7E4-7E72-B040-9CCD-AFA8062CC50C}"/>
                </a:ext>
              </a:extLst>
            </p:cNvPr>
            <p:cNvSpPr/>
            <p:nvPr/>
          </p:nvSpPr>
          <p:spPr>
            <a:xfrm>
              <a:off x="5703643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17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="" xmlns:a16="http://schemas.microsoft.com/office/drawing/2014/main" id="{63091869-0CF9-CE46-A6F0-0EE3913E5C30}"/>
                </a:ext>
              </a:extLst>
            </p:cNvPr>
            <p:cNvSpPr/>
            <p:nvPr/>
          </p:nvSpPr>
          <p:spPr>
            <a:xfrm>
              <a:off x="6041890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18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="" xmlns:a16="http://schemas.microsoft.com/office/drawing/2014/main" id="{06687278-5D0B-F74D-B23F-A6A379FFCF7C}"/>
                </a:ext>
              </a:extLst>
            </p:cNvPr>
            <p:cNvSpPr/>
            <p:nvPr/>
          </p:nvSpPr>
          <p:spPr>
            <a:xfrm>
              <a:off x="7812945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34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="" xmlns:a16="http://schemas.microsoft.com/office/drawing/2014/main" id="{AD7FCBBA-C725-E04E-A5EE-70FCBB7AD738}"/>
                </a:ext>
              </a:extLst>
            </p:cNvPr>
            <p:cNvSpPr/>
            <p:nvPr/>
          </p:nvSpPr>
          <p:spPr>
            <a:xfrm>
              <a:off x="8066691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35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="" xmlns:a16="http://schemas.microsoft.com/office/drawing/2014/main" id="{119480CD-202F-1D49-B346-11129078D7F8}"/>
                </a:ext>
              </a:extLst>
            </p:cNvPr>
            <p:cNvSpPr/>
            <p:nvPr/>
          </p:nvSpPr>
          <p:spPr>
            <a:xfrm>
              <a:off x="8320436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36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="" xmlns:a16="http://schemas.microsoft.com/office/drawing/2014/main" id="{AA8E9BFF-8003-4245-943D-B128C5F54EF7}"/>
                </a:ext>
              </a:extLst>
            </p:cNvPr>
            <p:cNvSpPr/>
            <p:nvPr/>
          </p:nvSpPr>
          <p:spPr>
            <a:xfrm>
              <a:off x="8574182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37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="" xmlns:a16="http://schemas.microsoft.com/office/drawing/2014/main" id="{8F84E6A0-0E9E-2344-B5AA-5DF1AECB9FC5}"/>
                </a:ext>
              </a:extLst>
            </p:cNvPr>
            <p:cNvSpPr/>
            <p:nvPr/>
          </p:nvSpPr>
          <p:spPr>
            <a:xfrm>
              <a:off x="8827928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38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="" xmlns:a16="http://schemas.microsoft.com/office/drawing/2014/main" id="{DF7CBD27-5ABB-A246-95A8-1C076E548986}"/>
                </a:ext>
              </a:extLst>
            </p:cNvPr>
            <p:cNvSpPr/>
            <p:nvPr/>
          </p:nvSpPr>
          <p:spPr>
            <a:xfrm>
              <a:off x="9081673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39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="" xmlns:a16="http://schemas.microsoft.com/office/drawing/2014/main" id="{9C7E3514-D3D6-C642-A5C2-85DC16B88830}"/>
                </a:ext>
              </a:extLst>
            </p:cNvPr>
            <p:cNvSpPr/>
            <p:nvPr/>
          </p:nvSpPr>
          <p:spPr>
            <a:xfrm>
              <a:off x="9335418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40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="" xmlns:a16="http://schemas.microsoft.com/office/drawing/2014/main" id="{8C33C777-C697-7F4F-B9E0-8FB1EFC112DF}"/>
                </a:ext>
              </a:extLst>
            </p:cNvPr>
            <p:cNvSpPr/>
            <p:nvPr/>
          </p:nvSpPr>
          <p:spPr>
            <a:xfrm>
              <a:off x="9589165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41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="" xmlns:a16="http://schemas.microsoft.com/office/drawing/2014/main" id="{A1A47F0F-FF21-CC42-BE33-907DAC424B2F}"/>
                </a:ext>
              </a:extLst>
            </p:cNvPr>
            <p:cNvSpPr/>
            <p:nvPr/>
          </p:nvSpPr>
          <p:spPr>
            <a:xfrm>
              <a:off x="9842911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42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="" xmlns:a16="http://schemas.microsoft.com/office/drawing/2014/main" id="{59238DAF-E689-104A-94FC-0A63047F6ABA}"/>
                </a:ext>
              </a:extLst>
            </p:cNvPr>
            <p:cNvSpPr/>
            <p:nvPr/>
          </p:nvSpPr>
          <p:spPr>
            <a:xfrm>
              <a:off x="10107139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43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="" xmlns:a16="http://schemas.microsoft.com/office/drawing/2014/main" id="{689E9430-926E-EA4F-8DE9-5A9B25F91322}"/>
                </a:ext>
              </a:extLst>
            </p:cNvPr>
            <p:cNvSpPr/>
            <p:nvPr/>
          </p:nvSpPr>
          <p:spPr>
            <a:xfrm>
              <a:off x="6477470" y="1108017"/>
              <a:ext cx="1238141" cy="23410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15 years operation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="" xmlns:a16="http://schemas.microsoft.com/office/drawing/2014/main" id="{7FEAF987-E512-994C-A429-051D73A4AAEF}"/>
                </a:ext>
              </a:extLst>
            </p:cNvPr>
            <p:cNvSpPr/>
            <p:nvPr/>
          </p:nvSpPr>
          <p:spPr>
            <a:xfrm>
              <a:off x="285866" y="1597439"/>
              <a:ext cx="2029479" cy="7023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Project preparation &amp;</a:t>
              </a:r>
            </a:p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administrative processes</a:t>
              </a: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="" xmlns:a16="http://schemas.microsoft.com/office/drawing/2014/main" id="{170EC402-685B-FF40-89C1-FEF6BF583425}"/>
                </a:ext>
              </a:extLst>
            </p:cNvPr>
            <p:cNvSpPr/>
            <p:nvPr/>
          </p:nvSpPr>
          <p:spPr>
            <a:xfrm>
              <a:off x="629180" y="3092954"/>
              <a:ext cx="2312877" cy="7023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Geological investigations, infrastructure detailed design and tendering preparation</a:t>
              </a: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="" xmlns:a16="http://schemas.microsoft.com/office/drawing/2014/main" id="{94AAAEA5-D826-744D-89D8-4F109F4459CD}"/>
                </a:ext>
              </a:extLst>
            </p:cNvPr>
            <p:cNvSpPr/>
            <p:nvPr/>
          </p:nvSpPr>
          <p:spPr>
            <a:xfrm>
              <a:off x="2997670" y="3092954"/>
              <a:ext cx="2705973" cy="7023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Tunnel, site and technical infrastructure construction</a:t>
              </a: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="" xmlns:a16="http://schemas.microsoft.com/office/drawing/2014/main" id="{78DD8C9E-BC6F-634A-ADC0-EC0E38F45DBD}"/>
                </a:ext>
              </a:extLst>
            </p:cNvPr>
            <p:cNvSpPr/>
            <p:nvPr/>
          </p:nvSpPr>
          <p:spPr>
            <a:xfrm>
              <a:off x="285866" y="3869930"/>
              <a:ext cx="3345957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FCC-ee accelerator R&amp;D and technical design</a:t>
              </a: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="" xmlns:a16="http://schemas.microsoft.com/office/drawing/2014/main" id="{432D4989-759A-0A47-A580-68B7C0D27F5C}"/>
                </a:ext>
              </a:extLst>
            </p:cNvPr>
            <p:cNvSpPr/>
            <p:nvPr/>
          </p:nvSpPr>
          <p:spPr>
            <a:xfrm>
              <a:off x="3674163" y="4632618"/>
              <a:ext cx="2705973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FCC-ee detector</a:t>
              </a:r>
              <a:b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construction, installation, commissioning</a:t>
              </a: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="" xmlns:a16="http://schemas.microsoft.com/office/drawing/2014/main" id="{91A4E665-02B3-AB4B-8411-A08100B2A442}"/>
                </a:ext>
              </a:extLst>
            </p:cNvPr>
            <p:cNvSpPr/>
            <p:nvPr/>
          </p:nvSpPr>
          <p:spPr>
            <a:xfrm>
              <a:off x="2315345" y="4632618"/>
              <a:ext cx="1316476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FCC-ee detector technical design</a:t>
              </a: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="" xmlns:a16="http://schemas.microsoft.com/office/drawing/2014/main" id="{C9B79C58-AFE5-1D4F-BC40-DC3C00F4BAFC}"/>
                </a:ext>
              </a:extLst>
            </p:cNvPr>
            <p:cNvSpPr/>
            <p:nvPr/>
          </p:nvSpPr>
          <p:spPr>
            <a:xfrm>
              <a:off x="2346331" y="1597439"/>
              <a:ext cx="676493" cy="7023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 err="1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Permis-sions</a:t>
              </a:r>
              <a:endParaRPr lang="en-US" sz="900" dirty="0">
                <a:solidFill>
                  <a:srgbClr val="0C377B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125" name="Rounded Rectangle 124">
              <a:extLst>
                <a:ext uri="{FF2B5EF4-FFF2-40B4-BE49-F238E27FC236}">
                  <a16:creationId xmlns="" xmlns:a16="http://schemas.microsoft.com/office/drawing/2014/main" id="{63B93B28-527C-694E-A94C-E43B0A670F78}"/>
                </a:ext>
              </a:extLst>
            </p:cNvPr>
            <p:cNvSpPr/>
            <p:nvPr/>
          </p:nvSpPr>
          <p:spPr>
            <a:xfrm>
              <a:off x="285866" y="4632618"/>
              <a:ext cx="1987139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Set up of international experiment collaborations, detector R&amp;D and concept development</a:t>
              </a:r>
            </a:p>
          </p:txBody>
        </p:sp>
        <p:sp>
          <p:nvSpPr>
            <p:cNvPr id="126" name="Rounded Rectangle 125">
              <a:extLst>
                <a:ext uri="{FF2B5EF4-FFF2-40B4-BE49-F238E27FC236}">
                  <a16:creationId xmlns="" xmlns:a16="http://schemas.microsoft.com/office/drawing/2014/main" id="{25AA9F70-A99E-5B42-A57D-DD77ED950F3C}"/>
                </a:ext>
              </a:extLst>
            </p:cNvPr>
            <p:cNvSpPr/>
            <p:nvPr/>
          </p:nvSpPr>
          <p:spPr>
            <a:xfrm>
              <a:off x="3674163" y="3869930"/>
              <a:ext cx="2705973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FCC-ee accelerator construction, installation, commissioning</a:t>
              </a:r>
            </a:p>
          </p:txBody>
        </p:sp>
        <p:sp>
          <p:nvSpPr>
            <p:cNvPr id="127" name="Rounded Rectangle 126">
              <a:extLst>
                <a:ext uri="{FF2B5EF4-FFF2-40B4-BE49-F238E27FC236}">
                  <a16:creationId xmlns="" xmlns:a16="http://schemas.microsoft.com/office/drawing/2014/main" id="{66314480-8DBD-9D43-B456-6A0F56DC179B}"/>
                </a:ext>
              </a:extLst>
            </p:cNvPr>
            <p:cNvSpPr/>
            <p:nvPr/>
          </p:nvSpPr>
          <p:spPr>
            <a:xfrm>
              <a:off x="290897" y="2345197"/>
              <a:ext cx="959702" cy="7023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Funding strategy</a:t>
              </a:r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="" xmlns:a16="http://schemas.microsoft.com/office/drawing/2014/main" id="{4F8F26AB-B354-474F-BA98-3EA6E8DE4B99}"/>
                </a:ext>
              </a:extLst>
            </p:cNvPr>
            <p:cNvSpPr/>
            <p:nvPr/>
          </p:nvSpPr>
          <p:spPr>
            <a:xfrm>
              <a:off x="1306436" y="2345197"/>
              <a:ext cx="1008909" cy="7023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Funding and</a:t>
              </a:r>
              <a:b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in-kind contribution agreements</a:t>
              </a:r>
            </a:p>
          </p:txBody>
        </p:sp>
        <p:sp>
          <p:nvSpPr>
            <p:cNvPr id="129" name="Rounded Rectangle 128">
              <a:extLst>
                <a:ext uri="{FF2B5EF4-FFF2-40B4-BE49-F238E27FC236}">
                  <a16:creationId xmlns="" xmlns:a16="http://schemas.microsoft.com/office/drawing/2014/main" id="{22A9BEF8-2B54-B245-B4F9-F78551FF1CE1}"/>
                </a:ext>
              </a:extLst>
            </p:cNvPr>
            <p:cNvSpPr/>
            <p:nvPr/>
          </p:nvSpPr>
          <p:spPr>
            <a:xfrm>
              <a:off x="8066693" y="4632618"/>
              <a:ext cx="2294192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</a:t>
              </a:r>
              <a:r>
                <a:rPr lang="en-US" sz="900" dirty="0" err="1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hh</a:t>
              </a: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detector</a:t>
              </a:r>
              <a:b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construction, installation, commissioning</a:t>
              </a:r>
            </a:p>
          </p:txBody>
        </p:sp>
        <p:sp>
          <p:nvSpPr>
            <p:cNvPr id="130" name="Rounded Rectangle 129">
              <a:extLst>
                <a:ext uri="{FF2B5EF4-FFF2-40B4-BE49-F238E27FC236}">
                  <a16:creationId xmlns="" xmlns:a16="http://schemas.microsoft.com/office/drawing/2014/main" id="{49120DB8-0B05-9B41-AB4C-3D6F3A21CDDE}"/>
                </a:ext>
              </a:extLst>
            </p:cNvPr>
            <p:cNvSpPr/>
            <p:nvPr/>
          </p:nvSpPr>
          <p:spPr>
            <a:xfrm>
              <a:off x="6477473" y="4624428"/>
              <a:ext cx="1492032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</a:t>
              </a:r>
              <a:r>
                <a:rPr lang="en-US" sz="900" dirty="0" err="1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hh</a:t>
              </a: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detector R&amp;D,</a:t>
              </a:r>
              <a:b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technical design</a:t>
              </a:r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="" xmlns:a16="http://schemas.microsoft.com/office/drawing/2014/main" id="{92A51427-ACC3-0945-A438-6F741746D8AA}"/>
                </a:ext>
              </a:extLst>
            </p:cNvPr>
            <p:cNvSpPr/>
            <p:nvPr/>
          </p:nvSpPr>
          <p:spPr>
            <a:xfrm>
              <a:off x="6477470" y="1610593"/>
              <a:ext cx="462961" cy="702307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Update</a:t>
              </a:r>
              <a:b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Permissions</a:t>
              </a:r>
            </a:p>
          </p:txBody>
        </p:sp>
        <p:sp>
          <p:nvSpPr>
            <p:cNvPr id="132" name="Rounded Rectangle 131">
              <a:extLst>
                <a:ext uri="{FF2B5EF4-FFF2-40B4-BE49-F238E27FC236}">
                  <a16:creationId xmlns="" xmlns:a16="http://schemas.microsoft.com/office/drawing/2014/main" id="{2D0959B1-FFB2-F447-8E82-48E5716BEE6E}"/>
                </a:ext>
              </a:extLst>
            </p:cNvPr>
            <p:cNvSpPr/>
            <p:nvPr/>
          </p:nvSpPr>
          <p:spPr>
            <a:xfrm>
              <a:off x="8066691" y="3869930"/>
              <a:ext cx="2294193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</a:t>
              </a:r>
              <a:r>
                <a:rPr lang="en-US" sz="900" dirty="0" err="1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hh</a:t>
              </a: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accelerator construction, installation, commissioning</a:t>
              </a:r>
            </a:p>
          </p:txBody>
        </p:sp>
        <p:sp>
          <p:nvSpPr>
            <p:cNvPr id="135" name="Rounded Rectangle 134">
              <a:extLst>
                <a:ext uri="{FF2B5EF4-FFF2-40B4-BE49-F238E27FC236}">
                  <a16:creationId xmlns="" xmlns:a16="http://schemas.microsoft.com/office/drawing/2014/main" id="{8E3B73F8-4C2D-294B-A8D5-F6C65B4DA4B2}"/>
                </a:ext>
              </a:extLst>
            </p:cNvPr>
            <p:cNvSpPr/>
            <p:nvPr/>
          </p:nvSpPr>
          <p:spPr>
            <a:xfrm>
              <a:off x="7810758" y="3092954"/>
              <a:ext cx="1524660" cy="7023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FCC-ee dismantling, CE &amp; infrastructure adaptations FCC-</a:t>
              </a:r>
              <a:r>
                <a:rPr lang="en-US" sz="900" dirty="0" err="1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hh</a:t>
              </a:r>
              <a:endParaRPr lang="en-US" sz="900" dirty="0">
                <a:solidFill>
                  <a:srgbClr val="0C377B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136" name="Rounded Rectangle 135">
              <a:extLst>
                <a:ext uri="{FF2B5EF4-FFF2-40B4-BE49-F238E27FC236}">
                  <a16:creationId xmlns="" xmlns:a16="http://schemas.microsoft.com/office/drawing/2014/main" id="{A24383AD-C913-DC42-9CCE-8188950936C8}"/>
                </a:ext>
              </a:extLst>
            </p:cNvPr>
            <p:cNvSpPr/>
            <p:nvPr/>
          </p:nvSpPr>
          <p:spPr>
            <a:xfrm>
              <a:off x="6861811" y="2345197"/>
              <a:ext cx="853800" cy="702307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Funding and</a:t>
              </a:r>
              <a:b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in-kind contribution agreements</a:t>
              </a: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="" xmlns:a16="http://schemas.microsoft.com/office/drawing/2014/main" id="{726A91C3-33AC-5940-815E-40F30AF5C75F}"/>
                </a:ext>
              </a:extLst>
            </p:cNvPr>
            <p:cNvSpPr/>
            <p:nvPr/>
          </p:nvSpPr>
          <p:spPr>
            <a:xfrm>
              <a:off x="10401445" y="1108017"/>
              <a:ext cx="1301937" cy="234102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~ 25 years operation</a:t>
              </a:r>
            </a:p>
          </p:txBody>
        </p:sp>
        <p:sp>
          <p:nvSpPr>
            <p:cNvPr id="138" name="Rounded Rectangle 137">
              <a:extLst>
                <a:ext uri="{FF2B5EF4-FFF2-40B4-BE49-F238E27FC236}">
                  <a16:creationId xmlns="" xmlns:a16="http://schemas.microsoft.com/office/drawing/2014/main" id="{75088ADD-8768-8843-A259-F270E74ED74E}"/>
                </a:ext>
              </a:extLst>
            </p:cNvPr>
            <p:cNvSpPr/>
            <p:nvPr/>
          </p:nvSpPr>
          <p:spPr>
            <a:xfrm>
              <a:off x="6477470" y="3861048"/>
              <a:ext cx="1492035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</a:t>
              </a:r>
              <a:r>
                <a:rPr lang="en-US" sz="900" dirty="0" err="1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hh</a:t>
              </a: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accelerator R&amp;D and technical design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7858" y="5407722"/>
              <a:ext cx="9557045" cy="712217"/>
              <a:chOff x="285866" y="3840809"/>
              <a:chExt cx="9557045" cy="712217"/>
            </a:xfrm>
          </p:grpSpPr>
          <p:sp>
            <p:nvSpPr>
              <p:cNvPr id="133" name="Rounded Rectangle 132">
                <a:extLst>
                  <a:ext uri="{FF2B5EF4-FFF2-40B4-BE49-F238E27FC236}">
                    <a16:creationId xmlns="" xmlns:a16="http://schemas.microsoft.com/office/drawing/2014/main" id="{704B4551-F609-6B47-B642-263BAEF754D4}"/>
                  </a:ext>
                </a:extLst>
              </p:cNvPr>
              <p:cNvSpPr/>
              <p:nvPr/>
            </p:nvSpPr>
            <p:spPr>
              <a:xfrm>
                <a:off x="6477469" y="3847850"/>
                <a:ext cx="1746245" cy="70230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713232">
                  <a:defRPr/>
                </a:pPr>
                <a:r>
                  <a:rPr lang="en-US" sz="900" dirty="0">
                    <a:solidFill>
                      <a:srgbClr val="0C377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SC wire and 16 T magnet R&amp;D, model magnets, prototypes, </a:t>
                </a:r>
                <a:r>
                  <a:rPr lang="en-US" sz="900" dirty="0" err="1">
                    <a:solidFill>
                      <a:srgbClr val="0C377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preseries</a:t>
                </a:r>
                <a:endPara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134" name="Rounded Rectangle 133">
                <a:extLst>
                  <a:ext uri="{FF2B5EF4-FFF2-40B4-BE49-F238E27FC236}">
                    <a16:creationId xmlns="" xmlns:a16="http://schemas.microsoft.com/office/drawing/2014/main" id="{21CA6488-5BAE-4F43-86D6-02E79C1137D1}"/>
                  </a:ext>
                </a:extLst>
              </p:cNvPr>
              <p:cNvSpPr/>
              <p:nvPr/>
            </p:nvSpPr>
            <p:spPr>
              <a:xfrm>
                <a:off x="8271481" y="3850719"/>
                <a:ext cx="1571430" cy="70230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3232">
                  <a:defRPr/>
                </a:pPr>
                <a:r>
                  <a:rPr lang="en-US" sz="900" dirty="0">
                    <a:solidFill>
                      <a:srgbClr val="0C377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16 T dipole magnet</a:t>
                </a:r>
                <a:br>
                  <a:rPr lang="en-US" sz="900" dirty="0">
                    <a:solidFill>
                      <a:srgbClr val="0C377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US" sz="900" dirty="0">
                    <a:solidFill>
                      <a:srgbClr val="0C377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series production</a:t>
                </a:r>
              </a:p>
            </p:txBody>
          </p:sp>
          <p:sp>
            <p:nvSpPr>
              <p:cNvPr id="139" name="Rounded Rectangle 138">
                <a:extLst>
                  <a:ext uri="{FF2B5EF4-FFF2-40B4-BE49-F238E27FC236}">
                    <a16:creationId xmlns="" xmlns:a16="http://schemas.microsoft.com/office/drawing/2014/main" id="{A9E0F5AE-28BF-8B4D-B36B-1D4590CBC065}"/>
                  </a:ext>
                </a:extLst>
              </p:cNvPr>
              <p:cNvSpPr/>
              <p:nvPr/>
            </p:nvSpPr>
            <p:spPr>
              <a:xfrm>
                <a:off x="285866" y="3840809"/>
                <a:ext cx="6094270" cy="70230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3232">
                  <a:defRPr/>
                </a:pPr>
                <a:r>
                  <a:rPr lang="en-US" sz="900" dirty="0">
                    <a:solidFill>
                      <a:srgbClr val="0C377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Superconducting wire and magnet R&amp;D</a:t>
                </a:r>
              </a:p>
            </p:txBody>
          </p:sp>
        </p:grpSp>
        <p:sp>
          <p:nvSpPr>
            <p:cNvPr id="140" name="Rounded Rectangle 139">
              <a:extLst>
                <a:ext uri="{FF2B5EF4-FFF2-40B4-BE49-F238E27FC236}">
                  <a16:creationId xmlns="" xmlns:a16="http://schemas.microsoft.com/office/drawing/2014/main" id="{975AAB7B-7E20-BA4A-87C4-4409BA621901}"/>
                </a:ext>
              </a:extLst>
            </p:cNvPr>
            <p:cNvSpPr/>
            <p:nvPr/>
          </p:nvSpPr>
          <p:spPr>
            <a:xfrm>
              <a:off x="11746910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1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294C-DAB2-47A2-9D33-98E93E62356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12.03.2020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 FCC CDR presentation   Outlook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8953" y="1561218"/>
            <a:ext cx="8786093" cy="4176602"/>
            <a:chOff x="285866" y="1108017"/>
            <a:chExt cx="11714790" cy="5011922"/>
          </a:xfrm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5D438CD2-934D-884B-9503-B63B92C0096B}"/>
                </a:ext>
              </a:extLst>
            </p:cNvPr>
            <p:cNvSpPr/>
            <p:nvPr/>
          </p:nvSpPr>
          <p:spPr>
            <a:xfrm>
              <a:off x="291698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28D5F7D8-39CF-9A46-A78B-39760D4776B9}"/>
                </a:ext>
              </a:extLst>
            </p:cNvPr>
            <p:cNvSpPr/>
            <p:nvPr/>
          </p:nvSpPr>
          <p:spPr>
            <a:xfrm>
              <a:off x="629944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CD0ADA4C-F654-5046-99C2-843D68B5C2B5}"/>
                </a:ext>
              </a:extLst>
            </p:cNvPr>
            <p:cNvSpPr/>
            <p:nvPr/>
          </p:nvSpPr>
          <p:spPr>
            <a:xfrm>
              <a:off x="968190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A8625895-FBF8-C943-9571-243ABA1EB863}"/>
                </a:ext>
              </a:extLst>
            </p:cNvPr>
            <p:cNvSpPr/>
            <p:nvPr/>
          </p:nvSpPr>
          <p:spPr>
            <a:xfrm>
              <a:off x="1306436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4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29AE5585-DD62-EA4D-928F-5377112BA408}"/>
                </a:ext>
              </a:extLst>
            </p:cNvPr>
            <p:cNvSpPr/>
            <p:nvPr/>
          </p:nvSpPr>
          <p:spPr>
            <a:xfrm>
              <a:off x="1644684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5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B6F2C48D-2F1D-FC41-BAA8-188F526FBE60}"/>
                </a:ext>
              </a:extLst>
            </p:cNvPr>
            <p:cNvSpPr/>
            <p:nvPr/>
          </p:nvSpPr>
          <p:spPr>
            <a:xfrm>
              <a:off x="1982930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6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3F9387C0-6250-644D-AD7B-2B12FBE4BF44}"/>
                </a:ext>
              </a:extLst>
            </p:cNvPr>
            <p:cNvSpPr/>
            <p:nvPr/>
          </p:nvSpPr>
          <p:spPr>
            <a:xfrm>
              <a:off x="2321177" y="1133309"/>
              <a:ext cx="338247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7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169A1C06-EE66-BE41-9758-B6178A6CB2D7}"/>
                </a:ext>
              </a:extLst>
            </p:cNvPr>
            <p:cNvSpPr/>
            <p:nvPr/>
          </p:nvSpPr>
          <p:spPr>
            <a:xfrm>
              <a:off x="2659423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8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2E80A3E1-9767-7B41-81F6-D5B2940F8A39}"/>
                </a:ext>
              </a:extLst>
            </p:cNvPr>
            <p:cNvSpPr/>
            <p:nvPr/>
          </p:nvSpPr>
          <p:spPr>
            <a:xfrm>
              <a:off x="2997670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9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BDD1FFA5-ADB7-5749-BCE2-A79BD9FAF50D}"/>
                </a:ext>
              </a:extLst>
            </p:cNvPr>
            <p:cNvSpPr/>
            <p:nvPr/>
          </p:nvSpPr>
          <p:spPr>
            <a:xfrm>
              <a:off x="3335917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10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621FF53B-7FBB-0A4C-A8C5-6295FC690B50}"/>
                </a:ext>
              </a:extLst>
            </p:cNvPr>
            <p:cNvSpPr/>
            <p:nvPr/>
          </p:nvSpPr>
          <p:spPr>
            <a:xfrm>
              <a:off x="3674163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11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D089A103-802A-3040-9BAA-BF1A9D558144}"/>
                </a:ext>
              </a:extLst>
            </p:cNvPr>
            <p:cNvSpPr/>
            <p:nvPr/>
          </p:nvSpPr>
          <p:spPr>
            <a:xfrm>
              <a:off x="4012409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12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9B74BF79-BAA3-F34D-B615-BE0EF7638518}"/>
                </a:ext>
              </a:extLst>
            </p:cNvPr>
            <p:cNvSpPr/>
            <p:nvPr/>
          </p:nvSpPr>
          <p:spPr>
            <a:xfrm>
              <a:off x="4350657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13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1530533E-BE14-3145-9880-E0DFFEF54DEB}"/>
                </a:ext>
              </a:extLst>
            </p:cNvPr>
            <p:cNvSpPr/>
            <p:nvPr/>
          </p:nvSpPr>
          <p:spPr>
            <a:xfrm>
              <a:off x="4688903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14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92220EEC-37BA-C94E-BBBE-903C440D49C5}"/>
                </a:ext>
              </a:extLst>
            </p:cNvPr>
            <p:cNvSpPr/>
            <p:nvPr/>
          </p:nvSpPr>
          <p:spPr>
            <a:xfrm>
              <a:off x="5027149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15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F56D61E3-7E32-A04E-97B9-EBF8C68DF041}"/>
                </a:ext>
              </a:extLst>
            </p:cNvPr>
            <p:cNvSpPr/>
            <p:nvPr/>
          </p:nvSpPr>
          <p:spPr>
            <a:xfrm>
              <a:off x="5365396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16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E981D7E4-7E72-B040-9CCD-AFA8062CC50C}"/>
                </a:ext>
              </a:extLst>
            </p:cNvPr>
            <p:cNvSpPr/>
            <p:nvPr/>
          </p:nvSpPr>
          <p:spPr>
            <a:xfrm>
              <a:off x="5703643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17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63091869-0CF9-CE46-A6F0-0EE3913E5C30}"/>
                </a:ext>
              </a:extLst>
            </p:cNvPr>
            <p:cNvSpPr/>
            <p:nvPr/>
          </p:nvSpPr>
          <p:spPr>
            <a:xfrm>
              <a:off x="6041890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18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="" xmlns:a16="http://schemas.microsoft.com/office/drawing/2014/main" id="{06687278-5D0B-F74D-B23F-A6A379FFCF7C}"/>
                </a:ext>
              </a:extLst>
            </p:cNvPr>
            <p:cNvSpPr/>
            <p:nvPr/>
          </p:nvSpPr>
          <p:spPr>
            <a:xfrm>
              <a:off x="7812945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34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="" xmlns:a16="http://schemas.microsoft.com/office/drawing/2014/main" id="{AD7FCBBA-C725-E04E-A5EE-70FCBB7AD738}"/>
                </a:ext>
              </a:extLst>
            </p:cNvPr>
            <p:cNvSpPr/>
            <p:nvPr/>
          </p:nvSpPr>
          <p:spPr>
            <a:xfrm>
              <a:off x="8066691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35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="" xmlns:a16="http://schemas.microsoft.com/office/drawing/2014/main" id="{119480CD-202F-1D49-B346-11129078D7F8}"/>
                </a:ext>
              </a:extLst>
            </p:cNvPr>
            <p:cNvSpPr/>
            <p:nvPr/>
          </p:nvSpPr>
          <p:spPr>
            <a:xfrm>
              <a:off x="8320436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36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="" xmlns:a16="http://schemas.microsoft.com/office/drawing/2014/main" id="{AA8E9BFF-8003-4245-943D-B128C5F54EF7}"/>
                </a:ext>
              </a:extLst>
            </p:cNvPr>
            <p:cNvSpPr/>
            <p:nvPr/>
          </p:nvSpPr>
          <p:spPr>
            <a:xfrm>
              <a:off x="8574182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37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="" xmlns:a16="http://schemas.microsoft.com/office/drawing/2014/main" id="{8F84E6A0-0E9E-2344-B5AA-5DF1AECB9FC5}"/>
                </a:ext>
              </a:extLst>
            </p:cNvPr>
            <p:cNvSpPr/>
            <p:nvPr/>
          </p:nvSpPr>
          <p:spPr>
            <a:xfrm>
              <a:off x="8827928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38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DF7CBD27-5ABB-A246-95A8-1C076E548986}"/>
                </a:ext>
              </a:extLst>
            </p:cNvPr>
            <p:cNvSpPr/>
            <p:nvPr/>
          </p:nvSpPr>
          <p:spPr>
            <a:xfrm>
              <a:off x="9081673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39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="" xmlns:a16="http://schemas.microsoft.com/office/drawing/2014/main" id="{9C7E3514-D3D6-C642-A5C2-85DC16B88830}"/>
                </a:ext>
              </a:extLst>
            </p:cNvPr>
            <p:cNvSpPr/>
            <p:nvPr/>
          </p:nvSpPr>
          <p:spPr>
            <a:xfrm>
              <a:off x="9335418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40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="" xmlns:a16="http://schemas.microsoft.com/office/drawing/2014/main" id="{8C33C777-C697-7F4F-B9E0-8FB1EFC112DF}"/>
                </a:ext>
              </a:extLst>
            </p:cNvPr>
            <p:cNvSpPr/>
            <p:nvPr/>
          </p:nvSpPr>
          <p:spPr>
            <a:xfrm>
              <a:off x="9589165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="" xmlns:a16="http://schemas.microsoft.com/office/drawing/2014/main" id="{A1A47F0F-FF21-CC42-BE33-907DAC424B2F}"/>
                </a:ext>
              </a:extLst>
            </p:cNvPr>
            <p:cNvSpPr/>
            <p:nvPr/>
          </p:nvSpPr>
          <p:spPr>
            <a:xfrm>
              <a:off x="9842911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42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="" xmlns:a16="http://schemas.microsoft.com/office/drawing/2014/main" id="{59238DAF-E689-104A-94FC-0A63047F6ABA}"/>
                </a:ext>
              </a:extLst>
            </p:cNvPr>
            <p:cNvSpPr/>
            <p:nvPr/>
          </p:nvSpPr>
          <p:spPr>
            <a:xfrm>
              <a:off x="10107139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43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="" xmlns:a16="http://schemas.microsoft.com/office/drawing/2014/main" id="{689E9430-926E-EA4F-8DE9-5A9B25F91322}"/>
                </a:ext>
              </a:extLst>
            </p:cNvPr>
            <p:cNvSpPr/>
            <p:nvPr/>
          </p:nvSpPr>
          <p:spPr>
            <a:xfrm>
              <a:off x="6477470" y="1108017"/>
              <a:ext cx="1238141" cy="23410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15 years operation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7FEAF987-E512-994C-A429-051D73A4AAEF}"/>
                </a:ext>
              </a:extLst>
            </p:cNvPr>
            <p:cNvSpPr/>
            <p:nvPr/>
          </p:nvSpPr>
          <p:spPr>
            <a:xfrm>
              <a:off x="285866" y="1597439"/>
              <a:ext cx="2029479" cy="7023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Project preparation &amp;</a:t>
              </a:r>
            </a:p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administrative processes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="" xmlns:a16="http://schemas.microsoft.com/office/drawing/2014/main" id="{170EC402-685B-FF40-89C1-FEF6BF583425}"/>
                </a:ext>
              </a:extLst>
            </p:cNvPr>
            <p:cNvSpPr/>
            <p:nvPr/>
          </p:nvSpPr>
          <p:spPr>
            <a:xfrm>
              <a:off x="629180" y="3092954"/>
              <a:ext cx="2312877" cy="7023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Geological investigations, infrastructure detailed design and tendering preparation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94AAAEA5-D826-744D-89D8-4F109F4459CD}"/>
                </a:ext>
              </a:extLst>
            </p:cNvPr>
            <p:cNvSpPr/>
            <p:nvPr/>
          </p:nvSpPr>
          <p:spPr>
            <a:xfrm>
              <a:off x="2997670" y="3092954"/>
              <a:ext cx="2705973" cy="7023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Tunnel, site and technical infrastructure construction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="" xmlns:a16="http://schemas.microsoft.com/office/drawing/2014/main" id="{78DD8C9E-BC6F-634A-ADC0-EC0E38F45DBD}"/>
                </a:ext>
              </a:extLst>
            </p:cNvPr>
            <p:cNvSpPr/>
            <p:nvPr/>
          </p:nvSpPr>
          <p:spPr>
            <a:xfrm>
              <a:off x="285866" y="3869930"/>
              <a:ext cx="3345957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FCC-ee accelerator R&amp;D and technical design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="" xmlns:a16="http://schemas.microsoft.com/office/drawing/2014/main" id="{432D4989-759A-0A47-A580-68B7C0D27F5C}"/>
                </a:ext>
              </a:extLst>
            </p:cNvPr>
            <p:cNvSpPr/>
            <p:nvPr/>
          </p:nvSpPr>
          <p:spPr>
            <a:xfrm>
              <a:off x="3674163" y="4632618"/>
              <a:ext cx="2705973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FCC-ee detector</a:t>
              </a:r>
              <a:b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construction, installation, commissioning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="" xmlns:a16="http://schemas.microsoft.com/office/drawing/2014/main" id="{91A4E665-02B3-AB4B-8411-A08100B2A442}"/>
                </a:ext>
              </a:extLst>
            </p:cNvPr>
            <p:cNvSpPr/>
            <p:nvPr/>
          </p:nvSpPr>
          <p:spPr>
            <a:xfrm>
              <a:off x="2315345" y="4632618"/>
              <a:ext cx="1316476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FCC-ee detector technical design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="" xmlns:a16="http://schemas.microsoft.com/office/drawing/2014/main" id="{C9B79C58-AFE5-1D4F-BC40-DC3C00F4BAFC}"/>
                </a:ext>
              </a:extLst>
            </p:cNvPr>
            <p:cNvSpPr/>
            <p:nvPr/>
          </p:nvSpPr>
          <p:spPr>
            <a:xfrm>
              <a:off x="2346331" y="1597439"/>
              <a:ext cx="676493" cy="7023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 err="1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Permis-sions</a:t>
              </a:r>
              <a:endParaRPr lang="en-US" sz="900" dirty="0">
                <a:solidFill>
                  <a:srgbClr val="0C377B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="" xmlns:a16="http://schemas.microsoft.com/office/drawing/2014/main" id="{63B93B28-527C-694E-A94C-E43B0A670F78}"/>
                </a:ext>
              </a:extLst>
            </p:cNvPr>
            <p:cNvSpPr/>
            <p:nvPr/>
          </p:nvSpPr>
          <p:spPr>
            <a:xfrm>
              <a:off x="285866" y="4632618"/>
              <a:ext cx="1987139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Set up of international experiment collaborations, detector R&amp;D and concept development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25AA9F70-A99E-5B42-A57D-DD77ED950F3C}"/>
                </a:ext>
              </a:extLst>
            </p:cNvPr>
            <p:cNvSpPr/>
            <p:nvPr/>
          </p:nvSpPr>
          <p:spPr>
            <a:xfrm>
              <a:off x="3674163" y="3869930"/>
              <a:ext cx="2705973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FCC-ee accelerator construction, installation, commissioning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="" xmlns:a16="http://schemas.microsoft.com/office/drawing/2014/main" id="{66314480-8DBD-9D43-B456-6A0F56DC179B}"/>
                </a:ext>
              </a:extLst>
            </p:cNvPr>
            <p:cNvSpPr/>
            <p:nvPr/>
          </p:nvSpPr>
          <p:spPr>
            <a:xfrm>
              <a:off x="290897" y="2345197"/>
              <a:ext cx="959702" cy="7023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Funding strategy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="" xmlns:a16="http://schemas.microsoft.com/office/drawing/2014/main" id="{4F8F26AB-B354-474F-BA98-3EA6E8DE4B99}"/>
                </a:ext>
              </a:extLst>
            </p:cNvPr>
            <p:cNvSpPr/>
            <p:nvPr/>
          </p:nvSpPr>
          <p:spPr>
            <a:xfrm>
              <a:off x="1306436" y="2345197"/>
              <a:ext cx="1008909" cy="7023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Funding and</a:t>
              </a:r>
              <a:b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in-kind contribution agreements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="" xmlns:a16="http://schemas.microsoft.com/office/drawing/2014/main" id="{22A9BEF8-2B54-B245-B4F9-F78551FF1CE1}"/>
                </a:ext>
              </a:extLst>
            </p:cNvPr>
            <p:cNvSpPr/>
            <p:nvPr/>
          </p:nvSpPr>
          <p:spPr>
            <a:xfrm>
              <a:off x="8066693" y="4632618"/>
              <a:ext cx="2294192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</a:t>
              </a:r>
              <a:r>
                <a:rPr lang="en-US" sz="900" dirty="0" err="1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hh</a:t>
              </a: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detector</a:t>
              </a:r>
              <a:b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construction, installation, commissioning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="" xmlns:a16="http://schemas.microsoft.com/office/drawing/2014/main" id="{49120DB8-0B05-9B41-AB4C-3D6F3A21CDDE}"/>
                </a:ext>
              </a:extLst>
            </p:cNvPr>
            <p:cNvSpPr/>
            <p:nvPr/>
          </p:nvSpPr>
          <p:spPr>
            <a:xfrm>
              <a:off x="6477473" y="4624428"/>
              <a:ext cx="1492032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</a:t>
              </a:r>
              <a:r>
                <a:rPr lang="en-US" sz="900" dirty="0" err="1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hh</a:t>
              </a: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detector R&amp;D,</a:t>
              </a:r>
              <a:b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technical design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="" xmlns:a16="http://schemas.microsoft.com/office/drawing/2014/main" id="{92A51427-ACC3-0945-A438-6F741746D8AA}"/>
                </a:ext>
              </a:extLst>
            </p:cNvPr>
            <p:cNvSpPr/>
            <p:nvPr/>
          </p:nvSpPr>
          <p:spPr>
            <a:xfrm>
              <a:off x="6477470" y="1610593"/>
              <a:ext cx="462961" cy="702307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Update</a:t>
              </a:r>
              <a:b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Permissions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="" xmlns:a16="http://schemas.microsoft.com/office/drawing/2014/main" id="{2D0959B1-FFB2-F447-8E82-48E5716BEE6E}"/>
                </a:ext>
              </a:extLst>
            </p:cNvPr>
            <p:cNvSpPr/>
            <p:nvPr/>
          </p:nvSpPr>
          <p:spPr>
            <a:xfrm>
              <a:off x="8066691" y="3869930"/>
              <a:ext cx="2294193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</a:t>
              </a:r>
              <a:r>
                <a:rPr lang="en-US" sz="900" dirty="0" err="1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hh</a:t>
              </a: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accelerator construction, installation, commissioning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="" xmlns:a16="http://schemas.microsoft.com/office/drawing/2014/main" id="{8E3B73F8-4C2D-294B-A8D5-F6C65B4DA4B2}"/>
                </a:ext>
              </a:extLst>
            </p:cNvPr>
            <p:cNvSpPr/>
            <p:nvPr/>
          </p:nvSpPr>
          <p:spPr>
            <a:xfrm>
              <a:off x="7810758" y="3092954"/>
              <a:ext cx="1524660" cy="7023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FCC-ee dismantling, CE &amp; infrastructure adaptations FCC-</a:t>
              </a:r>
              <a:r>
                <a:rPr lang="en-US" sz="900" dirty="0" err="1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hh</a:t>
              </a:r>
              <a:endParaRPr lang="en-US" sz="900" dirty="0">
                <a:solidFill>
                  <a:srgbClr val="0C377B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="" xmlns:a16="http://schemas.microsoft.com/office/drawing/2014/main" id="{A24383AD-C913-DC42-9CCE-8188950936C8}"/>
                </a:ext>
              </a:extLst>
            </p:cNvPr>
            <p:cNvSpPr/>
            <p:nvPr/>
          </p:nvSpPr>
          <p:spPr>
            <a:xfrm>
              <a:off x="6861811" y="2345197"/>
              <a:ext cx="853800" cy="702307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Funding and</a:t>
              </a:r>
              <a:b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in-kind contribution agreements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="" xmlns:a16="http://schemas.microsoft.com/office/drawing/2014/main" id="{726A91C3-33AC-5940-815E-40F30AF5C75F}"/>
                </a:ext>
              </a:extLst>
            </p:cNvPr>
            <p:cNvSpPr/>
            <p:nvPr/>
          </p:nvSpPr>
          <p:spPr>
            <a:xfrm>
              <a:off x="10401445" y="1108017"/>
              <a:ext cx="1301937" cy="234102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~ 25 years operation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="" xmlns:a16="http://schemas.microsoft.com/office/drawing/2014/main" id="{75088ADD-8768-8843-A259-F270E74ED74E}"/>
                </a:ext>
              </a:extLst>
            </p:cNvPr>
            <p:cNvSpPr/>
            <p:nvPr/>
          </p:nvSpPr>
          <p:spPr>
            <a:xfrm>
              <a:off x="6477470" y="3861048"/>
              <a:ext cx="1492035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FCC-</a:t>
              </a:r>
              <a:r>
                <a:rPr lang="en-US" sz="900" dirty="0" err="1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hh</a:t>
              </a:r>
              <a:r>
                <a: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accelerator R&amp;D and technical design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97858" y="5407722"/>
              <a:ext cx="9557045" cy="712217"/>
              <a:chOff x="285866" y="3840809"/>
              <a:chExt cx="9557045" cy="712217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="" xmlns:a16="http://schemas.microsoft.com/office/drawing/2014/main" id="{704B4551-F609-6B47-B642-263BAEF754D4}"/>
                  </a:ext>
                </a:extLst>
              </p:cNvPr>
              <p:cNvSpPr/>
              <p:nvPr/>
            </p:nvSpPr>
            <p:spPr>
              <a:xfrm>
                <a:off x="6477469" y="3847850"/>
                <a:ext cx="1746245" cy="70230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713232">
                  <a:defRPr/>
                </a:pPr>
                <a:r>
                  <a:rPr lang="en-US" sz="900" dirty="0">
                    <a:solidFill>
                      <a:srgbClr val="0C377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SC wire and 16 T magnet R&amp;D, model magnets, prototypes, </a:t>
                </a:r>
                <a:r>
                  <a:rPr lang="en-US" sz="900" dirty="0" err="1">
                    <a:solidFill>
                      <a:srgbClr val="0C377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preseries</a:t>
                </a:r>
                <a:endParaRPr lang="en-US" sz="900" dirty="0">
                  <a:solidFill>
                    <a:srgbClr val="0C377B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="" xmlns:a16="http://schemas.microsoft.com/office/drawing/2014/main" id="{21CA6488-5BAE-4F43-86D6-02E79C1137D1}"/>
                  </a:ext>
                </a:extLst>
              </p:cNvPr>
              <p:cNvSpPr/>
              <p:nvPr/>
            </p:nvSpPr>
            <p:spPr>
              <a:xfrm>
                <a:off x="8271481" y="3850719"/>
                <a:ext cx="1571430" cy="70230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3232">
                  <a:defRPr/>
                </a:pPr>
                <a:r>
                  <a:rPr lang="en-US" sz="900" dirty="0">
                    <a:solidFill>
                      <a:srgbClr val="0C377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16 T dipole magnet</a:t>
                </a:r>
                <a:br>
                  <a:rPr lang="en-US" sz="900" dirty="0">
                    <a:solidFill>
                      <a:srgbClr val="0C377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US" sz="900" dirty="0">
                    <a:solidFill>
                      <a:srgbClr val="0C377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series production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="" xmlns:a16="http://schemas.microsoft.com/office/drawing/2014/main" id="{A9E0F5AE-28BF-8B4D-B36B-1D4590CBC065}"/>
                  </a:ext>
                </a:extLst>
              </p:cNvPr>
              <p:cNvSpPr/>
              <p:nvPr/>
            </p:nvSpPr>
            <p:spPr>
              <a:xfrm>
                <a:off x="285866" y="3840809"/>
                <a:ext cx="6094270" cy="70230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3232">
                  <a:defRPr/>
                </a:pPr>
                <a:r>
                  <a:rPr lang="en-US" sz="900" dirty="0">
                    <a:solidFill>
                      <a:srgbClr val="0C377B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Superconducting wire and magnet R&amp;D</a:t>
                </a:r>
              </a:p>
            </p:txBody>
          </p:sp>
        </p:grpSp>
        <p:sp>
          <p:nvSpPr>
            <p:cNvPr id="55" name="Rounded Rectangle 54">
              <a:extLst>
                <a:ext uri="{FF2B5EF4-FFF2-40B4-BE49-F238E27FC236}">
                  <a16:creationId xmlns="" xmlns:a16="http://schemas.microsoft.com/office/drawing/2014/main" id="{975AAB7B-7E20-BA4A-87C4-4409BA621901}"/>
                </a:ext>
              </a:extLst>
            </p:cNvPr>
            <p:cNvSpPr/>
            <p:nvPr/>
          </p:nvSpPr>
          <p:spPr>
            <a:xfrm>
              <a:off x="11746910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 defTabSz="713232">
                <a:defRPr/>
              </a:pPr>
              <a:r>
                <a:rPr lang="en-US" sz="900" dirty="0">
                  <a:solidFill>
                    <a:srgbClr val="FFFF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70</a:t>
              </a:r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187947" y="881072"/>
            <a:ext cx="248492" cy="21602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12193" y="1021296"/>
            <a:ext cx="914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35076" y="881072"/>
            <a:ext cx="248492" cy="21602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2003" y="881072"/>
            <a:ext cx="248492" cy="21602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939132" y="881072"/>
            <a:ext cx="248492" cy="21602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196059" y="881072"/>
            <a:ext cx="248492" cy="21602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43188" y="881072"/>
            <a:ext cx="248492" cy="21602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691680" y="881072"/>
            <a:ext cx="248492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938809" y="881072"/>
            <a:ext cx="248492" cy="21602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195736" y="881072"/>
            <a:ext cx="248492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442865" y="881072"/>
            <a:ext cx="248492" cy="21602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699792" y="881072"/>
            <a:ext cx="248492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946921" y="881072"/>
            <a:ext cx="248492" cy="21602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225392" y="876814"/>
            <a:ext cx="248492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492329" y="844364"/>
            <a:ext cx="1257327" cy="28944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050" dirty="0" smtClean="0">
                <a:solidFill>
                  <a:prstClr val="black"/>
                </a:solidFill>
                <a:latin typeface="Calibri"/>
              </a:rPr>
              <a:t>12 </a:t>
            </a:r>
            <a:r>
              <a:rPr lang="fr-CH" sz="1050" dirty="0" err="1" smtClean="0">
                <a:solidFill>
                  <a:prstClr val="black"/>
                </a:solidFill>
                <a:latin typeface="Calibri"/>
              </a:rPr>
              <a:t>years</a:t>
            </a:r>
            <a:r>
              <a:rPr lang="fr-CH" sz="10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050" dirty="0" err="1" smtClean="0">
                <a:solidFill>
                  <a:prstClr val="black"/>
                </a:solidFill>
                <a:latin typeface="Calibri"/>
              </a:rPr>
              <a:t>operation</a:t>
            </a:r>
            <a:endParaRPr lang="en-GB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4788024" y="868303"/>
            <a:ext cx="1382225" cy="2809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900" dirty="0" smtClean="0">
                <a:solidFill>
                  <a:prstClr val="black"/>
                </a:solidFill>
                <a:latin typeface="Calibri"/>
              </a:rPr>
              <a:t>8+2</a:t>
            </a:r>
            <a:r>
              <a:rPr lang="fr-CH" sz="9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900" dirty="0" err="1" smtClean="0">
                <a:solidFill>
                  <a:prstClr val="black"/>
                </a:solidFill>
                <a:latin typeface="Calibri"/>
              </a:rPr>
              <a:t>years</a:t>
            </a:r>
            <a:r>
              <a:rPr lang="fr-CH" sz="9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050" dirty="0" smtClean="0">
                <a:solidFill>
                  <a:prstClr val="black"/>
                </a:solidFill>
                <a:latin typeface="Calibri"/>
              </a:rPr>
              <a:t>installation</a:t>
            </a:r>
            <a:endParaRPr lang="en-GB" sz="9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-36512" y="5210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76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3275856" y="5210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89</a:t>
            </a:r>
            <a:endParaRPr lang="en-GB" dirty="0"/>
          </a:p>
        </p:txBody>
      </p:sp>
      <p:sp>
        <p:nvSpPr>
          <p:cNvPr id="87" name="Rounded Rectangle 86"/>
          <p:cNvSpPr/>
          <p:nvPr/>
        </p:nvSpPr>
        <p:spPr>
          <a:xfrm>
            <a:off x="6206547" y="859790"/>
            <a:ext cx="2047317" cy="289441"/>
          </a:xfrm>
          <a:prstGeom prst="roundRect">
            <a:avLst/>
          </a:prstGeom>
          <a:solidFill>
            <a:srgbClr val="C4E59F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900" dirty="0">
                <a:solidFill>
                  <a:srgbClr val="0C377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28</a:t>
            </a:r>
            <a:r>
              <a:rPr lang="fr-CH" sz="10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050" dirty="0" err="1" smtClean="0">
                <a:solidFill>
                  <a:prstClr val="black"/>
                </a:solidFill>
                <a:latin typeface="Calibri"/>
              </a:rPr>
              <a:t>years</a:t>
            </a:r>
            <a:r>
              <a:rPr lang="fr-CH" sz="10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050" dirty="0" err="1" smtClean="0">
                <a:solidFill>
                  <a:prstClr val="black"/>
                </a:solidFill>
                <a:latin typeface="Calibri"/>
              </a:rPr>
              <a:t>operation</a:t>
            </a:r>
            <a:endParaRPr lang="en-GB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499992" y="5210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2000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5880175" y="5210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2010</a:t>
            </a:r>
            <a:endParaRPr lang="en-GB" dirty="0"/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689E9430-926E-EA4F-8DE9-5A9B25F91322}"/>
              </a:ext>
            </a:extLst>
          </p:cNvPr>
          <p:cNvSpPr/>
          <p:nvPr/>
        </p:nvSpPr>
        <p:spPr>
          <a:xfrm>
            <a:off x="8244408" y="1222255"/>
            <a:ext cx="928606" cy="195085"/>
          </a:xfrm>
          <a:prstGeom prst="round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 defTabSz="713232">
              <a:defRPr/>
            </a:pPr>
            <a:r>
              <a:rPr lang="en-US" sz="900" dirty="0">
                <a:solidFill>
                  <a:srgbClr val="0C377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 years operation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884368" y="5210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2038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1387454" y="505350"/>
            <a:ext cx="204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81     </a:t>
            </a:r>
            <a:r>
              <a:rPr lang="fr-CH" sz="1400" dirty="0" smtClean="0"/>
              <a:t>&lt;-  construction  -&gt;</a:t>
            </a:r>
            <a:endParaRPr lang="en-GB" dirty="0"/>
          </a:p>
        </p:txBody>
      </p:sp>
      <p:cxnSp>
        <p:nvCxnSpPr>
          <p:cNvPr id="94" name="Straight Arrow Connector 93"/>
          <p:cNvCxnSpPr>
            <a:stCxn id="90" idx="1"/>
          </p:cNvCxnSpPr>
          <p:nvPr/>
        </p:nvCxnSpPr>
        <p:spPr>
          <a:xfrm flipH="1">
            <a:off x="4831649" y="1319798"/>
            <a:ext cx="3412759" cy="425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8244408" y="876814"/>
            <a:ext cx="420092" cy="25538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900" dirty="0" smtClean="0">
                <a:solidFill>
                  <a:srgbClr val="FFFF00"/>
                </a:solidFill>
                <a:latin typeface="Calibri"/>
              </a:rPr>
              <a:t>64</a:t>
            </a:r>
            <a:endParaRPr lang="en-GB" sz="900" dirty="0" smtClean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324910" y="8538"/>
            <a:ext cx="781909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/>
              <a:t>Compare </a:t>
            </a:r>
            <a:r>
              <a:rPr lang="fr-CH" sz="2400" b="1" dirty="0" err="1" smtClean="0"/>
              <a:t>with</a:t>
            </a:r>
            <a:r>
              <a:rPr lang="fr-CH" sz="2400" b="1" dirty="0" smtClean="0"/>
              <a:t> LEP/LHC </a:t>
            </a:r>
            <a:endParaRPr lang="en-GB" sz="24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283968" y="12640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2038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>
          <a:xfrm>
            <a:off x="-36512" y="12640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</a:t>
            </a:r>
            <a:r>
              <a:rPr lang="fr-CH" dirty="0" smtClean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057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3232">
              <a:defRPr/>
            </a:pPr>
            <a:r>
              <a:rPr lang="en-US" sz="2800" kern="0" dirty="0">
                <a:latin typeface="Arial"/>
              </a:rPr>
              <a:t>        FCC-integrated cost estimate</a:t>
            </a:r>
          </a:p>
        </p:txBody>
      </p:sp>
      <p:pic>
        <p:nvPicPr>
          <p:cNvPr id="10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5" t="-1" r="13898" b="8737"/>
          <a:stretch/>
        </p:blipFill>
        <p:spPr>
          <a:xfrm>
            <a:off x="64803" y="877281"/>
            <a:ext cx="4320314" cy="28802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488" y="938670"/>
            <a:ext cx="4752528" cy="2938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514" y="3817607"/>
            <a:ext cx="8946486" cy="153395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 defTabSz="713232">
              <a:spcBef>
                <a:spcPts val="312"/>
              </a:spcBef>
              <a:spcAft>
                <a:spcPts val="312"/>
              </a:spcAft>
              <a:defRPr/>
            </a:pPr>
            <a:r>
              <a:rPr lang="en-US" sz="1600" b="1" dirty="0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GB" sz="1600" b="1" dirty="0" err="1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tal</a:t>
            </a:r>
            <a:r>
              <a:rPr lang="en-GB" sz="1600" b="1" dirty="0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 construction cost FCC-ee (Z, W, H) amounts to 10,500 MCHF &amp; 1,100 MCHF (</a:t>
            </a:r>
            <a:r>
              <a:rPr lang="en-GB" sz="1600" b="1" dirty="0" err="1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GB" sz="1600" b="1" dirty="0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7462" indent="-267462" algn="just" defTabSz="713232">
              <a:spcBef>
                <a:spcPts val="312"/>
              </a:spcBef>
              <a:spcAft>
                <a:spcPts val="312"/>
              </a:spcAft>
              <a:buFontTx/>
              <a:buChar char="-"/>
              <a:defRPr/>
            </a:pPr>
            <a:r>
              <a:rPr lang="en-US" sz="1600" dirty="0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Associated to a total project duration of ~20 years (2025 – 2045)</a:t>
            </a:r>
          </a:p>
          <a:p>
            <a:pPr algn="just" defTabSz="713232">
              <a:spcBef>
                <a:spcPts val="312"/>
              </a:spcBef>
              <a:spcAft>
                <a:spcPts val="312"/>
              </a:spcAft>
              <a:defRPr/>
            </a:pPr>
            <a:r>
              <a:rPr lang="en-US" sz="1600" b="1" dirty="0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GB" sz="1600" b="1" dirty="0" err="1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tal</a:t>
            </a:r>
            <a:r>
              <a:rPr lang="en-GB" sz="1600" b="1" dirty="0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 construction cost for subsequent FCC-</a:t>
            </a:r>
            <a:r>
              <a:rPr lang="en-GB" sz="1600" b="1" dirty="0" err="1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hh</a:t>
            </a:r>
            <a:r>
              <a:rPr lang="en-GB" sz="1600" b="1" dirty="0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 amounts to 17,000 MCHF.</a:t>
            </a:r>
            <a:r>
              <a:rPr lang="en-GB" sz="1600" dirty="0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67462" indent="-267462" algn="just" defTabSz="713232">
              <a:spcBef>
                <a:spcPts val="312"/>
              </a:spcBef>
              <a:spcAft>
                <a:spcPts val="312"/>
              </a:spcAft>
              <a:buFontTx/>
              <a:buChar char="-"/>
              <a:defRPr/>
            </a:pPr>
            <a:r>
              <a:rPr lang="en-US" sz="1600" dirty="0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Associated to a total project duration of ~25 years (2035 – 2060)       (FCC-</a:t>
            </a:r>
            <a:r>
              <a:rPr lang="en-US" sz="1600" dirty="0" err="1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hh</a:t>
            </a:r>
            <a:r>
              <a:rPr lang="en-US" sz="1600" dirty="0">
                <a:solidFill>
                  <a:srgbClr val="0C377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 stand alone 25 BCHF)</a:t>
            </a:r>
          </a:p>
        </p:txBody>
      </p:sp>
    </p:spTree>
    <p:extLst>
      <p:ext uri="{BB962C8B-B14F-4D97-AF65-F5344CB8AC3E}">
        <p14:creationId xmlns:p14="http://schemas.microsoft.com/office/powerpoint/2010/main" val="3555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72F935-C72A-2F4E-904F-BCDFF5C8E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334" y="3268006"/>
            <a:ext cx="6394887" cy="1929754"/>
          </a:xfrm>
        </p:spPr>
        <p:txBody>
          <a:bodyPr vert="horz" tIns="0" bIns="0">
            <a:noAutofit/>
          </a:bodyPr>
          <a:lstStyle/>
          <a:p>
            <a:pPr marL="193162" indent="-155190"/>
            <a:r>
              <a:rPr lang="en-US" sz="1700" dirty="0"/>
              <a:t>Administrative processes for project preparatory phase developed.</a:t>
            </a:r>
          </a:p>
          <a:p>
            <a:pPr marL="193162" indent="-155190"/>
            <a:r>
              <a:rPr lang="en-US" sz="1700" dirty="0"/>
              <a:t>First review of tunnel placement performed.</a:t>
            </a:r>
          </a:p>
          <a:p>
            <a:pPr marL="193162" indent="-155190"/>
            <a:r>
              <a:rPr lang="en-US" sz="1700" dirty="0"/>
              <a:t>Requirements for urbanistic, environmental, economic impact, land acquisition and construction permit related processes defined.</a:t>
            </a:r>
          </a:p>
          <a:p>
            <a:pPr marL="193162" indent="-155190"/>
            <a:r>
              <a:rPr lang="en-US" sz="1700" b="1" dirty="0"/>
              <a:t>For 2019-20, common optimization of collider tunnel and surface site infrastructure implementation.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430521-31C7-064E-96F2-E04D244B85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03" y="955010"/>
            <a:ext cx="436926" cy="321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70C4E6-A1E9-C740-8049-B101ECACD9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35" y="2123853"/>
            <a:ext cx="343162" cy="3812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87ACEBD-3B62-384B-9667-36202D872597}"/>
              </a:ext>
            </a:extLst>
          </p:cNvPr>
          <p:cNvSpPr/>
          <p:nvPr/>
        </p:nvSpPr>
        <p:spPr>
          <a:xfrm>
            <a:off x="739152" y="955010"/>
            <a:ext cx="5916868" cy="101589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en-US" sz="1700" b="1" dirty="0">
                <a:solidFill>
                  <a:srgbClr val="0C377B"/>
                </a:solidFill>
                <a:latin typeface="Arial"/>
              </a:rPr>
              <a:t>General secretariat of the region Auvergne-Rhône-Alpes </a:t>
            </a:r>
            <a:r>
              <a:rPr lang="en-US" sz="1700" dirty="0">
                <a:solidFill>
                  <a:srgbClr val="0C377B"/>
                </a:solidFill>
                <a:latin typeface="Arial"/>
              </a:rPr>
              <a:t>and notified body “Centre </a:t>
            </a:r>
            <a:r>
              <a:rPr lang="en-US" sz="1700" dirty="0" err="1">
                <a:solidFill>
                  <a:srgbClr val="0C377B"/>
                </a:solidFill>
                <a:latin typeface="Arial"/>
              </a:rPr>
              <a:t>d'études</a:t>
            </a:r>
            <a:r>
              <a:rPr lang="en-US" sz="1700" dirty="0">
                <a:solidFill>
                  <a:srgbClr val="0C377B"/>
                </a:solidFill>
                <a:latin typeface="Arial"/>
              </a:rPr>
              <a:t> et </a:t>
            </a:r>
            <a:r>
              <a:rPr lang="en-US" sz="1700" dirty="0" err="1">
                <a:solidFill>
                  <a:srgbClr val="0C377B"/>
                </a:solidFill>
                <a:latin typeface="Arial"/>
              </a:rPr>
              <a:t>d'expertise</a:t>
            </a:r>
            <a:r>
              <a:rPr lang="en-US" sz="1700" dirty="0">
                <a:solidFill>
                  <a:srgbClr val="0C377B"/>
                </a:solidFill>
                <a:latin typeface="Arial"/>
              </a:rPr>
              <a:t> sur les </a:t>
            </a:r>
            <a:r>
              <a:rPr lang="en-US" sz="1700" dirty="0" err="1">
                <a:solidFill>
                  <a:srgbClr val="0C377B"/>
                </a:solidFill>
                <a:latin typeface="Arial"/>
              </a:rPr>
              <a:t>risques</a:t>
            </a:r>
            <a:r>
              <a:rPr lang="en-US" sz="1700" dirty="0">
                <a:solidFill>
                  <a:srgbClr val="0C377B"/>
                </a:solidFill>
                <a:latin typeface="Arial"/>
              </a:rPr>
              <a:t>, </a:t>
            </a:r>
            <a:r>
              <a:rPr lang="en-US" sz="1700" dirty="0" err="1">
                <a:solidFill>
                  <a:srgbClr val="0C377B"/>
                </a:solidFill>
                <a:latin typeface="Arial"/>
              </a:rPr>
              <a:t>l'environnement</a:t>
            </a:r>
            <a:r>
              <a:rPr lang="en-US" sz="1700" dirty="0">
                <a:solidFill>
                  <a:srgbClr val="0C377B"/>
                </a:solidFill>
                <a:latin typeface="Arial"/>
              </a:rPr>
              <a:t>, la </a:t>
            </a:r>
            <a:r>
              <a:rPr lang="en-US" sz="1700" dirty="0" err="1">
                <a:solidFill>
                  <a:srgbClr val="0C377B"/>
                </a:solidFill>
                <a:latin typeface="Arial"/>
              </a:rPr>
              <a:t>mobilité</a:t>
            </a:r>
            <a:r>
              <a:rPr lang="en-US" sz="1700" dirty="0">
                <a:solidFill>
                  <a:srgbClr val="0C377B"/>
                </a:solidFill>
                <a:latin typeface="Arial"/>
              </a:rPr>
              <a:t> et </a:t>
            </a:r>
            <a:r>
              <a:rPr lang="en-US" sz="1700" dirty="0" err="1">
                <a:solidFill>
                  <a:srgbClr val="0C377B"/>
                </a:solidFill>
                <a:latin typeface="Arial"/>
              </a:rPr>
              <a:t>l'aménagement</a:t>
            </a:r>
            <a:r>
              <a:rPr lang="en-US" sz="1700" dirty="0">
                <a:solidFill>
                  <a:srgbClr val="0C377B"/>
                </a:solidFill>
                <a:latin typeface="Arial"/>
              </a:rPr>
              <a:t>” CEREMA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1F243FE-3AFE-F64B-8B9C-748F1D68F50C}"/>
              </a:ext>
            </a:extLst>
          </p:cNvPr>
          <p:cNvSpPr/>
          <p:nvPr/>
        </p:nvSpPr>
        <p:spPr>
          <a:xfrm>
            <a:off x="739152" y="2121922"/>
            <a:ext cx="5916868" cy="101685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en-US" sz="1700" b="1" dirty="0">
                <a:solidFill>
                  <a:srgbClr val="0C377B"/>
                </a:solidFill>
                <a:latin typeface="Arial"/>
              </a:rPr>
              <a:t>Working group with representatives of federation, canton and state of Geneva and representation of Switzerland         </a:t>
            </a:r>
            <a:r>
              <a:rPr lang="en-US" sz="1700" dirty="0">
                <a:solidFill>
                  <a:srgbClr val="0C377B"/>
                </a:solidFill>
                <a:latin typeface="Arial"/>
              </a:rPr>
              <a:t>at the international </a:t>
            </a:r>
            <a:r>
              <a:rPr lang="en-US" sz="1700" dirty="0" err="1">
                <a:solidFill>
                  <a:srgbClr val="0C377B"/>
                </a:solidFill>
                <a:latin typeface="Arial"/>
              </a:rPr>
              <a:t>organisations</a:t>
            </a:r>
            <a:r>
              <a:rPr lang="en-US" sz="1700" dirty="0">
                <a:solidFill>
                  <a:srgbClr val="0C377B"/>
                </a:solidFill>
                <a:latin typeface="Arial"/>
              </a:rPr>
              <a:t> and consultancy companies</a:t>
            </a:r>
          </a:p>
        </p:txBody>
      </p:sp>
      <p:pic>
        <p:nvPicPr>
          <p:cNvPr id="13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623" y="47020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3232">
              <a:defRPr/>
            </a:pPr>
            <a:r>
              <a:rPr lang="en-US" sz="2800" dirty="0">
                <a:latin typeface="Arial"/>
              </a:rPr>
              <a:t>FCC work with Host States</a:t>
            </a:r>
            <a:endParaRPr lang="en-US" sz="2800" kern="0" dirty="0">
              <a:latin typeface="Arial"/>
            </a:endParaRPr>
          </a:p>
        </p:txBody>
      </p:sp>
      <p:pic>
        <p:nvPicPr>
          <p:cNvPr id="15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298C78A-BDAE-C240-B106-3BED08CAF2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17826">
            <a:off x="6809699" y="158702"/>
            <a:ext cx="1778626" cy="2892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07673B2-F559-4D48-A895-3D2FF550D4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4136">
            <a:off x="7005720" y="2634835"/>
            <a:ext cx="1905165" cy="2970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4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E056-C649-4BA7-9645-638819797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5496" y="-50283"/>
            <a:ext cx="9144000" cy="819551"/>
            <a:chOff x="-35496" y="-20538"/>
            <a:chExt cx="9144000" cy="737596"/>
          </a:xfrm>
        </p:grpSpPr>
        <p:sp>
          <p:nvSpPr>
            <p:cNvPr id="4" name="TextBox 3"/>
            <p:cNvSpPr txBox="1"/>
            <p:nvPr/>
          </p:nvSpPr>
          <p:spPr>
            <a:xfrm>
              <a:off x="-35496" y="23124"/>
              <a:ext cx="9144000" cy="5262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CH" sz="8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2400" b="1" dirty="0" smtClean="0">
                  <a:solidFill>
                    <a:prstClr val="black"/>
                  </a:solidFill>
                </a:rPr>
                <a:t>FCC-</a:t>
              </a:r>
              <a:r>
                <a:rPr lang="fr-CH" sz="2400" b="1" dirty="0" err="1" smtClean="0">
                  <a:solidFill>
                    <a:prstClr val="black"/>
                  </a:solidFill>
                </a:rPr>
                <a:t>ee</a:t>
              </a:r>
              <a:r>
                <a:rPr lang="fr-CH" sz="2400" b="1" dirty="0" smtClean="0">
                  <a:solidFill>
                    <a:prstClr val="black"/>
                  </a:solidFill>
                </a:rPr>
                <a:t> </a:t>
              </a:r>
              <a:r>
                <a:rPr lang="fr-CH" sz="2400" b="1" dirty="0" err="1">
                  <a:solidFill>
                    <a:prstClr val="black"/>
                  </a:solidFill>
                </a:rPr>
                <a:t>discovery</a:t>
              </a:r>
              <a:r>
                <a:rPr lang="fr-CH" sz="2400" b="1" dirty="0">
                  <a:solidFill>
                    <a:prstClr val="black"/>
                  </a:solidFill>
                </a:rPr>
                <a:t> </a:t>
              </a:r>
              <a:r>
                <a:rPr lang="fr-CH" sz="2400" b="1" dirty="0" err="1" smtClean="0">
                  <a:solidFill>
                    <a:prstClr val="black"/>
                  </a:solidFill>
                </a:rPr>
                <a:t>potential</a:t>
              </a:r>
              <a:r>
                <a:rPr lang="fr-CH" sz="2400" b="1" dirty="0">
                  <a:solidFill>
                    <a:prstClr val="black"/>
                  </a:solidFill>
                </a:rPr>
                <a:t> and </a:t>
              </a:r>
              <a:r>
                <a:rPr lang="fr-CH" sz="2400" b="1" dirty="0" err="1" smtClean="0">
                  <a:solidFill>
                    <a:prstClr val="black"/>
                  </a:solidFill>
                </a:rPr>
                <a:t>Highlights</a:t>
              </a:r>
              <a:endParaRPr lang="fr-CH" sz="700" b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538"/>
              <a:ext cx="1763688" cy="737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35496" y="748501"/>
            <a:ext cx="9028434" cy="47012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Today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we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do not know how nature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will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surprise us. A 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few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things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that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FCC-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ee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could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discover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: 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EXPLORE  </a:t>
            </a:r>
            <a:r>
              <a:rPr lang="fr-CH" b="1" dirty="0" smtClean="0">
                <a:solidFill>
                  <a:prstClr val="black"/>
                </a:solidFill>
              </a:rPr>
              <a:t>10-100 </a:t>
            </a:r>
            <a:r>
              <a:rPr lang="fr-CH" b="1" dirty="0" err="1">
                <a:solidFill>
                  <a:prstClr val="black"/>
                </a:solidFill>
              </a:rPr>
              <a:t>TeV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energy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scale</a:t>
            </a:r>
            <a:r>
              <a:rPr lang="fr-CH" b="1" dirty="0">
                <a:solidFill>
                  <a:prstClr val="black"/>
                </a:solidFill>
              </a:rPr>
              <a:t> (and </a:t>
            </a:r>
            <a:r>
              <a:rPr lang="fr-CH" b="1" dirty="0" err="1">
                <a:solidFill>
                  <a:prstClr val="black"/>
                </a:solidFill>
              </a:rPr>
              <a:t>beyond</a:t>
            </a:r>
            <a:r>
              <a:rPr lang="fr-CH" b="1" dirty="0">
                <a:solidFill>
                  <a:prstClr val="black"/>
                </a:solidFill>
              </a:rPr>
              <a:t>) </a:t>
            </a:r>
            <a:r>
              <a:rPr lang="fr-CH" b="1" dirty="0" err="1">
                <a:solidFill>
                  <a:prstClr val="black"/>
                </a:solidFill>
              </a:rPr>
              <a:t>with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Precision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Measurements</a:t>
            </a:r>
            <a:r>
              <a:rPr lang="fr-CH" b="1" dirty="0">
                <a:solidFill>
                  <a:prstClr val="black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-- </a:t>
            </a:r>
            <a:r>
              <a:rPr lang="fr-CH" b="1" dirty="0">
                <a:solidFill>
                  <a:prstClr val="black"/>
                </a:solidFill>
              </a:rPr>
              <a:t>~</a:t>
            </a:r>
            <a:r>
              <a:rPr lang="fr-CH" b="1" dirty="0" smtClean="0">
                <a:solidFill>
                  <a:prstClr val="black"/>
                </a:solidFill>
              </a:rPr>
              <a:t>20-100 </a:t>
            </a:r>
            <a:r>
              <a:rPr lang="fr-CH" b="1" dirty="0" err="1">
                <a:solidFill>
                  <a:prstClr val="black"/>
                </a:solidFill>
              </a:rPr>
              <a:t>fold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improved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precision</a:t>
            </a:r>
            <a:r>
              <a:rPr lang="fr-CH" b="1" dirty="0">
                <a:solidFill>
                  <a:prstClr val="black"/>
                </a:solidFill>
              </a:rPr>
              <a:t> on </a:t>
            </a:r>
            <a:r>
              <a:rPr lang="fr-CH" b="1" dirty="0" err="1">
                <a:solidFill>
                  <a:prstClr val="black"/>
                </a:solidFill>
              </a:rPr>
              <a:t>many</a:t>
            </a:r>
            <a:r>
              <a:rPr lang="fr-CH" b="1" dirty="0">
                <a:solidFill>
                  <a:prstClr val="black"/>
                </a:solidFill>
              </a:rPr>
              <a:t> EW </a:t>
            </a:r>
            <a:r>
              <a:rPr lang="fr-CH" b="1" dirty="0" err="1">
                <a:solidFill>
                  <a:prstClr val="black"/>
                </a:solidFill>
              </a:rPr>
              <a:t>quantities</a:t>
            </a:r>
            <a:r>
              <a:rPr lang="fr-CH" b="1" dirty="0">
                <a:solidFill>
                  <a:prstClr val="black"/>
                </a:solidFill>
              </a:rPr>
              <a:t>    (</a:t>
            </a:r>
            <a:r>
              <a:rPr lang="fr-CH" b="1" dirty="0" err="1">
                <a:solidFill>
                  <a:prstClr val="black"/>
                </a:solidFill>
              </a:rPr>
              <a:t>equiv</a:t>
            </a:r>
            <a:r>
              <a:rPr lang="fr-CH" b="1" dirty="0">
                <a:solidFill>
                  <a:prstClr val="black"/>
                </a:solidFill>
              </a:rPr>
              <a:t>. to factor </a:t>
            </a:r>
            <a:r>
              <a:rPr lang="fr-CH" b="1" dirty="0" smtClean="0">
                <a:solidFill>
                  <a:prstClr val="black"/>
                </a:solidFill>
              </a:rPr>
              <a:t>5-10 </a:t>
            </a:r>
            <a:r>
              <a:rPr lang="fr-CH" b="1" dirty="0">
                <a:solidFill>
                  <a:prstClr val="black"/>
                </a:solidFill>
              </a:rPr>
              <a:t>in mass)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             </a:t>
            </a:r>
            <a:r>
              <a:rPr lang="fr-CH" b="1" dirty="0" err="1">
                <a:solidFill>
                  <a:prstClr val="black"/>
                </a:solidFill>
              </a:rPr>
              <a:t>m</a:t>
            </a:r>
            <a:r>
              <a:rPr lang="fr-CH" b="1" baseline="-25000" dirty="0" err="1">
                <a:solidFill>
                  <a:prstClr val="black"/>
                </a:solidFill>
              </a:rPr>
              <a:t>Z</a:t>
            </a:r>
            <a:r>
              <a:rPr lang="fr-CH" b="1" baseline="-25000" dirty="0">
                <a:solidFill>
                  <a:prstClr val="black"/>
                </a:solidFill>
              </a:rPr>
              <a:t>,</a:t>
            </a:r>
            <a:r>
              <a:rPr lang="fr-CH" b="1" dirty="0">
                <a:solidFill>
                  <a:prstClr val="black"/>
                </a:solidFill>
              </a:rPr>
              <a:t>  m</a:t>
            </a:r>
            <a:r>
              <a:rPr lang="fr-CH" b="1" baseline="-25000" dirty="0">
                <a:solidFill>
                  <a:prstClr val="black"/>
                </a:solidFill>
              </a:rPr>
              <a:t>W</a:t>
            </a:r>
            <a:r>
              <a:rPr lang="fr-CH" b="1" dirty="0">
                <a:solidFill>
                  <a:prstClr val="black"/>
                </a:solidFill>
              </a:rPr>
              <a:t>, </a:t>
            </a:r>
            <a:r>
              <a:rPr lang="fr-CH" b="1" dirty="0" err="1">
                <a:solidFill>
                  <a:prstClr val="black"/>
                </a:solidFill>
              </a:rPr>
              <a:t>m</a:t>
            </a:r>
            <a:r>
              <a:rPr lang="fr-CH" b="1" baseline="-25000" dirty="0" err="1">
                <a:solidFill>
                  <a:prstClr val="black"/>
                </a:solidFill>
              </a:rPr>
              <a:t>top</a:t>
            </a:r>
            <a:r>
              <a:rPr lang="fr-CH" b="1" dirty="0">
                <a:solidFill>
                  <a:prstClr val="black"/>
                </a:solidFill>
              </a:rPr>
              <a:t> , sin</a:t>
            </a:r>
            <a:r>
              <a:rPr lang="fr-CH" b="1" baseline="30000" dirty="0">
                <a:solidFill>
                  <a:prstClr val="black"/>
                </a:solidFill>
              </a:rPr>
              <a:t>2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</a:t>
            </a:r>
            <a:r>
              <a:rPr lang="fr-CH" b="1" baseline="-25000" dirty="0" err="1">
                <a:solidFill>
                  <a:prstClr val="black"/>
                </a:solidFill>
              </a:rPr>
              <a:t>w</a:t>
            </a:r>
            <a:r>
              <a:rPr lang="fr-CH" b="1" baseline="30000" dirty="0" err="1">
                <a:solidFill>
                  <a:prstClr val="black"/>
                </a:solidFill>
              </a:rPr>
              <a:t>eff</a:t>
            </a:r>
            <a:r>
              <a:rPr lang="fr-CH" b="1" dirty="0">
                <a:solidFill>
                  <a:prstClr val="black"/>
                </a:solidFill>
              </a:rPr>
              <a:t> , R</a:t>
            </a:r>
            <a:r>
              <a:rPr lang="fr-CH" b="1" baseline="-25000" dirty="0">
                <a:solidFill>
                  <a:prstClr val="black"/>
                </a:solidFill>
              </a:rPr>
              <a:t>b </a:t>
            </a:r>
            <a:r>
              <a:rPr lang="fr-CH" b="1" dirty="0">
                <a:solidFill>
                  <a:prstClr val="black"/>
                </a:solidFill>
              </a:rPr>
              <a:t>,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</a:t>
            </a:r>
            <a:r>
              <a:rPr lang="fr-CH" b="1" baseline="-25000" dirty="0">
                <a:solidFill>
                  <a:prstClr val="black"/>
                </a:solidFill>
                <a:sym typeface="Symbol"/>
              </a:rPr>
              <a:t>QED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(</a:t>
            </a:r>
            <a:r>
              <a:rPr lang="fr-CH" b="1" dirty="0" err="1">
                <a:solidFill>
                  <a:prstClr val="black"/>
                </a:solidFill>
                <a:sym typeface="Symbol"/>
              </a:rPr>
              <a:t>m</a:t>
            </a:r>
            <a:r>
              <a:rPr lang="fr-CH" b="1" baseline="-25000" dirty="0" err="1">
                <a:solidFill>
                  <a:prstClr val="black"/>
                </a:solidFill>
                <a:sym typeface="Symbol"/>
              </a:rPr>
              <a:t>z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) </a:t>
            </a:r>
            <a:r>
              <a:rPr lang="fr-CH" b="1" baseline="-25000" dirty="0">
                <a:solidFill>
                  <a:prstClr val="black"/>
                </a:solidFill>
                <a:sym typeface="Symbol"/>
              </a:rPr>
              <a:t>s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(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m</a:t>
            </a:r>
            <a:r>
              <a:rPr lang="fr-CH" b="1" baseline="-25000" dirty="0" err="1" smtClean="0">
                <a:solidFill>
                  <a:prstClr val="black"/>
                </a:solidFill>
                <a:sym typeface="Symbol"/>
              </a:rPr>
              <a:t>z</a:t>
            </a:r>
            <a:r>
              <a:rPr lang="fr-CH" b="1" baseline="-25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m</a:t>
            </a:r>
            <a:r>
              <a:rPr lang="fr-CH" b="1" baseline="-25000" dirty="0" smtClean="0">
                <a:solidFill>
                  <a:prstClr val="black"/>
                </a:solidFill>
                <a:sym typeface="Symbol"/>
              </a:rPr>
              <a:t>W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m</a:t>
            </a:r>
            <a:r>
              <a:rPr lang="fr-CH" b="1" baseline="-25000" dirty="0" smtClean="0">
                <a:solidFill>
                  <a:prstClr val="black"/>
                </a:solidFill>
                <a:sym typeface="Symbol"/>
              </a:rPr>
              <a:t>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), </a:t>
            </a:r>
            <a:r>
              <a:rPr lang="fr-CH" b="1" dirty="0" err="1">
                <a:solidFill>
                  <a:prstClr val="black"/>
                </a:solidFill>
                <a:sym typeface="Symbol"/>
              </a:rPr>
              <a:t>Higgs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and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top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quark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couplings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</a:t>
            </a:r>
            <a:endParaRPr lang="fr-CH" b="1" dirty="0">
              <a:solidFill>
                <a:prstClr val="black"/>
              </a:solidFill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i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i="1" dirty="0" smtClean="0">
                <a:solidFill>
                  <a:prstClr val="black"/>
                </a:solidFill>
                <a:sym typeface="Symbol"/>
              </a:rPr>
              <a:t>             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model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independent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 «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fixed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candle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» for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Higgs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measurements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,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ee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-H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coupling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. </a:t>
            </a:r>
            <a:endParaRPr lang="fr-CH" i="1" dirty="0" smtClean="0">
              <a:solidFill>
                <a:srgbClr val="00B050"/>
              </a:solidFill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2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DISCOVER a violation of </a:t>
            </a:r>
            <a:r>
              <a:rPr lang="fr-CH" b="1" dirty="0" err="1">
                <a:solidFill>
                  <a:prstClr val="black"/>
                </a:solidFill>
              </a:rPr>
              <a:t>flavour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conservation or </a:t>
            </a:r>
            <a:r>
              <a:rPr lang="fr-CH" b="1" dirty="0" err="1" smtClean="0">
                <a:solidFill>
                  <a:prstClr val="black"/>
                </a:solidFill>
              </a:rPr>
              <a:t>universality</a:t>
            </a:r>
            <a:r>
              <a:rPr lang="fr-CH" b="1" dirty="0" smtClean="0">
                <a:solidFill>
                  <a:prstClr val="black"/>
                </a:solidFill>
              </a:rPr>
              <a:t> and </a:t>
            </a:r>
            <a:r>
              <a:rPr lang="fr-CH" b="1" dirty="0" err="1" smtClean="0">
                <a:solidFill>
                  <a:prstClr val="black"/>
                </a:solidFill>
              </a:rPr>
              <a:t>unitarity</a:t>
            </a:r>
            <a:r>
              <a:rPr lang="fr-CH" b="1" dirty="0" smtClean="0">
                <a:solidFill>
                  <a:prstClr val="black"/>
                </a:solidFill>
              </a:rPr>
              <a:t> of PMNS @10</a:t>
            </a:r>
            <a:r>
              <a:rPr lang="fr-CH" b="1" baseline="30000" dirty="0" smtClean="0">
                <a:solidFill>
                  <a:prstClr val="black"/>
                </a:solidFill>
              </a:rPr>
              <a:t>-5</a:t>
            </a:r>
            <a:endParaRPr lang="fr-CH" b="1" baseline="300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         --  ex FCNC  (Z --&gt;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</a:t>
            </a:r>
            <a:r>
              <a:rPr lang="fr-CH" b="1" dirty="0">
                <a:solidFill>
                  <a:prstClr val="black"/>
                </a:solidFill>
              </a:rPr>
              <a:t> , e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) 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>
                <a:solidFill>
                  <a:prstClr val="black"/>
                </a:solidFill>
              </a:rPr>
              <a:t>in 5 10</a:t>
            </a:r>
            <a:r>
              <a:rPr lang="fr-CH" b="1" baseline="30000" dirty="0">
                <a:solidFill>
                  <a:prstClr val="black"/>
                </a:solidFill>
              </a:rPr>
              <a:t>12</a:t>
            </a:r>
            <a:r>
              <a:rPr lang="fr-CH" b="1" dirty="0">
                <a:solidFill>
                  <a:prstClr val="black"/>
                </a:solidFill>
              </a:rPr>
              <a:t>  Z </a:t>
            </a:r>
            <a:r>
              <a:rPr lang="fr-CH" b="1" dirty="0" err="1" smtClean="0">
                <a:solidFill>
                  <a:prstClr val="black"/>
                </a:solidFill>
              </a:rPr>
              <a:t>decays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and 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 BR in 2 10</a:t>
            </a:r>
            <a:r>
              <a:rPr lang="fr-CH" b="1" baseline="30000" dirty="0" smtClean="0">
                <a:solidFill>
                  <a:prstClr val="black"/>
                </a:solidFill>
                <a:sym typeface="Symbol"/>
              </a:rPr>
              <a:t>11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Z</a:t>
            </a:r>
            <a:r>
              <a:rPr lang="fr-CH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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                  + </a:t>
            </a:r>
            <a:r>
              <a:rPr lang="fr-CH" b="1" dirty="0" err="1">
                <a:solidFill>
                  <a:prstClr val="black"/>
                </a:solidFill>
              </a:rPr>
              <a:t>flavour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physics</a:t>
            </a:r>
            <a:r>
              <a:rPr lang="fr-CH" b="1" dirty="0">
                <a:solidFill>
                  <a:prstClr val="black"/>
                </a:solidFill>
              </a:rPr>
              <a:t> (10</a:t>
            </a:r>
            <a:r>
              <a:rPr lang="fr-CH" b="1" baseline="30000" dirty="0">
                <a:solidFill>
                  <a:prstClr val="black"/>
                </a:solidFill>
              </a:rPr>
              <a:t>12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bb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events</a:t>
            </a:r>
            <a:r>
              <a:rPr lang="fr-CH" b="1" dirty="0">
                <a:solidFill>
                  <a:prstClr val="black"/>
                </a:solidFill>
              </a:rPr>
              <a:t>)     </a:t>
            </a:r>
            <a:r>
              <a:rPr lang="fr-CH" b="1" dirty="0" smtClean="0">
                <a:solidFill>
                  <a:prstClr val="black"/>
                </a:solidFill>
              </a:rPr>
              <a:t>(</a:t>
            </a:r>
            <a:r>
              <a:rPr lang="fr-CH" b="1" dirty="0" err="1" smtClean="0">
                <a:solidFill>
                  <a:prstClr val="black"/>
                </a:solidFill>
              </a:rPr>
              <a:t>B</a:t>
            </a:r>
            <a:r>
              <a:rPr lang="fr-CH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s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 etc..)</a:t>
            </a:r>
            <a:r>
              <a:rPr lang="fr-CH" b="1" dirty="0" smtClean="0">
                <a:solidFill>
                  <a:prstClr val="black"/>
                </a:solidFill>
              </a:rPr>
              <a:t>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1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DISCOVER </a:t>
            </a:r>
            <a:r>
              <a:rPr lang="fr-CH" b="1" dirty="0" err="1">
                <a:solidFill>
                  <a:prstClr val="black"/>
                </a:solidFill>
              </a:rPr>
              <a:t>dark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matter</a:t>
            </a:r>
            <a:r>
              <a:rPr lang="fr-CH" b="1" dirty="0">
                <a:solidFill>
                  <a:prstClr val="black"/>
                </a:solidFill>
              </a:rPr>
              <a:t> as «invisible </a:t>
            </a:r>
            <a:r>
              <a:rPr lang="fr-CH" b="1" dirty="0" err="1">
                <a:solidFill>
                  <a:prstClr val="black"/>
                </a:solidFill>
              </a:rPr>
              <a:t>decay</a:t>
            </a:r>
            <a:r>
              <a:rPr lang="fr-CH" b="1" dirty="0">
                <a:solidFill>
                  <a:prstClr val="black"/>
                </a:solidFill>
              </a:rPr>
              <a:t>» of H or Z  </a:t>
            </a:r>
            <a:r>
              <a:rPr lang="fr-CH" b="1" dirty="0" smtClean="0">
                <a:solidFill>
                  <a:prstClr val="black"/>
                </a:solidFill>
              </a:rPr>
              <a:t>(or in LHC </a:t>
            </a:r>
            <a:r>
              <a:rPr lang="fr-CH" b="1" dirty="0" err="1" smtClean="0">
                <a:solidFill>
                  <a:prstClr val="black"/>
                </a:solidFill>
              </a:rPr>
              <a:t>loopholes</a:t>
            </a:r>
            <a:r>
              <a:rPr lang="fr-CH" b="1" dirty="0" smtClean="0">
                <a:solidFill>
                  <a:prstClr val="black"/>
                </a:solidFill>
              </a:rPr>
              <a:t>)  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05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DISCOVER </a:t>
            </a:r>
            <a:r>
              <a:rPr lang="fr-CH" b="1" dirty="0" err="1">
                <a:solidFill>
                  <a:prstClr val="black"/>
                </a:solidFill>
              </a:rPr>
              <a:t>very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weakly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coupled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particle</a:t>
            </a:r>
            <a:r>
              <a:rPr lang="fr-CH" b="1" dirty="0">
                <a:solidFill>
                  <a:prstClr val="black"/>
                </a:solidFill>
              </a:rPr>
              <a:t> in 5-100 </a:t>
            </a:r>
            <a:r>
              <a:rPr lang="fr-CH" b="1" dirty="0" err="1">
                <a:solidFill>
                  <a:prstClr val="black"/>
                </a:solidFill>
              </a:rPr>
              <a:t>GeV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energy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scale</a:t>
            </a:r>
            <a:r>
              <a:rPr lang="fr-CH" b="1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                  </a:t>
            </a:r>
            <a:r>
              <a:rPr lang="fr-CH" b="1" dirty="0" err="1">
                <a:solidFill>
                  <a:prstClr val="black"/>
                </a:solidFill>
              </a:rPr>
              <a:t>such</a:t>
            </a:r>
            <a:r>
              <a:rPr lang="fr-CH" b="1" dirty="0">
                <a:solidFill>
                  <a:prstClr val="black"/>
                </a:solidFill>
              </a:rPr>
              <a:t> as: Right-</a:t>
            </a:r>
            <a:r>
              <a:rPr lang="fr-CH" b="1" dirty="0" err="1">
                <a:solidFill>
                  <a:prstClr val="black"/>
                </a:solidFill>
              </a:rPr>
              <a:t>Handed</a:t>
            </a:r>
            <a:r>
              <a:rPr lang="fr-CH" b="1" dirty="0">
                <a:solidFill>
                  <a:prstClr val="black"/>
                </a:solidFill>
              </a:rPr>
              <a:t> neutrinos,  </a:t>
            </a:r>
            <a:r>
              <a:rPr lang="fr-CH" b="1" dirty="0" err="1">
                <a:solidFill>
                  <a:prstClr val="black"/>
                </a:solidFill>
              </a:rPr>
              <a:t>Dark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Photons, ALPS, etc…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1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+ and </a:t>
            </a:r>
            <a:r>
              <a:rPr lang="fr-CH" b="1" dirty="0" err="1" smtClean="0">
                <a:solidFill>
                  <a:prstClr val="black"/>
                </a:solidFill>
              </a:rPr>
              <a:t>many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opportunities</a:t>
            </a:r>
            <a:r>
              <a:rPr lang="fr-CH" b="1" dirty="0" smtClean="0">
                <a:solidFill>
                  <a:prstClr val="black"/>
                </a:solidFill>
              </a:rPr>
              <a:t> in – </a:t>
            </a:r>
            <a:r>
              <a:rPr lang="fr-CH" b="1" dirty="0" err="1" smtClean="0">
                <a:solidFill>
                  <a:prstClr val="black"/>
                </a:solidFill>
              </a:rPr>
              <a:t>e.g</a:t>
            </a:r>
            <a:r>
              <a:rPr lang="fr-CH" b="1" dirty="0" smtClean="0">
                <a:solidFill>
                  <a:prstClr val="black"/>
                </a:solidFill>
              </a:rPr>
              <a:t>.  QCD          (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</a:t>
            </a:r>
            <a:r>
              <a:rPr lang="fr-CH" b="1" baseline="-25000" dirty="0" smtClean="0">
                <a:solidFill>
                  <a:prstClr val="black"/>
                </a:solidFill>
                <a:sym typeface="Symbol"/>
              </a:rPr>
              <a:t>s</a:t>
            </a:r>
            <a:r>
              <a:rPr lang="fr-CH" b="1" dirty="0" smtClean="0">
                <a:solidFill>
                  <a:prstClr val="black"/>
                </a:solidFill>
              </a:rPr>
              <a:t> @ 10</a:t>
            </a:r>
            <a:r>
              <a:rPr lang="fr-CH" b="1" baseline="30000" dirty="0" smtClean="0">
                <a:solidFill>
                  <a:prstClr val="black"/>
                </a:solidFill>
              </a:rPr>
              <a:t>-4</a:t>
            </a:r>
            <a:r>
              <a:rPr lang="fr-CH" b="1" dirty="0" smtClean="0">
                <a:solidFill>
                  <a:prstClr val="black"/>
                </a:solidFill>
              </a:rPr>
              <a:t>, </a:t>
            </a:r>
            <a:r>
              <a:rPr lang="fr-CH" b="1" dirty="0" err="1" smtClean="0">
                <a:solidFill>
                  <a:prstClr val="black"/>
                </a:solidFill>
              </a:rPr>
              <a:t>fragementations</a:t>
            </a:r>
            <a:r>
              <a:rPr lang="fr-CH" b="1" dirty="0" smtClean="0">
                <a:solidFill>
                  <a:prstClr val="black"/>
                </a:solidFill>
              </a:rPr>
              <a:t>, H</a:t>
            </a:r>
            <a:r>
              <a:rPr lang="fr-CH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CH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gg</a:t>
            </a:r>
            <a:r>
              <a:rPr lang="fr-CH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) </a:t>
            </a:r>
            <a:r>
              <a:rPr lang="fr-CH" b="1" dirty="0" smtClean="0">
                <a:solidFill>
                  <a:prstClr val="black"/>
                </a:solidFill>
              </a:rPr>
              <a:t> etc….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050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05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FF0000"/>
                </a:solidFill>
              </a:rPr>
              <a:t>NB </a:t>
            </a:r>
            <a:r>
              <a:rPr lang="fr-CH" b="1" dirty="0">
                <a:solidFill>
                  <a:srgbClr val="FF0000"/>
                </a:solidFill>
              </a:rPr>
              <a:t>N</a:t>
            </a:r>
            <a:r>
              <a:rPr lang="fr-CH" b="1" dirty="0" smtClean="0">
                <a:solidFill>
                  <a:srgbClr val="FF0000"/>
                </a:solidFill>
              </a:rPr>
              <a:t>ot </a:t>
            </a:r>
            <a:r>
              <a:rPr lang="fr-CH" b="1" dirty="0" err="1" smtClean="0">
                <a:solidFill>
                  <a:srgbClr val="FF0000"/>
                </a:solidFill>
              </a:rPr>
              <a:t>only</a:t>
            </a:r>
            <a:r>
              <a:rPr lang="fr-CH" b="1" dirty="0" smtClean="0">
                <a:solidFill>
                  <a:srgbClr val="FF0000"/>
                </a:solidFill>
              </a:rPr>
              <a:t> a «</a:t>
            </a:r>
            <a:r>
              <a:rPr lang="fr-CH" b="1" dirty="0" err="1" smtClean="0">
                <a:solidFill>
                  <a:srgbClr val="FF0000"/>
                </a:solidFill>
              </a:rPr>
              <a:t>Higgs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Factory</a:t>
            </a:r>
            <a:r>
              <a:rPr lang="fr-CH" b="1" dirty="0" smtClean="0">
                <a:solidFill>
                  <a:srgbClr val="FF0000"/>
                </a:solidFill>
              </a:rPr>
              <a:t>»! «Z </a:t>
            </a:r>
            <a:r>
              <a:rPr lang="fr-CH" b="1" dirty="0" err="1" smtClean="0">
                <a:solidFill>
                  <a:srgbClr val="FF0000"/>
                </a:solidFill>
              </a:rPr>
              <a:t>factory</a:t>
            </a:r>
            <a:r>
              <a:rPr lang="fr-CH" b="1" dirty="0" smtClean="0">
                <a:solidFill>
                  <a:srgbClr val="FF0000"/>
                </a:solidFill>
              </a:rPr>
              <a:t>» and «top» are important for ‘</a:t>
            </a:r>
            <a:r>
              <a:rPr lang="fr-CH" b="1" dirty="0" err="1" smtClean="0">
                <a:solidFill>
                  <a:srgbClr val="FF0000"/>
                </a:solidFill>
              </a:rPr>
              <a:t>discovery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potential</a:t>
            </a:r>
            <a:r>
              <a:rPr lang="fr-CH" b="1" dirty="0" smtClean="0">
                <a:solidFill>
                  <a:srgbClr val="FF0000"/>
                </a:solidFill>
              </a:rPr>
              <a:t>’</a:t>
            </a:r>
            <a:endParaRPr lang="fr-CH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21698" y="0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3232">
              <a:defRPr/>
            </a:pPr>
            <a:r>
              <a:rPr lang="en-US" sz="2200" kern="0" dirty="0">
                <a:latin typeface="Arial"/>
              </a:rPr>
              <a:t> The </a:t>
            </a:r>
            <a:r>
              <a:rPr lang="en-US" sz="2500" kern="0" dirty="0">
                <a:latin typeface="Arial"/>
              </a:rPr>
              <a:t>FCC integrated </a:t>
            </a:r>
            <a:r>
              <a:rPr lang="en-US" sz="2500" kern="0" dirty="0" smtClean="0">
                <a:latin typeface="Arial"/>
              </a:rPr>
              <a:t>program at </a:t>
            </a:r>
            <a:r>
              <a:rPr lang="en-US" sz="2500" kern="0" dirty="0">
                <a:latin typeface="Arial"/>
              </a:rPr>
              <a:t>CERN</a:t>
            </a:r>
          </a:p>
          <a:p>
            <a:pPr defTabSz="713232">
              <a:defRPr/>
            </a:pPr>
            <a:r>
              <a:rPr lang="en-US" sz="2200" kern="0" dirty="0">
                <a:latin typeface="Arial"/>
              </a:rPr>
              <a:t>             inspired by successful LEP – LHC </a:t>
            </a:r>
            <a:r>
              <a:rPr lang="en-US" sz="2200" kern="0" dirty="0" smtClean="0">
                <a:latin typeface="Arial"/>
              </a:rPr>
              <a:t>(</a:t>
            </a:r>
            <a:r>
              <a:rPr lang="en-US" sz="2200" kern="0" dirty="0" smtClean="0">
                <a:latin typeface="Arial"/>
              </a:rPr>
              <a:t>1976-203</a:t>
            </a:r>
            <a:r>
              <a:rPr lang="en-US" sz="2200" kern="0" dirty="0" smtClean="0">
                <a:solidFill>
                  <a:srgbClr val="FFC000"/>
                </a:solidFill>
                <a:latin typeface="Arial"/>
              </a:rPr>
              <a:t>8?</a:t>
            </a:r>
            <a:r>
              <a:rPr lang="en-US" sz="2200" kern="0" dirty="0" smtClean="0">
                <a:latin typeface="Arial"/>
              </a:rPr>
              <a:t>) </a:t>
            </a:r>
            <a:r>
              <a:rPr lang="en-US" sz="2200" kern="0" dirty="0" smtClean="0">
                <a:latin typeface="Arial"/>
              </a:rPr>
              <a:t>program</a:t>
            </a:r>
            <a:endParaRPr lang="en-US" sz="2200" kern="0" dirty="0">
              <a:latin typeface="Arial"/>
            </a:endParaRPr>
          </a:p>
        </p:txBody>
      </p:sp>
      <p:pic>
        <p:nvPicPr>
          <p:cNvPr id="10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3508" y="857436"/>
            <a:ext cx="8964996" cy="204179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defTabSz="713232">
              <a:defRPr/>
            </a:pPr>
            <a:r>
              <a:rPr lang="en-GB" sz="1600" b="1" dirty="0">
                <a:solidFill>
                  <a:srgbClr val="0C377B"/>
                </a:solidFill>
                <a:latin typeface="Arial"/>
              </a:rPr>
              <a:t>Comprehensive cost-effective program maximizing physics opportunities</a:t>
            </a:r>
          </a:p>
          <a:p>
            <a:pPr marL="222885" indent="-222885" defTabSz="713232"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0000"/>
                </a:solidFill>
                <a:latin typeface="Arial"/>
              </a:rPr>
              <a:t>Stage 1: FCC-ee (Z, W, H, </a:t>
            </a:r>
            <a:r>
              <a:rPr lang="en-GB" sz="1400" b="1" dirty="0" err="1">
                <a:solidFill>
                  <a:srgbClr val="FF0000"/>
                </a:solidFill>
                <a:latin typeface="Arial"/>
              </a:rPr>
              <a:t>tt</a:t>
            </a:r>
            <a:r>
              <a:rPr lang="en-GB" sz="1400" b="1" dirty="0">
                <a:solidFill>
                  <a:srgbClr val="FF0000"/>
                </a:solidFill>
                <a:latin typeface="Arial"/>
              </a:rPr>
              <a:t>) as first generation Higgs </a:t>
            </a:r>
            <a:r>
              <a:rPr lang="en-GB" sz="1400" b="1" dirty="0" smtClean="0">
                <a:solidFill>
                  <a:srgbClr val="FF0000"/>
                </a:solidFill>
                <a:latin typeface="Arial"/>
              </a:rPr>
              <a:t>EW </a:t>
            </a:r>
            <a:r>
              <a:rPr lang="en-GB" sz="1400" b="1" dirty="0">
                <a:solidFill>
                  <a:srgbClr val="FF0000"/>
                </a:solidFill>
                <a:latin typeface="Arial"/>
              </a:rPr>
              <a:t>and top factory at highest luminosities.</a:t>
            </a:r>
          </a:p>
          <a:p>
            <a:pPr marL="222885" indent="-222885" defTabSz="713232"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0000"/>
                </a:solidFill>
                <a:latin typeface="Arial"/>
              </a:rPr>
              <a:t>Stage 2: FCC-</a:t>
            </a:r>
            <a:r>
              <a:rPr lang="en-GB" sz="1400" b="1" dirty="0" err="1">
                <a:solidFill>
                  <a:srgbClr val="FF0000"/>
                </a:solidFill>
                <a:latin typeface="Arial"/>
              </a:rPr>
              <a:t>hh</a:t>
            </a:r>
            <a:r>
              <a:rPr lang="en-GB" sz="1400" b="1" dirty="0">
                <a:solidFill>
                  <a:srgbClr val="FF0000"/>
                </a:solidFill>
                <a:latin typeface="Arial"/>
              </a:rPr>
              <a:t> (~100 </a:t>
            </a:r>
            <a:r>
              <a:rPr lang="en-GB" sz="1400" b="1" dirty="0" err="1">
                <a:solidFill>
                  <a:srgbClr val="FF0000"/>
                </a:solidFill>
                <a:latin typeface="Arial"/>
              </a:rPr>
              <a:t>TeV</a:t>
            </a:r>
            <a:r>
              <a:rPr lang="en-GB" sz="1400" b="1" dirty="0">
                <a:solidFill>
                  <a:srgbClr val="FF0000"/>
                </a:solidFill>
                <a:latin typeface="Arial"/>
              </a:rPr>
              <a:t>) as natural continuation at energy frontier, with ion and eh options.</a:t>
            </a:r>
          </a:p>
          <a:p>
            <a:pPr marL="222885" indent="-222885" defTabSz="713232"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C377B"/>
                </a:solidFill>
                <a:latin typeface="Arial"/>
              </a:rPr>
              <a:t>Complementary physics</a:t>
            </a:r>
          </a:p>
          <a:p>
            <a:pPr marL="222885" indent="-222885" defTabSz="713232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C377B"/>
                </a:solidFill>
                <a:latin typeface="Arial"/>
              </a:rPr>
              <a:t>Integrating an ambitious high-field magnet R&amp;D program </a:t>
            </a:r>
            <a:endParaRPr lang="en-GB" sz="1400" dirty="0">
              <a:solidFill>
                <a:srgbClr val="0C377B"/>
              </a:solidFill>
              <a:latin typeface="Arial"/>
            </a:endParaRPr>
          </a:p>
          <a:p>
            <a:pPr marL="222885" indent="-222885" defTabSz="713232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C377B"/>
                </a:solidFill>
                <a:latin typeface="Arial"/>
              </a:rPr>
              <a:t>Common civil engineering and technical infrastructures</a:t>
            </a:r>
          </a:p>
          <a:p>
            <a:pPr marL="222885" indent="-222885" defTabSz="713232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C377B"/>
                </a:solidFill>
                <a:latin typeface="Arial"/>
              </a:rPr>
              <a:t>Building on and reusing CERN’s existing infrastructure.</a:t>
            </a:r>
          </a:p>
          <a:p>
            <a:pPr marL="222885" indent="-222885" defTabSz="713232">
              <a:buFont typeface="Arial" panose="020B0604020202020204" pitchFamily="34" charset="0"/>
              <a:buChar char="•"/>
              <a:defRPr/>
            </a:pPr>
            <a:r>
              <a:rPr lang="en-US" sz="1400" b="1" kern="0" dirty="0" smtClean="0">
                <a:solidFill>
                  <a:srgbClr val="0C377B"/>
                </a:solidFill>
                <a:latin typeface="Arial"/>
              </a:rPr>
              <a:t>FCC-INT </a:t>
            </a:r>
            <a:r>
              <a:rPr lang="en-US" sz="1400" b="1" kern="0" dirty="0">
                <a:solidFill>
                  <a:srgbClr val="0C377B"/>
                </a:solidFill>
                <a:latin typeface="Arial"/>
              </a:rPr>
              <a:t>project plan is fully integrated with HL-LHC  </a:t>
            </a:r>
            <a:r>
              <a:rPr lang="en-US" sz="1400" b="1" kern="0" dirty="0" smtClean="0">
                <a:solidFill>
                  <a:srgbClr val="0C377B"/>
                </a:solidFill>
                <a:latin typeface="Arial"/>
              </a:rPr>
              <a:t>exploitation </a:t>
            </a:r>
          </a:p>
          <a:p>
            <a:pPr defTabSz="713232">
              <a:defRPr/>
            </a:pPr>
            <a:r>
              <a:rPr lang="en-US" sz="1400" b="1" kern="0" dirty="0" smtClean="0">
                <a:solidFill>
                  <a:srgbClr val="0C377B"/>
                </a:solidFill>
                <a:latin typeface="Arial"/>
              </a:rPr>
              <a:t>     and provides </a:t>
            </a:r>
            <a:r>
              <a:rPr lang="en-US" sz="1400" b="1" kern="0" dirty="0">
                <a:solidFill>
                  <a:srgbClr val="0C377B"/>
                </a:solidFill>
                <a:latin typeface="Arial"/>
              </a:rPr>
              <a:t>for seamless continuation of </a:t>
            </a:r>
            <a:r>
              <a:rPr lang="en-US" sz="1400" b="1" kern="0" dirty="0" smtClean="0">
                <a:solidFill>
                  <a:srgbClr val="0C377B"/>
                </a:solidFill>
                <a:latin typeface="Arial"/>
              </a:rPr>
              <a:t>HEP</a:t>
            </a:r>
            <a:endParaRPr lang="en-GB" sz="1400" b="1" dirty="0">
              <a:solidFill>
                <a:srgbClr val="0C377B"/>
              </a:solidFill>
              <a:latin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2065411"/>
            <a:ext cx="3203848" cy="3523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1466828-276D-2144-BC1C-29522FA08D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084" y="3011984"/>
            <a:ext cx="2784884" cy="2437804"/>
          </a:xfrm>
          <a:prstGeom prst="rect">
            <a:avLst/>
          </a:prstGeom>
        </p:spPr>
      </p:pic>
      <p:pic>
        <p:nvPicPr>
          <p:cNvPr id="16" name="Picture 15" descr="layout_c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047" y="2977514"/>
            <a:ext cx="2520860" cy="2611231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789802" y="2857500"/>
            <a:ext cx="1134126" cy="626308"/>
          </a:xfrm>
          <a:prstGeom prst="rect">
            <a:avLst/>
          </a:prstGeom>
        </p:spPr>
        <p:txBody>
          <a:bodyPr lIns="71323" tIns="35662" rIns="71323" bIns="35662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29" indent="0" defTabSz="713232">
              <a:spcBef>
                <a:spcPts val="780"/>
              </a:spcBef>
              <a:buClr>
                <a:srgbClr val="0C377B"/>
              </a:buClr>
              <a:buNone/>
              <a:defRPr/>
            </a:pPr>
            <a:r>
              <a:rPr lang="en-US" sz="1900" b="1" dirty="0">
                <a:solidFill>
                  <a:srgbClr val="FF0000"/>
                </a:solidFill>
                <a:latin typeface="Arial"/>
              </a:rPr>
              <a:t>FCC-</a:t>
            </a:r>
            <a:r>
              <a:rPr lang="en-US" sz="1900" b="1" dirty="0" err="1">
                <a:solidFill>
                  <a:srgbClr val="FF0000"/>
                </a:solidFill>
                <a:latin typeface="Arial"/>
              </a:rPr>
              <a:t>hh</a:t>
            </a:r>
            <a:endParaRPr lang="en-US" sz="19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2862018"/>
            <a:ext cx="1134126" cy="626308"/>
          </a:xfrm>
          <a:prstGeom prst="rect">
            <a:avLst/>
          </a:prstGeom>
        </p:spPr>
        <p:txBody>
          <a:bodyPr lIns="71323" tIns="35662" rIns="71323" bIns="35662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29" indent="0" defTabSz="713232">
              <a:spcBef>
                <a:spcPts val="780"/>
              </a:spcBef>
              <a:buClr>
                <a:srgbClr val="0C377B"/>
              </a:buClr>
              <a:buNone/>
              <a:defRPr/>
            </a:pPr>
            <a:r>
              <a:rPr lang="en-US" sz="1900" b="1" dirty="0">
                <a:solidFill>
                  <a:srgbClr val="FF0000"/>
                </a:solidFill>
                <a:latin typeface="Arial"/>
              </a:rPr>
              <a:t>FCC-ee</a:t>
            </a:r>
            <a:endParaRPr lang="en-US" sz="19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4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E056-C649-4BA7-9645-638819797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541" y="656168"/>
            <a:ext cx="8247899" cy="47936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FCC-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hh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is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a HUGE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discovery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machine (if nature …),  but not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only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prstClr val="black"/>
                </a:solidFill>
              </a:rPr>
              <a:t>FCC-</a:t>
            </a:r>
            <a:r>
              <a:rPr lang="fr-CH" sz="1600" b="1" dirty="0" err="1" smtClean="0">
                <a:solidFill>
                  <a:prstClr val="black"/>
                </a:solidFill>
              </a:rPr>
              <a:t>hh</a:t>
            </a:r>
            <a:r>
              <a:rPr lang="fr-CH" sz="1600" b="1" dirty="0" smtClean="0">
                <a:solidFill>
                  <a:prstClr val="black"/>
                </a:solidFill>
              </a:rPr>
              <a:t> </a:t>
            </a:r>
            <a:r>
              <a:rPr lang="fr-CH" sz="1600" b="1" dirty="0" err="1" smtClean="0">
                <a:solidFill>
                  <a:prstClr val="black"/>
                </a:solidFill>
              </a:rPr>
              <a:t>physics</a:t>
            </a:r>
            <a:r>
              <a:rPr lang="fr-CH" sz="1600" b="1" dirty="0" smtClean="0">
                <a:solidFill>
                  <a:prstClr val="black"/>
                </a:solidFill>
              </a:rPr>
              <a:t> </a:t>
            </a:r>
            <a:r>
              <a:rPr lang="fr-CH" sz="1600" b="1" dirty="0" err="1" smtClean="0">
                <a:solidFill>
                  <a:prstClr val="black"/>
                </a:solidFill>
              </a:rPr>
              <a:t>is</a:t>
            </a:r>
            <a:r>
              <a:rPr lang="fr-CH" sz="1600" b="1" dirty="0" smtClean="0">
                <a:solidFill>
                  <a:prstClr val="black"/>
                </a:solidFill>
              </a:rPr>
              <a:t> </a:t>
            </a:r>
            <a:r>
              <a:rPr lang="fr-CH" sz="1600" b="1" dirty="0" err="1" smtClean="0">
                <a:solidFill>
                  <a:prstClr val="black"/>
                </a:solidFill>
              </a:rPr>
              <a:t>dominated</a:t>
            </a:r>
            <a:r>
              <a:rPr lang="fr-CH" sz="1600" b="1" dirty="0">
                <a:solidFill>
                  <a:prstClr val="black"/>
                </a:solidFill>
              </a:rPr>
              <a:t> </a:t>
            </a:r>
            <a:r>
              <a:rPr lang="fr-CH" sz="1600" b="1" dirty="0" smtClean="0">
                <a:solidFill>
                  <a:prstClr val="black"/>
                </a:solidFill>
              </a:rPr>
              <a:t>by </a:t>
            </a:r>
            <a:r>
              <a:rPr lang="fr-CH" sz="1600" b="1" dirty="0" err="1" smtClean="0">
                <a:solidFill>
                  <a:prstClr val="black"/>
                </a:solidFill>
              </a:rPr>
              <a:t>three</a:t>
            </a:r>
            <a:r>
              <a:rPr lang="fr-CH" sz="1600" b="1" dirty="0" smtClean="0">
                <a:solidFill>
                  <a:prstClr val="black"/>
                </a:solidFill>
              </a:rPr>
              <a:t> </a:t>
            </a:r>
            <a:r>
              <a:rPr lang="fr-CH" sz="1600" b="1" dirty="0" err="1" smtClean="0">
                <a:solidFill>
                  <a:prstClr val="black"/>
                </a:solidFill>
              </a:rPr>
              <a:t>features</a:t>
            </a:r>
            <a:r>
              <a:rPr lang="fr-CH" sz="1600" b="1" dirty="0" smtClean="0">
                <a:solidFill>
                  <a:prstClr val="black"/>
                </a:solidFill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050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prstClr val="black"/>
                </a:solidFill>
              </a:rPr>
              <a:t>   </a:t>
            </a:r>
            <a:r>
              <a:rPr lang="fr-CH" sz="1600" b="1" dirty="0" smtClean="0">
                <a:solidFill>
                  <a:srgbClr val="FF0000"/>
                </a:solidFill>
              </a:rPr>
              <a:t>-- </a:t>
            </a:r>
            <a:r>
              <a:rPr lang="fr-CH" sz="1600" b="1" dirty="0" err="1" smtClean="0">
                <a:solidFill>
                  <a:srgbClr val="FF0000"/>
                </a:solidFill>
              </a:rPr>
              <a:t>Highest</a:t>
            </a:r>
            <a:r>
              <a:rPr lang="fr-CH" sz="1600" b="1" dirty="0" smtClean="0">
                <a:solidFill>
                  <a:srgbClr val="FF0000"/>
                </a:solidFill>
              </a:rPr>
              <a:t> center of mass </a:t>
            </a:r>
            <a:r>
              <a:rPr lang="fr-CH" sz="1600" b="1" dirty="0" err="1" smtClean="0">
                <a:solidFill>
                  <a:srgbClr val="FF0000"/>
                </a:solidFill>
              </a:rPr>
              <a:t>energy</a:t>
            </a:r>
            <a:r>
              <a:rPr lang="fr-CH" sz="1600" b="1" dirty="0" smtClean="0">
                <a:solidFill>
                  <a:srgbClr val="FF0000"/>
                </a:solidFill>
              </a:rPr>
              <a:t> </a:t>
            </a:r>
            <a:r>
              <a:rPr lang="fr-CH" sz="1600" b="1" dirty="0" smtClean="0">
                <a:solidFill>
                  <a:prstClr val="black"/>
                </a:solidFill>
              </a:rPr>
              <a:t>–&gt; a </a:t>
            </a:r>
            <a:r>
              <a:rPr lang="fr-CH" sz="1600" b="1" dirty="0" err="1" smtClean="0">
                <a:solidFill>
                  <a:prstClr val="black"/>
                </a:solidFill>
              </a:rPr>
              <a:t>big</a:t>
            </a:r>
            <a:r>
              <a:rPr lang="fr-CH" sz="1600" b="1" dirty="0" smtClean="0">
                <a:solidFill>
                  <a:prstClr val="black"/>
                </a:solidFill>
              </a:rPr>
              <a:t> </a:t>
            </a:r>
            <a:r>
              <a:rPr lang="fr-CH" sz="1600" b="1" dirty="0" err="1" smtClean="0">
                <a:solidFill>
                  <a:prstClr val="black"/>
                </a:solidFill>
              </a:rPr>
              <a:t>step</a:t>
            </a:r>
            <a:r>
              <a:rPr lang="fr-CH" sz="1600" b="1" dirty="0" smtClean="0">
                <a:solidFill>
                  <a:prstClr val="black"/>
                </a:solidFill>
              </a:rPr>
              <a:t> in high mass </a:t>
            </a:r>
            <a:r>
              <a:rPr lang="fr-CH" sz="1600" b="1" dirty="0" err="1" smtClean="0">
                <a:solidFill>
                  <a:prstClr val="black"/>
                </a:solidFill>
              </a:rPr>
              <a:t>reach</a:t>
            </a:r>
            <a:r>
              <a:rPr lang="fr-CH" sz="1600" b="1" dirty="0" smtClean="0">
                <a:solidFill>
                  <a:prstClr val="black"/>
                </a:solidFill>
              </a:rPr>
              <a:t>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prstClr val="black"/>
                </a:solidFill>
              </a:rPr>
              <a:t> </a:t>
            </a:r>
            <a:r>
              <a:rPr lang="fr-CH" sz="1600" b="1" dirty="0" smtClean="0">
                <a:solidFill>
                  <a:prstClr val="black"/>
                </a:solidFill>
              </a:rPr>
              <a:t>          ex: </a:t>
            </a:r>
            <a:r>
              <a:rPr lang="fr-CH" sz="1600" b="1" dirty="0" err="1" smtClean="0">
                <a:solidFill>
                  <a:prstClr val="black"/>
                </a:solidFill>
              </a:rPr>
              <a:t>strongly</a:t>
            </a:r>
            <a:r>
              <a:rPr lang="fr-CH" sz="1600" b="1" dirty="0" smtClean="0">
                <a:solidFill>
                  <a:prstClr val="black"/>
                </a:solidFill>
              </a:rPr>
              <a:t> </a:t>
            </a:r>
            <a:r>
              <a:rPr lang="fr-CH" sz="1600" b="1" dirty="0" err="1" smtClean="0">
                <a:solidFill>
                  <a:prstClr val="black"/>
                </a:solidFill>
              </a:rPr>
              <a:t>coupled</a:t>
            </a:r>
            <a:r>
              <a:rPr lang="fr-CH" sz="1600" b="1" dirty="0" smtClean="0">
                <a:solidFill>
                  <a:prstClr val="black"/>
                </a:solidFill>
              </a:rPr>
              <a:t> new </a:t>
            </a:r>
            <a:r>
              <a:rPr lang="fr-CH" sz="1600" b="1" dirty="0" err="1" smtClean="0">
                <a:solidFill>
                  <a:prstClr val="black"/>
                </a:solidFill>
              </a:rPr>
              <a:t>particle</a:t>
            </a:r>
            <a:r>
              <a:rPr lang="fr-CH" sz="1600" b="1" dirty="0" smtClean="0">
                <a:solidFill>
                  <a:prstClr val="black"/>
                </a:solidFill>
              </a:rPr>
              <a:t> up to &gt;30 </a:t>
            </a:r>
            <a:r>
              <a:rPr lang="fr-CH" sz="1600" b="1" dirty="0" err="1" smtClean="0">
                <a:solidFill>
                  <a:prstClr val="black"/>
                </a:solidFill>
              </a:rPr>
              <a:t>TeV</a:t>
            </a:r>
            <a:endParaRPr lang="fr-CH" sz="1600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prstClr val="black"/>
                </a:solidFill>
              </a:rPr>
              <a:t> </a:t>
            </a:r>
            <a:r>
              <a:rPr lang="fr-CH" sz="1600" b="1" dirty="0" smtClean="0">
                <a:solidFill>
                  <a:prstClr val="black"/>
                </a:solidFill>
              </a:rPr>
              <a:t>                </a:t>
            </a:r>
            <a:r>
              <a:rPr lang="fr-CH" sz="1600" b="1" dirty="0" err="1" smtClean="0">
                <a:solidFill>
                  <a:prstClr val="black"/>
                </a:solidFill>
              </a:rPr>
              <a:t>Excited</a:t>
            </a:r>
            <a:r>
              <a:rPr lang="fr-CH" sz="1600" b="1" dirty="0" smtClean="0">
                <a:solidFill>
                  <a:prstClr val="black"/>
                </a:solidFill>
              </a:rPr>
              <a:t> </a:t>
            </a:r>
            <a:r>
              <a:rPr lang="fr-CH" sz="1600" b="1" dirty="0">
                <a:solidFill>
                  <a:prstClr val="black"/>
                </a:solidFill>
              </a:rPr>
              <a:t>quarks, Z’, W’, up to </a:t>
            </a:r>
            <a:r>
              <a:rPr lang="fr-CH" sz="1600" b="1" dirty="0" smtClean="0">
                <a:solidFill>
                  <a:prstClr val="black"/>
                </a:solidFill>
              </a:rPr>
              <a:t>~</a:t>
            </a:r>
            <a:r>
              <a:rPr lang="fr-CH" sz="1600" b="1" dirty="0" err="1" smtClean="0">
                <a:solidFill>
                  <a:prstClr val="black"/>
                </a:solidFill>
              </a:rPr>
              <a:t>tens</a:t>
            </a:r>
            <a:r>
              <a:rPr lang="fr-CH" sz="1600" b="1" dirty="0" smtClean="0">
                <a:solidFill>
                  <a:prstClr val="black"/>
                </a:solidFill>
              </a:rPr>
              <a:t> of </a:t>
            </a:r>
            <a:r>
              <a:rPr lang="fr-CH" sz="1600" b="1" dirty="0" err="1" smtClean="0">
                <a:solidFill>
                  <a:prstClr val="black"/>
                </a:solidFill>
              </a:rPr>
              <a:t>TeV</a:t>
            </a:r>
            <a:r>
              <a:rPr lang="fr-CH" sz="1600" b="1" dirty="0" smtClean="0">
                <a:solidFill>
                  <a:prstClr val="black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prstClr val="black"/>
                </a:solidFill>
              </a:rPr>
              <a:t> </a:t>
            </a:r>
            <a:r>
              <a:rPr lang="fr-CH" sz="1600" b="1" dirty="0" smtClean="0">
                <a:solidFill>
                  <a:prstClr val="black"/>
                </a:solidFill>
              </a:rPr>
              <a:t>                </a:t>
            </a:r>
            <a:r>
              <a:rPr lang="fr-CH" sz="1600" b="1" u="sng" dirty="0" err="1" smtClean="0">
                <a:solidFill>
                  <a:prstClr val="black"/>
                </a:solidFill>
              </a:rPr>
              <a:t>Give</a:t>
            </a:r>
            <a:r>
              <a:rPr lang="fr-CH" sz="1600" b="1" u="sng" dirty="0" smtClean="0">
                <a:solidFill>
                  <a:prstClr val="black"/>
                </a:solidFill>
              </a:rPr>
              <a:t> the final </a:t>
            </a:r>
            <a:r>
              <a:rPr lang="fr-CH" sz="1600" b="1" u="sng" dirty="0" err="1" smtClean="0">
                <a:solidFill>
                  <a:prstClr val="black"/>
                </a:solidFill>
              </a:rPr>
              <a:t>word</a:t>
            </a:r>
            <a:r>
              <a:rPr lang="fr-CH" sz="1600" b="1" u="sng" dirty="0" smtClean="0">
                <a:solidFill>
                  <a:prstClr val="black"/>
                </a:solidFill>
              </a:rPr>
              <a:t> on </a:t>
            </a:r>
            <a:r>
              <a:rPr lang="fr-CH" sz="1600" b="1" u="sng" dirty="0" err="1" smtClean="0">
                <a:solidFill>
                  <a:prstClr val="black"/>
                </a:solidFill>
              </a:rPr>
              <a:t>natural</a:t>
            </a:r>
            <a:r>
              <a:rPr lang="fr-CH" sz="1600" b="1" u="sng" dirty="0" smtClean="0">
                <a:solidFill>
                  <a:prstClr val="black"/>
                </a:solidFill>
              </a:rPr>
              <a:t> </a:t>
            </a:r>
            <a:r>
              <a:rPr lang="fr-CH" sz="1600" b="1" u="sng" dirty="0" err="1" smtClean="0">
                <a:solidFill>
                  <a:prstClr val="black"/>
                </a:solidFill>
              </a:rPr>
              <a:t>Supersymmetry</a:t>
            </a:r>
            <a:r>
              <a:rPr lang="fr-CH" sz="1600" b="1" u="sng" dirty="0" smtClean="0">
                <a:solidFill>
                  <a:prstClr val="black"/>
                </a:solidFill>
              </a:rPr>
              <a:t>, and WIMPS</a:t>
            </a:r>
            <a:r>
              <a:rPr lang="fr-CH" sz="1600" dirty="0" smtClean="0">
                <a:solidFill>
                  <a:prstClr val="black"/>
                </a:solidFill>
              </a:rPr>
              <a:t/>
            </a:r>
            <a:br>
              <a:rPr lang="fr-CH" sz="1600" dirty="0" smtClean="0">
                <a:solidFill>
                  <a:prstClr val="black"/>
                </a:solidFill>
              </a:rPr>
            </a:br>
            <a:r>
              <a:rPr lang="fr-CH" sz="1600" dirty="0" smtClean="0">
                <a:solidFill>
                  <a:prstClr val="black"/>
                </a:solidFill>
              </a:rPr>
              <a:t>	</a:t>
            </a:r>
            <a:r>
              <a:rPr lang="fr-CH" sz="1600" b="1" dirty="0" smtClean="0">
                <a:solidFill>
                  <a:prstClr val="black"/>
                </a:solidFill>
              </a:rPr>
              <a:t>extra </a:t>
            </a:r>
            <a:r>
              <a:rPr lang="fr-CH" sz="1600" b="1" dirty="0" err="1" smtClean="0">
                <a:solidFill>
                  <a:prstClr val="black"/>
                </a:solidFill>
              </a:rPr>
              <a:t>Higgs</a:t>
            </a:r>
            <a:r>
              <a:rPr lang="fr-CH" sz="1600" b="1" dirty="0" smtClean="0">
                <a:solidFill>
                  <a:prstClr val="black"/>
                </a:solidFill>
              </a:rPr>
              <a:t> etc..  </a:t>
            </a:r>
            <a:r>
              <a:rPr lang="fr-CH" sz="1600" b="1" dirty="0" err="1" smtClean="0">
                <a:solidFill>
                  <a:prstClr val="black"/>
                </a:solidFill>
              </a:rPr>
              <a:t>reach</a:t>
            </a:r>
            <a:r>
              <a:rPr lang="fr-CH" sz="1600" b="1" dirty="0" smtClean="0">
                <a:solidFill>
                  <a:prstClr val="black"/>
                </a:solidFill>
              </a:rPr>
              <a:t> up to 5-20 </a:t>
            </a:r>
            <a:r>
              <a:rPr lang="fr-CH" sz="1600" b="1" dirty="0" err="1" smtClean="0">
                <a:solidFill>
                  <a:prstClr val="black"/>
                </a:solidFill>
              </a:rPr>
              <a:t>TeV</a:t>
            </a:r>
            <a:r>
              <a:rPr lang="fr-CH" sz="1600" b="1" dirty="0" smtClean="0">
                <a:solidFill>
                  <a:prstClr val="black"/>
                </a:solidFill>
              </a:rPr>
              <a:t> </a:t>
            </a:r>
            <a:br>
              <a:rPr lang="fr-CH" sz="1600" b="1" dirty="0" smtClean="0">
                <a:solidFill>
                  <a:prstClr val="black"/>
                </a:solidFill>
              </a:rPr>
            </a:br>
            <a:r>
              <a:rPr lang="fr-CH" sz="1600" b="1" dirty="0" smtClean="0">
                <a:solidFill>
                  <a:prstClr val="black"/>
                </a:solidFill>
              </a:rPr>
              <a:t>                 </a:t>
            </a:r>
            <a:r>
              <a:rPr lang="fr-CH" sz="1600" b="1" dirty="0" err="1" smtClean="0">
                <a:solidFill>
                  <a:prstClr val="black"/>
                </a:solidFill>
              </a:rPr>
              <a:t>Sensitivity</a:t>
            </a:r>
            <a:r>
              <a:rPr lang="fr-CH" sz="1600" b="1" dirty="0" smtClean="0">
                <a:solidFill>
                  <a:prstClr val="black"/>
                </a:solidFill>
              </a:rPr>
              <a:t> to high </a:t>
            </a:r>
            <a:r>
              <a:rPr lang="fr-CH" sz="1600" b="1" dirty="0" err="1" smtClean="0">
                <a:solidFill>
                  <a:prstClr val="black"/>
                </a:solidFill>
              </a:rPr>
              <a:t>energy</a:t>
            </a:r>
            <a:r>
              <a:rPr lang="fr-CH" sz="1600" b="1" dirty="0" smtClean="0">
                <a:solidFill>
                  <a:prstClr val="black"/>
                </a:solidFill>
              </a:rPr>
              <a:t> </a:t>
            </a:r>
            <a:r>
              <a:rPr lang="fr-CH" sz="1600" b="1" dirty="0" err="1" smtClean="0">
                <a:solidFill>
                  <a:prstClr val="black"/>
                </a:solidFill>
              </a:rPr>
              <a:t>phenomena</a:t>
            </a:r>
            <a:r>
              <a:rPr lang="fr-CH" sz="1600" b="1" dirty="0" smtClean="0">
                <a:solidFill>
                  <a:prstClr val="black"/>
                </a:solidFill>
              </a:rPr>
              <a:t> in </a:t>
            </a:r>
            <a:r>
              <a:rPr lang="fr-CH" sz="1600" b="1" dirty="0" err="1" smtClean="0">
                <a:solidFill>
                  <a:prstClr val="black"/>
                </a:solidFill>
              </a:rPr>
              <a:t>e.g</a:t>
            </a:r>
            <a:r>
              <a:rPr lang="fr-CH" sz="1600" b="1" dirty="0" smtClean="0">
                <a:solidFill>
                  <a:prstClr val="black"/>
                </a:solidFill>
              </a:rPr>
              <a:t>. WW </a:t>
            </a:r>
            <a:r>
              <a:rPr lang="fr-CH" sz="1600" b="1" dirty="0" err="1" smtClean="0">
                <a:solidFill>
                  <a:prstClr val="black"/>
                </a:solidFill>
              </a:rPr>
              <a:t>scattering</a:t>
            </a:r>
            <a:r>
              <a:rPr lang="fr-CH" sz="1600" b="1" dirty="0" smtClean="0">
                <a:solidFill>
                  <a:prstClr val="black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100" b="1" dirty="0">
                <a:solidFill>
                  <a:prstClr val="black"/>
                </a:solidFill>
              </a:rPr>
              <a:t> </a:t>
            </a:r>
            <a:r>
              <a:rPr lang="fr-CH" sz="1100" b="1" dirty="0" smtClean="0">
                <a:solidFill>
                  <a:prstClr val="black"/>
                </a:solidFill>
              </a:rPr>
              <a:t>           </a:t>
            </a:r>
            <a:endParaRPr lang="fr-CH" sz="11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prstClr val="black"/>
                </a:solidFill>
              </a:rPr>
              <a:t>  -- </a:t>
            </a:r>
            <a:r>
              <a:rPr lang="fr-CH" sz="1600" b="1" dirty="0" smtClean="0">
                <a:solidFill>
                  <a:srgbClr val="FF0000"/>
                </a:solidFill>
              </a:rPr>
              <a:t>HUGE production rates </a:t>
            </a:r>
            <a:r>
              <a:rPr lang="fr-CH" sz="1600" b="1" dirty="0" smtClean="0">
                <a:solidFill>
                  <a:prstClr val="black"/>
                </a:solidFill>
              </a:rPr>
              <a:t>for single and multiple production of SM bosons (H,W,Z) and quarks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prstClr val="black"/>
                </a:solidFill>
              </a:rPr>
              <a:t>       -- </a:t>
            </a:r>
            <a:r>
              <a:rPr lang="fr-CH" sz="16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Higgs</a:t>
            </a:r>
            <a:r>
              <a:rPr lang="fr-CH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H" sz="16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precision</a:t>
            </a:r>
            <a:r>
              <a:rPr lang="fr-CH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tests  </a:t>
            </a:r>
            <a:r>
              <a:rPr lang="fr-CH" sz="1600" b="1" dirty="0" err="1" smtClean="0">
                <a:solidFill>
                  <a:prstClr val="black"/>
                </a:solidFill>
              </a:rPr>
              <a:t>using</a:t>
            </a:r>
            <a:r>
              <a:rPr lang="fr-CH" sz="1600" b="1" dirty="0" smtClean="0">
                <a:solidFill>
                  <a:prstClr val="black"/>
                </a:solidFill>
              </a:rPr>
              <a:t> ratios to  </a:t>
            </a:r>
            <a:r>
              <a:rPr lang="fr-CH" sz="1600" b="1" dirty="0" err="1" smtClean="0">
                <a:solidFill>
                  <a:prstClr val="black"/>
                </a:solidFill>
              </a:rPr>
              <a:t>e.g</a:t>
            </a:r>
            <a:r>
              <a:rPr lang="fr-CH" sz="1600" b="1" dirty="0" smtClean="0">
                <a:solidFill>
                  <a:prstClr val="black"/>
                </a:solidFill>
              </a:rPr>
              <a:t>. 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//</a:t>
            </a:r>
            <a:r>
              <a:rPr lang="fr-CH" sz="16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/</a:t>
            </a:r>
            <a:r>
              <a:rPr lang="fr-CH" sz="1600" b="1" dirty="0" smtClean="0">
                <a:solidFill>
                  <a:prstClr val="black"/>
                </a:solidFill>
              </a:rPr>
              <a:t>ZZ,  </a:t>
            </a:r>
            <a:r>
              <a:rPr lang="fr-CH" sz="1600" b="1" u="sng" dirty="0" err="1" smtClean="0">
                <a:solidFill>
                  <a:prstClr val="black"/>
                </a:solidFill>
              </a:rPr>
              <a:t>ttH</a:t>
            </a:r>
            <a:r>
              <a:rPr lang="fr-CH" sz="1600" b="1" u="sng" dirty="0" smtClean="0">
                <a:solidFill>
                  <a:prstClr val="black"/>
                </a:solidFill>
              </a:rPr>
              <a:t>/</a:t>
            </a:r>
            <a:r>
              <a:rPr lang="fr-CH" sz="1600" b="1" u="sng" dirty="0" err="1" smtClean="0">
                <a:solidFill>
                  <a:prstClr val="black"/>
                </a:solidFill>
              </a:rPr>
              <a:t>ttZ</a:t>
            </a:r>
            <a:r>
              <a:rPr lang="fr-CH" sz="1600" b="1" u="sng" dirty="0" smtClean="0">
                <a:solidFill>
                  <a:prstClr val="black"/>
                </a:solidFill>
              </a:rPr>
              <a:t> @&lt;% </a:t>
            </a:r>
            <a:r>
              <a:rPr lang="fr-CH" sz="1600" b="1" u="sng" dirty="0" err="1" smtClean="0">
                <a:solidFill>
                  <a:prstClr val="black"/>
                </a:solidFill>
              </a:rPr>
              <a:t>level</a:t>
            </a:r>
            <a:endParaRPr lang="fr-CH" sz="1600" b="1" u="sng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prstClr val="black"/>
                </a:solidFill>
              </a:rPr>
              <a:t> </a:t>
            </a:r>
            <a:r>
              <a:rPr lang="fr-CH" sz="1600" b="1" dirty="0" smtClean="0">
                <a:solidFill>
                  <a:prstClr val="black"/>
                </a:solidFill>
              </a:rPr>
              <a:t>      -- </a:t>
            </a:r>
            <a:r>
              <a:rPr lang="fr-CH" sz="1600" b="1" u="sng" dirty="0" err="1" smtClean="0">
                <a:solidFill>
                  <a:prstClr val="black"/>
                </a:solidFill>
              </a:rPr>
              <a:t>Precise</a:t>
            </a:r>
            <a:r>
              <a:rPr lang="fr-CH" sz="1600" b="1" u="sng" dirty="0" smtClean="0">
                <a:solidFill>
                  <a:prstClr val="black"/>
                </a:solidFill>
              </a:rPr>
              <a:t> </a:t>
            </a:r>
            <a:r>
              <a:rPr lang="fr-CH" sz="1600" b="1" u="sng" dirty="0" err="1" smtClean="0">
                <a:solidFill>
                  <a:prstClr val="black"/>
                </a:solidFill>
              </a:rPr>
              <a:t>determination</a:t>
            </a:r>
            <a:r>
              <a:rPr lang="fr-CH" sz="1600" b="1" u="sng" dirty="0" smtClean="0">
                <a:solidFill>
                  <a:prstClr val="black"/>
                </a:solidFill>
              </a:rPr>
              <a:t> of </a:t>
            </a:r>
            <a:r>
              <a:rPr lang="fr-CH" sz="16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triple </a:t>
            </a:r>
            <a:r>
              <a:rPr lang="fr-CH" sz="1600" b="1" u="sng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Higgs</a:t>
            </a:r>
            <a:r>
              <a:rPr lang="fr-CH" sz="16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CH" sz="1600" b="1" u="sng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coupling</a:t>
            </a:r>
            <a:r>
              <a:rPr lang="fr-CH" sz="1600" b="1" u="sng" dirty="0" smtClean="0">
                <a:solidFill>
                  <a:prstClr val="black"/>
                </a:solidFill>
              </a:rPr>
              <a:t> </a:t>
            </a:r>
            <a:r>
              <a:rPr lang="fr-CH" sz="1600" b="1" dirty="0" smtClean="0">
                <a:solidFill>
                  <a:prstClr val="black"/>
                </a:solidFill>
              </a:rPr>
              <a:t>(~2% stat. </a:t>
            </a:r>
            <a:r>
              <a:rPr lang="fr-CH" sz="1600" b="1" dirty="0" err="1" smtClean="0">
                <a:solidFill>
                  <a:prstClr val="black"/>
                </a:solidFill>
              </a:rPr>
              <a:t>level</a:t>
            </a:r>
            <a:r>
              <a:rPr lang="fr-CH" sz="1600" b="1" dirty="0" smtClean="0">
                <a:solidFill>
                  <a:prstClr val="black"/>
                </a:solidFill>
              </a:rPr>
              <a:t>) and </a:t>
            </a:r>
            <a:r>
              <a:rPr lang="fr-CH" sz="1600" b="1" dirty="0" err="1" smtClean="0">
                <a:solidFill>
                  <a:prstClr val="black"/>
                </a:solidFill>
              </a:rPr>
              <a:t>quartic</a:t>
            </a:r>
            <a:r>
              <a:rPr lang="fr-CH" sz="1600" b="1" dirty="0" smtClean="0">
                <a:solidFill>
                  <a:prstClr val="black"/>
                </a:solidFill>
              </a:rPr>
              <a:t> </a:t>
            </a:r>
            <a:r>
              <a:rPr lang="fr-CH" sz="1600" b="1" dirty="0" err="1" smtClean="0">
                <a:solidFill>
                  <a:prstClr val="black"/>
                </a:solidFill>
              </a:rPr>
              <a:t>Higgs</a:t>
            </a:r>
            <a:r>
              <a:rPr lang="fr-CH" sz="1600" b="1" dirty="0" smtClean="0">
                <a:solidFill>
                  <a:prstClr val="black"/>
                </a:solidFill>
              </a:rPr>
              <a:t> </a:t>
            </a:r>
            <a:r>
              <a:rPr lang="fr-CH" sz="1600" b="1" dirty="0" err="1" smtClean="0">
                <a:solidFill>
                  <a:prstClr val="black"/>
                </a:solidFill>
              </a:rPr>
              <a:t>coupling</a:t>
            </a:r>
            <a:endParaRPr lang="fr-CH" sz="16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prstClr val="black"/>
                </a:solidFill>
              </a:rPr>
              <a:t>       -- </a:t>
            </a:r>
            <a:r>
              <a:rPr lang="fr-CH" sz="1600" b="1" dirty="0" err="1" smtClean="0">
                <a:solidFill>
                  <a:prstClr val="black"/>
                </a:solidFill>
              </a:rPr>
              <a:t>detection</a:t>
            </a:r>
            <a:r>
              <a:rPr lang="fr-CH" sz="1600" b="1" dirty="0" smtClean="0">
                <a:solidFill>
                  <a:prstClr val="black"/>
                </a:solidFill>
              </a:rPr>
              <a:t> of rare </a:t>
            </a:r>
            <a:r>
              <a:rPr lang="fr-CH" sz="1600" b="1" dirty="0" err="1" smtClean="0">
                <a:solidFill>
                  <a:prstClr val="black"/>
                </a:solidFill>
              </a:rPr>
              <a:t>decays</a:t>
            </a:r>
            <a:r>
              <a:rPr lang="fr-CH" sz="1600" b="1" dirty="0" smtClean="0">
                <a:solidFill>
                  <a:prstClr val="black"/>
                </a:solidFill>
              </a:rPr>
              <a:t>  H</a:t>
            </a:r>
            <a:r>
              <a:rPr lang="fr-CH" sz="16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V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  (V= , ,  J/, , Z …)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      -- </a:t>
            </a:r>
            <a:r>
              <a:rPr lang="fr-CH" sz="1600" b="1" u="sng" dirty="0" err="1" smtClean="0">
                <a:solidFill>
                  <a:prstClr val="black"/>
                </a:solidFill>
                <a:sym typeface="Symbol"/>
              </a:rPr>
              <a:t>search</a:t>
            </a:r>
            <a:r>
              <a:rPr lang="fr-CH" sz="1600" b="1" u="sng" dirty="0" smtClean="0">
                <a:solidFill>
                  <a:prstClr val="black"/>
                </a:solidFill>
                <a:sym typeface="Symbol"/>
              </a:rPr>
              <a:t> for invisibles 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(DM </a:t>
            </a:r>
            <a:r>
              <a:rPr lang="fr-CH" sz="1600" b="1" dirty="0" err="1" smtClean="0">
                <a:solidFill>
                  <a:prstClr val="black"/>
                </a:solidFill>
                <a:sym typeface="Symbol"/>
              </a:rPr>
              <a:t>searches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, RH neutrinos in W </a:t>
            </a:r>
            <a:r>
              <a:rPr lang="fr-CH" sz="1600" b="1" dirty="0" err="1" smtClean="0">
                <a:solidFill>
                  <a:prstClr val="black"/>
                </a:solidFill>
                <a:sym typeface="Symbol"/>
              </a:rPr>
              <a:t>decays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      -- </a:t>
            </a:r>
            <a:r>
              <a:rPr lang="fr-CH" sz="1600" b="1" dirty="0" err="1" smtClean="0">
                <a:solidFill>
                  <a:prstClr val="black"/>
                </a:solidFill>
                <a:sym typeface="Symbol"/>
              </a:rPr>
              <a:t>renewed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sz="1600" b="1" dirty="0" err="1" smtClean="0">
                <a:solidFill>
                  <a:prstClr val="black"/>
                </a:solidFill>
                <a:sym typeface="Symbol"/>
              </a:rPr>
              <a:t>interest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 for long </a:t>
            </a:r>
            <a:r>
              <a:rPr lang="fr-CH" sz="1600" b="1" dirty="0" err="1" smtClean="0">
                <a:solidFill>
                  <a:prstClr val="black"/>
                </a:solidFill>
                <a:sym typeface="Symbol"/>
              </a:rPr>
              <a:t>lived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 (</a:t>
            </a:r>
            <a:r>
              <a:rPr lang="fr-CH" sz="1600" b="1" dirty="0" err="1" smtClean="0">
                <a:solidFill>
                  <a:prstClr val="black"/>
                </a:solidFill>
                <a:sym typeface="Symbol"/>
              </a:rPr>
              <a:t>very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sz="1600" b="1" dirty="0" err="1" smtClean="0">
                <a:solidFill>
                  <a:prstClr val="black"/>
                </a:solidFill>
                <a:sym typeface="Symbol"/>
              </a:rPr>
              <a:t>weakly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sz="1600" b="1" dirty="0" err="1" smtClean="0">
                <a:solidFill>
                  <a:prstClr val="black"/>
                </a:solidFill>
                <a:sym typeface="Symbol"/>
              </a:rPr>
              <a:t>coupled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) </a:t>
            </a:r>
            <a:r>
              <a:rPr lang="fr-CH" sz="1600" b="1" dirty="0" err="1" smtClean="0">
                <a:solidFill>
                  <a:prstClr val="black"/>
                </a:solidFill>
                <a:sym typeface="Symbol"/>
              </a:rPr>
              <a:t>particles</a:t>
            </a:r>
            <a:r>
              <a:rPr lang="fr-CH" sz="1600" b="1" dirty="0" smtClean="0">
                <a:solidFill>
                  <a:prstClr val="black"/>
                </a:solidFill>
                <a:sym typeface="Symbol"/>
              </a:rPr>
              <a:t>.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prstClr val="black"/>
                </a:solidFill>
              </a:rPr>
              <a:t>       -- </a:t>
            </a:r>
            <a:r>
              <a:rPr lang="fr-CH" sz="1600" b="1" dirty="0" err="1" smtClean="0">
                <a:solidFill>
                  <a:prstClr val="black"/>
                </a:solidFill>
              </a:rPr>
              <a:t>rich</a:t>
            </a:r>
            <a:r>
              <a:rPr lang="fr-CH" sz="1600" b="1" dirty="0" smtClean="0">
                <a:solidFill>
                  <a:prstClr val="black"/>
                </a:solidFill>
              </a:rPr>
              <a:t> top and HF </a:t>
            </a:r>
            <a:r>
              <a:rPr lang="fr-CH" sz="1600" b="1" dirty="0" err="1" smtClean="0">
                <a:solidFill>
                  <a:prstClr val="black"/>
                </a:solidFill>
              </a:rPr>
              <a:t>physics</a:t>
            </a:r>
            <a:r>
              <a:rPr lang="fr-CH" sz="1600" b="1" dirty="0" smtClean="0">
                <a:solidFill>
                  <a:prstClr val="black"/>
                </a:solidFill>
              </a:rPr>
              <a:t> program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000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prstClr val="black"/>
                </a:solidFill>
              </a:rPr>
              <a:t> </a:t>
            </a:r>
            <a:r>
              <a:rPr lang="fr-CH" sz="1600" b="1" dirty="0" smtClean="0">
                <a:solidFill>
                  <a:prstClr val="black"/>
                </a:solidFill>
              </a:rPr>
              <a:t> -- </a:t>
            </a:r>
            <a:r>
              <a:rPr lang="fr-CH" sz="1600" b="1" dirty="0" err="1" smtClean="0">
                <a:solidFill>
                  <a:srgbClr val="FF0000"/>
                </a:solidFill>
              </a:rPr>
              <a:t>Cleaner</a:t>
            </a:r>
            <a:r>
              <a:rPr lang="fr-CH" sz="1600" b="1" dirty="0" smtClean="0">
                <a:solidFill>
                  <a:srgbClr val="FF0000"/>
                </a:solidFill>
              </a:rPr>
              <a:t> </a:t>
            </a:r>
            <a:r>
              <a:rPr lang="fr-CH" sz="1600" b="1" dirty="0" err="1" smtClean="0">
                <a:solidFill>
                  <a:srgbClr val="FF0000"/>
                </a:solidFill>
              </a:rPr>
              <a:t>signals</a:t>
            </a:r>
            <a:r>
              <a:rPr lang="fr-CH" sz="1600" b="1" dirty="0" smtClean="0">
                <a:solidFill>
                  <a:srgbClr val="FF0000"/>
                </a:solidFill>
              </a:rPr>
              <a:t> for high Pt  </a:t>
            </a:r>
            <a:r>
              <a:rPr lang="fr-CH" sz="1600" b="1" dirty="0" err="1" smtClean="0">
                <a:solidFill>
                  <a:srgbClr val="FF0000"/>
                </a:solidFill>
              </a:rPr>
              <a:t>physics</a:t>
            </a:r>
            <a:r>
              <a:rPr lang="fr-CH" sz="1600" b="1" dirty="0" smtClean="0">
                <a:solidFill>
                  <a:srgbClr val="FF0000"/>
                </a:solidFill>
              </a:rPr>
              <a:t> </a:t>
            </a:r>
            <a:endParaRPr lang="fr-CH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-- </a:t>
            </a:r>
            <a:r>
              <a:rPr lang="fr-CH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allows</a:t>
            </a:r>
            <a:r>
              <a:rPr lang="fr-C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clean </a:t>
            </a:r>
            <a:r>
              <a:rPr lang="fr-CH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signals</a:t>
            </a:r>
            <a:r>
              <a:rPr lang="fr-C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fr-CH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channels</a:t>
            </a:r>
            <a:r>
              <a:rPr lang="fr-C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H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presently</a:t>
            </a:r>
            <a:r>
              <a:rPr lang="fr-C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H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difficult</a:t>
            </a:r>
            <a:r>
              <a:rPr lang="fr-C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at LHC (</a:t>
            </a:r>
            <a:r>
              <a:rPr lang="fr-CH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e.g</a:t>
            </a:r>
            <a:r>
              <a:rPr lang="fr-C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H</a:t>
            </a:r>
            <a:r>
              <a:rPr lang="fr-C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CH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bb</a:t>
            </a:r>
            <a:r>
              <a:rPr lang="fr-C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fr-C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fr-CH" sz="1600" b="1" dirty="0" smtClean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935" y="-82826"/>
            <a:ext cx="9144000" cy="819551"/>
            <a:chOff x="0" y="-20538"/>
            <a:chExt cx="9144000" cy="737596"/>
          </a:xfrm>
        </p:grpSpPr>
        <p:sp>
          <p:nvSpPr>
            <p:cNvPr id="4" name="TextBox 3"/>
            <p:cNvSpPr txBox="1"/>
            <p:nvPr/>
          </p:nvSpPr>
          <p:spPr>
            <a:xfrm>
              <a:off x="0" y="-20538"/>
              <a:ext cx="9144000" cy="6232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CH" sz="8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2400" b="1" dirty="0" smtClean="0">
                  <a:solidFill>
                    <a:prstClr val="black"/>
                  </a:solidFill>
                </a:rPr>
                <a:t>FCC-</a:t>
              </a:r>
              <a:r>
                <a:rPr lang="fr-CH" sz="2400" b="1" dirty="0" err="1" smtClean="0">
                  <a:solidFill>
                    <a:prstClr val="black"/>
                  </a:solidFill>
                </a:rPr>
                <a:t>hh</a:t>
              </a:r>
              <a:r>
                <a:rPr lang="fr-CH" sz="2400" b="1" dirty="0" smtClean="0">
                  <a:solidFill>
                    <a:prstClr val="black"/>
                  </a:solidFill>
                </a:rPr>
                <a:t> </a:t>
              </a:r>
              <a:r>
                <a:rPr lang="fr-CH" sz="2400" b="1" dirty="0" err="1">
                  <a:solidFill>
                    <a:prstClr val="black"/>
                  </a:solidFill>
                </a:rPr>
                <a:t>discovery</a:t>
              </a:r>
              <a:r>
                <a:rPr lang="fr-CH" sz="2400" b="1" dirty="0">
                  <a:solidFill>
                    <a:prstClr val="black"/>
                  </a:solidFill>
                </a:rPr>
                <a:t> </a:t>
              </a:r>
              <a:r>
                <a:rPr lang="fr-CH" sz="2400" b="1" dirty="0" err="1" smtClean="0">
                  <a:solidFill>
                    <a:prstClr val="black"/>
                  </a:solidFill>
                </a:rPr>
                <a:t>potential</a:t>
              </a:r>
              <a:r>
                <a:rPr lang="fr-CH" sz="2400" b="1" dirty="0" smtClean="0">
                  <a:solidFill>
                    <a:prstClr val="black"/>
                  </a:solidFill>
                </a:rPr>
                <a:t> and </a:t>
              </a:r>
              <a:r>
                <a:rPr lang="fr-CH" sz="2400" b="1" dirty="0" err="1" smtClean="0">
                  <a:solidFill>
                    <a:prstClr val="black"/>
                  </a:solidFill>
                </a:rPr>
                <a:t>Highlights</a:t>
              </a:r>
              <a:endParaRPr lang="fr-CH" sz="2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700" b="1" dirty="0" smtClean="0">
                  <a:solidFill>
                    <a:prstClr val="black"/>
                  </a:solidFill>
                </a:rPr>
                <a:t> </a:t>
              </a:r>
              <a:endParaRPr lang="fr-CH" sz="700" b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538"/>
              <a:ext cx="1763688" cy="737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4445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E056-C649-4BA7-9645-638819797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82" y="697260"/>
            <a:ext cx="8093434" cy="49628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FCC-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ep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explores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hitherto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untouched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domain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of (x,q2 ) DIS plane  and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provides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production of high mass SM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particles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(H, top) in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cleaner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conditions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than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pp.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200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 </a:t>
            </a:r>
            <a:r>
              <a:rPr lang="fr-CH" b="1" dirty="0" smtClean="0">
                <a:solidFill>
                  <a:srgbClr val="FF0000"/>
                </a:solidFill>
              </a:rPr>
              <a:t>-- extremely precise structure function work </a:t>
            </a:r>
            <a:br>
              <a:rPr lang="fr-CH" b="1" dirty="0" smtClean="0">
                <a:solidFill>
                  <a:srgbClr val="FF0000"/>
                </a:solidFill>
              </a:rPr>
            </a:br>
            <a:r>
              <a:rPr lang="fr-CH" b="1" dirty="0" smtClean="0">
                <a:solidFill>
                  <a:srgbClr val="FF0000"/>
                </a:solidFill>
              </a:rPr>
              <a:t>            </a:t>
            </a:r>
            <a:r>
              <a:rPr lang="fr-CH" b="1" dirty="0" smtClean="0"/>
              <a:t>important input on structure functions for FCC-hh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/>
              <a:t> </a:t>
            </a:r>
            <a:r>
              <a:rPr lang="fr-CH" b="1" dirty="0" smtClean="0"/>
              <a:t>           complete resolution of the partonic contents of the proton, for the first time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srgbClr val="FF0000"/>
                </a:solidFill>
              </a:rPr>
              <a:t> </a:t>
            </a:r>
            <a:r>
              <a:rPr lang="fr-CH" b="1" dirty="0" smtClean="0">
                <a:solidFill>
                  <a:srgbClr val="FF0000"/>
                </a:solidFill>
              </a:rPr>
              <a:t>           </a:t>
            </a:r>
            <a:r>
              <a:rPr lang="fr-CH" b="1" dirty="0" smtClean="0"/>
              <a:t>high </a:t>
            </a:r>
            <a:r>
              <a:rPr lang="fr-CH" b="1" dirty="0" err="1" smtClean="0"/>
              <a:t>precision</a:t>
            </a:r>
            <a:r>
              <a:rPr lang="fr-CH" b="1" dirty="0" smtClean="0"/>
              <a:t>  </a:t>
            </a:r>
            <a:r>
              <a:rPr lang="fr-CH" b="1" dirty="0" smtClean="0">
                <a:sym typeface="Symbol"/>
              </a:rPr>
              <a:t></a:t>
            </a:r>
            <a:r>
              <a:rPr lang="fr-CH" b="1" baseline="-25000" dirty="0" smtClean="0">
                <a:sym typeface="Symbol"/>
              </a:rPr>
              <a:t>s</a:t>
            </a:r>
            <a:r>
              <a:rPr lang="fr-CH" b="1" dirty="0" smtClean="0">
                <a:solidFill>
                  <a:srgbClr val="FF0000"/>
                </a:solidFill>
              </a:rPr>
              <a:t>  O(10</a:t>
            </a:r>
            <a:r>
              <a:rPr lang="fr-CH" b="1" baseline="30000" dirty="0" smtClean="0">
                <a:solidFill>
                  <a:srgbClr val="FF0000"/>
                </a:solidFill>
              </a:rPr>
              <a:t>-4</a:t>
            </a:r>
            <a:r>
              <a:rPr lang="fr-CH" b="1" dirty="0" smtClean="0">
                <a:solidFill>
                  <a:srgbClr val="FF0000"/>
                </a:solidFill>
              </a:rPr>
              <a:t>) </a:t>
            </a:r>
            <a:r>
              <a:rPr lang="fr-CH" b="1" dirty="0" err="1" smtClean="0"/>
              <a:t>similar</a:t>
            </a:r>
            <a:r>
              <a:rPr lang="fr-CH" b="1" dirty="0" smtClean="0"/>
              <a:t> to FCC-</a:t>
            </a:r>
            <a:r>
              <a:rPr lang="fr-CH" b="1" dirty="0" err="1" smtClean="0"/>
              <a:t>ee</a:t>
            </a:r>
            <a:r>
              <a:rPr lang="fr-CH" b="1" dirty="0" smtClean="0"/>
              <a:t>  </a:t>
            </a:r>
            <a:r>
              <a:rPr lang="fr-CH" b="1" u="sng" dirty="0" err="1" smtClean="0"/>
              <a:t>from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totally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different</a:t>
            </a:r>
            <a:r>
              <a:rPr lang="fr-CH" b="1" u="sng" dirty="0" smtClean="0"/>
              <a:t> source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900" b="1" dirty="0">
                <a:solidFill>
                  <a:srgbClr val="FF0000"/>
                </a:solidFill>
              </a:rPr>
              <a:t> </a:t>
            </a:r>
            <a:r>
              <a:rPr lang="fr-CH" sz="900" b="1" dirty="0" smtClean="0">
                <a:solidFill>
                  <a:srgbClr val="FF0000"/>
                </a:solidFill>
              </a:rPr>
              <a:t>                 </a:t>
            </a:r>
            <a:r>
              <a:rPr lang="fr-CH" sz="900" b="1" dirty="0" smtClean="0">
                <a:solidFill>
                  <a:prstClr val="black"/>
                </a:solidFill>
              </a:rPr>
              <a:t>            </a:t>
            </a:r>
            <a:endParaRPr lang="fr-CH" sz="9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-- </a:t>
            </a:r>
            <a:r>
              <a:rPr lang="fr-CH" b="1" dirty="0">
                <a:solidFill>
                  <a:srgbClr val="FF0000"/>
                </a:solidFill>
              </a:rPr>
              <a:t> </a:t>
            </a:r>
            <a:r>
              <a:rPr lang="fr-CH" b="1" dirty="0" smtClean="0"/>
              <a:t>2 10</a:t>
            </a:r>
            <a:r>
              <a:rPr lang="fr-CH" b="1" baseline="30000" dirty="0" smtClean="0"/>
              <a:t>6  </a:t>
            </a:r>
            <a:r>
              <a:rPr lang="fr-CH" b="1" dirty="0" smtClean="0">
                <a:solidFill>
                  <a:prstClr val="black"/>
                </a:solidFill>
              </a:rPr>
              <a:t>Higgs produced </a:t>
            </a:r>
            <a:r>
              <a:rPr lang="fr-CH" b="1" dirty="0" err="1" smtClean="0">
                <a:solidFill>
                  <a:prstClr val="black"/>
                </a:solidFill>
              </a:rPr>
              <a:t>from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from</a:t>
            </a:r>
            <a:r>
              <a:rPr lang="fr-CH" b="1" dirty="0">
                <a:solidFill>
                  <a:prstClr val="black"/>
                </a:solidFill>
              </a:rPr>
              <a:t> W &amp; Z to </a:t>
            </a:r>
            <a:r>
              <a:rPr lang="fr-CH" b="1" dirty="0" err="1" smtClean="0">
                <a:solidFill>
                  <a:prstClr val="black"/>
                </a:solidFill>
              </a:rPr>
              <a:t>deliver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precise</a:t>
            </a:r>
            <a:r>
              <a:rPr lang="fr-CH" b="1" dirty="0" smtClean="0">
                <a:solidFill>
                  <a:prstClr val="black"/>
                </a:solidFill>
              </a:rPr>
              <a:t> H </a:t>
            </a:r>
            <a:r>
              <a:rPr lang="fr-CH" b="1" dirty="0" err="1" smtClean="0">
                <a:solidFill>
                  <a:prstClr val="black"/>
                </a:solidFill>
              </a:rPr>
              <a:t>couplings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  </a:t>
            </a:r>
            <a:r>
              <a:rPr lang="fr-CH" b="1" dirty="0" err="1" smtClean="0">
                <a:solidFill>
                  <a:prstClr val="black"/>
                </a:solidFill>
              </a:rPr>
              <a:t>complementary</a:t>
            </a:r>
            <a:r>
              <a:rPr lang="fr-CH" b="1" dirty="0" smtClean="0">
                <a:solidFill>
                  <a:prstClr val="black"/>
                </a:solidFill>
              </a:rPr>
              <a:t> to </a:t>
            </a:r>
            <a:r>
              <a:rPr lang="fr-CH" b="1" dirty="0" err="1" smtClean="0">
                <a:solidFill>
                  <a:prstClr val="black"/>
                </a:solidFill>
              </a:rPr>
              <a:t>ee</a:t>
            </a:r>
            <a:r>
              <a:rPr lang="fr-CH" b="1" dirty="0" smtClean="0">
                <a:solidFill>
                  <a:prstClr val="black"/>
                </a:solidFill>
              </a:rPr>
              <a:t> -- </a:t>
            </a:r>
            <a:r>
              <a:rPr lang="fr-CH" b="1" dirty="0">
                <a:solidFill>
                  <a:prstClr val="black"/>
                </a:solidFill>
              </a:rPr>
              <a:t>esp </a:t>
            </a:r>
            <a:r>
              <a:rPr lang="fr-CH" b="1" dirty="0" smtClean="0">
                <a:solidFill>
                  <a:prstClr val="black"/>
                </a:solidFill>
              </a:rPr>
              <a:t>(g</a:t>
            </a:r>
            <a:r>
              <a:rPr lang="fr-CH" b="1" baseline="-25000" dirty="0" smtClean="0">
                <a:solidFill>
                  <a:prstClr val="black"/>
                </a:solidFill>
              </a:rPr>
              <a:t>HWW</a:t>
            </a:r>
            <a:r>
              <a:rPr lang="fr-CH" b="1" dirty="0" smtClean="0">
                <a:solidFill>
                  <a:prstClr val="black"/>
                </a:solidFill>
              </a:rPr>
              <a:t>)</a:t>
            </a:r>
            <a:endParaRPr lang="fr-CH" sz="1050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050" b="1" dirty="0" smtClean="0">
                <a:solidFill>
                  <a:prstClr val="black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  <a:sym typeface="Symbol"/>
              </a:rPr>
              <a:t>  -- 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S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earches for new physics (Leptoquarks, RH neutrinos, etc...)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  <a:sym typeface="Symbol"/>
              </a:rPr>
              <a:t>       in new domain of mass and couplings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050" b="1" dirty="0" smtClean="0">
                <a:solidFill>
                  <a:prstClr val="black"/>
                </a:solidFill>
              </a:rPr>
              <a:t>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--  </a:t>
            </a:r>
            <a:r>
              <a:rPr lang="fr-CH" b="1" dirty="0" err="1" smtClean="0">
                <a:solidFill>
                  <a:prstClr val="black"/>
                </a:solidFill>
              </a:rPr>
              <a:t>rich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>
                <a:solidFill>
                  <a:prstClr val="black"/>
                </a:solidFill>
              </a:rPr>
              <a:t>top (</a:t>
            </a:r>
            <a:r>
              <a:rPr lang="fr-CH" b="1" dirty="0" err="1">
                <a:solidFill>
                  <a:prstClr val="black"/>
                </a:solidFill>
              </a:rPr>
              <a:t>Vtb</a:t>
            </a:r>
            <a:r>
              <a:rPr lang="fr-CH" b="1" dirty="0">
                <a:solidFill>
                  <a:prstClr val="black"/>
                </a:solidFill>
              </a:rPr>
              <a:t>  @%  </a:t>
            </a:r>
            <a:r>
              <a:rPr lang="fr-CH" b="1" dirty="0" err="1">
                <a:solidFill>
                  <a:prstClr val="black"/>
                </a:solidFill>
              </a:rPr>
              <a:t>level</a:t>
            </a:r>
            <a:r>
              <a:rPr lang="fr-CH" b="1" dirty="0">
                <a:solidFill>
                  <a:prstClr val="black"/>
                </a:solidFill>
              </a:rPr>
              <a:t>, FCNC) and HF </a:t>
            </a:r>
            <a:r>
              <a:rPr lang="fr-CH" b="1" dirty="0" err="1">
                <a:solidFill>
                  <a:prstClr val="black"/>
                </a:solidFill>
              </a:rPr>
              <a:t>physics</a:t>
            </a:r>
            <a:r>
              <a:rPr lang="fr-CH" b="1" dirty="0">
                <a:solidFill>
                  <a:prstClr val="black"/>
                </a:solidFill>
              </a:rPr>
              <a:t> program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--  Discovery in QCD: non-linear parton evolutions, instantons?, ..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05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-- Unique electron-ion physics related to QGP physics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 </a:t>
            </a:r>
            <a:endParaRPr lang="fr-CH" b="1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935" y="-82826"/>
            <a:ext cx="9144000" cy="819551"/>
            <a:chOff x="0" y="-20538"/>
            <a:chExt cx="9144000" cy="737596"/>
          </a:xfrm>
        </p:grpSpPr>
        <p:sp>
          <p:nvSpPr>
            <p:cNvPr id="4" name="TextBox 3"/>
            <p:cNvSpPr txBox="1"/>
            <p:nvPr/>
          </p:nvSpPr>
          <p:spPr>
            <a:xfrm>
              <a:off x="0" y="-20538"/>
              <a:ext cx="9144000" cy="5816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CH" sz="8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2800" b="1" dirty="0" smtClean="0">
                  <a:solidFill>
                    <a:prstClr val="black"/>
                  </a:solidFill>
                </a:rPr>
                <a:t>             </a:t>
              </a:r>
              <a:r>
                <a:rPr lang="fr-CH" sz="2400" b="1" dirty="0" smtClean="0">
                  <a:solidFill>
                    <a:prstClr val="black"/>
                  </a:solidFill>
                </a:rPr>
                <a:t>FCC-eh </a:t>
              </a:r>
              <a:r>
                <a:rPr lang="fr-CH" sz="2400" b="1" dirty="0" err="1" smtClean="0">
                  <a:solidFill>
                    <a:prstClr val="black"/>
                  </a:solidFill>
                </a:rPr>
                <a:t>Discovery</a:t>
              </a:r>
              <a:r>
                <a:rPr lang="fr-CH" sz="2400" b="1" dirty="0" smtClean="0">
                  <a:solidFill>
                    <a:prstClr val="black"/>
                  </a:solidFill>
                </a:rPr>
                <a:t> </a:t>
              </a:r>
              <a:r>
                <a:rPr lang="fr-CH" sz="2400" b="1" dirty="0" err="1" smtClean="0">
                  <a:solidFill>
                    <a:prstClr val="black"/>
                  </a:solidFill>
                </a:rPr>
                <a:t>Potential</a:t>
              </a:r>
              <a:r>
                <a:rPr lang="fr-CH" sz="2400" b="1" dirty="0" smtClean="0">
                  <a:solidFill>
                    <a:prstClr val="black"/>
                  </a:solidFill>
                </a:rPr>
                <a:t> and Highlights </a:t>
              </a:r>
              <a:endParaRPr lang="fr-CH" sz="600" b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538"/>
              <a:ext cx="1763688" cy="737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257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570" y="0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3232">
              <a:defRPr/>
            </a:pPr>
            <a:r>
              <a:rPr lang="en-US" sz="3100" kern="0" dirty="0">
                <a:latin typeface="Arial"/>
              </a:rPr>
              <a:t>        FCC main goals for 2020 - 2026</a:t>
            </a:r>
          </a:p>
        </p:txBody>
      </p:sp>
      <p:pic>
        <p:nvPicPr>
          <p:cNvPr id="10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6271" y="909695"/>
            <a:ext cx="8668227" cy="428855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900" b="1" dirty="0"/>
              <a:t>Overall goal: </a:t>
            </a:r>
          </a:p>
          <a:p>
            <a:pPr marL="267462" indent="-267462">
              <a:buFont typeface="Arial" panose="020B0604020202020204" pitchFamily="34" charset="0"/>
              <a:buChar char="•"/>
            </a:pPr>
            <a:r>
              <a:rPr lang="en-US" sz="1600" b="1" dirty="0"/>
              <a:t>Perform all necessary steps and studies </a:t>
            </a:r>
            <a:r>
              <a:rPr lang="en-US" sz="1600" b="1" dirty="0">
                <a:solidFill>
                  <a:srgbClr val="FF0000"/>
                </a:solidFill>
              </a:rPr>
              <a:t>to enable a definitive project decision by 2025/26</a:t>
            </a:r>
            <a:r>
              <a:rPr lang="en-US" sz="1600" b="1" dirty="0"/>
              <a:t>, at the anticipated date for the next ESU, and a subsequent </a:t>
            </a:r>
            <a:r>
              <a:rPr lang="en-US" sz="1600" b="1" dirty="0">
                <a:solidFill>
                  <a:srgbClr val="FF0000"/>
                </a:solidFill>
              </a:rPr>
              <a:t>start of civil engineering construction by 2028/29</a:t>
            </a:r>
            <a:r>
              <a:rPr lang="en-US" sz="1600" b="1" dirty="0"/>
              <a:t>.</a:t>
            </a:r>
          </a:p>
          <a:p>
            <a:endParaRPr lang="en-US" sz="1900" dirty="0"/>
          </a:p>
          <a:p>
            <a:r>
              <a:rPr lang="en-US" sz="1900" b="1" dirty="0"/>
              <a:t>This requires successful completion of the following four main activities: </a:t>
            </a:r>
          </a:p>
          <a:p>
            <a:pPr marL="267462" indent="-267462">
              <a:buFont typeface="Arial" panose="020B0604020202020204" pitchFamily="34" charset="0"/>
              <a:buChar char="•"/>
            </a:pPr>
            <a:r>
              <a:rPr lang="en-US" sz="1600" b="1" dirty="0"/>
              <a:t>Develop and </a:t>
            </a:r>
            <a:r>
              <a:rPr lang="en-US" sz="1600" b="1" dirty="0">
                <a:solidFill>
                  <a:srgbClr val="FF0000"/>
                </a:solidFill>
              </a:rPr>
              <a:t>establish a governance model for project construction and operation</a:t>
            </a:r>
          </a:p>
          <a:p>
            <a:pPr marL="267462" indent="-267462">
              <a:buFont typeface="Arial" panose="020B0604020202020204" pitchFamily="34" charset="0"/>
              <a:buChar char="•"/>
            </a:pPr>
            <a:r>
              <a:rPr lang="en-US" sz="1600" b="1" dirty="0"/>
              <a:t>Develop and </a:t>
            </a:r>
            <a:r>
              <a:rPr lang="en-US" sz="1600" b="1" dirty="0">
                <a:solidFill>
                  <a:srgbClr val="FF0000"/>
                </a:solidFill>
              </a:rPr>
              <a:t>establish a financing strategy, including in-kind contributions</a:t>
            </a:r>
          </a:p>
          <a:p>
            <a:pPr marL="267462" indent="-267462">
              <a:buFont typeface="Arial" panose="020B0604020202020204" pitchFamily="34" charset="0"/>
              <a:buChar char="•"/>
            </a:pPr>
            <a:r>
              <a:rPr lang="en-US" sz="1600" b="1" dirty="0"/>
              <a:t>Prepare and successfully complete all required project preparatory and </a:t>
            </a:r>
            <a:r>
              <a:rPr lang="en-US" sz="1600" b="1" dirty="0">
                <a:solidFill>
                  <a:srgbClr val="FF0000"/>
                </a:solidFill>
              </a:rPr>
              <a:t>administrative processes with the host states</a:t>
            </a:r>
            <a:r>
              <a:rPr lang="en-US" sz="1600" b="1" dirty="0"/>
              <a:t> (</a:t>
            </a:r>
            <a:r>
              <a:rPr lang="en-US" sz="1600" b="1" dirty="0" err="1"/>
              <a:t>debat</a:t>
            </a:r>
            <a:r>
              <a:rPr lang="en-US" sz="1600" b="1" dirty="0"/>
              <a:t> public, EIA, etc.)</a:t>
            </a:r>
          </a:p>
          <a:p>
            <a:pPr marL="267462" indent="-267462">
              <a:buFont typeface="Arial" panose="020B0604020202020204" pitchFamily="34" charset="0"/>
              <a:buChar char="•"/>
            </a:pPr>
            <a:r>
              <a:rPr lang="en-US" sz="1600" b="1" dirty="0"/>
              <a:t>Perform </a:t>
            </a:r>
            <a:r>
              <a:rPr lang="en-US" sz="1600" b="1" dirty="0">
                <a:solidFill>
                  <a:srgbClr val="FF0000"/>
                </a:solidFill>
              </a:rPr>
              <a:t>site investigations </a:t>
            </a:r>
            <a:r>
              <a:rPr lang="en-US" sz="1600" b="1" dirty="0"/>
              <a:t>to enable CE planning and to prepare CE tendering.</a:t>
            </a:r>
            <a:r>
              <a:rPr lang="en-US" sz="1600" dirty="0"/>
              <a:t>.</a:t>
            </a:r>
          </a:p>
          <a:p>
            <a:pPr lvl="1"/>
            <a:endParaRPr lang="en-US" sz="1900" dirty="0"/>
          </a:p>
          <a:p>
            <a:r>
              <a:rPr lang="en-US" sz="1900" b="1" dirty="0"/>
              <a:t>In parallel development preparation of TDRs and physics/experiment studies: </a:t>
            </a:r>
          </a:p>
          <a:p>
            <a:pPr marL="267462" indent="-267462">
              <a:buFont typeface="Arial" panose="020B0604020202020204" pitchFamily="34" charset="0"/>
              <a:buChar char="•"/>
            </a:pPr>
            <a:r>
              <a:rPr lang="en-US" sz="1600" b="1" dirty="0"/>
              <a:t>Machine designs and main technology R&amp;D lines</a:t>
            </a:r>
            <a:endParaRPr lang="en-US" sz="1600" b="1" dirty="0">
              <a:solidFill>
                <a:srgbClr val="FF0000"/>
              </a:solidFill>
            </a:endParaRPr>
          </a:p>
          <a:p>
            <a:pPr marL="267462" indent="-267462">
              <a:buFont typeface="Arial" panose="020B0604020202020204" pitchFamily="34" charset="0"/>
              <a:buChar char="•"/>
            </a:pPr>
            <a:r>
              <a:rPr lang="en-US" sz="1600" b="1" dirty="0"/>
              <a:t>Establish user communities, work towards proto experiment collaboration by 2025/26.</a:t>
            </a:r>
            <a:endParaRPr lang="en-US" sz="1600" dirty="0"/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54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AC-F932-4613-B91D-0D755856FC7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12.03.2020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06437"/>
            <a:ext cx="874130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400" b="1" dirty="0" smtClean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000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 err="1" smtClean="0">
                <a:solidFill>
                  <a:prstClr val="black"/>
                </a:solidFill>
              </a:rPr>
              <a:t>We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</a:rPr>
              <a:t>found</a:t>
            </a:r>
            <a:r>
              <a:rPr lang="fr-CH" sz="2000" b="1" dirty="0" smtClean="0">
                <a:solidFill>
                  <a:prstClr val="black"/>
                </a:solidFill>
              </a:rPr>
              <a:t> the </a:t>
            </a:r>
            <a:r>
              <a:rPr lang="fr-CH" sz="2000" b="1" dirty="0" err="1" smtClean="0">
                <a:solidFill>
                  <a:prstClr val="black"/>
                </a:solidFill>
              </a:rPr>
              <a:t>Higgs</a:t>
            </a:r>
            <a:r>
              <a:rPr lang="fr-CH" sz="2000" b="1" dirty="0" smtClean="0">
                <a:solidFill>
                  <a:prstClr val="black"/>
                </a:solidFill>
              </a:rPr>
              <a:t> and the SM </a:t>
            </a:r>
            <a:r>
              <a:rPr lang="fr-CH" sz="2000" b="1" dirty="0" err="1" smtClean="0">
                <a:solidFill>
                  <a:prstClr val="black"/>
                </a:solidFill>
              </a:rPr>
              <a:t>is</a:t>
            </a:r>
            <a:r>
              <a:rPr lang="fr-CH" sz="2000" b="1" dirty="0" smtClean="0">
                <a:solidFill>
                  <a:prstClr val="black"/>
                </a:solidFill>
              </a:rPr>
              <a:t> ‘</a:t>
            </a:r>
            <a:r>
              <a:rPr lang="fr-CH" sz="2000" b="1" dirty="0" err="1" smtClean="0">
                <a:solidFill>
                  <a:prstClr val="black"/>
                </a:solidFill>
              </a:rPr>
              <a:t>complete</a:t>
            </a:r>
            <a:r>
              <a:rPr lang="fr-CH" sz="2000" b="1" dirty="0" smtClean="0">
                <a:solidFill>
                  <a:prstClr val="black"/>
                </a:solidFill>
              </a:rPr>
              <a:t>’. </a:t>
            </a:r>
            <a:br>
              <a:rPr lang="fr-CH" sz="2000" b="1" dirty="0" smtClean="0">
                <a:solidFill>
                  <a:prstClr val="black"/>
                </a:solidFill>
              </a:rPr>
            </a:br>
            <a:r>
              <a:rPr lang="fr-CH" sz="2000" b="1" dirty="0" smtClean="0">
                <a:solidFill>
                  <a:prstClr val="black"/>
                </a:solidFill>
              </a:rPr>
              <a:t>       </a:t>
            </a:r>
            <a:r>
              <a:rPr lang="fr-CH" sz="2000" b="1" dirty="0" err="1" smtClean="0">
                <a:solidFill>
                  <a:prstClr val="black"/>
                </a:solidFill>
              </a:rPr>
              <a:t>We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smtClean="0">
                <a:solidFill>
                  <a:prstClr val="black"/>
                </a:solidFill>
              </a:rPr>
              <a:t>are in a </a:t>
            </a:r>
            <a:r>
              <a:rPr lang="fr-CH" sz="2000" b="1" dirty="0" err="1" smtClean="0">
                <a:solidFill>
                  <a:prstClr val="black"/>
                </a:solidFill>
              </a:rPr>
              <a:t>fascinating</a:t>
            </a:r>
            <a:r>
              <a:rPr lang="fr-CH" sz="2000" b="1" dirty="0" smtClean="0">
                <a:solidFill>
                  <a:prstClr val="black"/>
                </a:solidFill>
              </a:rPr>
              <a:t> situation: </a:t>
            </a:r>
            <a:r>
              <a:rPr lang="fr-CH" sz="2000" b="1" dirty="0" err="1" smtClean="0">
                <a:solidFill>
                  <a:prstClr val="black"/>
                </a:solidFill>
              </a:rPr>
              <a:t>where</a:t>
            </a:r>
            <a:r>
              <a:rPr lang="fr-CH" sz="2000" b="1" dirty="0" smtClean="0">
                <a:solidFill>
                  <a:prstClr val="black"/>
                </a:solidFill>
              </a:rPr>
              <a:t> to look and </a:t>
            </a:r>
            <a:r>
              <a:rPr lang="fr-CH" sz="2000" b="1" dirty="0" err="1" smtClean="0">
                <a:solidFill>
                  <a:prstClr val="black"/>
                </a:solidFill>
              </a:rPr>
              <a:t>what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</a:rPr>
              <a:t>will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</a:rPr>
              <a:t>we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</a:rPr>
              <a:t>find</a:t>
            </a:r>
            <a:r>
              <a:rPr lang="fr-CH" sz="2000" b="1" dirty="0" smtClean="0">
                <a:solidFill>
                  <a:prstClr val="black"/>
                </a:solidFill>
              </a:rPr>
              <a:t>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000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400" b="1" dirty="0" smtClean="0">
                <a:solidFill>
                  <a:prstClr val="black"/>
                </a:solidFill>
              </a:rPr>
              <a:t>For the first time </a:t>
            </a:r>
            <a:r>
              <a:rPr lang="fr-CH" sz="2400" b="1" dirty="0" err="1" smtClean="0">
                <a:solidFill>
                  <a:prstClr val="black"/>
                </a:solidFill>
              </a:rPr>
              <a:t>since</a:t>
            </a:r>
            <a:r>
              <a:rPr lang="fr-CH" sz="2400" b="1" dirty="0" smtClean="0">
                <a:solidFill>
                  <a:prstClr val="black"/>
                </a:solidFill>
              </a:rPr>
              <a:t> Fermi </a:t>
            </a:r>
            <a:r>
              <a:rPr lang="fr-CH" sz="2400" b="1" dirty="0" err="1" smtClean="0">
                <a:solidFill>
                  <a:prstClr val="black"/>
                </a:solidFill>
              </a:rPr>
              <a:t>theory</a:t>
            </a:r>
            <a:r>
              <a:rPr lang="fr-CH" sz="2400" b="1" dirty="0" smtClean="0">
                <a:solidFill>
                  <a:prstClr val="black"/>
                </a:solidFill>
              </a:rPr>
              <a:t>, </a:t>
            </a:r>
            <a:r>
              <a:rPr lang="fr-CH" sz="2400" b="1" u="sng" dirty="0" smtClean="0">
                <a:solidFill>
                  <a:prstClr val="black"/>
                </a:solidFill>
              </a:rPr>
              <a:t>WE HAVE  NO SCALE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 smtClean="0">
                <a:solidFill>
                  <a:prstClr val="black"/>
                </a:solidFill>
              </a:rPr>
              <a:t>The </a:t>
            </a:r>
            <a:r>
              <a:rPr lang="fr-CH" sz="2000" b="1" dirty="0" err="1" smtClean="0">
                <a:solidFill>
                  <a:prstClr val="black"/>
                </a:solidFill>
              </a:rPr>
              <a:t>next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</a:rPr>
              <a:t>facility</a:t>
            </a:r>
            <a:r>
              <a:rPr lang="fr-CH" sz="2000" b="1" dirty="0" smtClean="0">
                <a:solidFill>
                  <a:prstClr val="black"/>
                </a:solidFill>
              </a:rPr>
              <a:t> must </a:t>
            </a:r>
            <a:r>
              <a:rPr lang="fr-CH" sz="2000" b="1" dirty="0" err="1" smtClean="0">
                <a:solidFill>
                  <a:prstClr val="black"/>
                </a:solidFill>
              </a:rPr>
              <a:t>be</a:t>
            </a:r>
            <a:r>
              <a:rPr lang="fr-CH" sz="2000" b="1" dirty="0" smtClean="0">
                <a:solidFill>
                  <a:prstClr val="black"/>
                </a:solidFill>
              </a:rPr>
              <a:t> versatile </a:t>
            </a:r>
            <a:r>
              <a:rPr lang="fr-CH" sz="2000" b="1" dirty="0" err="1" smtClean="0">
                <a:solidFill>
                  <a:prstClr val="black"/>
                </a:solidFill>
              </a:rPr>
              <a:t>with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smtClean="0">
                <a:solidFill>
                  <a:srgbClr val="C00000"/>
                </a:solidFill>
              </a:rPr>
              <a:t>as </a:t>
            </a:r>
            <a:r>
              <a:rPr lang="fr-CH" sz="2000" b="1" dirty="0" err="1" smtClean="0">
                <a:solidFill>
                  <a:srgbClr val="C00000"/>
                </a:solidFill>
              </a:rPr>
              <a:t>broad</a:t>
            </a:r>
            <a:r>
              <a:rPr lang="fr-CH" sz="2000" b="1" dirty="0" smtClean="0">
                <a:solidFill>
                  <a:srgbClr val="C00000"/>
                </a:solidFill>
              </a:rPr>
              <a:t> and </a:t>
            </a:r>
            <a:r>
              <a:rPr lang="fr-CH" sz="2000" b="1" dirty="0" err="1" smtClean="0">
                <a:solidFill>
                  <a:srgbClr val="C00000"/>
                </a:solidFill>
              </a:rPr>
              <a:t>powerful</a:t>
            </a:r>
            <a:r>
              <a:rPr lang="fr-CH" sz="2000" b="1" dirty="0" smtClean="0">
                <a:solidFill>
                  <a:srgbClr val="C00000"/>
                </a:solidFill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</a:rPr>
              <a:t>reach</a:t>
            </a:r>
            <a:r>
              <a:rPr lang="fr-CH" sz="2000" b="1" dirty="0" smtClean="0">
                <a:solidFill>
                  <a:srgbClr val="C00000"/>
                </a:solidFill>
              </a:rPr>
              <a:t> as possible</a:t>
            </a:r>
            <a:r>
              <a:rPr lang="fr-CH" sz="2000" b="1" dirty="0" smtClean="0">
                <a:solidFill>
                  <a:prstClr val="black"/>
                </a:solidFill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 smtClean="0">
                <a:solidFill>
                  <a:prstClr val="black"/>
                </a:solidFill>
              </a:rPr>
              <a:t>as </a:t>
            </a:r>
            <a:r>
              <a:rPr lang="fr-CH" sz="2000" b="1" dirty="0" err="1" smtClean="0">
                <a:solidFill>
                  <a:prstClr val="black"/>
                </a:solidFill>
              </a:rPr>
              <a:t>there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</a:rPr>
              <a:t>is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smtClean="0">
                <a:solidFill>
                  <a:srgbClr val="0033CC"/>
                </a:solidFill>
              </a:rPr>
              <a:t>no </a:t>
            </a:r>
            <a:r>
              <a:rPr lang="fr-CH" sz="2000" b="1" dirty="0" err="1" smtClean="0">
                <a:solidFill>
                  <a:srgbClr val="0033CC"/>
                </a:solidFill>
              </a:rPr>
              <a:t>precise</a:t>
            </a:r>
            <a:r>
              <a:rPr lang="fr-CH" sz="2000" b="1" dirty="0" smtClean="0">
                <a:solidFill>
                  <a:srgbClr val="0033CC"/>
                </a:solidFill>
              </a:rPr>
              <a:t> </a:t>
            </a:r>
            <a:r>
              <a:rPr lang="fr-CH" sz="2000" b="1" dirty="0" err="1" smtClean="0">
                <a:solidFill>
                  <a:srgbClr val="0033CC"/>
                </a:solidFill>
              </a:rPr>
              <a:t>target</a:t>
            </a:r>
            <a:endParaRPr lang="fr-CH" sz="2000" b="1" dirty="0" smtClean="0">
              <a:solidFill>
                <a:srgbClr val="0033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000" b="1" dirty="0" smtClean="0">
              <a:solidFill>
                <a:srgbClr val="0033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800" b="1" dirty="0" smtClean="0">
                <a:solidFill>
                  <a:srgbClr val="0033CC"/>
                </a:solidFill>
              </a:rPr>
              <a:t>        </a:t>
            </a:r>
            <a:r>
              <a:rPr lang="fr-CH" sz="2800" b="1" dirty="0" smtClean="0">
                <a:solidFill>
                  <a:srgbClr val="C00000"/>
                </a:solidFill>
              </a:rPr>
              <a:t> </a:t>
            </a:r>
            <a:r>
              <a:rPr lang="fr-CH" sz="2800" b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fr-CH" sz="2800" b="1" u="sng" dirty="0" smtClean="0">
                <a:solidFill>
                  <a:srgbClr val="C00000"/>
                </a:solidFill>
              </a:rPr>
              <a:t>more </a:t>
            </a:r>
            <a:r>
              <a:rPr lang="fr-CH" sz="2800" b="1" u="sng" dirty="0" err="1">
                <a:solidFill>
                  <a:srgbClr val="C00000"/>
                </a:solidFill>
              </a:rPr>
              <a:t>S</a:t>
            </a:r>
            <a:r>
              <a:rPr lang="fr-CH" sz="2800" b="1" u="sng" dirty="0" err="1" smtClean="0">
                <a:solidFill>
                  <a:srgbClr val="C00000"/>
                </a:solidFill>
              </a:rPr>
              <a:t>ensitivity</a:t>
            </a:r>
            <a:r>
              <a:rPr lang="fr-CH" sz="2800" b="1" u="sng" dirty="0" smtClean="0">
                <a:solidFill>
                  <a:srgbClr val="C00000"/>
                </a:solidFill>
              </a:rPr>
              <a:t>, more </a:t>
            </a:r>
            <a:r>
              <a:rPr lang="fr-CH" sz="2800" b="1" u="sng" dirty="0" err="1">
                <a:solidFill>
                  <a:srgbClr val="C00000"/>
                </a:solidFill>
              </a:rPr>
              <a:t>P</a:t>
            </a:r>
            <a:r>
              <a:rPr lang="fr-CH" sz="2800" b="1" u="sng" dirty="0" err="1" smtClean="0">
                <a:solidFill>
                  <a:srgbClr val="C00000"/>
                </a:solidFill>
              </a:rPr>
              <a:t>recision</a:t>
            </a:r>
            <a:r>
              <a:rPr lang="fr-CH" sz="2800" b="1" u="sng" dirty="0" smtClean="0">
                <a:solidFill>
                  <a:srgbClr val="C00000"/>
                </a:solidFill>
              </a:rPr>
              <a:t>, more </a:t>
            </a:r>
            <a:r>
              <a:rPr lang="fr-CH" sz="2800" b="1" u="sng" dirty="0" err="1">
                <a:solidFill>
                  <a:srgbClr val="C00000"/>
                </a:solidFill>
              </a:rPr>
              <a:t>E</a:t>
            </a:r>
            <a:r>
              <a:rPr lang="fr-CH" sz="2800" b="1" u="sng" dirty="0" err="1" smtClean="0">
                <a:solidFill>
                  <a:srgbClr val="C00000"/>
                </a:solidFill>
              </a:rPr>
              <a:t>nergy</a:t>
            </a:r>
            <a:endParaRPr lang="fr-CH" sz="2800" b="1" u="sng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690" y="4585692"/>
            <a:ext cx="8519448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/>
              <a:t>FCC , </a:t>
            </a:r>
            <a:r>
              <a:rPr lang="fr-CH" sz="2400" b="1" dirty="0" err="1" smtClean="0"/>
              <a:t>thanks</a:t>
            </a:r>
            <a:r>
              <a:rPr lang="fr-CH" sz="2400" b="1" dirty="0" smtClean="0"/>
              <a:t> to synergies and </a:t>
            </a:r>
            <a:r>
              <a:rPr lang="fr-CH" sz="2400" b="1" dirty="0" err="1" smtClean="0"/>
              <a:t>complementarities</a:t>
            </a:r>
            <a:r>
              <a:rPr lang="fr-CH" sz="2400" b="1" dirty="0" smtClean="0"/>
              <a:t>, </a:t>
            </a:r>
            <a:r>
              <a:rPr lang="fr-CH" sz="2400" b="1" dirty="0" err="1" smtClean="0"/>
              <a:t>offers</a:t>
            </a:r>
            <a:r>
              <a:rPr lang="fr-CH" sz="2400" b="1" dirty="0" smtClean="0"/>
              <a:t> </a:t>
            </a:r>
            <a:r>
              <a:rPr lang="fr-CH" sz="2400" b="1" dirty="0" smtClean="0"/>
              <a:t>the </a:t>
            </a:r>
            <a:r>
              <a:rPr lang="fr-CH" sz="2400" b="1" dirty="0" err="1" smtClean="0"/>
              <a:t>most</a:t>
            </a:r>
            <a:r>
              <a:rPr lang="fr-CH" sz="2400" b="1" dirty="0" smtClean="0"/>
              <a:t> </a:t>
            </a:r>
            <a:endParaRPr lang="fr-CH" sz="2400" b="1" dirty="0" smtClean="0"/>
          </a:p>
          <a:p>
            <a:pPr algn="ctr"/>
            <a:r>
              <a:rPr lang="fr-CH" sz="2400" b="1" dirty="0" smtClean="0"/>
              <a:t>versatile </a:t>
            </a:r>
            <a:r>
              <a:rPr lang="fr-CH" sz="2400" b="1" dirty="0" smtClean="0"/>
              <a:t>and </a:t>
            </a:r>
            <a:r>
              <a:rPr lang="fr-CH" sz="2400" b="1" dirty="0" err="1" smtClean="0"/>
              <a:t>adapted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response</a:t>
            </a:r>
            <a:r>
              <a:rPr lang="fr-CH" sz="2400" b="1" dirty="0" smtClean="0"/>
              <a:t> to </a:t>
            </a:r>
            <a:r>
              <a:rPr lang="fr-CH" sz="2400" b="1" dirty="0" err="1" smtClean="0"/>
              <a:t>today’s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physics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landscape</a:t>
            </a:r>
            <a:endParaRPr lang="fr-CH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64336" y="-22820"/>
            <a:ext cx="605999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Conclusion: The </a:t>
            </a:r>
            <a:r>
              <a:rPr lang="fr-CH" sz="3200" b="1" dirty="0" err="1"/>
              <a:t>Physics</a:t>
            </a:r>
            <a:r>
              <a:rPr lang="fr-CH" sz="3200" b="1" dirty="0"/>
              <a:t> </a:t>
            </a:r>
            <a:r>
              <a:rPr lang="fr-CH" sz="3200" b="1" dirty="0" err="1" smtClean="0"/>
              <a:t>Landscape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37110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0"/>
            <a:ext cx="761346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 smtClean="0"/>
              <a:t>CDR</a:t>
            </a:r>
            <a:endParaRPr lang="en-GB" sz="3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C0C-6477-4E93-AEEE-5F42AED60A29}" type="datetime1">
              <a:rPr lang="fr-CH" smtClean="0"/>
              <a:t>11.03.2020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4</a:t>
            </a:fld>
            <a:endParaRPr lang="en-GB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7328" y="553244"/>
            <a:ext cx="9096672" cy="5161756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0C377B"/>
              </a:buClr>
            </a:pPr>
            <a:r>
              <a:rPr lang="en-US" sz="2800" b="1" dirty="0" smtClean="0">
                <a:solidFill>
                  <a:srgbClr val="0000FF"/>
                </a:solidFill>
              </a:rPr>
              <a:t>FCC-Conceptual Design Reports:</a:t>
            </a:r>
          </a:p>
          <a:p>
            <a:pPr lvl="1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Vol 1 – Physics  </a:t>
            </a:r>
            <a:br>
              <a:rPr lang="en-US" sz="2000" b="1" dirty="0" smtClean="0"/>
            </a:br>
            <a:r>
              <a:rPr lang="en-US" sz="2000" b="1" dirty="0" smtClean="0"/>
              <a:t>Vol 2 – FCC-</a:t>
            </a:r>
            <a:r>
              <a:rPr lang="en-US" sz="2000" b="1" dirty="0" err="1" smtClean="0"/>
              <a:t>ee</a:t>
            </a:r>
            <a:r>
              <a:rPr lang="en-US" sz="2000" b="1" dirty="0" smtClean="0"/>
              <a:t>,    </a:t>
            </a:r>
            <a:br>
              <a:rPr lang="en-US" sz="2000" b="1" dirty="0" smtClean="0"/>
            </a:br>
            <a:r>
              <a:rPr lang="en-US" sz="2000" b="1" dirty="0" smtClean="0"/>
              <a:t>Vol 3 – FCC-</a:t>
            </a:r>
            <a:r>
              <a:rPr lang="en-US" sz="2000" b="1" dirty="0" err="1" smtClean="0"/>
              <a:t>hh</a:t>
            </a:r>
            <a:r>
              <a:rPr lang="en-US" sz="2000" b="1" dirty="0" smtClean="0"/>
              <a:t>,    </a:t>
            </a:r>
            <a:br>
              <a:rPr lang="en-US" sz="2000" b="1" dirty="0" smtClean="0"/>
            </a:br>
            <a:r>
              <a:rPr lang="en-US" sz="2000" b="1" dirty="0" smtClean="0"/>
              <a:t>Vol 4 – HE-LHC </a:t>
            </a:r>
            <a:br>
              <a:rPr lang="en-US" sz="2000" b="1" dirty="0" smtClean="0"/>
            </a:br>
            <a:r>
              <a:rPr lang="en-US" sz="2000" b="1" dirty="0" smtClean="0"/>
              <a:t>1338 authors</a:t>
            </a:r>
          </a:p>
          <a:p>
            <a:pPr lvl="1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Preprints since 15 January 2019 on </a:t>
            </a:r>
            <a:r>
              <a:rPr lang="en-GB" sz="2000" dirty="0" smtClean="0">
                <a:hlinkClick r:id="rId2"/>
              </a:rPr>
              <a:t>http://fcc-cdr.web.cern.ch/</a:t>
            </a:r>
            <a:r>
              <a:rPr lang="en-GB" sz="2000" dirty="0" smtClean="0"/>
              <a:t> and INSPIRE</a:t>
            </a:r>
          </a:p>
          <a:p>
            <a:pPr lvl="1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CDRs published in</a:t>
            </a:r>
            <a:r>
              <a:rPr lang="en-US" sz="2400" b="1" dirty="0" smtClean="0"/>
              <a:t> </a:t>
            </a:r>
            <a:r>
              <a:rPr lang="fr-FR" sz="1600" b="1" spc="-1" dirty="0" err="1" smtClean="0">
                <a:uFill>
                  <a:solidFill>
                    <a:srgbClr val="FFFFFF"/>
                  </a:solidFill>
                </a:uFill>
                <a:latin typeface="Tahoma"/>
              </a:rPr>
              <a:t>European</a:t>
            </a:r>
            <a:r>
              <a:rPr lang="fr-FR" sz="1600" b="1" spc="-1" dirty="0" smtClean="0">
                <a:uFill>
                  <a:solidFill>
                    <a:srgbClr val="FFFFFF"/>
                  </a:solidFill>
                </a:uFill>
                <a:latin typeface="Tahoma"/>
              </a:rPr>
              <a:t> Physical Journal C (Vol 1) and ST (Vol 2 – 4)</a:t>
            </a:r>
            <a:endParaRPr lang="en-GB" sz="2400" dirty="0" smtClean="0"/>
          </a:p>
          <a:p>
            <a:pPr lvl="1" indent="-342900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ESPP summaries</a:t>
            </a:r>
            <a:r>
              <a:rPr lang="en-US" sz="2000" b="1" dirty="0" smtClean="0"/>
              <a:t>: FCC-integral, FCC-</a:t>
            </a:r>
            <a:r>
              <a:rPr lang="en-US" sz="2000" b="1" dirty="0" err="1" smtClean="0"/>
              <a:t>ee</a:t>
            </a:r>
            <a:r>
              <a:rPr lang="en-US" sz="2000" b="1" dirty="0" smtClean="0"/>
              <a:t>, FCC-</a:t>
            </a:r>
            <a:r>
              <a:rPr lang="en-US" sz="2000" b="1" dirty="0" err="1" smtClean="0"/>
              <a:t>hh</a:t>
            </a:r>
            <a:r>
              <a:rPr lang="en-US" sz="2000" b="1" dirty="0" smtClean="0"/>
              <a:t>, HE-LHC   </a:t>
            </a:r>
            <a:r>
              <a:rPr lang="en-GB" sz="1600" dirty="0" smtClean="0"/>
              <a:t> </a:t>
            </a:r>
            <a:r>
              <a:rPr lang="en-GB" sz="1600" dirty="0" smtClean="0">
                <a:hlinkClick r:id="rId2"/>
              </a:rPr>
              <a:t>http://fcc-cdr.web.cern.ch/</a:t>
            </a:r>
            <a:r>
              <a:rPr lang="en-GB" sz="1600" dirty="0" smtClean="0"/>
              <a:t>   </a:t>
            </a:r>
          </a:p>
          <a:p>
            <a:pPr lvl="1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FCC-</a:t>
            </a:r>
            <a:r>
              <a:rPr lang="fr-CH" sz="2000" dirty="0" err="1" smtClean="0"/>
              <a:t>ee</a:t>
            </a:r>
            <a:r>
              <a:rPr lang="fr-CH" sz="2000" dirty="0" smtClean="0"/>
              <a:t> «</a:t>
            </a:r>
            <a:r>
              <a:rPr lang="fr-CH" sz="2000" dirty="0" err="1" smtClean="0"/>
              <a:t>Your</a:t>
            </a:r>
            <a:r>
              <a:rPr lang="fr-CH" sz="2000" dirty="0" smtClean="0"/>
              <a:t> questions </a:t>
            </a:r>
            <a:r>
              <a:rPr lang="fr-CH" sz="2000" dirty="0" err="1" smtClean="0"/>
              <a:t>answered</a:t>
            </a:r>
            <a:r>
              <a:rPr lang="fr-CH" sz="2000" dirty="0" smtClean="0"/>
              <a:t>» </a:t>
            </a:r>
            <a:r>
              <a:rPr lang="en-US" sz="2000" dirty="0">
                <a:hlinkClick r:id="rId3"/>
              </a:rPr>
              <a:t>https://arxiv.org/abs/1906.02693v1</a:t>
            </a:r>
            <a:r>
              <a:rPr lang="en-US" sz="2000" dirty="0"/>
              <a:t> </a:t>
            </a:r>
            <a:endParaRPr lang="en-US" sz="2000" dirty="0" smtClean="0"/>
          </a:p>
          <a:p>
            <a:pPr lvl="1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“Circular </a:t>
            </a:r>
            <a:r>
              <a:rPr lang="en-US" sz="2000" dirty="0" smtClean="0"/>
              <a:t>vs </a:t>
            </a:r>
            <a:r>
              <a:rPr lang="en-US" sz="2000" dirty="0"/>
              <a:t>l</a:t>
            </a:r>
            <a:r>
              <a:rPr lang="en-US" sz="2000" dirty="0" smtClean="0"/>
              <a:t>inear, another story of </a:t>
            </a:r>
            <a:r>
              <a:rPr lang="en-US" sz="2000" dirty="0" smtClean="0"/>
              <a:t>complementarity”  </a:t>
            </a:r>
            <a:r>
              <a:rPr lang="en-US" sz="2000" dirty="0" smtClean="0">
                <a:hlinkClick r:id="rId4"/>
              </a:rPr>
              <a:t>arXiv:1912.11871v2</a:t>
            </a:r>
            <a:endParaRPr lang="en-US" sz="2000" dirty="0" smtClean="0"/>
          </a:p>
          <a:p>
            <a:pPr marL="457200" lvl="1" indent="0">
              <a:spcBef>
                <a:spcPts val="1200"/>
              </a:spcBef>
              <a:buClr>
                <a:srgbClr val="0C377B"/>
              </a:buClr>
              <a:buNone/>
            </a:pPr>
            <a:endParaRPr lang="en-US" sz="2000" b="1" dirty="0"/>
          </a:p>
          <a:p>
            <a:pPr lvl="1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lvl="1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1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1561356"/>
            <a:ext cx="5525230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A public </a:t>
            </a:r>
            <a:r>
              <a:rPr lang="fr-CH" dirty="0" err="1" smtClean="0"/>
              <a:t>presentation</a:t>
            </a:r>
            <a:r>
              <a:rPr lang="fr-CH" dirty="0" smtClean="0"/>
              <a:t> of the CDR </a:t>
            </a:r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given</a:t>
            </a:r>
            <a:r>
              <a:rPr lang="fr-CH" dirty="0" smtClean="0"/>
              <a:t> on 4-5 March</a:t>
            </a:r>
          </a:p>
          <a:p>
            <a:r>
              <a:rPr lang="fr-CH" dirty="0"/>
              <a:t>at CERN </a:t>
            </a:r>
            <a:r>
              <a:rPr lang="fr-CH" dirty="0">
                <a:hlinkClick r:id="rId5"/>
              </a:rPr>
              <a:t>https://indico.cern.ch/event/789349</a:t>
            </a:r>
            <a:r>
              <a:rPr lang="fr-CH" dirty="0" smtClean="0">
                <a:hlinkClick r:id="rId5"/>
              </a:rPr>
              <a:t>/</a:t>
            </a:r>
            <a:r>
              <a:rPr lang="fr-CH" dirty="0" smtClean="0"/>
              <a:t> </a:t>
            </a:r>
          </a:p>
          <a:p>
            <a:r>
              <a:rPr lang="fr-CH" b="1" dirty="0" smtClean="0">
                <a:sym typeface="Wingdings" panose="05000000000000000000" pitchFamily="2" charset="2"/>
              </a:rPr>
              <a:t> </a:t>
            </a:r>
            <a:r>
              <a:rPr lang="fr-CH" b="1" dirty="0" err="1" smtClean="0">
                <a:sym typeface="Wingdings" panose="05000000000000000000" pitchFamily="2" charset="2"/>
              </a:rPr>
              <a:t>many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further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details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can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be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found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there</a:t>
            </a:r>
            <a:r>
              <a:rPr lang="fr-CH" b="1" dirty="0" smtClean="0">
                <a:sym typeface="Wingdings" panose="05000000000000000000" pitchFamily="2" charset="2"/>
              </a:rPr>
              <a:t>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7341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294C-DAB2-47A2-9D33-98E93E62356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12.03.2020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 FCC CDR presentation   Outlook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528" y="318343"/>
            <a:ext cx="7702621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 smtClean="0"/>
          </a:p>
          <a:p>
            <a:r>
              <a:rPr lang="fr-CH" b="1" dirty="0"/>
              <a:t>2019: </a:t>
            </a:r>
            <a:r>
              <a:rPr lang="fr-CH" b="1" dirty="0">
                <a:hlinkClick r:id="rId2"/>
              </a:rPr>
              <a:t>https://indico.in2p3.fr/event/19693</a:t>
            </a:r>
            <a:r>
              <a:rPr lang="fr-CH" b="1" dirty="0" smtClean="0">
                <a:hlinkClick r:id="rId2"/>
              </a:rPr>
              <a:t>/</a:t>
            </a:r>
            <a:r>
              <a:rPr lang="fr-CH" b="1" dirty="0" smtClean="0"/>
              <a:t>   14-15 Nov</a:t>
            </a:r>
            <a:r>
              <a:rPr lang="fr-CH" b="1" dirty="0"/>
              <a:t>.</a:t>
            </a:r>
            <a:r>
              <a:rPr lang="fr-CH" b="1" dirty="0" smtClean="0"/>
              <a:t> 2019  (87 participants)</a:t>
            </a:r>
          </a:p>
          <a:p>
            <a:r>
              <a:rPr lang="fr-CH" b="1" dirty="0" smtClean="0"/>
              <a:t>2020: </a:t>
            </a:r>
            <a:r>
              <a:rPr lang="en-GB" b="1" dirty="0">
                <a:hlinkClick r:id="rId3"/>
              </a:rPr>
              <a:t>https://indico.in2p3.fr/event/20792</a:t>
            </a:r>
            <a:r>
              <a:rPr lang="en-GB" b="1" dirty="0" smtClean="0">
                <a:hlinkClick r:id="rId3"/>
              </a:rPr>
              <a:t>/</a:t>
            </a:r>
            <a:r>
              <a:rPr lang="en-GB" b="1" dirty="0" smtClean="0"/>
              <a:t>    14-15 May 2020  (more!) </a:t>
            </a:r>
            <a:endParaRPr lang="en-GB" b="1" dirty="0" smtClean="0"/>
          </a:p>
          <a:p>
            <a:r>
              <a:rPr lang="en-GB" b="1" u="sng" dirty="0" smtClean="0"/>
              <a:t>FCC-contacts </a:t>
            </a:r>
          </a:p>
          <a:p>
            <a:r>
              <a:rPr lang="en-GB" dirty="0"/>
              <a:t>- </a:t>
            </a:r>
            <a:r>
              <a:rPr lang="en-GB" dirty="0" err="1"/>
              <a:t>Responsable</a:t>
            </a:r>
            <a:r>
              <a:rPr lang="en-GB" dirty="0"/>
              <a:t> IN2P3  (Master </a:t>
            </a:r>
            <a:r>
              <a:rPr lang="en-GB" dirty="0" err="1"/>
              <a:t>projet</a:t>
            </a:r>
            <a:r>
              <a:rPr lang="en-GB" dirty="0"/>
              <a:t> FCC-</a:t>
            </a:r>
            <a:r>
              <a:rPr lang="en-GB" dirty="0" err="1"/>
              <a:t>Acc</a:t>
            </a:r>
            <a:r>
              <a:rPr lang="en-GB" dirty="0"/>
              <a:t>) : Jean-Luc </a:t>
            </a:r>
            <a:r>
              <a:rPr lang="en-GB" dirty="0" err="1" smtClean="0"/>
              <a:t>Biarotte</a:t>
            </a:r>
            <a:r>
              <a:rPr lang="en-GB" dirty="0" smtClean="0"/>
              <a:t> </a:t>
            </a:r>
            <a:endParaRPr lang="en-GB" b="1" dirty="0"/>
          </a:p>
          <a:p>
            <a:r>
              <a:rPr lang="en-GB" dirty="0"/>
              <a:t>- </a:t>
            </a:r>
            <a:r>
              <a:rPr lang="en-GB" dirty="0" err="1"/>
              <a:t>Responsable</a:t>
            </a:r>
            <a:r>
              <a:rPr lang="en-GB" dirty="0"/>
              <a:t> IN2P3 (Master </a:t>
            </a:r>
            <a:r>
              <a:rPr lang="en-GB" dirty="0" err="1"/>
              <a:t>projet</a:t>
            </a:r>
            <a:r>
              <a:rPr lang="en-GB" dirty="0"/>
              <a:t> FCC-Phys) : Gregorio </a:t>
            </a:r>
            <a:r>
              <a:rPr lang="en-GB" dirty="0" err="1"/>
              <a:t>Bernardi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Responsable</a:t>
            </a:r>
            <a:r>
              <a:rPr lang="en-GB" dirty="0"/>
              <a:t> IRFU : Roy </a:t>
            </a:r>
            <a:r>
              <a:rPr lang="en-GB" dirty="0" err="1"/>
              <a:t>Aleksan</a:t>
            </a:r>
            <a:endParaRPr lang="en-GB" dirty="0"/>
          </a:p>
          <a:p>
            <a:r>
              <a:rPr lang="en-GB" sz="1600" dirty="0"/>
              <a:t>- FCC-contacts </a:t>
            </a:r>
            <a:r>
              <a:rPr lang="en-GB" sz="1600" dirty="0" err="1"/>
              <a:t>dans</a:t>
            </a:r>
            <a:r>
              <a:rPr lang="en-GB" sz="1600" dirty="0"/>
              <a:t> les </a:t>
            </a:r>
            <a:r>
              <a:rPr lang="en-GB" sz="1600" dirty="0" err="1"/>
              <a:t>laboratoires</a:t>
            </a:r>
            <a:r>
              <a:rPr lang="en-GB" sz="1600" dirty="0"/>
              <a:t> </a:t>
            </a:r>
            <a:r>
              <a:rPr lang="en-GB" sz="1600" dirty="0" err="1"/>
              <a:t>ou</a:t>
            </a:r>
            <a:r>
              <a:rPr lang="en-GB" sz="1600" dirty="0"/>
              <a:t> </a:t>
            </a:r>
            <a:r>
              <a:rPr lang="en-GB" sz="1600" dirty="0" err="1"/>
              <a:t>dans</a:t>
            </a:r>
            <a:r>
              <a:rPr lang="en-GB" sz="1600" dirty="0"/>
              <a:t> les master-</a:t>
            </a:r>
            <a:r>
              <a:rPr lang="en-GB" sz="1600" dirty="0" err="1"/>
              <a:t>projets</a:t>
            </a:r>
            <a:r>
              <a:rPr lang="en-GB" sz="1600" dirty="0"/>
              <a:t> (MP) </a:t>
            </a:r>
            <a:r>
              <a:rPr lang="en-GB" sz="1600" dirty="0" err="1"/>
              <a:t>reliés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     Jeremy Andrea       (IPHC-Strasbourg)</a:t>
            </a:r>
            <a:br>
              <a:rPr lang="en-GB" sz="1600" dirty="0"/>
            </a:br>
            <a:r>
              <a:rPr lang="en-GB" sz="1600" dirty="0"/>
              <a:t>     </a:t>
            </a:r>
            <a:r>
              <a:rPr lang="en-GB" sz="1600" dirty="0" err="1"/>
              <a:t>Auguste</a:t>
            </a:r>
            <a:r>
              <a:rPr lang="en-GB" sz="1600" dirty="0"/>
              <a:t> </a:t>
            </a:r>
            <a:r>
              <a:rPr lang="en-GB" sz="1600" dirty="0" err="1"/>
              <a:t>Besson</a:t>
            </a:r>
            <a:r>
              <a:rPr lang="en-GB" sz="1600" dirty="0"/>
              <a:t>      (MP </a:t>
            </a:r>
            <a:r>
              <a:rPr lang="en-GB" sz="1600" dirty="0" err="1"/>
              <a:t>microvertex</a:t>
            </a:r>
            <a:r>
              <a:rPr lang="en-GB" sz="1600" dirty="0"/>
              <a:t> pour </a:t>
            </a:r>
            <a:r>
              <a:rPr lang="en-GB" sz="1600" dirty="0" err="1"/>
              <a:t>collisionneurs</a:t>
            </a:r>
            <a:r>
              <a:rPr lang="en-GB" sz="1600" dirty="0"/>
              <a:t> </a:t>
            </a:r>
            <a:r>
              <a:rPr lang="en-GB" sz="1600" dirty="0" err="1"/>
              <a:t>linéaires</a:t>
            </a:r>
            <a:r>
              <a:rPr lang="en-GB" sz="1600" dirty="0"/>
              <a:t>)</a:t>
            </a:r>
            <a:br>
              <a:rPr lang="en-GB" sz="1600" dirty="0"/>
            </a:br>
            <a:r>
              <a:rPr lang="en-GB" sz="1600" dirty="0"/>
              <a:t>     Vincent </a:t>
            </a:r>
            <a:r>
              <a:rPr lang="en-GB" sz="1600" dirty="0" err="1"/>
              <a:t>Boudry</a:t>
            </a:r>
            <a:r>
              <a:rPr lang="en-GB" sz="1600" dirty="0"/>
              <a:t>        (MP </a:t>
            </a:r>
            <a:r>
              <a:rPr lang="en-GB" sz="1600" dirty="0" err="1"/>
              <a:t>Calice</a:t>
            </a:r>
            <a:r>
              <a:rPr lang="en-GB" sz="1600" dirty="0"/>
              <a:t>)</a:t>
            </a:r>
            <a:br>
              <a:rPr lang="en-GB" sz="1600" dirty="0"/>
            </a:br>
            <a:r>
              <a:rPr lang="en-GB" sz="1600" dirty="0"/>
              <a:t>     Suzanne </a:t>
            </a:r>
            <a:r>
              <a:rPr lang="en-GB" sz="1600" dirty="0" err="1"/>
              <a:t>Gascon</a:t>
            </a:r>
            <a:r>
              <a:rPr lang="en-GB" sz="1600" dirty="0"/>
              <a:t>     (IP2I Lyon)</a:t>
            </a:r>
            <a:br>
              <a:rPr lang="en-GB" sz="1600" dirty="0"/>
            </a:br>
            <a:r>
              <a:rPr lang="en-GB" sz="1600" dirty="0"/>
              <a:t>     Thibault Guillemin  (LAPP-Annecy)</a:t>
            </a:r>
            <a:br>
              <a:rPr lang="en-GB" sz="1600" dirty="0"/>
            </a:br>
            <a:r>
              <a:rPr lang="en-GB" sz="1600" dirty="0"/>
              <a:t>     </a:t>
            </a:r>
            <a:r>
              <a:rPr lang="en-GB" sz="1600" dirty="0" err="1"/>
              <a:t>Fairouz</a:t>
            </a:r>
            <a:r>
              <a:rPr lang="en-GB" sz="1600" dirty="0"/>
              <a:t> </a:t>
            </a:r>
            <a:r>
              <a:rPr lang="en-GB" sz="1600" dirty="0" err="1"/>
              <a:t>Malek</a:t>
            </a:r>
            <a:r>
              <a:rPr lang="en-GB" sz="1600" dirty="0"/>
              <a:t>          (LPSC Grenoble)</a:t>
            </a:r>
            <a:br>
              <a:rPr lang="en-GB" sz="1600" dirty="0"/>
            </a:br>
            <a:r>
              <a:rPr lang="en-GB" sz="1600" dirty="0"/>
              <a:t>     Stephane </a:t>
            </a:r>
            <a:r>
              <a:rPr lang="en-GB" sz="1600" dirty="0" err="1"/>
              <a:t>Monteil</a:t>
            </a:r>
            <a:r>
              <a:rPr lang="en-GB" sz="1600" dirty="0"/>
              <a:t>    (LPC Clermont)</a:t>
            </a:r>
            <a:br>
              <a:rPr lang="en-GB" sz="1600" dirty="0"/>
            </a:br>
            <a:r>
              <a:rPr lang="en-GB" sz="1600" dirty="0"/>
              <a:t>     Nicolas </a:t>
            </a:r>
            <a:r>
              <a:rPr lang="en-GB" sz="1600" dirty="0" err="1"/>
              <a:t>Morange</a:t>
            </a:r>
            <a:r>
              <a:rPr lang="en-GB" sz="1600" dirty="0"/>
              <a:t>     (IJC-Lab </a:t>
            </a:r>
            <a:r>
              <a:rPr lang="en-GB" sz="1600" dirty="0" err="1"/>
              <a:t>Orsay</a:t>
            </a:r>
            <a:r>
              <a:rPr lang="en-GB" sz="1600" dirty="0"/>
              <a:t>)</a:t>
            </a:r>
            <a:br>
              <a:rPr lang="en-GB" sz="1600" dirty="0"/>
            </a:br>
            <a:r>
              <a:rPr lang="en-GB" sz="1600" dirty="0"/>
              <a:t>     Steve </a:t>
            </a:r>
            <a:r>
              <a:rPr lang="en-GB" sz="1600" dirty="0" err="1"/>
              <a:t>Muanza</a:t>
            </a:r>
            <a:r>
              <a:rPr lang="en-GB" sz="1600" dirty="0"/>
              <a:t>          (CPPM Marseille)</a:t>
            </a:r>
            <a:br>
              <a:rPr lang="en-GB" sz="1600" dirty="0"/>
            </a:br>
            <a:r>
              <a:rPr lang="en-GB" sz="1600" dirty="0"/>
              <a:t>     Luc </a:t>
            </a:r>
            <a:r>
              <a:rPr lang="en-GB" sz="1600" dirty="0" err="1"/>
              <a:t>Poggioli</a:t>
            </a:r>
            <a:r>
              <a:rPr lang="en-GB" sz="1600" dirty="0"/>
              <a:t>             (LPNHE Paris)</a:t>
            </a:r>
            <a:br>
              <a:rPr lang="en-GB" sz="1600" dirty="0"/>
            </a:br>
            <a:r>
              <a:rPr lang="en-GB" sz="1600" dirty="0"/>
              <a:t>     Roberto Salerno       (LLR </a:t>
            </a:r>
            <a:r>
              <a:rPr lang="en-GB" sz="1600" dirty="0" err="1"/>
              <a:t>Palaiseau</a:t>
            </a:r>
            <a:r>
              <a:rPr lang="en-GB" sz="1600" dirty="0"/>
              <a:t>)</a:t>
            </a:r>
            <a:br>
              <a:rPr lang="en-GB" sz="1600" dirty="0"/>
            </a:br>
            <a:r>
              <a:rPr lang="en-GB" sz="1600" dirty="0"/>
              <a:t>     Jan Stark                   (L2IT, Toulouse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0"/>
            <a:ext cx="779425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 smtClean="0"/>
              <a:t>FCC-France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4913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466828-276D-2144-BC1C-29522FA08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202" y="939687"/>
            <a:ext cx="4838334" cy="41597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21460" y="939687"/>
                <a:ext cx="4810580" cy="2970330"/>
              </a:xfrm>
              <a:prstGeom prst="rect">
                <a:avLst/>
              </a:prstGeom>
            </p:spPr>
            <p:txBody>
              <a:bodyPr lIns="71323" tIns="35662" rIns="71323" bIns="35662">
                <a:noAutofit/>
              </a:bodyPr>
              <a:lstStyle>
                <a:lvl1pPr marL="49377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Arial"/>
                  <a:buChar char="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Arial"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0000"/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1396" indent="0" defTabSz="534911">
                  <a:spcBef>
                    <a:spcPts val="586"/>
                  </a:spcBef>
                  <a:buClr>
                    <a:srgbClr val="0C377B"/>
                  </a:buClr>
                  <a:buNone/>
                  <a:defRPr/>
                </a:pPr>
                <a:r>
                  <a:rPr lang="en-US" sz="1600" b="1" dirty="0">
                    <a:solidFill>
                      <a:srgbClr val="0C377B"/>
                    </a:solidFill>
                    <a:latin typeface="Arial"/>
                  </a:rPr>
                  <a:t>D</a:t>
                </a:r>
                <a:r>
                  <a:rPr lang="en-US" sz="1600" b="1" dirty="0" smtClean="0">
                    <a:solidFill>
                      <a:srgbClr val="0C377B"/>
                    </a:solidFill>
                    <a:latin typeface="Arial"/>
                  </a:rPr>
                  <a:t>ouble </a:t>
                </a:r>
                <a:r>
                  <a:rPr lang="en-US" sz="1600" b="1" dirty="0">
                    <a:solidFill>
                      <a:srgbClr val="0C377B"/>
                    </a:solidFill>
                    <a:latin typeface="Arial"/>
                  </a:rPr>
                  <a:t>ring </a:t>
                </a:r>
                <a:r>
                  <a:rPr lang="en-US" sz="1600" dirty="0" err="1">
                    <a:solidFill>
                      <a:srgbClr val="0C377B"/>
                    </a:solidFill>
                    <a:latin typeface="Arial"/>
                  </a:rPr>
                  <a:t>e</a:t>
                </a:r>
                <a:r>
                  <a:rPr lang="en-US" sz="1600" baseline="30000" dirty="0" err="1">
                    <a:solidFill>
                      <a:srgbClr val="0C377B"/>
                    </a:solidFill>
                    <a:latin typeface="Arial"/>
                  </a:rPr>
                  <a:t>+</a:t>
                </a:r>
                <a:r>
                  <a:rPr lang="en-US" sz="1600" dirty="0" err="1">
                    <a:solidFill>
                      <a:srgbClr val="0C377B"/>
                    </a:solidFill>
                    <a:latin typeface="Arial"/>
                  </a:rPr>
                  <a:t>e</a:t>
                </a:r>
                <a:r>
                  <a:rPr lang="en-US" sz="1600" baseline="30000" dirty="0">
                    <a:solidFill>
                      <a:srgbClr val="0C377B"/>
                    </a:solidFill>
                    <a:latin typeface="Arial"/>
                  </a:rPr>
                  <a:t>-</a:t>
                </a:r>
                <a:r>
                  <a:rPr lang="en-US" sz="1600" dirty="0">
                    <a:solidFill>
                      <a:srgbClr val="0C377B"/>
                    </a:solidFill>
                    <a:latin typeface="Arial"/>
                  </a:rPr>
                  <a:t> collider </a:t>
                </a:r>
                <a:r>
                  <a:rPr lang="en-US" sz="1600" dirty="0" smtClean="0">
                    <a:solidFill>
                      <a:srgbClr val="0C377B"/>
                    </a:solidFill>
                    <a:latin typeface="Arial"/>
                  </a:rPr>
                  <a:t>+ injector ~100 km </a:t>
                </a:r>
                <a:endParaRPr lang="en-US" sz="1600" dirty="0">
                  <a:solidFill>
                    <a:srgbClr val="0C377B"/>
                  </a:solidFill>
                  <a:latin typeface="Arial"/>
                </a:endParaRPr>
              </a:p>
              <a:p>
                <a:pPr marL="21396" indent="0" defTabSz="205545">
                  <a:spcBef>
                    <a:spcPts val="586"/>
                  </a:spcBef>
                  <a:buClr>
                    <a:srgbClr val="0C377B"/>
                  </a:buClr>
                  <a:buNone/>
                  <a:defRPr/>
                </a:pPr>
                <a:r>
                  <a:rPr lang="en-US" sz="1600" b="1" dirty="0">
                    <a:solidFill>
                      <a:srgbClr val="0C377B"/>
                    </a:solidFill>
                    <a:latin typeface="Arial"/>
                  </a:rPr>
                  <a:t>follows footprint of FCC-</a:t>
                </a:r>
                <a:r>
                  <a:rPr lang="en-US" sz="1600" b="1" dirty="0" err="1">
                    <a:solidFill>
                      <a:srgbClr val="0C377B"/>
                    </a:solidFill>
                    <a:latin typeface="Arial"/>
                  </a:rPr>
                  <a:t>hh</a:t>
                </a:r>
                <a:r>
                  <a:rPr lang="en-US" sz="1600" dirty="0">
                    <a:solidFill>
                      <a:srgbClr val="0C377B"/>
                    </a:solidFill>
                    <a:latin typeface="Arial"/>
                  </a:rPr>
                  <a:t>, except </a:t>
                </a:r>
                <a:r>
                  <a:rPr lang="en-US" sz="1600" dirty="0" smtClean="0">
                    <a:solidFill>
                      <a:srgbClr val="0C377B"/>
                    </a:solidFill>
                    <a:latin typeface="Arial"/>
                  </a:rPr>
                  <a:t>around IPs</a:t>
                </a:r>
                <a:endParaRPr lang="en-US" sz="1600" dirty="0">
                  <a:solidFill>
                    <a:srgbClr val="0C377B"/>
                  </a:solidFill>
                  <a:latin typeface="Arial"/>
                </a:endParaRPr>
              </a:p>
              <a:p>
                <a:pPr marL="21396" indent="0" defTabSz="205545">
                  <a:spcBef>
                    <a:spcPts val="586"/>
                  </a:spcBef>
                  <a:buClr>
                    <a:srgbClr val="0C377B"/>
                  </a:buClr>
                  <a:buNone/>
                  <a:defRPr/>
                </a:pPr>
                <a:r>
                  <a:rPr lang="en-US" sz="1600" b="1" dirty="0">
                    <a:solidFill>
                      <a:srgbClr val="0C377B"/>
                    </a:solidFill>
                    <a:latin typeface="Arial"/>
                  </a:rPr>
                  <a:t>A</a:t>
                </a:r>
                <a:r>
                  <a:rPr lang="en-US" sz="1600" b="1" dirty="0" smtClean="0">
                    <a:solidFill>
                      <a:srgbClr val="0C377B"/>
                    </a:solidFill>
                    <a:latin typeface="Arial"/>
                  </a:rPr>
                  <a:t>symmetric </a:t>
                </a:r>
                <a:r>
                  <a:rPr lang="en-US" sz="1600" b="1" dirty="0">
                    <a:solidFill>
                      <a:srgbClr val="0C377B"/>
                    </a:solidFill>
                    <a:latin typeface="Arial"/>
                  </a:rPr>
                  <a:t>IR layout &amp; optics </a:t>
                </a:r>
                <a:r>
                  <a:rPr lang="en-US" sz="1600" dirty="0">
                    <a:solidFill>
                      <a:srgbClr val="0C377B"/>
                    </a:solidFill>
                    <a:latin typeface="Arial"/>
                  </a:rPr>
                  <a:t>to limit synchrotron radiation towards the </a:t>
                </a:r>
                <a:r>
                  <a:rPr lang="en-US" sz="1600" dirty="0" smtClean="0">
                    <a:solidFill>
                      <a:srgbClr val="0C377B"/>
                    </a:solidFill>
                    <a:latin typeface="Arial"/>
                  </a:rPr>
                  <a:t>detector</a:t>
                </a:r>
                <a:br>
                  <a:rPr lang="en-US" sz="1600" dirty="0" smtClean="0">
                    <a:solidFill>
                      <a:srgbClr val="0C377B"/>
                    </a:solidFill>
                    <a:latin typeface="Arial"/>
                  </a:rPr>
                </a:br>
                <a:r>
                  <a:rPr lang="en-US" sz="1600" dirty="0" smtClean="0">
                    <a:solidFill>
                      <a:srgbClr val="0C377B"/>
                    </a:solidFill>
                    <a:latin typeface="Arial"/>
                  </a:rPr>
                  <a:t> -- </a:t>
                </a:r>
                <a:r>
                  <a:rPr lang="en-US" sz="1600" dirty="0" smtClean="0">
                    <a:solidFill>
                      <a:srgbClr val="0C377B"/>
                    </a:solidFill>
                    <a:latin typeface="Arial"/>
                  </a:rPr>
                  <a:t>also separates detector from injector</a:t>
                </a:r>
                <a:r>
                  <a:rPr lang="en-US" sz="1600" dirty="0" smtClean="0">
                    <a:solidFill>
                      <a:srgbClr val="0C377B"/>
                    </a:solidFill>
                    <a:latin typeface="Arial"/>
                  </a:rPr>
                  <a:t> </a:t>
                </a:r>
                <a:endParaRPr lang="en-US" sz="1600" dirty="0">
                  <a:solidFill>
                    <a:srgbClr val="0C377B"/>
                  </a:solidFill>
                  <a:latin typeface="Arial"/>
                </a:endParaRPr>
              </a:p>
              <a:p>
                <a:pPr marL="21396" indent="0" defTabSz="205545">
                  <a:spcBef>
                    <a:spcPts val="586"/>
                  </a:spcBef>
                  <a:buClr>
                    <a:srgbClr val="0C377B"/>
                  </a:buClr>
                  <a:buNone/>
                  <a:defRPr/>
                </a:pPr>
                <a:r>
                  <a:rPr lang="en-US" sz="1600" b="1" dirty="0">
                    <a:solidFill>
                      <a:srgbClr val="0C377B"/>
                    </a:solidFill>
                    <a:latin typeface="Arial"/>
                  </a:rPr>
                  <a:t>P</a:t>
                </a:r>
                <a:r>
                  <a:rPr lang="en-US" sz="1600" b="1" dirty="0" smtClean="0">
                    <a:solidFill>
                      <a:srgbClr val="0C377B"/>
                    </a:solidFill>
                    <a:latin typeface="Arial"/>
                  </a:rPr>
                  <a:t>resently </a:t>
                </a:r>
                <a:r>
                  <a:rPr lang="en-US" sz="1600" b="1" dirty="0">
                    <a:solidFill>
                      <a:srgbClr val="0C377B"/>
                    </a:solidFill>
                    <a:latin typeface="Arial"/>
                  </a:rPr>
                  <a:t>2 IPs </a:t>
                </a:r>
                <a:r>
                  <a:rPr lang="en-US" sz="1600" dirty="0">
                    <a:solidFill>
                      <a:srgbClr val="0C377B"/>
                    </a:solidFill>
                    <a:latin typeface="Arial"/>
                  </a:rPr>
                  <a:t>(alternative </a:t>
                </a:r>
                <a:r>
                  <a:rPr lang="en-US" sz="1600" dirty="0" smtClean="0">
                    <a:solidFill>
                      <a:srgbClr val="0C377B"/>
                    </a:solidFill>
                    <a:latin typeface="Arial"/>
                  </a:rPr>
                  <a:t>layout </a:t>
                </a:r>
                <a:r>
                  <a:rPr lang="en-US" sz="1600" dirty="0">
                    <a:solidFill>
                      <a:srgbClr val="0C377B"/>
                    </a:solidFill>
                    <a:latin typeface="Arial"/>
                  </a:rPr>
                  <a:t>with </a:t>
                </a:r>
                <a:r>
                  <a:rPr lang="en-US" sz="1600" dirty="0" smtClean="0">
                    <a:solidFill>
                      <a:srgbClr val="0C377B"/>
                    </a:solidFill>
                    <a:latin typeface="Arial"/>
                  </a:rPr>
                  <a:t>4 </a:t>
                </a:r>
                <a:r>
                  <a:rPr lang="en-US" sz="1600" dirty="0">
                    <a:solidFill>
                      <a:srgbClr val="0C377B"/>
                    </a:solidFill>
                    <a:latin typeface="Arial"/>
                  </a:rPr>
                  <a:t>IPs under study), </a:t>
                </a:r>
                <a:r>
                  <a:rPr lang="en-US" sz="1600" b="1" dirty="0">
                    <a:solidFill>
                      <a:srgbClr val="0C377B"/>
                    </a:solidFill>
                    <a:latin typeface="Arial"/>
                  </a:rPr>
                  <a:t>large </a:t>
                </a:r>
                <a:r>
                  <a:rPr lang="en-US" sz="1600" dirty="0">
                    <a:solidFill>
                      <a:srgbClr val="0C377B"/>
                    </a:solidFill>
                    <a:latin typeface="Arial"/>
                  </a:rPr>
                  <a:t>horizontal </a:t>
                </a:r>
                <a:r>
                  <a:rPr lang="en-US" sz="1600" dirty="0" smtClean="0">
                    <a:solidFill>
                      <a:srgbClr val="0C377B"/>
                    </a:solidFill>
                    <a:latin typeface="Arial"/>
                  </a:rPr>
                  <a:t>x-</a:t>
                </a:r>
                <a:r>
                  <a:rPr lang="en-US" sz="1600" dirty="0" err="1" smtClean="0">
                    <a:solidFill>
                      <a:srgbClr val="0C377B"/>
                    </a:solidFill>
                    <a:latin typeface="Arial"/>
                  </a:rPr>
                  <a:t>ing</a:t>
                </a:r>
                <a:r>
                  <a:rPr lang="en-US" sz="1600" dirty="0" smtClean="0">
                    <a:solidFill>
                      <a:srgbClr val="0C377B"/>
                    </a:solidFill>
                    <a:latin typeface="Arial"/>
                  </a:rPr>
                  <a:t> angle </a:t>
                </a:r>
                <a:r>
                  <a:rPr lang="en-US" sz="1600" b="1" dirty="0" smtClean="0">
                    <a:solidFill>
                      <a:srgbClr val="0C377B"/>
                    </a:solidFill>
                    <a:latin typeface="Arial"/>
                  </a:rPr>
                  <a:t>30mrad</a:t>
                </a:r>
                <a:r>
                  <a:rPr lang="en-US" sz="1600" b="1" dirty="0">
                    <a:solidFill>
                      <a:srgbClr val="0C377B"/>
                    </a:solidFill>
                    <a:latin typeface="Arial"/>
                  </a:rPr>
                  <a:t>, </a:t>
                </a:r>
                <a:r>
                  <a:rPr lang="en-US" sz="1600" b="1" dirty="0" smtClean="0">
                    <a:solidFill>
                      <a:srgbClr val="0C377B"/>
                    </a:solidFill>
                    <a:latin typeface="Arial"/>
                  </a:rPr>
                  <a:t/>
                </a:r>
                <a:br>
                  <a:rPr lang="en-US" sz="1600" b="1" dirty="0" smtClean="0">
                    <a:solidFill>
                      <a:srgbClr val="0C377B"/>
                    </a:solidFill>
                    <a:latin typeface="Arial"/>
                  </a:rPr>
                </a:br>
                <a:r>
                  <a:rPr lang="en-US" sz="1600" b="1" dirty="0" smtClean="0">
                    <a:solidFill>
                      <a:srgbClr val="0C377B"/>
                    </a:solidFill>
                    <a:latin typeface="Arial"/>
                  </a:rPr>
                  <a:t>crab-waist </a:t>
                </a:r>
                <a:r>
                  <a:rPr lang="en-US" sz="1600" b="1" dirty="0">
                    <a:solidFill>
                      <a:srgbClr val="0C377B"/>
                    </a:solidFill>
                    <a:latin typeface="Arial"/>
                  </a:rPr>
                  <a:t>optics </a:t>
                </a:r>
              </a:p>
              <a:p>
                <a:pPr marL="21396" indent="0" defTabSz="279837">
                  <a:spcBef>
                    <a:spcPts val="586"/>
                  </a:spcBef>
                  <a:buClr>
                    <a:srgbClr val="0C377B"/>
                  </a:buClr>
                  <a:buNone/>
                  <a:defRPr/>
                </a:pPr>
                <a:r>
                  <a:rPr lang="en-US" sz="1600" b="1" dirty="0">
                    <a:solidFill>
                      <a:srgbClr val="0C377B"/>
                    </a:solidFill>
                    <a:latin typeface="Arial"/>
                  </a:rPr>
                  <a:t>synchrotron radiation power 50 MW/beam</a:t>
                </a:r>
                <a:r>
                  <a:rPr lang="en-US" sz="1600" dirty="0">
                    <a:solidFill>
                      <a:srgbClr val="0C377B"/>
                    </a:solidFill>
                    <a:latin typeface="Arial"/>
                  </a:rPr>
                  <a:t> </a:t>
                </a:r>
                <a:br>
                  <a:rPr lang="en-US" sz="1600" dirty="0">
                    <a:solidFill>
                      <a:srgbClr val="0C377B"/>
                    </a:solidFill>
                    <a:latin typeface="Arial"/>
                  </a:rPr>
                </a:br>
                <a:r>
                  <a:rPr lang="en-US" sz="1600" dirty="0" smtClean="0">
                    <a:solidFill>
                      <a:srgbClr val="0C377B"/>
                    </a:solidFill>
                    <a:latin typeface="Arial"/>
                  </a:rPr>
                  <a:t>at </a:t>
                </a:r>
                <a:r>
                  <a:rPr lang="en-US" sz="1600" dirty="0">
                    <a:solidFill>
                      <a:srgbClr val="0C377B"/>
                    </a:solidFill>
                    <a:latin typeface="Arial"/>
                  </a:rPr>
                  <a:t>all beam energies; tapering of </a:t>
                </a:r>
                <a:r>
                  <a:rPr lang="en-GB" sz="1600" dirty="0">
                    <a:solidFill>
                      <a:srgbClr val="0C377B"/>
                    </a:solidFill>
                    <a:latin typeface="Arial"/>
                  </a:rPr>
                  <a:t>arc magnet strengths to match local energy</a:t>
                </a:r>
              </a:p>
              <a:p>
                <a:pPr marL="21396" indent="0" defTabSz="279837">
                  <a:spcBef>
                    <a:spcPts val="586"/>
                  </a:spcBef>
                  <a:buClr>
                    <a:srgbClr val="0C377B"/>
                  </a:buClr>
                  <a:buNone/>
                  <a:defRPr/>
                </a:pPr>
                <a:r>
                  <a:rPr lang="en-GB" sz="1600" b="1" dirty="0">
                    <a:solidFill>
                      <a:srgbClr val="0C377B"/>
                    </a:solidFill>
                    <a:latin typeface="Arial"/>
                  </a:rPr>
                  <a:t>common RF </a:t>
                </a:r>
                <a:r>
                  <a:rPr lang="en-GB" sz="1600" dirty="0">
                    <a:solidFill>
                      <a:srgbClr val="0C377B"/>
                    </a:solidFill>
                    <a:latin typeface="Arial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C377B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1600" i="1" dirty="0">
                            <a:solidFill>
                              <a:srgbClr val="0C377B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 dirty="0">
                            <a:solidFill>
                              <a:srgbClr val="0C377B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GB" sz="1600" dirty="0">
                    <a:solidFill>
                      <a:srgbClr val="0C377B"/>
                    </a:solidFill>
                    <a:latin typeface="Arial"/>
                  </a:rPr>
                  <a:t> </a:t>
                </a:r>
                <a:r>
                  <a:rPr lang="en-GB" sz="1600" dirty="0" smtClean="0">
                    <a:solidFill>
                      <a:srgbClr val="0C377B"/>
                    </a:solidFill>
                    <a:latin typeface="Arial"/>
                  </a:rPr>
                  <a:t>running</a:t>
                </a:r>
                <a:r>
                  <a:rPr lang="en-US" sz="1600" b="1" dirty="0">
                    <a:solidFill>
                      <a:srgbClr val="0C377B"/>
                    </a:solidFill>
                    <a:latin typeface="Arial"/>
                  </a:rPr>
                  <a:t> </a:t>
                </a:r>
                <a:endParaRPr lang="en-US" sz="1600" dirty="0">
                  <a:solidFill>
                    <a:srgbClr val="0C377B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0" y="939687"/>
                <a:ext cx="4810580" cy="2970330"/>
              </a:xfrm>
              <a:prstGeom prst="rect">
                <a:avLst/>
              </a:prstGeom>
              <a:blipFill rotWithShape="1">
                <a:blip r:embed="rId4"/>
                <a:stretch>
                  <a:fillRect l="-634" t="-1027" r="-1774" b="-16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740352" y="913284"/>
            <a:ext cx="1335455" cy="349019"/>
          </a:xfrm>
          <a:prstGeom prst="rect">
            <a:avLst/>
          </a:prstGeom>
          <a:solidFill>
            <a:srgbClr val="FFFF00"/>
          </a:solidFill>
        </p:spPr>
        <p:txBody>
          <a:bodyPr wrap="none" lIns="71323" tIns="35662" rIns="71323" bIns="35662" rtlCol="0">
            <a:spAutoFit/>
          </a:bodyPr>
          <a:lstStyle/>
          <a:p>
            <a:pPr defTabSz="713214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K. Oide et al.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460" y="4505157"/>
            <a:ext cx="6178732" cy="1133850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21396" defTabSz="279012">
              <a:spcBef>
                <a:spcPts val="586"/>
              </a:spcBef>
              <a:buClr>
                <a:srgbClr val="0C377B"/>
              </a:buClr>
              <a:defRPr/>
            </a:pPr>
            <a:r>
              <a:rPr lang="en-US" sz="1600" b="1" dirty="0">
                <a:solidFill>
                  <a:srgbClr val="0C377B"/>
                </a:solidFill>
                <a:latin typeface="Arial"/>
              </a:rPr>
              <a:t>top-up injection</a:t>
            </a:r>
            <a:r>
              <a:rPr lang="en-US" sz="1600" dirty="0">
                <a:solidFill>
                  <a:srgbClr val="0C377B"/>
                </a:solidFill>
                <a:latin typeface="Arial"/>
              </a:rPr>
              <a:t> requires </a:t>
            </a:r>
            <a:r>
              <a:rPr lang="en-US" sz="1600" dirty="0" smtClean="0">
                <a:solidFill>
                  <a:srgbClr val="0C377B"/>
                </a:solidFill>
                <a:latin typeface="Arial"/>
              </a:rPr>
              <a:t/>
            </a:r>
            <a:br>
              <a:rPr lang="en-US" sz="1600" dirty="0" smtClean="0">
                <a:solidFill>
                  <a:srgbClr val="0C377B"/>
                </a:solidFill>
                <a:latin typeface="Arial"/>
              </a:rPr>
            </a:br>
            <a:r>
              <a:rPr lang="en-US" sz="1600" b="1" dirty="0" smtClean="0">
                <a:solidFill>
                  <a:srgbClr val="0C377B"/>
                </a:solidFill>
                <a:latin typeface="Arial"/>
              </a:rPr>
              <a:t>booster synchrotron </a:t>
            </a:r>
            <a:r>
              <a:rPr lang="en-US" sz="1600" b="1" dirty="0">
                <a:solidFill>
                  <a:srgbClr val="0C377B"/>
                </a:solidFill>
                <a:latin typeface="Arial"/>
              </a:rPr>
              <a:t>in collider </a:t>
            </a:r>
            <a:r>
              <a:rPr lang="en-US" sz="1600" b="1" dirty="0" smtClean="0">
                <a:solidFill>
                  <a:srgbClr val="0C377B"/>
                </a:solidFill>
                <a:latin typeface="Arial"/>
              </a:rPr>
              <a:t>tunnel</a:t>
            </a:r>
            <a:endParaRPr lang="en-US" sz="1600" b="1" dirty="0">
              <a:solidFill>
                <a:srgbClr val="0C377B"/>
              </a:solidFill>
              <a:latin typeface="Arial"/>
            </a:endParaRPr>
          </a:p>
          <a:p>
            <a:pPr marL="21396" defTabSz="279012">
              <a:spcBef>
                <a:spcPts val="586"/>
              </a:spcBef>
              <a:buClr>
                <a:srgbClr val="0C377B"/>
              </a:buClr>
              <a:defRPr/>
            </a:pPr>
            <a:r>
              <a:rPr lang="en-US" sz="1600" b="1" dirty="0" smtClean="0">
                <a:solidFill>
                  <a:srgbClr val="0C377B"/>
                </a:solidFill>
                <a:latin typeface="Arial"/>
              </a:rPr>
              <a:t>Beam Polarization and energy calibration, wigglers, </a:t>
            </a:r>
            <a:r>
              <a:rPr lang="en-US" sz="1600" b="1" dirty="0" err="1" smtClean="0">
                <a:solidFill>
                  <a:srgbClr val="0C377B"/>
                </a:solidFill>
                <a:latin typeface="Arial"/>
              </a:rPr>
              <a:t>polarimeters</a:t>
            </a:r>
            <a:r>
              <a:rPr lang="en-US" sz="1600" b="1" dirty="0" smtClean="0">
                <a:solidFill>
                  <a:srgbClr val="0C377B"/>
                </a:solidFill>
                <a:latin typeface="Arial"/>
              </a:rPr>
              <a:t>, depolarization kicker </a:t>
            </a:r>
            <a:r>
              <a:rPr lang="en-US" sz="1600" b="1" dirty="0" smtClean="0">
                <a:solidFill>
                  <a:srgbClr val="0C377B"/>
                </a:solidFill>
                <a:latin typeface="Arial"/>
              </a:rPr>
              <a:t>for Z and WW operation. </a:t>
            </a:r>
            <a:endParaRPr lang="en-US" sz="1600" b="1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1698" y="0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kern="0" dirty="0">
                <a:latin typeface="Arial"/>
              </a:rPr>
              <a:t> </a:t>
            </a:r>
            <a:r>
              <a:rPr lang="en-US" kern="0" dirty="0" smtClean="0"/>
              <a:t>FCC-</a:t>
            </a:r>
            <a:r>
              <a:rPr lang="en-US" kern="0" dirty="0" err="1" smtClean="0"/>
              <a:t>ee</a:t>
            </a:r>
            <a:r>
              <a:rPr lang="en-US" kern="0" dirty="0" smtClean="0"/>
              <a:t> </a:t>
            </a:r>
            <a:r>
              <a:rPr lang="en-US" kern="0" dirty="0"/>
              <a:t>basic design </a:t>
            </a:r>
            <a:r>
              <a:rPr lang="en-US" kern="0" dirty="0" smtClean="0"/>
              <a:t>choices</a:t>
            </a:r>
            <a:endParaRPr lang="en-US" kern="0" dirty="0"/>
          </a:p>
        </p:txBody>
      </p:sp>
      <p:pic>
        <p:nvPicPr>
          <p:cNvPr id="1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65037"/>
              </p:ext>
            </p:extLst>
          </p:nvPr>
        </p:nvGraphicFramePr>
        <p:xfrm>
          <a:off x="-21697" y="779537"/>
          <a:ext cx="9144000" cy="4974957"/>
        </p:xfrm>
        <a:graphic>
          <a:graphicData uri="http://schemas.openxmlformats.org/drawingml/2006/table">
            <a:tbl>
              <a:tblPr firstRow="1" bandRow="1"/>
              <a:tblGrid>
                <a:gridCol w="3744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62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88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53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69354">
                  <a:extLst>
                    <a:ext uri="{9D8B030D-6E8A-4147-A177-3AD203B41FA5}">
                      <a16:colId xmlns="" xmlns:a16="http://schemas.microsoft.com/office/drawing/2014/main" val="818795718"/>
                    </a:ext>
                  </a:extLst>
                </a:gridCol>
              </a:tblGrid>
              <a:tr h="43824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700" b="1" dirty="0" smtClean="0">
                          <a:solidFill>
                            <a:schemeClr val="bg1"/>
                          </a:solidFill>
                        </a:rPr>
                        <a:t>Z</a:t>
                      </a:r>
                      <a:endParaRPr lang="en-GB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8100" marB="381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bg1"/>
                          </a:solidFill>
                        </a:rPr>
                        <a:t>WW</a:t>
                      </a:r>
                      <a:endParaRPr lang="en-GB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8100" marB="381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700" b="1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de-AT" sz="1700" b="1" baseline="0" dirty="0" smtClean="0">
                          <a:solidFill>
                            <a:schemeClr val="bg1"/>
                          </a:solidFill>
                        </a:rPr>
                        <a:t> (ZH)</a:t>
                      </a:r>
                      <a:endParaRPr lang="de-AT" sz="17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700" b="1" dirty="0" smtClean="0">
                          <a:solidFill>
                            <a:schemeClr val="bg1"/>
                          </a:solidFill>
                        </a:rPr>
                        <a:t>ttbar</a:t>
                      </a:r>
                    </a:p>
                  </a:txBody>
                  <a:tcPr marL="68580" marR="6858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 energy [GeV]</a:t>
                      </a:r>
                      <a:endParaRPr kumimoji="0" lang="en-GB" sz="13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45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80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120</a:t>
                      </a:r>
                      <a:endParaRPr kumimoji="0" lang="de-AT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182.5</a:t>
                      </a:r>
                      <a:endParaRPr kumimoji="0" lang="de-AT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273">
                <a:tc>
                  <a:txBody>
                    <a:bodyPr/>
                    <a:lstStyle/>
                    <a:p>
                      <a:r>
                        <a:rPr kumimoji="0" lang="en-GB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 current [mA]</a:t>
                      </a:r>
                      <a:endParaRPr kumimoji="0" lang="en-GB" sz="13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1390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147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273">
                <a:tc>
                  <a:txBody>
                    <a:bodyPr/>
                    <a:lstStyle/>
                    <a:p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no. bunches/beam</a:t>
                      </a:r>
                      <a:endParaRPr kumimoji="0" lang="en-GB" sz="13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rgbClr val="FF3300"/>
                          </a:solidFill>
                          <a:latin typeface="Arial"/>
                          <a:ea typeface="+mn-ea"/>
                          <a:cs typeface="+mn-cs"/>
                        </a:rPr>
                        <a:t>16640</a:t>
                      </a:r>
                      <a:endParaRPr kumimoji="0" lang="en-GB" sz="1600" b="1" kern="1200" dirty="0">
                        <a:solidFill>
                          <a:srgbClr val="FF33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rgbClr val="FF3300"/>
                          </a:solidFill>
                          <a:latin typeface="Arial"/>
                          <a:ea typeface="+mn-ea"/>
                          <a:cs typeface="+mn-cs"/>
                        </a:rPr>
                        <a:t>2000</a:t>
                      </a:r>
                      <a:endParaRPr kumimoji="0" lang="en-GB" sz="1600" b="1" kern="1200" dirty="0">
                        <a:solidFill>
                          <a:srgbClr val="FF33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600" b="1" kern="1200" dirty="0" smtClean="0">
                          <a:solidFill>
                            <a:srgbClr val="FF3300"/>
                          </a:solidFill>
                          <a:latin typeface="Arial"/>
                          <a:ea typeface="+mn-ea"/>
                          <a:cs typeface="+mn-cs"/>
                        </a:rPr>
                        <a:t>393</a:t>
                      </a: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600" b="1" kern="1200" dirty="0" smtClean="0">
                          <a:solidFill>
                            <a:srgbClr val="FF3300"/>
                          </a:solidFill>
                          <a:latin typeface="Arial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529601"/>
                  </a:ext>
                </a:extLst>
              </a:tr>
              <a:tr h="3175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bunch intensity  [10</a:t>
                      </a:r>
                      <a:r>
                        <a:rPr kumimoji="0" lang="en-GB" sz="1300" b="1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GB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kumimoji="0" lang="en-GB" sz="13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1.7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1.5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1.5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2.3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r>
                        <a:rPr kumimoji="0" lang="en-GB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SR</a:t>
                      </a:r>
                      <a:r>
                        <a:rPr kumimoji="0" lang="en-GB" sz="13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e</a:t>
                      </a:r>
                      <a:r>
                        <a:rPr kumimoji="0" lang="en-GB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nergy loss / turn [GeV]</a:t>
                      </a:r>
                      <a:endParaRPr kumimoji="0" lang="en-GB" sz="13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0.036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0.34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1.72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9.21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3724">
                <a:tc>
                  <a:txBody>
                    <a:bodyPr/>
                    <a:lstStyle/>
                    <a:p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total RF voltage [GV]</a:t>
                      </a:r>
                      <a:endParaRPr kumimoji="0" lang="en-GB" sz="13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0.1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0.44</a:t>
                      </a:r>
                      <a:endParaRPr kumimoji="0" lang="en-GB" sz="1600" b="1" kern="1200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2.0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10.9</a:t>
                      </a:r>
                      <a:endParaRPr kumimoji="0" lang="en-GB" sz="1600" b="1" kern="1200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42006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r>
                        <a:rPr kumimoji="0" lang="en-GB" sz="13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long.</a:t>
                      </a:r>
                      <a:r>
                        <a:rPr kumimoji="0" lang="en-GB" sz="13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3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damping time [turns]</a:t>
                      </a:r>
                      <a:endParaRPr kumimoji="0" lang="en-GB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1281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235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70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387361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horizontal beta*</a:t>
                      </a:r>
                      <a:r>
                        <a:rPr kumimoji="0" lang="de-AT" sz="13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kumimoji="0" lang="en-GB" sz="13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0.15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0.2</a:t>
                      </a:r>
                      <a:endParaRPr kumimoji="0" lang="de-AT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0.3</a:t>
                      </a:r>
                      <a:endParaRPr kumimoji="0" lang="en-GB" sz="1600" b="1" kern="1200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kern="1200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39944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vertical</a:t>
                      </a:r>
                      <a:r>
                        <a:rPr kumimoji="0" lang="en-US" sz="13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beta* [mm]</a:t>
                      </a:r>
                      <a:endParaRPr kumimoji="0" lang="en-GB" sz="13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0.8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de-AT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kern="1200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1.6</a:t>
                      </a:r>
                      <a:endParaRPr kumimoji="0" lang="en-GB" sz="1600" b="1" kern="1200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953052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horiz</a:t>
                      </a:r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. geometric emittance</a:t>
                      </a:r>
                      <a:r>
                        <a:rPr kumimoji="0" lang="en-US" sz="13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[nm]</a:t>
                      </a:r>
                      <a:endParaRPr kumimoji="0" lang="en-GB" sz="13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0.27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0.28</a:t>
                      </a:r>
                      <a:endParaRPr kumimoji="0" lang="de-AT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0.63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1.46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385839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vert. geom. emittance [pm]</a:t>
                      </a:r>
                      <a:endParaRPr kumimoji="0" lang="en-GB" sz="13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1.0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1.7</a:t>
                      </a:r>
                      <a:endParaRPr kumimoji="0" lang="de-AT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1.3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2.9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492026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bunch length with SR / BS [mm]</a:t>
                      </a:r>
                      <a:endParaRPr kumimoji="0" lang="en-GB" sz="13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3.5 / 12.1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3.0 / 6.0</a:t>
                      </a:r>
                      <a:endParaRPr kumimoji="0" lang="de-AT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3.3 / 5.3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2.0 / 2.</a:t>
                      </a:r>
                      <a:r>
                        <a:rPr kumimoji="0" lang="en-GB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39738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luminosity per IP [10</a:t>
                      </a:r>
                      <a:r>
                        <a:rPr kumimoji="0" lang="en-US" sz="1300" b="1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cm</a:t>
                      </a:r>
                      <a:r>
                        <a:rPr kumimoji="0" lang="en-US" sz="1300" b="1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300" b="1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kumimoji="0" lang="en-GB" sz="13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230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28</a:t>
                      </a:r>
                      <a:endParaRPr kumimoji="0" lang="en-GB" sz="1600" b="1" kern="1200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8.5</a:t>
                      </a:r>
                      <a:endParaRPr kumimoji="0" lang="en-GB" sz="1600" b="1" kern="1200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1.5</a:t>
                      </a:r>
                      <a:r>
                        <a:rPr kumimoji="0" lang="en-GB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53842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 lifetime rad </a:t>
                      </a:r>
                      <a:r>
                        <a:rPr kumimoji="0" lang="en-US" sz="13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Bhabha</a:t>
                      </a:r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/ BS [min]</a:t>
                      </a:r>
                      <a:endParaRPr kumimoji="0" lang="en-GB" sz="13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68 / &gt;200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49 / &gt;1000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38 / 18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40 / 18</a:t>
                      </a:r>
                      <a:endParaRPr kumimoji="0" lang="en-GB" sz="1600" b="1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201553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21698" y="0"/>
            <a:ext cx="9144000" cy="840093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3232">
              <a:defRPr/>
            </a:pPr>
            <a:r>
              <a:rPr lang="en-US" sz="3400" kern="0" dirty="0">
                <a:latin typeface="Arial"/>
              </a:rPr>
              <a:t>FCC-</a:t>
            </a:r>
            <a:r>
              <a:rPr lang="en-US" sz="3400" kern="0" dirty="0" err="1">
                <a:latin typeface="Arial"/>
              </a:rPr>
              <a:t>ee</a:t>
            </a:r>
            <a:r>
              <a:rPr lang="en-US" sz="3400" kern="0" dirty="0">
                <a:latin typeface="Arial"/>
              </a:rPr>
              <a:t> Collider Parameters</a:t>
            </a:r>
            <a:endParaRPr lang="en-US" sz="3100" kern="0" dirty="0">
              <a:latin typeface="Arial"/>
            </a:endParaRPr>
          </a:p>
        </p:txBody>
      </p:sp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" y="70736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0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0193" y="242819"/>
            <a:ext cx="1345433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latin typeface="+mn-lt"/>
              </a:rPr>
              <a:t>FCC-</a:t>
            </a:r>
            <a:r>
              <a:rPr lang="fr-CH" sz="3200" b="1" dirty="0" err="1" smtClean="0">
                <a:latin typeface="+mn-lt"/>
              </a:rPr>
              <a:t>ee</a:t>
            </a:r>
            <a:endParaRPr lang="en-GB" sz="32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8401" y="1145172"/>
            <a:ext cx="101181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LEPx10</a:t>
            </a:r>
            <a:r>
              <a:rPr lang="fr-CH" b="1" baseline="30000" dirty="0" smtClean="0"/>
              <a:t>5</a:t>
            </a:r>
            <a:r>
              <a:rPr lang="fr-CH" b="1" dirty="0" smtClean="0"/>
              <a:t>!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07704" y="312540"/>
            <a:ext cx="2586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latin typeface="+mj-lt"/>
              </a:rPr>
              <a:t>Z       WW    HZ     tt </a:t>
            </a:r>
            <a:endParaRPr lang="en-GB" sz="2400" dirty="0"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81747" y="667817"/>
            <a:ext cx="0" cy="1200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15816" y="649059"/>
            <a:ext cx="0" cy="1200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63888" y="663033"/>
            <a:ext cx="0" cy="1200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11960" y="650594"/>
            <a:ext cx="0" cy="1200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504" y="3309363"/>
            <a:ext cx="1233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+mn-lt"/>
              </a:rPr>
              <a:t>Event </a:t>
            </a:r>
            <a:endParaRPr lang="fr-CH" sz="2000" b="1" dirty="0" smtClean="0">
              <a:solidFill>
                <a:prstClr val="black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 err="1" smtClean="0">
                <a:solidFill>
                  <a:prstClr val="black"/>
                </a:solidFill>
                <a:latin typeface="+mn-lt"/>
              </a:rPr>
              <a:t>statistics</a:t>
            </a:r>
            <a:r>
              <a:rPr lang="fr-CH" sz="20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97" y="4009628"/>
            <a:ext cx="6383863" cy="1323439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+mn-lt"/>
              </a:rPr>
              <a:t>  Z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peak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                   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  <a:latin typeface="+mn-lt"/>
              </a:rPr>
              <a:t>cm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 :   91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GeV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            5 10</a:t>
            </a:r>
            <a:r>
              <a:rPr lang="fr-CH" sz="2000" b="1" baseline="30000" dirty="0">
                <a:solidFill>
                  <a:prstClr val="black"/>
                </a:solidFill>
                <a:latin typeface="+mn-lt"/>
              </a:rPr>
              <a:t>12   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e+e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- </a:t>
            </a:r>
            <a:r>
              <a:rPr lang="fr-CH" sz="2000" b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fr-CH" sz="2000" b="1" baseline="30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   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Z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+mn-lt"/>
              </a:rPr>
              <a:t>  WW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threshold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    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  <a:latin typeface="+mn-lt"/>
              </a:rPr>
              <a:t>cm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 : 161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GeV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               10</a:t>
            </a:r>
            <a:r>
              <a:rPr lang="fr-CH" sz="2000" b="1" baseline="30000" dirty="0">
                <a:solidFill>
                  <a:prstClr val="black"/>
                </a:solidFill>
                <a:latin typeface="+mn-lt"/>
              </a:rPr>
              <a:t>8      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e+e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- </a:t>
            </a:r>
            <a:r>
              <a:rPr lang="fr-CH" sz="2000" b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fr-CH" sz="2000" b="1" baseline="30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   </a:t>
            </a:r>
            <a:r>
              <a:rPr lang="fr-CH" sz="2000" b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WW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  ZH </a:t>
            </a:r>
            <a:r>
              <a:rPr lang="fr-CH" sz="2000" b="1" dirty="0" err="1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threshold</a:t>
            </a:r>
            <a:r>
              <a:rPr lang="fr-CH" sz="2000" b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       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  <a:latin typeface="+mn-lt"/>
              </a:rPr>
              <a:t>cm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 : 240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GeV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               10</a:t>
            </a:r>
            <a:r>
              <a:rPr lang="fr-CH" sz="2000" b="1" baseline="30000" dirty="0">
                <a:solidFill>
                  <a:prstClr val="black"/>
                </a:solidFill>
                <a:latin typeface="+mn-lt"/>
              </a:rPr>
              <a:t>6      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e+e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- </a:t>
            </a:r>
            <a:r>
              <a:rPr lang="fr-CH" sz="2000" b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fr-CH" sz="2000" b="1" baseline="30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   </a:t>
            </a:r>
            <a:r>
              <a:rPr lang="fr-CH" sz="2000" b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ZH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+mn-lt"/>
                <a:sym typeface="Symbol"/>
              </a:rPr>
              <a:t></a:t>
            </a:r>
            <a:r>
              <a:rPr lang="fr-CH" sz="2000" b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tt  </a:t>
            </a:r>
            <a:r>
              <a:rPr lang="fr-CH" sz="2000" b="1" dirty="0" err="1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threshold</a:t>
            </a:r>
            <a:r>
              <a:rPr lang="fr-CH" sz="2000" b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        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  <a:latin typeface="+mn-lt"/>
              </a:rPr>
              <a:t>cm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 : 350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GeV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               10</a:t>
            </a:r>
            <a:r>
              <a:rPr lang="fr-CH" sz="2000" b="1" baseline="30000" dirty="0">
                <a:solidFill>
                  <a:prstClr val="black"/>
                </a:solidFill>
                <a:latin typeface="+mn-lt"/>
              </a:rPr>
              <a:t>6      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e+e</a:t>
            </a:r>
            <a:r>
              <a:rPr lang="fr-CH" sz="2000" b="1" dirty="0">
                <a:solidFill>
                  <a:prstClr val="black"/>
                </a:solidFill>
                <a:latin typeface="+mn-lt"/>
              </a:rPr>
              <a:t>- </a:t>
            </a:r>
            <a:r>
              <a:rPr lang="fr-CH" sz="2000" b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fr-CH" sz="2000" b="1" dirty="0">
                <a:solidFill>
                  <a:prstClr val="black"/>
                </a:solidFill>
                <a:latin typeface="+mn-lt"/>
                <a:sym typeface="Symbol"/>
              </a:rPr>
              <a:t></a:t>
            </a:r>
            <a:r>
              <a:rPr lang="fr-CH" sz="2000" b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tt</a:t>
            </a:r>
            <a:endParaRPr lang="fr-CH" sz="20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208" y="4009628"/>
            <a:ext cx="142333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+mn-lt"/>
              </a:rPr>
              <a:t>LEP x 10</a:t>
            </a:r>
            <a:r>
              <a:rPr lang="fr-CH" sz="2000" b="1" baseline="30000" dirty="0">
                <a:solidFill>
                  <a:prstClr val="black"/>
                </a:solidFill>
                <a:latin typeface="+mn-lt"/>
              </a:rPr>
              <a:t>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+mn-lt"/>
              </a:rPr>
              <a:t>LEP x 2.10</a:t>
            </a:r>
            <a:r>
              <a:rPr lang="fr-CH" sz="2000" b="1" baseline="30000" dirty="0">
                <a:solidFill>
                  <a:prstClr val="black"/>
                </a:solidFill>
                <a:latin typeface="+mn-lt"/>
              </a:rPr>
              <a:t>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+mn-lt"/>
              </a:rPr>
              <a:t>Never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done</a:t>
            </a:r>
            <a:endParaRPr lang="fr-CH" sz="2000" b="1" dirty="0">
              <a:solidFill>
                <a:prstClr val="black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+mn-lt"/>
              </a:rPr>
              <a:t>Never </a:t>
            </a:r>
            <a:r>
              <a:rPr lang="fr-CH" sz="2000" b="1" dirty="0" err="1">
                <a:solidFill>
                  <a:prstClr val="black"/>
                </a:solidFill>
                <a:latin typeface="+mn-lt"/>
              </a:rPr>
              <a:t>done</a:t>
            </a:r>
            <a:endParaRPr lang="fr-CH" sz="20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4891" y="3977493"/>
            <a:ext cx="120071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 &lt;100 </a:t>
            </a:r>
            <a:r>
              <a:rPr lang="fr-CH" sz="2000" dirty="0" err="1" smtClean="0">
                <a:latin typeface="+mn-lt"/>
              </a:rPr>
              <a:t>keV</a:t>
            </a:r>
            <a:endParaRPr lang="fr-CH" sz="2000" dirty="0" smtClean="0">
              <a:latin typeface="+mn-lt"/>
            </a:endParaRPr>
          </a:p>
          <a:p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&lt;300 </a:t>
            </a:r>
            <a:r>
              <a:rPr lang="fr-CH" sz="2000" dirty="0" err="1" smtClean="0">
                <a:latin typeface="+mn-lt"/>
              </a:rPr>
              <a:t>keV</a:t>
            </a:r>
            <a:endParaRPr lang="fr-CH" sz="2000" dirty="0" smtClean="0">
              <a:latin typeface="+mn-lt"/>
            </a:endParaRPr>
          </a:p>
          <a:p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   </a:t>
            </a:r>
            <a:r>
              <a:rPr lang="fr-CH" sz="2000" dirty="0"/>
              <a:t>2</a:t>
            </a:r>
            <a:r>
              <a:rPr lang="fr-CH" sz="2000" dirty="0" smtClean="0">
                <a:latin typeface="+mn-lt"/>
              </a:rPr>
              <a:t> MeV</a:t>
            </a:r>
          </a:p>
          <a:p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   5 MeV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4369" y="3649588"/>
            <a:ext cx="11967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>
                <a:latin typeface="+mn-lt"/>
              </a:rPr>
              <a:t>E</a:t>
            </a:r>
            <a:r>
              <a:rPr lang="fr-CH" b="1" baseline="-25000" dirty="0">
                <a:latin typeface="+mn-lt"/>
              </a:rPr>
              <a:t>CM</a:t>
            </a:r>
            <a:r>
              <a:rPr lang="fr-CH" b="1" dirty="0">
                <a:latin typeface="+mn-lt"/>
              </a:rPr>
              <a:t> </a:t>
            </a:r>
            <a:r>
              <a:rPr lang="fr-CH" b="1" dirty="0" err="1" smtClean="0">
                <a:latin typeface="+mn-lt"/>
              </a:rPr>
              <a:t>errors</a:t>
            </a:r>
            <a:r>
              <a:rPr lang="fr-CH" b="1" dirty="0" smtClean="0">
                <a:latin typeface="+mn-lt"/>
              </a:rPr>
              <a:t>:</a:t>
            </a:r>
            <a:endParaRPr lang="fr-CH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463" y="5311509"/>
            <a:ext cx="736535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000" b="1" dirty="0">
                <a:latin typeface="+mn-lt"/>
              </a:rPr>
              <a:t> 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>
                <a:latin typeface="+mn-lt"/>
              </a:rPr>
              <a:t>G</a:t>
            </a:r>
            <a:r>
              <a:rPr lang="fr-CH" sz="2000" b="1" dirty="0" smtClean="0">
                <a:latin typeface="+mn-lt"/>
              </a:rPr>
              <a:t>reat </a:t>
            </a:r>
            <a:r>
              <a:rPr lang="fr-CH" sz="2000" b="1" dirty="0" err="1" smtClean="0">
                <a:latin typeface="+mn-lt"/>
              </a:rPr>
              <a:t>energy</a:t>
            </a:r>
            <a:r>
              <a:rPr lang="fr-CH" sz="2000" b="1" dirty="0" smtClean="0">
                <a:latin typeface="+mn-lt"/>
              </a:rPr>
              <a:t> range for the </a:t>
            </a:r>
            <a:r>
              <a:rPr lang="fr-CH" sz="2000" b="1" dirty="0" err="1" smtClean="0">
                <a:latin typeface="+mn-lt"/>
              </a:rPr>
              <a:t>heavy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particles</a:t>
            </a:r>
            <a:r>
              <a:rPr lang="fr-CH" sz="2000" b="1" dirty="0" smtClean="0">
                <a:latin typeface="+mn-lt"/>
              </a:rPr>
              <a:t> of the Standard Model. </a:t>
            </a:r>
            <a:endParaRPr lang="en-GB" sz="2000" b="1" dirty="0">
              <a:latin typeface="+mn-lt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470" y="783046"/>
            <a:ext cx="6192859" cy="30912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43DA-57A8-4FBE-A16F-E54841D6601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12.03.2020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 FCC CDR presentation   Outlook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37709"/>
            <a:ext cx="8767041" cy="364408"/>
          </a:xfrm>
          <a:prstGeom prst="rect">
            <a:avLst/>
          </a:prstGeom>
          <a:solidFill>
            <a:srgbClr val="FFFF00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1900" b="1" dirty="0"/>
              <a:t>A</a:t>
            </a:r>
            <a:r>
              <a:rPr lang="en-US" sz="1900" b="1" dirty="0" smtClean="0"/>
              <a:t>lmost </a:t>
            </a:r>
            <a:r>
              <a:rPr lang="en-US" sz="1900" b="1" dirty="0"/>
              <a:t>2x higher total luminosity, or equal luminosity at half the </a:t>
            </a:r>
            <a:r>
              <a:rPr lang="en-US" sz="1900" b="1" dirty="0" smtClean="0"/>
              <a:t>SR power (70% total)</a:t>
            </a:r>
            <a:endParaRPr lang="en-GB" sz="19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29871" y="2300654"/>
            <a:ext cx="1883012" cy="1875323"/>
            <a:chOff x="1180473" y="2778815"/>
            <a:chExt cx="1632577" cy="153918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96763" y="2778815"/>
              <a:ext cx="278811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>
              <a:off x="1738099" y="2778815"/>
              <a:ext cx="1074951" cy="1050610"/>
            </a:xfrm>
            <a:prstGeom prst="arc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 flipH="1">
              <a:off x="1180473" y="2778815"/>
              <a:ext cx="1095098" cy="1050610"/>
              <a:chOff x="1806962" y="2454965"/>
              <a:chExt cx="338584" cy="37768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888435" y="2454965"/>
                <a:ext cx="87819" cy="0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Arc 17"/>
              <p:cNvSpPr/>
              <p:nvPr/>
            </p:nvSpPr>
            <p:spPr>
              <a:xfrm>
                <a:off x="1806962" y="2454965"/>
                <a:ext cx="338584" cy="377686"/>
              </a:xfrm>
              <a:prstGeom prst="arc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flipV="1">
              <a:off x="1190550" y="3267390"/>
              <a:ext cx="1622500" cy="1050610"/>
              <a:chOff x="1637670" y="2454965"/>
              <a:chExt cx="507876" cy="37768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806962" y="2454965"/>
                <a:ext cx="338584" cy="377686"/>
                <a:chOff x="1806962" y="2454965"/>
                <a:chExt cx="338584" cy="377686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888435" y="2454965"/>
                  <a:ext cx="87819" cy="0"/>
                </a:xfrm>
                <a:prstGeom prst="line">
                  <a:avLst/>
                </a:prstGeom>
                <a:ln w="317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Arc 25"/>
                <p:cNvSpPr/>
                <p:nvPr/>
              </p:nvSpPr>
              <p:spPr>
                <a:xfrm>
                  <a:off x="1806962" y="2454965"/>
                  <a:ext cx="338584" cy="377686"/>
                </a:xfrm>
                <a:prstGeom prst="arc">
                  <a:avLst/>
                </a:prstGeom>
                <a:ln w="317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 flipH="1">
                <a:off x="1637670" y="2454965"/>
                <a:ext cx="338584" cy="377686"/>
                <a:chOff x="1806962" y="2454965"/>
                <a:chExt cx="338584" cy="377686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888435" y="2454965"/>
                  <a:ext cx="87819" cy="0"/>
                </a:xfrm>
                <a:prstGeom prst="line">
                  <a:avLst/>
                </a:prstGeom>
                <a:ln w="317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Arc 23"/>
                <p:cNvSpPr/>
                <p:nvPr/>
              </p:nvSpPr>
              <p:spPr>
                <a:xfrm>
                  <a:off x="1806962" y="2454965"/>
                  <a:ext cx="338584" cy="377686"/>
                </a:xfrm>
                <a:prstGeom prst="arc">
                  <a:avLst/>
                </a:prstGeom>
                <a:ln w="317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 rot="5400000">
              <a:off x="2568764" y="3548406"/>
              <a:ext cx="488572" cy="0"/>
              <a:chOff x="2428185" y="2702615"/>
              <a:chExt cx="175638" cy="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2428185" y="2702615"/>
                <a:ext cx="87819" cy="0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16004" y="2702615"/>
                <a:ext cx="87819" cy="0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 rot="5400000" flipV="1">
              <a:off x="990399" y="3494197"/>
              <a:ext cx="525305" cy="145151"/>
              <a:chOff x="2428185" y="2702615"/>
              <a:chExt cx="175638" cy="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428185" y="2702615"/>
                <a:ext cx="87819" cy="0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516004" y="2702615"/>
                <a:ext cx="87819" cy="0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3702730" y="2323028"/>
            <a:ext cx="1868743" cy="1875323"/>
            <a:chOff x="1180473" y="2778815"/>
            <a:chExt cx="1632577" cy="153918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996763" y="2778815"/>
              <a:ext cx="278811" cy="0"/>
            </a:xfrm>
            <a:prstGeom prst="line">
              <a:avLst/>
            </a:prstGeom>
            <a:ln w="317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/>
            <p:cNvSpPr/>
            <p:nvPr/>
          </p:nvSpPr>
          <p:spPr>
            <a:xfrm>
              <a:off x="1738099" y="2778815"/>
              <a:ext cx="1074951" cy="1050610"/>
            </a:xfrm>
            <a:prstGeom prst="arc">
              <a:avLst/>
            </a:prstGeom>
            <a:ln w="317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38"/>
            <p:cNvGrpSpPr/>
            <p:nvPr/>
          </p:nvGrpSpPr>
          <p:grpSpPr>
            <a:xfrm flipH="1">
              <a:off x="1180473" y="2778815"/>
              <a:ext cx="1095098" cy="1050610"/>
              <a:chOff x="1806962" y="2454965"/>
              <a:chExt cx="338584" cy="37768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1888435" y="2454965"/>
                <a:ext cx="87819" cy="0"/>
              </a:xfrm>
              <a:prstGeom prst="line">
                <a:avLst/>
              </a:prstGeom>
              <a:ln w="317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Arc 53"/>
              <p:cNvSpPr/>
              <p:nvPr/>
            </p:nvSpPr>
            <p:spPr>
              <a:xfrm>
                <a:off x="1806962" y="2454965"/>
                <a:ext cx="338584" cy="377686"/>
              </a:xfrm>
              <a:prstGeom prst="arc">
                <a:avLst/>
              </a:prstGeom>
              <a:ln w="317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flipV="1">
              <a:off x="1190550" y="3267390"/>
              <a:ext cx="1622500" cy="1050610"/>
              <a:chOff x="1637670" y="2454965"/>
              <a:chExt cx="507876" cy="37768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806962" y="2454965"/>
                <a:ext cx="338584" cy="377686"/>
                <a:chOff x="1806962" y="2454965"/>
                <a:chExt cx="338584" cy="377686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888435" y="2454965"/>
                  <a:ext cx="87819" cy="0"/>
                </a:xfrm>
                <a:prstGeom prst="line">
                  <a:avLst/>
                </a:prstGeom>
                <a:ln w="317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Arc 51"/>
                <p:cNvSpPr/>
                <p:nvPr/>
              </p:nvSpPr>
              <p:spPr>
                <a:xfrm>
                  <a:off x="1806962" y="2454965"/>
                  <a:ext cx="338584" cy="377686"/>
                </a:xfrm>
                <a:prstGeom prst="arc">
                  <a:avLst/>
                </a:prstGeom>
                <a:ln w="317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flipH="1">
                <a:off x="1637670" y="2454965"/>
                <a:ext cx="338584" cy="377686"/>
                <a:chOff x="1806962" y="2454965"/>
                <a:chExt cx="338584" cy="377686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888435" y="2454965"/>
                  <a:ext cx="87819" cy="0"/>
                </a:xfrm>
                <a:prstGeom prst="line">
                  <a:avLst/>
                </a:prstGeom>
                <a:ln w="317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Arc 49"/>
                <p:cNvSpPr/>
                <p:nvPr/>
              </p:nvSpPr>
              <p:spPr>
                <a:xfrm>
                  <a:off x="1806962" y="2454965"/>
                  <a:ext cx="338584" cy="377686"/>
                </a:xfrm>
                <a:prstGeom prst="arc">
                  <a:avLst/>
                </a:prstGeom>
                <a:ln w="317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 rot="5400000">
              <a:off x="2568764" y="3548406"/>
              <a:ext cx="488572" cy="0"/>
              <a:chOff x="2428185" y="2702615"/>
              <a:chExt cx="175638" cy="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2428185" y="2702615"/>
                <a:ext cx="87819" cy="0"/>
              </a:xfrm>
              <a:prstGeom prst="line">
                <a:avLst/>
              </a:prstGeom>
              <a:ln w="317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516004" y="2702615"/>
                <a:ext cx="87819" cy="0"/>
              </a:xfrm>
              <a:prstGeom prst="line">
                <a:avLst/>
              </a:prstGeom>
              <a:ln w="317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 rot="5400000" flipV="1">
              <a:off x="990399" y="3494197"/>
              <a:ext cx="525305" cy="145151"/>
              <a:chOff x="2428185" y="2702615"/>
              <a:chExt cx="175638" cy="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2428185" y="2702615"/>
                <a:ext cx="87819" cy="0"/>
              </a:xfrm>
              <a:prstGeom prst="line">
                <a:avLst/>
              </a:prstGeom>
              <a:ln w="317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16004" y="2702615"/>
                <a:ext cx="87819" cy="0"/>
              </a:xfrm>
              <a:prstGeom prst="line">
                <a:avLst/>
              </a:prstGeom>
              <a:ln w="317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/>
          <p:cNvGrpSpPr/>
          <p:nvPr/>
        </p:nvGrpSpPr>
        <p:grpSpPr>
          <a:xfrm>
            <a:off x="6290161" y="2300651"/>
            <a:ext cx="1882239" cy="1875323"/>
            <a:chOff x="1180473" y="2778815"/>
            <a:chExt cx="1632577" cy="153918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996763" y="2778815"/>
              <a:ext cx="278811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rc 56"/>
            <p:cNvSpPr/>
            <p:nvPr/>
          </p:nvSpPr>
          <p:spPr>
            <a:xfrm>
              <a:off x="1738099" y="2778815"/>
              <a:ext cx="1074951" cy="1050610"/>
            </a:xfrm>
            <a:prstGeom prst="arc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/>
            <p:cNvGrpSpPr/>
            <p:nvPr/>
          </p:nvGrpSpPr>
          <p:grpSpPr>
            <a:xfrm flipH="1">
              <a:off x="1180473" y="2778815"/>
              <a:ext cx="1095098" cy="1050610"/>
              <a:chOff x="1806962" y="2454965"/>
              <a:chExt cx="338584" cy="377686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1888435" y="2454965"/>
                <a:ext cx="8781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>
                <a:off x="1806962" y="2454965"/>
                <a:ext cx="338584" cy="377686"/>
              </a:xfrm>
              <a:prstGeom prst="arc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flipV="1">
              <a:off x="1190550" y="3267390"/>
              <a:ext cx="1622500" cy="1050610"/>
              <a:chOff x="1637670" y="2454965"/>
              <a:chExt cx="507876" cy="377686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806962" y="2454965"/>
                <a:ext cx="338584" cy="377686"/>
                <a:chOff x="1806962" y="2454965"/>
                <a:chExt cx="338584" cy="377686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888435" y="2454965"/>
                  <a:ext cx="87819" cy="0"/>
                </a:xfrm>
                <a:prstGeom prst="line">
                  <a:avLst/>
                </a:prstGeom>
                <a:ln w="317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Arc 70"/>
                <p:cNvSpPr/>
                <p:nvPr/>
              </p:nvSpPr>
              <p:spPr>
                <a:xfrm>
                  <a:off x="1806962" y="2454965"/>
                  <a:ext cx="338584" cy="377686"/>
                </a:xfrm>
                <a:prstGeom prst="arc">
                  <a:avLst/>
                </a:prstGeom>
                <a:ln w="317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 flipH="1">
                <a:off x="1637670" y="2454965"/>
                <a:ext cx="338584" cy="377686"/>
                <a:chOff x="1806962" y="2454965"/>
                <a:chExt cx="338584" cy="377686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888435" y="2454965"/>
                  <a:ext cx="87819" cy="0"/>
                </a:xfrm>
                <a:prstGeom prst="line">
                  <a:avLst/>
                </a:prstGeom>
                <a:ln w="317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Arc 68"/>
                <p:cNvSpPr/>
                <p:nvPr/>
              </p:nvSpPr>
              <p:spPr>
                <a:xfrm>
                  <a:off x="1806962" y="2454965"/>
                  <a:ext cx="338584" cy="377686"/>
                </a:xfrm>
                <a:prstGeom prst="arc">
                  <a:avLst/>
                </a:prstGeom>
                <a:ln w="317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 rot="5400000">
              <a:off x="2568764" y="3548406"/>
              <a:ext cx="488572" cy="0"/>
              <a:chOff x="2428185" y="2702615"/>
              <a:chExt cx="175638" cy="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2428185" y="2702615"/>
                <a:ext cx="8781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16004" y="2702615"/>
                <a:ext cx="8781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 rot="5400000" flipV="1">
              <a:off x="990399" y="3494197"/>
              <a:ext cx="525305" cy="145151"/>
              <a:chOff x="2428185" y="2702615"/>
              <a:chExt cx="175638" cy="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2428185" y="2702615"/>
                <a:ext cx="8781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516004" y="2702615"/>
                <a:ext cx="8781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TextBox 73"/>
          <p:cNvSpPr txBox="1"/>
          <p:nvPr/>
        </p:nvSpPr>
        <p:spPr>
          <a:xfrm>
            <a:off x="1915372" y="1992876"/>
            <a:ext cx="437389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IP1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19303" y="4180003"/>
            <a:ext cx="437389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IP2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29871" y="2987275"/>
            <a:ext cx="661809" cy="518297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RF</a:t>
            </a:r>
          </a:p>
          <a:p>
            <a:r>
              <a:rPr lang="en-US" sz="1100" dirty="0">
                <a:solidFill>
                  <a:srgbClr val="00B050"/>
                </a:solidFill>
              </a:rPr>
              <a:t>(</a:t>
            </a:r>
            <a:r>
              <a:rPr lang="en-US" sz="1100" dirty="0" err="1">
                <a:solidFill>
                  <a:srgbClr val="00B050"/>
                </a:solidFill>
              </a:rPr>
              <a:t>W,Z,H,t</a:t>
            </a:r>
            <a:r>
              <a:rPr lang="en-US" sz="1100" dirty="0">
                <a:solidFill>
                  <a:srgbClr val="00B050"/>
                </a:solidFill>
              </a:rPr>
              <a:t>)</a:t>
            </a:r>
            <a:endParaRPr lang="en-GB" sz="1100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09723" y="2949901"/>
            <a:ext cx="400519" cy="518297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RF</a:t>
            </a:r>
          </a:p>
          <a:p>
            <a:r>
              <a:rPr lang="en-US" sz="1100" dirty="0">
                <a:solidFill>
                  <a:srgbClr val="00B050"/>
                </a:solidFill>
              </a:rPr>
              <a:t>(</a:t>
            </a:r>
            <a:r>
              <a:rPr lang="en-US" sz="1100" dirty="0" err="1">
                <a:solidFill>
                  <a:srgbClr val="00B050"/>
                </a:solidFill>
              </a:rPr>
              <a:t>H,t</a:t>
            </a:r>
            <a:r>
              <a:rPr lang="en-US" sz="1100" dirty="0">
                <a:solidFill>
                  <a:srgbClr val="00B050"/>
                </a:solidFill>
              </a:rPr>
              <a:t>)</a:t>
            </a:r>
            <a:endParaRPr lang="en-GB" sz="1100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54921" y="2002244"/>
            <a:ext cx="437389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IP1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58852" y="4189372"/>
            <a:ext cx="437389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IP2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441029" y="2052405"/>
            <a:ext cx="661809" cy="518297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RF</a:t>
            </a:r>
          </a:p>
          <a:p>
            <a:r>
              <a:rPr lang="en-US" sz="1100" dirty="0">
                <a:solidFill>
                  <a:srgbClr val="3333FF"/>
                </a:solidFill>
              </a:rPr>
              <a:t>(</a:t>
            </a:r>
            <a:r>
              <a:rPr lang="en-US" sz="1100" dirty="0" err="1">
                <a:solidFill>
                  <a:srgbClr val="3333FF"/>
                </a:solidFill>
              </a:rPr>
              <a:t>W,Z,H,t</a:t>
            </a:r>
            <a:r>
              <a:rPr lang="en-US" sz="1100" dirty="0">
                <a:solidFill>
                  <a:srgbClr val="3333FF"/>
                </a:solidFill>
              </a:rPr>
              <a:t>)</a:t>
            </a:r>
            <a:endParaRPr lang="en-GB" sz="1100" dirty="0">
              <a:solidFill>
                <a:srgbClr val="3333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522039" y="3896541"/>
            <a:ext cx="400519" cy="518297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RF</a:t>
            </a:r>
          </a:p>
          <a:p>
            <a:r>
              <a:rPr lang="en-US" sz="1100" dirty="0">
                <a:solidFill>
                  <a:srgbClr val="3333FF"/>
                </a:solidFill>
              </a:rPr>
              <a:t>(</a:t>
            </a:r>
            <a:r>
              <a:rPr lang="en-US" sz="1100" dirty="0" err="1">
                <a:solidFill>
                  <a:srgbClr val="3333FF"/>
                </a:solidFill>
              </a:rPr>
              <a:t>H,t</a:t>
            </a:r>
            <a:r>
              <a:rPr lang="en-US" sz="1100" dirty="0">
                <a:solidFill>
                  <a:srgbClr val="3333FF"/>
                </a:solidFill>
              </a:rPr>
              <a:t>)</a:t>
            </a:r>
            <a:endParaRPr lang="en-GB" sz="1100" dirty="0">
              <a:solidFill>
                <a:srgbClr val="3333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15393" y="3103803"/>
            <a:ext cx="437389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IP3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45602" y="3039667"/>
            <a:ext cx="437389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IP4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94773" y="3855949"/>
            <a:ext cx="400519" cy="518297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RF</a:t>
            </a:r>
          </a:p>
          <a:p>
            <a:r>
              <a:rPr lang="en-US" sz="1100" dirty="0">
                <a:solidFill>
                  <a:srgbClr val="3333FF"/>
                </a:solidFill>
              </a:rPr>
              <a:t>(</a:t>
            </a:r>
            <a:r>
              <a:rPr lang="en-US" sz="1100" dirty="0" err="1">
                <a:solidFill>
                  <a:srgbClr val="3333FF"/>
                </a:solidFill>
              </a:rPr>
              <a:t>H,t</a:t>
            </a:r>
            <a:r>
              <a:rPr lang="en-US" sz="1100" dirty="0">
                <a:solidFill>
                  <a:srgbClr val="3333FF"/>
                </a:solidFill>
              </a:rPr>
              <a:t>)</a:t>
            </a:r>
            <a:endParaRPr lang="en-GB" sz="1100" dirty="0">
              <a:solidFill>
                <a:srgbClr val="3333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70954" y="2060898"/>
            <a:ext cx="400519" cy="518297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RF</a:t>
            </a:r>
          </a:p>
          <a:p>
            <a:r>
              <a:rPr lang="en-US" sz="1100" dirty="0">
                <a:solidFill>
                  <a:srgbClr val="3333FF"/>
                </a:solidFill>
              </a:rPr>
              <a:t>(</a:t>
            </a:r>
            <a:r>
              <a:rPr lang="en-US" sz="1100" dirty="0" err="1">
                <a:solidFill>
                  <a:srgbClr val="3333FF"/>
                </a:solidFill>
              </a:rPr>
              <a:t>H,t</a:t>
            </a:r>
            <a:r>
              <a:rPr lang="en-US" sz="1100" dirty="0">
                <a:solidFill>
                  <a:srgbClr val="3333FF"/>
                </a:solidFill>
              </a:rPr>
              <a:t>)</a:t>
            </a:r>
            <a:endParaRPr lang="en-GB" sz="1100" dirty="0">
              <a:solidFill>
                <a:srgbClr val="3333FF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85375" y="1131813"/>
            <a:ext cx="1707993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1900" dirty="0">
                <a:solidFill>
                  <a:srgbClr val="00B050"/>
                </a:solidFill>
              </a:rPr>
              <a:t>baseline w 2 IPs</a:t>
            </a:r>
            <a:endParaRPr lang="en-GB" sz="1900" dirty="0">
              <a:solidFill>
                <a:srgbClr val="00B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63647" y="1110326"/>
            <a:ext cx="2129326" cy="656796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1900" dirty="0">
                <a:solidFill>
                  <a:srgbClr val="3333FF"/>
                </a:solidFill>
              </a:rPr>
              <a:t>periodic alternative </a:t>
            </a:r>
          </a:p>
          <a:p>
            <a:r>
              <a:rPr lang="en-US" sz="1900" dirty="0">
                <a:solidFill>
                  <a:srgbClr val="3333FF"/>
                </a:solidFill>
              </a:rPr>
              <a:t>with 4 IPs</a:t>
            </a:r>
            <a:endParaRPr lang="en-GB" sz="1900" dirty="0">
              <a:solidFill>
                <a:srgbClr val="3333F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57842" y="1127899"/>
            <a:ext cx="2148584" cy="9491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900" dirty="0">
                <a:solidFill>
                  <a:srgbClr val="7030A0"/>
                </a:solidFill>
              </a:rPr>
              <a:t>less symmetric alternative </a:t>
            </a:r>
          </a:p>
          <a:p>
            <a:r>
              <a:rPr lang="en-US" sz="1900" dirty="0">
                <a:solidFill>
                  <a:srgbClr val="7030A0"/>
                </a:solidFill>
              </a:rPr>
              <a:t>with 4 IPs</a:t>
            </a:r>
            <a:endParaRPr lang="en-GB" sz="1900" dirty="0">
              <a:solidFill>
                <a:srgbClr val="7030A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092997" y="2054492"/>
            <a:ext cx="437389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IP1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996928" y="4241619"/>
            <a:ext cx="437389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IP2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12782" y="2801245"/>
            <a:ext cx="661809" cy="518297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RF</a:t>
            </a:r>
          </a:p>
          <a:p>
            <a:r>
              <a:rPr lang="en-US" sz="1100" dirty="0">
                <a:solidFill>
                  <a:srgbClr val="7030A0"/>
                </a:solidFill>
              </a:rPr>
              <a:t>(</a:t>
            </a:r>
            <a:r>
              <a:rPr lang="en-US" sz="1100" dirty="0" err="1">
                <a:solidFill>
                  <a:srgbClr val="7030A0"/>
                </a:solidFill>
              </a:rPr>
              <a:t>W,Z,H,t</a:t>
            </a:r>
            <a:r>
              <a:rPr lang="en-US" sz="1100" dirty="0">
                <a:solidFill>
                  <a:srgbClr val="7030A0"/>
                </a:solidFill>
              </a:rPr>
              <a:t>)</a:t>
            </a:r>
            <a:endParaRPr lang="en-GB" sz="1100" dirty="0">
              <a:solidFill>
                <a:srgbClr val="7030A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68975" y="2310510"/>
            <a:ext cx="437389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IP3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482995" y="2414539"/>
            <a:ext cx="437389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IP4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589670" y="2816996"/>
            <a:ext cx="400519" cy="518297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RF</a:t>
            </a:r>
          </a:p>
          <a:p>
            <a:r>
              <a:rPr lang="en-US" sz="1100" dirty="0">
                <a:solidFill>
                  <a:srgbClr val="7030A0"/>
                </a:solidFill>
              </a:rPr>
              <a:t>(</a:t>
            </a:r>
            <a:r>
              <a:rPr lang="en-US" sz="1100" dirty="0" err="1">
                <a:solidFill>
                  <a:srgbClr val="7030A0"/>
                </a:solidFill>
              </a:rPr>
              <a:t>H,t</a:t>
            </a:r>
            <a:r>
              <a:rPr lang="en-US" sz="1100" dirty="0">
                <a:solidFill>
                  <a:srgbClr val="7030A0"/>
                </a:solidFill>
              </a:rPr>
              <a:t>)</a:t>
            </a:r>
            <a:endParaRPr lang="en-GB" sz="1100" dirty="0">
              <a:solidFill>
                <a:srgbClr val="7030A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493658" y="4629405"/>
            <a:ext cx="998119" cy="564463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1600" i="1" dirty="0">
                <a:solidFill>
                  <a:srgbClr val="00B050"/>
                </a:solidFill>
              </a:rPr>
              <a:t>works fine</a:t>
            </a:r>
          </a:p>
          <a:p>
            <a:endParaRPr lang="en-GB" sz="1600" i="1" dirty="0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81600" y="4568054"/>
            <a:ext cx="1747042" cy="81068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ctr"/>
            <a:r>
              <a:rPr lang="en-US" sz="1600" i="1" dirty="0">
                <a:solidFill>
                  <a:srgbClr val="3333FF"/>
                </a:solidFill>
              </a:rPr>
              <a:t>so far OK for lattice</a:t>
            </a:r>
          </a:p>
          <a:p>
            <a:pPr algn="ctr"/>
            <a:r>
              <a:rPr lang="en-US" sz="1600" i="1" dirty="0">
                <a:solidFill>
                  <a:srgbClr val="3333FF"/>
                </a:solidFill>
              </a:rPr>
              <a:t>and beam-beam</a:t>
            </a:r>
          </a:p>
          <a:p>
            <a:pPr algn="ctr"/>
            <a:endParaRPr lang="en-GB" sz="1600" i="1" dirty="0">
              <a:solidFill>
                <a:srgbClr val="3333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906159" y="4549397"/>
            <a:ext cx="2373687" cy="81068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ctr"/>
            <a:r>
              <a:rPr lang="en-US" sz="1600" i="1" dirty="0">
                <a:solidFill>
                  <a:srgbClr val="7030A0"/>
                </a:solidFill>
              </a:rPr>
              <a:t>not yet studied, </a:t>
            </a:r>
          </a:p>
          <a:p>
            <a:pPr algn="ctr"/>
            <a:r>
              <a:rPr lang="en-US" sz="1600" i="1" dirty="0">
                <a:solidFill>
                  <a:srgbClr val="7030A0"/>
                </a:solidFill>
              </a:rPr>
              <a:t>but considered challenging</a:t>
            </a:r>
          </a:p>
          <a:p>
            <a:pPr algn="ctr"/>
            <a:endParaRPr lang="en-GB" sz="1600" i="1" dirty="0">
              <a:solidFill>
                <a:srgbClr val="7030A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83968" y="5225753"/>
            <a:ext cx="3964187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</a:rPr>
              <a:t>OK for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FCC-</a:t>
            </a:r>
            <a:r>
              <a:rPr lang="en-US" sz="1900" b="1" dirty="0" err="1">
                <a:solidFill>
                  <a:srgbClr val="FF0000"/>
                </a:solidFill>
              </a:rPr>
              <a:t>hh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</a:rPr>
              <a:t>layout to be confirmed </a:t>
            </a:r>
            <a:endParaRPr lang="en-GB" sz="19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98883" y="4298749"/>
            <a:ext cx="942305" cy="441352"/>
          </a:xfrm>
          <a:prstGeom prst="rect">
            <a:avLst/>
          </a:prstGeom>
          <a:solidFill>
            <a:srgbClr val="FFFF00"/>
          </a:solidFill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200" dirty="0"/>
              <a:t>K. Oide, </a:t>
            </a:r>
          </a:p>
          <a:p>
            <a:r>
              <a:rPr lang="en-US" sz="1200" dirty="0"/>
              <a:t>D. Shatilov</a:t>
            </a:r>
            <a:endParaRPr lang="en-GB" sz="1200" dirty="0"/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0" y="-41470"/>
            <a:ext cx="9144000" cy="660339"/>
          </a:xfrm>
          <a:prstGeom prst="rect">
            <a:avLst/>
          </a:prstGeom>
          <a:solidFill>
            <a:srgbClr val="0C377B"/>
          </a:solidFill>
        </p:spPr>
        <p:txBody>
          <a:bodyPr lIns="71323" tIns="0" rIns="71323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3214">
              <a:defRPr/>
            </a:pPr>
            <a:r>
              <a:rPr lang="en-US" sz="3700" kern="0" dirty="0">
                <a:latin typeface="Arial"/>
              </a:rPr>
              <a:t>    </a:t>
            </a:r>
            <a:r>
              <a:rPr lang="en-US" kern="0" dirty="0" smtClean="0"/>
              <a:t>FCC-</a:t>
            </a:r>
            <a:r>
              <a:rPr lang="en-US" kern="0" dirty="0" err="1" smtClean="0"/>
              <a:t>ee</a:t>
            </a:r>
            <a:r>
              <a:rPr lang="en-US" kern="0" dirty="0" smtClean="0"/>
              <a:t> </a:t>
            </a:r>
            <a:r>
              <a:rPr lang="en-GB" kern="0" dirty="0" smtClean="0"/>
              <a:t>with &gt; 2 IPs?</a:t>
            </a:r>
            <a:endParaRPr lang="en-US" sz="1400" kern="0" dirty="0"/>
          </a:p>
        </p:txBody>
      </p:sp>
      <p:pic>
        <p:nvPicPr>
          <p:cNvPr id="9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7" y="-40771"/>
            <a:ext cx="152535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eaLnBrk="1" fontAlgn="auto" hangingPunct="1">
          <a:spcBef>
            <a:spcPts val="0"/>
          </a:spcBef>
          <a:spcAft>
            <a:spcPts val="0"/>
          </a:spcAft>
          <a:defRPr sz="2400" dirty="0" smtClean="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23910</TotalTime>
  <Words>2853</Words>
  <Application>Microsoft Office PowerPoint</Application>
  <PresentationFormat>On-screen Show (16:10)</PresentationFormat>
  <Paragraphs>684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10_Office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bdl</dc:creator>
  <cp:lastModifiedBy>bdl</cp:lastModifiedBy>
  <cp:revision>194</cp:revision>
  <dcterms:created xsi:type="dcterms:W3CDTF">2019-01-07T19:50:30Z</dcterms:created>
  <dcterms:modified xsi:type="dcterms:W3CDTF">2020-03-12T09:54:01Z</dcterms:modified>
</cp:coreProperties>
</file>