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95" r:id="rId2"/>
    <p:sldId id="2234" r:id="rId3"/>
    <p:sldId id="2391" r:id="rId4"/>
    <p:sldId id="2394" r:id="rId5"/>
    <p:sldId id="2395" r:id="rId6"/>
    <p:sldId id="2396" r:id="rId7"/>
    <p:sldId id="2397" r:id="rId8"/>
    <p:sldId id="2538" r:id="rId9"/>
    <p:sldId id="2539" r:id="rId10"/>
    <p:sldId id="2400" r:id="rId11"/>
    <p:sldId id="2407" r:id="rId12"/>
    <p:sldId id="2523" r:id="rId13"/>
    <p:sldId id="2524" r:id="rId14"/>
    <p:sldId id="2399" r:id="rId15"/>
    <p:sldId id="2537" r:id="rId16"/>
    <p:sldId id="2402" r:id="rId17"/>
    <p:sldId id="2235" r:id="rId18"/>
    <p:sldId id="2393" r:id="rId19"/>
    <p:sldId id="2392" r:id="rId20"/>
    <p:sldId id="1532" r:id="rId21"/>
    <p:sldId id="2345" r:id="rId22"/>
    <p:sldId id="2406" r:id="rId23"/>
    <p:sldId id="2521" r:id="rId24"/>
    <p:sldId id="2522" r:id="rId25"/>
    <p:sldId id="2535" r:id="rId26"/>
    <p:sldId id="253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>
    <p:extLst/>
  </p:cmAuthor>
  <p:cmAuthor id="2" name="Utilisateur Microsoft Office" initials="UMO" lastIdx="1" clrIdx="1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3FE"/>
    <a:srgbClr val="FF2A46"/>
    <a:srgbClr val="FF3D00"/>
    <a:srgbClr val="000090"/>
    <a:srgbClr val="00F401"/>
    <a:srgbClr val="00CA00"/>
    <a:srgbClr val="00A100"/>
    <a:srgbClr val="FBE7B5"/>
    <a:srgbClr val="FCDF97"/>
    <a:srgbClr val="FFC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3" autoAdjust="0"/>
    <p:restoredTop sz="62748" autoAdjust="0"/>
  </p:normalViewPr>
  <p:slideViewPr>
    <p:cSldViewPr snapToGrid="0" snapToObjects="1">
      <p:cViewPr varScale="1">
        <p:scale>
          <a:sx n="58" d="100"/>
          <a:sy n="58" d="100"/>
        </p:scale>
        <p:origin x="21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98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69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0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6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8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9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26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11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0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3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99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67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55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1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0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0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3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1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6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8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3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6F18-1557-E947-B9BC-2E5AE7EFD0DB}" type="datetime1">
              <a:rPr lang="fr-FR" smtClean="0"/>
              <a:t>11/03/2020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81DA-4C1B-6146-9D58-E7CFA0C47826}" type="datetime1">
              <a:rPr lang="fr-FR" smtClean="0"/>
              <a:t>11/03/2020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7B4C-5958-0F4B-96CC-281BE48DE0A7}" type="datetime1">
              <a:rPr lang="fr-FR" smtClean="0"/>
              <a:t>11/03/2020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02B03-223F-384B-A0A3-809E6E66D990}" type="datetime1">
              <a:rPr lang="fr-FR" smtClean="0"/>
              <a:t>11/03/2020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0520-AE5C-A841-A616-A204C1D6E75D}" type="datetime1">
              <a:rPr lang="fr-FR" smtClean="0"/>
              <a:t>11/03/2020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D1ED-FD8C-CD4B-9B14-5504D4335946}" type="datetime1">
              <a:rPr lang="fr-FR" smtClean="0"/>
              <a:t>11/03/2020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C1C5-17AB-D346-BF57-ABDF00B60133}" type="datetime1">
              <a:rPr lang="fr-FR" smtClean="0"/>
              <a:t>11/03/2020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28AC-A98B-9949-8FCB-0F5A0B7E435C}" type="datetime1">
              <a:rPr lang="fr-FR" smtClean="0"/>
              <a:t>11/03/2020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9ED-0B6D-4743-86DD-6B06008B1B79}" type="datetime1">
              <a:rPr lang="fr-FR" smtClean="0"/>
              <a:t>11/03/2020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FBAC-79A4-5948-B9A3-F3D59D193DB2}" type="datetime1">
              <a:rPr lang="fr-FR" smtClean="0"/>
              <a:t>11/03/2020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A86C-440D-194F-9F8F-AF887553BCEF}" type="datetime1">
              <a:rPr lang="fr-FR" smtClean="0"/>
              <a:t>11/03/2020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6637/timetable/?view=standar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5583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cds.cern.ch/record/228558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285584" TargetMode="External"/><Relationship Id="rId5" Type="http://schemas.openxmlformats.org/officeDocument/2006/relationships/hyperlink" Target="https://cds.cern.ch/record/2285585/" TargetMode="External"/><Relationship Id="rId10" Type="http://schemas.openxmlformats.org/officeDocument/2006/relationships/hyperlink" Target="https://cds.cern.ch/record/2623663" TargetMode="External"/><Relationship Id="rId4" Type="http://schemas.openxmlformats.org/officeDocument/2006/relationships/hyperlink" Target="https://cds.cern.ch/record/2257755" TargetMode="External"/><Relationship Id="rId9" Type="http://schemas.openxmlformats.org/officeDocument/2006/relationships/hyperlink" Target="https://cds.cern.ch/record/2285582?ln=f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cds.cern.ch/record/229364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283193/files/CMS-TDR-018.pdf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296612" TargetMode="External"/><Relationship Id="rId4" Type="http://schemas.openxmlformats.org/officeDocument/2006/relationships/hyperlink" Target="https://cds.cern.ch/record/2272264/files/CMS-TDR-014.pdf" TargetMode="External"/><Relationship Id="rId9" Type="http://schemas.openxmlformats.org/officeDocument/2006/relationships/hyperlink" Target="https://cds.cern.ch/record/00270651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1624074" TargetMode="External"/><Relationship Id="rId3" Type="http://schemas.openxmlformats.org/officeDocument/2006/relationships/hyperlink" Target="https://cds.cern.ch/record/2320509" TargetMode="External"/><Relationship Id="rId7" Type="http://schemas.openxmlformats.org/officeDocument/2006/relationships/hyperlink" Target="https://cds.cern.ch/record/162407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1647400" TargetMode="External"/><Relationship Id="rId5" Type="http://schemas.openxmlformats.org/officeDocument/2006/relationships/hyperlink" Target="https://cds.cern.ch/record/1701361" TargetMode="External"/><Relationship Id="rId10" Type="http://schemas.openxmlformats.org/officeDocument/2006/relationships/hyperlink" Target="https://cds.cern.ch/record/1443882" TargetMode="External"/><Relationship Id="rId4" Type="http://schemas.openxmlformats.org/officeDocument/2006/relationships/image" Target="../media/image6.gif"/><Relationship Id="rId9" Type="http://schemas.openxmlformats.org/officeDocument/2006/relationships/hyperlink" Target="https://cds.cern.ch/record/133309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96000" y="498987"/>
            <a:ext cx="108000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Highlights of LHC, ATLAS, CMS and </a:t>
            </a:r>
            <a:r>
              <a:rPr lang="en-US" sz="3600" dirty="0" err="1">
                <a:solidFill>
                  <a:schemeClr val="accent1"/>
                </a:solidFill>
                <a:ea typeface="Calibri"/>
                <a:cs typeface="Calibri"/>
              </a:rPr>
              <a:t>LHCb</a:t>
            </a: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 upgrades</a:t>
            </a:r>
          </a:p>
          <a:p>
            <a:r>
              <a:rPr lang="en-US" sz="2400" dirty="0" err="1">
                <a:ea typeface="Calibri"/>
                <a:cs typeface="Calibri"/>
              </a:rPr>
              <a:t>Séminaire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dirty="0" err="1">
                <a:ea typeface="Calibri"/>
                <a:cs typeface="Calibri"/>
              </a:rPr>
              <a:t>thématique</a:t>
            </a:r>
            <a:r>
              <a:rPr lang="en-US" sz="2400" dirty="0">
                <a:ea typeface="Calibri"/>
                <a:cs typeface="Calibri"/>
              </a:rPr>
              <a:t> GT01: « Physique des </a:t>
            </a:r>
            <a:r>
              <a:rPr lang="en-US" sz="2400" dirty="0" err="1">
                <a:ea typeface="Calibri"/>
                <a:cs typeface="Calibri"/>
              </a:rPr>
              <a:t>particules</a:t>
            </a:r>
            <a:r>
              <a:rPr lang="en-US" sz="2400" dirty="0">
                <a:ea typeface="Calibri"/>
                <a:cs typeface="Calibri"/>
              </a:rPr>
              <a:t> » </a:t>
            </a:r>
          </a:p>
          <a:p>
            <a:r>
              <a:rPr lang="en-US" sz="2400" dirty="0"/>
              <a:t>12 - 13 Mars 2020, IP2I Lyon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Contardo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IP2I CNRS/IN2P3</a:t>
            </a:r>
          </a:p>
        </p:txBody>
      </p:sp>
      <p:pic>
        <p:nvPicPr>
          <p:cNvPr id="6" name="Picture 2" descr="http://sciencesprings.files.wordpress.com/2013/01/cern-lhc-new.jpg">
            <a:extLst>
              <a:ext uri="{FF2B5EF4-FFF2-40B4-BE49-F238E27FC236}">
                <a16:creationId xmlns:a16="http://schemas.microsoft.com/office/drawing/2014/main" id="{6513ED66-472B-FA49-B237-8BBAB98E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11349"/>
            <a:ext cx="12192000" cy="42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3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7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precise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MIP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2F6D9F-C4C4-794F-BD81-CDECA8A2AD1B}"/>
              </a:ext>
            </a:extLst>
          </p:cNvPr>
          <p:cNvSpPr txBox="1"/>
          <p:nvPr/>
        </p:nvSpPr>
        <p:spPr>
          <a:xfrm>
            <a:off x="500067" y="3312393"/>
            <a:ext cx="1140142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MIP precise Time of Flight to recover track purity in hard collision vertices to fully profit from luminosity potential*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improves all object reconstruction, particularly beneficial to reject fake jets in forward region and to improve missing transverse energy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ATLAS HGTD in more critical region </a:t>
            </a:r>
            <a:r>
              <a:rPr lang="fr-FR" dirty="0"/>
              <a:t>2.4 &lt; </a:t>
            </a:r>
            <a:r>
              <a:rPr lang="el-GR" dirty="0"/>
              <a:t>η</a:t>
            </a:r>
            <a:r>
              <a:rPr lang="en-US" dirty="0"/>
              <a:t> </a:t>
            </a:r>
            <a:r>
              <a:rPr lang="el-GR" dirty="0"/>
              <a:t>&lt; 4.0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CMS hermetic up to </a:t>
            </a:r>
            <a:r>
              <a:rPr lang="en-US" dirty="0" err="1"/>
              <a:t>η</a:t>
            </a:r>
            <a:r>
              <a:rPr lang="en-US" dirty="0"/>
              <a:t> = 3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≃ 20% to 40% luminosity gain in barrel - forward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D838F2-78A5-C94C-BAD1-CDBA563DC6F3}"/>
              </a:ext>
            </a:extLst>
          </p:cNvPr>
          <p:cNvGrpSpPr/>
          <p:nvPr/>
        </p:nvGrpSpPr>
        <p:grpSpPr>
          <a:xfrm>
            <a:off x="5816482" y="3937854"/>
            <a:ext cx="5811162" cy="2823349"/>
            <a:chOff x="6045090" y="3766398"/>
            <a:chExt cx="5811162" cy="2823349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2189F5B-ECAA-E04F-993B-0976035CCF62}"/>
                </a:ext>
              </a:extLst>
            </p:cNvPr>
            <p:cNvGrpSpPr/>
            <p:nvPr/>
          </p:nvGrpSpPr>
          <p:grpSpPr>
            <a:xfrm>
              <a:off x="6045090" y="3951709"/>
              <a:ext cx="2956675" cy="2638038"/>
              <a:chOff x="-9368" y="664193"/>
              <a:chExt cx="3340825" cy="2469653"/>
            </a:xfrm>
          </p:grpSpPr>
          <p:pic>
            <p:nvPicPr>
              <p:cNvPr id="24" name="Picture 3" descr="age12image4992">
                <a:extLst>
                  <a:ext uri="{FF2B5EF4-FFF2-40B4-BE49-F238E27FC236}">
                    <a16:creationId xmlns:a16="http://schemas.microsoft.com/office/drawing/2014/main" id="{7F40F992-38B7-CD44-974C-13738951A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3" r="2943"/>
              <a:stretch/>
            </p:blipFill>
            <p:spPr bwMode="auto">
              <a:xfrm>
                <a:off x="-9368" y="664193"/>
                <a:ext cx="3212476" cy="24696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FF413D8-1883-4045-AB35-5FC50FBA08F7}"/>
                  </a:ext>
                </a:extLst>
              </p:cNvPr>
              <p:cNvSpPr txBox="1"/>
              <p:nvPr/>
            </p:nvSpPr>
            <p:spPr>
              <a:xfrm>
                <a:off x="1004233" y="2452254"/>
                <a:ext cx="72487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LHC 50 PU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46CC3C-3F3A-954B-8CE7-B7587F0FDC58}"/>
                  </a:ext>
                </a:extLst>
              </p:cNvPr>
              <p:cNvSpPr txBox="1"/>
              <p:nvPr/>
            </p:nvSpPr>
            <p:spPr>
              <a:xfrm>
                <a:off x="1436943" y="2114833"/>
                <a:ext cx="13524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/>
                  <a:t>baseline</a:t>
                </a:r>
                <a:r>
                  <a:rPr lang="fr-FR" sz="1000" dirty="0"/>
                  <a:t>/flat 140 PU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D3C8407-9B63-9748-9AD1-EB3B42BE4B4F}"/>
                  </a:ext>
                </a:extLst>
              </p:cNvPr>
              <p:cNvSpPr txBox="1"/>
              <p:nvPr/>
            </p:nvSpPr>
            <p:spPr>
              <a:xfrm>
                <a:off x="1895402" y="1786537"/>
                <a:ext cx="1436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/>
                  <a:t>baseline</a:t>
                </a:r>
                <a:r>
                  <a:rPr lang="fr-FR" sz="1000" dirty="0"/>
                  <a:t>/flat 200 PU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12454AF-2038-0A46-AFDD-77B82CBBE93E}"/>
                  </a:ext>
                </a:extLst>
              </p:cNvPr>
              <p:cNvSpPr txBox="1"/>
              <p:nvPr/>
            </p:nvSpPr>
            <p:spPr>
              <a:xfrm>
                <a:off x="2154783" y="782021"/>
                <a:ext cx="7979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no CC </a:t>
                </a:r>
              </a:p>
              <a:p>
                <a:r>
                  <a:rPr lang="fr-FR" sz="1000" dirty="0"/>
                  <a:t>200 pile-up</a:t>
                </a:r>
              </a:p>
            </p:txBody>
          </p: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385C6562-FF0B-FA4C-8222-29BCC3E1DAD6}"/>
                  </a:ext>
                </a:extLst>
              </p:cNvPr>
              <p:cNvCxnSpPr/>
              <p:nvPr/>
            </p:nvCxnSpPr>
            <p:spPr>
              <a:xfrm flipV="1">
                <a:off x="2490063" y="1458241"/>
                <a:ext cx="0" cy="2941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69DF61E1-F886-2948-AFCF-62C1837214C4}"/>
                  </a:ext>
                </a:extLst>
              </p:cNvPr>
              <p:cNvCxnSpPr/>
              <p:nvPr/>
            </p:nvCxnSpPr>
            <p:spPr>
              <a:xfrm flipV="1">
                <a:off x="1783642" y="1872788"/>
                <a:ext cx="0" cy="2941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1F6234C4-6FF8-DB4B-9F0B-5B7E4CEDE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834" y="2289873"/>
                <a:ext cx="0" cy="42523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8B4EDF80-2A0F-2D4E-A339-9B92B46FCA0C}"/>
                  </a:ext>
                </a:extLst>
              </p:cNvPr>
              <p:cNvCxnSpPr/>
              <p:nvPr/>
            </p:nvCxnSpPr>
            <p:spPr>
              <a:xfrm>
                <a:off x="2695693" y="893283"/>
                <a:ext cx="396000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5CFD0A8-AA6F-7349-8CF2-2D258027E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98" b="-1"/>
            <a:stretch/>
          </p:blipFill>
          <p:spPr>
            <a:xfrm>
              <a:off x="9007684" y="3766398"/>
              <a:ext cx="2848568" cy="2654835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CA446DA-5CD1-524D-9BEC-596AAAC6A0BD}"/>
              </a:ext>
            </a:extLst>
          </p:cNvPr>
          <p:cNvSpPr txBox="1"/>
          <p:nvPr/>
        </p:nvSpPr>
        <p:spPr>
          <a:xfrm>
            <a:off x="-13252" y="6533322"/>
            <a:ext cx="2818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 Luminosity levelling is tunable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2EBC8B9-5877-484B-992C-37F348F12364}"/>
              </a:ext>
            </a:extLst>
          </p:cNvPr>
          <p:cNvGrpSpPr/>
          <p:nvPr/>
        </p:nvGrpSpPr>
        <p:grpSpPr>
          <a:xfrm>
            <a:off x="787845" y="884329"/>
            <a:ext cx="10796941" cy="2272214"/>
            <a:chOff x="630677" y="712873"/>
            <a:chExt cx="10796941" cy="227221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11DE1D8F-2D97-1F4F-92CE-544196B10A69}"/>
                </a:ext>
              </a:extLst>
            </p:cNvPr>
            <p:cNvGrpSpPr/>
            <p:nvPr/>
          </p:nvGrpSpPr>
          <p:grpSpPr>
            <a:xfrm>
              <a:off x="630677" y="712873"/>
              <a:ext cx="4081004" cy="2213747"/>
              <a:chOff x="258566" y="-1167625"/>
              <a:chExt cx="5116035" cy="3346497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AD99D23D-06F9-2F4C-81D7-3B5DC3CEA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566" y="-1167625"/>
                <a:ext cx="5116035" cy="3346497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6876ED8-C2D0-624A-8BF0-BC6301B77B98}"/>
                  </a:ext>
                </a:extLst>
              </p:cNvPr>
              <p:cNvSpPr txBox="1"/>
              <p:nvPr/>
            </p:nvSpPr>
            <p:spPr>
              <a:xfrm>
                <a:off x="2633247" y="-995457"/>
                <a:ext cx="2481587" cy="385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200 p-p collisions BC </a:t>
                </a:r>
                <a:endParaRPr lang="en-US" sz="1600" baseline="30000" dirty="0"/>
              </a:p>
            </p:txBody>
          </p:sp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7FD9F52-DDB8-334E-B04B-CC83878D6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9786" y="712873"/>
              <a:ext cx="3167832" cy="227221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7A7463C-17E9-2B46-AD72-800CE385E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9863" y="752528"/>
              <a:ext cx="3239728" cy="2232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0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7732" y="9677"/>
            <a:ext cx="117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precise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MIP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10297C6E-9449-134A-8E9A-1259919EC795}"/>
              </a:ext>
            </a:extLst>
          </p:cNvPr>
          <p:cNvSpPr txBox="1"/>
          <p:nvPr/>
        </p:nvSpPr>
        <p:spPr>
          <a:xfrm>
            <a:off x="6535783" y="5220323"/>
            <a:ext cx="5073140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sym typeface="Wingdings"/>
              </a:rPr>
              <a:t>Barrel layer in Tracker volume </a:t>
            </a:r>
            <a:r>
              <a:rPr lang="en-US" dirty="0">
                <a:solidFill>
                  <a:schemeClr val="accent1"/>
                </a:solidFill>
              </a:rPr>
              <a:t>(28 mm)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>
                <a:solidFill>
                  <a:srgbClr val="000000"/>
                </a:solidFill>
                <a:sym typeface="Wingdings"/>
              </a:rPr>
              <a:t>Lyso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crystal bars 56 x 3 x3 mm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600" dirty="0"/>
              <a:t>, ≃</a:t>
            </a:r>
            <a:r>
              <a:rPr lang="en-US" sz="1600" baseline="30000" dirty="0"/>
              <a:t> </a:t>
            </a:r>
            <a:r>
              <a:rPr lang="en-US" sz="1600" dirty="0"/>
              <a:t>350 </a:t>
            </a:r>
            <a:r>
              <a:rPr lang="en-US" sz="1600" dirty="0" err="1"/>
              <a:t>kchannels</a:t>
            </a:r>
            <a:r>
              <a:rPr lang="en-US" sz="1600" dirty="0"/>
              <a:t>, 40 m</a:t>
            </a:r>
            <a:r>
              <a:rPr lang="en-US" sz="1600" baseline="30000" dirty="0"/>
              <a:t>2</a:t>
            </a:r>
            <a:endParaRPr lang="en-US" sz="1600" dirty="0">
              <a:solidFill>
                <a:srgbClr val="000000"/>
              </a:solidFill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Readout at both ends with 2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SiPM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3 </a:t>
            </a:r>
            <a:r>
              <a:rPr lang="en-US" sz="1600" dirty="0">
                <a:sym typeface="Wingdings"/>
              </a:rPr>
              <a:t>x 3 mm</a:t>
            </a:r>
            <a:r>
              <a:rPr lang="en-US" sz="1600" baseline="30000" dirty="0">
                <a:sym typeface="Wingdings"/>
              </a:rPr>
              <a:t>2</a:t>
            </a:r>
            <a:r>
              <a:rPr lang="en-US" sz="1600" dirty="0"/>
              <a:t>,  </a:t>
            </a:r>
            <a:endParaRPr lang="en-US" sz="1600" baseline="30000" dirty="0">
              <a:solidFill>
                <a:srgbClr val="000000"/>
              </a:solidFill>
              <a:sym typeface="Wingdings"/>
            </a:endParaRPr>
          </a:p>
          <a:p>
            <a:r>
              <a:rPr lang="en-US" dirty="0">
                <a:solidFill>
                  <a:schemeClr val="accent1"/>
                </a:solidFill>
                <a:sym typeface="Wingdings"/>
              </a:rPr>
              <a:t>Endcap 2 layers in front of </a:t>
            </a:r>
            <a:r>
              <a:rPr lang="en-US" dirty="0" err="1">
                <a:solidFill>
                  <a:schemeClr val="accent1"/>
                </a:solidFill>
                <a:sym typeface="Wingdings"/>
              </a:rPr>
              <a:t>Calo</a:t>
            </a:r>
            <a:r>
              <a:rPr lang="en-US" dirty="0">
                <a:solidFill>
                  <a:schemeClr val="accent1"/>
                </a:solidFill>
                <a:sym typeface="Wingdings"/>
              </a:rPr>
              <a:t>. Endcap (42 mm)</a:t>
            </a:r>
          </a:p>
          <a:p>
            <a:pPr marL="360000" lvl="1" indent="-2844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LGAD 1.3 x 1,3 mm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>
                <a:sym typeface="Wingdings"/>
              </a:rPr>
              <a:t>pads, </a:t>
            </a:r>
            <a:r>
              <a:rPr lang="en-US" sz="1600" dirty="0"/>
              <a:t>≃ 4 </a:t>
            </a:r>
            <a:r>
              <a:rPr lang="en-US" sz="1600" dirty="0" err="1"/>
              <a:t>Mch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12 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22DAC0-A8C6-7A43-BB0E-08D3946658F6}"/>
              </a:ext>
            </a:extLst>
          </p:cNvPr>
          <p:cNvSpPr/>
          <p:nvPr/>
        </p:nvSpPr>
        <p:spPr>
          <a:xfrm>
            <a:off x="841143" y="1459091"/>
            <a:ext cx="39617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dirty="0">
                <a:solidFill>
                  <a:schemeClr val="accent1"/>
                </a:solidFill>
              </a:rPr>
              <a:t>ATLAS High Granularity Timing Detector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F76D84-BE48-9C4A-93BE-F2C7238DAF45}"/>
              </a:ext>
            </a:extLst>
          </p:cNvPr>
          <p:cNvSpPr/>
          <p:nvPr/>
        </p:nvSpPr>
        <p:spPr>
          <a:xfrm>
            <a:off x="7623906" y="1459091"/>
            <a:ext cx="28968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dirty="0">
                <a:solidFill>
                  <a:schemeClr val="accent1"/>
                </a:solidFill>
              </a:rPr>
              <a:t>CMS MIP Timing Detector**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3A598F-D21F-AE4C-9E07-43740E39EAC2}"/>
              </a:ext>
            </a:extLst>
          </p:cNvPr>
          <p:cNvSpPr/>
          <p:nvPr/>
        </p:nvSpPr>
        <p:spPr>
          <a:xfrm>
            <a:off x="290947" y="5220323"/>
            <a:ext cx="5340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Two</a:t>
            </a:r>
            <a:r>
              <a:rPr lang="fr-FR" dirty="0">
                <a:solidFill>
                  <a:schemeClr val="accent1"/>
                </a:solidFill>
              </a:rPr>
              <a:t> double </a:t>
            </a:r>
            <a:r>
              <a:rPr lang="fr-FR" dirty="0" err="1">
                <a:solidFill>
                  <a:schemeClr val="accent1"/>
                </a:solidFill>
              </a:rPr>
              <a:t>sided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layers</a:t>
            </a:r>
            <a:r>
              <a:rPr lang="fr-FR" dirty="0">
                <a:solidFill>
                  <a:schemeClr val="accent1"/>
                </a:solidFill>
              </a:rPr>
              <a:t> (75 mm) </a:t>
            </a:r>
            <a:r>
              <a:rPr lang="fr-FR" dirty="0" err="1">
                <a:solidFill>
                  <a:schemeClr val="accent1"/>
                </a:solidFill>
              </a:rPr>
              <a:t>covering</a:t>
            </a:r>
            <a:r>
              <a:rPr lang="fr-FR" dirty="0">
                <a:solidFill>
                  <a:schemeClr val="accent1"/>
                </a:solidFill>
              </a:rPr>
              <a:t> 2.4 &lt; </a:t>
            </a:r>
            <a:r>
              <a:rPr lang="el-GR" dirty="0">
                <a:solidFill>
                  <a:schemeClr val="accent1"/>
                </a:solidFill>
              </a:rPr>
              <a:t>η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</a:rPr>
              <a:t>&lt; 4.0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2(3) hits per </a:t>
            </a:r>
            <a:r>
              <a:rPr lang="fr-FR" sz="1600" dirty="0" err="1"/>
              <a:t>track</a:t>
            </a:r>
            <a:r>
              <a:rPr lang="fr-FR" sz="1600" dirty="0"/>
              <a:t> for R &gt;(&lt;) 30 cm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LGADs</a:t>
            </a:r>
            <a:r>
              <a:rPr lang="fr-FR" sz="1600" dirty="0"/>
              <a:t> 15 x15 </a:t>
            </a:r>
            <a:r>
              <a:rPr lang="fr-FR" sz="1600" dirty="0" err="1"/>
              <a:t>array</a:t>
            </a:r>
            <a:r>
              <a:rPr lang="fr-FR" sz="1600" dirty="0"/>
              <a:t> of 1.3 x 1.3 mm</a:t>
            </a:r>
            <a:r>
              <a:rPr lang="fr-FR" sz="1600" baseline="30000" dirty="0"/>
              <a:t>2</a:t>
            </a:r>
            <a:r>
              <a:rPr lang="fr-FR" sz="1600" dirty="0"/>
              <a:t>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6.3 m</a:t>
            </a:r>
            <a:r>
              <a:rPr lang="fr-FR" sz="1600" baseline="30000" dirty="0"/>
              <a:t>2</a:t>
            </a:r>
            <a:r>
              <a:rPr lang="fr-FR" sz="1600" dirty="0"/>
              <a:t>, 3.54 </a:t>
            </a:r>
            <a:r>
              <a:rPr lang="fr-FR" sz="1600" dirty="0" err="1"/>
              <a:t>Mch</a:t>
            </a:r>
            <a:endParaRPr lang="fr-FR" sz="1600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BAE28A3-AA58-0342-8019-ED198A23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6"/>
          <a:stretch/>
        </p:blipFill>
        <p:spPr>
          <a:xfrm>
            <a:off x="290946" y="1814572"/>
            <a:ext cx="5652654" cy="351970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188BDBF-76A4-6C49-B1CF-F23F9AFB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961" y="1830199"/>
            <a:ext cx="5564784" cy="3393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97FD80-D2B4-C14B-BE81-FA7BF71A7F53}"/>
              </a:ext>
            </a:extLst>
          </p:cNvPr>
          <p:cNvSpPr txBox="1"/>
          <p:nvPr/>
        </p:nvSpPr>
        <p:spPr>
          <a:xfrm>
            <a:off x="101081" y="691276"/>
            <a:ext cx="11962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30 (40)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time resolution before (after) irradiation in ATLAS and CMS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New technologies LYSO crystals and Low Gain Avalanche Diodes*, ASICs(clock distribution) resolutions ≃ 20(10)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4A2A80-AC3A-054C-B1D5-26F8D099FE12}"/>
              </a:ext>
            </a:extLst>
          </p:cNvPr>
          <p:cNvSpPr txBox="1"/>
          <p:nvPr/>
        </p:nvSpPr>
        <p:spPr>
          <a:xfrm>
            <a:off x="-11723" y="6531169"/>
            <a:ext cx="893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 Also foreseen for </a:t>
            </a:r>
            <a:r>
              <a:rPr lang="en-US" sz="1600" i="1" dirty="0" err="1"/>
              <a:t>LHCb</a:t>
            </a:r>
            <a:r>
              <a:rPr lang="en-US" sz="1600" i="1" dirty="0"/>
              <a:t> tracking upgrade in LS4, ** provides good ID for low momentum range π/K/p</a:t>
            </a:r>
          </a:p>
        </p:txBody>
      </p:sp>
    </p:spTree>
    <p:extLst>
      <p:ext uri="{BB962C8B-B14F-4D97-AF65-F5344CB8AC3E}">
        <p14:creationId xmlns:p14="http://schemas.microsoft.com/office/powerpoint/2010/main" val="318081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7732" y="9677"/>
            <a:ext cx="117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precision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showers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97FD80-D2B4-C14B-BE81-FA7BF71A7F53}"/>
              </a:ext>
            </a:extLst>
          </p:cNvPr>
          <p:cNvSpPr txBox="1"/>
          <p:nvPr/>
        </p:nvSpPr>
        <p:spPr>
          <a:xfrm>
            <a:off x="526473" y="823914"/>
            <a:ext cx="1113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Exploit fast signal development in regular Silicon-sensors &amp; Scintillating devices together high S/N in calorimeter showers to further mitigate pile-up effects for neutrals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γ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and h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1429FC1-84A7-DA44-AE84-036B90E35CE3}"/>
              </a:ext>
            </a:extLst>
          </p:cNvPr>
          <p:cNvGrpSpPr/>
          <p:nvPr/>
        </p:nvGrpSpPr>
        <p:grpSpPr>
          <a:xfrm>
            <a:off x="1641100" y="1687385"/>
            <a:ext cx="8769653" cy="4220306"/>
            <a:chOff x="1347153" y="1917151"/>
            <a:chExt cx="9139875" cy="468308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685197F-DB3C-D646-938F-4250509BED11}"/>
                </a:ext>
              </a:extLst>
            </p:cNvPr>
            <p:cNvGrpSpPr/>
            <p:nvPr/>
          </p:nvGrpSpPr>
          <p:grpSpPr>
            <a:xfrm>
              <a:off x="1347153" y="2496714"/>
              <a:ext cx="9139875" cy="4103522"/>
              <a:chOff x="1347153" y="2496714"/>
              <a:chExt cx="9139875" cy="4103522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95B6021F-BC3B-9B40-ABB8-309E98B15DC4}"/>
                  </a:ext>
                </a:extLst>
              </p:cNvPr>
              <p:cNvGrpSpPr/>
              <p:nvPr/>
            </p:nvGrpSpPr>
            <p:grpSpPr>
              <a:xfrm>
                <a:off x="1347153" y="2496714"/>
                <a:ext cx="4057469" cy="4058918"/>
                <a:chOff x="8184894" y="1491392"/>
                <a:chExt cx="3530030" cy="3664058"/>
              </a:xfrm>
            </p:grpSpPr>
            <p:pic>
              <p:nvPicPr>
                <p:cNvPr id="14" name="Picture 24">
                  <a:extLst>
                    <a:ext uri="{FF2B5EF4-FFF2-40B4-BE49-F238E27FC236}">
                      <a16:creationId xmlns:a16="http://schemas.microsoft.com/office/drawing/2014/main" id="{617630C3-8E41-4F45-B7E4-C06B652D9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779"/>
                <a:stretch/>
              </p:blipFill>
              <p:spPr>
                <a:xfrm>
                  <a:off x="8184894" y="1491392"/>
                  <a:ext cx="3530030" cy="3664058"/>
                </a:xfrm>
                <a:prstGeom prst="rect">
                  <a:avLst/>
                </a:prstGeom>
              </p:spPr>
            </p:pic>
            <p:sp>
              <p:nvSpPr>
                <p:cNvPr id="15" name="TextBox 25">
                  <a:extLst>
                    <a:ext uri="{FF2B5EF4-FFF2-40B4-BE49-F238E27FC236}">
                      <a16:creationId xmlns:a16="http://schemas.microsoft.com/office/drawing/2014/main" id="{AD43EFC9-1BAB-044C-BA84-CF848E806DCA}"/>
                    </a:ext>
                  </a:extLst>
                </p:cNvPr>
                <p:cNvSpPr txBox="1"/>
                <p:nvPr/>
              </p:nvSpPr>
              <p:spPr>
                <a:xfrm>
                  <a:off x="9242388" y="3673695"/>
                  <a:ext cx="1837949" cy="3056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≳ 50 </a:t>
                  </a:r>
                  <a:r>
                    <a:rPr lang="fr-FR" sz="1600" dirty="0" err="1"/>
                    <a:t>ps</a:t>
                  </a:r>
                  <a:r>
                    <a:rPr lang="fr-FR" sz="1600" dirty="0"/>
                    <a:t> for ≳ 25 </a:t>
                  </a:r>
                  <a:r>
                    <a:rPr lang="fr-FR" sz="1600" dirty="0" err="1"/>
                    <a:t>GeV</a:t>
                  </a:r>
                  <a:r>
                    <a:rPr lang="fr-FR" sz="1600" dirty="0"/>
                    <a:t> e</a:t>
                  </a:r>
                </a:p>
              </p:txBody>
            </p:sp>
            <p:cxnSp>
              <p:nvCxnSpPr>
                <p:cNvPr id="16" name="Straight Arrow Connector 27">
                  <a:extLst>
                    <a:ext uri="{FF2B5EF4-FFF2-40B4-BE49-F238E27FC236}">
                      <a16:creationId xmlns:a16="http://schemas.microsoft.com/office/drawing/2014/main" id="{63C11584-9E48-5840-A19C-BE2A81E70B7B}"/>
                    </a:ext>
                  </a:extLst>
                </p:cNvPr>
                <p:cNvCxnSpPr/>
                <p:nvPr/>
              </p:nvCxnSpPr>
              <p:spPr>
                <a:xfrm>
                  <a:off x="9830023" y="3973713"/>
                  <a:ext cx="176494" cy="292937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20" descr="Screen Shot 2016-05-23 at 14.54.19.png">
                <a:extLst>
                  <a:ext uri="{FF2B5EF4-FFF2-40B4-BE49-F238E27FC236}">
                    <a16:creationId xmlns:a16="http://schemas.microsoft.com/office/drawing/2014/main" id="{32346A52-4613-3C45-97E8-C251496A4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6" r="8301" b="6663"/>
              <a:stretch/>
            </p:blipFill>
            <p:spPr>
              <a:xfrm>
                <a:off x="5951322" y="2553092"/>
                <a:ext cx="4535706" cy="4047144"/>
              </a:xfrm>
              <a:prstGeom prst="rect">
                <a:avLst/>
              </a:prstGeom>
            </p:spPr>
          </p:pic>
          <p:sp>
            <p:nvSpPr>
              <p:cNvPr id="20" name="TextBox 31">
                <a:extLst>
                  <a:ext uri="{FF2B5EF4-FFF2-40B4-BE49-F238E27FC236}">
                    <a16:creationId xmlns:a16="http://schemas.microsoft.com/office/drawing/2014/main" id="{FF64C509-F559-0547-B1E2-FAEFB652F506}"/>
                  </a:ext>
                </a:extLst>
              </p:cNvPr>
              <p:cNvSpPr txBox="1"/>
              <p:nvPr/>
            </p:nvSpPr>
            <p:spPr>
              <a:xfrm>
                <a:off x="6804730" y="5239978"/>
                <a:ext cx="18456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≳ 30 </a:t>
                </a:r>
                <a:r>
                  <a:rPr lang="fr-FR" sz="1600" dirty="0" err="1"/>
                  <a:t>ps</a:t>
                </a:r>
                <a:r>
                  <a:rPr lang="fr-FR" sz="1600" dirty="0"/>
                  <a:t> at S/N ≳ 20</a:t>
                </a:r>
              </a:p>
            </p:txBody>
          </p:sp>
          <p:cxnSp>
            <p:nvCxnSpPr>
              <p:cNvPr id="21" name="Straight Arrow Connector 32">
                <a:extLst>
                  <a:ext uri="{FF2B5EF4-FFF2-40B4-BE49-F238E27FC236}">
                    <a16:creationId xmlns:a16="http://schemas.microsoft.com/office/drawing/2014/main" id="{727D5F5F-5270-134B-A7F2-AFD606AF8855}"/>
                  </a:ext>
                </a:extLst>
              </p:cNvPr>
              <p:cNvCxnSpPr/>
              <p:nvPr/>
            </p:nvCxnSpPr>
            <p:spPr>
              <a:xfrm flipV="1">
                <a:off x="8562763" y="4937498"/>
                <a:ext cx="221317" cy="33495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DD8D172E-0ED4-1F40-9495-4589CB08D9E4}"/>
                  </a:ext>
                </a:extLst>
              </p:cNvPr>
              <p:cNvSpPr txBox="1"/>
              <p:nvPr/>
            </p:nvSpPr>
            <p:spPr>
              <a:xfrm>
                <a:off x="8764065" y="5727501"/>
                <a:ext cx="9380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50 GeV e</a:t>
                </a:r>
              </a:p>
            </p:txBody>
          </p:sp>
          <p:cxnSp>
            <p:nvCxnSpPr>
              <p:cNvPr id="23" name="Straight Arrow Connector 35">
                <a:extLst>
                  <a:ext uri="{FF2B5EF4-FFF2-40B4-BE49-F238E27FC236}">
                    <a16:creationId xmlns:a16="http://schemas.microsoft.com/office/drawing/2014/main" id="{D02BD369-88B1-1B4F-956D-E6456801C028}"/>
                  </a:ext>
                </a:extLst>
              </p:cNvPr>
              <p:cNvCxnSpPr/>
              <p:nvPr/>
            </p:nvCxnSpPr>
            <p:spPr>
              <a:xfrm flipV="1">
                <a:off x="9702143" y="5726148"/>
                <a:ext cx="280986" cy="17062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5C0813CD-8EB3-C742-ADAF-7889DE472D94}"/>
                </a:ext>
              </a:extLst>
            </p:cNvPr>
            <p:cNvSpPr txBox="1"/>
            <p:nvPr/>
          </p:nvSpPr>
          <p:spPr>
            <a:xfrm>
              <a:off x="6356918" y="1917151"/>
              <a:ext cx="407677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50 </a:t>
              </a:r>
              <a:r>
                <a:rPr lang="en-US" sz="1600" dirty="0" err="1"/>
                <a:t>ps</a:t>
              </a:r>
              <a:r>
                <a:rPr lang="en-US" sz="1600" dirty="0"/>
                <a:t> time resolution of CMS HGC FE ASIC </a:t>
              </a:r>
            </a:p>
            <a:p>
              <a:pPr algn="ctr"/>
              <a:r>
                <a:rPr lang="en-US" sz="1600" dirty="0"/>
                <a:t>provides 30 </a:t>
              </a:r>
              <a:r>
                <a:rPr lang="en-US" sz="1600" dirty="0" err="1"/>
                <a:t>ps</a:t>
              </a:r>
              <a:r>
                <a:rPr lang="en-US" sz="1600" dirty="0"/>
                <a:t> resolution for e/</a:t>
              </a:r>
              <a:r>
                <a:rPr lang="en-US" sz="1600" dirty="0" err="1"/>
                <a:t>γ</a:t>
              </a:r>
              <a:r>
                <a:rPr lang="en-US" sz="1600" dirty="0"/>
                <a:t> of few GeV in Si-sensors multiple layers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BD91FAD9-9B62-844B-B072-5385E3C92983}"/>
                </a:ext>
              </a:extLst>
            </p:cNvPr>
            <p:cNvSpPr txBox="1"/>
            <p:nvPr/>
          </p:nvSpPr>
          <p:spPr>
            <a:xfrm>
              <a:off x="1600098" y="1917151"/>
              <a:ext cx="3742628" cy="922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25 ns peaking time and 160 MHz sampling of CMS ECAL FE ASIC</a:t>
              </a:r>
            </a:p>
            <a:p>
              <a:pPr algn="ctr"/>
              <a:r>
                <a:rPr lang="en-US" sz="1600" dirty="0"/>
                <a:t>provides 30 </a:t>
              </a:r>
              <a:r>
                <a:rPr lang="en-US" sz="1600" dirty="0" err="1"/>
                <a:t>ps</a:t>
              </a:r>
              <a:r>
                <a:rPr lang="en-US" sz="1600" dirty="0"/>
                <a:t> resolution for </a:t>
              </a:r>
              <a:r>
                <a:rPr lang="en-US" sz="1600" dirty="0" err="1"/>
                <a:t>γ</a:t>
              </a:r>
              <a:r>
                <a:rPr lang="en-US" sz="1600" dirty="0"/>
                <a:t> of 30 GeV 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C65B6B7C-6D5B-0342-AF4E-97EFF0F85A59}"/>
              </a:ext>
            </a:extLst>
          </p:cNvPr>
          <p:cNvSpPr txBox="1"/>
          <p:nvPr/>
        </p:nvSpPr>
        <p:spPr>
          <a:xfrm>
            <a:off x="526473" y="6106693"/>
            <a:ext cx="1113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foresees precise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in scintillating device ECAL upgrade in LS4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5E6594-919A-894D-9012-4DBB47D7E876}"/>
              </a:ext>
            </a:extLst>
          </p:cNvPr>
          <p:cNvSpPr txBox="1"/>
          <p:nvPr/>
        </p:nvSpPr>
        <p:spPr>
          <a:xfrm>
            <a:off x="2365633" y="2599044"/>
            <a:ext cx="918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CMS ECAL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60FDEE1-850E-3545-AFD4-296627954B8A}"/>
              </a:ext>
            </a:extLst>
          </p:cNvPr>
          <p:cNvSpPr txBox="1"/>
          <p:nvPr/>
        </p:nvSpPr>
        <p:spPr>
          <a:xfrm>
            <a:off x="7103464" y="2599043"/>
            <a:ext cx="1418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Si-test structures</a:t>
            </a:r>
          </a:p>
        </p:txBody>
      </p:sp>
    </p:spTree>
    <p:extLst>
      <p:ext uri="{BB962C8B-B14F-4D97-AF65-F5344CB8AC3E}">
        <p14:creationId xmlns:p14="http://schemas.microsoft.com/office/powerpoint/2010/main" val="115099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7732" y="9677"/>
            <a:ext cx="117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precision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of Cerenkov light for PID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FB6D840-C26F-8348-A9CC-A33B8C6E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21" y="3162666"/>
            <a:ext cx="3959279" cy="345102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B95F82E-6493-AA4C-AEBB-FBBF85D9DE0D}"/>
              </a:ext>
            </a:extLst>
          </p:cNvPr>
          <p:cNvSpPr txBox="1"/>
          <p:nvPr/>
        </p:nvSpPr>
        <p:spPr>
          <a:xfrm>
            <a:off x="1015520" y="1298990"/>
            <a:ext cx="94385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Wall of 18 elements in front of RICH2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Quartz bar radiator and focusing on MCP-PMT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Target id in the range  2 -10 GeV combining Cherenkov angle and TOF measurements with</a:t>
            </a:r>
          </a:p>
          <a:p>
            <a:pPr lvl="1"/>
            <a:r>
              <a:rPr lang="en-US" dirty="0"/>
              <a:t>     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) ≃ 15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(≃ 70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SPTR &amp; ≃ 30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γ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/track)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MCP demonstrated to achieve ≃ 35 </a:t>
            </a:r>
            <a:r>
              <a:rPr lang="en-US" dirty="0" err="1"/>
              <a:t>ps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TORCH ½ full size prototype tested in 5-8 </a:t>
            </a:r>
            <a:r>
              <a:rPr lang="en-US" dirty="0" err="1"/>
              <a:t>Gev</a:t>
            </a:r>
            <a:r>
              <a:rPr lang="en-US" dirty="0"/>
              <a:t> π/p beam achieved SPTR of ≃ 90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567C3-6AB6-2149-B2E9-BFDFAC64A743}"/>
              </a:ext>
            </a:extLst>
          </p:cNvPr>
          <p:cNvSpPr/>
          <p:nvPr/>
        </p:nvSpPr>
        <p:spPr>
          <a:xfrm>
            <a:off x="382940" y="791732"/>
            <a:ext cx="1142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Time of Reflected Cerenkov Light Rich (TORCH) for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upgrade in LS4 for low momentum ID*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950F98-29E5-BA41-AC14-B80E398BEEB1}"/>
              </a:ext>
            </a:extLst>
          </p:cNvPr>
          <p:cNvSpPr txBox="1"/>
          <p:nvPr/>
        </p:nvSpPr>
        <p:spPr>
          <a:xfrm>
            <a:off x="21480" y="6500243"/>
            <a:ext cx="494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 A similar concept w/o expansion volume (</a:t>
            </a:r>
            <a:r>
              <a:rPr lang="en-US" sz="1600" i="1" dirty="0" err="1"/>
              <a:t>ToP</a:t>
            </a:r>
            <a:r>
              <a:rPr lang="en-US" sz="1600" i="1" dirty="0"/>
              <a:t>) in Belle-II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2D0D87-9D84-5744-B0F2-5382DE8B0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752"/>
          <a:stretch/>
        </p:blipFill>
        <p:spPr>
          <a:xfrm>
            <a:off x="1538547" y="3416215"/>
            <a:ext cx="3994152" cy="27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muon systems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8E7615-3F66-1248-AAB4-1C4E4EF3D477}"/>
              </a:ext>
            </a:extLst>
          </p:cNvPr>
          <p:cNvGrpSpPr/>
          <p:nvPr/>
        </p:nvGrpSpPr>
        <p:grpSpPr>
          <a:xfrm>
            <a:off x="6965574" y="1612454"/>
            <a:ext cx="4223143" cy="2534713"/>
            <a:chOff x="7300913" y="1612454"/>
            <a:chExt cx="4223143" cy="253471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E8CC7C9-81BC-D840-BBB4-6BD2EC9B8F40}"/>
                </a:ext>
              </a:extLst>
            </p:cNvPr>
            <p:cNvGrpSpPr/>
            <p:nvPr/>
          </p:nvGrpSpPr>
          <p:grpSpPr>
            <a:xfrm>
              <a:off x="7300913" y="1612454"/>
              <a:ext cx="4223143" cy="2534713"/>
              <a:chOff x="7300913" y="1612454"/>
              <a:chExt cx="4223143" cy="2534713"/>
            </a:xfrm>
          </p:grpSpPr>
          <p:pic>
            <p:nvPicPr>
              <p:cNvPr id="7" name="Picture 5">
                <a:extLst>
                  <a:ext uri="{FF2B5EF4-FFF2-40B4-BE49-F238E27FC236}">
                    <a16:creationId xmlns:a16="http://schemas.microsoft.com/office/drawing/2014/main" id="{F57258A6-EF24-0F40-A218-B4B558D499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27" t="54279" r="14379" b="4687"/>
              <a:stretch/>
            </p:blipFill>
            <p:spPr>
              <a:xfrm>
                <a:off x="7300913" y="1612454"/>
                <a:ext cx="4223143" cy="2534713"/>
              </a:xfrm>
              <a:prstGeom prst="rect">
                <a:avLst/>
              </a:prstGeom>
              <a:ln w="28575" cmpd="sng">
                <a:noFill/>
              </a:ln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4C6FD6-A1D6-1F4D-BA11-66EC9637F994}"/>
                  </a:ext>
                </a:extLst>
              </p:cNvPr>
              <p:cNvSpPr txBox="1"/>
              <p:nvPr/>
            </p:nvSpPr>
            <p:spPr>
              <a:xfrm>
                <a:off x="7913626" y="3549174"/>
                <a:ext cx="833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Station 1</a:t>
                </a:r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A98FC65-7C24-3E46-9EA3-162B8682C71F}"/>
                </a:ext>
              </a:extLst>
            </p:cNvPr>
            <p:cNvSpPr txBox="1"/>
            <p:nvPr/>
          </p:nvSpPr>
          <p:spPr>
            <a:xfrm>
              <a:off x="7648095" y="1689863"/>
              <a:ext cx="7521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CMS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21184B-F9DC-884D-A634-11410447A47D}"/>
              </a:ext>
            </a:extLst>
          </p:cNvPr>
          <p:cNvGrpSpPr/>
          <p:nvPr/>
        </p:nvGrpSpPr>
        <p:grpSpPr>
          <a:xfrm>
            <a:off x="883977" y="1409454"/>
            <a:ext cx="4453330" cy="2808105"/>
            <a:chOff x="275952" y="3367368"/>
            <a:chExt cx="5137966" cy="340823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6D35D18-F186-EA44-962B-A01981B6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952" y="3367368"/>
              <a:ext cx="5137966" cy="3408238"/>
            </a:xfrm>
            <a:prstGeom prst="rect">
              <a:avLst/>
            </a:prstGeom>
          </p:spPr>
        </p:pic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24ADE74-1D55-E34C-918B-8F0559FC4417}"/>
                </a:ext>
              </a:extLst>
            </p:cNvPr>
            <p:cNvSpPr txBox="1"/>
            <p:nvPr/>
          </p:nvSpPr>
          <p:spPr>
            <a:xfrm>
              <a:off x="3990145" y="3707704"/>
              <a:ext cx="8138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ATLAS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E8887E8-0045-D14B-B5EF-462792675E0D}"/>
                </a:ext>
              </a:extLst>
            </p:cNvPr>
            <p:cNvSpPr/>
            <p:nvPr/>
          </p:nvSpPr>
          <p:spPr>
            <a:xfrm>
              <a:off x="2023766" y="5362179"/>
              <a:ext cx="375004" cy="10010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B6606DE-6401-0843-93A7-AA8847FDE5D7}"/>
                </a:ext>
              </a:extLst>
            </p:cNvPr>
            <p:cNvSpPr/>
            <p:nvPr/>
          </p:nvSpPr>
          <p:spPr>
            <a:xfrm rot="5400000">
              <a:off x="1962417" y="5036153"/>
              <a:ext cx="288797" cy="50174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6AD4006-84D7-8F43-9E8B-3C9E404D3286}"/>
                </a:ext>
              </a:extLst>
            </p:cNvPr>
            <p:cNvCxnSpPr>
              <a:cxnSpLocks/>
              <a:endCxn id="14" idx="5"/>
            </p:cNvCxnSpPr>
            <p:nvPr/>
          </p:nvCxnSpPr>
          <p:spPr>
            <a:xfrm flipV="1">
              <a:off x="1237109" y="5389129"/>
              <a:ext cx="692314" cy="10643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5CBB111-978F-7D40-B950-6BFBF6073C4B}"/>
              </a:ext>
            </a:extLst>
          </p:cNvPr>
          <p:cNvSpPr/>
          <p:nvPr/>
        </p:nvSpPr>
        <p:spPr>
          <a:xfrm>
            <a:off x="1331682" y="671945"/>
            <a:ext cx="952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Enhancement of forward region for rates and trigger issues, including capability to for LLPs displaced or late vertices (DT and RPC resolution improved to respectively 4 - 2 ns in CMS)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0A1743-158F-6E40-8C90-D9496E45E143}"/>
              </a:ext>
            </a:extLst>
          </p:cNvPr>
          <p:cNvSpPr/>
          <p:nvPr/>
        </p:nvSpPr>
        <p:spPr>
          <a:xfrm>
            <a:off x="213627" y="4205527"/>
            <a:ext cx="5651085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/>
              </a:rPr>
              <a:t>Small Wheels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Small Thin Gap (2.8 mm) Chambers, shorter strips 2 cm to 3.2 mm, 3 mm pitch,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≃ 50 µm, up to 2 x 1.2 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 </a:t>
            </a:r>
            <a:endParaRPr lang="en-US" sz="16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Resistive strip Micro-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Megas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(0.5 mm pitch),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≃ 80 µm, largest module 2 x 2.3 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made of 5 PCBs, </a:t>
            </a:r>
            <a:r>
              <a:rPr lang="fr-FR" sz="1600" dirty="0"/>
              <a:t>Ar:CO2 (93:7)</a:t>
            </a:r>
            <a:endParaRPr lang="en-US" sz="16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/>
              </a:rPr>
              <a:t>Small Monitoring Drift Tubes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Reduced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30 mm (200 Hz/cm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) to 15 mm (2 kHz/cm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), wires 50 µm,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≃ 100 µm, L = 1.6 m, </a:t>
            </a:r>
            <a:r>
              <a:rPr lang="fr-FR" sz="1600" dirty="0"/>
              <a:t>Ar:CO2(93:7)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29BA48-4703-F54B-AD5B-0AA56D505CA2}"/>
              </a:ext>
            </a:extLst>
          </p:cNvPr>
          <p:cNvSpPr/>
          <p:nvPr/>
        </p:nvSpPr>
        <p:spPr>
          <a:xfrm>
            <a:off x="5957546" y="4202177"/>
            <a:ext cx="6195873" cy="2616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/>
              </a:rPr>
              <a:t>New GEM stations and extended coverage to  </a:t>
            </a:r>
            <a:r>
              <a:rPr lang="en-US" dirty="0" err="1">
                <a:solidFill>
                  <a:schemeClr val="accent1"/>
                </a:solidFill>
                <a:sym typeface="Wingdings"/>
              </a:rPr>
              <a:t>η</a:t>
            </a:r>
            <a:r>
              <a:rPr lang="en-US" dirty="0">
                <a:solidFill>
                  <a:schemeClr val="accent1"/>
                </a:solidFill>
                <a:sym typeface="Wingdings"/>
              </a:rPr>
              <a:t> ≃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Triple GEM design, H = 1.8 m x W = 1.2 m wedges with 4 foils, PCB radial strips, pitch 0.7 mm to 1.6 mm, </a:t>
            </a:r>
            <a:r>
              <a:rPr lang="en-US" sz="1600" dirty="0" err="1">
                <a:sym typeface="Wingdings"/>
              </a:rPr>
              <a:t>σ</a:t>
            </a:r>
            <a:r>
              <a:rPr lang="en-US" sz="1600" dirty="0">
                <a:sym typeface="Wingdings"/>
              </a:rPr>
              <a:t> ≃ 200 to 450 µm</a:t>
            </a:r>
            <a:endParaRPr lang="en-US" sz="1600" baseline="300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Single mask foil photolithography, stretching mechanism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Up to &gt; 1 MHz/cm</a:t>
            </a:r>
            <a:r>
              <a:rPr lang="en-US" sz="1600" baseline="30000" dirty="0">
                <a:sym typeface="Wingdings"/>
              </a:rPr>
              <a:t>2</a:t>
            </a:r>
            <a:r>
              <a:rPr lang="en-US" sz="1600" dirty="0">
                <a:sym typeface="Wingdings"/>
              </a:rPr>
              <a:t>, time resolution O(10ns),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/>
              </a:rPr>
              <a:t>New multigap RPC stations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Low-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ρ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Bakelite 1-3 10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6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Ω.cm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,</a:t>
            </a:r>
            <a:r>
              <a:rPr lang="en-US" sz="1600" dirty="0"/>
              <a:t> thin gap &amp; electrode 2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1.4 mm, </a:t>
            </a:r>
            <a:r>
              <a:rPr lang="en-US" sz="1600" dirty="0" err="1"/>
              <a:t>Φ</a:t>
            </a:r>
            <a:r>
              <a:rPr lang="en-US" sz="1600" dirty="0"/>
              <a:t> pitch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1.3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to 1.2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, up to few kHz/cm</a:t>
            </a:r>
            <a:r>
              <a:rPr lang="en-US" sz="16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1600" dirty="0" err="1">
                <a:sym typeface="Wingdings"/>
              </a:rPr>
              <a:t>σ</a:t>
            </a:r>
            <a:r>
              <a:rPr lang="en-US" sz="1600" dirty="0">
                <a:sym typeface="Wingdings"/>
              </a:rPr>
              <a:t> ≃ 0.3(2) cm ⊥(//)</a:t>
            </a:r>
            <a:endParaRPr lang="en-US" sz="1600" baseline="300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FE 2 strip-ends readout with 100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ps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for r(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)-coordinate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/>
              </a:rPr>
              <a:t>Track time resolution </a:t>
            </a:r>
            <a:r>
              <a:rPr lang="en-US" sz="1600" dirty="0">
                <a:sym typeface="Wingdings"/>
              </a:rPr>
              <a:t>≃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2 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697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E7B03-B274-9840-88F4-EB8F829C014D}"/>
              </a:ext>
            </a:extLst>
          </p:cNvPr>
          <p:cNvSpPr/>
          <p:nvPr/>
        </p:nvSpPr>
        <p:spPr>
          <a:xfrm>
            <a:off x="171553" y="486075"/>
            <a:ext cx="1193213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Technologies: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Generic boards to ease DAQ integration, use interposers to adapt FPGA grade for cost(CPU vs #links (up to 28 Gb/s))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New firmware programming technique (High Level Synthesis), sophisticated algorithms ≃ HLT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Use of GPUs at computing level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FE09708-A6D4-F04A-8EA7-982114B8E69E}"/>
              </a:ext>
            </a:extLst>
          </p:cNvPr>
          <p:cNvCxnSpPr>
            <a:cxnSpLocks/>
          </p:cNvCxnSpPr>
          <p:nvPr/>
        </p:nvCxnSpPr>
        <p:spPr>
          <a:xfrm flipV="1">
            <a:off x="1358654" y="6393053"/>
            <a:ext cx="0" cy="25475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EA31C20-ECA9-5F4E-AB18-BC95C1D6499F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Trigger and DAQ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1425414-82DB-294B-AF01-B2885E6F343D}"/>
              </a:ext>
            </a:extLst>
          </p:cNvPr>
          <p:cNvSpPr txBox="1"/>
          <p:nvPr/>
        </p:nvSpPr>
        <p:spPr>
          <a:xfrm rot="16200000">
            <a:off x="5230188" y="4329406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p</a:t>
            </a:r>
            <a:r>
              <a:rPr lang="fr-FR" sz="1400" baseline="-25000" dirty="0" err="1"/>
              <a:t>T</a:t>
            </a:r>
            <a:r>
              <a:rPr lang="fr-FR" sz="1400" baseline="-25000" dirty="0"/>
              <a:t> </a:t>
            </a:r>
            <a:r>
              <a:rPr lang="fr-FR" sz="1400" dirty="0"/>
              <a:t>≳ </a:t>
            </a:r>
          </a:p>
          <a:p>
            <a:pPr algn="ctr"/>
            <a:r>
              <a:rPr lang="fr-FR" sz="1400" dirty="0"/>
              <a:t>2 </a:t>
            </a:r>
            <a:r>
              <a:rPr lang="fr-FR" sz="1400" dirty="0" err="1"/>
              <a:t>GeV</a:t>
            </a:r>
            <a:r>
              <a:rPr lang="fr-FR" sz="1400" dirty="0"/>
              <a:t>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342AF0E-6ED7-AB42-B651-03F543F84F95}"/>
              </a:ext>
            </a:extLst>
          </p:cNvPr>
          <p:cNvSpPr txBox="1"/>
          <p:nvPr/>
        </p:nvSpPr>
        <p:spPr>
          <a:xfrm rot="16200000">
            <a:off x="4286371" y="4028177"/>
            <a:ext cx="1475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Compressed / 4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C9DB575-B374-6844-8FEA-09A34865590C}"/>
              </a:ext>
            </a:extLst>
          </p:cNvPr>
          <p:cNvGrpSpPr/>
          <p:nvPr/>
        </p:nvGrpSpPr>
        <p:grpSpPr>
          <a:xfrm>
            <a:off x="18875" y="1723455"/>
            <a:ext cx="12084810" cy="5120515"/>
            <a:chOff x="18875" y="1723455"/>
            <a:chExt cx="12084810" cy="512051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A643506-29D0-FF47-9998-283C2D5DA621}"/>
                </a:ext>
              </a:extLst>
            </p:cNvPr>
            <p:cNvGrpSpPr/>
            <p:nvPr/>
          </p:nvGrpSpPr>
          <p:grpSpPr>
            <a:xfrm>
              <a:off x="18875" y="1723455"/>
              <a:ext cx="12084810" cy="5120515"/>
              <a:chOff x="18875" y="1723455"/>
              <a:chExt cx="12084810" cy="5120515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763984AD-0394-3447-AED4-BBFBC008540E}"/>
                  </a:ext>
                </a:extLst>
              </p:cNvPr>
              <p:cNvGrpSpPr/>
              <p:nvPr/>
            </p:nvGrpSpPr>
            <p:grpSpPr>
              <a:xfrm>
                <a:off x="18875" y="1723455"/>
                <a:ext cx="12084810" cy="5120515"/>
                <a:chOff x="18875" y="1723455"/>
                <a:chExt cx="12084810" cy="5120515"/>
              </a:xfrm>
            </p:grpSpPr>
            <p:grpSp>
              <p:nvGrpSpPr>
                <p:cNvPr id="62" name="Groupe 61">
                  <a:extLst>
                    <a:ext uri="{FF2B5EF4-FFF2-40B4-BE49-F238E27FC236}">
                      <a16:creationId xmlns:a16="http://schemas.microsoft.com/office/drawing/2014/main" id="{2D8A7D0D-D986-9541-B816-2890A7A09FF3}"/>
                    </a:ext>
                  </a:extLst>
                </p:cNvPr>
                <p:cNvGrpSpPr/>
                <p:nvPr/>
              </p:nvGrpSpPr>
              <p:grpSpPr>
                <a:xfrm>
                  <a:off x="4153806" y="1723455"/>
                  <a:ext cx="4007717" cy="4968529"/>
                  <a:chOff x="4153806" y="1758624"/>
                  <a:chExt cx="4007717" cy="4968529"/>
                </a:xfrm>
              </p:grpSpPr>
              <p:grpSp>
                <p:nvGrpSpPr>
                  <p:cNvPr id="39" name="Groupe 38">
                    <a:extLst>
                      <a:ext uri="{FF2B5EF4-FFF2-40B4-BE49-F238E27FC236}">
                        <a16:creationId xmlns:a16="http://schemas.microsoft.com/office/drawing/2014/main" id="{3537D34A-51A7-D846-B76E-D439A5F81E3C}"/>
                      </a:ext>
                    </a:extLst>
                  </p:cNvPr>
                  <p:cNvGrpSpPr/>
                  <p:nvPr/>
                </p:nvGrpSpPr>
                <p:grpSpPr>
                  <a:xfrm>
                    <a:off x="4153806" y="2542125"/>
                    <a:ext cx="4007717" cy="4185028"/>
                    <a:chOff x="4247590" y="2542125"/>
                    <a:chExt cx="4007717" cy="4185028"/>
                  </a:xfrm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FB2A0225-E61A-B549-BA08-4710D4CB6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1715" y="2542125"/>
                      <a:ext cx="3277437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ym typeface="Wingdings"/>
                        </a:rPr>
                        <a:t>40 MHz: partial           full granularity </a:t>
                      </a:r>
                      <a:endParaRPr lang="fr-FR" sz="1600" dirty="0"/>
                    </a:p>
                  </p:txBody>
                </p:sp>
                <p:sp>
                  <p:nvSpPr>
                    <p:cNvPr id="30" name="Accolade fermante 29">
                      <a:extLst>
                        <a:ext uri="{FF2B5EF4-FFF2-40B4-BE49-F238E27FC236}">
                          <a16:creationId xmlns:a16="http://schemas.microsoft.com/office/drawing/2014/main" id="{B47A1F83-49D8-4942-BA0E-E8F4BAF85183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6965716" y="1983473"/>
                      <a:ext cx="99956" cy="1833514"/>
                    </a:xfrm>
                    <a:prstGeom prst="rightBrac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1" name="Accolade fermante 30">
                      <a:extLst>
                        <a:ext uri="{FF2B5EF4-FFF2-40B4-BE49-F238E27FC236}">
                          <a16:creationId xmlns:a16="http://schemas.microsoft.com/office/drawing/2014/main" id="{B471BAE2-8D97-0E4A-B1E8-01902DF57B21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5365574" y="2355981"/>
                      <a:ext cx="103525" cy="1092065"/>
                    </a:xfrm>
                    <a:prstGeom prst="rightBrac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38" name="Groupe 37">
                      <a:extLst>
                        <a:ext uri="{FF2B5EF4-FFF2-40B4-BE49-F238E27FC236}">
                          <a16:creationId xmlns:a16="http://schemas.microsoft.com/office/drawing/2014/main" id="{597FEC85-0003-7D46-B836-2032EBA312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47590" y="2953776"/>
                      <a:ext cx="4007717" cy="3773377"/>
                      <a:chOff x="4247590" y="2953776"/>
                      <a:chExt cx="4007717" cy="3773377"/>
                    </a:xfrm>
                  </p:grpSpPr>
                  <p:grpSp>
                    <p:nvGrpSpPr>
                      <p:cNvPr id="37" name="Groupe 36">
                        <a:extLst>
                          <a:ext uri="{FF2B5EF4-FFF2-40B4-BE49-F238E27FC236}">
                            <a16:creationId xmlns:a16="http://schemas.microsoft.com/office/drawing/2014/main" id="{4AB6DAAB-F0A2-6D46-A7C5-BF27E1040F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47590" y="2953776"/>
                        <a:ext cx="4007717" cy="3773377"/>
                        <a:chOff x="4247590" y="2953776"/>
                        <a:chExt cx="4007717" cy="3773377"/>
                      </a:xfrm>
                    </p:grpSpPr>
                    <p:grpSp>
                      <p:nvGrpSpPr>
                        <p:cNvPr id="35" name="Groupe 34">
                          <a:extLst>
                            <a:ext uri="{FF2B5EF4-FFF2-40B4-BE49-F238E27FC236}">
                              <a16:creationId xmlns:a16="http://schemas.microsoft.com/office/drawing/2014/main" id="{030C58C9-DA1A-F341-849A-9365A909FE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247590" y="3025543"/>
                          <a:ext cx="3872150" cy="3701610"/>
                          <a:chOff x="4247590" y="3025543"/>
                          <a:chExt cx="3872150" cy="3701610"/>
                        </a:xfrm>
                      </p:grpSpPr>
                      <p:pic>
                        <p:nvPicPr>
                          <p:cNvPr id="9" name="Image 8">
                            <a:extLst>
                              <a:ext uri="{FF2B5EF4-FFF2-40B4-BE49-F238E27FC236}">
                                <a16:creationId xmlns:a16="http://schemas.microsoft.com/office/drawing/2014/main" id="{80F64156-415D-1A47-8826-0C6B83D2F72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/>
                          <a:srcRect r="16924"/>
                          <a:stretch/>
                        </p:blipFill>
                        <p:spPr>
                          <a:xfrm>
                            <a:off x="4247590" y="3025543"/>
                            <a:ext cx="3872150" cy="370161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2" name="ZoneTexte 31">
                            <a:extLst>
                              <a:ext uri="{FF2B5EF4-FFF2-40B4-BE49-F238E27FC236}">
                                <a16:creationId xmlns:a16="http://schemas.microsoft.com/office/drawing/2014/main" id="{75433DDC-D249-2D41-8456-C76012E0181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307601" y="6361696"/>
                            <a:ext cx="3614218" cy="33855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fr-FR" sz="1600" dirty="0"/>
                              <a:t>              L1 12.5 µs - 750 kHz - 5 TB/s</a:t>
                            </a:r>
                          </a:p>
                        </p:txBody>
                      </p:sp>
                      <p:sp>
                        <p:nvSpPr>
                          <p:cNvPr id="34" name="ZoneTexte 33">
                            <a:extLst>
                              <a:ext uri="{FF2B5EF4-FFF2-40B4-BE49-F238E27FC236}">
                                <a16:creationId xmlns:a16="http://schemas.microsoft.com/office/drawing/2014/main" id="{5DB553A2-70BD-9B42-9098-4661D8FDE4D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311388" y="5808278"/>
                            <a:ext cx="623714" cy="58477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fr-FR" sz="1600" dirty="0"/>
                              <a:t>      </a:t>
                            </a:r>
                          </a:p>
                          <a:p>
                            <a:pPr algn="ctr"/>
                            <a:endParaRPr lang="fr-FR" sz="1600" dirty="0"/>
                          </a:p>
                        </p:txBody>
                      </p:sp>
                    </p:grpSp>
                    <p:sp>
                      <p:nvSpPr>
                        <p:cNvPr id="36" name="ZoneTexte 35">
                          <a:extLst>
                            <a:ext uri="{FF2B5EF4-FFF2-40B4-BE49-F238E27FC236}">
                              <a16:creationId xmlns:a16="http://schemas.microsoft.com/office/drawing/2014/main" id="{A36FFDAE-42DD-7C44-BA1F-BC505E3A0EE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7637506" y="3233023"/>
                          <a:ext cx="897047" cy="33855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fr-FR" sz="1600" dirty="0"/>
                            <a:t>          </a:t>
                          </a:r>
                        </a:p>
                      </p:txBody>
                    </p:sp>
                  </p:grpSp>
                  <p:sp>
                    <p:nvSpPr>
                      <p:cNvPr id="33" name="ZoneTexte 32">
                        <a:extLst>
                          <a:ext uri="{FF2B5EF4-FFF2-40B4-BE49-F238E27FC236}">
                            <a16:creationId xmlns:a16="http://schemas.microsoft.com/office/drawing/2014/main" id="{C05A7B09-6633-7049-B9DA-962F0FF84772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126481" y="5106103"/>
                        <a:ext cx="612865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fr-FR" sz="1600" dirty="0"/>
                          <a:t>5 µs</a:t>
                        </a:r>
                      </a:p>
                    </p:txBody>
                  </p:sp>
                </p:grpSp>
              </p:grp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2C5B3F41-0BE9-A946-B019-EAB998F4C8E8}"/>
                      </a:ext>
                    </a:extLst>
                  </p:cNvPr>
                  <p:cNvSpPr/>
                  <p:nvPr/>
                </p:nvSpPr>
                <p:spPr>
                  <a:xfrm>
                    <a:off x="4521306" y="1758624"/>
                    <a:ext cx="3223819" cy="830997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accent1"/>
                        </a:solidFill>
                        <a:sym typeface="Wingdings"/>
                      </a:rPr>
                      <a:t>CMS: </a:t>
                    </a:r>
                    <a:r>
                      <a:rPr lang="en-US" sz="1600" dirty="0">
                        <a:sym typeface="Wingdings"/>
                      </a:rPr>
                      <a:t>L1 at 750 kHz with FPGAs, HLT heterogenous processing GPU/CPU with output 7.5 kHz 60 GB/s</a:t>
                    </a:r>
                  </a:p>
                </p:txBody>
              </p:sp>
            </p:grpSp>
            <p:grpSp>
              <p:nvGrpSpPr>
                <p:cNvPr id="64" name="Groupe 63">
                  <a:extLst>
                    <a:ext uri="{FF2B5EF4-FFF2-40B4-BE49-F238E27FC236}">
                      <a16:creationId xmlns:a16="http://schemas.microsoft.com/office/drawing/2014/main" id="{7FEA35C0-BFA1-BA4A-818D-624729A2AC54}"/>
                    </a:ext>
                  </a:extLst>
                </p:cNvPr>
                <p:cNvGrpSpPr/>
                <p:nvPr/>
              </p:nvGrpSpPr>
              <p:grpSpPr>
                <a:xfrm>
                  <a:off x="8290295" y="1723455"/>
                  <a:ext cx="3813390" cy="5120515"/>
                  <a:chOff x="8290295" y="1770347"/>
                  <a:chExt cx="3813390" cy="5120515"/>
                </a:xfrm>
              </p:grpSpPr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2E95E9CF-BAA6-A84D-B4FB-8E0AE2E32AB0}"/>
                      </a:ext>
                    </a:extLst>
                  </p:cNvPr>
                  <p:cNvSpPr txBox="1"/>
                  <p:nvPr/>
                </p:nvSpPr>
                <p:spPr>
                  <a:xfrm>
                    <a:off x="9475488" y="6552308"/>
                    <a:ext cx="154651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dirty="0"/>
                      <a:t>20 kHz 10 GPB/s</a:t>
                    </a:r>
                  </a:p>
                </p:txBody>
              </p:sp>
              <p:grpSp>
                <p:nvGrpSpPr>
                  <p:cNvPr id="63" name="Groupe 62">
                    <a:extLst>
                      <a:ext uri="{FF2B5EF4-FFF2-40B4-BE49-F238E27FC236}">
                        <a16:creationId xmlns:a16="http://schemas.microsoft.com/office/drawing/2014/main" id="{95D7ED96-2418-D946-B577-DC780D38196E}"/>
                      </a:ext>
                    </a:extLst>
                  </p:cNvPr>
                  <p:cNvGrpSpPr/>
                  <p:nvPr/>
                </p:nvGrpSpPr>
                <p:grpSpPr>
                  <a:xfrm>
                    <a:off x="8290295" y="1770347"/>
                    <a:ext cx="3813390" cy="4862153"/>
                    <a:chOff x="8290295" y="1758624"/>
                    <a:chExt cx="3813390" cy="4862153"/>
                  </a:xfrm>
                </p:grpSpPr>
                <p:pic>
                  <p:nvPicPr>
                    <p:cNvPr id="12" name="Image 11">
                      <a:extLst>
                        <a:ext uri="{FF2B5EF4-FFF2-40B4-BE49-F238E27FC236}">
                          <a16:creationId xmlns:a16="http://schemas.microsoft.com/office/drawing/2014/main" id="{1A9CB8C8-2C95-F245-B8BD-47AD5A7163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8290295" y="2807387"/>
                      <a:ext cx="3813390" cy="381339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FCF5D41D-00E1-754F-8A76-DC88EF5E4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26909" y="1758624"/>
                      <a:ext cx="3310867" cy="830997"/>
                    </a:xfrm>
                    <a:prstGeom prst="rect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accent1"/>
                          </a:solidFill>
                          <a:sym typeface="Wingdings"/>
                        </a:rPr>
                        <a:t>LHCb</a:t>
                      </a:r>
                      <a:r>
                        <a:rPr lang="en-US" sz="1600" dirty="0">
                          <a:solidFill>
                            <a:schemeClr val="accent1"/>
                          </a:solidFill>
                          <a:sym typeface="Wingdings"/>
                        </a:rPr>
                        <a:t>: </a:t>
                      </a:r>
                      <a:r>
                        <a:rPr lang="en-US" sz="1600" dirty="0">
                          <a:sym typeface="Wingdings"/>
                        </a:rPr>
                        <a:t>Software trigger only at new computing center two levels GPU option for L1, full reconstruction at L2</a:t>
                      </a:r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08D08BCF-8DAB-CE4F-AC4C-C551A270F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8029" y="2539786"/>
                      <a:ext cx="1889172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ym typeface="Wingdings"/>
                        </a:rPr>
                        <a:t>40 MHz full readout </a:t>
                      </a:r>
                      <a:endParaRPr lang="fr-FR" sz="1600" dirty="0"/>
                    </a:p>
                  </p:txBody>
                </p:sp>
              </p:grpSp>
            </p:grpSp>
            <p:grpSp>
              <p:nvGrpSpPr>
                <p:cNvPr id="61" name="Groupe 60">
                  <a:extLst>
                    <a:ext uri="{FF2B5EF4-FFF2-40B4-BE49-F238E27FC236}">
                      <a16:creationId xmlns:a16="http://schemas.microsoft.com/office/drawing/2014/main" id="{32EFEDE7-E289-F648-9611-EC93C00D0EBC}"/>
                    </a:ext>
                  </a:extLst>
                </p:cNvPr>
                <p:cNvGrpSpPr/>
                <p:nvPr/>
              </p:nvGrpSpPr>
              <p:grpSpPr>
                <a:xfrm>
                  <a:off x="18875" y="1723455"/>
                  <a:ext cx="4454685" cy="5109366"/>
                  <a:chOff x="18875" y="1758624"/>
                  <a:chExt cx="4454685" cy="5109366"/>
                </a:xfrm>
              </p:grpSpPr>
              <p:grpSp>
                <p:nvGrpSpPr>
                  <p:cNvPr id="57" name="Groupe 56">
                    <a:extLst>
                      <a:ext uri="{FF2B5EF4-FFF2-40B4-BE49-F238E27FC236}">
                        <a16:creationId xmlns:a16="http://schemas.microsoft.com/office/drawing/2014/main" id="{075748BA-BEFA-5E49-831A-D1F49B01A906}"/>
                      </a:ext>
                    </a:extLst>
                  </p:cNvPr>
                  <p:cNvGrpSpPr/>
                  <p:nvPr/>
                </p:nvGrpSpPr>
                <p:grpSpPr>
                  <a:xfrm>
                    <a:off x="18875" y="2525005"/>
                    <a:ext cx="4454685" cy="4342985"/>
                    <a:chOff x="-63508" y="2542125"/>
                    <a:chExt cx="4454685" cy="4342985"/>
                  </a:xfrm>
                </p:grpSpPr>
                <p:sp>
                  <p:nvSpPr>
                    <p:cNvPr id="16" name="Accolade fermante 15">
                      <a:extLst>
                        <a:ext uri="{FF2B5EF4-FFF2-40B4-BE49-F238E27FC236}">
                          <a16:creationId xmlns:a16="http://schemas.microsoft.com/office/drawing/2014/main" id="{FD997E90-9E91-5E4B-B779-44FE142E26D4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2393496" y="1939841"/>
                      <a:ext cx="99956" cy="1920777"/>
                    </a:xfrm>
                    <a:prstGeom prst="rightBrac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56" name="Groupe 55">
                      <a:extLst>
                        <a:ext uri="{FF2B5EF4-FFF2-40B4-BE49-F238E27FC236}">
                          <a16:creationId xmlns:a16="http://schemas.microsoft.com/office/drawing/2014/main" id="{957A6D3B-6B0C-3F4B-A8DF-C043E68DC9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3508" y="2542125"/>
                      <a:ext cx="4454685" cy="4342985"/>
                      <a:chOff x="-63508" y="2542125"/>
                      <a:chExt cx="4454685" cy="4342985"/>
                    </a:xfrm>
                  </p:grpSpPr>
                  <p:pic>
                    <p:nvPicPr>
                      <p:cNvPr id="6" name="Image 5">
                        <a:extLst>
                          <a:ext uri="{FF2B5EF4-FFF2-40B4-BE49-F238E27FC236}">
                            <a16:creationId xmlns:a16="http://schemas.microsoft.com/office/drawing/2014/main" id="{04910193-1785-044F-B7C8-D8D4B0BB992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69" y="2927899"/>
                        <a:ext cx="4101042" cy="370161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4" name="ZoneTexte 13">
                        <a:extLst>
                          <a:ext uri="{FF2B5EF4-FFF2-40B4-BE49-F238E27FC236}">
                            <a16:creationId xmlns:a16="http://schemas.microsoft.com/office/drawing/2014/main" id="{EC50868D-FE96-9B48-AFA8-BB926869AC28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397724" y="3985422"/>
                        <a:ext cx="1712841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 L0 </a:t>
                        </a:r>
                        <a:r>
                          <a:rPr lang="en-US" sz="1600"/>
                          <a:t>readout 1 MHz</a:t>
                        </a: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08FB018F-912B-5045-A379-EC5952D729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959" y="2542125"/>
                        <a:ext cx="2128083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ym typeface="Wingdings"/>
                          </a:rPr>
                          <a:t>40 MHz full granularity </a:t>
                        </a:r>
                        <a:endParaRPr lang="fr-FR" sz="1600" dirty="0"/>
                      </a:p>
                    </p:txBody>
                  </p:sp>
                  <p:sp>
                    <p:nvSpPr>
                      <p:cNvPr id="26" name="ZoneTexte 25">
                        <a:extLst>
                          <a:ext uri="{FF2B5EF4-FFF2-40B4-BE49-F238E27FC236}">
                            <a16:creationId xmlns:a16="http://schemas.microsoft.com/office/drawing/2014/main" id="{59A2E385-0224-2945-9FAA-615793C27B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05933" y="5847476"/>
                        <a:ext cx="742511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600" dirty="0"/>
                          <a:t>10 kHz</a:t>
                        </a:r>
                      </a:p>
                    </p:txBody>
                  </p:sp>
                  <p:sp>
                    <p:nvSpPr>
                      <p:cNvPr id="27" name="ZoneTexte 26">
                        <a:extLst>
                          <a:ext uri="{FF2B5EF4-FFF2-40B4-BE49-F238E27FC236}">
                            <a16:creationId xmlns:a16="http://schemas.microsoft.com/office/drawing/2014/main" id="{B55AF8D8-4452-9F41-BF51-5FD151CB80F7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1073359" y="4022667"/>
                        <a:ext cx="112723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fr-FR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FPGA 10 µs</a:t>
                        </a:r>
                      </a:p>
                    </p:txBody>
                  </p:sp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3F4FE66C-CC45-F740-ADE2-DD104851C0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79736" y="5501783"/>
                        <a:ext cx="1910475" cy="101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43" name="ZoneTexte 42">
                        <a:extLst>
                          <a:ext uri="{FF2B5EF4-FFF2-40B4-BE49-F238E27FC236}">
                            <a16:creationId xmlns:a16="http://schemas.microsoft.com/office/drawing/2014/main" id="{C55FCF07-5E6C-5445-A5A3-AE15D3A8D5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93351" y="5849183"/>
                        <a:ext cx="83638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600" dirty="0"/>
                          <a:t>30 GB/s</a:t>
                        </a:r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6CC3B779-0E9E-504D-A631-3FAEF6B94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22" y="5328840"/>
                        <a:ext cx="701731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fr-FR" sz="1600" dirty="0"/>
                          <a:t>5 TB/s</a:t>
                        </a:r>
                      </a:p>
                    </p:txBody>
                  </p: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D42B7FC3-5A02-4A43-BF09-B880652C5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3508" y="6300335"/>
                        <a:ext cx="4454685" cy="58477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ym typeface="Wingdings"/>
                          </a:rPr>
                          <a:t>                                              Hardware Track Trigger (OT + Pix) with AM regional/global 1/0.1 MHz 30 µs</a:t>
                        </a:r>
                        <a:endParaRPr lang="fr-FR" sz="1600" dirty="0"/>
                      </a:p>
                    </p:txBody>
                  </p:sp>
                </p:grpSp>
              </p:grp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9498F87E-A9C7-4C40-9113-311F3446DCD1}"/>
                      </a:ext>
                    </a:extLst>
                  </p:cNvPr>
                  <p:cNvSpPr/>
                  <p:nvPr/>
                </p:nvSpPr>
                <p:spPr>
                  <a:xfrm>
                    <a:off x="295538" y="1758624"/>
                    <a:ext cx="3880470" cy="830997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accent1"/>
                        </a:solidFill>
                        <a:sym typeface="Wingdings"/>
                      </a:rPr>
                      <a:t>ATLAS: </a:t>
                    </a:r>
                    <a:r>
                      <a:rPr lang="en-US" sz="1600" dirty="0">
                        <a:sym typeface="Wingdings"/>
                      </a:rPr>
                      <a:t>baseline below, hardware compatible with L0 at 4 MHz for partial tracker </a:t>
                    </a:r>
                    <a:r>
                      <a:rPr lang="en-US" sz="1600" dirty="0" err="1">
                        <a:sym typeface="Wingdings"/>
                      </a:rPr>
                      <a:t>RoI</a:t>
                    </a:r>
                    <a:r>
                      <a:rPr lang="en-US" sz="1600" dirty="0">
                        <a:sym typeface="Wingdings"/>
                      </a:rPr>
                      <a:t> readout and L1 at 1 MHz with HTT</a:t>
                    </a:r>
                  </a:p>
                </p:txBody>
              </p:sp>
            </p:grpSp>
          </p:grp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F5A3A45D-A521-3645-A854-68518B167B07}"/>
                  </a:ext>
                </a:extLst>
              </p:cNvPr>
              <p:cNvSpPr txBox="1"/>
              <p:nvPr/>
            </p:nvSpPr>
            <p:spPr>
              <a:xfrm rot="16200000">
                <a:off x="5222934" y="4293124"/>
                <a:ext cx="6623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/>
                  <a:t>p</a:t>
                </a:r>
                <a:r>
                  <a:rPr lang="fr-FR" sz="1400" baseline="-25000" dirty="0" err="1"/>
                  <a:t>T</a:t>
                </a:r>
                <a:r>
                  <a:rPr lang="fr-FR" sz="1400" baseline="-25000" dirty="0"/>
                  <a:t> </a:t>
                </a:r>
                <a:r>
                  <a:rPr lang="fr-FR" sz="1400" dirty="0"/>
                  <a:t>≳ </a:t>
                </a:r>
              </a:p>
              <a:p>
                <a:pPr algn="ctr"/>
                <a:r>
                  <a:rPr lang="fr-FR" sz="1400" dirty="0"/>
                  <a:t>2 </a:t>
                </a:r>
                <a:r>
                  <a:rPr lang="fr-FR" sz="1400" dirty="0" err="1"/>
                  <a:t>GeV</a:t>
                </a:r>
                <a:r>
                  <a:rPr lang="fr-FR" sz="1400" dirty="0"/>
                  <a:t> 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A419086D-1DA2-854E-8B92-EC6E7BE66A5D}"/>
                  </a:ext>
                </a:extLst>
              </p:cNvPr>
              <p:cNvSpPr txBox="1"/>
              <p:nvPr/>
            </p:nvSpPr>
            <p:spPr>
              <a:xfrm rot="16200000">
                <a:off x="4279117" y="3991895"/>
                <a:ext cx="14758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Compressed / 4 </a:t>
                </a:r>
              </a:p>
            </p:txBody>
          </p:sp>
        </p:grp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D471E9D1-BDD9-BB42-BE7E-DC98AA4D7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2055" y="6356771"/>
              <a:ext cx="0" cy="2547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54D1982-6980-0045-A90E-3E0AD4E9F7E4}"/>
              </a:ext>
            </a:extLst>
          </p:cNvPr>
          <p:cNvSpPr txBox="1"/>
          <p:nvPr/>
        </p:nvSpPr>
        <p:spPr>
          <a:xfrm rot="16200000">
            <a:off x="7402361" y="5122662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Real Time Analyses</a:t>
            </a:r>
          </a:p>
        </p:txBody>
      </p:sp>
    </p:spTree>
    <p:extLst>
      <p:ext uri="{BB962C8B-B14F-4D97-AF65-F5344CB8AC3E}">
        <p14:creationId xmlns:p14="http://schemas.microsoft.com/office/powerpoint/2010/main" val="3709382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Outlook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295E7-B035-AD48-845C-7ED1460A3B35}"/>
              </a:ext>
            </a:extLst>
          </p:cNvPr>
          <p:cNvSpPr/>
          <p:nvPr/>
        </p:nvSpPr>
        <p:spPr>
          <a:xfrm>
            <a:off x="301999" y="2023524"/>
            <a:ext cx="11588002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To keep-up with the HL-LHC luminosity capability and the radiation conditions is a challenge for detectors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Several new techniques implemented in Phase-2 upgrades but we are not in a performance asymptote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  <a:sym typeface="Wingdings"/>
              </a:rPr>
              <a:t>LHCb</a:t>
            </a:r>
            <a:r>
              <a:rPr lang="en-US" dirty="0">
                <a:solidFill>
                  <a:schemeClr val="accent1"/>
                </a:solidFill>
                <a:sym typeface="Wingdings"/>
              </a:rPr>
              <a:t> upgrades in LS2 already implement some features of ATLAS and CMS Phase-2 - could also be a playfield for future detectors with LS4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/>
              </a:rPr>
              <a:t>ATLAS and CMS designs are mostly completed and we are soon entering production stage for Phase-2 upgrades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Lot of work in parallel to Run-3 with still a tight schedule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As well to prepare full exploitation of new features in event reconstruction and selection adjusted to physics goals (</a:t>
            </a:r>
            <a:r>
              <a:rPr lang="en-US" dirty="0" err="1">
                <a:sym typeface="Wingdings"/>
              </a:rPr>
              <a:t>eg</a:t>
            </a:r>
            <a:r>
              <a:rPr lang="en-US" dirty="0">
                <a:sym typeface="Wingdings"/>
              </a:rPr>
              <a:t> establish sensitivity to pile-up - make best use of luminosity levelling)</a:t>
            </a:r>
          </a:p>
        </p:txBody>
      </p:sp>
    </p:spTree>
    <p:extLst>
      <p:ext uri="{BB962C8B-B14F-4D97-AF65-F5344CB8AC3E}">
        <p14:creationId xmlns:p14="http://schemas.microsoft.com/office/powerpoint/2010/main" val="4023465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463416" y="3105835"/>
            <a:ext cx="9265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720943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AE9F8C-896A-FE49-9D06-6F1F3C27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4"/>
            <a:ext cx="12194908" cy="68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B81C-A8A7-B447-8BD7-0294DD2E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34"/>
            <a:ext cx="12194909" cy="68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9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1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27232" y="4438"/>
            <a:ext cx="11422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LHC luminosity planning (ATLAS &amp; CMS):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Dec. 2019 update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27477921-D13B-0D44-8F2D-74E3EEBD8CC1}"/>
              </a:ext>
            </a:extLst>
          </p:cNvPr>
          <p:cNvSpPr txBox="1"/>
          <p:nvPr/>
        </p:nvSpPr>
        <p:spPr>
          <a:xfrm>
            <a:off x="0" y="6553200"/>
            <a:ext cx="1126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* Luminosity leveling since 2017 - accelerator performance exceeds ability of experiments to cope with collision pile-up average µ ≃ 40 up to 60 in Run 2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0EBC923-E9CC-DD41-B7BF-87E0F7F555D0}"/>
              </a:ext>
            </a:extLst>
          </p:cNvPr>
          <p:cNvSpPr txBox="1"/>
          <p:nvPr/>
        </p:nvSpPr>
        <p:spPr>
          <a:xfrm>
            <a:off x="5372410" y="376933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5E41028-9888-FD44-A719-87E92E446B24}"/>
              </a:ext>
            </a:extLst>
          </p:cNvPr>
          <p:cNvSpPr txBox="1"/>
          <p:nvPr/>
        </p:nvSpPr>
        <p:spPr>
          <a:xfrm>
            <a:off x="3943288" y="463584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5E5106A-CCE5-7A42-A63F-3908A9474177}"/>
              </a:ext>
            </a:extLst>
          </p:cNvPr>
          <p:cNvGrpSpPr/>
          <p:nvPr/>
        </p:nvGrpSpPr>
        <p:grpSpPr>
          <a:xfrm>
            <a:off x="156586" y="804681"/>
            <a:ext cx="11868347" cy="5707668"/>
            <a:chOff x="156586" y="804681"/>
            <a:chExt cx="11868347" cy="5707668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F1EF3FB-5CB9-C94B-B595-34C699B7EE59}"/>
                </a:ext>
              </a:extLst>
            </p:cNvPr>
            <p:cNvGrpSpPr/>
            <p:nvPr/>
          </p:nvGrpSpPr>
          <p:grpSpPr>
            <a:xfrm>
              <a:off x="156586" y="804681"/>
              <a:ext cx="11868347" cy="5707668"/>
              <a:chOff x="156586" y="804681"/>
              <a:chExt cx="11868347" cy="5707668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370ABD7B-FEF1-5D4C-B1F4-783E8B284487}"/>
                  </a:ext>
                </a:extLst>
              </p:cNvPr>
              <p:cNvGrpSpPr/>
              <p:nvPr/>
            </p:nvGrpSpPr>
            <p:grpSpPr>
              <a:xfrm>
                <a:off x="156586" y="804681"/>
                <a:ext cx="11868347" cy="5707668"/>
                <a:chOff x="252533" y="840777"/>
                <a:chExt cx="11868347" cy="5707668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C41D9C65-DF34-E547-AB43-F5B9BAAED69E}"/>
                    </a:ext>
                  </a:extLst>
                </p:cNvPr>
                <p:cNvGrpSpPr/>
                <p:nvPr/>
              </p:nvGrpSpPr>
              <p:grpSpPr>
                <a:xfrm>
                  <a:off x="252533" y="840777"/>
                  <a:ext cx="11868347" cy="5707668"/>
                  <a:chOff x="252533" y="840777"/>
                  <a:chExt cx="11868347" cy="5707668"/>
                </a:xfrm>
              </p:grpSpPr>
              <p:grpSp>
                <p:nvGrpSpPr>
                  <p:cNvPr id="75" name="Groupe 74">
                    <a:extLst>
                      <a:ext uri="{FF2B5EF4-FFF2-40B4-BE49-F238E27FC236}">
                        <a16:creationId xmlns:a16="http://schemas.microsoft.com/office/drawing/2014/main" id="{6CB64625-9F86-0441-87CA-CD58AB325AC1}"/>
                      </a:ext>
                    </a:extLst>
                  </p:cNvPr>
                  <p:cNvGrpSpPr/>
                  <p:nvPr/>
                </p:nvGrpSpPr>
                <p:grpSpPr>
                  <a:xfrm>
                    <a:off x="252533" y="840777"/>
                    <a:ext cx="11868347" cy="5707668"/>
                    <a:chOff x="252533" y="840777"/>
                    <a:chExt cx="11868347" cy="5707668"/>
                  </a:xfrm>
                </p:grpSpPr>
                <p:grpSp>
                  <p:nvGrpSpPr>
                    <p:cNvPr id="72" name="Groupe 71">
                      <a:extLst>
                        <a:ext uri="{FF2B5EF4-FFF2-40B4-BE49-F238E27FC236}">
                          <a16:creationId xmlns:a16="http://schemas.microsoft.com/office/drawing/2014/main" id="{52161C9F-C613-EE40-88B0-763729B1D5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533" y="840777"/>
                      <a:ext cx="11868347" cy="5707668"/>
                      <a:chOff x="252533" y="866177"/>
                      <a:chExt cx="11868347" cy="5707668"/>
                    </a:xfrm>
                  </p:grpSpPr>
                  <p:grpSp>
                    <p:nvGrpSpPr>
                      <p:cNvPr id="71" name="Groupe 70">
                        <a:extLst>
                          <a:ext uri="{FF2B5EF4-FFF2-40B4-BE49-F238E27FC236}">
                            <a16:creationId xmlns:a16="http://schemas.microsoft.com/office/drawing/2014/main" id="{039241D1-8408-9947-9E3F-2A757FAD75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2533" y="866177"/>
                        <a:ext cx="11510875" cy="5707668"/>
                        <a:chOff x="252533" y="866177"/>
                        <a:chExt cx="11510875" cy="5707668"/>
                      </a:xfrm>
                    </p:grpSpPr>
                    <p:grpSp>
                      <p:nvGrpSpPr>
                        <p:cNvPr id="57" name="Groupe 56">
                          <a:extLst>
                            <a:ext uri="{FF2B5EF4-FFF2-40B4-BE49-F238E27FC236}">
                              <a16:creationId xmlns:a16="http://schemas.microsoft.com/office/drawing/2014/main" id="{21A7D55E-7B19-D542-855E-64AF3A5B90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2533" y="866177"/>
                          <a:ext cx="11510875" cy="5707668"/>
                          <a:chOff x="658933" y="866177"/>
                          <a:chExt cx="11510875" cy="5707668"/>
                        </a:xfrm>
                      </p:grpSpPr>
                      <p:sp>
                        <p:nvSpPr>
                          <p:cNvPr id="29" name="ZoneTexte 28">
                            <a:extLst>
                              <a:ext uri="{FF2B5EF4-FFF2-40B4-BE49-F238E27FC236}">
                                <a16:creationId xmlns:a16="http://schemas.microsoft.com/office/drawing/2014/main" id="{837A1DB4-D1C6-5F48-8A86-7885017A21A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62968" y="5927514"/>
                            <a:ext cx="4442690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rPr>
                              <a:t>13 to 14 </a:t>
                            </a:r>
                            <a:r>
                              <a:rPr lang="en-US" dirty="0" err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rPr>
                              <a:t>TeV</a:t>
                            </a:r>
                            <a:endParaRPr lang="en-US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endParaRPr>
                          </a:p>
                          <a:p>
                            <a:pPr algn="ctr"/>
                            <a:r>
                              <a:rPr lang="en-US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rPr>
                              <a:t>decision end of LS2 based on magnet training</a:t>
                            </a:r>
                          </a:p>
                        </p:txBody>
                      </p:sp>
                      <p:grpSp>
                        <p:nvGrpSpPr>
                          <p:cNvPr id="56" name="Groupe 55">
                            <a:extLst>
                              <a:ext uri="{FF2B5EF4-FFF2-40B4-BE49-F238E27FC236}">
                                <a16:creationId xmlns:a16="http://schemas.microsoft.com/office/drawing/2014/main" id="{486A5C44-F161-C441-A95B-923D1A6BC2B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9472" y="1184564"/>
                            <a:ext cx="11070336" cy="5389281"/>
                            <a:chOff x="1099472" y="1184564"/>
                            <a:chExt cx="11070336" cy="5389281"/>
                          </a:xfrm>
                        </p:grpSpPr>
                        <p:grpSp>
                          <p:nvGrpSpPr>
                            <p:cNvPr id="43" name="Groupe 42">
                              <a:extLst>
                                <a:ext uri="{FF2B5EF4-FFF2-40B4-BE49-F238E27FC236}">
                                  <a16:creationId xmlns:a16="http://schemas.microsoft.com/office/drawing/2014/main" id="{F08B03B8-1526-BE4B-8ACB-6731EFA8125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9472" y="1184564"/>
                              <a:ext cx="11070336" cy="5389281"/>
                              <a:chOff x="1099472" y="1184564"/>
                              <a:chExt cx="11070336" cy="5389281"/>
                            </a:xfrm>
                          </p:grpSpPr>
                          <p:grpSp>
                            <p:nvGrpSpPr>
                              <p:cNvPr id="32" name="Groupe 31">
                                <a:extLst>
                                  <a:ext uri="{FF2B5EF4-FFF2-40B4-BE49-F238E27FC236}">
                                    <a16:creationId xmlns:a16="http://schemas.microsoft.com/office/drawing/2014/main" id="{DCB5BE07-B20D-394C-8760-8963A25EF541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099472" y="1184564"/>
                                <a:ext cx="11070336" cy="5389281"/>
                                <a:chOff x="1099472" y="1184564"/>
                                <a:chExt cx="11070336" cy="5389281"/>
                              </a:xfrm>
                            </p:grpSpPr>
                            <p:grpSp>
                              <p:nvGrpSpPr>
                                <p:cNvPr id="7" name="Groupe 6">
                                  <a:extLst>
                                    <a:ext uri="{FF2B5EF4-FFF2-40B4-BE49-F238E27FC236}">
                                      <a16:creationId xmlns:a16="http://schemas.microsoft.com/office/drawing/2014/main" id="{2595EEE9-7C3E-DA4A-A0B8-65B88249B5A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099472" y="1184564"/>
                                  <a:ext cx="9588501" cy="4733949"/>
                                  <a:chOff x="1099472" y="1184564"/>
                                  <a:chExt cx="9588501" cy="4733949"/>
                                </a:xfrm>
                              </p:grpSpPr>
                              <p:pic>
                                <p:nvPicPr>
                                  <p:cNvPr id="27" name="Picture 4">
                                    <a:extLst>
                                      <a:ext uri="{FF2B5EF4-FFF2-40B4-BE49-F238E27FC236}">
                                        <a16:creationId xmlns:a16="http://schemas.microsoft.com/office/drawing/2014/main" id="{73446D69-7E88-124E-B789-34C81F62646E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 rotWithShape="1">
                                  <a:blip r:embed="rId3"/>
                                  <a:srcRect l="2114" t="5398" r="1203" b="15072"/>
                                  <a:stretch/>
                                </p:blipFill>
                                <p:spPr>
                                  <a:xfrm>
                                    <a:off x="1099472" y="1184564"/>
                                    <a:ext cx="9588501" cy="4733949"/>
                                  </a:xfrm>
                                  <a:prstGeom prst="rect">
                                    <a:avLst/>
                                  </a:prstGeom>
                                  <a:ln>
                                    <a:noFill/>
                                  </a:ln>
                                </p:spPr>
                              </p:pic>
                              <p:sp>
                                <p:nvSpPr>
                                  <p:cNvPr id="6" name="ZoneTexte 5">
                                    <a:extLst>
                                      <a:ext uri="{FF2B5EF4-FFF2-40B4-BE49-F238E27FC236}">
                                        <a16:creationId xmlns:a16="http://schemas.microsoft.com/office/drawing/2014/main" id="{0758996C-3163-D344-B915-C7F7A47219D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 rot="16200000">
                                    <a:off x="-392925" y="2843089"/>
                                    <a:ext cx="3519810" cy="36933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</p:spPr>
                                <p:txBody>
                                  <a:bodyPr wrap="non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dirty="0">
                                        <a:solidFill>
                                          <a:srgbClr val="FF0000"/>
                                        </a:solidFill>
                                      </a:rPr>
                                      <a:t>Instantaneous Luminosity [cm</a:t>
                                    </a:r>
                                    <a:r>
                                      <a:rPr lang="en-US" baseline="30000" dirty="0">
                                        <a:solidFill>
                                          <a:srgbClr val="FF0000"/>
                                        </a:solidFill>
                                      </a:rPr>
                                      <a:t>-2</a:t>
                                    </a:r>
                                    <a:r>
                                      <a:rPr lang="en-US" dirty="0">
                                        <a:solidFill>
                                          <a:srgbClr val="FF0000"/>
                                        </a:solidFill>
                                      </a:rPr>
                                      <a:t>s</a:t>
                                    </a:r>
                                    <a:r>
                                      <a:rPr lang="en-US" baseline="30000" dirty="0">
                                        <a:solidFill>
                                          <a:srgbClr val="FF0000"/>
                                        </a:solidFill>
                                      </a:rPr>
                                      <a:t>-1</a:t>
                                    </a:r>
                                    <a:r>
                                      <a:rPr lang="en-US" dirty="0">
                                        <a:solidFill>
                                          <a:srgbClr val="FF0000"/>
                                        </a:solidFill>
                                      </a:rPr>
                                      <a:t>]*</a:t>
                                    </a:r>
                                    <a:endParaRPr lang="en-US" baseline="30000" dirty="0">
                                      <a:solidFill>
                                        <a:srgbClr val="FF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1" name="ZoneTexte 30">
                                  <a:extLst>
                                    <a:ext uri="{FF2B5EF4-FFF2-40B4-BE49-F238E27FC236}">
                                      <a16:creationId xmlns:a16="http://schemas.microsoft.com/office/drawing/2014/main" id="{D5F90933-3BC6-8A4B-B745-EC8DBD7589D5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8938539" y="5927514"/>
                                  <a:ext cx="3231269" cy="64633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dirty="0"/>
                                    <a:t>Year - </a:t>
                                  </a:r>
                                  <a:r>
                                    <a:rPr lang="en-US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rPr>
                                    <a:t>end driven by physics and </a:t>
                                  </a:r>
                                </a:p>
                                <a:p>
                                  <a:r>
                                    <a:rPr lang="en-US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rPr>
                                    <a:t>           next accelerator program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30" name="Rectangle 29">
                                <a:extLst>
                                  <a:ext uri="{FF2B5EF4-FFF2-40B4-BE49-F238E27FC236}">
                                    <a16:creationId xmlns:a16="http://schemas.microsoft.com/office/drawing/2014/main" id="{C6E23BE1-59DD-8149-8099-26E520CD871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1514639" y="2981459"/>
                                <a:ext cx="2674450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Run 1 - </a:t>
                                </a:r>
                                <a:r>
                                  <a:rPr lang="fr-FR" dirty="0"/>
                                  <a:t>7 &amp; 8 </a:t>
                                </a:r>
                                <a:r>
                                  <a:rPr lang="fr-FR" dirty="0" err="1"/>
                                  <a:t>TeV</a:t>
                                </a:r>
                                <a:r>
                                  <a:rPr lang="fr-FR" dirty="0"/>
                                  <a:t> -  30 fb</a:t>
                                </a:r>
                                <a:r>
                                  <a:rPr lang="fr-FR" baseline="30000" dirty="0"/>
                                  <a:t>-1</a:t>
                                </a:r>
                                <a:r>
                                  <a:rPr lang="fr-FR" dirty="0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33" name="Rectangle 32">
                                <a:extLst>
                                  <a:ext uri="{FF2B5EF4-FFF2-40B4-BE49-F238E27FC236}">
                                    <a16:creationId xmlns:a16="http://schemas.microsoft.com/office/drawing/2014/main" id="{088B58CC-B84D-D940-AA5B-9693E1367B5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2914515" y="3083093"/>
                                <a:ext cx="2491639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dirty="0"/>
                                  <a:t>Run 2 - </a:t>
                                </a:r>
                                <a:r>
                                  <a:rPr lang="fr-FR" dirty="0"/>
                                  <a:t>13 </a:t>
                                </a:r>
                                <a:r>
                                  <a:rPr lang="fr-FR" dirty="0" err="1"/>
                                  <a:t>TeV</a:t>
                                </a:r>
                                <a:r>
                                  <a:rPr lang="fr-FR" dirty="0"/>
                                  <a:t> - 190 fb</a:t>
                                </a:r>
                                <a:r>
                                  <a:rPr lang="fr-FR" baseline="30000" dirty="0"/>
                                  <a:t>-1</a:t>
                                </a:r>
                              </a:p>
                            </p:txBody>
                          </p:sp>
                          <p:sp>
                            <p:nvSpPr>
                              <p:cNvPr id="34" name="Rectangle 33">
                                <a:extLst>
                                  <a:ext uri="{FF2B5EF4-FFF2-40B4-BE49-F238E27FC236}">
                                    <a16:creationId xmlns:a16="http://schemas.microsoft.com/office/drawing/2014/main" id="{37A35D55-9528-4C42-AABC-A40A7DD47D1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4674608" y="3083093"/>
                                <a:ext cx="1846980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Run 3 - </a:t>
                                </a:r>
                                <a:r>
                                  <a:rPr lang="en-US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rPr>
                                  <a:t>≳ 450 fb</a:t>
                                </a:r>
                                <a:r>
                                  <a:rPr lang="en-US" baseline="30000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rPr>
                                  <a:t>-1</a:t>
                                </a:r>
                              </a:p>
                            </p:txBody>
                          </p:sp>
                          <p:sp>
                            <p:nvSpPr>
                              <p:cNvPr id="35" name="Rectangle 34">
                                <a:extLst>
                                  <a:ext uri="{FF2B5EF4-FFF2-40B4-BE49-F238E27FC236}">
                                    <a16:creationId xmlns:a16="http://schemas.microsoft.com/office/drawing/2014/main" id="{38AABA37-8232-774B-B4AE-05E337A0A20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3134394" y="3263395"/>
                                <a:ext cx="611066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 LS1 </a:t>
                                </a:r>
                              </a:p>
                            </p:txBody>
                          </p:sp>
                          <p:sp>
                            <p:nvSpPr>
                              <p:cNvPr id="36" name="Rectangle 35">
                                <a:extLst>
                                  <a:ext uri="{FF2B5EF4-FFF2-40B4-BE49-F238E27FC236}">
                                    <a16:creationId xmlns:a16="http://schemas.microsoft.com/office/drawing/2014/main" id="{A3E9D08C-3938-3649-AD71-6EDAB76EBB1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4571777" y="3260127"/>
                                <a:ext cx="611066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 LS2 </a:t>
                                </a:r>
                              </a:p>
                            </p:txBody>
                          </p:sp>
                          <p:sp>
                            <p:nvSpPr>
                              <p:cNvPr id="37" name="Rectangle 36">
                                <a:extLst>
                                  <a:ext uri="{FF2B5EF4-FFF2-40B4-BE49-F238E27FC236}">
                                    <a16:creationId xmlns:a16="http://schemas.microsoft.com/office/drawing/2014/main" id="{C1758D32-9ADA-6949-853A-74A0C6C9FD1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5838242" y="3261076"/>
                                <a:ext cx="611066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 LS3 </a:t>
                                </a:r>
                              </a:p>
                            </p:txBody>
                          </p:sp>
                          <p:sp>
                            <p:nvSpPr>
                              <p:cNvPr id="41" name="Rectangle 40">
                                <a:extLst>
                                  <a:ext uri="{FF2B5EF4-FFF2-40B4-BE49-F238E27FC236}">
                                    <a16:creationId xmlns:a16="http://schemas.microsoft.com/office/drawing/2014/main" id="{2AA1EB43-1123-AF40-9F0C-87B9EFFAB56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292964" y="3148770"/>
                                <a:ext cx="288000" cy="66390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42" name="Rectangle 41">
                                <a:extLst>
                                  <a:ext uri="{FF2B5EF4-FFF2-40B4-BE49-F238E27FC236}">
                                    <a16:creationId xmlns:a16="http://schemas.microsoft.com/office/drawing/2014/main" id="{41BDC356-9809-EE4E-B62B-C8877DBE782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240989" y="3139260"/>
                                <a:ext cx="288000" cy="66390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44" name="Rectangle à coins arrondis 43">
                              <a:extLst>
                                <a:ext uri="{FF2B5EF4-FFF2-40B4-BE49-F238E27FC236}">
                                  <a16:creationId xmlns:a16="http://schemas.microsoft.com/office/drawing/2014/main" id="{1B23D1D8-412E-5249-BEE9-F5B2EC831D8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50752" y="1298864"/>
                              <a:ext cx="581891" cy="4291445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fr-FR" dirty="0"/>
                            </a:p>
                          </p:txBody>
                        </p:sp>
                        <p:sp>
                          <p:nvSpPr>
                            <p:cNvPr id="45" name="Rectangle 44">
                              <a:extLst>
                                <a:ext uri="{FF2B5EF4-FFF2-40B4-BE49-F238E27FC236}">
                                  <a16:creationId xmlns:a16="http://schemas.microsoft.com/office/drawing/2014/main" id="{8DC99A86-7B97-4149-8E50-054F73D3239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>
                              <a:off x="5319480" y="3247220"/>
                              <a:ext cx="2057294" cy="369332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b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rPr>
                                <a:t> LS3 delayed 1 year </a:t>
                              </a:r>
                            </a:p>
                          </p:txBody>
                        </p:sp>
                        <p:sp>
                          <p:nvSpPr>
                            <p:cNvPr id="51" name="Rectangle à coins arrondis 50">
                              <a:extLst>
                                <a:ext uri="{FF2B5EF4-FFF2-40B4-BE49-F238E27FC236}">
                                  <a16:creationId xmlns:a16="http://schemas.microsoft.com/office/drawing/2014/main" id="{F5F7FD06-F1AE-734A-B8B5-91AB460DFA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646885" y="1298864"/>
                              <a:ext cx="568513" cy="4291445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fr-FR"/>
                            </a:p>
                          </p:txBody>
                        </p:sp>
                        <p:sp>
                          <p:nvSpPr>
                            <p:cNvPr id="52" name="Rectangle 51">
                              <a:extLst>
                                <a:ext uri="{FF2B5EF4-FFF2-40B4-BE49-F238E27FC236}">
                                  <a16:creationId xmlns:a16="http://schemas.microsoft.com/office/drawing/2014/main" id="{F0F4A8F3-579C-9841-9026-701F734ACBE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>
                              <a:off x="3000610" y="3241213"/>
                              <a:ext cx="3866251" cy="369332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b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rPr>
                                <a:t> LS2 + 2 months + 1.5? decision in June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49" name="ZoneTexte 48">
                            <a:extLst>
                              <a:ext uri="{FF2B5EF4-FFF2-40B4-BE49-F238E27FC236}">
                                <a16:creationId xmlns:a16="http://schemas.microsoft.com/office/drawing/2014/main" id="{360914DA-F1EB-BF4E-9A8C-E5FEB4E8404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58933" y="4860767"/>
                            <a:ext cx="947673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dirty="0">
                                <a:solidFill>
                                  <a:srgbClr val="FF0000"/>
                                </a:solidFill>
                              </a:rPr>
                              <a:t>LHC nominal</a:t>
                            </a:r>
                          </a:p>
                        </p:txBody>
                      </p:sp>
                      <p:sp>
                        <p:nvSpPr>
                          <p:cNvPr id="50" name="ZoneTexte 49">
                            <a:extLst>
                              <a:ext uri="{FF2B5EF4-FFF2-40B4-BE49-F238E27FC236}">
                                <a16:creationId xmlns:a16="http://schemas.microsoft.com/office/drawing/2014/main" id="{BC733D20-E637-6449-AB0F-C78A42D13D8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046122" y="866177"/>
                            <a:ext cx="4630819" cy="3693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rPr>
                              <a:t>Restore contingency for ATLAS &amp; CMS upgrades</a:t>
                            </a:r>
                          </a:p>
                        </p:txBody>
                      </p:sp>
                      <p:sp>
                        <p:nvSpPr>
                          <p:cNvPr id="53" name="Rectangle 52">
                            <a:extLst>
                              <a:ext uri="{FF2B5EF4-FFF2-40B4-BE49-F238E27FC236}">
                                <a16:creationId xmlns:a16="http://schemas.microsoft.com/office/drawing/2014/main" id="{DB4DE3AC-33F5-7944-BCDA-6BD57CB862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930912" y="866177"/>
                            <a:ext cx="2005293" cy="369332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en-US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rPr>
                              <a:t>ATLAS small wheels</a:t>
                            </a:r>
                            <a:endParaRPr lang="fr-FR" dirty="0"/>
                          </a:p>
                        </p:txBody>
                      </p:sp>
                    </p:grpSp>
                    <p:cxnSp>
                      <p:nvCxnSpPr>
                        <p:cNvPr id="66" name="Connecteur droit avec flèche 65">
                          <a:extLst>
                            <a:ext uri="{FF2B5EF4-FFF2-40B4-BE49-F238E27FC236}">
                              <a16:creationId xmlns:a16="http://schemas.microsoft.com/office/drawing/2014/main" id="{E5E9250E-393A-2149-BA21-D2FB7B6B80D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4537442" y="1184564"/>
                          <a:ext cx="5046" cy="270856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" name="Connecteur droit avec flèche 68">
                          <a:extLst>
                            <a:ext uri="{FF2B5EF4-FFF2-40B4-BE49-F238E27FC236}">
                              <a16:creationId xmlns:a16="http://schemas.microsoft.com/office/drawing/2014/main" id="{FE365109-E3E9-9E4F-8EBA-30B5A282E84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947792" y="1190791"/>
                          <a:ext cx="5046" cy="270856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" name="ZoneTexte 53">
                        <a:extLst>
                          <a:ext uri="{FF2B5EF4-FFF2-40B4-BE49-F238E27FC236}">
                            <a16:creationId xmlns:a16="http://schemas.microsoft.com/office/drawing/2014/main" id="{94D68A93-5A59-9D40-88F4-7CD4F53C7E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57321" y="1401355"/>
                        <a:ext cx="1763559" cy="203132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HL-LHC ultimate: </a:t>
                        </a:r>
                        <a:r>
                          <a:rPr lang="en-US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rPr>
                          <a:t>accelerators &amp; experiment upgrade design specifications, </a:t>
                        </a:r>
                      </a:p>
                      <a:p>
                        <a:r>
                          <a:rPr lang="en-US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rPr>
                          <a:t>average collision pile-up µ ≃ 200</a:t>
                        </a:r>
                      </a:p>
                    </p:txBody>
                  </p:sp>
                  <p:cxnSp>
                    <p:nvCxnSpPr>
                      <p:cNvPr id="59" name="Connecteur droit avec flèche 58">
                        <a:extLst>
                          <a:ext uri="{FF2B5EF4-FFF2-40B4-BE49-F238E27FC236}">
                            <a16:creationId xmlns:a16="http://schemas.microsoft.com/office/drawing/2014/main" id="{5D788ADB-4E7B-B747-9994-D197FB5CB08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390211" y="1574800"/>
                        <a:ext cx="921842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2A46"/>
                        </a:solidFill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Connecteur droit avec flèche 59">
                        <a:extLst>
                          <a:ext uri="{FF2B5EF4-FFF2-40B4-BE49-F238E27FC236}">
                            <a16:creationId xmlns:a16="http://schemas.microsoft.com/office/drawing/2014/main" id="{84AC5728-E67D-3E44-B8AF-470087CB9C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916160" y="1706880"/>
                        <a:ext cx="395893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3FE"/>
                        </a:solidFill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3" name="Connecteur droit avec flèche 62">
                      <a:extLst>
                        <a:ext uri="{FF2B5EF4-FFF2-40B4-BE49-F238E27FC236}">
                          <a16:creationId xmlns:a16="http://schemas.microsoft.com/office/drawing/2014/main" id="{FD36A7A9-CBF5-1241-97EA-EFBB67C835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75912" y="5011420"/>
                      <a:ext cx="369333" cy="0"/>
                    </a:xfrm>
                    <a:prstGeom prst="straightConnector1">
                      <a:avLst/>
                    </a:prstGeom>
                    <a:ln>
                      <a:solidFill>
                        <a:srgbClr val="FF2A46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" name="ZoneTexte 4">
                    <a:extLst>
                      <a:ext uri="{FF2B5EF4-FFF2-40B4-BE49-F238E27FC236}">
                        <a16:creationId xmlns:a16="http://schemas.microsoft.com/office/drawing/2014/main" id="{919E3E97-BC4B-564D-85E8-3BC25094E24A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322" y="4413204"/>
                    <a:ext cx="378630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.</a:t>
                    </a:r>
                  </a:p>
                </p:txBody>
              </p:sp>
            </p:grpSp>
            <p:cxnSp>
              <p:nvCxnSpPr>
                <p:cNvPr id="55" name="Connecteur droit avec flèche 54">
                  <a:extLst>
                    <a:ext uri="{FF2B5EF4-FFF2-40B4-BE49-F238E27FC236}">
                      <a16:creationId xmlns:a16="http://schemas.microsoft.com/office/drawing/2014/main" id="{E623C489-7CFD-DC46-8815-0A9A9235D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4290" y="3425469"/>
                  <a:ext cx="223294" cy="0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Rectangle à coins arrondis 61">
                <a:extLst>
                  <a:ext uri="{FF2B5EF4-FFF2-40B4-BE49-F238E27FC236}">
                    <a16:creationId xmlns:a16="http://schemas.microsoft.com/office/drawing/2014/main" id="{1E7CC2CC-439E-634B-BF19-BAA9EE16FA0F}"/>
                  </a:ext>
                </a:extLst>
              </p:cNvPr>
              <p:cNvSpPr/>
              <p:nvPr/>
            </p:nvSpPr>
            <p:spPr>
              <a:xfrm>
                <a:off x="7013598" y="1238538"/>
                <a:ext cx="324000" cy="429144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Rectangle à coins arrondis 63">
                <a:extLst>
                  <a:ext uri="{FF2B5EF4-FFF2-40B4-BE49-F238E27FC236}">
                    <a16:creationId xmlns:a16="http://schemas.microsoft.com/office/drawing/2014/main" id="{8F7A77CB-41C8-7946-9BFC-5B84E4FEA238}"/>
                  </a:ext>
                </a:extLst>
              </p:cNvPr>
              <p:cNvSpPr/>
              <p:nvPr/>
            </p:nvSpPr>
            <p:spPr>
              <a:xfrm>
                <a:off x="7963836" y="1238538"/>
                <a:ext cx="324000" cy="429144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414FFCF7-43C2-8B4D-A86D-73533400DC52}"/>
                </a:ext>
              </a:extLst>
            </p:cNvPr>
            <p:cNvCxnSpPr>
              <a:cxnSpLocks/>
            </p:cNvCxnSpPr>
            <p:nvPr/>
          </p:nvCxnSpPr>
          <p:spPr>
            <a:xfrm>
              <a:off x="6790617" y="3389373"/>
              <a:ext cx="223294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92143954-35BE-7142-A4A0-1B8E3DC7826E}"/>
                </a:ext>
              </a:extLst>
            </p:cNvPr>
            <p:cNvCxnSpPr>
              <a:cxnSpLocks/>
            </p:cNvCxnSpPr>
            <p:nvPr/>
          </p:nvCxnSpPr>
          <p:spPr>
            <a:xfrm>
              <a:off x="7738642" y="3389373"/>
              <a:ext cx="223294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F92985F-1001-B147-8265-AD31D804F4D7}"/>
              </a:ext>
            </a:extLst>
          </p:cNvPr>
          <p:cNvSpPr txBox="1"/>
          <p:nvPr/>
        </p:nvSpPr>
        <p:spPr>
          <a:xfrm rot="16200000">
            <a:off x="6927676" y="319842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LS4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9EB1B47-D0D9-3A4E-878A-D2B69B812F31}"/>
              </a:ext>
            </a:extLst>
          </p:cNvPr>
          <p:cNvSpPr txBox="1"/>
          <p:nvPr/>
        </p:nvSpPr>
        <p:spPr>
          <a:xfrm rot="16200000">
            <a:off x="7886023" y="32250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LS5</a:t>
            </a:r>
          </a:p>
        </p:txBody>
      </p:sp>
    </p:spTree>
    <p:extLst>
      <p:ext uri="{BB962C8B-B14F-4D97-AF65-F5344CB8AC3E}">
        <p14:creationId xmlns:p14="http://schemas.microsoft.com/office/powerpoint/2010/main" val="127577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A6B068-7F12-6747-8099-FD3F23DCD40A}"/>
              </a:ext>
            </a:extLst>
          </p:cNvPr>
          <p:cNvSpPr/>
          <p:nvPr/>
        </p:nvSpPr>
        <p:spPr>
          <a:xfrm>
            <a:off x="23140" y="56262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ATLAS and CMS Phase-2 Silicon Trackers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C257E7CC-CD89-F943-8B49-C5DBDA6FDA03}"/>
              </a:ext>
            </a:extLst>
          </p:cNvPr>
          <p:cNvSpPr txBox="1"/>
          <p:nvPr/>
        </p:nvSpPr>
        <p:spPr>
          <a:xfrm>
            <a:off x="7117167" y="1835041"/>
            <a:ext cx="6111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B6B500-0DFB-5848-AB82-FBD473C1BE57}"/>
              </a:ext>
            </a:extLst>
          </p:cNvPr>
          <p:cNvSpPr/>
          <p:nvPr/>
        </p:nvSpPr>
        <p:spPr>
          <a:xfrm>
            <a:off x="244356" y="4927100"/>
            <a:ext cx="118405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High granularity (</a:t>
            </a:r>
            <a:r>
              <a:rPr lang="en-US" sz="2000" dirty="0">
                <a:solidFill>
                  <a:schemeClr val="accent1"/>
                </a:solidFill>
              </a:rPr>
              <a:t>≃ 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4 to 6 x present trackers) to maintain low occupancy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  <a:p>
            <a:pPr marL="634050" lvl="1" indent="-285750">
              <a:buFont typeface="Arial" panose="020B0604020202020204" pitchFamily="34" charset="0"/>
              <a:buChar char="•"/>
            </a:pPr>
            <a:r>
              <a:rPr lang="en-US" dirty="0"/>
              <a:t>Pixel sizes in range ≃ 50 x 50 or 25 x 100 µm</a:t>
            </a:r>
            <a:r>
              <a:rPr lang="en-US" baseline="30000" dirty="0"/>
              <a:t>2</a:t>
            </a:r>
            <a:r>
              <a:rPr lang="en-US" dirty="0"/>
              <a:t> - first layer(s) replaceable</a:t>
            </a:r>
          </a:p>
          <a:p>
            <a:pPr marL="6340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S</a:t>
            </a:r>
            <a:r>
              <a:rPr lang="en-US" dirty="0"/>
              <a:t>trip pitch ∼ 75 to 90 µm and length ∼ 2.5 to 5 cm length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Light (1/2 current weight) to reduced multiple scattering, interactions, e-bremsstrahlung and </a:t>
            </a:r>
            <a:r>
              <a:rPr lang="en-US" sz="2000" dirty="0" err="1">
                <a:solidFill>
                  <a:schemeClr val="accent1"/>
                </a:solidFill>
                <a:sym typeface="Wingdings"/>
              </a:rPr>
              <a:t>γ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-conversions) </a:t>
            </a:r>
          </a:p>
          <a:p>
            <a:pPr marL="6340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Design, new materials - new cooling (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) - DC/DC, serial powering 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n-in-p and 3D sensors, radiation tolerance up to NIEL ≃ 2 x 10</a:t>
            </a:r>
            <a:r>
              <a:rPr lang="en-US" sz="2000" baseline="30000" dirty="0">
                <a:solidFill>
                  <a:schemeClr val="accent1"/>
                </a:solidFill>
              </a:rPr>
              <a:t>16 </a:t>
            </a:r>
            <a:r>
              <a:rPr lang="en-US" sz="2000" dirty="0">
                <a:solidFill>
                  <a:schemeClr val="accent1"/>
                </a:solidFill>
              </a:rPr>
              <a:t>1 MeV </a:t>
            </a:r>
            <a:r>
              <a:rPr lang="en-US" sz="2000" dirty="0" err="1">
                <a:solidFill>
                  <a:schemeClr val="accent1"/>
                </a:solidFill>
              </a:rPr>
              <a:t>neq</a:t>
            </a:r>
            <a:r>
              <a:rPr lang="en-US" sz="2000" dirty="0">
                <a:solidFill>
                  <a:schemeClr val="accent1"/>
                </a:solidFill>
              </a:rPr>
              <a:t>/cm</a:t>
            </a:r>
            <a:r>
              <a:rPr lang="en-US" sz="2000" baseline="30000" dirty="0">
                <a:solidFill>
                  <a:schemeClr val="accent1"/>
                </a:solidFill>
              </a:rPr>
              <a:t>2 </a:t>
            </a:r>
            <a:r>
              <a:rPr lang="en-US" sz="2000" dirty="0">
                <a:solidFill>
                  <a:schemeClr val="accent1"/>
                </a:solidFill>
              </a:rPr>
              <a:t>and TID of 1 </a:t>
            </a:r>
            <a:r>
              <a:rPr lang="en-US" sz="2000" dirty="0" err="1">
                <a:solidFill>
                  <a:schemeClr val="accent1"/>
                </a:solidFill>
              </a:rPr>
              <a:t>GRad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0ADA2E-D198-C145-AA21-C8BB45B82B81}"/>
              </a:ext>
            </a:extLst>
          </p:cNvPr>
          <p:cNvSpPr txBox="1"/>
          <p:nvPr/>
        </p:nvSpPr>
        <p:spPr>
          <a:xfrm>
            <a:off x="244357" y="767963"/>
            <a:ext cx="1082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ATLAS has a 5 layers pixel detector while CMS has a design for tracks in hardware trigger at 40 MHz pixel coverage is extended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from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sym typeface="Wingdings"/>
              </a:rPr>
              <a:t>η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 ≃ 2.4 to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sym typeface="Wingdings"/>
              </a:rPr>
              <a:t>η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 ≃ 4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C9E7C31-FE3D-804F-B5FE-F32FE381F974}"/>
              </a:ext>
            </a:extLst>
          </p:cNvPr>
          <p:cNvGrpSpPr/>
          <p:nvPr/>
        </p:nvGrpSpPr>
        <p:grpSpPr>
          <a:xfrm>
            <a:off x="231778" y="1472207"/>
            <a:ext cx="11527923" cy="3447379"/>
            <a:chOff x="231778" y="1644737"/>
            <a:chExt cx="11527923" cy="3447379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42042947-A28F-0941-8EC6-D92137823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861" y="1710453"/>
              <a:ext cx="5462629" cy="3381663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5BE502B-4FC2-9548-8ACA-0F34D2C2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7384" y="1644737"/>
              <a:ext cx="5722317" cy="3253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92F99B0-F8DE-044F-AA1F-F45A2A56E675}"/>
                </a:ext>
              </a:extLst>
            </p:cNvPr>
            <p:cNvSpPr txBox="1"/>
            <p:nvPr/>
          </p:nvSpPr>
          <p:spPr>
            <a:xfrm>
              <a:off x="2967351" y="2419648"/>
              <a:ext cx="2443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Stereo</a:t>
              </a:r>
              <a:r>
                <a:rPr lang="fr-FR" sz="1400" dirty="0"/>
                <a:t> for z/r-</a:t>
              </a:r>
              <a:r>
                <a:rPr lang="fr-FR" sz="1400" dirty="0" err="1"/>
                <a:t>coordinate</a:t>
              </a:r>
              <a:r>
                <a:rPr lang="fr-FR" sz="1400" dirty="0"/>
                <a:t> in OT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8686BF2-C1AA-D746-B776-BC85CC263BEC}"/>
                </a:ext>
              </a:extLst>
            </p:cNvPr>
            <p:cNvSpPr txBox="1"/>
            <p:nvPr/>
          </p:nvSpPr>
          <p:spPr>
            <a:xfrm>
              <a:off x="231778" y="3131206"/>
              <a:ext cx="386644" cy="30777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OT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3C3D93F-70B0-824F-A655-2C7835D9B9C7}"/>
                </a:ext>
              </a:extLst>
            </p:cNvPr>
            <p:cNvSpPr txBox="1"/>
            <p:nvPr/>
          </p:nvSpPr>
          <p:spPr>
            <a:xfrm>
              <a:off x="266761" y="4145860"/>
              <a:ext cx="317716" cy="30777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IT</a:t>
              </a:r>
            </a:p>
          </p:txBody>
        </p:sp>
        <p:sp>
          <p:nvSpPr>
            <p:cNvPr id="8" name="Parenthèse ouvrante 7">
              <a:extLst>
                <a:ext uri="{FF2B5EF4-FFF2-40B4-BE49-F238E27FC236}">
                  <a16:creationId xmlns:a16="http://schemas.microsoft.com/office/drawing/2014/main" id="{72069D73-36F9-5349-B07A-F2046373FCE1}"/>
                </a:ext>
              </a:extLst>
            </p:cNvPr>
            <p:cNvSpPr/>
            <p:nvPr/>
          </p:nvSpPr>
          <p:spPr>
            <a:xfrm>
              <a:off x="696000" y="2613438"/>
              <a:ext cx="45719" cy="1254225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Parenthèse ouvrante 15">
              <a:extLst>
                <a:ext uri="{FF2B5EF4-FFF2-40B4-BE49-F238E27FC236}">
                  <a16:creationId xmlns:a16="http://schemas.microsoft.com/office/drawing/2014/main" id="{FD9CFC80-4B80-B244-A5C5-FC35B9C8BF27}"/>
                </a:ext>
              </a:extLst>
            </p:cNvPr>
            <p:cNvSpPr/>
            <p:nvPr/>
          </p:nvSpPr>
          <p:spPr>
            <a:xfrm>
              <a:off x="687128" y="4001079"/>
              <a:ext cx="45719" cy="628116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4698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LHCb</a:t>
            </a:r>
            <a:r>
              <a:rPr lang="en-US" sz="3600" dirty="0">
                <a:solidFill>
                  <a:schemeClr val="accent1"/>
                </a:solidFill>
              </a:rPr>
              <a:t> Vertex (pixel) Locator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1C54AA-80B5-DA41-BF5D-DB20B51DDED4}"/>
              </a:ext>
            </a:extLst>
          </p:cNvPr>
          <p:cNvSpPr txBox="1"/>
          <p:nvPr/>
        </p:nvSpPr>
        <p:spPr>
          <a:xfrm>
            <a:off x="232379" y="954061"/>
            <a:ext cx="77286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LHCb</a:t>
            </a:r>
            <a:r>
              <a:rPr lang="en-US" sz="2200" dirty="0">
                <a:solidFill>
                  <a:schemeClr val="accent1"/>
                </a:solidFill>
              </a:rPr>
              <a:t> VELO upgrade for installation during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12 disks of 4 modules, inner radius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4.5 mm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Planar n-in-p sensors fully depleted up to ≃  kV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200 µm thick, 55 x 55 µm</a:t>
            </a:r>
            <a:r>
              <a:rPr lang="en-US" sz="2000" baseline="30000" dirty="0"/>
              <a:t>2 </a:t>
            </a:r>
            <a:r>
              <a:rPr lang="en-US" sz="2000" dirty="0"/>
              <a:t>pixels,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10 µm hit resolution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000" dirty="0"/>
              <a:t>120 </a:t>
            </a:r>
            <a:r>
              <a:rPr lang="fr-FR" sz="2000" dirty="0"/>
              <a:t>x 120 </a:t>
            </a:r>
            <a:r>
              <a:rPr lang="el-GR" sz="2000" dirty="0"/>
              <a:t>μ</a:t>
            </a:r>
            <a:r>
              <a:rPr lang="fr-FR" sz="2000" dirty="0"/>
              <a:t>m</a:t>
            </a:r>
            <a:r>
              <a:rPr lang="fr-FR" sz="2000" baseline="30000" dirty="0"/>
              <a:t>2</a:t>
            </a:r>
            <a:r>
              <a:rPr lang="fr-FR" sz="2000" dirty="0"/>
              <a:t> </a:t>
            </a:r>
            <a:r>
              <a:rPr lang="en-US" sz="2000" dirty="0"/>
              <a:t>micro cooling-channel etched in sensor substrate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≃ 1.5% X/X</a:t>
            </a:r>
            <a:r>
              <a:rPr lang="en-US" sz="2000" baseline="-25000" dirty="0"/>
              <a:t>0</a:t>
            </a:r>
            <a:r>
              <a:rPr lang="en-US" sz="2000" dirty="0"/>
              <a:t> per disk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Radiation tolerance ≃ 10</a:t>
            </a:r>
            <a:r>
              <a:rPr lang="en-US" sz="2000" baseline="30000" dirty="0"/>
              <a:t>15 </a:t>
            </a:r>
            <a:r>
              <a:rPr lang="en-US" sz="2000" dirty="0"/>
              <a:t>1 MeV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 </a:t>
            </a:r>
            <a:r>
              <a:rPr lang="en-US" sz="2000" dirty="0"/>
              <a:t>(T ≃ -20</a:t>
            </a:r>
            <a:r>
              <a:rPr lang="en-US" sz="2000" baseline="30000" dirty="0"/>
              <a:t>∘</a:t>
            </a:r>
            <a:r>
              <a:rPr lang="en-US" sz="2000" dirty="0"/>
              <a:t>)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FCEC26AF-1D33-A94C-A809-9E09F2753A72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029" y="4105601"/>
            <a:ext cx="5246285" cy="195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C86B307-0596-684F-90F5-1481CC283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8118" r="11965"/>
          <a:stretch>
            <a:fillRect/>
          </a:stretch>
        </p:blipFill>
        <p:spPr>
          <a:xfrm>
            <a:off x="5946585" y="3781399"/>
            <a:ext cx="2186853" cy="260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1.png" descr="image1.png">
            <a:extLst>
              <a:ext uri="{FF2B5EF4-FFF2-40B4-BE49-F238E27FC236}">
                <a16:creationId xmlns:a16="http://schemas.microsoft.com/office/drawing/2014/main" id="{F53F1302-E168-7A41-9F0A-3200ED80E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6348" y="861892"/>
            <a:ext cx="3792302" cy="1904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 measuring strips…">
            <a:extLst>
              <a:ext uri="{FF2B5EF4-FFF2-40B4-BE49-F238E27FC236}">
                <a16:creationId xmlns:a16="http://schemas.microsoft.com/office/drawing/2014/main" id="{D6D3E70D-7808-6A4D-A9B9-E444189118C2}"/>
              </a:ext>
            </a:extLst>
          </p:cNvPr>
          <p:cNvSpPr txBox="1"/>
          <p:nvPr/>
        </p:nvSpPr>
        <p:spPr>
          <a:xfrm>
            <a:off x="10319535" y="1765427"/>
            <a:ext cx="1689115" cy="523220"/>
          </a:xfrm>
          <a:prstGeom prst="rect">
            <a:avLst/>
          </a:prstGeom>
          <a:solidFill>
            <a:srgbClr val="FFFFFF">
              <a:alpha val="6924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sz="1400" dirty="0"/>
              <a:t>R measuring strips</a:t>
            </a:r>
          </a:p>
          <a:p>
            <a:pPr>
              <a:defRPr sz="1600"/>
            </a:pPr>
            <a:r>
              <a:rPr sz="1400" dirty="0"/>
              <a:t>with double metal r/o</a:t>
            </a:r>
          </a:p>
        </p:txBody>
      </p:sp>
      <p:sp>
        <p:nvSpPr>
          <p:cNvPr id="30" name="Phi measuring strips">
            <a:extLst>
              <a:ext uri="{FF2B5EF4-FFF2-40B4-BE49-F238E27FC236}">
                <a16:creationId xmlns:a16="http://schemas.microsoft.com/office/drawing/2014/main" id="{4A65357A-D833-514F-B9CE-E209E576153D}"/>
              </a:ext>
            </a:extLst>
          </p:cNvPr>
          <p:cNvSpPr txBox="1"/>
          <p:nvPr/>
        </p:nvSpPr>
        <p:spPr>
          <a:xfrm>
            <a:off x="9304302" y="2452783"/>
            <a:ext cx="1567415" cy="307777"/>
          </a:xfrm>
          <a:prstGeom prst="rect">
            <a:avLst/>
          </a:prstGeom>
          <a:solidFill>
            <a:srgbClr val="FFFFFF">
              <a:alpha val="78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rPr sz="1400" dirty="0"/>
              <a:t>Phi measuring strips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0182642-2551-F14A-B35E-7DDA13C39013}"/>
              </a:ext>
            </a:extLst>
          </p:cNvPr>
          <p:cNvCxnSpPr>
            <a:cxnSpLocks/>
          </p:cNvCxnSpPr>
          <p:nvPr/>
        </p:nvCxnSpPr>
        <p:spPr>
          <a:xfrm flipH="1">
            <a:off x="9435548" y="2027037"/>
            <a:ext cx="8839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922535B-BDFC-7F47-8391-6440A7182108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870794" y="2447119"/>
            <a:ext cx="433508" cy="1595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 measuring strips…">
            <a:extLst>
              <a:ext uri="{FF2B5EF4-FFF2-40B4-BE49-F238E27FC236}">
                <a16:creationId xmlns:a16="http://schemas.microsoft.com/office/drawing/2014/main" id="{05425B71-D8CE-764A-AD10-1F0078A57FC3}"/>
              </a:ext>
            </a:extLst>
          </p:cNvPr>
          <p:cNvSpPr txBox="1"/>
          <p:nvPr/>
        </p:nvSpPr>
        <p:spPr>
          <a:xfrm>
            <a:off x="8246456" y="861892"/>
            <a:ext cx="3185101" cy="307777"/>
          </a:xfrm>
          <a:prstGeom prst="rect">
            <a:avLst/>
          </a:prstGeom>
          <a:solidFill>
            <a:srgbClr val="FFFFFF">
              <a:alpha val="6924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400"/>
              <a:t>Original strip detector new one with pixels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7CB30BB5-2081-BF45-AF2D-352666FC9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99464" y="3087705"/>
            <a:ext cx="3762193" cy="369300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ECE2D55-EE81-B943-8950-B2C9418256CF}"/>
              </a:ext>
            </a:extLst>
          </p:cNvPr>
          <p:cNvSpPr txBox="1"/>
          <p:nvPr/>
        </p:nvSpPr>
        <p:spPr>
          <a:xfrm>
            <a:off x="10763176" y="403020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old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422AE93-98F9-CC48-9271-F94CF030F2D0}"/>
              </a:ext>
            </a:extLst>
          </p:cNvPr>
          <p:cNvSpPr txBox="1"/>
          <p:nvPr/>
        </p:nvSpPr>
        <p:spPr>
          <a:xfrm>
            <a:off x="11244228" y="4411419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483D3B-945A-BA48-8F19-4F94CD2D1203}"/>
              </a:ext>
            </a:extLst>
          </p:cNvPr>
          <p:cNvSpPr txBox="1"/>
          <p:nvPr/>
        </p:nvSpPr>
        <p:spPr>
          <a:xfrm>
            <a:off x="9810872" y="3204552"/>
            <a:ext cx="40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D0E002B-935E-A146-86D6-96E371358B60}"/>
              </a:ext>
            </a:extLst>
          </p:cNvPr>
          <p:cNvSpPr txBox="1"/>
          <p:nvPr/>
        </p:nvSpPr>
        <p:spPr>
          <a:xfrm>
            <a:off x="10006306" y="3750660"/>
            <a:ext cx="661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ATLAS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7D028F1-2C60-FE49-BF77-4ACED1FF5A17}"/>
              </a:ext>
            </a:extLst>
          </p:cNvPr>
          <p:cNvCxnSpPr>
            <a:cxnSpLocks/>
          </p:cNvCxnSpPr>
          <p:nvPr/>
        </p:nvCxnSpPr>
        <p:spPr>
          <a:xfrm>
            <a:off x="9079812" y="3893070"/>
            <a:ext cx="913667" cy="1147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918986A-9D13-154A-87C5-F1FD17A9BF70}"/>
              </a:ext>
            </a:extLst>
          </p:cNvPr>
          <p:cNvCxnSpPr>
            <a:cxnSpLocks/>
          </p:cNvCxnSpPr>
          <p:nvPr/>
        </p:nvCxnSpPr>
        <p:spPr>
          <a:xfrm>
            <a:off x="9993479" y="3904548"/>
            <a:ext cx="3090" cy="220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CC0E95A6-0700-5A4A-A229-B5ADA2B49033}"/>
              </a:ext>
            </a:extLst>
          </p:cNvPr>
          <p:cNvSpPr txBox="1"/>
          <p:nvPr/>
        </p:nvSpPr>
        <p:spPr>
          <a:xfrm>
            <a:off x="9810872" y="4856019"/>
            <a:ext cx="40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8D98FA4-3707-4E48-9B3D-6559868EFFF8}"/>
              </a:ext>
            </a:extLst>
          </p:cNvPr>
          <p:cNvSpPr txBox="1"/>
          <p:nvPr/>
        </p:nvSpPr>
        <p:spPr>
          <a:xfrm>
            <a:off x="10006305" y="5427462"/>
            <a:ext cx="206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ALICE ITS2 - Belle-II vertex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19FFDBB-9594-E045-A110-2125415E9E12}"/>
              </a:ext>
            </a:extLst>
          </p:cNvPr>
          <p:cNvCxnSpPr>
            <a:cxnSpLocks/>
          </p:cNvCxnSpPr>
          <p:nvPr/>
        </p:nvCxnSpPr>
        <p:spPr>
          <a:xfrm>
            <a:off x="9069116" y="5562036"/>
            <a:ext cx="91462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19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</a:rPr>
              <a:t>LHCb</a:t>
            </a:r>
            <a:r>
              <a:rPr lang="en-US" sz="3200" dirty="0">
                <a:solidFill>
                  <a:schemeClr val="accent1"/>
                </a:solidFill>
              </a:rPr>
              <a:t> scintillating Fiber Tracker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3E6D2F2-F4D9-C745-9760-34951A9165AC}"/>
              </a:ext>
            </a:extLst>
          </p:cNvPr>
          <p:cNvSpPr txBox="1"/>
          <p:nvPr/>
        </p:nvSpPr>
        <p:spPr>
          <a:xfrm>
            <a:off x="614855" y="1056499"/>
            <a:ext cx="10752083" cy="41242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3 stations, each 2.5% X/X0 - 4 plans (X-U-V-X) with ± 5∘ stereo angle  - 50-75 µm resolution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3 M fibers </a:t>
            </a:r>
            <a:r>
              <a:rPr lang="en-US" sz="2000" dirty="0" err="1"/>
              <a:t>Φ</a:t>
            </a:r>
            <a:r>
              <a:rPr lang="en-US" sz="2000" dirty="0"/>
              <a:t> 250 µm x 2.5 m (10 000 km)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3 </a:t>
            </a:r>
            <a:r>
              <a:rPr lang="en-US" sz="2000" dirty="0" err="1"/>
              <a:t>Mrad</a:t>
            </a:r>
            <a:r>
              <a:rPr lang="en-US" sz="2000" dirty="0"/>
              <a:t> in inner region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H</a:t>
            </a:r>
            <a:r>
              <a:rPr lang="en-US" sz="2000" dirty="0"/>
              <a:t>igh precision assembly of fiber mats</a:t>
            </a:r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Readout with 128 </a:t>
            </a:r>
            <a:r>
              <a:rPr lang="en-US" sz="2000" dirty="0" err="1">
                <a:solidFill>
                  <a:srgbClr val="000000"/>
                </a:solidFill>
              </a:rPr>
              <a:t>SiPM</a:t>
            </a:r>
            <a:r>
              <a:rPr lang="en-US" sz="2000" dirty="0">
                <a:solidFill>
                  <a:srgbClr val="000000"/>
                </a:solidFill>
              </a:rPr>
              <a:t> array 250 µm pitch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40</a:t>
            </a:r>
            <a:r>
              <a:rPr lang="en-US" sz="2000" baseline="30000" dirty="0"/>
              <a:t>∘</a:t>
            </a:r>
            <a:r>
              <a:rPr lang="en-US" sz="2000" dirty="0"/>
              <a:t>C cooling to sustain 1.2·10</a:t>
            </a:r>
            <a:r>
              <a:rPr lang="en-US" sz="2000" baseline="30000" dirty="0"/>
              <a:t>12</a:t>
            </a:r>
            <a:r>
              <a:rPr lang="en-US" sz="2000" dirty="0"/>
              <a:t> </a:t>
            </a:r>
            <a:r>
              <a:rPr lang="en-US" sz="2000" dirty="0" err="1"/>
              <a:t>neq</a:t>
            </a:r>
            <a:r>
              <a:rPr lang="en-US" sz="2000" dirty="0"/>
              <a:t>. /cm2 </a:t>
            </a:r>
          </a:p>
        </p:txBody>
      </p:sp>
      <p:grpSp>
        <p:nvGrpSpPr>
          <p:cNvPr id="15" name="Group 76">
            <a:extLst>
              <a:ext uri="{FF2B5EF4-FFF2-40B4-BE49-F238E27FC236}">
                <a16:creationId xmlns:a16="http://schemas.microsoft.com/office/drawing/2014/main" id="{104E8753-D055-EE4F-A783-14FA718DD46A}"/>
              </a:ext>
            </a:extLst>
          </p:cNvPr>
          <p:cNvGrpSpPr/>
          <p:nvPr/>
        </p:nvGrpSpPr>
        <p:grpSpPr>
          <a:xfrm>
            <a:off x="6963016" y="1428214"/>
            <a:ext cx="3667810" cy="4991100"/>
            <a:chOff x="5765800" y="546100"/>
            <a:chExt cx="3276462" cy="3580033"/>
          </a:xfrm>
        </p:grpSpPr>
        <p:grpSp>
          <p:nvGrpSpPr>
            <p:cNvPr id="16" name="Group 73">
              <a:extLst>
                <a:ext uri="{FF2B5EF4-FFF2-40B4-BE49-F238E27FC236}">
                  <a16:creationId xmlns:a16="http://schemas.microsoft.com/office/drawing/2014/main" id="{FC6ED183-5D6C-7A48-A922-6C1DA61C2387}"/>
                </a:ext>
              </a:extLst>
            </p:cNvPr>
            <p:cNvGrpSpPr/>
            <p:nvPr/>
          </p:nvGrpSpPr>
          <p:grpSpPr>
            <a:xfrm>
              <a:off x="5765800" y="546100"/>
              <a:ext cx="3149600" cy="3580033"/>
              <a:chOff x="1231169" y="1560509"/>
              <a:chExt cx="2032888" cy="3228234"/>
            </a:xfrm>
          </p:grpSpPr>
          <p:pic>
            <p:nvPicPr>
              <p:cNvPr id="19" name="Picture 70">
                <a:extLst>
                  <a:ext uri="{FF2B5EF4-FFF2-40B4-BE49-F238E27FC236}">
                    <a16:creationId xmlns:a16="http://schemas.microsoft.com/office/drawing/2014/main" id="{DDE912FA-A3FC-F74F-AA8D-1291F134C7C0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847240" y="1560509"/>
                <a:ext cx="1416817" cy="3195375"/>
              </a:xfrm>
              <a:prstGeom prst="rect">
                <a:avLst/>
              </a:prstGeom>
            </p:spPr>
          </p:pic>
          <p:pic>
            <p:nvPicPr>
              <p:cNvPr id="20" name="Picture 71">
                <a:extLst>
                  <a:ext uri="{FF2B5EF4-FFF2-40B4-BE49-F238E27FC236}">
                    <a16:creationId xmlns:a16="http://schemas.microsoft.com/office/drawing/2014/main" id="{6315CD76-AC4D-034C-8599-759782E4E424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535865" y="1560509"/>
                <a:ext cx="1416817" cy="3195375"/>
              </a:xfrm>
              <a:prstGeom prst="rect">
                <a:avLst/>
              </a:prstGeom>
            </p:spPr>
          </p:pic>
          <p:pic>
            <p:nvPicPr>
              <p:cNvPr id="21" name="Picture 72">
                <a:extLst>
                  <a:ext uri="{FF2B5EF4-FFF2-40B4-BE49-F238E27FC236}">
                    <a16:creationId xmlns:a16="http://schemas.microsoft.com/office/drawing/2014/main" id="{11C3E77A-1BCA-EC43-8C2B-0DD03823D27C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231169" y="1593368"/>
                <a:ext cx="1416817" cy="3195375"/>
              </a:xfrm>
              <a:prstGeom prst="rect">
                <a:avLst/>
              </a:prstGeom>
            </p:spPr>
          </p:pic>
        </p:grpSp>
        <p:sp>
          <p:nvSpPr>
            <p:cNvPr id="17" name="TextBox 74">
              <a:extLst>
                <a:ext uri="{FF2B5EF4-FFF2-40B4-BE49-F238E27FC236}">
                  <a16:creationId xmlns:a16="http://schemas.microsoft.com/office/drawing/2014/main" id="{D69A902B-DF0C-4646-A5CD-EB116DEA7ADE}"/>
                </a:ext>
              </a:extLst>
            </p:cNvPr>
            <p:cNvSpPr txBox="1"/>
            <p:nvPr/>
          </p:nvSpPr>
          <p:spPr>
            <a:xfrm rot="2074394">
              <a:off x="6681855" y="3732394"/>
              <a:ext cx="674742" cy="264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2x 3m</a:t>
              </a:r>
            </a:p>
          </p:txBody>
        </p:sp>
        <p:sp>
          <p:nvSpPr>
            <p:cNvPr id="18" name="TextBox 75">
              <a:extLst>
                <a:ext uri="{FF2B5EF4-FFF2-40B4-BE49-F238E27FC236}">
                  <a16:creationId xmlns:a16="http://schemas.microsoft.com/office/drawing/2014/main" id="{188939E5-9D9B-3F4C-8034-D77C8D39B914}"/>
                </a:ext>
              </a:extLst>
            </p:cNvPr>
            <p:cNvSpPr txBox="1"/>
            <p:nvPr/>
          </p:nvSpPr>
          <p:spPr>
            <a:xfrm rot="5400000">
              <a:off x="8524769" y="2726648"/>
              <a:ext cx="705062" cy="329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2x 2.5 m</a:t>
              </a:r>
            </a:p>
          </p:txBody>
        </p:sp>
      </p:grpSp>
      <p:pic>
        <p:nvPicPr>
          <p:cNvPr id="22" name="Picture 77">
            <a:extLst>
              <a:ext uri="{FF2B5EF4-FFF2-40B4-BE49-F238E27FC236}">
                <a16:creationId xmlns:a16="http://schemas.microsoft.com/office/drawing/2014/main" id="{82086BF1-8C77-AF49-83EF-777759191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3" t="34076" r="1570" b="9726"/>
          <a:stretch/>
        </p:blipFill>
        <p:spPr>
          <a:xfrm>
            <a:off x="1858975" y="5237996"/>
            <a:ext cx="4432300" cy="863600"/>
          </a:xfrm>
          <a:prstGeom prst="rect">
            <a:avLst/>
          </a:prstGeom>
        </p:spPr>
      </p:pic>
      <p:cxnSp>
        <p:nvCxnSpPr>
          <p:cNvPr id="23" name="Straight Arrow Connector 80">
            <a:extLst>
              <a:ext uri="{FF2B5EF4-FFF2-40B4-BE49-F238E27FC236}">
                <a16:creationId xmlns:a16="http://schemas.microsoft.com/office/drawing/2014/main" id="{17BA82BA-BE5A-3948-AC88-1E281B3BC0FE}"/>
              </a:ext>
            </a:extLst>
          </p:cNvPr>
          <p:cNvCxnSpPr/>
          <p:nvPr/>
        </p:nvCxnSpPr>
        <p:spPr>
          <a:xfrm>
            <a:off x="6477001" y="3327400"/>
            <a:ext cx="558127" cy="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81">
            <a:extLst>
              <a:ext uri="{FF2B5EF4-FFF2-40B4-BE49-F238E27FC236}">
                <a16:creationId xmlns:a16="http://schemas.microsoft.com/office/drawing/2014/main" id="{2A6C046E-A8DC-D147-BD34-78C13CBE12DA}"/>
              </a:ext>
            </a:extLst>
          </p:cNvPr>
          <p:cNvCxnSpPr/>
          <p:nvPr/>
        </p:nvCxnSpPr>
        <p:spPr>
          <a:xfrm>
            <a:off x="6604001" y="5428179"/>
            <a:ext cx="832584" cy="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">
            <a:extLst>
              <a:ext uri="{FF2B5EF4-FFF2-40B4-BE49-F238E27FC236}">
                <a16:creationId xmlns:a16="http://schemas.microsoft.com/office/drawing/2014/main" id="{3A55D2B7-66A4-864A-9D63-DF5997BC6BCB}"/>
              </a:ext>
            </a:extLst>
          </p:cNvPr>
          <p:cNvCxnSpPr>
            <a:cxnSpLocks/>
          </p:cNvCxnSpPr>
          <p:nvPr/>
        </p:nvCxnSpPr>
        <p:spPr>
          <a:xfrm>
            <a:off x="4014170" y="2378374"/>
            <a:ext cx="0" cy="498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78">
            <a:extLst>
              <a:ext uri="{FF2B5EF4-FFF2-40B4-BE49-F238E27FC236}">
                <a16:creationId xmlns:a16="http://schemas.microsoft.com/office/drawing/2014/main" id="{A4B62B16-6306-5E48-B028-BED783842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2" y="2963842"/>
            <a:ext cx="4419599" cy="9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ATLAS High Granularity Timing Detector </a:t>
            </a:r>
            <a:endParaRPr lang="en-US" sz="3600" baseline="-25000" dirty="0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2A46F7-2410-DB44-8F54-7A8B72DFEA20}"/>
              </a:ext>
            </a:extLst>
          </p:cNvPr>
          <p:cNvSpPr/>
          <p:nvPr/>
        </p:nvSpPr>
        <p:spPr>
          <a:xfrm>
            <a:off x="308522" y="4103171"/>
            <a:ext cx="11574956" cy="25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Two double sided layers 2.4 &lt; </a:t>
            </a:r>
            <a:r>
              <a:rPr lang="en-US" sz="2200" dirty="0" err="1">
                <a:solidFill>
                  <a:schemeClr val="accent1"/>
                </a:solidFill>
              </a:rPr>
              <a:t>η</a:t>
            </a:r>
            <a:r>
              <a:rPr lang="en-US" sz="2200" dirty="0">
                <a:solidFill>
                  <a:schemeClr val="accent1"/>
                </a:solidFill>
              </a:rPr>
              <a:t> &lt; 4 in front of Calorimeter endcap (</a:t>
            </a:r>
            <a:r>
              <a:rPr lang="en-US" sz="2200" dirty="0" err="1">
                <a:solidFill>
                  <a:schemeClr val="accent1"/>
                </a:solidFill>
              </a:rPr>
              <a:t>r</a:t>
            </a:r>
            <a:r>
              <a:rPr lang="en-US" sz="2200" baseline="-25000" dirty="0" err="1">
                <a:solidFill>
                  <a:schemeClr val="accent1"/>
                </a:solidFill>
              </a:rPr>
              <a:t>active</a:t>
            </a:r>
            <a:r>
              <a:rPr lang="en-US" sz="2200" dirty="0">
                <a:solidFill>
                  <a:schemeClr val="accent1"/>
                </a:solidFill>
              </a:rPr>
              <a:t> = 12 - 64 cm), z &lt; 75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2(3) hits per track for R &gt;(&lt;) 30 cm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30 </a:t>
            </a:r>
            <a:r>
              <a:rPr lang="en-US" sz="2000" dirty="0" err="1"/>
              <a:t>ps</a:t>
            </a:r>
            <a:r>
              <a:rPr lang="en-US" sz="2000" dirty="0"/>
              <a:t> resolution per track after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LGADs 1.3 x 1.3 mm</a:t>
            </a:r>
            <a:r>
              <a:rPr lang="en-US" sz="2000" baseline="30000" dirty="0"/>
              <a:t>2</a:t>
            </a:r>
            <a:r>
              <a:rPr lang="en-US" sz="2000" dirty="0"/>
              <a:t> pads, 6.3 m</a:t>
            </a:r>
            <a:r>
              <a:rPr lang="en-US" sz="2000" baseline="30000" dirty="0"/>
              <a:t>2</a:t>
            </a:r>
            <a:r>
              <a:rPr lang="en-US" sz="2000" dirty="0"/>
              <a:t>, 3.54 </a:t>
            </a:r>
            <a:r>
              <a:rPr lang="en-US" sz="2000" dirty="0" err="1"/>
              <a:t>Mch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Fluence and TID 4000 fb</a:t>
            </a:r>
            <a:r>
              <a:rPr lang="en-US" sz="2000" baseline="30000" dirty="0"/>
              <a:t>-1</a:t>
            </a:r>
            <a:r>
              <a:rPr lang="en-US" sz="20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 to 4 x 10</a:t>
            </a:r>
            <a:r>
              <a:rPr lang="en-US" sz="2000" baseline="30000" dirty="0"/>
              <a:t>15</a:t>
            </a:r>
            <a:r>
              <a:rPr lang="en-US" sz="2000" dirty="0"/>
              <a:t> 1 MeV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</a:t>
            </a:r>
            <a:r>
              <a:rPr lang="en-US" sz="2000" dirty="0"/>
              <a:t> and 400 </a:t>
            </a:r>
            <a:r>
              <a:rPr lang="en-US" sz="2000" dirty="0" err="1"/>
              <a:t>MRad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Operation at -30</a:t>
            </a:r>
            <a:r>
              <a:rPr lang="en-US" sz="2000" baseline="30000" dirty="0"/>
              <a:t>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Inner ring replaceable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35EAA8-BA78-9844-A9A8-7B60BE74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10" y="964444"/>
            <a:ext cx="4159539" cy="284446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26538ED-43D1-DB4B-B657-05B31D0B77FB}"/>
              </a:ext>
            </a:extLst>
          </p:cNvPr>
          <p:cNvGrpSpPr/>
          <p:nvPr/>
        </p:nvGrpSpPr>
        <p:grpSpPr>
          <a:xfrm>
            <a:off x="6929744" y="4622793"/>
            <a:ext cx="4630859" cy="2116413"/>
            <a:chOff x="6929744" y="4294175"/>
            <a:chExt cx="4630859" cy="2116413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D58027B4-8BD5-414F-9EF5-3165A1EB7512}"/>
                </a:ext>
              </a:extLst>
            </p:cNvPr>
            <p:cNvGrpSpPr/>
            <p:nvPr/>
          </p:nvGrpSpPr>
          <p:grpSpPr>
            <a:xfrm>
              <a:off x="6929744" y="4294175"/>
              <a:ext cx="4630859" cy="2116413"/>
              <a:chOff x="5654370" y="4167872"/>
              <a:chExt cx="5291807" cy="2535153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2E80B585-F221-684D-82FE-0948BC7FC9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51"/>
              <a:stretch/>
            </p:blipFill>
            <p:spPr>
              <a:xfrm>
                <a:off x="6165726" y="4167872"/>
                <a:ext cx="4738687" cy="2486542"/>
              </a:xfrm>
              <a:prstGeom prst="rect">
                <a:avLst/>
              </a:prstGeom>
            </p:spPr>
          </p:pic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C19B31A-7058-8F45-8260-07B41A3D7D64}"/>
                  </a:ext>
                </a:extLst>
              </p:cNvPr>
              <p:cNvSpPr txBox="1"/>
              <p:nvPr/>
            </p:nvSpPr>
            <p:spPr>
              <a:xfrm>
                <a:off x="9336094" y="6002550"/>
                <a:ext cx="1610083" cy="7004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ATLAS HGTD module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881B69E-F574-9D40-8D93-8DDF680AC418}"/>
                  </a:ext>
                </a:extLst>
              </p:cNvPr>
              <p:cNvSpPr txBox="1"/>
              <p:nvPr/>
            </p:nvSpPr>
            <p:spPr>
              <a:xfrm>
                <a:off x="5654370" y="6279549"/>
                <a:ext cx="16100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3EB7D6-2235-A94B-B05B-E7376F1A9231}"/>
                </a:ext>
              </a:extLst>
            </p:cNvPr>
            <p:cNvSpPr/>
            <p:nvPr/>
          </p:nvSpPr>
          <p:spPr>
            <a:xfrm>
              <a:off x="7340685" y="4585310"/>
              <a:ext cx="356480" cy="625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BC5A99B-6F1A-2B44-860E-E7908DB7CF17}"/>
              </a:ext>
            </a:extLst>
          </p:cNvPr>
          <p:cNvGrpSpPr/>
          <p:nvPr/>
        </p:nvGrpSpPr>
        <p:grpSpPr>
          <a:xfrm>
            <a:off x="565420" y="790009"/>
            <a:ext cx="5692761" cy="3394183"/>
            <a:chOff x="634870" y="813159"/>
            <a:chExt cx="5692761" cy="339418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5652F7D-2A18-5A4E-A65E-A419BC791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36"/>
            <a:stretch/>
          </p:blipFill>
          <p:spPr>
            <a:xfrm>
              <a:off x="634870" y="813159"/>
              <a:ext cx="5462072" cy="339418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4EAA7E-524A-E34D-850B-4A5C9538F5DB}"/>
                </a:ext>
              </a:extLst>
            </p:cNvPr>
            <p:cNvSpPr/>
            <p:nvPr/>
          </p:nvSpPr>
          <p:spPr>
            <a:xfrm>
              <a:off x="5965002" y="813159"/>
              <a:ext cx="356480" cy="150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31DEE0-60DC-2E42-B4BB-85ED9E95D7DD}"/>
                </a:ext>
              </a:extLst>
            </p:cNvPr>
            <p:cNvSpPr/>
            <p:nvPr/>
          </p:nvSpPr>
          <p:spPr>
            <a:xfrm>
              <a:off x="5971151" y="2975726"/>
              <a:ext cx="356480" cy="1203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4352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CMS </a:t>
            </a:r>
            <a:r>
              <a:rPr lang="en-US" sz="3600" dirty="0" err="1"/>
              <a:t>Mip</a:t>
            </a:r>
            <a:r>
              <a:rPr lang="en-US" sz="3600" dirty="0"/>
              <a:t> Timing Detector</a:t>
            </a:r>
            <a:endParaRPr lang="en-US" sz="3600" baseline="-25000" dirty="0"/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FB3564F5-A725-B54A-A182-CC7221E2FA6B}"/>
              </a:ext>
            </a:extLst>
          </p:cNvPr>
          <p:cNvSpPr txBox="1"/>
          <p:nvPr/>
        </p:nvSpPr>
        <p:spPr>
          <a:xfrm>
            <a:off x="343867" y="570509"/>
            <a:ext cx="11504266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sym typeface="Wingdings"/>
              </a:rPr>
              <a:t>Barrel layer (28 mm) in Tracker volume</a:t>
            </a:r>
            <a:endParaRPr lang="en-US" sz="22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err="1">
                <a:solidFill>
                  <a:srgbClr val="000000"/>
                </a:solidFill>
                <a:sym typeface="Wingdings"/>
              </a:rPr>
              <a:t>Lyso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bars 56 mm x 3 x 3 mm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000" dirty="0"/>
              <a:t>,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readout both ends with 2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SiPM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3 </a:t>
            </a:r>
            <a:r>
              <a:rPr lang="en-US" sz="2000" dirty="0">
                <a:sym typeface="Wingdings"/>
              </a:rPr>
              <a:t>x 3 mm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, 30(40) </a:t>
            </a:r>
            <a:r>
              <a:rPr lang="en-US" sz="2000" dirty="0" err="1">
                <a:sym typeface="Wingdings"/>
              </a:rPr>
              <a:t>ps</a:t>
            </a:r>
            <a:r>
              <a:rPr lang="en-US" sz="2000" dirty="0">
                <a:sym typeface="Wingdings"/>
              </a:rPr>
              <a:t> before(after) irradiation</a:t>
            </a: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r>
              <a:rPr lang="en-US" sz="2200" dirty="0">
                <a:solidFill>
                  <a:schemeClr val="accent1"/>
                </a:solidFill>
                <a:sym typeface="Wingdings"/>
              </a:rPr>
              <a:t>Endcap 2 layers (42 mm each) in front of </a:t>
            </a:r>
            <a:r>
              <a:rPr lang="en-US" sz="2200" dirty="0" err="1">
                <a:solidFill>
                  <a:schemeClr val="accent1"/>
                </a:solidFill>
                <a:sym typeface="Wingdings"/>
              </a:rPr>
              <a:t>Calo</a:t>
            </a:r>
            <a:r>
              <a:rPr lang="en-US" sz="2200" dirty="0">
                <a:solidFill>
                  <a:schemeClr val="accent1"/>
                </a:solidFill>
                <a:sym typeface="Wingdings"/>
              </a:rPr>
              <a:t>. Endcap (42 mm), 1.6 &lt; </a:t>
            </a:r>
            <a:r>
              <a:rPr lang="en-US" sz="2200" dirty="0" err="1">
                <a:solidFill>
                  <a:schemeClr val="accent1"/>
                </a:solidFill>
                <a:sym typeface="Wingdings"/>
              </a:rPr>
              <a:t>η</a:t>
            </a:r>
            <a:r>
              <a:rPr lang="en-US" sz="2200" dirty="0">
                <a:solidFill>
                  <a:schemeClr val="accent1"/>
                </a:solidFill>
                <a:sym typeface="Wingdings"/>
              </a:rPr>
              <a:t> &lt; 3</a:t>
            </a:r>
          </a:p>
          <a:p>
            <a:pPr marL="360000" lvl="1" indent="-2844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LGAD 1.3 x 1.3 mm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>
                <a:sym typeface="Wingdings"/>
              </a:rPr>
              <a:t>pads, 30(40) </a:t>
            </a:r>
            <a:r>
              <a:rPr lang="en-US" sz="2000" dirty="0" err="1">
                <a:sym typeface="Wingdings"/>
              </a:rPr>
              <a:t>ps</a:t>
            </a:r>
            <a:r>
              <a:rPr lang="en-US" sz="2000" dirty="0">
                <a:sym typeface="Wingdings"/>
              </a:rPr>
              <a:t> per track before(after) irradiation </a:t>
            </a:r>
            <a:endParaRPr lang="en-US" sz="2000" baseline="30000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2C27A0-6BD4-604A-A9C9-5AC0EC307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224" y="2032181"/>
            <a:ext cx="8281990" cy="48075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CB50C0-4A98-DB42-B30D-F10808A2EB2D}"/>
              </a:ext>
            </a:extLst>
          </p:cNvPr>
          <p:cNvSpPr txBox="1"/>
          <p:nvPr/>
        </p:nvSpPr>
        <p:spPr>
          <a:xfrm>
            <a:off x="8709066" y="203826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28 mm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03A601-638C-8C4A-9A92-F12C4C9A33B3}"/>
              </a:ext>
            </a:extLst>
          </p:cNvPr>
          <p:cNvSpPr txBox="1"/>
          <p:nvPr/>
        </p:nvSpPr>
        <p:spPr>
          <a:xfrm>
            <a:off x="8775736" y="443416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42 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D57587-B7C0-ED4B-878B-7C850DBE3D00}"/>
              </a:ext>
            </a:extLst>
          </p:cNvPr>
          <p:cNvSpPr txBox="1"/>
          <p:nvPr/>
        </p:nvSpPr>
        <p:spPr>
          <a:xfrm>
            <a:off x="10521387" y="2395959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For 3000 fb</a:t>
            </a:r>
            <a:r>
              <a:rPr lang="fr-FR" sz="1600" baseline="30000" dirty="0"/>
              <a:t>-1</a:t>
            </a:r>
          </a:p>
          <a:p>
            <a:r>
              <a:rPr lang="fr-FR" sz="1600" dirty="0"/>
              <a:t>TID = 2.5 </a:t>
            </a:r>
            <a:r>
              <a:rPr lang="fr-FR" sz="1600" dirty="0" err="1"/>
              <a:t>MRad</a:t>
            </a:r>
            <a:endParaRPr lang="fr-FR" sz="16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6333322-B272-E348-9907-A9E8696A9902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0240973" y="2688347"/>
            <a:ext cx="280414" cy="1546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3E8893F-DF7B-A749-AC2D-3D674183A705}"/>
              </a:ext>
            </a:extLst>
          </p:cNvPr>
          <p:cNvSpPr txBox="1"/>
          <p:nvPr/>
        </p:nvSpPr>
        <p:spPr>
          <a:xfrm>
            <a:off x="10542628" y="4710505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For 3000 fb</a:t>
            </a:r>
            <a:r>
              <a:rPr lang="fr-FR" sz="1600" baseline="30000" dirty="0"/>
              <a:t>-1</a:t>
            </a:r>
          </a:p>
          <a:p>
            <a:r>
              <a:rPr lang="fr-FR" sz="1600" dirty="0"/>
              <a:t>TID = 70 </a:t>
            </a:r>
            <a:r>
              <a:rPr lang="fr-FR" sz="1600" dirty="0" err="1"/>
              <a:t>MRad</a:t>
            </a:r>
            <a:endParaRPr lang="fr-FR" sz="1600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BD28D58-C1CB-244E-B0DC-CABB58037615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262214" y="5002893"/>
            <a:ext cx="280414" cy="1546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94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>
            <a:extLst>
              <a:ext uri="{FF2B5EF4-FFF2-40B4-BE49-F238E27FC236}">
                <a16:creationId xmlns:a16="http://schemas.microsoft.com/office/drawing/2014/main" id="{40942F17-C462-B641-822F-8E31380ED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34"/>
          <a:stretch/>
        </p:blipFill>
        <p:spPr>
          <a:xfrm>
            <a:off x="5194582" y="4905276"/>
            <a:ext cx="2057988" cy="18645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313F0-30A4-1645-940B-1040DE98D702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ATLAS muon system upgrades  </a:t>
            </a:r>
            <a:endParaRPr lang="en-US" sz="3600" baseline="-25000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E35F8-0253-CD4A-817A-13DBAA31A548}"/>
              </a:ext>
            </a:extLst>
          </p:cNvPr>
          <p:cNvSpPr/>
          <p:nvPr/>
        </p:nvSpPr>
        <p:spPr>
          <a:xfrm>
            <a:off x="357189" y="670522"/>
            <a:ext cx="8686799" cy="2369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Small Wheels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Small Thin Gap (2.8 mm) Chambers, shorter strips 2 cm to 3.2 mm, 3 mm pitch,     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50 µm, up to 2 x 1.2 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, </a:t>
            </a:r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:n-pentane (55:45)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Resistive strip Micro-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Megas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(0.5 mm pitch),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80 µm per layer, largest module    2 x 2.3 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made of 5 PCBs, </a:t>
            </a:r>
            <a:r>
              <a:rPr lang="fr-FR" dirty="0"/>
              <a:t>Ar:CO2 (93:7)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Small Monitoring Drift Tubes</a:t>
            </a: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Reduced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30 mm (200 Hz/cm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) to 15 mm (2 kHz/cm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), wires 50 µm,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100 µm, L = 1.6 m, </a:t>
            </a:r>
            <a:r>
              <a:rPr lang="fr-FR" dirty="0"/>
              <a:t>Ar:CO2(93:7)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BD2E99FA-01CD-E64C-A71A-2335C26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854" y="4988174"/>
            <a:ext cx="2398946" cy="18066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664094-4065-2540-B17D-1ADEEBD0B031}"/>
              </a:ext>
            </a:extLst>
          </p:cNvPr>
          <p:cNvSpPr txBox="1"/>
          <p:nvPr/>
        </p:nvSpPr>
        <p:spPr>
          <a:xfrm rot="16200000">
            <a:off x="60207" y="4640245"/>
            <a:ext cx="78451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sMDT</a:t>
            </a:r>
            <a:endParaRPr lang="fr-FR" sz="2000" dirty="0">
              <a:solidFill>
                <a:schemeClr val="accent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A55429-794C-624E-8306-A8AEDD54909A}"/>
              </a:ext>
            </a:extLst>
          </p:cNvPr>
          <p:cNvGrpSpPr/>
          <p:nvPr/>
        </p:nvGrpSpPr>
        <p:grpSpPr>
          <a:xfrm>
            <a:off x="4032791" y="3199992"/>
            <a:ext cx="4246914" cy="1710447"/>
            <a:chOff x="3157420" y="3150113"/>
            <a:chExt cx="4753024" cy="200956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33577F1-285E-4440-854E-0C911B53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9801" y="3337831"/>
              <a:ext cx="3364542" cy="1569066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4FB24BC-DFC5-3D40-8935-005AFBF2955B}"/>
                </a:ext>
              </a:extLst>
            </p:cNvPr>
            <p:cNvSpPr txBox="1"/>
            <p:nvPr/>
          </p:nvSpPr>
          <p:spPr>
            <a:xfrm>
              <a:off x="4096845" y="4834238"/>
              <a:ext cx="3643863" cy="32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Strips 3 mm pitch for precise polar angle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3F7ACD8-AB91-C749-A297-809B78ACD8E6}"/>
                </a:ext>
              </a:extLst>
            </p:cNvPr>
            <p:cNvSpPr txBox="1"/>
            <p:nvPr/>
          </p:nvSpPr>
          <p:spPr>
            <a:xfrm>
              <a:off x="6389519" y="3202099"/>
              <a:ext cx="1520925" cy="54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Pads 8 cm pitch </a:t>
              </a:r>
            </a:p>
            <a:p>
              <a:r>
                <a:rPr lang="en-US" sz="1200" dirty="0"/>
                <a:t>for trigger regions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C743BC7-4103-6E4D-9FA2-20AA44A0D209}"/>
                </a:ext>
              </a:extLst>
            </p:cNvPr>
            <p:cNvSpPr txBox="1"/>
            <p:nvPr/>
          </p:nvSpPr>
          <p:spPr>
            <a:xfrm>
              <a:off x="3157420" y="3150113"/>
              <a:ext cx="2951725" cy="3254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Wires 1.8 mm coarse azimuthal angle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53DFD5B-D411-F84C-93E1-AC5EC7D526B0}"/>
              </a:ext>
            </a:extLst>
          </p:cNvPr>
          <p:cNvSpPr txBox="1"/>
          <p:nvPr/>
        </p:nvSpPr>
        <p:spPr>
          <a:xfrm rot="16200000">
            <a:off x="3817164" y="4640245"/>
            <a:ext cx="70147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sTGC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3B29C5E-DA8F-394D-9936-1DEFEEFDF94D}"/>
              </a:ext>
            </a:extLst>
          </p:cNvPr>
          <p:cNvSpPr txBox="1"/>
          <p:nvPr/>
        </p:nvSpPr>
        <p:spPr>
          <a:xfrm>
            <a:off x="5310373" y="643804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 x 1.2 m module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C3EB99B-1C79-914F-A556-B3D7D88AE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678" y="3225044"/>
            <a:ext cx="3144007" cy="167807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96A59206-76A8-0748-9920-029B4AC10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20" y="5011926"/>
            <a:ext cx="2908120" cy="17954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706369-7F37-1946-BF5F-4946CF070B7F}"/>
              </a:ext>
            </a:extLst>
          </p:cNvPr>
          <p:cNvSpPr txBox="1"/>
          <p:nvPr/>
        </p:nvSpPr>
        <p:spPr>
          <a:xfrm rot="16200000">
            <a:off x="7451031" y="4640244"/>
            <a:ext cx="148066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MicroMegas</a:t>
            </a:r>
            <a:endParaRPr lang="fr-FR" sz="2000" dirty="0">
              <a:solidFill>
                <a:schemeClr val="accent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9073A0-5721-C748-9C8A-936C497FE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924" y="881770"/>
            <a:ext cx="2970903" cy="203872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B84DAA4-C6B5-F344-9E21-288295390FFA}"/>
              </a:ext>
            </a:extLst>
          </p:cNvPr>
          <p:cNvSpPr txBox="1"/>
          <p:nvPr/>
        </p:nvSpPr>
        <p:spPr>
          <a:xfrm>
            <a:off x="9629772" y="670753"/>
            <a:ext cx="20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MDT/</a:t>
            </a:r>
            <a:r>
              <a:rPr lang="fr-FR" sz="1600" dirty="0" err="1"/>
              <a:t>sMDT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4E3346B-3AA4-114B-B5BE-8FD2F4687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72" y="3282395"/>
            <a:ext cx="2917367" cy="17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313F0-30A4-1645-940B-1040DE98D702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CMS muon systems upgrades  </a:t>
            </a:r>
            <a:endParaRPr lang="en-US" sz="3600" baseline="-250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7BBA9-984F-254F-9DE7-6B3B24D2BC27}"/>
              </a:ext>
            </a:extLst>
          </p:cNvPr>
          <p:cNvSpPr/>
          <p:nvPr/>
        </p:nvSpPr>
        <p:spPr>
          <a:xfrm>
            <a:off x="526093" y="706833"/>
            <a:ext cx="11306955" cy="29238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New GEM stations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Triple GEM design, H = 1.8 m x W = 1.2 m wedges in 4 modules largest foil size so far (0.5 x 1.2 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)</a:t>
            </a:r>
            <a:endParaRPr lang="en-US" sz="2000" baseline="300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Improved fabrication single mask foil photolithography, foil stretching mechanism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PCB with radial strips, pitch from 0.7 mm to 1.6 mm,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 ≃ 200 to 450 µm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Rate capability up to &gt; 1 MHz/cm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, time resolution O(10ns),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New multigap RPC stations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Low resistivity Bakelite 1 to 3 10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6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Ω.cm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</a:t>
            </a:r>
            <a:r>
              <a:rPr lang="en-US" sz="2000" dirty="0"/>
              <a:t> thinner gap and electrodes 2 mm to 1.4 mm,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Φ</a:t>
            </a:r>
            <a:r>
              <a:rPr lang="en-US" sz="2000" dirty="0"/>
              <a:t> pitch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1.3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to 1.2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 rate capability few kHz/cm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 ≃ 0.3(2) cm ⊥ (//) to strips</a:t>
            </a:r>
            <a:endParaRPr lang="en-US" sz="2000" baseline="300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Front-end electronics with 2 ns time resolution, 2 strip-ends  readout for r(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η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)-coordinate </a:t>
            </a:r>
            <a:endParaRPr lang="en-US" sz="2000" dirty="0"/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ED65156E-17F5-884B-901F-C62DC1665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02" b="6249"/>
          <a:stretch/>
        </p:blipFill>
        <p:spPr>
          <a:xfrm>
            <a:off x="6507370" y="3851326"/>
            <a:ext cx="2942792" cy="249492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11EE8397-EA5D-984F-8C11-6E1B6B6E8B10}"/>
              </a:ext>
            </a:extLst>
          </p:cNvPr>
          <p:cNvSpPr txBox="1"/>
          <p:nvPr/>
        </p:nvSpPr>
        <p:spPr>
          <a:xfrm>
            <a:off x="2970351" y="6401024"/>
            <a:ext cx="69121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GEM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2897703-2C39-C349-98CF-570F2589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" t="4167" r="1" b="15057"/>
          <a:stretch/>
        </p:blipFill>
        <p:spPr>
          <a:xfrm>
            <a:off x="122822" y="4133588"/>
            <a:ext cx="3813433" cy="22157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6F7F4A-A561-8149-A406-E95529D5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55" y="4135891"/>
            <a:ext cx="2161168" cy="211479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40D6689F-EBDD-C14D-9E3F-34A98E598A31}"/>
              </a:ext>
            </a:extLst>
          </p:cNvPr>
          <p:cNvSpPr txBox="1"/>
          <p:nvPr/>
        </p:nvSpPr>
        <p:spPr>
          <a:xfrm>
            <a:off x="8771554" y="6401024"/>
            <a:ext cx="59343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RPC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F86E74D-0113-3B40-BD5C-173B1B96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689" y="4176452"/>
            <a:ext cx="2648116" cy="193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2CCDF6-F45C-A04C-898B-2B0B57616AF4}"/>
              </a:ext>
            </a:extLst>
          </p:cNvPr>
          <p:cNvSpPr/>
          <p:nvPr/>
        </p:nvSpPr>
        <p:spPr>
          <a:xfrm>
            <a:off x="966282" y="3771697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/>
              </a:rPr>
              <a:t>Ar:CO</a:t>
            </a:r>
            <a:r>
              <a:rPr lang="en-US" baseline="-25000" dirty="0">
                <a:sym typeface="Wingdings"/>
              </a:rPr>
              <a:t>2 </a:t>
            </a:r>
            <a:r>
              <a:rPr lang="en-US" dirty="0">
                <a:sym typeface="Wingdings"/>
              </a:rPr>
              <a:t>(70:30)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09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892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HL-LHC Upgrades: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sz="3000" baseline="-25000" dirty="0" err="1">
                <a:solidFill>
                  <a:schemeClr val="accent6">
                    <a:lumMod val="50000"/>
                  </a:schemeClr>
                </a:solidFill>
              </a:rPr>
              <a:t>peak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 = [n</a:t>
            </a:r>
            <a:r>
              <a:rPr lang="en-US" sz="3000" baseline="-250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3000" baseline="-250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30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3000" baseline="-25000" dirty="0">
                <a:solidFill>
                  <a:schemeClr val="accent6">
                    <a:lumMod val="50000"/>
                  </a:schemeClr>
                </a:solidFill>
              </a:rPr>
              <a:t>rev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/ 4πβ*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</a:rPr>
              <a:t>ε</a:t>
            </a:r>
            <a:r>
              <a:rPr lang="en-US" sz="3000" baseline="-25000" dirty="0" err="1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] x R ≃ 1.5 x 10</a:t>
            </a:r>
            <a:r>
              <a:rPr lang="en-US" sz="3000" baseline="30000" dirty="0">
                <a:solidFill>
                  <a:schemeClr val="accent6">
                    <a:lumMod val="50000"/>
                  </a:schemeClr>
                </a:solidFill>
              </a:rPr>
              <a:t>35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 (Hz/cm</a:t>
            </a:r>
            <a:r>
              <a:rPr lang="en-US" sz="30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)*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62CC39-9611-3D44-909B-DED558AED0AF}"/>
              </a:ext>
            </a:extLst>
          </p:cNvPr>
          <p:cNvSpPr txBox="1"/>
          <p:nvPr/>
        </p:nvSpPr>
        <p:spPr>
          <a:xfrm>
            <a:off x="7515189" y="6590988"/>
            <a:ext cx="475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L. Rossi: </a:t>
            </a:r>
            <a:r>
              <a:rPr lang="fr-FR" sz="1200" dirty="0">
                <a:hlinkClick r:id="rId3"/>
              </a:rPr>
              <a:t>https://indico.cern.ch/event/806637/timetable/?view=standard</a:t>
            </a:r>
            <a:r>
              <a:rPr lang="fr-FR" sz="1200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592B97-5C8E-354D-8990-973E49191F9C}"/>
              </a:ext>
            </a:extLst>
          </p:cNvPr>
          <p:cNvSpPr txBox="1"/>
          <p:nvPr/>
        </p:nvSpPr>
        <p:spPr>
          <a:xfrm>
            <a:off x="4" y="6252000"/>
            <a:ext cx="194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 Before levelling </a:t>
            </a:r>
          </a:p>
          <a:p>
            <a:r>
              <a:rPr lang="en-US" sz="1600" i="1" dirty="0"/>
              <a:t>** At ATLAS and CMS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801E8E-F19F-A045-A596-B68E60B54EE7}"/>
              </a:ext>
            </a:extLst>
          </p:cNvPr>
          <p:cNvGrpSpPr/>
          <p:nvPr/>
        </p:nvGrpSpPr>
        <p:grpSpPr>
          <a:xfrm>
            <a:off x="7642042" y="2871432"/>
            <a:ext cx="4519467" cy="3826164"/>
            <a:chOff x="7627754" y="2785704"/>
            <a:chExt cx="4519467" cy="382616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6D946562-30E7-3D46-AAF6-52478DFE0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709"/>
            <a:stretch/>
          </p:blipFill>
          <p:spPr>
            <a:xfrm>
              <a:off x="7627754" y="2785704"/>
              <a:ext cx="4517862" cy="3826164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9CABF862-CA83-2142-9B63-F6579B022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683" t="-1" r="5490" b="90103"/>
            <a:stretch/>
          </p:blipFill>
          <p:spPr>
            <a:xfrm>
              <a:off x="11431604" y="2785704"/>
              <a:ext cx="715617" cy="3786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7CAF563-8741-474E-8281-C28873A8EB80}"/>
              </a:ext>
            </a:extLst>
          </p:cNvPr>
          <p:cNvSpPr/>
          <p:nvPr/>
        </p:nvSpPr>
        <p:spPr>
          <a:xfrm>
            <a:off x="89413" y="736985"/>
            <a:ext cx="116387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</a:rPr>
              <a:t>During LS2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LHC Injection Upgrade (LIU):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increase intensity (</a:t>
            </a:r>
            <a:r>
              <a:rPr lang="en-GB" sz="2000" dirty="0" err="1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GB" sz="2000" baseline="-25000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 x 2) &amp; brightness (</a:t>
            </a:r>
            <a:r>
              <a:rPr lang="en-GB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ε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sz="2000" dirty="0"/>
              <a:t>reliability and availability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prstClr val="black"/>
                </a:solidFill>
              </a:rPr>
              <a:t>Linac</a:t>
            </a:r>
            <a:r>
              <a:rPr lang="en-GB" dirty="0">
                <a:solidFill>
                  <a:prstClr val="black"/>
                </a:solidFill>
              </a:rPr>
              <a:t> 2 @ 50 MeV </a:t>
            </a: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GB" dirty="0" err="1">
                <a:solidFill>
                  <a:prstClr val="black"/>
                </a:solidFill>
                <a:sym typeface="Wingdings" pitchFamily="2" charset="2"/>
              </a:rPr>
              <a:t>Linac</a:t>
            </a: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 4 @ 160 MeV with H</a:t>
            </a:r>
            <a:r>
              <a:rPr lang="en-GB" baseline="30000" dirty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acceleration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PSB  1.4  2 GeV, H</a:t>
            </a:r>
            <a:r>
              <a:rPr lang="en-GB" baseline="30000" dirty="0">
                <a:solidFill>
                  <a:prstClr val="black"/>
                </a:solidFill>
                <a:sym typeface="Wingdings" pitchFamily="2" charset="2"/>
              </a:rPr>
              <a:t>-</a:t>
            </a: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 charge injection exchange to 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sym typeface="Wingdings" pitchFamily="2" charset="2"/>
              </a:rPr>
              <a:t>SPS new 200 MHz RF power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First 4 x 5.5 m </a:t>
            </a:r>
            <a:r>
              <a:rPr lang="en-GB" sz="2000" dirty="0" err="1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Nb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/Sn magnets (dipoles) at 11 T </a:t>
            </a:r>
            <a:r>
              <a:rPr lang="en-GB" sz="2000" dirty="0">
                <a:sym typeface="Wingdings" pitchFamily="2" charset="2"/>
              </a:rPr>
              <a:t>(gain space for beam loss collimation)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sym typeface="Wingdings" pitchFamily="2" charset="2"/>
              </a:rPr>
              <a:t>Civil engineering**: pits and service caverns for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new super conducting links toward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sym typeface="Wingdings" pitchFamily="2" charset="2"/>
              </a:rPr>
              <a:t>During LS3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Interaction Point upgrades**: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increase beam focus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β* &amp;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tune overlap 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100 magnets of 11 types in matching region around IPs: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focusing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New quadrupoles triplets: 12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Nb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/Sn magnets at 12 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“Crab” Cavities : tilt beams for luminosity levelling at 7.5 x 10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34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Hz/cm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2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4 cavities on each side of IPs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New collimators for machine protection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½ replaced with new material (60) and 15 to 20 new ones</a:t>
            </a:r>
          </a:p>
        </p:txBody>
      </p:sp>
    </p:spTree>
    <p:extLst>
      <p:ext uri="{BB962C8B-B14F-4D97-AF65-F5344CB8AC3E}">
        <p14:creationId xmlns:p14="http://schemas.microsoft.com/office/powerpoint/2010/main" val="139706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1429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ATLAS Upgrades -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rates, radiation tolerance &amp; pile-up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166BF58-3CBA-3348-87B2-97ECCD87690D}"/>
              </a:ext>
            </a:extLst>
          </p:cNvPr>
          <p:cNvGrpSpPr/>
          <p:nvPr/>
        </p:nvGrpSpPr>
        <p:grpSpPr>
          <a:xfrm>
            <a:off x="285889" y="603454"/>
            <a:ext cx="11684968" cy="4801461"/>
            <a:chOff x="431661" y="537194"/>
            <a:chExt cx="11684968" cy="480146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3599AF7-392A-D146-8889-6DE4A6175700}"/>
                </a:ext>
              </a:extLst>
            </p:cNvPr>
            <p:cNvGrpSpPr/>
            <p:nvPr/>
          </p:nvGrpSpPr>
          <p:grpSpPr>
            <a:xfrm>
              <a:off x="431661" y="537194"/>
              <a:ext cx="11684968" cy="4801461"/>
              <a:chOff x="56523" y="518844"/>
              <a:chExt cx="11684968" cy="480146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4EC33BD-07CC-8140-BE8B-3CB74E609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685" y="518844"/>
                <a:ext cx="7474066" cy="4801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cxnSp>
            <p:nvCxnSpPr>
              <p:cNvPr id="7" name="Straight Arrow Connector 23">
                <a:extLst>
                  <a:ext uri="{FF2B5EF4-FFF2-40B4-BE49-F238E27FC236}">
                    <a16:creationId xmlns:a16="http://schemas.microsoft.com/office/drawing/2014/main" id="{59097DC7-E297-D44F-9FB5-41B6B600A5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3017" y="2830721"/>
                <a:ext cx="2395654" cy="1702137"/>
              </a:xfrm>
              <a:prstGeom prst="straightConnector1">
                <a:avLst/>
              </a:prstGeom>
              <a:ln w="12700" cmpd="sng">
                <a:solidFill>
                  <a:srgbClr val="B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2AA2EB1B-1FEC-254A-A77E-087452517CC8}"/>
                  </a:ext>
                </a:extLst>
              </p:cNvPr>
              <p:cNvSpPr txBox="1"/>
              <p:nvPr/>
            </p:nvSpPr>
            <p:spPr>
              <a:xfrm>
                <a:off x="56523" y="3609528"/>
                <a:ext cx="4700259" cy="1261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New Tracker</a:t>
                </a:r>
              </a:p>
              <a:p>
                <a:r>
                  <a:rPr lang="en-US" sz="1400" dirty="0">
                    <a:solidFill>
                      <a:srgbClr val="000090"/>
                    </a:solidFill>
                    <a:hlinkClick r:id="rId4"/>
                  </a:rPr>
                  <a:t>https://cds.cern.ch/record/2257755</a:t>
                </a:r>
                <a:r>
                  <a:rPr lang="en-US" sz="1400" dirty="0">
                    <a:solidFill>
                      <a:srgbClr val="000090"/>
                    </a:solidFill>
                  </a:rPr>
                  <a:t> </a:t>
                </a:r>
                <a:r>
                  <a:rPr lang="en-US" sz="1400" dirty="0">
                    <a:solidFill>
                      <a:srgbClr val="000090"/>
                    </a:solidFill>
                    <a:hlinkClick r:id="rId5"/>
                  </a:rPr>
                  <a:t>https://cds.cern.ch/record/2285585/</a:t>
                </a:r>
                <a:r>
                  <a:rPr lang="en-US" sz="1400" dirty="0">
                    <a:solidFill>
                      <a:srgbClr val="000090"/>
                    </a:solidFill>
                  </a:rPr>
                  <a:t> </a:t>
                </a:r>
                <a:endParaRPr lang="en-US" sz="1400" dirty="0">
                  <a:solidFill>
                    <a:srgbClr val="000090"/>
                  </a:solidFill>
                  <a:sym typeface="Wingdings"/>
                </a:endParaRPr>
              </a:p>
              <a:p>
                <a:pPr marL="212400" indent="-176400">
                  <a:buFont typeface="Arial"/>
                  <a:buChar char="•"/>
                </a:pPr>
                <a:r>
                  <a:rPr lang="fr-FR" sz="1600" dirty="0"/>
                  <a:t>Si-</a:t>
                </a:r>
                <a:r>
                  <a:rPr lang="fr-FR" sz="1600" dirty="0" err="1"/>
                  <a:t>Strip</a:t>
                </a:r>
                <a:r>
                  <a:rPr lang="fr-FR" sz="1600" dirty="0"/>
                  <a:t> &amp; Pixels </a:t>
                </a:r>
                <a:r>
                  <a:rPr lang="fr-FR" sz="1600" dirty="0" err="1"/>
                  <a:t>increased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granularity</a:t>
                </a:r>
                <a:endParaRPr lang="fr-FR" sz="1600" dirty="0"/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 </a:t>
                </a:r>
                <a:r>
                  <a:rPr lang="fr-FR" sz="1600" dirty="0"/>
                  <a:t>Extended </a:t>
                </a:r>
                <a:r>
                  <a:rPr lang="fr-FR" sz="1600" dirty="0" err="1"/>
                  <a:t>coverage</a:t>
                </a:r>
                <a:r>
                  <a:rPr lang="fr-FR" sz="1600" dirty="0"/>
                  <a:t> to </a:t>
                </a:r>
                <a:r>
                  <a:rPr lang="el-GR" sz="1600" dirty="0"/>
                  <a:t>η ≃ </a:t>
                </a:r>
                <a:r>
                  <a:rPr lang="en-US" sz="1600" dirty="0"/>
                  <a:t>4</a:t>
                </a:r>
                <a:endParaRPr lang="el-GR" sz="1600" dirty="0"/>
              </a:p>
            </p:txBody>
          </p: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F5D1E782-CAAF-AE45-B345-290589844511}"/>
                  </a:ext>
                </a:extLst>
              </p:cNvPr>
              <p:cNvSpPr txBox="1"/>
              <p:nvPr/>
            </p:nvSpPr>
            <p:spPr>
              <a:xfrm>
                <a:off x="56523" y="787546"/>
                <a:ext cx="4809676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sym typeface="Wingdings"/>
                  </a:rPr>
                  <a:t>Trigger/HLT/DAQ 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  <a:hlinkClick r:id="rId6"/>
                  </a:rPr>
                  <a:t>https://cds.cern.ch/record/2285584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</a:rPr>
                  <a:t> </a:t>
                </a: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Tracker readout at 1 MHz after 10 µs latency</a:t>
                </a:r>
                <a:endParaRPr lang="en-US" sz="1600" dirty="0">
                  <a:solidFill>
                    <a:srgbClr val="000000"/>
                  </a:solidFill>
                </a:endParaRP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</a:rPr>
                  <a:t>HLT input 400 kHz with tracks after ≃ </a:t>
                </a: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30 µs</a:t>
                </a:r>
                <a:endParaRPr lang="en-US" sz="1600" dirty="0">
                  <a:solidFill>
                    <a:srgbClr val="000000"/>
                  </a:solidFill>
                </a:endParaRP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</a:rPr>
                  <a:t>HLT output 10 kHz</a:t>
                </a: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E2E29C2F-60F4-E245-A12B-460515B8806D}"/>
                  </a:ext>
                </a:extLst>
              </p:cNvPr>
              <p:cNvSpPr txBox="1"/>
              <p:nvPr/>
            </p:nvSpPr>
            <p:spPr>
              <a:xfrm>
                <a:off x="8770281" y="709070"/>
                <a:ext cx="2971210" cy="1538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sym typeface="Wingdings"/>
                  </a:rPr>
                  <a:t>Muon systems 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  <a:hlinkClick r:id="rId7"/>
                  </a:rPr>
                  <a:t>https://cds.cern.ch/record/2285580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</a:rPr>
                  <a:t> </a:t>
                </a: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New electronics</a:t>
                </a: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New inner barrel chambers</a:t>
                </a: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New Small Wheels during LS2 and EYETS 21-22</a:t>
                </a: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D1BAF5D5-E167-4C44-983A-351BC02DC3B6}"/>
                  </a:ext>
                </a:extLst>
              </p:cNvPr>
              <p:cNvSpPr txBox="1"/>
              <p:nvPr/>
            </p:nvSpPr>
            <p:spPr>
              <a:xfrm>
                <a:off x="56523" y="2053723"/>
                <a:ext cx="3838528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sym typeface="Wingdings"/>
                  </a:rPr>
                  <a:t>Liquid Argon and Tile calorimeter</a:t>
                </a:r>
              </a:p>
              <a:p>
                <a:r>
                  <a:rPr lang="en-US" sz="1400" dirty="0">
                    <a:solidFill>
                      <a:srgbClr val="000090"/>
                    </a:solidFill>
                    <a:sym typeface="Wingdings"/>
                    <a:hlinkClick r:id="rId8"/>
                  </a:rPr>
                  <a:t>https://cds.cern.ch/record/2285583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</a:rPr>
                  <a:t> </a:t>
                </a:r>
              </a:p>
              <a:p>
                <a:r>
                  <a:rPr lang="en-US" sz="1400" dirty="0">
                    <a:solidFill>
                      <a:srgbClr val="000090"/>
                    </a:solidFill>
                    <a:sym typeface="Wingdings"/>
                    <a:hlinkClick r:id="rId9"/>
                  </a:rPr>
                  <a:t>https://cds.cern.ch/record/2285582</a:t>
                </a:r>
                <a:endParaRPr lang="en-US" sz="1400" dirty="0">
                  <a:solidFill>
                    <a:srgbClr val="000090"/>
                  </a:solidFill>
                  <a:sym typeface="Wingdings"/>
                </a:endParaRPr>
              </a:p>
              <a:p>
                <a:pPr marL="212400" indent="-176400">
                  <a:buFont typeface="Arial"/>
                  <a:buChar char="•"/>
                </a:pPr>
                <a:r>
                  <a:rPr lang="en-US" sz="1600" dirty="0">
                    <a:sym typeface="Wingdings"/>
                  </a:rPr>
                  <a:t>New electronics increased</a:t>
                </a:r>
              </a:p>
              <a:p>
                <a:pPr marL="36000"/>
                <a:r>
                  <a:rPr lang="en-US" sz="1600" dirty="0">
                    <a:sym typeface="Wingdings"/>
                  </a:rPr>
                  <a:t>   granularity at 40 MHz </a:t>
                </a:r>
              </a:p>
              <a:p>
                <a:pPr marL="36000"/>
                <a:r>
                  <a:rPr lang="en-US" sz="1600" dirty="0">
                    <a:sym typeface="Wingdings"/>
                  </a:rPr>
                  <a:t>   (partly in LS2)</a:t>
                </a:r>
              </a:p>
              <a:p>
                <a:pPr marL="36000"/>
                <a:endParaRPr lang="en-US" sz="1600" dirty="0"/>
              </a:p>
            </p:txBody>
          </p:sp>
          <p:cxnSp>
            <p:nvCxnSpPr>
              <p:cNvPr id="13" name="Straight Arrow Connector 3">
                <a:extLst>
                  <a:ext uri="{FF2B5EF4-FFF2-40B4-BE49-F238E27FC236}">
                    <a16:creationId xmlns:a16="http://schemas.microsoft.com/office/drawing/2014/main" id="{69DF4C0F-571B-E04E-AC19-98CD7D604B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7137" y="1607030"/>
                <a:ext cx="1295992" cy="379793"/>
              </a:xfrm>
              <a:prstGeom prst="straightConnector1">
                <a:avLst/>
              </a:prstGeom>
              <a:ln w="12700" cmpd="sng">
                <a:solidFill>
                  <a:srgbClr val="B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24">
                <a:extLst>
                  <a:ext uri="{FF2B5EF4-FFF2-40B4-BE49-F238E27FC236}">
                    <a16:creationId xmlns:a16="http://schemas.microsoft.com/office/drawing/2014/main" id="{01C2DC3B-0191-7146-8D62-40776B786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1306" y="2264743"/>
                <a:ext cx="3027365" cy="277575"/>
              </a:xfrm>
              <a:prstGeom prst="straightConnector1">
                <a:avLst/>
              </a:prstGeom>
              <a:ln w="12700" cmpd="sng">
                <a:solidFill>
                  <a:srgbClr val="B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27">
                <a:extLst>
                  <a:ext uri="{FF2B5EF4-FFF2-40B4-BE49-F238E27FC236}">
                    <a16:creationId xmlns:a16="http://schemas.microsoft.com/office/drawing/2014/main" id="{5D2D1C78-1396-0343-B2E1-86FEE111CECE}"/>
                  </a:ext>
                </a:extLst>
              </p:cNvPr>
              <p:cNvSpPr txBox="1"/>
              <p:nvPr/>
            </p:nvSpPr>
            <p:spPr>
              <a:xfrm>
                <a:off x="7038334" y="4101971"/>
                <a:ext cx="4646006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sym typeface="Wingdings"/>
                  </a:rPr>
                  <a:t>High Granularity Timing Detector (TDR in preparation)</a:t>
                </a:r>
              </a:p>
              <a:p>
                <a:r>
                  <a:rPr lang="en-US" sz="1400" dirty="0">
                    <a:solidFill>
                      <a:srgbClr val="000090"/>
                    </a:solidFill>
                    <a:sym typeface="Wingdings"/>
                    <a:hlinkClick r:id="rId10"/>
                  </a:rPr>
                  <a:t>https://cds.cern.ch/record/2623663</a:t>
                </a:r>
                <a:r>
                  <a:rPr lang="en-US" sz="1400" dirty="0">
                    <a:solidFill>
                      <a:srgbClr val="000090"/>
                    </a:solidFill>
                    <a:sym typeface="Wingdings"/>
                  </a:rPr>
                  <a:t>  </a:t>
                </a:r>
              </a:p>
              <a:p>
                <a:pPr marL="162000" indent="-176400"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Low Gain Avalanche Diodes 2.4 ≲ </a:t>
                </a:r>
                <a:r>
                  <a:rPr lang="en-US" sz="1600" dirty="0" err="1">
                    <a:solidFill>
                      <a:srgbClr val="000000"/>
                    </a:solidFill>
                    <a:sym typeface="Wingdings"/>
                  </a:rPr>
                  <a:t>η</a:t>
                </a: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 ≲ 4</a:t>
                </a:r>
              </a:p>
            </p:txBody>
          </p:sp>
          <p:cxnSp>
            <p:nvCxnSpPr>
              <p:cNvPr id="19" name="Straight Arrow Connector 29">
                <a:extLst>
                  <a:ext uri="{FF2B5EF4-FFF2-40B4-BE49-F238E27FC236}">
                    <a16:creationId xmlns:a16="http://schemas.microsoft.com/office/drawing/2014/main" id="{DF96FFDE-070C-104A-8070-2BD19E6D02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9000" y="2793004"/>
                <a:ext cx="848136" cy="1332963"/>
              </a:xfrm>
              <a:prstGeom prst="straightConnector1">
                <a:avLst/>
              </a:prstGeom>
              <a:ln w="12700" cmpd="sng">
                <a:solidFill>
                  <a:srgbClr val="B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24">
              <a:extLst>
                <a:ext uri="{FF2B5EF4-FFF2-40B4-BE49-F238E27FC236}">
                  <a16:creationId xmlns:a16="http://schemas.microsoft.com/office/drawing/2014/main" id="{11E2BC0B-002C-924B-B4D5-B372BE1EB54B}"/>
                </a:ext>
              </a:extLst>
            </p:cNvPr>
            <p:cNvCxnSpPr>
              <a:cxnSpLocks/>
            </p:cNvCxnSpPr>
            <p:nvPr/>
          </p:nvCxnSpPr>
          <p:spPr>
            <a:xfrm>
              <a:off x="3426444" y="2279174"/>
              <a:ext cx="2881591" cy="413094"/>
            </a:xfrm>
            <a:prstGeom prst="straightConnector1">
              <a:avLst/>
            </a:prstGeom>
            <a:ln w="12700" cmpd="sng">
              <a:solidFill>
                <a:srgbClr val="B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97E9D0E4-4173-254E-9AD0-59C926055653}"/>
              </a:ext>
            </a:extLst>
          </p:cNvPr>
          <p:cNvSpPr txBox="1"/>
          <p:nvPr/>
        </p:nvSpPr>
        <p:spPr>
          <a:xfrm>
            <a:off x="596219" y="5285378"/>
            <a:ext cx="1112050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Pixel: </a:t>
            </a:r>
            <a:r>
              <a:rPr lang="en-US" sz="1400" dirty="0"/>
              <a:t>Module production (</a:t>
            </a:r>
            <a:r>
              <a:rPr lang="en-US" sz="1400" dirty="0" err="1"/>
              <a:t>IJCLab</a:t>
            </a:r>
            <a:r>
              <a:rPr lang="en-US" sz="1400" dirty="0"/>
              <a:t>, IRFU, LPNHE), integration of ladders (CPPM, LAPP, LPSC)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LAr</a:t>
            </a:r>
            <a:r>
              <a:rPr lang="en-US" sz="1400" dirty="0">
                <a:solidFill>
                  <a:schemeClr val="accent1"/>
                </a:solidFill>
              </a:rPr>
              <a:t> calorimeter: </a:t>
            </a:r>
            <a:r>
              <a:rPr lang="en-US" sz="1400" dirty="0"/>
              <a:t>FE and calibration ASIC (OMEGA), FE ASIC and board tests (</a:t>
            </a:r>
            <a:r>
              <a:rPr lang="en-US" sz="1400" dirty="0" err="1"/>
              <a:t>IJCLab</a:t>
            </a:r>
            <a:r>
              <a:rPr lang="en-US" sz="1400" dirty="0"/>
              <a:t>), calibration board (LAPP), BE boards and firmware (CPPM, LAPP)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Tile Calorimeter: </a:t>
            </a:r>
            <a:r>
              <a:rPr lang="en-US" sz="1400" dirty="0"/>
              <a:t>Production of FE ASIC, HV for PMTs and laser monitoring (LPC)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High Granularity Timing Detector: </a:t>
            </a:r>
            <a:r>
              <a:rPr lang="en-US" sz="1400" dirty="0"/>
              <a:t>ASIC FE (OMEGA), Test ASIC and Hybrids (</a:t>
            </a:r>
            <a:r>
              <a:rPr lang="en-US" sz="1400" dirty="0" err="1"/>
              <a:t>IJCLab</a:t>
            </a:r>
            <a:r>
              <a:rPr lang="en-US" sz="1400" dirty="0"/>
              <a:t>, OMEGA, LPC), beam test with sensors (</a:t>
            </a:r>
            <a:r>
              <a:rPr lang="en-US" sz="1400" dirty="0" err="1"/>
              <a:t>IJClab</a:t>
            </a:r>
            <a:r>
              <a:rPr lang="en-US" sz="1400" dirty="0"/>
              <a:t>, LPNHE), module assembly (LPNHE, </a:t>
            </a:r>
            <a:r>
              <a:rPr lang="en-US" sz="1400" dirty="0" err="1"/>
              <a:t>IJClab</a:t>
            </a:r>
            <a:r>
              <a:rPr lang="en-US" sz="1400" dirty="0"/>
              <a:t>), cooling and mechanical structure (</a:t>
            </a:r>
            <a:r>
              <a:rPr lang="en-US" sz="1400" dirty="0" err="1"/>
              <a:t>IJCLab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New Small Wheels: </a:t>
            </a:r>
            <a:r>
              <a:rPr lang="en-US" sz="1400" dirty="0"/>
              <a:t>Production of 32 chambers (half and the largest - 2m) (IRFU)</a:t>
            </a:r>
          </a:p>
        </p:txBody>
      </p:sp>
      <p:cxnSp>
        <p:nvCxnSpPr>
          <p:cNvPr id="20" name="Straight Arrow Connector 3">
            <a:extLst>
              <a:ext uri="{FF2B5EF4-FFF2-40B4-BE49-F238E27FC236}">
                <a16:creationId xmlns:a16="http://schemas.microsoft.com/office/drawing/2014/main" id="{27536063-FCE5-5746-90AA-2707E1FF444C}"/>
              </a:ext>
            </a:extLst>
          </p:cNvPr>
          <p:cNvCxnSpPr>
            <a:cxnSpLocks/>
          </p:cNvCxnSpPr>
          <p:nvPr/>
        </p:nvCxnSpPr>
        <p:spPr>
          <a:xfrm flipH="1">
            <a:off x="7383780" y="1921783"/>
            <a:ext cx="1642535" cy="918472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1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45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CMS Upgrades -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rates, radiation tolerance &amp; pile-up</a:t>
            </a:r>
            <a:endParaRPr lang="en-US" sz="36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7191B60-4D1F-334C-B01A-9D9D9D6DC110}"/>
              </a:ext>
            </a:extLst>
          </p:cNvPr>
          <p:cNvGrpSpPr/>
          <p:nvPr/>
        </p:nvGrpSpPr>
        <p:grpSpPr>
          <a:xfrm>
            <a:off x="432735" y="813300"/>
            <a:ext cx="11466160" cy="4442102"/>
            <a:chOff x="586359" y="2013157"/>
            <a:chExt cx="11466160" cy="4442102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E2AAFF9-9617-4A48-B2DE-BE89AD7AC5EB}"/>
                </a:ext>
              </a:extLst>
            </p:cNvPr>
            <p:cNvGrpSpPr/>
            <p:nvPr/>
          </p:nvGrpSpPr>
          <p:grpSpPr>
            <a:xfrm>
              <a:off x="586359" y="2013157"/>
              <a:ext cx="11466160" cy="4442102"/>
              <a:chOff x="631138" y="2230133"/>
              <a:chExt cx="11406366" cy="4442102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2AE64C2E-3B98-0B45-AC1F-0A633C881076}"/>
                  </a:ext>
                </a:extLst>
              </p:cNvPr>
              <p:cNvGrpSpPr/>
              <p:nvPr/>
            </p:nvGrpSpPr>
            <p:grpSpPr>
              <a:xfrm>
                <a:off x="631138" y="2230133"/>
                <a:ext cx="11406366" cy="4442102"/>
                <a:chOff x="631138" y="2230133"/>
                <a:chExt cx="11406366" cy="4442102"/>
              </a:xfrm>
            </p:grpSpPr>
            <p:pic>
              <p:nvPicPr>
                <p:cNvPr id="38" name="Picture 18">
                  <a:extLst>
                    <a:ext uri="{FF2B5EF4-FFF2-40B4-BE49-F238E27FC236}">
                      <a16:creationId xmlns:a16="http://schemas.microsoft.com/office/drawing/2014/main" id="{08F99A49-A8C6-8E4F-B34F-4FC71F5D5B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86130" y="2230133"/>
                  <a:ext cx="5222275" cy="3339444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9" name="Groupe 44">
                  <a:extLst>
                    <a:ext uri="{FF2B5EF4-FFF2-40B4-BE49-F238E27FC236}">
                      <a16:creationId xmlns:a16="http://schemas.microsoft.com/office/drawing/2014/main" id="{C0D27C46-25C6-A545-9383-8A127E73FEC7}"/>
                    </a:ext>
                  </a:extLst>
                </p:cNvPr>
                <p:cNvGrpSpPr/>
                <p:nvPr/>
              </p:nvGrpSpPr>
              <p:grpSpPr>
                <a:xfrm>
                  <a:off x="631138" y="2241215"/>
                  <a:ext cx="11406366" cy="4431020"/>
                  <a:chOff x="-420996" y="520585"/>
                  <a:chExt cx="7715536" cy="2742047"/>
                </a:xfrm>
              </p:grpSpPr>
              <p:grpSp>
                <p:nvGrpSpPr>
                  <p:cNvPr id="40" name="Group 2">
                    <a:extLst>
                      <a:ext uri="{FF2B5EF4-FFF2-40B4-BE49-F238E27FC236}">
                        <a16:creationId xmlns:a16="http://schemas.microsoft.com/office/drawing/2014/main" id="{E72DA55B-DDEE-B14E-A1A2-49348967E640}"/>
                      </a:ext>
                    </a:extLst>
                  </p:cNvPr>
                  <p:cNvGrpSpPr/>
                  <p:nvPr/>
                </p:nvGrpSpPr>
                <p:grpSpPr>
                  <a:xfrm>
                    <a:off x="-420996" y="520585"/>
                    <a:ext cx="7715536" cy="2742047"/>
                    <a:chOff x="-435358" y="512486"/>
                    <a:chExt cx="7715534" cy="2742045"/>
                  </a:xfrm>
                </p:grpSpPr>
                <p:grpSp>
                  <p:nvGrpSpPr>
                    <p:cNvPr id="43" name="Group 1">
                      <a:extLst>
                        <a:ext uri="{FF2B5EF4-FFF2-40B4-BE49-F238E27FC236}">
                          <a16:creationId xmlns:a16="http://schemas.microsoft.com/office/drawing/2014/main" id="{75FDF150-37DD-6E4F-82CD-49729A1753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35358" y="512486"/>
                      <a:ext cx="7715534" cy="2742045"/>
                      <a:chOff x="-435358" y="512487"/>
                      <a:chExt cx="7715533" cy="2742043"/>
                    </a:xfrm>
                  </p:grpSpPr>
                  <p:sp>
                    <p:nvSpPr>
                      <p:cNvPr id="45" name="TextBox 10">
                        <a:extLst>
                          <a:ext uri="{FF2B5EF4-FFF2-40B4-BE49-F238E27FC236}">
                            <a16:creationId xmlns:a16="http://schemas.microsoft.com/office/drawing/2014/main" id="{B6ADD1DF-542B-6B49-8F3E-F3C20F50F3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35357" y="2602201"/>
                        <a:ext cx="2626823" cy="65232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square" lIns="34289" tIns="34289" rIns="34289" bIns="34289" numCol="1" anchor="t">
                        <a:spAutoFit/>
                      </a:bodyPr>
                      <a:lstStyle/>
                      <a:p>
                        <a:pPr defTabSz="457178">
                          <a:defRPr sz="14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Tracker</a:t>
                        </a:r>
                        <a:r>
                          <a:rPr sz="1600" dirty="0"/>
                          <a:t> </a:t>
                        </a:r>
                        <a:r>
                          <a:rPr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4"/>
                          </a:rPr>
                          <a:t>https://cds.cern.ch/record/2272264</a:t>
                        </a:r>
                        <a:endParaRPr sz="1400" dirty="0"/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Si-Strip </a:t>
                        </a:r>
                        <a:r>
                          <a:rPr lang="en-US" sz="1600" dirty="0"/>
                          <a:t>&amp;</a:t>
                        </a:r>
                        <a:r>
                          <a:rPr sz="1600" dirty="0"/>
                          <a:t> Pixels increased granularity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Design for tracking in L1-Trigger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Extended coverage to </a:t>
                        </a:r>
                        <a:r>
                          <a:rPr sz="1600" dirty="0" err="1"/>
                          <a:t>η</a:t>
                        </a:r>
                        <a:r>
                          <a:rPr sz="1600" dirty="0"/>
                          <a:t> ≃ 3.8</a:t>
                        </a:r>
                        <a:r>
                          <a:rPr lang="en-US" sz="1600" dirty="0"/>
                          <a:t>c</a:t>
                        </a:r>
                        <a:endParaRPr sz="1600" dirty="0"/>
                      </a:p>
                    </p:txBody>
                  </p:sp>
                  <p:sp>
                    <p:nvSpPr>
                      <p:cNvPr id="46" name="TextBox 11">
                        <a:extLst>
                          <a:ext uri="{FF2B5EF4-FFF2-40B4-BE49-F238E27FC236}">
                            <a16:creationId xmlns:a16="http://schemas.microsoft.com/office/drawing/2014/main" id="{209959DD-1605-DC4E-94AB-D403C96E3A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35358" y="512487"/>
                        <a:ext cx="2288532" cy="107134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square" lIns="34289" tIns="34289" rIns="34289" bIns="34289" numCol="1" anchor="t">
                        <a:spAutoFit/>
                      </a:bodyPr>
                      <a:lstStyle/>
                      <a:p>
                        <a:pPr defTabSz="457178">
                          <a:defRPr sz="14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L1-Trigger/HLT/DAQ </a:t>
                        </a:r>
                        <a:r>
                          <a:rPr lang="en-US" sz="1600" dirty="0">
                            <a:solidFill>
                              <a:schemeClr val="accent1"/>
                            </a:solidFill>
                          </a:rPr>
                          <a:t> (L1 TDR Q1 2020, HLT/DAQ TDR Q2 2021)</a:t>
                        </a:r>
                        <a:endParaRPr sz="1600" dirty="0">
                          <a:solidFill>
                            <a:schemeClr val="accent1"/>
                          </a:solidFill>
                        </a:endParaRP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5"/>
                          </a:rPr>
                          <a:t>https://cds.cern.ch/record/2283192</a:t>
                        </a: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6"/>
                          </a:rPr>
                          <a:t>https://cds.cern.ch/record/2283193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Tracks in L1-Trigger at 40 MHz 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 err="1"/>
                          <a:t>PFlow</a:t>
                        </a:r>
                        <a:r>
                          <a:rPr sz="1600" dirty="0"/>
                          <a:t>-like</a:t>
                        </a:r>
                        <a:r>
                          <a:rPr lang="en-US" sz="1600" dirty="0"/>
                          <a:t>,</a:t>
                        </a:r>
                        <a:r>
                          <a:rPr sz="1600" dirty="0"/>
                          <a:t> 750 kHz output 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HLT output 7.5 kHz</a:t>
                        </a:r>
                      </a:p>
                    </p:txBody>
                  </p:sp>
                  <p:sp>
                    <p:nvSpPr>
                      <p:cNvPr id="47" name="TextBox 27">
                        <a:extLst>
                          <a:ext uri="{FF2B5EF4-FFF2-40B4-BE49-F238E27FC236}">
                            <a16:creationId xmlns:a16="http://schemas.microsoft.com/office/drawing/2014/main" id="{1669B2A5-BAAD-C34A-869E-F324A25A064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35357" y="1734152"/>
                        <a:ext cx="2288532" cy="65232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square" lIns="34289" tIns="34289" rIns="34289" bIns="34289" numCol="1" anchor="t">
                        <a:spAutoFit/>
                      </a:bodyPr>
                      <a:lstStyle/>
                      <a:p>
                        <a:pPr defTabSz="457178">
                          <a:defRPr sz="12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lang="en-US" sz="1600" dirty="0">
                            <a:solidFill>
                              <a:schemeClr val="accent1"/>
                            </a:solidFill>
                          </a:rPr>
                          <a:t>High Granularity </a:t>
                        </a: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C</a:t>
                        </a:r>
                        <a:r>
                          <a:rPr lang="en-US" sz="1600" dirty="0">
                            <a:solidFill>
                              <a:schemeClr val="accent1"/>
                            </a:solidFill>
                          </a:rPr>
                          <a:t>al</a:t>
                        </a: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orimeter Endcap</a:t>
                        </a: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7"/>
                          </a:rPr>
                          <a:t>https://cds.cern.ch/record/2293646</a:t>
                        </a:r>
                        <a:r>
                          <a:rPr sz="1400" dirty="0"/>
                          <a:t> 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3D showers and precise timing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Si, </a:t>
                        </a:r>
                        <a:r>
                          <a:rPr sz="1600" dirty="0" err="1"/>
                          <a:t>Scint+SiPM</a:t>
                        </a:r>
                        <a:r>
                          <a:rPr sz="1600" dirty="0"/>
                          <a:t> in </a:t>
                        </a:r>
                        <a:r>
                          <a:rPr sz="1600" dirty="0" err="1"/>
                          <a:t>Pb</a:t>
                        </a:r>
                        <a:r>
                          <a:rPr lang="en-US" sz="1600" dirty="0"/>
                          <a:t>-</a:t>
                        </a:r>
                        <a:r>
                          <a:rPr sz="1600" dirty="0"/>
                          <a:t>W</a:t>
                        </a:r>
                        <a:r>
                          <a:rPr lang="en-US" sz="1600" dirty="0"/>
                          <a:t>/</a:t>
                        </a:r>
                        <a:r>
                          <a:rPr sz="1600" dirty="0"/>
                          <a:t>SS</a:t>
                        </a:r>
                      </a:p>
                    </p:txBody>
                  </p:sp>
                  <p:sp>
                    <p:nvSpPr>
                      <p:cNvPr id="48" name="Straight Arrow Connector 23">
                        <a:extLst>
                          <a:ext uri="{FF2B5EF4-FFF2-40B4-BE49-F238E27FC236}">
                            <a16:creationId xmlns:a16="http://schemas.microsoft.com/office/drawing/2014/main" id="{AA45184C-B2BC-9B4D-B91A-2AC125622BC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767223" y="1518007"/>
                        <a:ext cx="1081729" cy="1064519"/>
                      </a:xfrm>
                      <a:prstGeom prst="line">
                        <a:avLst/>
                      </a:prstGeom>
                      <a:noFill/>
                      <a:ln w="3175" cap="flat">
                        <a:solidFill>
                          <a:srgbClr val="BF0000"/>
                        </a:solidFill>
                        <a:prstDash val="solid"/>
                        <a:round/>
                        <a:tailEnd type="triangle" w="med" len="med"/>
                      </a:ln>
                      <a:effectLst>
                        <a:outerShdw blurRad="127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txBody>
                      <a:bodyPr wrap="square" lIns="34289" tIns="34289" rIns="34289" bIns="34289" numCol="1" anchor="t">
                        <a:noAutofit/>
                      </a:bodyPr>
                      <a:lstStyle/>
                      <a:p>
                        <a:pPr defTabSz="457178">
                          <a:defRPr sz="1200">
                            <a:solidFill>
                              <a:srgbClr val="000000"/>
                            </a:solidFill>
                          </a:defRPr>
                        </a:pPr>
                        <a:endParaRPr sz="1600"/>
                      </a:p>
                    </p:txBody>
                  </p:sp>
                  <p:sp>
                    <p:nvSpPr>
                      <p:cNvPr id="49" name="TextBox 37">
                        <a:extLst>
                          <a:ext uri="{FF2B5EF4-FFF2-40B4-BE49-F238E27FC236}">
                            <a16:creationId xmlns:a16="http://schemas.microsoft.com/office/drawing/2014/main" id="{DD32274F-9E06-7F47-8F85-47BFE69455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20673" y="522059"/>
                        <a:ext cx="2659502" cy="80469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square" lIns="34289" tIns="34289" rIns="34289" bIns="34289" numCol="1" anchor="t">
                        <a:spAutoFit/>
                      </a:bodyPr>
                      <a:lstStyle/>
                      <a:p>
                        <a:pPr defTabSz="457178">
                          <a:defRPr sz="13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Barrel Calorimeters </a:t>
                        </a:r>
                      </a:p>
                      <a:p>
                        <a:pPr defTabSz="457178">
                          <a:defRPr sz="10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8"/>
                          </a:rPr>
                          <a:t>https://cds.cern.ch/record/2283187</a:t>
                        </a:r>
                        <a:endParaRPr sz="1400" dirty="0">
                          <a:solidFill>
                            <a:srgbClr val="000090"/>
                          </a:solidFill>
                        </a:endParaRP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ECAL crystal granularity readout at 40 MHz with precise timing for e/</a:t>
                        </a:r>
                        <a:r>
                          <a:rPr sz="1600" dirty="0" err="1"/>
                          <a:t>γ</a:t>
                        </a:r>
                        <a:r>
                          <a:rPr sz="1600" dirty="0"/>
                          <a:t> at 30 GeV</a:t>
                        </a:r>
                      </a:p>
                      <a:p>
                        <a:pPr marL="204790" indent="-156792" defTabSz="457178">
                          <a:buSzPct val="100000"/>
                          <a:buFont typeface="Arial"/>
                          <a:buChar char="•"/>
                          <a:defRPr sz="9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/>
                          <a:t>ECAL and HCAL new Back-End boards </a:t>
                        </a:r>
                      </a:p>
                    </p:txBody>
                  </p:sp>
                  <p:sp>
                    <p:nvSpPr>
                      <p:cNvPr id="50" name="Straight Arrow Connector 41">
                        <a:extLst>
                          <a:ext uri="{FF2B5EF4-FFF2-40B4-BE49-F238E27FC236}">
                            <a16:creationId xmlns:a16="http://schemas.microsoft.com/office/drawing/2014/main" id="{3AFD3768-55F5-6940-9577-57B659E7FF3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674208" y="1427741"/>
                        <a:ext cx="885219" cy="406539"/>
                      </a:xfrm>
                      <a:prstGeom prst="line">
                        <a:avLst/>
                      </a:prstGeom>
                      <a:noFill/>
                      <a:ln w="3175" cap="flat">
                        <a:solidFill>
                          <a:srgbClr val="BF0000"/>
                        </a:solidFill>
                        <a:prstDash val="solid"/>
                        <a:round/>
                        <a:tailEnd type="triangle" w="med" len="med"/>
                      </a:ln>
                      <a:effectLst>
                        <a:outerShdw blurRad="127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txBody>
                      <a:bodyPr wrap="square" lIns="34289" tIns="34289" rIns="34289" bIns="34289" numCol="1" anchor="t">
                        <a:noAutofit/>
                      </a:bodyPr>
                      <a:lstStyle/>
                      <a:p>
                        <a:pPr defTabSz="457178">
                          <a:defRPr sz="1200">
                            <a:solidFill>
                              <a:srgbClr val="000000"/>
                            </a:solidFill>
                          </a:defRPr>
                        </a:pPr>
                        <a:endParaRPr sz="1600"/>
                      </a:p>
                    </p:txBody>
                  </p:sp>
                  <p:sp>
                    <p:nvSpPr>
                      <p:cNvPr id="51" name="Straight Arrow Connector 51">
                        <a:extLst>
                          <a:ext uri="{FF2B5EF4-FFF2-40B4-BE49-F238E27FC236}">
                            <a16:creationId xmlns:a16="http://schemas.microsoft.com/office/drawing/2014/main" id="{385CACD5-75D8-1B45-9DFA-C4FE44BA34EC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3457336" y="1024536"/>
                        <a:ext cx="1536840" cy="683096"/>
                      </a:xfrm>
                      <a:prstGeom prst="line">
                        <a:avLst/>
                      </a:prstGeom>
                      <a:noFill/>
                      <a:ln w="3175" cap="flat">
                        <a:solidFill>
                          <a:srgbClr val="BF0000"/>
                        </a:solidFill>
                        <a:prstDash val="solid"/>
                        <a:round/>
                        <a:tailEnd type="triangle" w="med" len="med"/>
                      </a:ln>
                      <a:effectLst>
                        <a:outerShdw blurRad="127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txBody>
                      <a:bodyPr wrap="square" lIns="34289" tIns="34289" rIns="34289" bIns="34289" numCol="1" anchor="t">
                        <a:noAutofit/>
                      </a:bodyPr>
                      <a:lstStyle/>
                      <a:p>
                        <a:pPr defTabSz="457178">
                          <a:defRPr sz="1200">
                            <a:solidFill>
                              <a:srgbClr val="000000"/>
                            </a:solidFill>
                          </a:defRPr>
                        </a:pPr>
                        <a:endParaRPr sz="1600"/>
                      </a:p>
                    </p:txBody>
                  </p:sp>
                  <p:sp>
                    <p:nvSpPr>
                      <p:cNvPr id="52" name="Straight Arrow Connector 54">
                        <a:extLst>
                          <a:ext uri="{FF2B5EF4-FFF2-40B4-BE49-F238E27FC236}">
                            <a16:creationId xmlns:a16="http://schemas.microsoft.com/office/drawing/2014/main" id="{CACE3A53-2742-2345-B167-36BEFAF34050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3701421" y="1550084"/>
                        <a:ext cx="1292756" cy="157549"/>
                      </a:xfrm>
                      <a:prstGeom prst="line">
                        <a:avLst/>
                      </a:prstGeom>
                      <a:noFill/>
                      <a:ln w="3175" cap="flat">
                        <a:solidFill>
                          <a:srgbClr val="BF0000"/>
                        </a:solidFill>
                        <a:prstDash val="solid"/>
                        <a:round/>
                        <a:tailEnd type="triangle" w="med" len="med"/>
                      </a:ln>
                      <a:effectLst>
                        <a:outerShdw blurRad="127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txBody>
                      <a:bodyPr wrap="square" lIns="34289" tIns="34289" rIns="34289" bIns="34289" numCol="1" anchor="t">
                        <a:noAutofit/>
                      </a:bodyPr>
                      <a:lstStyle/>
                      <a:p>
                        <a:pPr defTabSz="457178">
                          <a:defRPr sz="1200">
                            <a:solidFill>
                              <a:srgbClr val="000000"/>
                            </a:solidFill>
                          </a:defRPr>
                        </a:pPr>
                        <a:endParaRPr sz="1600"/>
                      </a:p>
                    </p:txBody>
                  </p:sp>
                  <p:sp>
                    <p:nvSpPr>
                      <p:cNvPr id="53" name="TextBox 7">
                        <a:extLst>
                          <a:ext uri="{FF2B5EF4-FFF2-40B4-BE49-F238E27FC236}">
                            <a16:creationId xmlns:a16="http://schemas.microsoft.com/office/drawing/2014/main" id="{3972B955-65FB-384C-B31A-531B13BB955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65211" y="2449833"/>
                        <a:ext cx="2214964" cy="80469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square" lIns="34289" tIns="34289" rIns="34289" bIns="34289" numCol="1" anchor="t">
                        <a:spAutoFit/>
                      </a:bodyPr>
                      <a:lstStyle/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sz="1600" dirty="0">
                            <a:solidFill>
                              <a:schemeClr val="accent1"/>
                            </a:solidFill>
                          </a:rPr>
                          <a:t>Beam Radiation Instr. and Luminosity, Common Systems and Infrastructure</a:t>
                        </a: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lang="fr-FR" sz="1400" u="sng" dirty="0">
                            <a:solidFill>
                              <a:srgbClr val="0000FF"/>
                            </a:solidFill>
                            <a:uFill>
                              <a:solidFill>
                                <a:srgbClr val="0000FF"/>
                              </a:solidFill>
                            </a:uFill>
                            <a:hlinkClick r:id="rId9"/>
                          </a:rPr>
                          <a:t>https://cds.cern.ch/record/002706512</a:t>
                        </a:r>
                        <a:endParaRPr lang="fr-FR" sz="1400" u="sng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</a:endParaRP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lang="en-US" sz="1600" dirty="0">
                            <a:solidFill>
                              <a:schemeClr val="accent1"/>
                            </a:solidFill>
                          </a:rPr>
                          <a:t>Precision Proton Spectrometer </a:t>
                        </a:r>
                      </a:p>
                      <a:p>
                        <a:pPr defTabSz="457178">
                          <a:defRPr sz="1000">
                            <a:solidFill>
                              <a:srgbClr val="000090"/>
                            </a:solidFill>
                          </a:defRPr>
                        </a:pPr>
                        <a:r>
                          <a:rPr lang="en-US" sz="1600" dirty="0" err="1">
                            <a:solidFill>
                              <a:schemeClr val="accent1"/>
                            </a:solidFill>
                          </a:rPr>
                          <a:t>EoI</a:t>
                        </a:r>
                        <a:r>
                          <a:rPr lang="en-US" sz="1600" dirty="0">
                            <a:solidFill>
                              <a:schemeClr val="accent1"/>
                            </a:solidFill>
                          </a:rPr>
                          <a:t> in preparation</a:t>
                        </a:r>
                      </a:p>
                    </p:txBody>
                  </p:sp>
                </p:grpSp>
                <p:sp>
                  <p:nvSpPr>
                    <p:cNvPr id="44" name="TextBox 19">
                      <a:extLst>
                        <a:ext uri="{FF2B5EF4-FFF2-40B4-BE49-F238E27FC236}">
                          <a16:creationId xmlns:a16="http://schemas.microsoft.com/office/drawing/2014/main" id="{24147F59-5AAD-744C-8FC1-97C375DA48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88156" y="2602201"/>
                      <a:ext cx="2683271" cy="65232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34289" tIns="34289" rIns="34289" bIns="34289" numCol="1" anchor="t">
                      <a:spAutoFit/>
                    </a:bodyPr>
                    <a:lstStyle/>
                    <a:p>
                      <a:pPr defTabSz="457178">
                        <a:defRPr sz="1400">
                          <a:solidFill>
                            <a:srgbClr val="000090"/>
                          </a:solidFill>
                        </a:defRPr>
                      </a:pPr>
                      <a:r>
                        <a:rPr sz="1600" dirty="0">
                          <a:solidFill>
                            <a:schemeClr val="accent1"/>
                          </a:solidFill>
                        </a:rPr>
                        <a:t>M</a:t>
                      </a:r>
                      <a:r>
                        <a:rPr lang="en-US" sz="1600" dirty="0">
                          <a:solidFill>
                            <a:schemeClr val="accent1"/>
                          </a:solidFill>
                        </a:rPr>
                        <a:t>IP</a:t>
                      </a:r>
                      <a:r>
                        <a:rPr sz="1600" dirty="0">
                          <a:solidFill>
                            <a:schemeClr val="accent1"/>
                          </a:solidFill>
                        </a:rPr>
                        <a:t> Timing Detector</a:t>
                      </a:r>
                      <a:r>
                        <a:rPr lang="en-US" sz="16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sz="1400" u="sng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/>
                        </a:rPr>
                        <a:t>https://cds.cern.ch/record/2296612</a:t>
                      </a:r>
                      <a:r>
                        <a:rPr sz="14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marL="205200" indent="-156791" defTabSz="457178">
                        <a:buSzPct val="100000"/>
                        <a:buFont typeface="Arial"/>
                        <a:buChar char="•"/>
                        <a:defRPr sz="9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Barrel layer: Crystals + </a:t>
                      </a:r>
                      <a:r>
                        <a:rPr sz="1600" dirty="0" err="1"/>
                        <a:t>SiPMs</a:t>
                      </a:r>
                      <a:endParaRPr sz="1600" dirty="0"/>
                    </a:p>
                    <a:p>
                      <a:pPr marL="205200" indent="-156791" defTabSz="457178">
                        <a:buSzPct val="100000"/>
                        <a:buFont typeface="Arial"/>
                        <a:buChar char="•"/>
                        <a:defRPr sz="9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Endcap layer: Low Gain Avalanche Diodes</a:t>
                      </a:r>
                    </a:p>
                  </p:txBody>
                </p:sp>
              </p:grpSp>
              <p:sp>
                <p:nvSpPr>
                  <p:cNvPr id="41" name="Straight Arrow Connector 23">
                    <a:extLst>
                      <a:ext uri="{FF2B5EF4-FFF2-40B4-BE49-F238E27FC236}">
                        <a16:creationId xmlns:a16="http://schemas.microsoft.com/office/drawing/2014/main" id="{75CD1E77-EC9B-8440-809A-9E8D7257A87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012224" y="1417081"/>
                    <a:ext cx="394664" cy="123207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BF0000"/>
                    </a:solidFill>
                    <a:prstDash val="solid"/>
                    <a:round/>
                    <a:tailEnd type="triangle" w="med" len="med"/>
                  </a:ln>
                  <a:effectLst>
                    <a:outerShdw blurRad="127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457178">
                      <a:defRPr sz="1200">
                        <a:solidFill>
                          <a:srgbClr val="000000"/>
                        </a:solidFill>
                      </a:defRPr>
                    </a:pPr>
                    <a:endParaRPr sz="1600"/>
                  </a:p>
                </p:txBody>
              </p:sp>
              <p:sp>
                <p:nvSpPr>
                  <p:cNvPr id="42" name="Straight Arrow Connector 23">
                    <a:extLst>
                      <a:ext uri="{FF2B5EF4-FFF2-40B4-BE49-F238E27FC236}">
                        <a16:creationId xmlns:a16="http://schemas.microsoft.com/office/drawing/2014/main" id="{5885AB98-D74B-F940-AA05-CA1977777F9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956330" y="1578774"/>
                    <a:ext cx="450560" cy="106078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BF0000"/>
                    </a:solidFill>
                    <a:prstDash val="solid"/>
                    <a:round/>
                    <a:tailEnd type="triangle" w="med" len="med"/>
                  </a:ln>
                  <a:effectLst>
                    <a:outerShdw blurRad="127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457178">
                      <a:defRPr sz="1200">
                        <a:solidFill>
                          <a:srgbClr val="000000"/>
                        </a:solidFill>
                      </a:defRPr>
                    </a:pPr>
                    <a:endParaRPr sz="1600"/>
                  </a:p>
                </p:txBody>
              </p:sp>
            </p:grpSp>
          </p:grpSp>
          <p:sp>
            <p:nvSpPr>
              <p:cNvPr id="37" name="TextBox 13">
                <a:extLst>
                  <a:ext uri="{FF2B5EF4-FFF2-40B4-BE49-F238E27FC236}">
                    <a16:creationId xmlns:a16="http://schemas.microsoft.com/office/drawing/2014/main" id="{BE66F72A-2F45-C74E-B426-A4A7462DBC21}"/>
                  </a:ext>
                </a:extLst>
              </p:cNvPr>
              <p:cNvSpPr txBox="1"/>
              <p:nvPr/>
            </p:nvSpPr>
            <p:spPr>
              <a:xfrm>
                <a:off x="8762979" y="3689911"/>
                <a:ext cx="3274524" cy="1546575"/>
              </a:xfrm>
              <a:prstGeom prst="rect">
                <a:avLst/>
              </a:prstGeom>
              <a:ln w="12700">
                <a:noFill/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>
                <a:spAutoFit/>
              </a:bodyPr>
              <a:lstStyle/>
              <a:p>
                <a:pPr defTabSz="457178">
                  <a:defRPr sz="1200">
                    <a:solidFill>
                      <a:srgbClr val="000090"/>
                    </a:solidFill>
                  </a:defRPr>
                </a:pPr>
                <a:r>
                  <a:rPr sz="1600" dirty="0">
                    <a:solidFill>
                      <a:schemeClr val="accent1"/>
                    </a:solidFill>
                  </a:rPr>
                  <a:t>Muon systems</a:t>
                </a:r>
              </a:p>
              <a:p>
                <a:pPr defTabSz="457178">
                  <a:defRPr sz="1000">
                    <a:solidFill>
                      <a:srgbClr val="000000"/>
                    </a:solidFill>
                  </a:defRPr>
                </a:pPr>
                <a:r>
                  <a:rPr sz="1400" u="sng" dirty="0"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11"/>
                  </a:rPr>
                  <a:t>https://cds.cern.ch/record/2283189</a:t>
                </a:r>
                <a:endParaRPr sz="1400" dirty="0">
                  <a:solidFill>
                    <a:srgbClr val="000090"/>
                  </a:solidFill>
                </a:endParaRPr>
              </a:p>
              <a:p>
                <a:pPr marL="204790" indent="-156792" defTabSz="457178">
                  <a:buSzPct val="100000"/>
                  <a:buFont typeface="Arial"/>
                  <a:buChar char="•"/>
                  <a:defRPr sz="900">
                    <a:solidFill>
                      <a:srgbClr val="000000"/>
                    </a:solidFill>
                  </a:defRPr>
                </a:pPr>
                <a:r>
                  <a:rPr sz="1600" dirty="0"/>
                  <a:t>DT &amp; CSC new FE/BE readout </a:t>
                </a:r>
              </a:p>
              <a:p>
                <a:pPr marL="204790" indent="-156792" defTabSz="457178">
                  <a:buSzPct val="100000"/>
                  <a:buFont typeface="Arial"/>
                  <a:buChar char="•"/>
                  <a:defRPr sz="900">
                    <a:solidFill>
                      <a:srgbClr val="000000"/>
                    </a:solidFill>
                  </a:defRPr>
                </a:pPr>
                <a:r>
                  <a:rPr sz="1600" dirty="0"/>
                  <a:t>RPC link -board</a:t>
                </a:r>
              </a:p>
              <a:p>
                <a:pPr marL="204790" indent="-156792" defTabSz="457178">
                  <a:buSzPct val="100000"/>
                  <a:buFont typeface="Arial"/>
                  <a:buChar char="•"/>
                  <a:defRPr sz="900">
                    <a:solidFill>
                      <a:srgbClr val="000000"/>
                    </a:solidFill>
                  </a:defRPr>
                </a:pPr>
                <a:r>
                  <a:rPr sz="1600" dirty="0"/>
                  <a:t>New GEM/RPC 1.6 &lt; </a:t>
                </a:r>
                <a:r>
                  <a:rPr sz="1600" dirty="0" err="1"/>
                  <a:t>η</a:t>
                </a:r>
                <a:r>
                  <a:rPr sz="1600" dirty="0"/>
                  <a:t> &lt; 2.4</a:t>
                </a:r>
              </a:p>
              <a:p>
                <a:pPr marL="204790" indent="-156792" defTabSz="457178">
                  <a:buSzPct val="100000"/>
                  <a:buFont typeface="Arial"/>
                  <a:buChar char="•"/>
                  <a:defRPr sz="900">
                    <a:solidFill>
                      <a:srgbClr val="000000"/>
                    </a:solidFill>
                  </a:defRPr>
                </a:pPr>
                <a:r>
                  <a:rPr sz="1600" dirty="0"/>
                  <a:t>Extended coverage  to </a:t>
                </a:r>
                <a:r>
                  <a:rPr sz="1600" dirty="0" err="1"/>
                  <a:t>η</a:t>
                </a:r>
                <a:r>
                  <a:rPr sz="1600" dirty="0"/>
                  <a:t> ≃ 3</a:t>
                </a:r>
              </a:p>
            </p:txBody>
          </p:sp>
        </p:grpSp>
        <p:cxnSp>
          <p:nvCxnSpPr>
            <p:cNvPr id="35" name="Connecteur en angle 34">
              <a:extLst>
                <a:ext uri="{FF2B5EF4-FFF2-40B4-BE49-F238E27FC236}">
                  <a16:creationId xmlns:a16="http://schemas.microsoft.com/office/drawing/2014/main" id="{A8361899-E076-F643-99C4-6C0390C7E3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19781" y="2174066"/>
              <a:ext cx="2318922" cy="1227985"/>
            </a:xfrm>
            <a:prstGeom prst="bentConnector3">
              <a:avLst>
                <a:gd name="adj1" fmla="val 100126"/>
              </a:avLst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017343C-B542-DF44-B807-7E40BFE04222}"/>
              </a:ext>
            </a:extLst>
          </p:cNvPr>
          <p:cNvSpPr txBox="1"/>
          <p:nvPr/>
        </p:nvSpPr>
        <p:spPr>
          <a:xfrm>
            <a:off x="301851" y="5485407"/>
            <a:ext cx="11588299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IPHC: </a:t>
            </a:r>
            <a:r>
              <a:rPr lang="en-US" sz="1400" dirty="0"/>
              <a:t>assembly of outer barrel ladders and production of support wheel, DAQ system for outer and inner tracker, system test </a:t>
            </a:r>
            <a:r>
              <a:rPr lang="en-US" sz="1400" dirty="0" err="1"/>
              <a:t>CYRCé</a:t>
            </a:r>
            <a:r>
              <a:rPr lang="en-US" sz="1400" dirty="0"/>
              <a:t> beam 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IP2I: </a:t>
            </a:r>
            <a:r>
              <a:rPr lang="en-US" sz="1400" dirty="0"/>
              <a:t>production of endcaps support </a:t>
            </a:r>
            <a:r>
              <a:rPr lang="en-US" sz="1400" dirty="0" err="1"/>
              <a:t>dees</a:t>
            </a:r>
            <a:r>
              <a:rPr lang="en-US" sz="1400" dirty="0"/>
              <a:t>, integration 1/2 of short </a:t>
            </a:r>
            <a:r>
              <a:rPr lang="en-US" sz="1400" dirty="0" err="1"/>
              <a:t>dees</a:t>
            </a:r>
            <a:r>
              <a:rPr lang="en-US" sz="1400" dirty="0"/>
              <a:t>, FE concentrator ASIC TSMC 65 nm, RPC PCB &amp; FE readout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LLR: </a:t>
            </a:r>
            <a:r>
              <a:rPr lang="en-US" sz="1400" dirty="0"/>
              <a:t>production of HGC cassette plates, system/beam tests, trigger system firmware and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OMEGA: </a:t>
            </a:r>
            <a:r>
              <a:rPr lang="en-US" sz="1400" dirty="0"/>
              <a:t>HGCROC Frontend ASIC in TSMC 130 nm, Muon RPC PETIROC ASIC in AMS 350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IRFU: </a:t>
            </a:r>
            <a:r>
              <a:rPr lang="en-US" sz="1400" dirty="0"/>
              <a:t>TDC, PLL of HGCROC, ECAL analog FE ASIC 130 nm, clock distribution for timing (MTD fanout ASIC TSMC 130nm , ECAL, HGC), ECAL laser monitoring</a:t>
            </a:r>
          </a:p>
        </p:txBody>
      </p:sp>
    </p:spTree>
    <p:extLst>
      <p:ext uri="{BB962C8B-B14F-4D97-AF65-F5344CB8AC3E}">
        <p14:creationId xmlns:p14="http://schemas.microsoft.com/office/powerpoint/2010/main" val="349597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129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LHCb</a:t>
            </a:r>
            <a:r>
              <a:rPr lang="en-US" sz="3600" dirty="0">
                <a:solidFill>
                  <a:schemeClr val="accent1"/>
                </a:solidFill>
              </a:rPr>
              <a:t> Upgrades -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rates, radiation tolerance &amp; pile-up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0F6CAD-593D-BB47-9AFD-43133B9C5DFC}"/>
              </a:ext>
            </a:extLst>
          </p:cNvPr>
          <p:cNvSpPr txBox="1"/>
          <p:nvPr/>
        </p:nvSpPr>
        <p:spPr>
          <a:xfrm>
            <a:off x="324679" y="696206"/>
            <a:ext cx="1154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LS2 upgrade: </a:t>
            </a:r>
            <a:r>
              <a:rPr lang="en-US" dirty="0"/>
              <a:t>L = 2 x 10</a:t>
            </a:r>
            <a:r>
              <a:rPr lang="en-US" baseline="30000" dirty="0"/>
              <a:t>33</a:t>
            </a:r>
            <a:r>
              <a:rPr lang="en-US" dirty="0"/>
              <a:t> Hz/cm</a:t>
            </a:r>
            <a:r>
              <a:rPr lang="en-US" baseline="30000" dirty="0"/>
              <a:t>2 </a:t>
            </a:r>
            <a:r>
              <a:rPr lang="en-US" dirty="0"/>
              <a:t>(µ ≃ 5) - 50 fb</a:t>
            </a:r>
            <a:r>
              <a:rPr lang="en-US" baseline="30000" dirty="0"/>
              <a:t>-1</a:t>
            </a:r>
            <a:r>
              <a:rPr lang="en-US" dirty="0"/>
              <a:t> integrated by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LS4 upgrade*: </a:t>
            </a:r>
            <a:r>
              <a:rPr lang="en-US" dirty="0"/>
              <a:t>L = 2 x 10</a:t>
            </a:r>
            <a:r>
              <a:rPr lang="en-US" baseline="30000" dirty="0"/>
              <a:t>34</a:t>
            </a:r>
            <a:r>
              <a:rPr lang="en-US" dirty="0"/>
              <a:t> Hz/cm</a:t>
            </a:r>
            <a:r>
              <a:rPr lang="en-US" baseline="30000" dirty="0"/>
              <a:t>2</a:t>
            </a:r>
            <a:r>
              <a:rPr lang="en-US" dirty="0"/>
              <a:t> (µ ≃ 50) toward 300 fb</a:t>
            </a:r>
            <a:r>
              <a:rPr lang="en-US" baseline="30000" dirty="0"/>
              <a:t>-1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FFD48F-DB43-3A4A-BEFB-6EDD51C54F8D}"/>
              </a:ext>
            </a:extLst>
          </p:cNvPr>
          <p:cNvSpPr txBox="1"/>
          <p:nvPr/>
        </p:nvSpPr>
        <p:spPr>
          <a:xfrm>
            <a:off x="170762" y="5641815"/>
            <a:ext cx="1187360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Calorimeters: </a:t>
            </a:r>
            <a:r>
              <a:rPr lang="en-US" sz="1400" dirty="0"/>
              <a:t>FE boards and controllers (</a:t>
            </a:r>
            <a:r>
              <a:rPr lang="en-US" sz="1400" dirty="0" err="1"/>
              <a:t>IJCLab</a:t>
            </a:r>
            <a:r>
              <a:rPr lang="en-US" sz="1400" dirty="0"/>
              <a:t>), microcode (firmware) of readout boards (LAPP), removal of SPS/PS, mechanics to replace inner </a:t>
            </a:r>
            <a:r>
              <a:rPr lang="en-US" sz="1400" dirty="0" err="1"/>
              <a:t>calo</a:t>
            </a:r>
            <a:r>
              <a:rPr lang="en-US" sz="1400" dirty="0"/>
              <a:t>.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Scintillating Fibers Tracker: </a:t>
            </a:r>
            <a:r>
              <a:rPr lang="en-US" sz="1400" dirty="0"/>
              <a:t>FE ASIC and boards (LPC), microcode (firmware) of readout boards (LPNHE), integration and cooling of boards (LPC</a:t>
            </a:r>
            <a:r>
              <a:rPr lang="en-US" sz="1400" dirty="0">
                <a:solidFill>
                  <a:schemeClr val="accent1"/>
                </a:solidFill>
              </a:rPr>
              <a:t>)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DAQ system: </a:t>
            </a:r>
            <a:r>
              <a:rPr lang="en-US" sz="1400" dirty="0"/>
              <a:t>readout boards (CPPM), microcode (firmware) and framework developments (LAPP, CPPM), Real Time Analyses system (LPNHE)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524325-59F9-0944-A47D-0D28EB08FA05}"/>
              </a:ext>
            </a:extLst>
          </p:cNvPr>
          <p:cNvSpPr txBox="1"/>
          <p:nvPr/>
        </p:nvSpPr>
        <p:spPr>
          <a:xfrm>
            <a:off x="-188" y="6548976"/>
            <a:ext cx="1098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* Physics case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https://cds.cern.ch/record/2320509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 reviewed by LHCC and CERN RB recommendation for framework TDR in 2021 and approval process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1B60E9C-D15E-3447-8C02-E2B5DB59D594}"/>
              </a:ext>
            </a:extLst>
          </p:cNvPr>
          <p:cNvGrpSpPr/>
          <p:nvPr/>
        </p:nvGrpSpPr>
        <p:grpSpPr>
          <a:xfrm>
            <a:off x="378117" y="1108700"/>
            <a:ext cx="11488284" cy="4317780"/>
            <a:chOff x="378117" y="1004525"/>
            <a:chExt cx="11488284" cy="431778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84807B7-B50B-3444-83EE-03536273C4F1}"/>
                </a:ext>
              </a:extLst>
            </p:cNvPr>
            <p:cNvGrpSpPr/>
            <p:nvPr/>
          </p:nvGrpSpPr>
          <p:grpSpPr>
            <a:xfrm>
              <a:off x="378117" y="1004525"/>
              <a:ext cx="11488284" cy="4317780"/>
              <a:chOff x="401867" y="1004525"/>
              <a:chExt cx="11488284" cy="4317780"/>
            </a:xfrm>
          </p:grpSpPr>
          <p:pic>
            <p:nvPicPr>
              <p:cNvPr id="28" name="round_lhcb.gif" descr="round_lhcb.gif">
                <a:extLst>
                  <a:ext uri="{FF2B5EF4-FFF2-40B4-BE49-F238E27FC236}">
                    <a16:creationId xmlns:a16="http://schemas.microsoft.com/office/drawing/2014/main" id="{8A90192C-D893-8648-924E-05A8504CC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/>
              </a:blip>
              <a:srcRect t="20752" b="3186"/>
              <a:stretch/>
            </p:blipFill>
            <p:spPr>
              <a:xfrm>
                <a:off x="3345593" y="1489644"/>
                <a:ext cx="6988664" cy="3832661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7F5E0F78-76A2-614F-A706-3F1D3AA72828}"/>
                  </a:ext>
                </a:extLst>
              </p:cNvPr>
              <p:cNvGrpSpPr/>
              <p:nvPr/>
            </p:nvGrpSpPr>
            <p:grpSpPr>
              <a:xfrm>
                <a:off x="401867" y="1004525"/>
                <a:ext cx="11488284" cy="4130480"/>
                <a:chOff x="401867" y="1004525"/>
                <a:chExt cx="11488284" cy="4130480"/>
              </a:xfrm>
            </p:grpSpPr>
            <p:grpSp>
              <p:nvGrpSpPr>
                <p:cNvPr id="12" name="Groupe 11">
                  <a:extLst>
                    <a:ext uri="{FF2B5EF4-FFF2-40B4-BE49-F238E27FC236}">
                      <a16:creationId xmlns:a16="http://schemas.microsoft.com/office/drawing/2014/main" id="{58788B59-7768-5541-A44F-611D813417FD}"/>
                    </a:ext>
                  </a:extLst>
                </p:cNvPr>
                <p:cNvGrpSpPr/>
                <p:nvPr/>
              </p:nvGrpSpPr>
              <p:grpSpPr>
                <a:xfrm>
                  <a:off x="401867" y="1004525"/>
                  <a:ext cx="11488284" cy="4130480"/>
                  <a:chOff x="401867" y="1004525"/>
                  <a:chExt cx="11488284" cy="4130480"/>
                </a:xfrm>
              </p:grpSpPr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F3A52F3A-9040-7941-90F6-8FB07DA3A8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28116" y="2213875"/>
                    <a:ext cx="54550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HCAL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C9A1539-9F26-AF49-B227-51495002B4D9}"/>
                      </a:ext>
                    </a:extLst>
                  </p:cNvPr>
                  <p:cNvSpPr/>
                  <p:nvPr/>
                </p:nvSpPr>
                <p:spPr>
                  <a:xfrm>
                    <a:off x="7099014" y="1839259"/>
                    <a:ext cx="846705" cy="27029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" name="TextBox 27">
                    <a:extLst>
                      <a:ext uri="{FF2B5EF4-FFF2-40B4-BE49-F238E27FC236}">
                        <a16:creationId xmlns:a16="http://schemas.microsoft.com/office/drawing/2014/main" id="{A8ACAC23-B27E-2143-9C8C-45BEE4AF4ED5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67" y="1004525"/>
                    <a:ext cx="3608171" cy="105413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HLT/DAQ </a:t>
                    </a:r>
                    <a:r>
                      <a:rPr lang="en-US" sz="1400" dirty="0">
                        <a:solidFill>
                          <a:schemeClr val="accent1"/>
                        </a:solidFill>
                        <a:hlinkClick r:id="rId5"/>
                      </a:rPr>
                      <a:t>https://cds.cern.ch/record/1701361</a:t>
                    </a:r>
                    <a:r>
                      <a:rPr lang="en-US" sz="1400" dirty="0">
                        <a:solidFill>
                          <a:schemeClr val="accent1"/>
                        </a:solidFill>
                      </a:rPr>
                      <a:t> </a:t>
                    </a:r>
                    <a:endParaRPr lang="fr-FR" sz="1400" u="sng" dirty="0">
                      <a:solidFill>
                        <a:srgbClr val="0000FF"/>
                      </a:solidFill>
                      <a:uFill>
                        <a:solidFill>
                          <a:srgbClr val="0000FF"/>
                        </a:solidFill>
                      </a:uFill>
                    </a:endParaRP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Software event selection 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DAQ output 20 kHz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New readout boards everywhere</a:t>
                    </a:r>
                    <a:endParaRPr sz="1600" dirty="0"/>
                  </a:p>
                </p:txBody>
              </p:sp>
              <p:sp>
                <p:nvSpPr>
                  <p:cNvPr id="30" name="TextBox 27">
                    <a:extLst>
                      <a:ext uri="{FF2B5EF4-FFF2-40B4-BE49-F238E27FC236}">
                        <a16:creationId xmlns:a16="http://schemas.microsoft.com/office/drawing/2014/main" id="{F505DA64-F7FF-0C42-A074-3609EAEB3241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67" y="3100519"/>
                    <a:ext cx="3401019" cy="10233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Smog </a:t>
                    </a:r>
                  </a:p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fr-FR" sz="1400" u="sng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</a:rPr>
                      <a:t>https://</a:t>
                    </a:r>
                    <a:r>
                      <a:rPr lang="fr-FR" sz="1400" u="sng" dirty="0" err="1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</a:rPr>
                      <a:t>cds.cern.ch</a:t>
                    </a:r>
                    <a:r>
                      <a:rPr lang="fr-FR" sz="1400" u="sng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</a:rPr>
                      <a:t>/record/2673690</a:t>
                    </a:r>
                    <a:r>
                      <a:rPr sz="1400" dirty="0"/>
                      <a:t> </a:t>
                    </a:r>
                  </a:p>
                  <a:p>
                    <a:pPr marL="204790" indent="-156792" defTabSz="457178">
                      <a:buSzPct val="100000"/>
                      <a:buFont typeface="Arial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Fixed gas target</a:t>
                    </a:r>
                  </a:p>
                  <a:p>
                    <a:pPr marL="204790" indent="-156792" defTabSz="457178">
                      <a:buSzPct val="100000"/>
                      <a:buFont typeface="Arial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Running in // with collider mode</a:t>
                    </a:r>
                    <a:endParaRPr sz="1600" dirty="0"/>
                  </a:p>
                </p:txBody>
              </p:sp>
              <p:sp>
                <p:nvSpPr>
                  <p:cNvPr id="31" name="TextBox 27">
                    <a:extLst>
                      <a:ext uri="{FF2B5EF4-FFF2-40B4-BE49-F238E27FC236}">
                        <a16:creationId xmlns:a16="http://schemas.microsoft.com/office/drawing/2014/main" id="{99F4A5B2-C1EE-9247-9EFD-6168F5BE71DD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67" y="2082247"/>
                    <a:ext cx="3608171" cy="105413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Tracker </a:t>
                    </a:r>
                    <a:r>
                      <a:rPr lang="en-US" sz="1400" dirty="0">
                        <a:solidFill>
                          <a:schemeClr val="accent1"/>
                        </a:solidFill>
                        <a:hlinkClick r:id="rId6"/>
                      </a:rPr>
                      <a:t>https://cds.cern.ch/record/1647400</a:t>
                    </a:r>
                    <a:r>
                      <a:rPr lang="en-US" sz="1400" dirty="0">
                        <a:solidFill>
                          <a:schemeClr val="accent1"/>
                        </a:solidFill>
                      </a:rPr>
                      <a:t> </a:t>
                    </a:r>
                    <a:endParaRPr lang="fr-FR" sz="1400" u="sng" dirty="0">
                      <a:solidFill>
                        <a:srgbClr val="0000FF"/>
                      </a:solidFill>
                      <a:uFill>
                        <a:solidFill>
                          <a:srgbClr val="0000FF"/>
                        </a:solidFill>
                      </a:uFill>
                    </a:endParaRP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UT Si-strip, granularity &amp; coverage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T Scintillating Fiber + </a:t>
                    </a:r>
                    <a:r>
                      <a:rPr lang="en-US" sz="1600" dirty="0" err="1"/>
                      <a:t>SiPMs</a:t>
                    </a:r>
                    <a:endParaRPr lang="en-US" sz="1600" dirty="0">
                      <a:solidFill>
                        <a:srgbClr val="000000"/>
                      </a:solidFill>
                    </a:endParaRP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Magnet low </a:t>
                    </a:r>
                    <a:r>
                      <a:rPr lang="en-US" sz="1600" dirty="0" err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p</a:t>
                    </a:r>
                    <a:r>
                      <a:rPr lang="en-US" sz="1600" baseline="-25000" dirty="0" err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T</a:t>
                    </a: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stations</a:t>
                    </a:r>
                  </a:p>
                </p:txBody>
              </p:sp>
              <p:sp>
                <p:nvSpPr>
                  <p:cNvPr id="33" name="TextBox 27">
                    <a:extLst>
                      <a:ext uri="{FF2B5EF4-FFF2-40B4-BE49-F238E27FC236}">
                        <a16:creationId xmlns:a16="http://schemas.microsoft.com/office/drawing/2014/main" id="{FF843227-BEB9-6147-AF44-188E3CA64937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67" y="4111650"/>
                    <a:ext cx="3798783" cy="10233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Vertex </a:t>
                    </a:r>
                  </a:p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400" dirty="0">
                        <a:solidFill>
                          <a:schemeClr val="accent1"/>
                        </a:solidFill>
                        <a:hlinkClick r:id="rId7"/>
                      </a:rPr>
                      <a:t>https://cds.cern.ch/record/1624070</a:t>
                    </a:r>
                    <a:r>
                      <a:rPr lang="en-US" sz="1400" dirty="0">
                        <a:solidFill>
                          <a:schemeClr val="accent1"/>
                        </a:solidFill>
                      </a:rPr>
                      <a:t>  </a:t>
                    </a:r>
                    <a:endParaRPr lang="fr-FR" sz="1400" u="sng" dirty="0">
                      <a:solidFill>
                        <a:srgbClr val="0000FF"/>
                      </a:solidFill>
                      <a:uFill>
                        <a:solidFill>
                          <a:srgbClr val="0000FF"/>
                        </a:solidFill>
                      </a:uFill>
                    </a:endParaRP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New Si-pixel system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MAPs* and precise timing layers (LGAD)</a:t>
                    </a:r>
                  </a:p>
                </p:txBody>
              </p:sp>
              <p:sp>
                <p:nvSpPr>
                  <p:cNvPr id="34" name="TextBox 27">
                    <a:extLst>
                      <a:ext uri="{FF2B5EF4-FFF2-40B4-BE49-F238E27FC236}">
                        <a16:creationId xmlns:a16="http://schemas.microsoft.com/office/drawing/2014/main" id="{3655C2AE-B640-FE48-AC8F-52D6D8967022}"/>
                      </a:ext>
                    </a:extLst>
                  </p:cNvPr>
                  <p:cNvSpPr txBox="1"/>
                  <p:nvPr/>
                </p:nvSpPr>
                <p:spPr>
                  <a:xfrm>
                    <a:off x="4200650" y="1004525"/>
                    <a:ext cx="3251215" cy="130035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PID </a:t>
                    </a:r>
                    <a:r>
                      <a:rPr lang="en-US" sz="1400" dirty="0">
                        <a:solidFill>
                          <a:schemeClr val="accent1"/>
                        </a:solidFill>
                        <a:hlinkClick r:id="rId8"/>
                      </a:rPr>
                      <a:t>https://cds.cern.ch/record/1624074</a:t>
                    </a:r>
                    <a:endParaRPr lang="fr-FR" sz="1400" u="sng" dirty="0">
                      <a:solidFill>
                        <a:srgbClr val="0000FF"/>
                      </a:solidFill>
                      <a:uFill>
                        <a:solidFill>
                          <a:srgbClr val="0000FF"/>
                        </a:solidFill>
                      </a:uFill>
                    </a:endParaRP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New photosensors in both RICH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Modified optics in RICH1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Precise timing photosensors </a:t>
                    </a:r>
                  </a:p>
                  <a:p>
                    <a:pPr marL="333748" indent="-285750" defTabSz="457178">
                      <a:buSzPct val="100000"/>
                      <a:buFont typeface="Arial" panose="020B0604020202020204" pitchFamily="34" charset="0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TORCH in front or RICH2**</a:t>
                    </a:r>
                  </a:p>
                </p:txBody>
              </p:sp>
              <p:sp>
                <p:nvSpPr>
                  <p:cNvPr id="36" name="TextBox 27">
                    <a:extLst>
                      <a:ext uri="{FF2B5EF4-FFF2-40B4-BE49-F238E27FC236}">
                        <a16:creationId xmlns:a16="http://schemas.microsoft.com/office/drawing/2014/main" id="{A95DA164-B04B-DB40-9044-A5C13FD54B40}"/>
                      </a:ext>
                    </a:extLst>
                  </p:cNvPr>
                  <p:cNvSpPr txBox="1"/>
                  <p:nvPr/>
                </p:nvSpPr>
                <p:spPr>
                  <a:xfrm>
                    <a:off x="9194797" y="1004525"/>
                    <a:ext cx="2695354" cy="148502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/>
                  <a:p>
                    <a:pPr defTabSz="457178">
                      <a:defRPr sz="1200">
                        <a:solidFill>
                          <a:srgbClr val="00009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1"/>
                        </a:solidFill>
                      </a:rPr>
                      <a:t>Calorimeter and Muon system </a:t>
                    </a:r>
                    <a:endParaRPr sz="1600" dirty="0">
                      <a:solidFill>
                        <a:schemeClr val="accent1"/>
                      </a:solidFill>
                    </a:endParaRPr>
                  </a:p>
                  <a:p>
                    <a:pPr defTabSz="457178">
                      <a:defRPr sz="1000">
                        <a:solidFill>
                          <a:srgbClr val="000090"/>
                        </a:solidFill>
                      </a:defRPr>
                    </a:pPr>
                    <a:r>
                      <a:rPr lang="fr-FR" sz="1400" u="sng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  <a:hlinkClick r:id="rId9"/>
                      </a:rPr>
                      <a:t>https://cds.cern.ch/record/1333091</a:t>
                    </a:r>
                    <a:endParaRPr lang="fr-FR" sz="1400" u="sng" dirty="0">
                      <a:solidFill>
                        <a:srgbClr val="0000FF"/>
                      </a:solidFill>
                      <a:uFill>
                        <a:solidFill>
                          <a:srgbClr val="0000FF"/>
                        </a:solidFill>
                      </a:uFill>
                    </a:endParaRPr>
                  </a:p>
                  <a:p>
                    <a:pPr defTabSz="457178">
                      <a:defRPr sz="1000">
                        <a:solidFill>
                          <a:srgbClr val="000090"/>
                        </a:solidFill>
                      </a:defRPr>
                    </a:pPr>
                    <a:r>
                      <a:rPr lang="fr-FR" sz="1400" u="sng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  <a:hlinkClick r:id="rId10"/>
                      </a:rPr>
                      <a:t>https://cds.cern.ch/record/1443882</a:t>
                    </a:r>
                    <a:r>
                      <a:rPr lang="fr-FR" sz="1400" u="sng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</a:rPr>
                      <a:t> </a:t>
                    </a:r>
                    <a:endParaRPr lang="fr-FR" sz="1400" dirty="0"/>
                  </a:p>
                  <a:p>
                    <a:pPr marL="204790" indent="-156792" defTabSz="457178">
                      <a:buSzPct val="100000"/>
                      <a:buFont typeface="Arial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New FE &amp; BE in calorimeter</a:t>
                    </a:r>
                  </a:p>
                  <a:p>
                    <a:pPr marL="204790" indent="-156792" defTabSz="457178">
                      <a:buSzPct val="100000"/>
                      <a:buFont typeface="Arial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/>
                      <a:t>New BE in muon stations</a:t>
                    </a:r>
                  </a:p>
                  <a:p>
                    <a:pPr marL="204790" indent="-156792" defTabSz="457178">
                      <a:buSzPct val="100000"/>
                      <a:buFont typeface="Arial"/>
                      <a:buChar char="•"/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µ-</a:t>
                    </a:r>
                    <a:r>
                      <a:rPr lang="en-US" sz="1600" dirty="0" err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Rwell</a:t>
                    </a: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</a:t>
                    </a:r>
                    <a:endParaRPr sz="16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" name="ZoneTexte 1">
                    <a:extLst>
                      <a:ext uri="{FF2B5EF4-FFF2-40B4-BE49-F238E27FC236}">
                        <a16:creationId xmlns:a16="http://schemas.microsoft.com/office/drawing/2014/main" id="{31B7050D-8530-2643-90AF-BCE4701EB0CF}"/>
                      </a:ext>
                    </a:extLst>
                  </p:cNvPr>
                  <p:cNvSpPr txBox="1"/>
                  <p:nvPr/>
                </p:nvSpPr>
                <p:spPr>
                  <a:xfrm>
                    <a:off x="7125522" y="2297621"/>
                    <a:ext cx="470000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ECAL</a:t>
                    </a:r>
                  </a:p>
                </p:txBody>
              </p:sp>
            </p:grpSp>
            <p:sp>
              <p:nvSpPr>
                <p:cNvPr id="23" name="TextBox 27">
                  <a:extLst>
                    <a:ext uri="{FF2B5EF4-FFF2-40B4-BE49-F238E27FC236}">
                      <a16:creationId xmlns:a16="http://schemas.microsoft.com/office/drawing/2014/main" id="{6A5D6256-BDAF-504A-A4A6-FD094126B3BC}"/>
                    </a:ext>
                  </a:extLst>
                </p:cNvPr>
                <p:cNvSpPr txBox="1"/>
                <p:nvPr/>
              </p:nvSpPr>
              <p:spPr>
                <a:xfrm>
                  <a:off x="9194796" y="3014917"/>
                  <a:ext cx="2576665" cy="5616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4289" tIns="34289" rIns="34289" bIns="34289" numCol="1" anchor="t">
                  <a:spAutoFit/>
                </a:bodyPr>
                <a:lstStyle/>
                <a:p>
                  <a:pPr defTabSz="457178">
                    <a:defRPr sz="1200">
                      <a:solidFill>
                        <a:srgbClr val="000090"/>
                      </a:solidFill>
                    </a:defRPr>
                  </a:pPr>
                  <a:r>
                    <a:rPr lang="en-US" sz="16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ECAL with precise timing**</a:t>
                  </a:r>
                </a:p>
                <a:p>
                  <a:pPr marL="333748" indent="-285750" defTabSz="457178">
                    <a:buSzPct val="100000"/>
                    <a:buFont typeface="Arial" panose="020B0604020202020204" pitchFamily="34" charset="0"/>
                    <a:buChar char="•"/>
                    <a:defRPr sz="900">
                      <a:solidFill>
                        <a:srgbClr val="000000"/>
                      </a:solidFill>
                    </a:defRPr>
                  </a:pPr>
                  <a:r>
                    <a:rPr lang="en-US" sz="1600" dirty="0" err="1"/>
                    <a:t>Spacal</a:t>
                  </a:r>
                  <a:endParaRPr lang="en-US" sz="1600" dirty="0"/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6C60C7-AA93-1041-A798-4E4C7BE4A8BF}"/>
                  </a:ext>
                </a:extLst>
              </p:cNvPr>
              <p:cNvSpPr txBox="1"/>
              <p:nvPr/>
            </p:nvSpPr>
            <p:spPr>
              <a:xfrm>
                <a:off x="6536039" y="2340701"/>
                <a:ext cx="53251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RICH2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755768-8D64-184F-8991-84CC3393EEAE}"/>
                  </a:ext>
                </a:extLst>
              </p:cNvPr>
              <p:cNvSpPr txBox="1"/>
              <p:nvPr/>
            </p:nvSpPr>
            <p:spPr>
              <a:xfrm>
                <a:off x="5627617" y="2338668"/>
                <a:ext cx="94128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Sci</a:t>
                </a:r>
                <a:r>
                  <a:rPr lang="fr-F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-Fi </a:t>
                </a:r>
                <a:r>
                  <a:rPr lang="fr-FR" sz="11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Tracker</a:t>
                </a:r>
                <a:endPara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FD42EB3-FA6A-F843-BB48-DE426A4AA0EE}"/>
                </a:ext>
              </a:extLst>
            </p:cNvPr>
            <p:cNvSpPr txBox="1"/>
            <p:nvPr/>
          </p:nvSpPr>
          <p:spPr>
            <a:xfrm>
              <a:off x="3812440" y="4148352"/>
              <a:ext cx="3417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IP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2C7654E-C924-EB43-BFA6-1D9CE2B91465}"/>
                </a:ext>
              </a:extLst>
            </p:cNvPr>
            <p:cNvCxnSpPr/>
            <p:nvPr/>
          </p:nvCxnSpPr>
          <p:spPr>
            <a:xfrm flipV="1">
              <a:off x="3981061" y="3868261"/>
              <a:ext cx="0" cy="29026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EC76252-23E6-3B49-95DF-3D1985B45298}"/>
                </a:ext>
              </a:extLst>
            </p:cNvPr>
            <p:cNvSpPr txBox="1"/>
            <p:nvPr/>
          </p:nvSpPr>
          <p:spPr>
            <a:xfrm>
              <a:off x="9171046" y="4207828"/>
              <a:ext cx="25766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** these upgrades or parts could be anticipated to the period between LS3 and LS4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92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tracking systems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2D59D52-DE39-FF46-9A30-283386A4D6F6}"/>
              </a:ext>
            </a:extLst>
          </p:cNvPr>
          <p:cNvGrpSpPr/>
          <p:nvPr/>
        </p:nvGrpSpPr>
        <p:grpSpPr>
          <a:xfrm>
            <a:off x="9836258" y="3833898"/>
            <a:ext cx="2224246" cy="2644689"/>
            <a:chOff x="9836258" y="3893273"/>
            <a:chExt cx="2224246" cy="2644689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E4A30B23-A721-8A42-A1B8-7A0D6569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118" r="11965"/>
            <a:stretch>
              <a:fillRect/>
            </a:stretch>
          </p:blipFill>
          <p:spPr>
            <a:xfrm>
              <a:off x="9873651" y="3929849"/>
              <a:ext cx="2186853" cy="260811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29EF14F-E683-3A48-88FF-93FA55F9A790}"/>
                </a:ext>
              </a:extLst>
            </p:cNvPr>
            <p:cNvSpPr txBox="1"/>
            <p:nvPr/>
          </p:nvSpPr>
          <p:spPr>
            <a:xfrm>
              <a:off x="9836258" y="3893273"/>
              <a:ext cx="1335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/>
                <a:t>LHCb</a:t>
              </a:r>
              <a:endParaRPr lang="fr-FR" sz="1400" dirty="0"/>
            </a:p>
            <a:p>
              <a:pPr algn="ctr"/>
              <a:r>
                <a:rPr lang="fr-FR" sz="1400" dirty="0"/>
                <a:t>VELO prototype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805C161-5119-7C46-8F27-F9D4A85FFC05}"/>
              </a:ext>
            </a:extLst>
          </p:cNvPr>
          <p:cNvGrpSpPr/>
          <p:nvPr/>
        </p:nvGrpSpPr>
        <p:grpSpPr>
          <a:xfrm>
            <a:off x="-62822" y="3870474"/>
            <a:ext cx="9780311" cy="2812196"/>
            <a:chOff x="239925" y="3176717"/>
            <a:chExt cx="11448885" cy="3472767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AEDDFC0-B79C-EE44-AC8F-FC45F98CCB15}"/>
                </a:ext>
              </a:extLst>
            </p:cNvPr>
            <p:cNvSpPr txBox="1"/>
            <p:nvPr/>
          </p:nvSpPr>
          <p:spPr>
            <a:xfrm>
              <a:off x="5950391" y="6094599"/>
              <a:ext cx="730328" cy="34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29 mm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4AD075E-7550-2848-9E4D-E854AE342637}"/>
                </a:ext>
              </a:extLst>
            </p:cNvPr>
            <p:cNvSpPr txBox="1"/>
            <p:nvPr/>
          </p:nvSpPr>
          <p:spPr>
            <a:xfrm>
              <a:off x="5865789" y="5596473"/>
              <a:ext cx="822275" cy="34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160 mm</a:t>
              </a:r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915F1B82-6CDB-3D44-A3F5-6FD5F8D8AEFF}"/>
                </a:ext>
              </a:extLst>
            </p:cNvPr>
            <p:cNvGrpSpPr/>
            <p:nvPr/>
          </p:nvGrpSpPr>
          <p:grpSpPr>
            <a:xfrm>
              <a:off x="239925" y="3176717"/>
              <a:ext cx="11448885" cy="3472767"/>
              <a:chOff x="239925" y="3176717"/>
              <a:chExt cx="11448885" cy="3472767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AC174EA0-3D80-F746-92EC-D30046CA55FC}"/>
                  </a:ext>
                </a:extLst>
              </p:cNvPr>
              <p:cNvGrpSpPr/>
              <p:nvPr/>
            </p:nvGrpSpPr>
            <p:grpSpPr>
              <a:xfrm>
                <a:off x="434957" y="3176717"/>
                <a:ext cx="11253853" cy="3472767"/>
                <a:chOff x="434957" y="3176717"/>
                <a:chExt cx="11253853" cy="3472767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74C95CA1-ADF3-DE42-B3FB-F70555F804EF}"/>
                    </a:ext>
                  </a:extLst>
                </p:cNvPr>
                <p:cNvGrpSpPr/>
                <p:nvPr/>
              </p:nvGrpSpPr>
              <p:grpSpPr>
                <a:xfrm>
                  <a:off x="434957" y="3176717"/>
                  <a:ext cx="11253853" cy="3472767"/>
                  <a:chOff x="158616" y="1391092"/>
                  <a:chExt cx="11601646" cy="3701024"/>
                </a:xfrm>
              </p:grpSpPr>
              <p:pic>
                <p:nvPicPr>
                  <p:cNvPr id="27" name="Picture 12">
                    <a:extLst>
                      <a:ext uri="{FF2B5EF4-FFF2-40B4-BE49-F238E27FC236}">
                        <a16:creationId xmlns:a16="http://schemas.microsoft.com/office/drawing/2014/main" id="{95D8F407-3C71-8449-8B82-B8DF7E776E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6861" y="1439334"/>
                    <a:ext cx="5462629" cy="3652782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 27">
                    <a:extLst>
                      <a:ext uri="{FF2B5EF4-FFF2-40B4-BE49-F238E27FC236}">
                        <a16:creationId xmlns:a16="http://schemas.microsoft.com/office/drawing/2014/main" id="{B6B1EE36-2AE9-8B41-B9CB-FE4C21E9D0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037945" y="1391092"/>
                    <a:ext cx="5722317" cy="351461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1D7D32E2-9752-164D-8430-BF2F02D7105B}"/>
                      </a:ext>
                    </a:extLst>
                  </p:cNvPr>
                  <p:cNvSpPr txBox="1"/>
                  <p:nvPr/>
                </p:nvSpPr>
                <p:spPr>
                  <a:xfrm>
                    <a:off x="3053079" y="2305344"/>
                    <a:ext cx="2519615" cy="3645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dirty="0" err="1"/>
                      <a:t>Stereo</a:t>
                    </a:r>
                    <a:r>
                      <a:rPr lang="fr-FR" sz="1200" dirty="0"/>
                      <a:t> for z/r-</a:t>
                    </a:r>
                    <a:r>
                      <a:rPr lang="fr-FR" sz="1200" dirty="0" err="1"/>
                      <a:t>coordinate</a:t>
                    </a:r>
                    <a:r>
                      <a:rPr lang="fr-FR" sz="1200" dirty="0"/>
                      <a:t> in OT</a:t>
                    </a:r>
                  </a:p>
                </p:txBody>
              </p: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4C3285E0-1BB3-624A-AD3F-1D5FB96C6035}"/>
                      </a:ext>
                    </a:extLst>
                  </p:cNvPr>
                  <p:cNvSpPr txBox="1"/>
                  <p:nvPr/>
                </p:nvSpPr>
                <p:spPr>
                  <a:xfrm>
                    <a:off x="158616" y="2993942"/>
                    <a:ext cx="456490" cy="3645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dirty="0"/>
                      <a:t>OT</a:t>
                    </a:r>
                  </a:p>
                </p:txBody>
              </p:sp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id="{13C84EF3-F182-0D4F-8766-E794D90630D2}"/>
                      </a:ext>
                    </a:extLst>
                  </p:cNvPr>
                  <p:cNvSpPr txBox="1"/>
                  <p:nvPr/>
                </p:nvSpPr>
                <p:spPr>
                  <a:xfrm>
                    <a:off x="237334" y="4081678"/>
                    <a:ext cx="360200" cy="3645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dirty="0"/>
                      <a:t>IT</a:t>
                    </a:r>
                  </a:p>
                </p:txBody>
              </p:sp>
              <p:sp>
                <p:nvSpPr>
                  <p:cNvPr id="32" name="Parenthèse ouvrante 31">
                    <a:extLst>
                      <a:ext uri="{FF2B5EF4-FFF2-40B4-BE49-F238E27FC236}">
                        <a16:creationId xmlns:a16="http://schemas.microsoft.com/office/drawing/2014/main" id="{CBD53B81-8118-464B-9595-5006A5DF30BA}"/>
                      </a:ext>
                    </a:extLst>
                  </p:cNvPr>
                  <p:cNvSpPr/>
                  <p:nvPr/>
                </p:nvSpPr>
                <p:spPr>
                  <a:xfrm>
                    <a:off x="686546" y="2428748"/>
                    <a:ext cx="55173" cy="1358689"/>
                  </a:xfrm>
                  <a:prstGeom prst="leftBracke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3" name="Parenthèse ouvrante 32">
                    <a:extLst>
                      <a:ext uri="{FF2B5EF4-FFF2-40B4-BE49-F238E27FC236}">
                        <a16:creationId xmlns:a16="http://schemas.microsoft.com/office/drawing/2014/main" id="{A5732A37-67BC-FC4B-B19C-E491E2721882}"/>
                      </a:ext>
                    </a:extLst>
                  </p:cNvPr>
                  <p:cNvSpPr/>
                  <p:nvPr/>
                </p:nvSpPr>
                <p:spPr>
                  <a:xfrm>
                    <a:off x="687128" y="4001079"/>
                    <a:ext cx="45719" cy="628116"/>
                  </a:xfrm>
                  <a:prstGeom prst="leftBracke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4894B4FD-EE8F-B040-80BF-18331C5095E9}"/>
                    </a:ext>
                  </a:extLst>
                </p:cNvPr>
                <p:cNvSpPr txBox="1"/>
                <p:nvPr/>
              </p:nvSpPr>
              <p:spPr>
                <a:xfrm>
                  <a:off x="6972683" y="3668019"/>
                  <a:ext cx="56297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CMS</a:t>
                  </a:r>
                </a:p>
              </p:txBody>
            </p:sp>
          </p:grp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EE13CDE-60EF-DD40-8189-C2F4BA898B6C}"/>
                  </a:ext>
                </a:extLst>
              </p:cNvPr>
              <p:cNvSpPr txBox="1"/>
              <p:nvPr/>
            </p:nvSpPr>
            <p:spPr>
              <a:xfrm>
                <a:off x="239925" y="5362397"/>
                <a:ext cx="822275" cy="342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291 mm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F736AD6-411E-CB41-A5B0-6444B42DF71C}"/>
                  </a:ext>
                </a:extLst>
              </p:cNvPr>
              <p:cNvSpPr txBox="1"/>
              <p:nvPr/>
            </p:nvSpPr>
            <p:spPr>
              <a:xfrm>
                <a:off x="252969" y="5993488"/>
                <a:ext cx="730328" cy="342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39 mm</a:t>
                </a:r>
              </a:p>
            </p:txBody>
          </p:sp>
        </p:grp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90D0A0C1-E32C-4C47-B337-40C1028AE8D8}"/>
              </a:ext>
            </a:extLst>
          </p:cNvPr>
          <p:cNvSpPr txBox="1"/>
          <p:nvPr/>
        </p:nvSpPr>
        <p:spPr>
          <a:xfrm>
            <a:off x="229764" y="688132"/>
            <a:ext cx="11732472" cy="29623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New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Si-sensors: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n-in-p </a:t>
            </a:r>
            <a:r>
              <a:rPr lang="en-US" dirty="0"/>
              <a:t>(all exp.) &amp;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3D </a:t>
            </a:r>
            <a:r>
              <a:rPr lang="en-US" dirty="0"/>
              <a:t>inner pixel layer (ATLAS-CMS),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thinner, granularity x 4 to 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Front-End ASIC: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TSMC 65 nm </a:t>
            </a:r>
            <a:r>
              <a:rPr lang="en-US" dirty="0"/>
              <a:t>(Pixels, data transmission) increase radiation tolerance and lower power consumption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Material budget: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light materials, CO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2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cooling, micro-channel in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DC/DC powering (CMS tracker weight ≃ 1/2)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LHCb</a:t>
            </a:r>
            <a:r>
              <a:rPr lang="en-US" dirty="0"/>
              <a:t> outer tracker: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Scintillating fibers, with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SiPM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photosensors at -40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Design optimizations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ATLAS: all Si-tracker with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 barrel pixel layers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CMS: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dirty="0"/>
              <a:t>oncept for readout of tracks 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≳ 2 GeV at 40 MHz for L1 trigger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ATLAS and CMS: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less layer inclined geometries in transition regions, pixel coverage extension to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η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≃ 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LHCb</a:t>
            </a:r>
            <a:r>
              <a:rPr lang="en-US" dirty="0"/>
              <a:t>: VELO with pixel sensors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very similar to ATLAS and CMS already in LS2 - at 4.5 mm from beam in vacuum </a:t>
            </a:r>
          </a:p>
        </p:txBody>
      </p:sp>
    </p:spTree>
    <p:extLst>
      <p:ext uri="{BB962C8B-B14F-4D97-AF65-F5344CB8AC3E}">
        <p14:creationId xmlns:p14="http://schemas.microsoft.com/office/powerpoint/2010/main" val="114892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tracking systems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5C6FAEC-5E35-D246-961F-01BF724CC5A6}"/>
              </a:ext>
            </a:extLst>
          </p:cNvPr>
          <p:cNvGrpSpPr/>
          <p:nvPr/>
        </p:nvGrpSpPr>
        <p:grpSpPr>
          <a:xfrm>
            <a:off x="55736" y="1018400"/>
            <a:ext cx="12126103" cy="2764771"/>
            <a:chOff x="55736" y="1087850"/>
            <a:chExt cx="12126103" cy="2764771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ECD59861-9171-DB4C-B6BC-D4148B1A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02"/>
            <a:stretch/>
          </p:blipFill>
          <p:spPr>
            <a:xfrm>
              <a:off x="55736" y="1134150"/>
              <a:ext cx="3534788" cy="2387944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E343E88-5659-1549-BAE4-E7CBA005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0524" y="1087850"/>
              <a:ext cx="3263248" cy="2764771"/>
            </a:xfrm>
            <a:prstGeom prst="rect">
              <a:avLst/>
            </a:prstGeom>
          </p:spPr>
        </p:pic>
        <p:pic>
          <p:nvPicPr>
            <p:cNvPr id="1026" name="Picture 2" descr="Résultat de recherche d'images pour &quot;CMS tracker material budget&quot;">
              <a:extLst>
                <a:ext uri="{FF2B5EF4-FFF2-40B4-BE49-F238E27FC236}">
                  <a16:creationId xmlns:a16="http://schemas.microsoft.com/office/drawing/2014/main" id="{0D5C3FFB-9D61-4C41-8943-B7B9CCA02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346" y="1243252"/>
              <a:ext cx="5482493" cy="251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226CEB2-AB7A-8E4A-8E00-2093A9E67216}"/>
              </a:ext>
            </a:extLst>
          </p:cNvPr>
          <p:cNvGrpSpPr/>
          <p:nvPr/>
        </p:nvGrpSpPr>
        <p:grpSpPr>
          <a:xfrm>
            <a:off x="152205" y="3972188"/>
            <a:ext cx="9278709" cy="2728260"/>
            <a:chOff x="1575889" y="4041638"/>
            <a:chExt cx="9278709" cy="2728260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EF7CA36-FAF4-0A40-9682-BADA1E31B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5889" y="4041638"/>
              <a:ext cx="3516971" cy="272826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399F7F4-23D7-AC4D-BF40-545F6A61F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5378" y="4066376"/>
              <a:ext cx="5829220" cy="267703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298E6E5-31EF-134D-ADFC-669E6ABE329B}"/>
              </a:ext>
            </a:extLst>
          </p:cNvPr>
          <p:cNvSpPr txBox="1"/>
          <p:nvPr/>
        </p:nvSpPr>
        <p:spPr>
          <a:xfrm>
            <a:off x="152205" y="724914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Radiation and Interaction length improvements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2BD7EB8-007E-784E-8EF4-6D36C2E9BE61}"/>
              </a:ext>
            </a:extLst>
          </p:cNvPr>
          <p:cNvSpPr txBox="1"/>
          <p:nvPr/>
        </p:nvSpPr>
        <p:spPr>
          <a:xfrm>
            <a:off x="152205" y="3598505"/>
            <a:ext cx="491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Momentum and Impact Parameter improvements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F58F7BB-A254-3549-9E2C-7AD8B64F4EB0}"/>
              </a:ext>
            </a:extLst>
          </p:cNvPr>
          <p:cNvGrpSpPr/>
          <p:nvPr/>
        </p:nvGrpSpPr>
        <p:grpSpPr>
          <a:xfrm>
            <a:off x="9210771" y="3924960"/>
            <a:ext cx="2896353" cy="2912196"/>
            <a:chOff x="8272525" y="3113638"/>
            <a:chExt cx="4074381" cy="3999451"/>
          </a:xfrm>
        </p:grpSpPr>
        <p:pic>
          <p:nvPicPr>
            <p:cNvPr id="52" name="Image" descr="Image">
              <a:extLst>
                <a:ext uri="{FF2B5EF4-FFF2-40B4-BE49-F238E27FC236}">
                  <a16:creationId xmlns:a16="http://schemas.microsoft.com/office/drawing/2014/main" id="{7627D369-77A9-BC48-A9CF-B86116C91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272525" y="3113638"/>
              <a:ext cx="4074381" cy="3999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246C973-A727-4A4A-A377-71264271E599}"/>
                </a:ext>
              </a:extLst>
            </p:cNvPr>
            <p:cNvSpPr txBox="1"/>
            <p:nvPr/>
          </p:nvSpPr>
          <p:spPr>
            <a:xfrm>
              <a:off x="10473406" y="4318966"/>
              <a:ext cx="584493" cy="422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old</a:t>
              </a:r>
              <a:endParaRPr lang="fr-FR" sz="1400" dirty="0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CC41C48-1D90-2145-B48E-EF746FC9081D}"/>
                </a:ext>
              </a:extLst>
            </p:cNvPr>
            <p:cNvSpPr txBox="1"/>
            <p:nvPr/>
          </p:nvSpPr>
          <p:spPr>
            <a:xfrm>
              <a:off x="11057899" y="5293343"/>
              <a:ext cx="698235" cy="422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73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1" y="9057"/>
            <a:ext cx="11764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New paradigms: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High Granularity Calorimeter in CMS endcaps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691C83-85F8-C042-AD85-B8E1202597F2}"/>
              </a:ext>
            </a:extLst>
          </p:cNvPr>
          <p:cNvSpPr txBox="1"/>
          <p:nvPr/>
        </p:nvSpPr>
        <p:spPr>
          <a:xfrm>
            <a:off x="450052" y="734483"/>
            <a:ext cx="9173105" cy="15773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CALICE +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PFlow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concept used for pile-up mitigation in e/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γ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τ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/Jet ID and in HT and MET*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Design optimization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Electromagnetic (CE-E) 28 layers Si-sensors with W/</a:t>
            </a:r>
            <a:r>
              <a:rPr lang="en-US" dirty="0" err="1"/>
              <a:t>Pb</a:t>
            </a:r>
            <a:r>
              <a:rPr lang="en-US" dirty="0"/>
              <a:t> absorber (26 X</a:t>
            </a:r>
            <a:r>
              <a:rPr lang="en-US" baseline="-25000" dirty="0"/>
              <a:t>0 </a:t>
            </a:r>
            <a:r>
              <a:rPr lang="en-US" dirty="0"/>
              <a:t>- 1.7 </a:t>
            </a:r>
            <a:r>
              <a:rPr lang="en-US" dirty="0" err="1"/>
              <a:t>λ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Hadronic (CE-H) </a:t>
            </a:r>
            <a:r>
              <a:rPr lang="en-US" dirty="0">
                <a:sym typeface="Wingdings"/>
              </a:rPr>
              <a:t>22 layers: 8 Si and 14 mixed Si/Scintillating </a:t>
            </a:r>
            <a:r>
              <a:rPr lang="en-US" dirty="0" err="1">
                <a:sym typeface="Wingdings"/>
              </a:rPr>
              <a:t>tuiles</a:t>
            </a:r>
            <a:r>
              <a:rPr lang="en-US" dirty="0">
                <a:sym typeface="Wingdings"/>
              </a:rPr>
              <a:t> + </a:t>
            </a:r>
            <a:r>
              <a:rPr lang="en-US" dirty="0" err="1">
                <a:sym typeface="Wingdings"/>
              </a:rPr>
              <a:t>SiPMs</a:t>
            </a:r>
            <a:r>
              <a:rPr lang="en-US" dirty="0">
                <a:sym typeface="Wingdings"/>
              </a:rPr>
              <a:t>  in Stainless Steel  absorber (9 </a:t>
            </a:r>
            <a:r>
              <a:rPr lang="en-US" dirty="0" err="1"/>
              <a:t>λ</a:t>
            </a:r>
            <a:r>
              <a:rPr lang="en-US" dirty="0"/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64BF2F-F832-E045-8364-A6AFC4CC9F2E}"/>
              </a:ext>
            </a:extLst>
          </p:cNvPr>
          <p:cNvSpPr txBox="1"/>
          <p:nvPr/>
        </p:nvSpPr>
        <p:spPr>
          <a:xfrm>
            <a:off x="7167873" y="6503862"/>
            <a:ext cx="49591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Silicium</a:t>
            </a:r>
            <a:r>
              <a:rPr lang="en-US" sz="1400" dirty="0"/>
              <a:t> - </a:t>
            </a:r>
            <a:r>
              <a:rPr lang="en-US" sz="1400" dirty="0" err="1"/>
              <a:t>scintillateur</a:t>
            </a:r>
            <a:r>
              <a:rPr lang="en-US" sz="1400" dirty="0"/>
              <a:t> + </a:t>
            </a:r>
            <a:r>
              <a:rPr lang="en-US" sz="1400" dirty="0" err="1"/>
              <a:t>SiPMs</a:t>
            </a:r>
            <a:r>
              <a:rPr lang="en-US" sz="1400" dirty="0"/>
              <a:t> limit defined by radiation tolerance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978119-DA64-9D46-9253-CA3EC4E31440}"/>
              </a:ext>
            </a:extLst>
          </p:cNvPr>
          <p:cNvSpPr/>
          <p:nvPr/>
        </p:nvSpPr>
        <p:spPr>
          <a:xfrm>
            <a:off x="446761" y="2256936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First use of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8” Si-sensors (n-in-p)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SiPM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photosensors </a:t>
            </a:r>
            <a:r>
              <a:rPr lang="en-US" dirty="0"/>
              <a:t>for direct scintillator tile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Very complex readout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ASIC with 50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time precision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Engineering challenges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compactness, cooling, weight…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C9D98A6-BB85-C947-B4C2-A9CACC34584D}"/>
              </a:ext>
            </a:extLst>
          </p:cNvPr>
          <p:cNvGrpSpPr/>
          <p:nvPr/>
        </p:nvGrpSpPr>
        <p:grpSpPr>
          <a:xfrm>
            <a:off x="71355" y="4029097"/>
            <a:ext cx="4675319" cy="2117946"/>
            <a:chOff x="108799" y="3969106"/>
            <a:chExt cx="5245119" cy="2562403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BDCCB2B-C830-5040-B2C8-E09607EC8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92" r="53239"/>
            <a:stretch/>
          </p:blipFill>
          <p:spPr>
            <a:xfrm>
              <a:off x="108799" y="3969106"/>
              <a:ext cx="2607897" cy="254590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EB45ACD-1A57-0C4A-BF49-EC82CED87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52"/>
            <a:stretch/>
          </p:blipFill>
          <p:spPr>
            <a:xfrm>
              <a:off x="2757562" y="3985602"/>
              <a:ext cx="2596356" cy="2545907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7DF4CC6-B207-5648-A5A1-20CE4D3DD09E}"/>
              </a:ext>
            </a:extLst>
          </p:cNvPr>
          <p:cNvSpPr txBox="1"/>
          <p:nvPr/>
        </p:nvSpPr>
        <p:spPr>
          <a:xfrm>
            <a:off x="-9860" y="6515983"/>
            <a:ext cx="5522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 Also allows energy compensation for hadron energy resolution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B135E91-658D-5447-B4C9-3BF3627B6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323" y="602895"/>
            <a:ext cx="2077090" cy="191812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F63CA13-B98D-8F4D-AD1A-EB0712E15E6E}"/>
              </a:ext>
            </a:extLst>
          </p:cNvPr>
          <p:cNvSpPr txBox="1"/>
          <p:nvPr/>
        </p:nvSpPr>
        <p:spPr>
          <a:xfrm>
            <a:off x="11091127" y="1877892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Calice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8700C7F-8AC5-2045-997D-CD7D6F86B16A}"/>
              </a:ext>
            </a:extLst>
          </p:cNvPr>
          <p:cNvGrpSpPr/>
          <p:nvPr/>
        </p:nvGrpSpPr>
        <p:grpSpPr>
          <a:xfrm>
            <a:off x="7036417" y="2653990"/>
            <a:ext cx="5004512" cy="3824083"/>
            <a:chOff x="6969512" y="2653990"/>
            <a:chExt cx="5004512" cy="382408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53A590C-5678-BA49-8363-33899A9A3BF5}"/>
                </a:ext>
              </a:extLst>
            </p:cNvPr>
            <p:cNvGrpSpPr/>
            <p:nvPr/>
          </p:nvGrpSpPr>
          <p:grpSpPr>
            <a:xfrm>
              <a:off x="6969512" y="2653990"/>
              <a:ext cx="5004512" cy="3824083"/>
              <a:chOff x="-326971" y="464125"/>
              <a:chExt cx="4856862" cy="2821329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EE57F659-5D90-B04B-857A-E5F273F2E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02" t="8378" r="4"/>
              <a:stretch/>
            </p:blipFill>
            <p:spPr>
              <a:xfrm>
                <a:off x="-326971" y="464125"/>
                <a:ext cx="4856862" cy="282132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FDAFF33-1109-C141-8C76-9560D29DFDF1}"/>
                  </a:ext>
                </a:extLst>
              </p:cNvPr>
              <p:cNvSpPr/>
              <p:nvPr/>
            </p:nvSpPr>
            <p:spPr>
              <a:xfrm>
                <a:off x="873516" y="2303794"/>
                <a:ext cx="2240980" cy="3860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600 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 300000 hexagonal 8” sensors, ~6Mch 0.5 &amp; 1 cm</a:t>
                </a:r>
                <a:r>
                  <a:rPr lang="en-US" sz="1400" baseline="30000" dirty="0"/>
                  <a:t>2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36D3EE-E7CA-6947-ABA4-040FC555D6DC}"/>
                  </a:ext>
                </a:extLst>
              </p:cNvPr>
              <p:cNvSpPr/>
              <p:nvPr/>
            </p:nvSpPr>
            <p:spPr>
              <a:xfrm>
                <a:off x="322710" y="850586"/>
                <a:ext cx="1417614" cy="3860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253 </a:t>
                </a:r>
                <a:r>
                  <a:rPr lang="en-US" sz="1400" dirty="0" err="1"/>
                  <a:t>tonnes</a:t>
                </a:r>
                <a:r>
                  <a:rPr lang="en-US" sz="1400" dirty="0"/>
                  <a:t>, total ~150 kW @-30C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92F03C-8FF4-FA49-ADBA-434E74E1605F}"/>
                  </a:ext>
                </a:extLst>
              </p:cNvPr>
              <p:cNvSpPr/>
              <p:nvPr/>
            </p:nvSpPr>
            <p:spPr>
              <a:xfrm>
                <a:off x="2334994" y="1073347"/>
                <a:ext cx="1479174" cy="5449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500m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</a:t>
                </a:r>
                <a:r>
                  <a:rPr lang="en-US" sz="1400" dirty="0" err="1"/>
                  <a:t>Scint</a:t>
                </a:r>
                <a:r>
                  <a:rPr lang="en-US" sz="1400" dirty="0"/>
                  <a:t>. tiles ≃2x2 &amp; ≃5x5 cm</a:t>
                </a:r>
                <a:r>
                  <a:rPr lang="en-US" sz="1400" baseline="30000" dirty="0"/>
                  <a:t>2   </a:t>
                </a:r>
              </a:p>
              <a:p>
                <a:r>
                  <a:rPr lang="en-US" sz="1400" dirty="0"/>
                  <a:t>+ </a:t>
                </a:r>
                <a:r>
                  <a:rPr lang="en-US" sz="1400" dirty="0" err="1"/>
                  <a:t>SiPM</a:t>
                </a:r>
                <a:r>
                  <a:rPr lang="en-US" sz="1400" dirty="0"/>
                  <a:t>, ≃ 240kch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DA0E37B-8D6F-DC42-8613-F062B8D918E7}"/>
                </a:ext>
              </a:extLst>
            </p:cNvPr>
            <p:cNvSpPr txBox="1"/>
            <p:nvPr/>
          </p:nvSpPr>
          <p:spPr>
            <a:xfrm>
              <a:off x="7830528" y="2720198"/>
              <a:ext cx="10775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CMS HGC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25C8C7C0-4598-BC43-AF9A-14C67833A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204" y="4029097"/>
            <a:ext cx="2515714" cy="208972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EF5811D-B310-714B-9FAF-FE0A24E30969}"/>
              </a:ext>
            </a:extLst>
          </p:cNvPr>
          <p:cNvSpPr txBox="1"/>
          <p:nvPr/>
        </p:nvSpPr>
        <p:spPr>
          <a:xfrm>
            <a:off x="6398120" y="549754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2γ</a:t>
            </a:r>
          </a:p>
        </p:txBody>
      </p:sp>
    </p:spTree>
    <p:extLst>
      <p:ext uri="{BB962C8B-B14F-4D97-AF65-F5344CB8AC3E}">
        <p14:creationId xmlns:p14="http://schemas.microsoft.com/office/powerpoint/2010/main" val="2706116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198717</TotalTime>
  <Words>3851</Words>
  <Application>Microsoft Macintosh PowerPoint</Application>
  <PresentationFormat>Grand écran</PresentationFormat>
  <Paragraphs>445</Paragraphs>
  <Slides>26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Lucida Grande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Utilisateur Microsoft Office</cp:lastModifiedBy>
  <cp:revision>10171</cp:revision>
  <cp:lastPrinted>2017-12-10T17:28:19Z</cp:lastPrinted>
  <dcterms:created xsi:type="dcterms:W3CDTF">2015-10-09T13:44:56Z</dcterms:created>
  <dcterms:modified xsi:type="dcterms:W3CDTF">2020-03-11T17:25:21Z</dcterms:modified>
</cp:coreProperties>
</file>