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83" r:id="rId2"/>
    <p:sldId id="462" r:id="rId3"/>
    <p:sldId id="502" r:id="rId4"/>
    <p:sldId id="509" r:id="rId5"/>
    <p:sldId id="508" r:id="rId6"/>
    <p:sldId id="510" r:id="rId7"/>
    <p:sldId id="504" r:id="rId8"/>
    <p:sldId id="520" r:id="rId9"/>
    <p:sldId id="516" r:id="rId10"/>
    <p:sldId id="518" r:id="rId11"/>
    <p:sldId id="494" r:id="rId12"/>
    <p:sldId id="497" r:id="rId13"/>
    <p:sldId id="498" r:id="rId14"/>
    <p:sldId id="496" r:id="rId15"/>
    <p:sldId id="492" r:id="rId16"/>
    <p:sldId id="524" r:id="rId17"/>
    <p:sldId id="488" r:id="rId18"/>
    <p:sldId id="489" r:id="rId19"/>
    <p:sldId id="499" r:id="rId20"/>
    <p:sldId id="500" r:id="rId21"/>
    <p:sldId id="523" r:id="rId22"/>
    <p:sldId id="483" r:id="rId23"/>
    <p:sldId id="484" r:id="rId24"/>
    <p:sldId id="522" r:id="rId25"/>
    <p:sldId id="512" r:id="rId26"/>
    <p:sldId id="525" r:id="rId27"/>
    <p:sldId id="526" r:id="rId2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59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3" autoAdjust="0"/>
    <p:restoredTop sz="94660"/>
  </p:normalViewPr>
  <p:slideViewPr>
    <p:cSldViewPr>
      <p:cViewPr>
        <p:scale>
          <a:sx n="100" d="100"/>
          <a:sy n="100" d="100"/>
        </p:scale>
        <p:origin x="570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1C0EE69-F2A2-46B5-9BAE-2F16FBBC4163}" type="datetimeFigureOut">
              <a:rPr lang="fr-FR" smtClean="0"/>
              <a:t>12/03/2020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02DE684-3683-41F8-859F-EE22E01E22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74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C98E1-603D-4236-B7EA-D76C139592A5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692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C98E1-603D-4236-B7EA-D76C139592A5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059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C98E1-603D-4236-B7EA-D76C139592A5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578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C98E1-603D-4236-B7EA-D76C139592A5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855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3F6-53CA-486B-84D2-F920D2FE5F2B}" type="datetime1">
              <a:rPr lang="fr-FR" smtClean="0"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9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E04D-B2DC-43F3-95D6-A76DE3F94E60}" type="datetime1">
              <a:rPr lang="fr-FR" smtClean="0"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7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FF3D-69CF-4F35-8EED-91D310AFFE41}" type="datetime1">
              <a:rPr lang="fr-FR" smtClean="0"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1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C64D-44C2-469B-B731-608ACC1517EE}" type="datetime1">
              <a:rPr lang="fr-FR" smtClean="0"/>
              <a:t>12/03/2020</a:t>
            </a:fld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250" y="6362701"/>
            <a:ext cx="666750" cy="365125"/>
          </a:xfrm>
        </p:spPr>
        <p:txBody>
          <a:bodyPr/>
          <a:lstStyle>
            <a:lvl1pPr>
              <a:defRPr sz="1200">
                <a:latin typeface="Bookman Old Style" panose="02050604050505020204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/20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DDFD487B-5840-4906-8507-055AA84B497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1"/>
            <a:ext cx="9144000" cy="873456"/>
          </a:xfrm>
        </p:spPr>
        <p:txBody>
          <a:bodyPr anchor="ctr" anchorCtr="0">
            <a:normAutofit fontScale="85000" lnSpcReduction="10000"/>
          </a:bodyPr>
          <a:lstStyle>
            <a:lvl1pPr marL="0" indent="0" algn="ctr">
              <a:buNone/>
              <a:defRPr/>
            </a:lvl1pPr>
          </a:lstStyle>
          <a:p>
            <a:r>
              <a:rPr lang="en-US" sz="4200" dirty="0">
                <a:latin typeface="appleberry" pitchFamily="2" charset="0"/>
              </a:rPr>
              <a:t>Requirements related to statistical error</a:t>
            </a:r>
          </a:p>
        </p:txBody>
      </p:sp>
    </p:spTree>
    <p:extLst>
      <p:ext uri="{BB962C8B-B14F-4D97-AF65-F5344CB8AC3E}">
        <p14:creationId xmlns:p14="http://schemas.microsoft.com/office/powerpoint/2010/main" val="355357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4F0A-64D7-463B-9698-870C3E109E6F}" type="datetime1">
              <a:rPr lang="en-US" smtClean="0"/>
              <a:t>3/13/2020</a:t>
            </a:fld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250" y="6362701"/>
            <a:ext cx="666750" cy="365125"/>
          </a:xfrm>
        </p:spPr>
        <p:txBody>
          <a:bodyPr/>
          <a:lstStyle>
            <a:lvl1pPr>
              <a:defRPr sz="1200">
                <a:latin typeface="Bookman Old Style" panose="02050604050505020204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/20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DDFD487B-5840-4906-8507-055AA84B497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1"/>
            <a:ext cx="9144000" cy="873456"/>
          </a:xfrm>
        </p:spPr>
        <p:txBody>
          <a:bodyPr anchor="ctr" anchorCtr="0">
            <a:normAutofit fontScale="85000" lnSpcReduction="10000"/>
          </a:bodyPr>
          <a:lstStyle>
            <a:lvl1pPr marL="0" indent="0" algn="ctr">
              <a:buNone/>
              <a:defRPr/>
            </a:lvl1pPr>
          </a:lstStyle>
          <a:p>
            <a:r>
              <a:rPr lang="en-US" sz="4200" dirty="0">
                <a:latin typeface="appleberry" pitchFamily="2" charset="0"/>
              </a:rPr>
              <a:t>Requirements related to statistical error</a:t>
            </a:r>
          </a:p>
        </p:txBody>
      </p:sp>
    </p:spTree>
    <p:extLst>
      <p:ext uri="{BB962C8B-B14F-4D97-AF65-F5344CB8AC3E}">
        <p14:creationId xmlns:p14="http://schemas.microsoft.com/office/powerpoint/2010/main" val="357565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4F0A-64D7-463B-9698-870C3E109E6F}" type="datetime1">
              <a:rPr lang="en-US" smtClean="0"/>
              <a:t>3/13/2020</a:t>
            </a:fld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250" y="6362701"/>
            <a:ext cx="666750" cy="365125"/>
          </a:xfrm>
        </p:spPr>
        <p:txBody>
          <a:bodyPr/>
          <a:lstStyle>
            <a:lvl1pPr>
              <a:defRPr sz="1200">
                <a:latin typeface="Bookman Old Style" panose="02050604050505020204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/20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DDFD487B-5840-4906-8507-055AA84B497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1"/>
            <a:ext cx="9144000" cy="873456"/>
          </a:xfrm>
        </p:spPr>
        <p:txBody>
          <a:bodyPr anchor="ctr" anchorCtr="0">
            <a:normAutofit fontScale="85000" lnSpcReduction="10000"/>
          </a:bodyPr>
          <a:lstStyle>
            <a:lvl1pPr marL="0" indent="0" algn="ctr">
              <a:buNone/>
              <a:defRPr/>
            </a:lvl1pPr>
          </a:lstStyle>
          <a:p>
            <a:r>
              <a:rPr lang="en-US" sz="4200" dirty="0">
                <a:latin typeface="appleberry" pitchFamily="2" charset="0"/>
              </a:rPr>
              <a:t>Requirements related to statistical error</a:t>
            </a:r>
          </a:p>
        </p:txBody>
      </p:sp>
    </p:spTree>
    <p:extLst>
      <p:ext uri="{BB962C8B-B14F-4D97-AF65-F5344CB8AC3E}">
        <p14:creationId xmlns:p14="http://schemas.microsoft.com/office/powerpoint/2010/main" val="422628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B586-6716-499C-B2F0-039ADBA14519}" type="datetime1">
              <a:rPr lang="fr-FR" smtClean="0"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4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E2DA-0C97-4747-8FFD-C393A95FAC43}" type="datetime1">
              <a:rPr lang="fr-FR" smtClean="0"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9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97DC0-D18D-4EC6-994F-5C5D8A0EAFBD}" type="datetime1">
              <a:rPr lang="fr-FR" smtClean="0"/>
              <a:t>12/03/2020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9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B9B9-94A2-44D5-BD1C-E04C145420D9}" type="datetime1">
              <a:rPr lang="fr-FR" smtClean="0"/>
              <a:t>12/03/2020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0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0227-4362-494C-B650-25477F6F9647}" type="datetime1">
              <a:rPr lang="fr-FR" smtClean="0"/>
              <a:t>12/03/2020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2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7610-3C1B-4523-8E17-55261D3D2241}" type="datetime1">
              <a:rPr lang="fr-FR" smtClean="0"/>
              <a:t>12/03/2020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7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1C9B-28C5-45B2-B341-AC836D24A66B}" type="datetime1">
              <a:rPr lang="fr-FR" smtClean="0"/>
              <a:t>12/03/2020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1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B2E0-B734-4014-AA0C-ABF9CF033A25}" type="datetime1">
              <a:rPr lang="fr-FR" smtClean="0"/>
              <a:t>12/03/2020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6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30952-91D0-4B99-8352-B286EF9B33B5}" type="datetime1">
              <a:rPr lang="fr-FR" smtClean="0"/>
              <a:t>12/03/2020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4255-4E00-41A7-8750-6AFC207598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2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emf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60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5575" y="2377272"/>
            <a:ext cx="8736905" cy="2023304"/>
          </a:xfrm>
        </p:spPr>
        <p:txBody>
          <a:bodyPr>
            <a:noAutofit/>
          </a:bodyPr>
          <a:lstStyle/>
          <a:p>
            <a:r>
              <a:rPr lang="fr-FR" sz="5400" dirty="0" err="1" smtClean="0">
                <a:solidFill>
                  <a:srgbClr val="002060"/>
                </a:solidFill>
                <a:latin typeface="Arial Black" pitchFamily="34" charset="0"/>
              </a:rPr>
              <a:t>Forbidden</a:t>
            </a:r>
            <a:r>
              <a:rPr lang="fr-FR" sz="5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fr-FR" sz="5400" dirty="0" err="1" smtClean="0">
                <a:solidFill>
                  <a:srgbClr val="002060"/>
                </a:solidFill>
                <a:latin typeface="Arial Black" pitchFamily="34" charset="0"/>
              </a:rPr>
              <a:t>Processes</a:t>
            </a:r>
            <a:r>
              <a:rPr lang="fr-FR" sz="54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fr-FR" sz="5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journées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de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prospectives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de l’IN2P3 – GT01</a:t>
            </a:r>
            <a:r>
              <a:rPr lang="fr-FR" sz="6600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fr-FR" sz="6600" dirty="0">
                <a:solidFill>
                  <a:srgbClr val="002060"/>
                </a:solidFill>
                <a:latin typeface="Arial Black" pitchFamily="34" charset="0"/>
              </a:rPr>
            </a:br>
            <a:endParaRPr lang="fr-FR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189" y="6174304"/>
            <a:ext cx="8903299" cy="549061"/>
          </a:xfrm>
        </p:spPr>
        <p:txBody>
          <a:bodyPr>
            <a:noAutofit/>
          </a:bodyPr>
          <a:lstStyle/>
          <a:p>
            <a:pPr algn="r"/>
            <a:r>
              <a:rPr lang="fr-FR" sz="2800" b="1" dirty="0">
                <a:solidFill>
                  <a:srgbClr val="00B050"/>
                </a:solidFill>
                <a:latin typeface="Arial Rounded MT Bold" pitchFamily="34" charset="0"/>
              </a:rPr>
              <a:t>Benoit </a:t>
            </a:r>
            <a:r>
              <a:rPr lang="fr-FR" sz="2800" b="1" dirty="0" smtClean="0">
                <a:solidFill>
                  <a:srgbClr val="00B050"/>
                </a:solidFill>
                <a:latin typeface="Arial Rounded MT Bold" pitchFamily="34" charset="0"/>
              </a:rPr>
              <a:t>Clément </a:t>
            </a:r>
            <a:r>
              <a:rPr lang="fr-FR" sz="1600" b="1" dirty="0" smtClean="0">
                <a:solidFill>
                  <a:srgbClr val="00B050"/>
                </a:solidFill>
                <a:latin typeface="Arial Rounded MT Bold" pitchFamily="34" charset="0"/>
              </a:rPr>
              <a:t>(</a:t>
            </a:r>
            <a:r>
              <a:rPr lang="fr-FR" sz="1600" b="1" dirty="0" err="1" smtClean="0">
                <a:solidFill>
                  <a:srgbClr val="00B050"/>
                </a:solidFill>
                <a:latin typeface="Arial Rounded MT Bold" pitchFamily="34" charset="0"/>
              </a:rPr>
              <a:t>with</a:t>
            </a:r>
            <a:r>
              <a:rPr lang="fr-FR" sz="1600" b="1" dirty="0" smtClean="0">
                <a:solidFill>
                  <a:srgbClr val="00B050"/>
                </a:solidFill>
                <a:latin typeface="Arial Rounded MT Bold" pitchFamily="34" charset="0"/>
              </a:rPr>
              <a:t> the help of A. Teixeira and G. </a:t>
            </a:r>
            <a:r>
              <a:rPr lang="fr-FR" sz="1600" b="1" dirty="0" err="1" smtClean="0">
                <a:solidFill>
                  <a:srgbClr val="00B050"/>
                </a:solidFill>
                <a:latin typeface="Arial Rounded MT Bold" pitchFamily="34" charset="0"/>
              </a:rPr>
              <a:t>Pignol</a:t>
            </a:r>
            <a:r>
              <a:rPr lang="fr-FR" sz="1600" b="1" dirty="0" smtClean="0">
                <a:solidFill>
                  <a:srgbClr val="00B050"/>
                </a:solidFill>
                <a:latin typeface="Arial Rounded MT Bold" pitchFamily="34" charset="0"/>
              </a:rPr>
              <a:t>)</a:t>
            </a:r>
            <a:endParaRPr lang="fr-FR" sz="2800" b="1" dirty="0">
              <a:solidFill>
                <a:srgbClr val="00B050"/>
              </a:solidFill>
              <a:latin typeface="Arial Rounded MT Bold" pitchFamily="34" charset="0"/>
            </a:endParaRPr>
          </a:p>
        </p:txBody>
      </p:sp>
      <p:sp>
        <p:nvSpPr>
          <p:cNvPr id="5" name="AutoShape 2" descr="data:image/jpeg;base64,/9j/4AAQSkZJRgABAQAAAQABAAD/2wCEAAkGBhEQEBUTEhQWFRUWFhgVFRgVFxcYGBUYFRgXFxYUHBoXGyYeHR0jGxcYHy8gIycpLiwsGCAxNTAqNScrLCkBCQoKDgwOGg8PGiwiHCQ0NCwuLjUwMDAsLjIqLDUsLCwvKTUuKTUqLywqKSk0Ly0qKS4pKjQsNSwqKSwsLDUpL//AABEIAMwAygMBIgACEQEDEQH/xAAbAAACAgMBAAAAAAAAAAAAAAAABQQGAgMHAf/EAE0QAAIBAwICBgQKBwQHCQEAAAECAwAEERIhBTEGEyJBUWEycYGRBxQjM1JTYnKCoRVCkrGywdEWNJOiJENUY3OzwpS0w9LT4eLw8WT/xAAbAQEAAgMBAQAAAAAAAAAAAAAABAYCAwUBB//EAC8RAQABAwMBBgUDBQAAAAAAAAABAgMRBAUhEhMxQVFxsTJhgaHxkeHwBiIjwdH/2gAMAwEAAhEDEQA/AO40UUUBRRRQFFFFAUUV5mg9orB5QoJJAA3JOwHnmlw6RQtkRapsfVIXX9v0PzoGlFKf0hdP6FsFHjNKq/lGHP7qFS+PN7dPUksn/WlA2ozSr4pefXw/9nb/ANavGjvhye3f1xyp+Ykb91A2opT+kLpPTtg3nDKrflIqfzrJukcK463XDn61Cq/t+gPfQNKKwjlVgCpBB3BByD5gis6AooooCiiigKKKKAooooCiiigKKKKAooNLb7i+l+qiXrJiM6QcKgPJ5GwdK+Hee4GgmXV2kSl3YKo5ljgClov7if5hOrj+tmU5YfYi2Ptcr6jWdpwbtiWdutlHIkYSPPdGh9H7xyx8e6seNdJ7e1ZUclpZPm4Yxqlk5+ivhsdyQNjvQZL0diY6pi07cx1xDKPVGAEHrxmpl7A7RlYnEbY7LaQwX8J2pZwXjFzLNJHcWxgGlXiOoSBl5MrMvZDg/q+B78U7NBS/gw43Pd28zXMheZJ3ikGAFTRjAVQBgHP5Uz/tW8gd7a2eeJGKl1dF1lDh+qVj28EEZ2BI2zVLhmNlxLjEC7ddbNdxffEZJx7WPuq5fB3p/RVnp5dQnvxv+eaCW/Sy3+Ji7Ul42A0hR2mZmCLGFP6+s6cHkedarDpM7XC209u8Mro0qdpZEZE0hu2vJgWAxjvG5qi2PAZbkcWsoX6torxLiBv1VdiZMbct1HtOafdEelkk118U4hAIr2KNirgDTKm2tkPdnAJxkHHlgA6bp1YrNJDJL1ckbaXEisoBO4OojTgjcHO9OYLmOVQyMrqeRUhgfaNq510E6TQmSYushlvr2QRjq20tGgKg6yNJVVRsjOd+VP8Ai4h4RwiRULYRHCYOlzJMx0gFeR1P3eFA4fo9ECWiLQNnJMJCg/eTBQ+srmsDe3EHzqdbH9ZCDrUfai3J9aE/dFIYOMXnD4rU30izrM0ULkJokilkGx27LqDsdgRz3q2rfxmUxB16xVDFM9oK2QGx4ZB38qDK0vUlUPGwZTyIOR6vX5c630rveDZcywt1U3ewGVfHJZF5MO7OzDuIr2y4sS/UzL1cuMgZysgHNo27wO8EAjvHeQZ0UUUBRRRQFFFFAUUUUBXma9pXxW/cMsMOOukyckZWJBs0rDy5Bf1m25AkBhf37u5gtyNYx1shGVgVtxtyaQjkvqJ2wDKs7OO3jONhu7u53Y47UjseZwNyfyAxXtnZR20eldlGWZmO7E7s7MeZJ3JNVfpPxm5aNLqxaO4tomJnij7TzAalkUMMjsg504ySPDmEfjfTnrXhigZobe4cw/HdIK6xtoiztknYSN2c5wDjbZ0g6I3MvDwpkEt3bN1trMBiRurOUVz9IjKnGxODUvhXB7C+4X1MJLWsgYoM7wksW0jvUox2HdjwrDoTxyZXfh94f9Jgxpf/AGiHkkw8Ttg//tAdEuklzfSJOItNo8Wn00LLMjHUxUbgHdcHfsg4GatVvdJIMowYBmUkfSUlWHrBBFUbh3Dr6zv7uKziVreYrOrSkrFDK/zgAAy4Ox0rju3G9Wfo7wE2iSapWkeaRppCQFXW2NWhR6K7DbJoKd07tup4xw65xlZi1nL5h8qAfZIfdTjozbz8Mia0eKSWJGY2zxANmNjqEbgkaWUkjJ2IxvUeVZ7loP0ikNv8XuWnU9YuJRHq6kICxbvBYnHo7c9rH/aSE+gJZPuQyke/Tj86Cs2nB7+1dbhI+see5knvI0dARGyFIolLEBimx57nPlXnSJLmV3vEtpVMNtNDbphTLJLcYBcqpOETSOZycnarP/aD/wDnuf8AD/8AlR/aSEems0f34ZAPeFI/OgqHAuP2Fjw+2ic5uIEASJ1ZJTM4KlVDqNyzkFuW5qR0otzxLiUFkrlEtl+NTsuDiQ7W6YYEEg5bBHKrhFdQXHotHJjBwCraT3HHcajcK6MW1rLLLAmhpsGQAkhipJDYPI7nlQV/i3A5A63XErpHt7TMyokXVguvoyP221MO5RgZNRugdmt9JJxScq8rsVgXVn4rEmQqbcnOSSD4+dSeknDLi/vobWaIpZJmdmB1C4ZMaImwOwMnJB54qB07s0e6itrPMV5cjTK8RKgW4GHeVRs22y53zyNA/wCjHSp72a4CxZt45DHFOpAVyoXUuknJwSe0Nj5U7v8Ah6TrpkGdwwI2ZWHJ1I3Vh4isOC8IitLeOCFdKRrpX+ZPmTkn10j6c9OIuHx6ADLcSDTFCmdRJ2DHG4H5k8qBnY30kUgguDknIhl5CYAZ0n6MoHMcmwSO8K3qidGry4eKOx4qmmZ0DwyZ+c0741D0Z0ODtv3jvqzcKvnDNBMcyoMq2AOuj5CQAbZHosByO+wYUDWiiigKKKKAoorw0EfiN8sMbSNkgDYDmxOyoPMkgDzNR+D2DRhnlwZpTqkI5LthY1+yo2HicnvNR3U3F1g/NW5B8nnYZHsRTn7zj6NY9KOO/FkREZBNO4ih6wgKGPN28lXJx3nA7xQaumlq726lIzMI5UlkhGPlkQ9pMHY9zaTsdOKqEHwiR9aycM4ZNJI+DL2BAMrsNWAdwDzOPbTP/T+G3ULT3fxq2nfqpOuVI2hcqzK6kbaeyQRVl4nx0JC0kBimZd9PXImVHpYY5AOOWcDzFBzyDiktlPNdxQPCAVPELFiDgOcLdwkdlsnnjvBFXW96OQcRe2upUkXq1YrGw0OdeMB8HVjs50Z79618CjlvJxeyw9SnU9VHG+DIQziQu+Nhgquld+899NeI8ScN1MADTEZOr0IlOwkfG/jhRu2DyAJAbuIcVSHGrLMxwiINTuRzwvl3k4A7zUX4tcz7yP1CfQiIMnqaXkPUg/Eak8O4SkOWyXkb05H3d+/Ge5R3KMAVIvbxIY2kc4VRknGfyHuoNFlwWCE5SMBjzc9pz63bLH31OpXP0igRInZsCZgsex7TNyHlUlOJxtM0IJ1oodhg4AbOnfl3Ggl4oxSmLpNbvAZ1csgfq9lbOvIGgLjOcnGK2tx2ANCuvecaosAkMMA5z3bEUGy94NBMcyRqWHJuTj1OuGHsNRPilzB80/XJ9XMcOPuygfk4P3hUyTisSpK5PZh1dYcHbQoZvXsRyqRbzB0VxyYAjIwcHyoInD+LRzZUZWRfTjcaXTzI7x4MMg9xqBwnolDa3c9yhYtOFDBzqK6SThWY5CnI7PIYGKkywQ3illLK8bMiyKCrxspwwBYbjI5HKt4Gjh/EmD9RcYEuCVYbJOo5ungRtqTmPMb0Fa6WfCVHFpt7HTdXUu0axkMqZyAzEer0fLJwKrlpw6Xg1zHc3a/Hrq7yg0YMscvPCajhkIOkttpx4V0Hh3RK3t7uW6iUK8ygMAowCCSzKcZGrbIGxwDVc4xLdcUumhs3+LwW7GOa6CgyM+2uGEncYwAxHf8AmDTph0cn4jHbRq3UASLNK4OZIyg2WPG2rLEas4GO/lTjiXDS0alD8rFhonffLAYIYjucZVvXnmBSe2+D6wt0LHrNYBLTvNJ1owMl9erbHPw9lMuiPEWuLKGVzqLL6WMawCQsmPtKA3toJ3DOILPEHAIzkMp5oynS6HzVgR7Kl0mc/F7oHlHcbH7M6jsn8aDHrQeNOaAooooCo3Er5YInkbcIpOBzJ7lHmTgD11JpVxkh5IIfpSdYfuwjX/H1fvoN3BbNooVDnMhy8h8ZHOp/Zk4HkBSCYcP4u8kUtu0nVl4hI8bBDpbDGKUbekO4g7VYOMyyLBJ1WnrSpWLUQo6xtk3PmRt5Vz6bpDecOsTbXNlKgSIrHcWr9YpcDZ2ONSEtuSc8ztQHHeiF1baMq3FLKMki3lPy0WcDUp/1uBkAHlk7d9SOj3RbgF+ddvbYaMqzqRKvVtnZHVjjORuvhTbhvFre54c5e+6/QhkeaEiGRAg1Z0ocjGO8b94pn0KsHis42l3nlAlnYgBmdwN2xtkKFX2UE7i3EDEoCANLIdESnkWO+Tj9VRlifAeJFZcL4YIFIyWdjrkdvSkc82PhyAA5AAAcqicJXr5XuTuN4ofARqe04++4znwVKc0BUe/RTG4ZQylTlTyYY3BrfmtN78233T+6tN+qabVVUd8RPsyp5mCT4xFpReoTSnoDbC45Y22qBxbpQtvKHECl3XBbVgkLjAO243rdiq10tHaj9TfvFU7Zt11Wo1dNu7Xmnnwjy9E6/ZopomYjlLbprEUaM2kehjll1bE7bkaOew38q03vwixqUY2qF4/m+3unLl2dht+Qqr3EwRSTSKRyxJPM1btRe6P7ae9P2fa41U9pd+CPvP8Axej8J6fKf6Gnyvznynp7ae12N9tqmWfwosQFS1UKuw+VOB5ehXPrS1LnyHM/yp1GgUYGwrXZ7S5zM8JW60aHSf47duJr9ZxHrz9nWujEiSW4lSNY+sLOwXvbUQTnvJxUzifD1nTSSVIIZHHpI49Fx593mCQdiaXdCv7jF+L+NqeVNVYu4RftIpSQBZozpkA5HvWRfsMNx7RzBpFBdy8NRofik06dZI8T24VtQkdpMOCwKuCxGeRwD5U24yhhdLpf1OxMB+tCx3b1oTr9Wsd9edL76WGwuJYfnEiYqcZ0+LY78DJ9lBQ+PcSmuzjikkfD7LYm36wNcXAHJW07hfED8+YsHB+l8k9xBHbWcy2WChmePQPR+SKKd9AK4Jx3ipfR3oJY2wE2kTSsA7XEx6xnJGS4LbAHy7qkXfS+NtSWitdygEARDMat3B5SQgGeYznyoGvFrLroWQelgMh8HUhkb2MAay4XfCeFJOWpQSPotyZfYQR7KOF3DyQRvKhjkZQXQ80bHaXme+ofCh1c9xD3ahOnqmzrH+Irt+Ogb0UUUBSi37d9Ie6KJIx96Vmd/wAljpuaVcE3e5bxnI/YSNP+k0GzjfBobtBFNkqGEgCuUJKHY5Ug7Eg7d+KXJBe2hwpN5D9FyBcIPJjhZR97S3maW9LbGzmvI/jF89s6QnSiSiAssr4ZusPPPVgaR4Z76iw9A+ESc53n+/eO+f8APQSJOjfC+JsJI0VJY5FMgVerkGlgWilTY4bGDkb1Y+kEzLAVQ4eQiJD4NIdOr8IJb8NLeBdDOG2c2u2jRZtB3DszaDsTgsds7ZphxJs3NsndmSQ/gTSPzkFAwtbZY0VEGFUBVHgFGAPdW2iigp/wn3Dx2QKMynrUGVJU/rd4rlJ4xcfXS/4j/wBa7D074JLeWoihALdYrdo4GBnO9c4vfg8vYY3kdU0opZsOCcAZNc7UU1TXxHC57Jf01Gn6LlVMVZnicZIv0nN9bJ+239aYcPuHdTrZmwdtRJ7h40mpnwxsIxPcc+4Vp01NNNyJx/MJ+9W4nSVRTHOY94auKT5bT4fvqEoycV67ZJJ79/fUvhcOWz4fvNObtfqkx0bfo/lTH6z+8mFrBoUD3+ut1FFdemIpjEPm927Vdrm5XOZnl1PoV/cYvxfxtTykfQr+4xfi/janlGDCaIOpVhkMCCPEEYI91LOj7loOrftNEWgfPf1ewJ+8hVvxU2pVZpovJx3OsUv4sNG35IlBS77ifCILmSA29zJJG2DCiTyxjIDBlj1GMKQ223sFT7bptdSForPhkvyekYmeOBU1DK9ncgEVM6T8fkt5Rb2Nv1l3cDrCxGI0VcR9bI3fjAGPIe2DD0U4nbAzwXUct1NvcidT1TkbJ1endNAyAO8c8UDvolxG6k69bxUWVJRhYzqVY3jRkAbv31b1Nun0XkJ+sSSM+tdMi/kHqH0T4LcwiWW7lWW4mYM5QYRFRdKRqD4bnPnUnjxw1u4/VuEHskV4j/HQN6KKKApT0e9CU+NxN/zCP5U2pTwDlOPC4l/zEN/1UCDj8nDXvXjubV55hDGQRC8w0FnwBpB07ls5xnbnikPGbDgcUZlm4ZMiDmxiaIeoanXJ8gKsHTnp2LCRIY0U3Ey5VpWWOFFBI1O5OTg9wqu8Jt7F5Rc8Suxe3HNVVJHgi8kRUIPrI9nfQOPg24dZapLiyt54I3RU+WGFkwzNqTLFu/B7uWO+rPKf9Pj8reX85If6Vo4V0sgubgwRLJlY+sy8bxgjVpwokAJ9YGBW+67N9CfpQzJ7Q0Tj8gaBtRRRQFKelv8Acbn/AIL/AMJptSDp1dCPh858U0j8ZA/nWFz4ZSNLEzfoiPOPdww1KSTEJHi2PyBNRa91d1ceJw+n3bUXIiJ8Jif0nPu8FOeHR4jHnv7/AP2xSapK8QcDG3urdZrpoqzLnbtpL2rsxbtTEc5nP4nxOqKTjiUnl7q7FbdB7NkUlGyVBPbbvHrro271NzuUnW7bd0XT2kxz5fL6R5pPQr+4xfi/janlRrCwSCNY4xhVzjJzzJPM+upNbHPFLj/fB5wH8nH9TTGlqnN432YF/wA7t/5KBL0g4feyXqG1u47f5Ahg8ays2JAchDggb7nPhtWodGuLH0uK4+7aRj971p43wG0v+KmK4GoxWiMgDsrAySvqYaSDyQUlPQONeICKL9Iww6D8qkz6DJkEYOo4XTqG454oLXwHo7eQXLS3F41ypi0AMgj0NrDZCqdJyO870x6RfNJ5XFt/3iKq/wBGeCNbcSlQ3U9wq2yH5d9RQySNsMAcwmdxmn/SJuxEv0ri3H7Mqv8AuSgbUUCigDSnhXZubpPFo5R6njC/xRNTalFwOrvYm7pY3iP3oz1kf5GWg08e4pFazRO0EkskuqJDEgZhpHWaNyMA4J8OzvWv45xGb5uCK3X6Vw5kf19XCdPvkpnxniS20Ek7KWWNS7BcZ0j0iM+Ayaqo6dXtz/ceHSsp5S3LCBMeIByxHuoGM11dWckTTyxzxSSLAxEQieJpDhGBDEMpbCkHfcHNMuNsEMMp/UmUE+AlzET6sutI7Xo5f3M0UvEJo9ETiVLe3UhOsX0Gd33bTzA5Zq0cQs1mieJuTqVPiMjGR5jn7KCQK9pfwO8aWEdZ84hMcv302YjyPpDyYUwoPDXMfhU6QhmW1Q+idcuPH9VfZz91WHpn05SzUxR4acjl3Rg8mbz8BXHp5mdi7nLMSWJ5kncmoWpuxjohati22qa41NyMRHw/P5+jCspIypIIwRsR4VYOhXATcz62HyUPykh8dO4T2ke4GkM8xd2c82YsfxHP86hY4ytlN6KrlVuPDGfr3ezK1tHlYJGrOx5KoyTjnsKnf2YvP9mm/wANv6VYPgot9V8zfQiY/tFRXXqkWrHaU5y4W5bzXpL3ZU0xPDgI6MXn+zTf4bf0rvFoMRpn6K/uFbsUVLtWYt55VvcNzr1sU9VMRjP3/Aooore5TwmlPBe3JcTdzSdWnmsA0f8AM6z31J4zfdTCzD0zhIx9KRzpQftEezNZWNl1ECxpuUTAJ21MBzPrO/toKTx3hHEfjslytna3UYZBCrsFnQRgdpXxtlixwc1Lt/hSgXIvLe4tSrFHLoXjVgASvWR5HJgd8c6B0IvpgDdcTuATuyW4SJRnmobGogcs7VCs+Jy8JMlm1lc3ERdngliHW9aJDqKyFjswYkEnmPCgsPRKLhzdbNYBCGYLI6aiGYAMBluZAYcvGpvFe1cWqf7x5T6o42A/zSLWvojwtre2AdVSSR3mkVcYRpWLaBjbsghfw1tR9d63+6hAz9qZskfsxg+0UDWiiigKWdIlYQ9Ygy0LLMAOZCHLqPMpqA8zTOvDQagUlTuZHX1hlYefMEH862jalPAmERktvqjmMH6mTJjx5KdSfgppJGGBB3BGCD3g8xQL7rpDDHIqEliymTKDUFQMF1sRsBqOPfTKqRdcCl+NLDG0bYtwhMkQ0RQLICqiNWHWSMyjnpUBOW+9l4VfklopCDIhIzpKdYoC5kVT3AsFJGRkUGm+zbT9f/qpNKTfYYbRzerfQ3lpP6tOAawmhDqVYAqwIIO4IOxBHeCKT2sxtGEMpJiY4gkbfTnlA5Pf3Kx9IYB3HaCnfC1wjBiuR3/JP6xuh/ePdVN4BwCa9lEcQ+8x9FB4n+ldu41waO8hMMudJIO2xBBzkH8vbW3hnCYraMRwoEUeHf5k9586h16fqrz4LJpt7nT6SLURmuOI8sfzwJbjhkfD+GTJH+rE5JPNnZSNR9p/dXE67Z8Is+jh032tK+9x/IVxOtOpxFURHk639P8AVXaru1TmZq/1+7ofwPw/KXDeCovvJP8AKun1zz4IE+SnPi6j3KT/ADrodS9PGLcK5vVXVra/p7QKKKK3uQK8NGaTXly1y5ghJCA6Z5RtjHOFD9M8iR6Iz+tjAFqfjVx1vOKEskXg8m6yS+pRlAfEv5U1ubpIkLuQqqMsTyA8a9t4FjUIgCqoAUDkANgBSPpfxVIoTGxUdb2Cz6tEatsXdgraR3AkY1EZ2zQOra8jkBKMrAMVJU5wynDKfMGt1U6Hh18h6ouZI5EVI542CdSqnVrePkXI2DrsxwCoGauAoMZHABJOABknwA5mlnR1CYjM3pTuZt+5WwIl9kap7c15x6Uvot19KY4b7MS4Mre0EIPNxTZVAGBsByoPaKKKAooooFPG4CpW4QEvDnUAMl4mx1qYHM7Bh5qB30ygnV1DKQysAVI5EHcEesVspJAfic3VnaCZyYj3RSNuYvJXOSvmSvetBL4rZO664dImUHq2fVpyeYYKQSvl4gVTeG2Vw1x1yLJk9Z8vIqmWaSIH5NwdoLfOVEa7k7nHM9BNKb7o+kkmsdnXtMBn5VRyXngZONRAywGDtQSODcXS5j1KQSpKSBTkK641KGx2gCdmGxG9Sri2SRCjqGVhhgRkEHmCKofA57lZVQRssjyXFx1ZbQqxtIyLJNgE6dOlUjAzkEnGNrfYcaSRjGxCyguNGfS6sgM6ZALLkjfFBGXrrTGzzwD8U0Q/8RR+2PtdzOzvo5l1xsGXxHd5HvB8jvUil95wOKRusGY5PrIzpf1HuYeTAigmTW6uMOoYeDAEe41H/Q9v9TH+wn9Kiol5HtqjnXuLZik9pUMh9y0fpqRfTtZh5p1cg/yvn8q8mIllFdUd0mFvaJHsiqoPPSAM+4VupV/aFfqbj/BevP01I3oWs5+91cY/zPn8q9eTMzzJtWi7vY4VLSMqKO9jger1+VQXF5JyMcC9+MyyezOlAfY1bLTgcaP1japJPrJTqYfd7kHkoFHiNrmu9gHggP6x7M0g+yOca+Z7XgF500tbRIkVI1CqowoHICt1ROK34ghaUjIUZPPYZALHAJwAcnAOwNBtupiiMyqXYKSFGAWIGygnbeqVbcXnaU3AsZXEmI5l6yGXSo2Kgagylc5MZXByeRO+viPFYLxUlSbE8OQXhM0S6JGCa1Zl+UVWKEjDDmO8VZODcHljkMlxIssmNAZEMetdsGRQxVnByAQNgfOglcH4NHbKyxagjNqCFiVj29BAfRXOTp8T6hU6WQKpZiAACSTsABuSTWVJbtvjcphHzMbAznukYdpYB4gHDOfUvecBs4IhlLXLjBkAEYPNYVJKZ8CxJc+sDupvXgr2gKKKKAooooCtF3aJKjI6hlYYIPf/APfGt9FAnsLx4XEFw2STiGU/60DfQ3hKBz+kBkd4DjNR72xSZCkihlPd5jcEEbgg7gjcGliX0lqdFwS0XJJ/DwWbuB/3nI9+DzCZdcNzKJkYq+nQ2MEOoJYKcg4wScEctRqq21oZJnN22meYECIgjq9DE26RTDkAA5JXcksdsVeAwNaLuxSYYcZwQynkVI5MpG4PmKBP0W4pNPEXlOQAFcMNLxzoWWeIqoxpUhdJ3Jz7aYWHHYJm0o41jBKNlXGRqGUbDbjf1GsLLhRgc6G+R0n5LSCxlLFmlMhOWLZxg++qpxXhh+JgTKFuLq61sXPzWtsMNY9HECaNQ8du6gv1GaqXDrmRrhIEfQDE08ul+tCkMsQhjZhsoYMzbc/DNE3SSW3a4Sd0JhtlkBEb4MjGY4JHIaY1223JoLbmjNU5umE6axIka5i1Qv2tLTLAk7wsM5B0t2cHfS3hUi86QzLBc3K6Sls7q0eN3WHHXHVnZj2io5bDOc7Bac1Gu7+OJGdj2V2ONzkkALgd5JAx4mq6vEbiSzvRrzMjzRRHZc61VrcDGMEiRAPM1A4hwqK9MItvkhJE6zaVwY9AWSFnXbtxzKuAdzlhQT+P8aucBI1Nv1jGFZJAMiZlDQ8sr1bnKauYbFY8E46xgIjiAmdpNERkZyjqp1CZjkp8qrKSMjcEc63XHRd7t9V1oXMJhlELuet7SsrjUB1ell1DGSCee1P7WxSLOhQCx1MQN3b6THmT5mgiWHDX1CWZiz42XIKw6wpdFIALDUPSO+MUyFBOKTScQe5bRbHCDaSfGR92LOzt4t6K+Z2oMuIXryube3bD7dbINxApGcDuMhHJe7Oo7YBY2NkkKCNBhV5b557kknckkkknmTWNhYJAgSMYAyfEkndmJO5Ynck86k0BRRRQFFFFAUUUUBRRRQFYsgIwdxyrKigTfouS3ObUgpz6hzhR/wANv9X90gr4BedSbHjUcjdWQY5cZMcg0v6x3OPtKSKYVHvLCOZdMiK4ByNQzg+I7wfMUG+vGQEYO48KVHhc8W8ExI+rnzIvqDg619pb1VkvFpVz1tu4x3xESqfVjD+9aDbNwKBtOE0FNQQxkxlQ+7KCmNidyPEZqPc9GInW4XU6/GI1ichgSqqpQBcg47LHnnnWadJ7UnBlVD4S5iPukAphDco4yrBh9kg/uoFF30SimimhlZmSUo36oMbRoiKyEDII0Kd89/ccVum6NxMZMltExDTRg9iQgAEkYyMhQCARnG9NawluFQZZgo8WIA/OghngNuZDIYwWZlclskakACtpO2QFGDjbFT9NLJOk9qDgTK58I8yH3R5NeHi8rj5G3kbPfIREo9erLe5TQNKgX3Go4m0bvKeUUY1OfMjko+0xA860DhtxL8/NpX6u3yg9RkPbPs0+qp9lw+OEERoFzucDdj4k8yfM70C5uHS3O9ydMf1CHIb/AIj7FvujC+Oqm6RgAADAAwAOQHhWVFAUUUUBRRRQFFFFAUUUUBRRRQFFFFAUUUUBRRRQYvGGGCAR4HcUvk6OWjbm3hJ8erTPvAzTKigU/wBlLP6iP3Vsj6OWi7i3hB8erTPvIzTKigxjjCjCgAeA2H5VlRRQFFFFAUUUUBRRRQFFFFAUUUU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EQEBUTEhQWFRUWFhgVFRgVFxcYGBUYFRgXFxYUHBoXGyYeHR0jGxcYHy8gIycpLiwsGCAxNTAqNScrLCkBCQoKDgwOGg8PGiwiHCQ0NCwuLjUwMDAsLjIqLDUsLCwvKTUuKTUqLywqKSk0Ly0qKS4pKjQsNSwqKSwsLDUpL//AABEIAMwAygMBIgACEQEDEQH/xAAbAAACAgMBAAAAAAAAAAAAAAAABQQGAgMHAf/EAE0QAAIBAwICBgQKBwQHCQEAAAECAwAEERIhBTEGEyJBUWEycYGRBxQjM1JTYnKCoRVCkrGywdEWNJOiJENUY3OzwpS0w9LT4eLw8WT/xAAbAQEAAgMBAQAAAAAAAAAAAAAABAYCAwUBB//EAC8RAQABAwMBBgUDBQAAAAAAAAABAgMRBAUhEhMxQVFxsTJhgaHxkeHwBiIjwdH/2gAMAwEAAhEDEQA/AO40UUUBRRRQFFFFAUUV5mg9orB5QoJJAA3JOwHnmlw6RQtkRapsfVIXX9v0PzoGlFKf0hdP6FsFHjNKq/lGHP7qFS+PN7dPUksn/WlA2ozSr4pefXw/9nb/ANavGjvhye3f1xyp+Ykb91A2opT+kLpPTtg3nDKrflIqfzrJukcK463XDn61Cq/t+gPfQNKKwjlVgCpBB3BByD5gis6AooooCiiigKKKKAooooCiiigKKKKAooNLb7i+l+qiXrJiM6QcKgPJ5GwdK+Hee4GgmXV2kSl3YKo5ljgClov7if5hOrj+tmU5YfYi2Ptcr6jWdpwbtiWdutlHIkYSPPdGh9H7xyx8e6seNdJ7e1ZUclpZPm4Yxqlk5+ivhsdyQNjvQZL0diY6pi07cx1xDKPVGAEHrxmpl7A7RlYnEbY7LaQwX8J2pZwXjFzLNJHcWxgGlXiOoSBl5MrMvZDg/q+B78U7NBS/gw43Pd28zXMheZJ3ikGAFTRjAVQBgHP5Uz/tW8gd7a2eeJGKl1dF1lDh+qVj28EEZ2BI2zVLhmNlxLjEC7ddbNdxffEZJx7WPuq5fB3p/RVnp5dQnvxv+eaCW/Sy3+Ji7Ul42A0hR2mZmCLGFP6+s6cHkedarDpM7XC209u8Mro0qdpZEZE0hu2vJgWAxjvG5qi2PAZbkcWsoX6torxLiBv1VdiZMbct1HtOafdEelkk118U4hAIr2KNirgDTKm2tkPdnAJxkHHlgA6bp1YrNJDJL1ckbaXEisoBO4OojTgjcHO9OYLmOVQyMrqeRUhgfaNq510E6TQmSYushlvr2QRjq20tGgKg6yNJVVRsjOd+VP8Ai4h4RwiRULYRHCYOlzJMx0gFeR1P3eFA4fo9ECWiLQNnJMJCg/eTBQ+srmsDe3EHzqdbH9ZCDrUfai3J9aE/dFIYOMXnD4rU30izrM0ULkJokilkGx27LqDsdgRz3q2rfxmUxB16xVDFM9oK2QGx4ZB38qDK0vUlUPGwZTyIOR6vX5c630rveDZcywt1U3ewGVfHJZF5MO7OzDuIr2y4sS/UzL1cuMgZysgHNo27wO8EAjvHeQZ0UUUBRRRQFFFFAUUUUBXma9pXxW/cMsMOOukyckZWJBs0rDy5Bf1m25AkBhf37u5gtyNYx1shGVgVtxtyaQjkvqJ2wDKs7OO3jONhu7u53Y47UjseZwNyfyAxXtnZR20eldlGWZmO7E7s7MeZJ3JNVfpPxm5aNLqxaO4tomJnij7TzAalkUMMjsg504ySPDmEfjfTnrXhigZobe4cw/HdIK6xtoiztknYSN2c5wDjbZ0g6I3MvDwpkEt3bN1trMBiRurOUVz9IjKnGxODUvhXB7C+4X1MJLWsgYoM7wksW0jvUox2HdjwrDoTxyZXfh94f9Jgxpf/AGiHkkw8Ttg//tAdEuklzfSJOItNo8Wn00LLMjHUxUbgHdcHfsg4GatVvdJIMowYBmUkfSUlWHrBBFUbh3Dr6zv7uKziVreYrOrSkrFDK/zgAAy4Ox0rju3G9Wfo7wE2iSapWkeaRppCQFXW2NWhR6K7DbJoKd07tup4xw65xlZi1nL5h8qAfZIfdTjozbz8Mia0eKSWJGY2zxANmNjqEbgkaWUkjJ2IxvUeVZ7loP0ikNv8XuWnU9YuJRHq6kICxbvBYnHo7c9rH/aSE+gJZPuQyke/Tj86Cs2nB7+1dbhI+see5knvI0dARGyFIolLEBimx57nPlXnSJLmV3vEtpVMNtNDbphTLJLcYBcqpOETSOZycnarP/aD/wDnuf8AD/8AlR/aSEems0f34ZAPeFI/OgqHAuP2Fjw+2ic5uIEASJ1ZJTM4KlVDqNyzkFuW5qR0otzxLiUFkrlEtl+NTsuDiQ7W6YYEEg5bBHKrhFdQXHotHJjBwCraT3HHcajcK6MW1rLLLAmhpsGQAkhipJDYPI7nlQV/i3A5A63XErpHt7TMyokXVguvoyP221MO5RgZNRugdmt9JJxScq8rsVgXVn4rEmQqbcnOSSD4+dSeknDLi/vobWaIpZJmdmB1C4ZMaImwOwMnJB54qB07s0e6itrPMV5cjTK8RKgW4GHeVRs22y53zyNA/wCjHSp72a4CxZt45DHFOpAVyoXUuknJwSe0Nj5U7v8Ah6TrpkGdwwI2ZWHJ1I3Vh4isOC8IitLeOCFdKRrpX+ZPmTkn10j6c9OIuHx6ADLcSDTFCmdRJ2DHG4H5k8qBnY30kUgguDknIhl5CYAZ0n6MoHMcmwSO8K3qidGry4eKOx4qmmZ0DwyZ+c0741D0Z0ODtv3jvqzcKvnDNBMcyoMq2AOuj5CQAbZHosByO+wYUDWiiigKKKKAoorw0EfiN8sMbSNkgDYDmxOyoPMkgDzNR+D2DRhnlwZpTqkI5LthY1+yo2HicnvNR3U3F1g/NW5B8nnYZHsRTn7zj6NY9KOO/FkREZBNO4ih6wgKGPN28lXJx3nA7xQaumlq726lIzMI5UlkhGPlkQ9pMHY9zaTsdOKqEHwiR9aycM4ZNJI+DL2BAMrsNWAdwDzOPbTP/T+G3ULT3fxq2nfqpOuVI2hcqzK6kbaeyQRVl4nx0JC0kBimZd9PXImVHpYY5AOOWcDzFBzyDiktlPNdxQPCAVPELFiDgOcLdwkdlsnnjvBFXW96OQcRe2upUkXq1YrGw0OdeMB8HVjs50Z79618CjlvJxeyw9SnU9VHG+DIQziQu+Nhgquld+899NeI8ScN1MADTEZOr0IlOwkfG/jhRu2DyAJAbuIcVSHGrLMxwiINTuRzwvl3k4A7zUX4tcz7yP1CfQiIMnqaXkPUg/Eak8O4SkOWyXkb05H3d+/Ge5R3KMAVIvbxIY2kc4VRknGfyHuoNFlwWCE5SMBjzc9pz63bLH31OpXP0igRInZsCZgsex7TNyHlUlOJxtM0IJ1oodhg4AbOnfl3Ggl4oxSmLpNbvAZ1csgfq9lbOvIGgLjOcnGK2tx2ANCuvecaosAkMMA5z3bEUGy94NBMcyRqWHJuTj1OuGHsNRPilzB80/XJ9XMcOPuygfk4P3hUyTisSpK5PZh1dYcHbQoZvXsRyqRbzB0VxyYAjIwcHyoInD+LRzZUZWRfTjcaXTzI7x4MMg9xqBwnolDa3c9yhYtOFDBzqK6SThWY5CnI7PIYGKkywQ3illLK8bMiyKCrxspwwBYbjI5HKt4Gjh/EmD9RcYEuCVYbJOo5ungRtqTmPMb0Fa6WfCVHFpt7HTdXUu0axkMqZyAzEer0fLJwKrlpw6Xg1zHc3a/Hrq7yg0YMscvPCajhkIOkttpx4V0Hh3RK3t7uW6iUK8ygMAowCCSzKcZGrbIGxwDVc4xLdcUumhs3+LwW7GOa6CgyM+2uGEncYwAxHf8AmDTph0cn4jHbRq3UASLNK4OZIyg2WPG2rLEas4GO/lTjiXDS0alD8rFhonffLAYIYjucZVvXnmBSe2+D6wt0LHrNYBLTvNJ1owMl9erbHPw9lMuiPEWuLKGVzqLL6WMawCQsmPtKA3toJ3DOILPEHAIzkMp5oynS6HzVgR7Kl0mc/F7oHlHcbH7M6jsn8aDHrQeNOaAooooCo3Er5YInkbcIpOBzJ7lHmTgD11JpVxkh5IIfpSdYfuwjX/H1fvoN3BbNooVDnMhy8h8ZHOp/Zk4HkBSCYcP4u8kUtu0nVl4hI8bBDpbDGKUbekO4g7VYOMyyLBJ1WnrSpWLUQo6xtk3PmRt5Vz6bpDecOsTbXNlKgSIrHcWr9YpcDZ2ONSEtuSc8ztQHHeiF1baMq3FLKMki3lPy0WcDUp/1uBkAHlk7d9SOj3RbgF+ddvbYaMqzqRKvVtnZHVjjORuvhTbhvFre54c5e+6/QhkeaEiGRAg1Z0ocjGO8b94pn0KsHis42l3nlAlnYgBmdwN2xtkKFX2UE7i3EDEoCANLIdESnkWO+Tj9VRlifAeJFZcL4YIFIyWdjrkdvSkc82PhyAA5AAAcqicJXr5XuTuN4ofARqe04++4znwVKc0BUe/RTG4ZQylTlTyYY3BrfmtN78233T+6tN+qabVVUd8RPsyp5mCT4xFpReoTSnoDbC45Y22qBxbpQtvKHECl3XBbVgkLjAO243rdiq10tHaj9TfvFU7Zt11Wo1dNu7Xmnnwjy9E6/ZopomYjlLbprEUaM2kehjll1bE7bkaOew38q03vwixqUY2qF4/m+3unLl2dht+Qqr3EwRSTSKRyxJPM1btRe6P7ae9P2fa41U9pd+CPvP8Axej8J6fKf6Gnyvznynp7ae12N9tqmWfwosQFS1UKuw+VOB5ehXPrS1LnyHM/yp1GgUYGwrXZ7S5zM8JW60aHSf47duJr9ZxHrz9nWujEiSW4lSNY+sLOwXvbUQTnvJxUzifD1nTSSVIIZHHpI49Fx593mCQdiaXdCv7jF+L+NqeVNVYu4RftIpSQBZozpkA5HvWRfsMNx7RzBpFBdy8NRofik06dZI8T24VtQkdpMOCwKuCxGeRwD5U24yhhdLpf1OxMB+tCx3b1oTr9Wsd9edL76WGwuJYfnEiYqcZ0+LY78DJ9lBQ+PcSmuzjikkfD7LYm36wNcXAHJW07hfED8+YsHB+l8k9xBHbWcy2WChmePQPR+SKKd9AK4Jx3ipfR3oJY2wE2kTSsA7XEx6xnJGS4LbAHy7qkXfS+NtSWitdygEARDMat3B5SQgGeYznyoGvFrLroWQelgMh8HUhkb2MAay4XfCeFJOWpQSPotyZfYQR7KOF3DyQRvKhjkZQXQ80bHaXme+ofCh1c9xD3ahOnqmzrH+Irt+Ogb0UUUBSi37d9Ie6KJIx96Vmd/wAljpuaVcE3e5bxnI/YSNP+k0GzjfBobtBFNkqGEgCuUJKHY5Ug7Eg7d+KXJBe2hwpN5D9FyBcIPJjhZR97S3maW9LbGzmvI/jF89s6QnSiSiAssr4ZusPPPVgaR4Z76iw9A+ESc53n+/eO+f8APQSJOjfC+JsJI0VJY5FMgVerkGlgWilTY4bGDkb1Y+kEzLAVQ4eQiJD4NIdOr8IJb8NLeBdDOG2c2u2jRZtB3DszaDsTgsds7ZphxJs3NsndmSQ/gTSPzkFAwtbZY0VEGFUBVHgFGAPdW2iigp/wn3Dx2QKMynrUGVJU/rd4rlJ4xcfXS/4j/wBa7D074JLeWoihALdYrdo4GBnO9c4vfg8vYY3kdU0opZsOCcAZNc7UU1TXxHC57Jf01Gn6LlVMVZnicZIv0nN9bJ+239aYcPuHdTrZmwdtRJ7h40mpnwxsIxPcc+4Vp01NNNyJx/MJ+9W4nSVRTHOY94auKT5bT4fvqEoycV67ZJJ79/fUvhcOWz4fvNObtfqkx0bfo/lTH6z+8mFrBoUD3+ut1FFdemIpjEPm927Vdrm5XOZnl1PoV/cYvxfxtTykfQr+4xfi/janlGDCaIOpVhkMCCPEEYI91LOj7loOrftNEWgfPf1ewJ+8hVvxU2pVZpovJx3OsUv4sNG35IlBS77ifCILmSA29zJJG2DCiTyxjIDBlj1GMKQ223sFT7bptdSForPhkvyekYmeOBU1DK9ncgEVM6T8fkt5Rb2Nv1l3cDrCxGI0VcR9bI3fjAGPIe2DD0U4nbAzwXUct1NvcidT1TkbJ1endNAyAO8c8UDvolxG6k69bxUWVJRhYzqVY3jRkAbv31b1Nun0XkJ+sSSM+tdMi/kHqH0T4LcwiWW7lWW4mYM5QYRFRdKRqD4bnPnUnjxw1u4/VuEHskV4j/HQN6KKKApT0e9CU+NxN/zCP5U2pTwDlOPC4l/zEN/1UCDj8nDXvXjubV55hDGQRC8w0FnwBpB07ls5xnbnikPGbDgcUZlm4ZMiDmxiaIeoanXJ8gKsHTnp2LCRIY0U3Ey5VpWWOFFBI1O5OTg9wqu8Jt7F5Rc8Suxe3HNVVJHgi8kRUIPrI9nfQOPg24dZapLiyt54I3RU+WGFkwzNqTLFu/B7uWO+rPKf9Pj8reX85If6Vo4V0sgubgwRLJlY+sy8bxgjVpwokAJ9YGBW+67N9CfpQzJ7Q0Tj8gaBtRRRQFKelv8Acbn/AIL/AMJptSDp1dCPh858U0j8ZA/nWFz4ZSNLEzfoiPOPdww1KSTEJHi2PyBNRa91d1ceJw+n3bUXIiJ8Jif0nPu8FOeHR4jHnv7/AP2xSapK8QcDG3urdZrpoqzLnbtpL2rsxbtTEc5nP4nxOqKTjiUnl7q7FbdB7NkUlGyVBPbbvHrro271NzuUnW7bd0XT2kxz5fL6R5pPQr+4xfi/janlRrCwSCNY4xhVzjJzzJPM+upNbHPFLj/fB5wH8nH9TTGlqnN432YF/wA7t/5KBL0g4feyXqG1u47f5Ahg8ays2JAchDggb7nPhtWodGuLH0uK4+7aRj971p43wG0v+KmK4GoxWiMgDsrAySvqYaSDyQUlPQONeICKL9Iww6D8qkz6DJkEYOo4XTqG454oLXwHo7eQXLS3F41ypi0AMgj0NrDZCqdJyO870x6RfNJ5XFt/3iKq/wBGeCNbcSlQ3U9wq2yH5d9RQySNsMAcwmdxmn/SJuxEv0ri3H7Mqv8AuSgbUUCigDSnhXZubpPFo5R6njC/xRNTalFwOrvYm7pY3iP3oz1kf5GWg08e4pFazRO0EkskuqJDEgZhpHWaNyMA4J8OzvWv45xGb5uCK3X6Vw5kf19XCdPvkpnxniS20Ek7KWWNS7BcZ0j0iM+Ayaqo6dXtz/ceHSsp5S3LCBMeIByxHuoGM11dWckTTyxzxSSLAxEQieJpDhGBDEMpbCkHfcHNMuNsEMMp/UmUE+AlzET6sutI7Xo5f3M0UvEJo9ETiVLe3UhOsX0Gd33bTzA5Zq0cQs1mieJuTqVPiMjGR5jn7KCQK9pfwO8aWEdZ84hMcv302YjyPpDyYUwoPDXMfhU6QhmW1Q+idcuPH9VfZz91WHpn05SzUxR4acjl3Rg8mbz8BXHp5mdi7nLMSWJ5kncmoWpuxjohati22qa41NyMRHw/P5+jCspIypIIwRsR4VYOhXATcz62HyUPykh8dO4T2ke4GkM8xd2c82YsfxHP86hY4ytlN6KrlVuPDGfr3ezK1tHlYJGrOx5KoyTjnsKnf2YvP9mm/wANv6VYPgot9V8zfQiY/tFRXXqkWrHaU5y4W5bzXpL3ZU0xPDgI6MXn+zTf4bf0rvFoMRpn6K/uFbsUVLtWYt55VvcNzr1sU9VMRjP3/Aooore5TwmlPBe3JcTdzSdWnmsA0f8AM6z31J4zfdTCzD0zhIx9KRzpQftEezNZWNl1ECxpuUTAJ21MBzPrO/toKTx3hHEfjslytna3UYZBCrsFnQRgdpXxtlixwc1Lt/hSgXIvLe4tSrFHLoXjVgASvWR5HJgd8c6B0IvpgDdcTuATuyW4SJRnmobGogcs7VCs+Jy8JMlm1lc3ERdngliHW9aJDqKyFjswYkEnmPCgsPRKLhzdbNYBCGYLI6aiGYAMBluZAYcvGpvFe1cWqf7x5T6o42A/zSLWvojwtre2AdVSSR3mkVcYRpWLaBjbsghfw1tR9d63+6hAz9qZskfsxg+0UDWiiigKWdIlYQ9Ygy0LLMAOZCHLqPMpqA8zTOvDQagUlTuZHX1hlYefMEH862jalPAmERktvqjmMH6mTJjx5KdSfgppJGGBB3BGCD3g8xQL7rpDDHIqEliymTKDUFQMF1sRsBqOPfTKqRdcCl+NLDG0bYtwhMkQ0RQLICqiNWHWSMyjnpUBOW+9l4VfklopCDIhIzpKdYoC5kVT3AsFJGRkUGm+zbT9f/qpNKTfYYbRzerfQ3lpP6tOAawmhDqVYAqwIIO4IOxBHeCKT2sxtGEMpJiY4gkbfTnlA5Pf3Kx9IYB3HaCnfC1wjBiuR3/JP6xuh/ePdVN4BwCa9lEcQ+8x9FB4n+ldu41waO8hMMudJIO2xBBzkH8vbW3hnCYraMRwoEUeHf5k9586h16fqrz4LJpt7nT6SLURmuOI8sfzwJbjhkfD+GTJH+rE5JPNnZSNR9p/dXE67Z8Is+jh032tK+9x/IVxOtOpxFURHk639P8AVXaru1TmZq/1+7ofwPw/KXDeCovvJP8AKun1zz4IE+SnPi6j3KT/ADrodS9PGLcK5vVXVra/p7QKKKK3uQK8NGaTXly1y5ghJCA6Z5RtjHOFD9M8iR6Iz+tjAFqfjVx1vOKEskXg8m6yS+pRlAfEv5U1ubpIkLuQqqMsTyA8a9t4FjUIgCqoAUDkANgBSPpfxVIoTGxUdb2Cz6tEatsXdgraR3AkY1EZ2zQOra8jkBKMrAMVJU5wynDKfMGt1U6Hh18h6ouZI5EVI542CdSqnVrePkXI2DrsxwCoGauAoMZHABJOABknwA5mlnR1CYjM3pTuZt+5WwIl9kap7c15x6Uvot19KY4b7MS4Mre0EIPNxTZVAGBsByoPaKKKAooooFPG4CpW4QEvDnUAMl4mx1qYHM7Bh5qB30ygnV1DKQysAVI5EHcEesVspJAfic3VnaCZyYj3RSNuYvJXOSvmSvetBL4rZO664dImUHq2fVpyeYYKQSvl4gVTeG2Vw1x1yLJk9Z8vIqmWaSIH5NwdoLfOVEa7k7nHM9BNKb7o+kkmsdnXtMBn5VRyXngZONRAywGDtQSODcXS5j1KQSpKSBTkK641KGx2gCdmGxG9Sri2SRCjqGVhhgRkEHmCKofA57lZVQRssjyXFx1ZbQqxtIyLJNgE6dOlUjAzkEnGNrfYcaSRjGxCyguNGfS6sgM6ZALLkjfFBGXrrTGzzwD8U0Q/8RR+2PtdzOzvo5l1xsGXxHd5HvB8jvUil95wOKRusGY5PrIzpf1HuYeTAigmTW6uMOoYeDAEe41H/Q9v9TH+wn9Kiol5HtqjnXuLZik9pUMh9y0fpqRfTtZh5p1cg/yvn8q8mIllFdUd0mFvaJHsiqoPPSAM+4VupV/aFfqbj/BevP01I3oWs5+91cY/zPn8q9eTMzzJtWi7vY4VLSMqKO9jger1+VQXF5JyMcC9+MyyezOlAfY1bLTgcaP1japJPrJTqYfd7kHkoFHiNrmu9gHggP6x7M0g+yOca+Z7XgF500tbRIkVI1CqowoHICt1ROK34ghaUjIUZPPYZALHAJwAcnAOwNBtupiiMyqXYKSFGAWIGygnbeqVbcXnaU3AsZXEmI5l6yGXSo2Kgagylc5MZXByeRO+viPFYLxUlSbE8OQXhM0S6JGCa1Zl+UVWKEjDDmO8VZODcHljkMlxIssmNAZEMetdsGRQxVnByAQNgfOglcH4NHbKyxagjNqCFiVj29BAfRXOTp8T6hU6WQKpZiAACSTsABuSTWVJbtvjcphHzMbAznukYdpYB4gHDOfUvecBs4IhlLXLjBkAEYPNYVJKZ8CxJc+sDupvXgr2gKKKKAooooCtF3aJKjI6hlYYIPf/APfGt9FAnsLx4XEFw2STiGU/60DfQ3hKBz+kBkd4DjNR72xSZCkihlPd5jcEEbgg7gjcGliX0lqdFwS0XJJ/DwWbuB/3nI9+DzCZdcNzKJkYq+nQ2MEOoJYKcg4wScEctRqq21oZJnN22meYECIgjq9DE26RTDkAA5JXcksdsVeAwNaLuxSYYcZwQynkVI5MpG4PmKBP0W4pNPEXlOQAFcMNLxzoWWeIqoxpUhdJ3Jz7aYWHHYJm0o41jBKNlXGRqGUbDbjf1GsLLhRgc6G+R0n5LSCxlLFmlMhOWLZxg++qpxXhh+JgTKFuLq61sXPzWtsMNY9HECaNQ8du6gv1GaqXDrmRrhIEfQDE08ul+tCkMsQhjZhsoYMzbc/DNE3SSW3a4Sd0JhtlkBEb4MjGY4JHIaY1223JoLbmjNU5umE6axIka5i1Qv2tLTLAk7wsM5B0t2cHfS3hUi86QzLBc3K6Sls7q0eN3WHHXHVnZj2io5bDOc7Bac1Gu7+OJGdj2V2ONzkkALgd5JAx4mq6vEbiSzvRrzMjzRRHZc61VrcDGMEiRAPM1A4hwqK9MItvkhJE6zaVwY9AWSFnXbtxzKuAdzlhQT+P8aucBI1Nv1jGFZJAMiZlDQ8sr1bnKauYbFY8E46xgIjiAmdpNERkZyjqp1CZjkp8qrKSMjcEc63XHRd7t9V1oXMJhlELuet7SsrjUB1ell1DGSCee1P7WxSLOhQCx1MQN3b6THmT5mgiWHDX1CWZiz42XIKw6wpdFIALDUPSO+MUyFBOKTScQe5bRbHCDaSfGR92LOzt4t6K+Z2oMuIXryube3bD7dbINxApGcDuMhHJe7Oo7YBY2NkkKCNBhV5b557kknckkkknmTWNhYJAgSMYAyfEkndmJO5Ynck86k0BRRRQFFFFAUUUUBRRRQFYsgIwdxyrKigTfouS3ObUgpz6hzhR/wANv9X90gr4BedSbHjUcjdWQY5cZMcg0v6x3OPtKSKYVHvLCOZdMiK4ByNQzg+I7wfMUG+vGQEYO48KVHhc8W8ExI+rnzIvqDg619pb1VkvFpVz1tu4x3xESqfVjD+9aDbNwKBtOE0FNQQxkxlQ+7KCmNidyPEZqPc9GInW4XU6/GI1ichgSqqpQBcg47LHnnnWadJ7UnBlVD4S5iPukAphDco4yrBh9kg/uoFF30SimimhlZmSUo36oMbRoiKyEDII0Kd89/ccVum6NxMZMltExDTRg9iQgAEkYyMhQCARnG9NawluFQZZgo8WIA/OghngNuZDIYwWZlclskakACtpO2QFGDjbFT9NLJOk9qDgTK58I8yH3R5NeHi8rj5G3kbPfIREo9erLe5TQNKgX3Go4m0bvKeUUY1OfMjko+0xA860DhtxL8/NpX6u3yg9RkPbPs0+qp9lw+OEERoFzucDdj4k8yfM70C5uHS3O9ydMf1CHIb/AIj7FvujC+Oqm6RgAADAAwAOQHhWVFAUUUUBRRRQFFFFAUUUUBRRRQFFFFAUUUUBRRRQYvGGGCAR4HcUvk6OWjbm3hJ8erTPvAzTKigU/wBlLP6iP3Vsj6OWi7i3hB8erTPvIzTKigxjjCjCgAeA2H5VlRRQFFFFAUUUUBRRRQFFFFAUUUU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8" descr="data:image/jpeg;base64,/9j/4AAQSkZJRgABAQAAAQABAAD/2wCEAAkGBhQRERUUEBQUFBUUFxQYFxUYFRcZGBoYGRYXFhcUGBgcHCcfHBsjHBcWIC8gJCcpLC0sFiExNTAqNSYrLCkBCQoKDgwOGg8PGiwkHyQpMjUpKi0pLCwpLSksLCopKSwpLCksLywtLCwsLCopKSwpLykpKSktLCkvLjUpKSwsKf/AABEIAK8BIAMBIgACEQEDEQH/xAAcAAABBAMBAAAAAAAAAAAAAAAABAUGCAIDBwH/xABUEAACAQMCAgUGBwsIBwgDAAABAgMABBESIQUxBgcTQVEUIjJhcZEzQlJygaGxFSM1YnSCkpOistIIFlNUZXOz0RcYNGODwdMkQ2SUpMLh40SEo//EABgBAQEBAQEAAAAAAAAAAAAAAAABAgQD/8QAJhEBAQABBAEDAwUAAAAAAAAAAAERAhIhMVEDQfAEEyIUYXGRof/aAAwDAQACEQMRAD8A7jRRRQFFFFAUUUUBRRRQFFFFAUUUUBRRRQFFFabq8SJdUrqi+LMFHvNBuopr+7ev4CKWX8bT2ae3VJpyPWoajsrp/SeKEeCKZG/TbSo/QNa2+UydKRXXGYYzh5UVvk6hq+hRufdWn7gI3wzyzfPkOn9WulP2aWWtlHEMRIiDwVQo+oU4OSP7t6vgoZ5P+H2Y98pSjyq5b0YY0+fMc/oohH7VOdFMzwGzye6POaFfmwsT72kx+zR9ypD6V1N+asKj/DJ+unOim6mDZ9wh8aa4P/GZf3cVkOAx/LuP/M3H/UpxopupiG08BTue4H/7M/8Azc14OCkejcXC/no376NTnRTdTBs8iuF9C4VvVJCD9cbJ9lHl06fCQBx8qFwx9pRwp+gFqc6KbvJgjs+LRSkqjeeOaMCrj1lGAYD14xSyk17w6OYASKGxup3DKfFWG6n1gg0gNw9r8Mxkg5dqca4/73GzJ+PsR8bIywYl6DxRQKKyoooooCvGbAydgK9rRe/Bv81vsNA1fz54f/XbT9fH/FWy36YWUjqkd3bO7EBVWaMsSdgAAck1UdOQ9g+yn7oH+E7L8pg/fFUWyooFFQFFFFAUUUUGq5ukjRnkZURQSzMQFAHMknYCmj+fFh/XbT9fH/FSPrMukXhd2GZVLwShQSAWOnko7z7Kqwaotn/Piw/rtp+vj/ipDc9ZViGKxXEEjDv7aJEHtkdgD+bqPqquPRXo2/ELlLaJkR3DkM+dPmqWOcAnuqdf6vl7/T2vvl/gpB0/+dtvJ8LxKziHyIZoifYZXO/0Kp9dKLPjXC0bUl1aM/8ASNcRvJ+m7lvozXKf9Xy9/p7X3y/wVql/k/349GW1b8+QfbHV3VMO623GoJPg5oX+bIjfYaWZqsXEup/iUIJNt2gHfEyP+zkN9VMMHFbuzcqktxbuvNQ8kZHtTI+sVlVvKKrlwLrw4hAQJilyg5iRQr49ToBv6yGrLpD1631wStuFtEPLTh5CPXIwwD7FB9dBYmSUKMsQAO8nA99Mt304sIvhLy2U+HbIT7gc1V/Vd8Ql05nupDvpJeVvbg5wPXsKl/C+oziMoy4hgHg8mW/RjDD66Dr8nWxwted5GfYsjfYprD/S9wr+tr+rm/gqA2/8naU/CXsY+bCzfWXH2Uo/1dP/AB3/AKf/AO2gncfWtws8ryIe0Ov2qKX23Tqwk9C9tT6u2jB9xNctm/k7Sj0L2M/OgYfZIaarvqBv1HmSW0nq1up+tMfXQd+t7xJBmN1ceKsGH1Gt1ch6LtbdGrQm+Km8uPOMMeln0qSEQHOAvMliQCWI3wKinSHryvrgkW2m1Tu0gPJj1uwwPzVHtoLDvIAMkgAd52Hvpnu+mtjF8JeWynwM0efdnNVdMt3fyaSbi6kPxcvKfbjfA9wqWcK6j+JSgF0igH+8k3/RjDfXig7HJ1r8LXneRH2B2+xTWputzhRGDdqQf91N/BUAt/5O0p+EvI1+bCzfWXH2Uq/1dP8Ax3/p/wD7aCVcF6zuGx6ovK4+zQjsmIceYRtGcr8Q5A/F09+af7bp9w+T0L21PqMyA+4kVyi56gXWVI1vFJdZGyYCMaCgxtIeese6kt1/J+vR8HNbP6iZEP7hH11q88jvFtfRyjMbo48VYMPqNb6rDedU/FLfzhbM2PjQurH6Ap1/VXX+qjoze28Pa39xOzSAaLZ3ZhGvPLaskOfkg+aOe/LIn9aL34N/mt9hrfWi9+Df5rfYaCmych7B9lP3QP8ACdl+UwfvimFOQ9g+yn7oH+E7L8pg/fFUWyFFApp6T9I47G3aaUEgEBVHNmPJR4d5z3AGkltxA7UVw++617+VvvJSNTsFjQMfpLA5PsApdH0+u7eMme5DyMp0x9lGSp7ixUDHMbHw5V0X6bXO/nz+mLrkdZveIxwgGRgMnCjcsx8FUZZj6gCaR67ib0R5OniwDTEepd0T87UfFRTN1fcahvI2lVWE6kLKXbW++4w+B5hwcKAACDtUury1TZce7XaH9OuExxcLvmUEubeUNIxLOfN5Fzvj1DbwFVgNWr6x/wAFXv5PL+7VVDWM5VOepX8MQ/Mn/wAJqstVaepb8MQ/Mn/wmqy2agKKM1g8yr6RA9pAoM6ZOlXQ+34jEY7lATg6JAB2iHxVv+XI94rO/wCmFlAD211bpjuMqZ/Rzn6q5/0w694ERk4cGllIIErKVjT8YBvOcjuGAPWeVBw+/szDLJExBMbuhI5EoxUkerak7Lmsnckkkkkkkk8yTuSacbbovdywmeG2meIHBkWNmHrIxuQPEDA7zVFgupmzt14XC9vpLyDM7DGoy5OVbvGnYAeGD35M7qoPA+kFxYyarWV4W2DAHY47nQ5DfSK6Rwb+UHOgAu7eOX8eNjG3tKnUpPsxUHdqK51w3r24dJgSGaA/jxlh74y32VKuGdNrG4x2F1A5Pxe0UN+iSG+qge6hnWd09HDLYdnhribKxKdwMelKw8FyNu8kDxxMgarH1ucaNzxWfJ82AiFB4BPS97l6CJ3t680jSTO0jucs7HJJ8Sak/V10CfilwVJKQR4Msg578o0ztrbB9QAJ8AYlVnOqHgwtuFQYGGmBmc+Jk3X3JoH0VRIuBdHoLKIRWsSxoOeBux+UzHdj6zTjRRUBRTVxzpRbWYHlEgUnkoyzn1hRk49fKmGy61LaZ9Ecc+wJLFUCgDvPn5A+itz09Vm7HCWyJBGdd4x7oYgn50jB2H0KkR/PpzqL9Duk1tOpWOZWnZmeRd1JY89GoDUqgBQR8VRUoprllxSCiiisKK0Xvwb/ADW+w1vrRe/Bv81vsNBTZOQ9g+yn7oH+E7L8pg/fFMKch7B9lP3QQ44nZflEP74qi2QqNdMrKK8ia0KtJIdLAIQOzI9GR2OQq89jkkE4B7lvlb3O1udEPfP8Z/VCDtj/AHh2+SD6QcbOxSFdMa6Rkk8ySTzZid2Y95JJNan4XPunbkN/1dcQgytokbKRu6OA59uvTj2Cm6z6qr+RvOjWIHmXkU4+hCxNd2oro/V6/wBkmmRH+hvRBOHxMobW8hBkfGASBgBR3KN/eakFFFc2rVdVzWkb6x/wVe/k8v7tVUNWr6x/wVe/k8v7tVUNQL+BcEmvJlhtl1yMGIXUq7KMndiByFSn/Q7xb+rj9fD/AB171K/hiH5k/wDhNVlqCtH+h3i39XH6+H+OvP8AQxxU87dfpmh/iqzFFQVyteojiTcxbx+2U/8AtQ0/cO/k7yH/AGi7RR4RRlj+kxH7tdvooINwHqa4dakM0ZuHHxpjqGf7sAJ7wam6IAAAAANgByA8BWVFA28U6N2t1/tNvDL63jVj9DEZHvqI8T6j+Gy7oksB/wB3IcfovqHuroFFBxPiX8ndhvbXYP4sseP20P8A7aiPF+pviUGT2CzqO+J1f9lsN7hVmqKCo0HFb2xfQktzbMPiapI/ehwPqpsu7h5ZHkdizyMzsTjdmJLHbxJNW+4twSC6Qx3MSSoe51Bx6weYPrGDVdetToEvC7hOxJME4YoGOWQqRqQnvHnKQee+DyyaIL2njt9nvq3HQqQNw6zK8vJrf/CUVUoirC9RfSdZ7DyZm++2pK4PMxMS0bD1DJT80eNB0qiiioOC9ZfCZo76WSZGZJWzHJ8UrjCpnuK8tPqz30zzOLeMojHtJANZ+SvPR7T313q7bypmhT4FTiaT5RHOBD49zMPR9Eedkp6/RGzLaja25PiYU/yrv0/UyaZNUYunNcJ6J8JnuLiMWwbUrqxkHopgg6y3djw7+VWNrVb2yRrpjVUUclUBR7htW2uf1vW+7empMCiiivBRWi9+Df5rfYa30m4lIFhkLEABHJJOABpO5NBThOQ9g+ynzoREG4lZqwDKbiEEEZBGsZBHeKxToRf4H/YrvkP/AMeXw+bW636I8RjdXjtLxHQhlZYJQQRuCCF2Iqi14r2qz9px/wDtX3XH+VHacf8A7V91x/lUFmKKrP2vH/7V91x/lR2nH/7V91x/lQWYoqs/acf/ALV91x/lU+6nn4mbqb7o+Wdn2Q09uJdOrWvo69s4zQTbrH/BV7+Ty/u1VQ1bDp9bPJwy7SNWd2gkCqoJYkrsABuTVaj0Iv8A+pXf/l5f4aofupX8MQ/Mn/wmqy1V86o+i93BxWGSa1uI0CzZd4XVRmNgMkjG5qwdQFFFFAUUUUGE0yoNTsFAxkkgDc4G59ZrJWB3G4rnvXD0fv76GOGyjV4tWuUdoqsxHoLhsAqN2588eFcdHRDi1ofMt72PHfFrI98RIoLS0VV5emHGYOc16uP6RHb/ABENKF63uLLzuD+dBD/06CzNFVnPW7xZuVwfzYIf+nSd+kXGbrYSX7g90aSKP/5qKCxnHOk9tZJqupo4h3Anzj81B5zH2Cq69ZvT37qXCmNSkMIZYw3pHUQWkbwJwu3cB6zWFl1W8UuG1eTSKTzeZlQ/TrbUfdUy4J/J6kJBvblUHekILH2a3AA/RNUceZsc6X9HuOzWU63Fu2iRT7QV70Yd6nG4+wgGrN8H6trC2haJLaNw4w7SASM49bN698DAB7qhHS3qNtArS207Wo+Q+ZI8nkq768k7AZY9wFA+dEOuezu1VbhhazbAq5+9sfFJDt9DYPt51KDdNd5WFisHJplOC/cUhPcO4yfQu/nLwC76muJoupYRIDv5rqGx3ZRypBI3xud996bYeD8VsjmOK/g/u1mC/seaas4Raa3t1jUIgCqoACgYAA7hWyqxRdZXF4djcT/8SJD+/Hmtv+mLi39YH6iH+CoqzFFVkfrQ4xJsLiX8yGMfux5rS1xxq62zxKQHuAnC/UAtQWWvuLQwDM8scQ8XdUH7RFJuC9J7a81+STxzdmQH0HOM7j2g77jbY+FV2s+qPik5ybYpn40siKfp84t9VdA6B9T15Y3CXDXccZXZo41Zw6n0o2LaRg+w4IBG4oOu0zqPKpcn4CFth3SSqd2PiiEYHiwJ+KM7uMzthYYyVeYlQw5ogGZJB6wNgflMtLre3WNFRAFVQFUDkABgCtTiZRsooorKiiiigKKKKAooooCiiigKKKKAooooCiiigKKKKArzFe0UHmK9oooCikt9xOOEDW27bKoBZ2PgqDdvoFI+xmn+EJgj+QrffWH4zjZB6kJP4w5VqT3TLbdcX84xwL2soxkA4RM98r7hfZux7gaLThPnCWdu1lGcHGETPMRpvp+cSWPjjYK7W0SJQkahVHIAYHrPt9dbqZ8AooorKjFeYr2igMUUUUBRRRQNdkNdzNIf+70wr7hJIR7S6g/3Yp0ps4D6Mvj29xn9Ycfs6az6QQyPaXCw57RoZRHg4OsowXB9uK1q7SIzddaEb3DW3DoJb6ZM6zGVSJcHB1SttjO2QMeBNLBxfip38gth+Kb45+qDFQj+T1cxrHdQnCz9orFTs2gLoAxz81tYI7i3rrpXGru8Rl8kgglUg6jJO0RBzsABG2Rjv2rKseB8UupWZbqz8mCgEOJ45VY55DSAw8dwKea5/wBHusqafib8Pnto4njEmp0mLjKqrYGY1yDqFdAoPCa8WQHcEH6abOlf+w3X5PP/AITVynqZ6HxXti5uWleJZ3Atg5SEt2cRMjhMFzuBhjgY5bmg7Kl4hOA6k+AYZrdUZHVpw0FSLK3BUgghANwcjPj7DmpNQFeM4G5OBSXi900UEska63SORlT5TKpKrt4kAfTXDugqT8VaW4uYYuIurDEc920aRgjOVtxGy6ScgHl5pGM5JDu8V2jei6t7GB+yttcv4j0HeZCo4PYRH4skN2YnU9zBkthuPXkU/wDVtwziNtE8XE5ElClexcSGR8b6lZioJAwpGcncjuFBMaxaQDmQPprKuMdeEeriHDRkrk41DZhmeIZU9xHMGg7JLMqjLMFHiSB9tEcysMqQw8QQfsqPw9XlgN5LdJ2POS4zO59ZaUsfdXN+P8PThvSKyWwHk6T9j2kaEhG1yvGw0csFQNuWRkb0Ha6KKi/WPxma1sXkts6yyIXAyUVjguPXyA8C1a06d1kgkF1xGKL4WRI8/LdV+01ha8WhlOIpYpD4JIrH6jVc0sZZyXkO537WRuZ9bHcmlVtJbQbsDPKD8UlFHsbmfqrtv0kk7tv8fP8AXnv8LCXvEI4QDIwXOwHNmPgqjdj6gCaR9tPN6A8nT5bgGUj8WP0U9r5PitRPql4g86TvMuplcBZjkuVYZ7IuxJIXC7Z5MK6DXLr0/b1bW5ygU/S+Oz4tFYLbl3nCFrlpcv5wc4IKkkDRyDADOwFTiW6RfSZV9rAfbXF+nVoJek9rGzOgdIQWRyjDIm2VxuCeW2++1dKj6u+HBcGyt28WeMO59Zd8sT6ya87cqkSsDuDkeNe1xDj8X3H41bR8LZlS4MXa2oYsnnyaCNJJxlcsO9cEjbau31AUUVA+ufi01tw4SW8rxP20Q1IcHBDZGfDYUE8opm6G3TScPtHkYs728LMxOSWMakknxJp5oCvM17XBzxC54pxieC4USpC0ojsnuWt4yEfSCdKMZG0+cQeec50jFB3JbxCcB0J8NQz7s1urmkvQ0suk8D4YB4i50t+mLYMD681t6v8Ao3xOyuXWZk8iYNphNw0zRHmgRmQHHMHkN84yNwmNu3ZXLodlnxIh/HVQkie3Cow8cv4GnWk3ELBZk0tkEEMrDZlYcnU+I9x3ByCRSS34qY2Ed1hHJwsg2ik8NJPov+ITnwLDetd9J0buN9XdldS9s8Zjn59vC7RSZ8SyEZPrIJrUOgjAYHEeJY8PKEP7Rj1fXUqorKozwHq9tLSc3CCWS4bVmaWV5HOrGc5ON8DfHdUmoooNF/ZrNE8T50yIyNjY4ZSpwfHBpr6JdEYeGwmG2LlGcudbajqKqp3wNsKKe6KAooooCotxLq2sppTOqPbzkkma3kaFyTzJ0nBJ7zjepTRQRf8AmO3L7o8Sx4dtH9vZZ+unrg/CRbR6BLNLuW1TSGR98bajyG3LlvS6igKjnSXoJb380E05k125ymlgB6av5wwc7qKdJ+OwIdJkUt8hMu/6CAt9Va/unK/wNu2PlSsIx+iNT+9RWttTJzqLdI+idnJdwX11I0ckGjs/viqh0OZACCPOOWOwNOv3Pnf4WfSPkwqE+gu2pvpXTW+04PFEdSINfe7ZZz7XYlj76YkGj7rO/wDs8Lt+PJ96T9oaz9CEeusX4Q8wIuZSykYMUY7NCO8Mcl2/SAPhTtRTdjowhPGOqW0nYsGmiJ7lcFfoDg4+g0nsupqzQgyPNLjuLKoPt0qD9dT6ivT7/qeTEJ7GwjgRY4UVEXkqjAH/AM+ulFFFeKopx7q0s727F1cq7uFVdGrEZC6sZXGfjE5BG4FZnoGANMV7xCJO5FudQA8A0iM4H51SiigjfR/q+tLOUzRo0k7ZzPM7SS77Hzm5EjbIANSSiigKZulXRWHiMHYXGsJrV/MbScrnG+DtuaeaKCK2XQBYQix3nEAkekKnlHmhVxhcaPRwMY8KlVFFAVH+kPQOzvmD3EI7UYxMjNHIMcvPUgnHdnOKkFFBFk6CsowvEOJAeBnRv2niLfXTnwTo95MWPlF1OXAB7eYuBj5K4AU79wp2ooCsJoVdSrgMpGCpAII8CDzrOigaxwdo/wDZpWjH9G47SP6ASGUepWA9Vei9uE+EgD+uGRT+zJox7ATWPRfjJvLSG4ZQhlQMVByBz2zgZry56V2scwhknjWQsq6SeTNjShPJWORgEgnIrW7ymGf84Ix6azR/Ohlx+kFK/XWS9I7Y/wDfwj1GRVPuJFN1901ht7qWG5dIljigkViTlu0MwYaQM4URAluQ1b4pxv8Aj1vDEsssqCOTTobOQ+oZUIBkvkb7Z23px4OWY45b908P61P86Dx23HOeH9an+daU4navAbkPC0IBYy+aVAXZsnuwQQRzGKx4Xxi0uGkW3eJ2i9PSB5u5HPGDurDI8DT8TltPSO2/rEJ9kin6gaxHSGE+j2j/ADIZm+tUIrDhvSm1uJDFBPG7gFtIPNQcFl7mUEjdcjekdv05tmvJLTWodDGoOfTdi4aMDGxUoM/OFODkvHGGPoW87eshEH7bg/VR5RdN6MUSet5WY/oqmP2qx4p0ptbZwlxPHGxGrDHkpOA7fJXO2psDavOkXSGO0hLtJEjMrdn2rFY2YLkBmAJC+JxypmeBn5DcN6dxp9UUSr9chf8A5UfzeiPwuub+9kZ1/QJ0fs0pn4gkUXaTMqLhctnzQWIUbnuJIA9tJ+GdI7e5Eht5kkERw5U7DnvnkRsdxttTdTBdBbKg0oqqB3KAB7hWymzhPSa2umZbeZJCoBIU76ScBx4qT8YZHrpzrKiimzinSW2tnVJ5kjdxkKx305xqPyVztqOB66ScO6WxGxgu7lkgEyRtgtnznGQi7ZY89gM7UD9RSbh/EY7iNZIHWRGzhlORscEe0EEEdxFKaAoqF2vTa4xHNLBF5NJctbBkmYyq3lDWyOyNGFKl1GQGyA2d8Gl/8+reOa4iuZI4exmWNctuwMMMnaMMeauZdOTttzoJLRWhb6MymIOvaKquUz52hiVDY8CVYZ9VJZekVusPbtMgi1FdediwYoVHidQIwM7igcaKQWvHYZYWmSQGNNWpsMMaRlsggEYHqrT0f40LpZHRoXRZWRGidm80BSNeVGl8k5UZHLegdaKZrXpjZyyCOO4iZyxRVDekw1ZCdzY0tkjIGKVvxuAJJIZUCQsyyNnZGXGpW8CMj30C6im3i/SS2tNIuZkjLZIBO+B6TYG4UZGW5DO5pwilDAMpDKwBBByCDuCCOYoMqKKKAooooCiiigKKKKCF9X3FOztLW1kguklVNLarWZUBGTvIU049eaZumVzd3C3cBS6yJFEUMVsDE8SlHEzzsp1E4PmoysCAADzqfxcbt2lMKTwtMucxCRDIMc8oDkY9lLqCHXl95LxK4lkt7iSN7a1VZIoHl85HuCYvNBOTqX8XlkjIy18J4ZLZLw2WeGRkhguY3SNGlaBpmjkjOhAWIVVaIlQcZHcTXQVnUsVDAsoBK5GQGzpJHMA4OPYa2UHPrnh0svDuLOsMieVtM8MJQiQjsI4tRj5q0jIzaSM+cM7mpxKpjhIgRSUQ9nGMKuVXzE8ANgPVSmgGg5vwaa5uLywlmF2xQT9t2lqIIoXeBh2aZUORkY1FmXYb5Ip+W6NvxO4Mkc5W4itFjdIZJEJRp1cMyAhMa1PnY2OalVFBCZbg2lxf9tbTzC6MbxGOFpBIogSHydioIQhlb08LiTOedb7jg80fAHtmBedbBoiq5YlxAV0Lj0t9h41Kp7pE062VdTBF1MBlm9FRnmx7hW2gjPTWwaXhrxqjOW8nBQKSSBNFqGPDSDn1A0s6XcJe44fcwQYDyQuiDkN1wEzyAPo/TT1RQQrozbRyXEUrNxHtYopFCXEHZogfQHjLrCiMcquArEebkVNaKKCHTyta8QunkgnmW6itxE0cTSAmMSK0DEbJuwbL4U6zvsaY04PNHacIkZbmMW0LJMIUDTxGSJFEnZsjEgaWUgKWAk22zXTa8JoGLofZRxxyNE1w3azNIzXEZjcuVRWYIY0wp0j4u5yafqKKCGdC+iEQQTTwv2y3F26iRpCFzczaJFiZtCkoQQwUHfPfWu+4U5g43iJi0/aCPzDmQeQRIoXbLDXqAx35qZyzqmNbKuohRkgZY7BRnmT4VsoIN0yWa3S2urYffwnkmk4BPlCqsROeeidYmx4F6cOKcBggsreFjcKtsYuylgR3lR0RlEulUfOQXBypHnnPOnmfgUTzpO4Znj9AGRzGpwy6xFq0a8Mw1Yzg86XO4UEsQAASSdgAOZJoGLofd3EkUnlOtgshEMskXYySRaVOt4ttJ1F15LkKDpGaS8F4bL2fEUw0bS3Nz2bEEbNFGqyL4jPePCnzh3G7e4z5PPDNp9Ls5EfHt0k4pbQc1tL3zeD25t5oXt5o0k1xFERktJ0KK52fUQWBTIIGSRkZx4yJVtuJ2ot7l5Z55ZI9ELlGjkWMhxJjTtggqDqyMYroV5w1JWiaQZMMnaJuRh9Dpnbn5rtsfGlVBBOP2bxcRed2vEimgiRZLaIS6WjeUtHIvZSMA3aBgQACdQPdUo6M8PSC0hih7Xs0QBO1BEgXmAykAgjOMYGMYpzrReXscK65nSNBganYKuTsBkkCg30VhDMrqGQhlYAhgQQQdwQRsRWdAUUVqmukQqHZVLtpUMwGpsE6VzzOATgeBoNtFFFAV4RXtFBC+j0T8Oa3s54o2Ri8dvdRgAswVpNM6EZWRlRyXBYMQc4zisLzpLOthfTBx2kFzNHGdK7IsyIBjGDsTuae7HolHHKsry3E7R6uy7aYuI9QKsVG3nEEjU2TgkZ3NJ73oDbymXW0+iZ+0eJZmWLtPNPa6R8Y6QcEkZ3xnegQT2M0vFboQXDW+LWyyyxxuxOu70fCAgKN8jGTtuMb+QdJ2m4fayyTvBLMSpEEIlkkZNauIoyr4BK6s6Tgd45078U6HxTzNN2k8UrokbPFMyExqXOjA23LnfGRgYIr286HwPHBGnaQeTDELQuUdF06CoO+QV2Oc55896Bn4NxGe64fdrJK6yQyTxCUxIkhVQrgvGV0hiraTgDxAFecCu5LLgouWkafs7KOVI2VFC6bcMIwUUEryGWycCpDwfo5DaxyRxBtMrs7h3ZyWZVViWYknOnJyeZJ7608I6Kx28TRB5pYmQRiOWQuixgFRGoI5YON8nAAztQNUVzdWs1n29x5Qt2zRSL2caBJOxeZXiKAHR97KkOWOGBztvEk6XX/AJP2puRnyHyvHYx41JMY+zG3osuNXfkebpG1T7hXQ2GCRJA80hiUrCJZWdYVIwRGD3483UcnG2cZrUOgVr2XZYfT5Obb0znsi+sjPjnvoNPS8yJLaSLJ5jXVtGYWjiZfOdsyBmUurjbBBGMVnxe8nlvo7SGY26iB55JFSNnb74I0jXtFZQM6ixwT6I2zT1xHhST9n2mfvUkcq4OPPQ5XPiPVSXjPRuO5dJC8sUkYZVkikKPofGuMnvU6VOCNioIwaCOWnSK5EEBkkVnPE5LZ2EaqGjWaaPAXfTsg78+ulPF+lUtueJvs62kEEkSEADU6Sk5I3IJVc77AGs+D9Cx5G1vOGQLdTzRMkh1oPKHkhkV8k6tJHPPM576c7DolBF2+zyeUqqzGV2k7QKrL52rxDEYGBjAAAFA0dHL698pVJhcyRPG+t5oYIuzlXSV7Ps23RgWGlskaR5xyamNM/BujS2zZSa5dQulI5Ji6Ku2AARk4xgFiSBTxQQnpBxy5e8kt7c3CLDFExaCGGVmeUyadfanAjAj5KMsSfOGN9XS1rifhEbzarabVamWMKhGs3ESkecGwA2GGD3AHO9SPi3RiOeUTB5YZgujtYX0MUznQ2xVgCSRkbEnGMmt99wKOa2NtKXdCqqWLntMqQVfXz1gqGz4igUcOt3jjCyStMwzl2VFJycgYQBduXKt7tgE+AzSXhfDuwTT2kspJJLyvrbfAxnAAG3IAD30soOZyzXNxb8Pu5p9S3F3ZydgI0CRq8mqNUYAPlRgEsWzvsNqVcU6RXsk135IJ/wDsz9nFHHBC8UjrGkjdu7sHAYvp8zTpGDkk4D7F0At1ZCGn0RSiaKHtm7KJwxbzE5YyTsc4BIGAaU3/AESjklaZJJ4HkCiQwylBJpGFLjBGoDbUMNjbOwoHi2kLIrMpUlQSp5qSMlT7OVRrrAGqK2ifeKa8tY5QeTIWLaG/FZlRSO/OO+pQBSXivCo7mJop11I2MjJByCGVgw3DAgEEbggUCPjdwlnaz3KRJqhgkbAUAkRqWCEgZxn3Zpnhurq2lszPc+ULduYpE7ONQjmF5leEoAdA7MqQ5Y4YHO27vw/oykQcPLcXAkXQRPKZF0HmujZd+8kEnxrTwvoZDBIjhppOxUrCssrOsKkaSIwe/T5uWycbZxQNC8YnjvCL2W4t0afRCFgiNrIhOIlabQzLI22dTJ5xwByyku+NXjXbIlx2cZv/ACQL2MbaUNkLgvqIyXDDzc7bnIYYAks3RRJJdcstxIokEghaU9kHVg6nSACQrAEKSQCBttWz+a8PadphtXlHlPpHHa9h5PnHho7vHegjHA+kF1erZw9t2LPatcTTJHGXcrIIVVA6lFySWY6T3AYzT10evnuILiO60SvbzTQs+kASaArLJo5BtLrkDbUDjFbG6EwCOFI2miNuGWKWOQiQKxy6FsEMpwNmBGwPMU5cK4LHbQ9lECFyxYlizMzks7ux3ZmJJJNBGOGcZa06PwToAzR2UBUH0dRjRV1Y+Lkgn1A0qhuLm1u7aKa4Nyl0JVOqONCkkcfa6k0KPvZAYaWyQdO/OnLhvRWGG2a1zJLCy6NErlwI9ATsxnkuByrHhXRKKCQS655nRSkZmlMnZocalTPLOlcscsdIyaCMcL4xeXNzGonlU9vcrcxLbx9lDHEX7MLM0Z1FisanzmJ7RiNOk4e+knaJd2TCXMclysZhaOIqPvE79orldat5oGQeRPjUdsOhlyuhFSaGRZtbXC3snk4Xtu0cRWobGGUldDIANW7HGTPr7hiTNEz5zBJ2qYOPO0PHv4jTI21BGOlHHJ/LEtbft1UQGZ3gjhkkJLmNFxL5qqNLEnBJyBt3vvRi6nktka7QpN5wYEBc6WZVfSCQupQracnGrHdRxjo5HcMkhaSKWMMElifQ4VsakJ3DKcA6WBGQDzpbYWnZRqmt30/GkbU53Jyzd/Og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10" descr="data:image/jpeg;base64,/9j/4AAQSkZJRgABAQAAAQABAAD/2wCEAAkGBhQRERUUEBQUFBUUFxQYFxUYFRcZGBoYGRYXFhcUGBgcHCcfHBsjHBcWIC8gJCcpLC0sFiExNTAqNSYrLCkBCQoKDgwOGg8PGiwkHyQpMjUpKi0pLCwpLSksLCopKSwpLCksLywtLCwsLCopKSwpLykpKSktLCkvLjUpKSwsKf/AABEIAK8BIAMBIgACEQEDEQH/xAAcAAABBAMBAAAAAAAAAAAAAAAABAUGCAIDBwH/xABUEAACAQMCAgUGBwsIBwgDAAABAgMABBESIQUxBgcTQVEUIjJhcZEzQlJygaGxFSM1YnSCkpOistIIFlNUZXOz0RcYNGODwdMkQ2SUpMLh40SEo//EABgBAQEBAQEAAAAAAAAAAAAAAAABAgQD/8QAJhEBAQABBAEDAwUAAAAAAAAAAAERAhIhMVEDQfAEEyIUYXGRof/aAAwDAQACEQMRAD8A7jRRRQFFFFAUUUUBRRRQFFFFAUUUUBRRRQFFFabq8SJdUrqi+LMFHvNBuopr+7ev4CKWX8bT2ae3VJpyPWoajsrp/SeKEeCKZG/TbSo/QNa2+UydKRXXGYYzh5UVvk6hq+hRufdWn7gI3wzyzfPkOn9WulP2aWWtlHEMRIiDwVQo+oU4OSP7t6vgoZ5P+H2Y98pSjyq5b0YY0+fMc/oohH7VOdFMzwGzye6POaFfmwsT72kx+zR9ypD6V1N+asKj/DJ+unOim6mDZ9wh8aa4P/GZf3cVkOAx/LuP/M3H/UpxopupiG08BTue4H/7M/8Azc14OCkejcXC/no376NTnRTdTBs8iuF9C4VvVJCD9cbJ9lHl06fCQBx8qFwx9pRwp+gFqc6KbvJgjs+LRSkqjeeOaMCrj1lGAYD14xSyk17w6OYASKGxup3DKfFWG6n1gg0gNw9r8Mxkg5dqca4/73GzJ+PsR8bIywYl6DxRQKKyoooooCvGbAydgK9rRe/Bv81vsNA1fz54f/XbT9fH/FWy36YWUjqkd3bO7EBVWaMsSdgAAck1UdOQ9g+yn7oH+E7L8pg/fFUWyooFFQFFFFAUUUUGq5ukjRnkZURQSzMQFAHMknYCmj+fFh/XbT9fH/FSPrMukXhd2GZVLwShQSAWOnko7z7Kqwaotn/Piw/rtp+vj/ipDc9ZViGKxXEEjDv7aJEHtkdgD+bqPqquPRXo2/ELlLaJkR3DkM+dPmqWOcAnuqdf6vl7/T2vvl/gpB0/+dtvJ8LxKziHyIZoifYZXO/0Kp9dKLPjXC0bUl1aM/8ASNcRvJ+m7lvozXKf9Xy9/p7X3y/wVql/k/349GW1b8+QfbHV3VMO623GoJPg5oX+bIjfYaWZqsXEup/iUIJNt2gHfEyP+zkN9VMMHFbuzcqktxbuvNQ8kZHtTI+sVlVvKKrlwLrw4hAQJilyg5iRQr49ToBv6yGrLpD1631wStuFtEPLTh5CPXIwwD7FB9dBYmSUKMsQAO8nA99Mt304sIvhLy2U+HbIT7gc1V/Vd8Ql05nupDvpJeVvbg5wPXsKl/C+oziMoy4hgHg8mW/RjDD66Dr8nWxwted5GfYsjfYprD/S9wr+tr+rm/gqA2/8naU/CXsY+bCzfWXH2Uo/1dP/AB3/AKf/AO2gncfWtws8ryIe0Ov2qKX23Tqwk9C9tT6u2jB9xNctm/k7Sj0L2M/OgYfZIaarvqBv1HmSW0nq1up+tMfXQd+t7xJBmN1ceKsGH1Gt1ch6LtbdGrQm+Km8uPOMMeln0qSEQHOAvMliQCWI3wKinSHryvrgkW2m1Tu0gPJj1uwwPzVHtoLDvIAMkgAd52Hvpnu+mtjF8JeWynwM0efdnNVdMt3fyaSbi6kPxcvKfbjfA9wqWcK6j+JSgF0igH+8k3/RjDfXig7HJ1r8LXneRH2B2+xTWputzhRGDdqQf91N/BUAt/5O0p+EvI1+bCzfWXH2Uq/1dP8Ax3/p/wD7aCVcF6zuGx6ovK4+zQjsmIceYRtGcr8Q5A/F09+af7bp9w+T0L21PqMyA+4kVyi56gXWVI1vFJdZGyYCMaCgxtIeese6kt1/J+vR8HNbP6iZEP7hH11q88jvFtfRyjMbo48VYMPqNb6rDedU/FLfzhbM2PjQurH6Ap1/VXX+qjoze28Pa39xOzSAaLZ3ZhGvPLaskOfkg+aOe/LIn9aL34N/mt9hrfWi9+Df5rfYaCmych7B9lP3QP8ACdl+UwfvimFOQ9g+yn7oH+E7L8pg/fFUWyFFApp6T9I47G3aaUEgEBVHNmPJR4d5z3AGkltxA7UVw++617+VvvJSNTsFjQMfpLA5PsApdH0+u7eMme5DyMp0x9lGSp7ixUDHMbHw5V0X6bXO/nz+mLrkdZveIxwgGRgMnCjcsx8FUZZj6gCaR67ib0R5OniwDTEepd0T87UfFRTN1fcahvI2lVWE6kLKXbW++4w+B5hwcKAACDtUury1TZce7XaH9OuExxcLvmUEubeUNIxLOfN5Fzvj1DbwFVgNWr6x/wAFXv5PL+7VVDWM5VOepX8MQ/Mn/wAJqstVaepb8MQ/Mn/wmqy2agKKM1g8yr6RA9pAoM6ZOlXQ+34jEY7lATg6JAB2iHxVv+XI94rO/wCmFlAD211bpjuMqZ/Rzn6q5/0w694ERk4cGllIIErKVjT8YBvOcjuGAPWeVBw+/szDLJExBMbuhI5EoxUkerak7Lmsnckkkkkkkk8yTuSacbbovdywmeG2meIHBkWNmHrIxuQPEDA7zVFgupmzt14XC9vpLyDM7DGoy5OVbvGnYAeGD35M7qoPA+kFxYyarWV4W2DAHY47nQ5DfSK6Rwb+UHOgAu7eOX8eNjG3tKnUpPsxUHdqK51w3r24dJgSGaA/jxlh74y32VKuGdNrG4x2F1A5Pxe0UN+iSG+qge6hnWd09HDLYdnhribKxKdwMelKw8FyNu8kDxxMgarH1ucaNzxWfJ82AiFB4BPS97l6CJ3t680jSTO0jucs7HJJ8Sak/V10CfilwVJKQR4Msg578o0ztrbB9QAJ8AYlVnOqHgwtuFQYGGmBmc+Jk3X3JoH0VRIuBdHoLKIRWsSxoOeBux+UzHdj6zTjRRUBRTVxzpRbWYHlEgUnkoyzn1hRk49fKmGy61LaZ9Ecc+wJLFUCgDvPn5A+itz09Vm7HCWyJBGdd4x7oYgn50jB2H0KkR/PpzqL9Duk1tOpWOZWnZmeRd1JY89GoDUqgBQR8VRUoprllxSCiiisKK0Xvwb/ADW+w1vrRe/Bv81vsNBTZOQ9g+yn7oH+E7L8pg/fFMKch7B9lP3QQ44nZflEP74qi2QqNdMrKK8ia0KtJIdLAIQOzI9GR2OQq89jkkE4B7lvlb3O1udEPfP8Z/VCDtj/AHh2+SD6QcbOxSFdMa6Rkk8ySTzZid2Y95JJNan4XPunbkN/1dcQgytokbKRu6OA59uvTj2Cm6z6qr+RvOjWIHmXkU4+hCxNd2oro/V6/wBkmmRH+hvRBOHxMobW8hBkfGASBgBR3KN/eakFFFc2rVdVzWkb6x/wVe/k8v7tVUNWr6x/wVe/k8v7tVUNQL+BcEmvJlhtl1yMGIXUq7KMndiByFSn/Q7xb+rj9fD/AB171K/hiH5k/wDhNVlqCtH+h3i39XH6+H+OvP8AQxxU87dfpmh/iqzFFQVyteojiTcxbx+2U/8AtQ0/cO/k7yH/AGi7RR4RRlj+kxH7tdvooINwHqa4dakM0ZuHHxpjqGf7sAJ7wam6IAAAAANgByA8BWVFA28U6N2t1/tNvDL63jVj9DEZHvqI8T6j+Gy7oksB/wB3IcfovqHuroFFBxPiX8ndhvbXYP4sseP20P8A7aiPF+pviUGT2CzqO+J1f9lsN7hVmqKCo0HFb2xfQktzbMPiapI/ehwPqpsu7h5ZHkdizyMzsTjdmJLHbxJNW+4twSC6Qx3MSSoe51Bx6weYPrGDVdetToEvC7hOxJME4YoGOWQqRqQnvHnKQee+DyyaIL2njt9nvq3HQqQNw6zK8vJrf/CUVUoirC9RfSdZ7DyZm++2pK4PMxMS0bD1DJT80eNB0qiiioOC9ZfCZo76WSZGZJWzHJ8UrjCpnuK8tPqz30zzOLeMojHtJANZ+SvPR7T313q7bypmhT4FTiaT5RHOBD49zMPR9Eedkp6/RGzLaja25PiYU/yrv0/UyaZNUYunNcJ6J8JnuLiMWwbUrqxkHopgg6y3djw7+VWNrVb2yRrpjVUUclUBR7htW2uf1vW+7empMCiiivBRWi9+Df5rfYa30m4lIFhkLEABHJJOABpO5NBThOQ9g+ynzoREG4lZqwDKbiEEEZBGsZBHeKxToRf4H/YrvkP/AMeXw+bW636I8RjdXjtLxHQhlZYJQQRuCCF2Iqi14r2qz9px/wDtX3XH+VHacf8A7V91x/lUFmKKrP2vH/7V91x/lR2nH/7V91x/lQWYoqs/acf/ALV91x/lU+6nn4mbqb7o+Wdn2Q09uJdOrWvo69s4zQTbrH/BV7+Ty/u1VQ1bDp9bPJwy7SNWd2gkCqoJYkrsABuTVaj0Iv8A+pXf/l5f4aofupX8MQ/Mn/wmqy1V86o+i93BxWGSa1uI0CzZd4XVRmNgMkjG5qwdQFFFFAUUUUGE0yoNTsFAxkkgDc4G59ZrJWB3G4rnvXD0fv76GOGyjV4tWuUdoqsxHoLhsAqN2588eFcdHRDi1ofMt72PHfFrI98RIoLS0VV5emHGYOc16uP6RHb/ABENKF63uLLzuD+dBD/06CzNFVnPW7xZuVwfzYIf+nSd+kXGbrYSX7g90aSKP/5qKCxnHOk9tZJqupo4h3Anzj81B5zH2Cq69ZvT37qXCmNSkMIZYw3pHUQWkbwJwu3cB6zWFl1W8UuG1eTSKTzeZlQ/TrbUfdUy4J/J6kJBvblUHekILH2a3AA/RNUceZsc6X9HuOzWU63Fu2iRT7QV70Yd6nG4+wgGrN8H6trC2haJLaNw4w7SASM49bN698DAB7qhHS3qNtArS207Wo+Q+ZI8nkq768k7AZY9wFA+dEOuezu1VbhhazbAq5+9sfFJDt9DYPt51KDdNd5WFisHJplOC/cUhPcO4yfQu/nLwC76muJoupYRIDv5rqGx3ZRypBI3xud996bYeD8VsjmOK/g/u1mC/seaas4Raa3t1jUIgCqoACgYAA7hWyqxRdZXF4djcT/8SJD+/Hmtv+mLi39YH6iH+CoqzFFVkfrQ4xJsLiX8yGMfux5rS1xxq62zxKQHuAnC/UAtQWWvuLQwDM8scQ8XdUH7RFJuC9J7a81+STxzdmQH0HOM7j2g77jbY+FV2s+qPik5ybYpn40siKfp84t9VdA6B9T15Y3CXDXccZXZo41Zw6n0o2LaRg+w4IBG4oOu0zqPKpcn4CFth3SSqd2PiiEYHiwJ+KM7uMzthYYyVeYlQw5ogGZJB6wNgflMtLre3WNFRAFVQFUDkABgCtTiZRsooorKiiiigKKKKAooooCiiigKKKKAooooCiiigKKKKArzFe0UHmK9oooCikt9xOOEDW27bKoBZ2PgqDdvoFI+xmn+EJgj+QrffWH4zjZB6kJP4w5VqT3TLbdcX84xwL2soxkA4RM98r7hfZux7gaLThPnCWdu1lGcHGETPMRpvp+cSWPjjYK7W0SJQkahVHIAYHrPt9dbqZ8AooorKjFeYr2igMUUUUBRRRQNdkNdzNIf+70wr7hJIR7S6g/3Yp0ps4D6Mvj29xn9Ycfs6az6QQyPaXCw57RoZRHg4OsowXB9uK1q7SIzddaEb3DW3DoJb6ZM6zGVSJcHB1SttjO2QMeBNLBxfip38gth+Kb45+qDFQj+T1cxrHdQnCz9orFTs2gLoAxz81tYI7i3rrpXGru8Rl8kgglUg6jJO0RBzsABG2Rjv2rKseB8UupWZbqz8mCgEOJ45VY55DSAw8dwKea5/wBHusqafib8Pnto4njEmp0mLjKqrYGY1yDqFdAoPCa8WQHcEH6abOlf+w3X5PP/AITVynqZ6HxXti5uWleJZ3Atg5SEt2cRMjhMFzuBhjgY5bmg7Kl4hOA6k+AYZrdUZHVpw0FSLK3BUgghANwcjPj7DmpNQFeM4G5OBSXi900UEska63SORlT5TKpKrt4kAfTXDugqT8VaW4uYYuIurDEc920aRgjOVtxGy6ScgHl5pGM5JDu8V2jei6t7GB+yttcv4j0HeZCo4PYRH4skN2YnU9zBkthuPXkU/wDVtwziNtE8XE5ElClexcSGR8b6lZioJAwpGcncjuFBMaxaQDmQPprKuMdeEeriHDRkrk41DZhmeIZU9xHMGg7JLMqjLMFHiSB9tEcysMqQw8QQfsqPw9XlgN5LdJ2POS4zO59ZaUsfdXN+P8PThvSKyWwHk6T9j2kaEhG1yvGw0csFQNuWRkb0Ha6KKi/WPxma1sXkts6yyIXAyUVjguPXyA8C1a06d1kgkF1xGKL4WRI8/LdV+01ha8WhlOIpYpD4JIrH6jVc0sZZyXkO537WRuZ9bHcmlVtJbQbsDPKD8UlFHsbmfqrtv0kk7tv8fP8AXnv8LCXvEI4QDIwXOwHNmPgqjdj6gCaR9tPN6A8nT5bgGUj8WP0U9r5PitRPql4g86TvMuplcBZjkuVYZ7IuxJIXC7Z5MK6DXLr0/b1bW5ygU/S+Oz4tFYLbl3nCFrlpcv5wc4IKkkDRyDADOwFTiW6RfSZV9rAfbXF+nVoJek9rGzOgdIQWRyjDIm2VxuCeW2++1dKj6u+HBcGyt28WeMO59Zd8sT6ya87cqkSsDuDkeNe1xDj8X3H41bR8LZlS4MXa2oYsnnyaCNJJxlcsO9cEjbau31AUUVA+ufi01tw4SW8rxP20Q1IcHBDZGfDYUE8opm6G3TScPtHkYs728LMxOSWMakknxJp5oCvM17XBzxC54pxieC4USpC0ojsnuWt4yEfSCdKMZG0+cQeec50jFB3JbxCcB0J8NQz7s1urmkvQ0suk8D4YB4i50t+mLYMD681t6v8Ao3xOyuXWZk8iYNphNw0zRHmgRmQHHMHkN84yNwmNu3ZXLodlnxIh/HVQkie3Cow8cv4GnWk3ELBZk0tkEEMrDZlYcnU+I9x3ByCRSS34qY2Ed1hHJwsg2ik8NJPov+ITnwLDetd9J0buN9XdldS9s8Zjn59vC7RSZ8SyEZPrIJrUOgjAYHEeJY8PKEP7Rj1fXUqorKozwHq9tLSc3CCWS4bVmaWV5HOrGc5ON8DfHdUmoooNF/ZrNE8T50yIyNjY4ZSpwfHBpr6JdEYeGwmG2LlGcudbajqKqp3wNsKKe6KAooooCotxLq2sppTOqPbzkkma3kaFyTzJ0nBJ7zjepTRQRf8AmO3L7o8Sx4dtH9vZZ+unrg/CRbR6BLNLuW1TSGR98bajyG3LlvS6igKjnSXoJb380E05k125ymlgB6av5wwc7qKdJ+OwIdJkUt8hMu/6CAt9Va/unK/wNu2PlSsIx+iNT+9RWttTJzqLdI+idnJdwX11I0ckGjs/viqh0OZACCPOOWOwNOv3Pnf4WfSPkwqE+gu2pvpXTW+04PFEdSINfe7ZZz7XYlj76YkGj7rO/wDs8Lt+PJ96T9oaz9CEeusX4Q8wIuZSykYMUY7NCO8Mcl2/SAPhTtRTdjowhPGOqW0nYsGmiJ7lcFfoDg4+g0nsupqzQgyPNLjuLKoPt0qD9dT6ivT7/qeTEJ7GwjgRY4UVEXkqjAH/AM+ulFFFeKopx7q0s727F1cq7uFVdGrEZC6sZXGfjE5BG4FZnoGANMV7xCJO5FudQA8A0iM4H51SiigjfR/q+tLOUzRo0k7ZzPM7SS77Hzm5EjbIANSSiigKZulXRWHiMHYXGsJrV/MbScrnG+DtuaeaKCK2XQBYQix3nEAkekKnlHmhVxhcaPRwMY8KlVFFAVH+kPQOzvmD3EI7UYxMjNHIMcvPUgnHdnOKkFFBFk6CsowvEOJAeBnRv2niLfXTnwTo95MWPlF1OXAB7eYuBj5K4AU79wp2ooCsJoVdSrgMpGCpAII8CDzrOigaxwdo/wDZpWjH9G47SP6ASGUepWA9Vei9uE+EgD+uGRT+zJox7ATWPRfjJvLSG4ZQhlQMVByBz2zgZry56V2scwhknjWQsq6SeTNjShPJWORgEgnIrW7ymGf84Ix6azR/Ohlx+kFK/XWS9I7Y/wDfwj1GRVPuJFN1901ht7qWG5dIljigkViTlu0MwYaQM4URAluQ1b4pxv8Aj1vDEsssqCOTTobOQ+oZUIBkvkb7Z23px4OWY45b908P61P86Dx23HOeH9an+daU4navAbkPC0IBYy+aVAXZsnuwQQRzGKx4Xxi0uGkW3eJ2i9PSB5u5HPGDurDI8DT8TltPSO2/rEJ9kin6gaxHSGE+j2j/ADIZm+tUIrDhvSm1uJDFBPG7gFtIPNQcFl7mUEjdcjekdv05tmvJLTWodDGoOfTdi4aMDGxUoM/OFODkvHGGPoW87eshEH7bg/VR5RdN6MUSet5WY/oqmP2qx4p0ptbZwlxPHGxGrDHkpOA7fJXO2psDavOkXSGO0hLtJEjMrdn2rFY2YLkBmAJC+JxypmeBn5DcN6dxp9UUSr9chf8A5UfzeiPwuub+9kZ1/QJ0fs0pn4gkUXaTMqLhctnzQWIUbnuJIA9tJ+GdI7e5Eht5kkERw5U7DnvnkRsdxttTdTBdBbKg0oqqB3KAB7hWymzhPSa2umZbeZJCoBIU76ScBx4qT8YZHrpzrKiimzinSW2tnVJ5kjdxkKx305xqPyVztqOB66ScO6WxGxgu7lkgEyRtgtnznGQi7ZY89gM7UD9RSbh/EY7iNZIHWRGzhlORscEe0EEEdxFKaAoqF2vTa4xHNLBF5NJctbBkmYyq3lDWyOyNGFKl1GQGyA2d8Gl/8+reOa4iuZI4exmWNctuwMMMnaMMeauZdOTttzoJLRWhb6MymIOvaKquUz52hiVDY8CVYZ9VJZekVusPbtMgi1FdediwYoVHidQIwM7igcaKQWvHYZYWmSQGNNWpsMMaRlsggEYHqrT0f40LpZHRoXRZWRGidm80BSNeVGl8k5UZHLegdaKZrXpjZyyCOO4iZyxRVDekw1ZCdzY0tkjIGKVvxuAJJIZUCQsyyNnZGXGpW8CMj30C6im3i/SS2tNIuZkjLZIBO+B6TYG4UZGW5DO5pwilDAMpDKwBBByCDuCCOYoMqKKKAooooCiiigKKKKCF9X3FOztLW1kguklVNLarWZUBGTvIU049eaZumVzd3C3cBS6yJFEUMVsDE8SlHEzzsp1E4PmoysCAADzqfxcbt2lMKTwtMucxCRDIMc8oDkY9lLqCHXl95LxK4lkt7iSN7a1VZIoHl85HuCYvNBOTqX8XlkjIy18J4ZLZLw2WeGRkhguY3SNGlaBpmjkjOhAWIVVaIlQcZHcTXQVnUsVDAsoBK5GQGzpJHMA4OPYa2UHPrnh0svDuLOsMieVtM8MJQiQjsI4tRj5q0jIzaSM+cM7mpxKpjhIgRSUQ9nGMKuVXzE8ANgPVSmgGg5vwaa5uLywlmF2xQT9t2lqIIoXeBh2aZUORkY1FmXYb5Ip+W6NvxO4Mkc5W4itFjdIZJEJRp1cMyAhMa1PnY2OalVFBCZbg2lxf9tbTzC6MbxGOFpBIogSHydioIQhlb08LiTOedb7jg80fAHtmBedbBoiq5YlxAV0Lj0t9h41Kp7pE062VdTBF1MBlm9FRnmx7hW2gjPTWwaXhrxqjOW8nBQKSSBNFqGPDSDn1A0s6XcJe44fcwQYDyQuiDkN1wEzyAPo/TT1RQQrozbRyXEUrNxHtYopFCXEHZogfQHjLrCiMcquArEebkVNaKKCHTyta8QunkgnmW6itxE0cTSAmMSK0DEbJuwbL4U6zvsaY04PNHacIkZbmMW0LJMIUDTxGSJFEnZsjEgaWUgKWAk22zXTa8JoGLofZRxxyNE1w3azNIzXEZjcuVRWYIY0wp0j4u5yafqKKCGdC+iEQQTTwv2y3F26iRpCFzczaJFiZtCkoQQwUHfPfWu+4U5g43iJi0/aCPzDmQeQRIoXbLDXqAx35qZyzqmNbKuohRkgZY7BRnmT4VsoIN0yWa3S2urYffwnkmk4BPlCqsROeeidYmx4F6cOKcBggsreFjcKtsYuylgR3lR0RlEulUfOQXBypHnnPOnmfgUTzpO4Znj9AGRzGpwy6xFq0a8Mw1Yzg86XO4UEsQAASSdgAOZJoGLofd3EkUnlOtgshEMskXYySRaVOt4ttJ1F15LkKDpGaS8F4bL2fEUw0bS3Nz2bEEbNFGqyL4jPePCnzh3G7e4z5PPDNp9Ls5EfHt0k4pbQc1tL3zeD25t5oXt5o0k1xFERktJ0KK52fUQWBTIIGSRkZx4yJVtuJ2ot7l5Z55ZI9ELlGjkWMhxJjTtggqDqyMYroV5w1JWiaQZMMnaJuRh9Dpnbn5rtsfGlVBBOP2bxcRed2vEimgiRZLaIS6WjeUtHIvZSMA3aBgQACdQPdUo6M8PSC0hih7Xs0QBO1BEgXmAykAgjOMYGMYpzrReXscK65nSNBganYKuTsBkkCg30VhDMrqGQhlYAhgQQQdwQRsRWdAUUVqmukQqHZVLtpUMwGpsE6VzzOATgeBoNtFFFAV4RXtFBC+j0T8Oa3s54o2Ri8dvdRgAswVpNM6EZWRlRyXBYMQc4zisLzpLOthfTBx2kFzNHGdK7IsyIBjGDsTuae7HolHHKsry3E7R6uy7aYuI9QKsVG3nEEjU2TgkZ3NJ73oDbymXW0+iZ+0eJZmWLtPNPa6R8Y6QcEkZ3xnegQT2M0vFboQXDW+LWyyyxxuxOu70fCAgKN8jGTtuMb+QdJ2m4fayyTvBLMSpEEIlkkZNauIoyr4BK6s6Tgd45078U6HxTzNN2k8UrokbPFMyExqXOjA23LnfGRgYIr286HwPHBGnaQeTDELQuUdF06CoO+QV2Oc55896Bn4NxGe64fdrJK6yQyTxCUxIkhVQrgvGV0hiraTgDxAFecCu5LLgouWkafs7KOVI2VFC6bcMIwUUEryGWycCpDwfo5DaxyRxBtMrs7h3ZyWZVViWYknOnJyeZJ7608I6Kx28TRB5pYmQRiOWQuixgFRGoI5YON8nAAztQNUVzdWs1n29x5Qt2zRSL2caBJOxeZXiKAHR97KkOWOGBztvEk6XX/AJP2puRnyHyvHYx41JMY+zG3osuNXfkebpG1T7hXQ2GCRJA80hiUrCJZWdYVIwRGD3483UcnG2cZrUOgVr2XZYfT5Obb0znsi+sjPjnvoNPS8yJLaSLJ5jXVtGYWjiZfOdsyBmUurjbBBGMVnxe8nlvo7SGY26iB55JFSNnb74I0jXtFZQM6ixwT6I2zT1xHhST9n2mfvUkcq4OPPQ5XPiPVSXjPRuO5dJC8sUkYZVkikKPofGuMnvU6VOCNioIwaCOWnSK5EEBkkVnPE5LZ2EaqGjWaaPAXfTsg78+ulPF+lUtueJvs62kEEkSEADU6Sk5I3IJVc77AGs+D9Cx5G1vOGQLdTzRMkh1oPKHkhkV8k6tJHPPM576c7DolBF2+zyeUqqzGV2k7QKrL52rxDEYGBjAAAFA0dHL698pVJhcyRPG+t5oYIuzlXSV7Ps23RgWGlskaR5xyamNM/BujS2zZSa5dQulI5Ji6Ku2AARk4xgFiSBTxQQnpBxy5e8kt7c3CLDFExaCGGVmeUyadfanAjAj5KMsSfOGN9XS1rifhEbzarabVamWMKhGs3ESkecGwA2GGD3AHO9SPi3RiOeUTB5YZgujtYX0MUznQ2xVgCSRkbEnGMmt99wKOa2NtKXdCqqWLntMqQVfXz1gqGz4igUcOt3jjCyStMwzl2VFJycgYQBduXKt7tgE+AzSXhfDuwTT2kspJJLyvrbfAxnAAG3IAD30soOZyzXNxb8Pu5p9S3F3ZydgI0CRq8mqNUYAPlRgEsWzvsNqVcU6RXsk135IJ/wDsz9nFHHBC8UjrGkjdu7sHAYvp8zTpGDkk4D7F0At1ZCGn0RSiaKHtm7KJwxbzE5YyTsc4BIGAaU3/AESjklaZJJ4HkCiQwylBJpGFLjBGoDbUMNjbOwoHi2kLIrMpUlQSp5qSMlT7OVRrrAGqK2ifeKa8tY5QeTIWLaG/FZlRSO/OO+pQBSXivCo7mJop11I2MjJByCGVgw3DAgEEbggUCPjdwlnaz3KRJqhgkbAUAkRqWCEgZxn3Zpnhurq2lszPc+ULduYpE7ONQjmF5leEoAdA7MqQ5Y4YHO27vw/oykQcPLcXAkXQRPKZF0HmujZd+8kEnxrTwvoZDBIjhppOxUrCssrOsKkaSIwe/T5uWycbZxQNC8YnjvCL2W4t0afRCFgiNrIhOIlabQzLI22dTJ5xwByyku+NXjXbIlx2cZv/ACQL2MbaUNkLgvqIyXDDzc7bnIYYAks3RRJJdcstxIokEghaU9kHVg6nSACQrAEKSQCBttWz+a8PadphtXlHlPpHHa9h5PnHho7vHegjHA+kF1erZw9t2LPatcTTJHGXcrIIVVA6lFySWY6T3AYzT10evnuILiO60SvbzTQs+kASaArLJo5BtLrkDbUDjFbG6EwCOFI2miNuGWKWOQiQKxy6FsEMpwNmBGwPMU5cK4LHbQ9lECFyxYlizMzks7ux3ZmJJJNBGOGcZa06PwToAzR2UBUH0dRjRV1Y+Lkgn1A0qhuLm1u7aKa4Nyl0JVOqONCkkcfa6k0KPvZAYaWyQdO/OnLhvRWGG2a1zJLCy6NErlwI9ATsxnkuByrHhXRKKCQS655nRSkZmlMnZocalTPLOlcscsdIyaCMcL4xeXNzGonlU9vcrcxLbx9lDHEX7MLM0Z1FisanzmJ7RiNOk4e+knaJd2TCXMclysZhaOIqPvE79orldat5oGQeRPjUdsOhlyuhFSaGRZtbXC3snk4Xtu0cRWobGGUldDIANW7HGTPr7hiTNEz5zBJ2qYOPO0PHv4jTI21BGOlHHJ/LEtbft1UQGZ3gjhkkJLmNFxL5qqNLEnBJyBt3vvRi6nktka7QpN5wYEBc6WZVfSCQupQracnGrHdRxjo5HcMkhaSKWMMElifQ4VsakJ3DKcA6WBGQDzpbYWnZRqmt30/GkbU53Jyzd/Og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data:image/jpeg;base64,/9j/4AAQSkZJRgABAQAAAQABAAD/2wCEAAkGBhEQEBUTEhQWFRUWFhgVFRgVFxcYGBUYFRgXFxYUHBoXGyYeHR0jGxcYHy8gIycpLiwsGCAxNTAqNScrLCkBCQoKDgwOGg8PGiwiHCQ0NCwuLjUwMDAsLjIqLDUsLCwvKTUuKTUqLywqKSk0Ly0qKS4pKjQsNSwqKSwsLDUpL//AABEIAMwAygMBIgACEQEDEQH/xAAbAAACAgMBAAAAAAAAAAAAAAAABQQGAgMHAf/EAE0QAAIBAwICBgQKBwQHCQEAAAECAwAEERIhBTEGEyJBUWEycYGRBxQjM1JTYnKCoRVCkrGywdEWNJOiJENUY3OzwpS0w9LT4eLw8WT/xAAbAQEAAgMBAQAAAAAAAAAAAAAABAYCAwUBB//EAC8RAQABAwMBBgUDBQAAAAAAAAABAgMRBAUhEhMxQVFxsTJhgaHxkeHwBiIjwdH/2gAMAwEAAhEDEQA/AO40UUUBRRRQFFFFAUUV5mg9orB5QoJJAA3JOwHnmlw6RQtkRapsfVIXX9v0PzoGlFKf0hdP6FsFHjNKq/lGHP7qFS+PN7dPUksn/WlA2ozSr4pefXw/9nb/ANavGjvhye3f1xyp+Ykb91A2opT+kLpPTtg3nDKrflIqfzrJukcK463XDn61Cq/t+gPfQNKKwjlVgCpBB3BByD5gis6AooooCiiigKKKKAooooCiiigKKKKAooNLb7i+l+qiXrJiM6QcKgPJ5GwdK+Hee4GgmXV2kSl3YKo5ljgClov7if5hOrj+tmU5YfYi2Ptcr6jWdpwbtiWdutlHIkYSPPdGh9H7xyx8e6seNdJ7e1ZUclpZPm4Yxqlk5+ivhsdyQNjvQZL0diY6pi07cx1xDKPVGAEHrxmpl7A7RlYnEbY7LaQwX8J2pZwXjFzLNJHcWxgGlXiOoSBl5MrMvZDg/q+B78U7NBS/gw43Pd28zXMheZJ3ikGAFTRjAVQBgHP5Uz/tW8gd7a2eeJGKl1dF1lDh+qVj28EEZ2BI2zVLhmNlxLjEC7ddbNdxffEZJx7WPuq5fB3p/RVnp5dQnvxv+eaCW/Sy3+Ji7Ul42A0hR2mZmCLGFP6+s6cHkedarDpM7XC209u8Mro0qdpZEZE0hu2vJgWAxjvG5qi2PAZbkcWsoX6torxLiBv1VdiZMbct1HtOafdEelkk118U4hAIr2KNirgDTKm2tkPdnAJxkHHlgA6bp1YrNJDJL1ckbaXEisoBO4OojTgjcHO9OYLmOVQyMrqeRUhgfaNq510E6TQmSYushlvr2QRjq20tGgKg6yNJVVRsjOd+VP8Ai4h4RwiRULYRHCYOlzJMx0gFeR1P3eFA4fo9ECWiLQNnJMJCg/eTBQ+srmsDe3EHzqdbH9ZCDrUfai3J9aE/dFIYOMXnD4rU30izrM0ULkJokilkGx27LqDsdgRz3q2rfxmUxB16xVDFM9oK2QGx4ZB38qDK0vUlUPGwZTyIOR6vX5c630rveDZcywt1U3ewGVfHJZF5MO7OzDuIr2y4sS/UzL1cuMgZysgHNo27wO8EAjvHeQZ0UUUBRRRQFFFFAUUUUBXma9pXxW/cMsMOOukyckZWJBs0rDy5Bf1m25AkBhf37u5gtyNYx1shGVgVtxtyaQjkvqJ2wDKs7OO3jONhu7u53Y47UjseZwNyfyAxXtnZR20eldlGWZmO7E7s7MeZJ3JNVfpPxm5aNLqxaO4tomJnij7TzAalkUMMjsg504ySPDmEfjfTnrXhigZobe4cw/HdIK6xtoiztknYSN2c5wDjbZ0g6I3MvDwpkEt3bN1trMBiRurOUVz9IjKnGxODUvhXB7C+4X1MJLWsgYoM7wksW0jvUox2HdjwrDoTxyZXfh94f9Jgxpf/AGiHkkw8Ttg//tAdEuklzfSJOItNo8Wn00LLMjHUxUbgHdcHfsg4GatVvdJIMowYBmUkfSUlWHrBBFUbh3Dr6zv7uKziVreYrOrSkrFDK/zgAAy4Ox0rju3G9Wfo7wE2iSapWkeaRppCQFXW2NWhR6K7DbJoKd07tup4xw65xlZi1nL5h8qAfZIfdTjozbz8Mia0eKSWJGY2zxANmNjqEbgkaWUkjJ2IxvUeVZ7loP0ikNv8XuWnU9YuJRHq6kICxbvBYnHo7c9rH/aSE+gJZPuQyke/Tj86Cs2nB7+1dbhI+see5knvI0dARGyFIolLEBimx57nPlXnSJLmV3vEtpVMNtNDbphTLJLcYBcqpOETSOZycnarP/aD/wDnuf8AD/8AlR/aSEems0f34ZAPeFI/OgqHAuP2Fjw+2ic5uIEASJ1ZJTM4KlVDqNyzkFuW5qR0otzxLiUFkrlEtl+NTsuDiQ7W6YYEEg5bBHKrhFdQXHotHJjBwCraT3HHcajcK6MW1rLLLAmhpsGQAkhipJDYPI7nlQV/i3A5A63XErpHt7TMyokXVguvoyP221MO5RgZNRugdmt9JJxScq8rsVgXVn4rEmQqbcnOSSD4+dSeknDLi/vobWaIpZJmdmB1C4ZMaImwOwMnJB54qB07s0e6itrPMV5cjTK8RKgW4GHeVRs22y53zyNA/wCjHSp72a4CxZt45DHFOpAVyoXUuknJwSe0Nj5U7v8Ah6TrpkGdwwI2ZWHJ1I3Vh4isOC8IitLeOCFdKRrpX+ZPmTkn10j6c9OIuHx6ADLcSDTFCmdRJ2DHG4H5k8qBnY30kUgguDknIhl5CYAZ0n6MoHMcmwSO8K3qidGry4eKOx4qmmZ0DwyZ+c0741D0Z0ODtv3jvqzcKvnDNBMcyoMq2AOuj5CQAbZHosByO+wYUDWiiigKKKKAoorw0EfiN8sMbSNkgDYDmxOyoPMkgDzNR+D2DRhnlwZpTqkI5LthY1+yo2HicnvNR3U3F1g/NW5B8nnYZHsRTn7zj6NY9KOO/FkREZBNO4ih6wgKGPN28lXJx3nA7xQaumlq726lIzMI5UlkhGPlkQ9pMHY9zaTsdOKqEHwiR9aycM4ZNJI+DL2BAMrsNWAdwDzOPbTP/T+G3ULT3fxq2nfqpOuVI2hcqzK6kbaeyQRVl4nx0JC0kBimZd9PXImVHpYY5AOOWcDzFBzyDiktlPNdxQPCAVPELFiDgOcLdwkdlsnnjvBFXW96OQcRe2upUkXq1YrGw0OdeMB8HVjs50Z79618CjlvJxeyw9SnU9VHG+DIQziQu+Nhgquld+899NeI8ScN1MADTEZOr0IlOwkfG/jhRu2DyAJAbuIcVSHGrLMxwiINTuRzwvl3k4A7zUX4tcz7yP1CfQiIMnqaXkPUg/Eak8O4SkOWyXkb05H3d+/Ge5R3KMAVIvbxIY2kc4VRknGfyHuoNFlwWCE5SMBjzc9pz63bLH31OpXP0igRInZsCZgsex7TNyHlUlOJxtM0IJ1oodhg4AbOnfl3Ggl4oxSmLpNbvAZ1csgfq9lbOvIGgLjOcnGK2tx2ANCuvecaosAkMMA5z3bEUGy94NBMcyRqWHJuTj1OuGHsNRPilzB80/XJ9XMcOPuygfk4P3hUyTisSpK5PZh1dYcHbQoZvXsRyqRbzB0VxyYAjIwcHyoInD+LRzZUZWRfTjcaXTzI7x4MMg9xqBwnolDa3c9yhYtOFDBzqK6SThWY5CnI7PIYGKkywQ3illLK8bMiyKCrxspwwBYbjI5HKt4Gjh/EmD9RcYEuCVYbJOo5ungRtqTmPMb0Fa6WfCVHFpt7HTdXUu0axkMqZyAzEer0fLJwKrlpw6Xg1zHc3a/Hrq7yg0YMscvPCajhkIOkttpx4V0Hh3RK3t7uW6iUK8ygMAowCCSzKcZGrbIGxwDVc4xLdcUumhs3+LwW7GOa6CgyM+2uGEncYwAxHf8AmDTph0cn4jHbRq3UASLNK4OZIyg2WPG2rLEas4GO/lTjiXDS0alD8rFhonffLAYIYjucZVvXnmBSe2+D6wt0LHrNYBLTvNJ1owMl9erbHPw9lMuiPEWuLKGVzqLL6WMawCQsmPtKA3toJ3DOILPEHAIzkMp5oynS6HzVgR7Kl0mc/F7oHlHcbH7M6jsn8aDHrQeNOaAooooCo3Er5YInkbcIpOBzJ7lHmTgD11JpVxkh5IIfpSdYfuwjX/H1fvoN3BbNooVDnMhy8h8ZHOp/Zk4HkBSCYcP4u8kUtu0nVl4hI8bBDpbDGKUbekO4g7VYOMyyLBJ1WnrSpWLUQo6xtk3PmRt5Vz6bpDecOsTbXNlKgSIrHcWr9YpcDZ2ONSEtuSc8ztQHHeiF1baMq3FLKMki3lPy0WcDUp/1uBkAHlk7d9SOj3RbgF+ddvbYaMqzqRKvVtnZHVjjORuvhTbhvFre54c5e+6/QhkeaEiGRAg1Z0ocjGO8b94pn0KsHis42l3nlAlnYgBmdwN2xtkKFX2UE7i3EDEoCANLIdESnkWO+Tj9VRlifAeJFZcL4YIFIyWdjrkdvSkc82PhyAA5AAAcqicJXr5XuTuN4ofARqe04++4znwVKc0BUe/RTG4ZQylTlTyYY3BrfmtN78233T+6tN+qabVVUd8RPsyp5mCT4xFpReoTSnoDbC45Y22qBxbpQtvKHECl3XBbVgkLjAO243rdiq10tHaj9TfvFU7Zt11Wo1dNu7Xmnnwjy9E6/ZopomYjlLbprEUaM2kehjll1bE7bkaOew38q03vwixqUY2qF4/m+3unLl2dht+Qqr3EwRSTSKRyxJPM1btRe6P7ae9P2fa41U9pd+CPvP8Axej8J6fKf6Gnyvznynp7ae12N9tqmWfwosQFS1UKuw+VOB5ehXPrS1LnyHM/yp1GgUYGwrXZ7S5zM8JW60aHSf47duJr9ZxHrz9nWujEiSW4lSNY+sLOwXvbUQTnvJxUzifD1nTSSVIIZHHpI49Fx593mCQdiaXdCv7jF+L+NqeVNVYu4RftIpSQBZozpkA5HvWRfsMNx7RzBpFBdy8NRofik06dZI8T24VtQkdpMOCwKuCxGeRwD5U24yhhdLpf1OxMB+tCx3b1oTr9Wsd9edL76WGwuJYfnEiYqcZ0+LY78DJ9lBQ+PcSmuzjikkfD7LYm36wNcXAHJW07hfED8+YsHB+l8k9xBHbWcy2WChmePQPR+SKKd9AK4Jx3ipfR3oJY2wE2kTSsA7XEx6xnJGS4LbAHy7qkXfS+NtSWitdygEARDMat3B5SQgGeYznyoGvFrLroWQelgMh8HUhkb2MAay4XfCeFJOWpQSPotyZfYQR7KOF3DyQRvKhjkZQXQ80bHaXme+ofCh1c9xD3ahOnqmzrH+Irt+Ogb0UUUBSi37d9Ie6KJIx96Vmd/wAljpuaVcE3e5bxnI/YSNP+k0GzjfBobtBFNkqGEgCuUJKHY5Ug7Eg7d+KXJBe2hwpN5D9FyBcIPJjhZR97S3maW9LbGzmvI/jF89s6QnSiSiAssr4ZusPPPVgaR4Z76iw9A+ESc53n+/eO+f8APQSJOjfC+JsJI0VJY5FMgVerkGlgWilTY4bGDkb1Y+kEzLAVQ4eQiJD4NIdOr8IJb8NLeBdDOG2c2u2jRZtB3DszaDsTgsds7ZphxJs3NsndmSQ/gTSPzkFAwtbZY0VEGFUBVHgFGAPdW2iigp/wn3Dx2QKMynrUGVJU/rd4rlJ4xcfXS/4j/wBa7D074JLeWoihALdYrdo4GBnO9c4vfg8vYY3kdU0opZsOCcAZNc7UU1TXxHC57Jf01Gn6LlVMVZnicZIv0nN9bJ+239aYcPuHdTrZmwdtRJ7h40mpnwxsIxPcc+4Vp01NNNyJx/MJ+9W4nSVRTHOY94auKT5bT4fvqEoycV67ZJJ79/fUvhcOWz4fvNObtfqkx0bfo/lTH6z+8mFrBoUD3+ut1FFdemIpjEPm927Vdrm5XOZnl1PoV/cYvxfxtTykfQr+4xfi/janlGDCaIOpVhkMCCPEEYI91LOj7loOrftNEWgfPf1ewJ+8hVvxU2pVZpovJx3OsUv4sNG35IlBS77ifCILmSA29zJJG2DCiTyxjIDBlj1GMKQ223sFT7bptdSForPhkvyekYmeOBU1DK9ncgEVM6T8fkt5Rb2Nv1l3cDrCxGI0VcR9bI3fjAGPIe2DD0U4nbAzwXUct1NvcidT1TkbJ1endNAyAO8c8UDvolxG6k69bxUWVJRhYzqVY3jRkAbv31b1Nun0XkJ+sSSM+tdMi/kHqH0T4LcwiWW7lWW4mYM5QYRFRdKRqD4bnPnUnjxw1u4/VuEHskV4j/HQN6KKKApT0e9CU+NxN/zCP5U2pTwDlOPC4l/zEN/1UCDj8nDXvXjubV55hDGQRC8w0FnwBpB07ls5xnbnikPGbDgcUZlm4ZMiDmxiaIeoanXJ8gKsHTnp2LCRIY0U3Ey5VpWWOFFBI1O5OTg9wqu8Jt7F5Rc8Suxe3HNVVJHgi8kRUIPrI9nfQOPg24dZapLiyt54I3RU+WGFkwzNqTLFu/B7uWO+rPKf9Pj8reX85If6Vo4V0sgubgwRLJlY+sy8bxgjVpwokAJ9YGBW+67N9CfpQzJ7Q0Tj8gaBtRRRQFKelv8Acbn/AIL/AMJptSDp1dCPh858U0j8ZA/nWFz4ZSNLEzfoiPOPdww1KSTEJHi2PyBNRa91d1ceJw+n3bUXIiJ8Jif0nPu8FOeHR4jHnv7/AP2xSapK8QcDG3urdZrpoqzLnbtpL2rsxbtTEc5nP4nxOqKTjiUnl7q7FbdB7NkUlGyVBPbbvHrro271NzuUnW7bd0XT2kxz5fL6R5pPQr+4xfi/janlRrCwSCNY4xhVzjJzzJPM+upNbHPFLj/fB5wH8nH9TTGlqnN432YF/wA7t/5KBL0g4feyXqG1u47f5Ahg8ays2JAchDggb7nPhtWodGuLH0uK4+7aRj971p43wG0v+KmK4GoxWiMgDsrAySvqYaSDyQUlPQONeICKL9Iww6D8qkz6DJkEYOo4XTqG454oLXwHo7eQXLS3F41ypi0AMgj0NrDZCqdJyO870x6RfNJ5XFt/3iKq/wBGeCNbcSlQ3U9wq2yH5d9RQySNsMAcwmdxmn/SJuxEv0ri3H7Mqv8AuSgbUUCigDSnhXZubpPFo5R6njC/xRNTalFwOrvYm7pY3iP3oz1kf5GWg08e4pFazRO0EkskuqJDEgZhpHWaNyMA4J8OzvWv45xGb5uCK3X6Vw5kf19XCdPvkpnxniS20Ek7KWWNS7BcZ0j0iM+Ayaqo6dXtz/ceHSsp5S3LCBMeIByxHuoGM11dWckTTyxzxSSLAxEQieJpDhGBDEMpbCkHfcHNMuNsEMMp/UmUE+AlzET6sutI7Xo5f3M0UvEJo9ETiVLe3UhOsX0Gd33bTzA5Zq0cQs1mieJuTqVPiMjGR5jn7KCQK9pfwO8aWEdZ84hMcv302YjyPpDyYUwoPDXMfhU6QhmW1Q+idcuPH9VfZz91WHpn05SzUxR4acjl3Rg8mbz8BXHp5mdi7nLMSWJ5kncmoWpuxjohati22qa41NyMRHw/P5+jCspIypIIwRsR4VYOhXATcz62HyUPykh8dO4T2ke4GkM8xd2c82YsfxHP86hY4ytlN6KrlVuPDGfr3ezK1tHlYJGrOx5KoyTjnsKnf2YvP9mm/wANv6VYPgot9V8zfQiY/tFRXXqkWrHaU5y4W5bzXpL3ZU0xPDgI6MXn+zTf4bf0rvFoMRpn6K/uFbsUVLtWYt55VvcNzr1sU9VMRjP3/Aooore5TwmlPBe3JcTdzSdWnmsA0f8AM6z31J4zfdTCzD0zhIx9KRzpQftEezNZWNl1ECxpuUTAJ21MBzPrO/toKTx3hHEfjslytna3UYZBCrsFnQRgdpXxtlixwc1Lt/hSgXIvLe4tSrFHLoXjVgASvWR5HJgd8c6B0IvpgDdcTuATuyW4SJRnmobGogcs7VCs+Jy8JMlm1lc3ERdngliHW9aJDqKyFjswYkEnmPCgsPRKLhzdbNYBCGYLI6aiGYAMBluZAYcvGpvFe1cWqf7x5T6o42A/zSLWvojwtre2AdVSSR3mkVcYRpWLaBjbsghfw1tR9d63+6hAz9qZskfsxg+0UDWiiigKWdIlYQ9Ygy0LLMAOZCHLqPMpqA8zTOvDQagUlTuZHX1hlYefMEH862jalPAmERktvqjmMH6mTJjx5KdSfgppJGGBB3BGCD3g8xQL7rpDDHIqEliymTKDUFQMF1sRsBqOPfTKqRdcCl+NLDG0bYtwhMkQ0RQLICqiNWHWSMyjnpUBOW+9l4VfklopCDIhIzpKdYoC5kVT3AsFJGRkUGm+zbT9f/qpNKTfYYbRzerfQ3lpP6tOAawmhDqVYAqwIIO4IOxBHeCKT2sxtGEMpJiY4gkbfTnlA5Pf3Kx9IYB3HaCnfC1wjBiuR3/JP6xuh/ePdVN4BwCa9lEcQ+8x9FB4n+ldu41waO8hMMudJIO2xBBzkH8vbW3hnCYraMRwoEUeHf5k9586h16fqrz4LJpt7nT6SLURmuOI8sfzwJbjhkfD+GTJH+rE5JPNnZSNR9p/dXE67Z8Is+jh032tK+9x/IVxOtOpxFURHk639P8AVXaru1TmZq/1+7ofwPw/KXDeCovvJP8AKun1zz4IE+SnPi6j3KT/ADrodS9PGLcK5vVXVra/p7QKKKK3uQK8NGaTXly1y5ghJCA6Z5RtjHOFD9M8iR6Iz+tjAFqfjVx1vOKEskXg8m6yS+pRlAfEv5U1ubpIkLuQqqMsTyA8a9t4FjUIgCqoAUDkANgBSPpfxVIoTGxUdb2Cz6tEatsXdgraR3AkY1EZ2zQOra8jkBKMrAMVJU5wynDKfMGt1U6Hh18h6ouZI5EVI542CdSqnVrePkXI2DrsxwCoGauAoMZHABJOABknwA5mlnR1CYjM3pTuZt+5WwIl9kap7c15x6Uvot19KY4b7MS4Mre0EIPNxTZVAGBsByoPaKKKAooooFPG4CpW4QEvDnUAMl4mx1qYHM7Bh5qB30ygnV1DKQysAVI5EHcEesVspJAfic3VnaCZyYj3RSNuYvJXOSvmSvetBL4rZO664dImUHq2fVpyeYYKQSvl4gVTeG2Vw1x1yLJk9Z8vIqmWaSIH5NwdoLfOVEa7k7nHM9BNKb7o+kkmsdnXtMBn5VRyXngZONRAywGDtQSODcXS5j1KQSpKSBTkK641KGx2gCdmGxG9Sri2SRCjqGVhhgRkEHmCKofA57lZVQRssjyXFx1ZbQqxtIyLJNgE6dOlUjAzkEnGNrfYcaSRjGxCyguNGfS6sgM6ZALLkjfFBGXrrTGzzwD8U0Q/8RR+2PtdzOzvo5l1xsGXxHd5HvB8jvUil95wOKRusGY5PrIzpf1HuYeTAigmTW6uMOoYeDAEe41H/Q9v9TH+wn9Kiol5HtqjnXuLZik9pUMh9y0fpqRfTtZh5p1cg/yvn8q8mIllFdUd0mFvaJHsiqoPPSAM+4VupV/aFfqbj/BevP01I3oWs5+91cY/zPn8q9eTMzzJtWi7vY4VLSMqKO9jger1+VQXF5JyMcC9+MyyezOlAfY1bLTgcaP1japJPrJTqYfd7kHkoFHiNrmu9gHggP6x7M0g+yOca+Z7XgF500tbRIkVI1CqowoHICt1ROK34ghaUjIUZPPYZALHAJwAcnAOwNBtupiiMyqXYKSFGAWIGygnbeqVbcXnaU3AsZXEmI5l6yGXSo2Kgagylc5MZXByeRO+viPFYLxUlSbE8OQXhM0S6JGCa1Zl+UVWKEjDDmO8VZODcHljkMlxIssmNAZEMetdsGRQxVnByAQNgfOglcH4NHbKyxagjNqCFiVj29BAfRXOTp8T6hU6WQKpZiAACSTsABuSTWVJbtvjcphHzMbAznukYdpYB4gHDOfUvecBs4IhlLXLjBkAEYPNYVJKZ8CxJc+sDupvXgr2gKKKKAooooCtF3aJKjI6hlYYIPf/APfGt9FAnsLx4XEFw2STiGU/60DfQ3hKBz+kBkd4DjNR72xSZCkihlPd5jcEEbgg7gjcGliX0lqdFwS0XJJ/DwWbuB/3nI9+DzCZdcNzKJkYq+nQ2MEOoJYKcg4wScEctRqq21oZJnN22meYECIgjq9DE26RTDkAA5JXcksdsVeAwNaLuxSYYcZwQynkVI5MpG4PmKBP0W4pNPEXlOQAFcMNLxzoWWeIqoxpUhdJ3Jz7aYWHHYJm0o41jBKNlXGRqGUbDbjf1GsLLhRgc6G+R0n5LSCxlLFmlMhOWLZxg++qpxXhh+JgTKFuLq61sXPzWtsMNY9HECaNQ8du6gv1GaqXDrmRrhIEfQDE08ul+tCkMsQhjZhsoYMzbc/DNE3SSW3a4Sd0JhtlkBEb4MjGY4JHIaY1223JoLbmjNU5umE6axIka5i1Qv2tLTLAk7wsM5B0t2cHfS3hUi86QzLBc3K6Sls7q0eN3WHHXHVnZj2io5bDOc7Bac1Gu7+OJGdj2V2ONzkkALgd5JAx4mq6vEbiSzvRrzMjzRRHZc61VrcDGMEiRAPM1A4hwqK9MItvkhJE6zaVwY9AWSFnXbtxzKuAdzlhQT+P8aucBI1Nv1jGFZJAMiZlDQ8sr1bnKauYbFY8E46xgIjiAmdpNERkZyjqp1CZjkp8qrKSMjcEc63XHRd7t9V1oXMJhlELuet7SsrjUB1ell1DGSCee1P7WxSLOhQCx1MQN3b6THmT5mgiWHDX1CWZiz42XIKw6wpdFIALDUPSO+MUyFBOKTScQe5bRbHCDaSfGR92LOzt4t6K+Z2oMuIXryube3bD7dbINxApGcDuMhHJe7Oo7YBY2NkkKCNBhV5b557kknckkkknmTWNhYJAgSMYAyfEkndmJO5Ynck86k0BRRRQFFFFAUUUUBRRRQFYsgIwdxyrKigTfouS3ObUgpz6hzhR/wANv9X90gr4BedSbHjUcjdWQY5cZMcg0v6x3OPtKSKYVHvLCOZdMiK4ByNQzg+I7wfMUG+vGQEYO48KVHhc8W8ExI+rnzIvqDg619pb1VkvFpVz1tu4x3xESqfVjD+9aDbNwKBtOE0FNQQxkxlQ+7KCmNidyPEZqPc9GInW4XU6/GI1ichgSqqpQBcg47LHnnnWadJ7UnBlVD4S5iPukAphDco4yrBh9kg/uoFF30SimimhlZmSUo36oMbRoiKyEDII0Kd89/ccVum6NxMZMltExDTRg9iQgAEkYyMhQCARnG9NawluFQZZgo8WIA/OghngNuZDIYwWZlclskakACtpO2QFGDjbFT9NLJOk9qDgTK58I8yH3R5NeHi8rj5G3kbPfIREo9erLe5TQNKgX3Go4m0bvKeUUY1OfMjko+0xA860DhtxL8/NpX6u3yg9RkPbPs0+qp9lw+OEERoFzucDdj4k8yfM70C5uHS3O9ydMf1CHIb/AIj7FvujC+Oqm6RgAADAAwAOQHhWVFAUUUUBRRRQFFFFAUUUUBRRRQFFFFAUUUUBRRRQYvGGGCAR4HcUvk6OWjbm3hJ8erTPvAzTKigU/wBlLP6iP3Vsj6OWi7i3hB8erTPvIzTKigxjjCjCgAeA2H5VlRRQFFFFAUUUUBRRRQFFFFAUUUU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AutoShape 4" descr="data:image/jpeg;base64,/9j/4AAQSkZJRgABAQAAAQABAAD/2wCEAAkGBhEQEBUTEhQWFRUWFhgVFRgVFxcYGBUYFRgXFxYUHBoXGyYeHR0jGxcYHy8gIycpLiwsGCAxNTAqNScrLCkBCQoKDgwOGg8PGiwiHCQ0NCwuLjUwMDAsLjIqLDUsLCwvKTUuKTUqLywqKSk0Ly0qKS4pKjQsNSwqKSwsLDUpL//AABEIAMwAygMBIgACEQEDEQH/xAAbAAACAgMBAAAAAAAAAAAAAAAABQQGAgMHAf/EAE0QAAIBAwICBgQKBwQHCQEAAAECAwAEERIhBTEGEyJBUWEycYGRBxQjM1JTYnKCoRVCkrGywdEWNJOiJENUY3OzwpS0w9LT4eLw8WT/xAAbAQEAAgMBAQAAAAAAAAAAAAAABAYCAwUBB//EAC8RAQABAwMBBgUDBQAAAAAAAAABAgMRBAUhEhMxQVFxsTJhgaHxkeHwBiIjwdH/2gAMAwEAAhEDEQA/AO40UUUBRRRQFFFFAUUV5mg9orB5QoJJAA3JOwHnmlw6RQtkRapsfVIXX9v0PzoGlFKf0hdP6FsFHjNKq/lGHP7qFS+PN7dPUksn/WlA2ozSr4pefXw/9nb/ANavGjvhye3f1xyp+Ykb91A2opT+kLpPTtg3nDKrflIqfzrJukcK463XDn61Cq/t+gPfQNKKwjlVgCpBB3BByD5gis6AooooCiiigKKKKAooooCiiigKKKKAooNLb7i+l+qiXrJiM6QcKgPJ5GwdK+Hee4GgmXV2kSl3YKo5ljgClov7if5hOrj+tmU5YfYi2Ptcr6jWdpwbtiWdutlHIkYSPPdGh9H7xyx8e6seNdJ7e1ZUclpZPm4Yxqlk5+ivhsdyQNjvQZL0diY6pi07cx1xDKPVGAEHrxmpl7A7RlYnEbY7LaQwX8J2pZwXjFzLNJHcWxgGlXiOoSBl5MrMvZDg/q+B78U7NBS/gw43Pd28zXMheZJ3ikGAFTRjAVQBgHP5Uz/tW8gd7a2eeJGKl1dF1lDh+qVj28EEZ2BI2zVLhmNlxLjEC7ddbNdxffEZJx7WPuq5fB3p/RVnp5dQnvxv+eaCW/Sy3+Ji7Ul42A0hR2mZmCLGFP6+s6cHkedarDpM7XC209u8Mro0qdpZEZE0hu2vJgWAxjvG5qi2PAZbkcWsoX6torxLiBv1VdiZMbct1HtOafdEelkk118U4hAIr2KNirgDTKm2tkPdnAJxkHHlgA6bp1YrNJDJL1ckbaXEisoBO4OojTgjcHO9OYLmOVQyMrqeRUhgfaNq510E6TQmSYushlvr2QRjq20tGgKg6yNJVVRsjOd+VP8Ai4h4RwiRULYRHCYOlzJMx0gFeR1P3eFA4fo9ECWiLQNnJMJCg/eTBQ+srmsDe3EHzqdbH9ZCDrUfai3J9aE/dFIYOMXnD4rU30izrM0ULkJokilkGx27LqDsdgRz3q2rfxmUxB16xVDFM9oK2QGx4ZB38qDK0vUlUPGwZTyIOR6vX5c630rveDZcywt1U3ewGVfHJZF5MO7OzDuIr2y4sS/UzL1cuMgZysgHNo27wO8EAjvHeQZ0UUUBRRRQFFFFAUUUUBXma9pXxW/cMsMOOukyckZWJBs0rDy5Bf1m25AkBhf37u5gtyNYx1shGVgVtxtyaQjkvqJ2wDKs7OO3jONhu7u53Y47UjseZwNyfyAxXtnZR20eldlGWZmO7E7s7MeZJ3JNVfpPxm5aNLqxaO4tomJnij7TzAalkUMMjsg504ySPDmEfjfTnrXhigZobe4cw/HdIK6xtoiztknYSN2c5wDjbZ0g6I3MvDwpkEt3bN1trMBiRurOUVz9IjKnGxODUvhXB7C+4X1MJLWsgYoM7wksW0jvUox2HdjwrDoTxyZXfh94f9Jgxpf/AGiHkkw8Ttg//tAdEuklzfSJOItNo8Wn00LLMjHUxUbgHdcHfsg4GatVvdJIMowYBmUkfSUlWHrBBFUbh3Dr6zv7uKziVreYrOrSkrFDK/zgAAy4Ox0rju3G9Wfo7wE2iSapWkeaRppCQFXW2NWhR6K7DbJoKd07tup4xw65xlZi1nL5h8qAfZIfdTjozbz8Mia0eKSWJGY2zxANmNjqEbgkaWUkjJ2IxvUeVZ7loP0ikNv8XuWnU9YuJRHq6kICxbvBYnHo7c9rH/aSE+gJZPuQyke/Tj86Cs2nB7+1dbhI+see5knvI0dARGyFIolLEBimx57nPlXnSJLmV3vEtpVMNtNDbphTLJLcYBcqpOETSOZycnarP/aD/wDnuf8AD/8AlR/aSEems0f34ZAPeFI/OgqHAuP2Fjw+2ic5uIEASJ1ZJTM4KlVDqNyzkFuW5qR0otzxLiUFkrlEtl+NTsuDiQ7W6YYEEg5bBHKrhFdQXHotHJjBwCraT3HHcajcK6MW1rLLLAmhpsGQAkhipJDYPI7nlQV/i3A5A63XErpHt7TMyokXVguvoyP221MO5RgZNRugdmt9JJxScq8rsVgXVn4rEmQqbcnOSSD4+dSeknDLi/vobWaIpZJmdmB1C4ZMaImwOwMnJB54qB07s0e6itrPMV5cjTK8RKgW4GHeVRs22y53zyNA/wCjHSp72a4CxZt45DHFOpAVyoXUuknJwSe0Nj5U7v8Ah6TrpkGdwwI2ZWHJ1I3Vh4isOC8IitLeOCFdKRrpX+ZPmTkn10j6c9OIuHx6ADLcSDTFCmdRJ2DHG4H5k8qBnY30kUgguDknIhl5CYAZ0n6MoHMcmwSO8K3qidGry4eKOx4qmmZ0DwyZ+c0741D0Z0ODtv3jvqzcKvnDNBMcyoMq2AOuj5CQAbZHosByO+wYUDWiiigKKKKAoorw0EfiN8sMbSNkgDYDmxOyoPMkgDzNR+D2DRhnlwZpTqkI5LthY1+yo2HicnvNR3U3F1g/NW5B8nnYZHsRTn7zj6NY9KOO/FkREZBNO4ih6wgKGPN28lXJx3nA7xQaumlq726lIzMI5UlkhGPlkQ9pMHY9zaTsdOKqEHwiR9aycM4ZNJI+DL2BAMrsNWAdwDzOPbTP/T+G3ULT3fxq2nfqpOuVI2hcqzK6kbaeyQRVl4nx0JC0kBimZd9PXImVHpYY5AOOWcDzFBzyDiktlPNdxQPCAVPELFiDgOcLdwkdlsnnjvBFXW96OQcRe2upUkXq1YrGw0OdeMB8HVjs50Z79618CjlvJxeyw9SnU9VHG+DIQziQu+Nhgquld+899NeI8ScN1MADTEZOr0IlOwkfG/jhRu2DyAJAbuIcVSHGrLMxwiINTuRzwvl3k4A7zUX4tcz7yP1CfQiIMnqaXkPUg/Eak8O4SkOWyXkb05H3d+/Ge5R3KMAVIvbxIY2kc4VRknGfyHuoNFlwWCE5SMBjzc9pz63bLH31OpXP0igRInZsCZgsex7TNyHlUlOJxtM0IJ1oodhg4AbOnfl3Ggl4oxSmLpNbvAZ1csgfq9lbOvIGgLjOcnGK2tx2ANCuvecaosAkMMA5z3bEUGy94NBMcyRqWHJuTj1OuGHsNRPilzB80/XJ9XMcOPuygfk4P3hUyTisSpK5PZh1dYcHbQoZvXsRyqRbzB0VxyYAjIwcHyoInD+LRzZUZWRfTjcaXTzI7x4MMg9xqBwnolDa3c9yhYtOFDBzqK6SThWY5CnI7PIYGKkywQ3illLK8bMiyKCrxspwwBYbjI5HKt4Gjh/EmD9RcYEuCVYbJOo5ungRtqTmPMb0Fa6WfCVHFpt7HTdXUu0axkMqZyAzEer0fLJwKrlpw6Xg1zHc3a/Hrq7yg0YMscvPCajhkIOkttpx4V0Hh3RK3t7uW6iUK8ygMAowCCSzKcZGrbIGxwDVc4xLdcUumhs3+LwW7GOa6CgyM+2uGEncYwAxHf8AmDTph0cn4jHbRq3UASLNK4OZIyg2WPG2rLEas4GO/lTjiXDS0alD8rFhonffLAYIYjucZVvXnmBSe2+D6wt0LHrNYBLTvNJ1owMl9erbHPw9lMuiPEWuLKGVzqLL6WMawCQsmPtKA3toJ3DOILPEHAIzkMp5oynS6HzVgR7Kl0mc/F7oHlHcbH7M6jsn8aDHrQeNOaAooooCo3Er5YInkbcIpOBzJ7lHmTgD11JpVxkh5IIfpSdYfuwjX/H1fvoN3BbNooVDnMhy8h8ZHOp/Zk4HkBSCYcP4u8kUtu0nVl4hI8bBDpbDGKUbekO4g7VYOMyyLBJ1WnrSpWLUQo6xtk3PmRt5Vz6bpDecOsTbXNlKgSIrHcWr9YpcDZ2ONSEtuSc8ztQHHeiF1baMq3FLKMki3lPy0WcDUp/1uBkAHlk7d9SOj3RbgF+ddvbYaMqzqRKvVtnZHVjjORuvhTbhvFre54c5e+6/QhkeaEiGRAg1Z0ocjGO8b94pn0KsHis42l3nlAlnYgBmdwN2xtkKFX2UE7i3EDEoCANLIdESnkWO+Tj9VRlifAeJFZcL4YIFIyWdjrkdvSkc82PhyAA5AAAcqicJXr5XuTuN4ofARqe04++4znwVKc0BUe/RTG4ZQylTlTyYY3BrfmtN78233T+6tN+qabVVUd8RPsyp5mCT4xFpReoTSnoDbC45Y22qBxbpQtvKHECl3XBbVgkLjAO243rdiq10tHaj9TfvFU7Zt11Wo1dNu7Xmnnwjy9E6/ZopomYjlLbprEUaM2kehjll1bE7bkaOew38q03vwixqUY2qF4/m+3unLl2dht+Qqr3EwRSTSKRyxJPM1btRe6P7ae9P2fa41U9pd+CPvP8Axej8J6fKf6Gnyvznynp7ae12N9tqmWfwosQFS1UKuw+VOB5ehXPrS1LnyHM/yp1GgUYGwrXZ7S5zM8JW60aHSf47duJr9ZxHrz9nWujEiSW4lSNY+sLOwXvbUQTnvJxUzifD1nTSSVIIZHHpI49Fx593mCQdiaXdCv7jF+L+NqeVNVYu4RftIpSQBZozpkA5HvWRfsMNx7RzBpFBdy8NRofik06dZI8T24VtQkdpMOCwKuCxGeRwD5U24yhhdLpf1OxMB+tCx3b1oTr9Wsd9edL76WGwuJYfnEiYqcZ0+LY78DJ9lBQ+PcSmuzjikkfD7LYm36wNcXAHJW07hfED8+YsHB+l8k9xBHbWcy2WChmePQPR+SKKd9AK4Jx3ipfR3oJY2wE2kTSsA7XEx6xnJGS4LbAHy7qkXfS+NtSWitdygEARDMat3B5SQgGeYznyoGvFrLroWQelgMh8HUhkb2MAay4XfCeFJOWpQSPotyZfYQR7KOF3DyQRvKhjkZQXQ80bHaXme+ofCh1c9xD3ahOnqmzrH+Irt+Ogb0UUUBSi37d9Ie6KJIx96Vmd/wAljpuaVcE3e5bxnI/YSNP+k0GzjfBobtBFNkqGEgCuUJKHY5Ug7Eg7d+KXJBe2hwpN5D9FyBcIPJjhZR97S3maW9LbGzmvI/jF89s6QnSiSiAssr4ZusPPPVgaR4Z76iw9A+ESc53n+/eO+f8APQSJOjfC+JsJI0VJY5FMgVerkGlgWilTY4bGDkb1Y+kEzLAVQ4eQiJD4NIdOr8IJb8NLeBdDOG2c2u2jRZtB3DszaDsTgsds7ZphxJs3NsndmSQ/gTSPzkFAwtbZY0VEGFUBVHgFGAPdW2iigp/wn3Dx2QKMynrUGVJU/rd4rlJ4xcfXS/4j/wBa7D074JLeWoihALdYrdo4GBnO9c4vfg8vYY3kdU0opZsOCcAZNc7UU1TXxHC57Jf01Gn6LlVMVZnicZIv0nN9bJ+239aYcPuHdTrZmwdtRJ7h40mpnwxsIxPcc+4Vp01NNNyJx/MJ+9W4nSVRTHOY94auKT5bT4fvqEoycV67ZJJ79/fUvhcOWz4fvNObtfqkx0bfo/lTH6z+8mFrBoUD3+ut1FFdemIpjEPm927Vdrm5XOZnl1PoV/cYvxfxtTykfQr+4xfi/janlGDCaIOpVhkMCCPEEYI91LOj7loOrftNEWgfPf1ewJ+8hVvxU2pVZpovJx3OsUv4sNG35IlBS77ifCILmSA29zJJG2DCiTyxjIDBlj1GMKQ223sFT7bptdSForPhkvyekYmeOBU1DK9ncgEVM6T8fkt5Rb2Nv1l3cDrCxGI0VcR9bI3fjAGPIe2DD0U4nbAzwXUct1NvcidT1TkbJ1endNAyAO8c8UDvolxG6k69bxUWVJRhYzqVY3jRkAbv31b1Nun0XkJ+sSSM+tdMi/kHqH0T4LcwiWW7lWW4mYM5QYRFRdKRqD4bnPnUnjxw1u4/VuEHskV4j/HQN6KKKApT0e9CU+NxN/zCP5U2pTwDlOPC4l/zEN/1UCDj8nDXvXjubV55hDGQRC8w0FnwBpB07ls5xnbnikPGbDgcUZlm4ZMiDmxiaIeoanXJ8gKsHTnp2LCRIY0U3Ey5VpWWOFFBI1O5OTg9wqu8Jt7F5Rc8Suxe3HNVVJHgi8kRUIPrI9nfQOPg24dZapLiyt54I3RU+WGFkwzNqTLFu/B7uWO+rPKf9Pj8reX85If6Vo4V0sgubgwRLJlY+sy8bxgjVpwokAJ9YGBW+67N9CfpQzJ7Q0Tj8gaBtRRRQFKelv8Acbn/AIL/AMJptSDp1dCPh858U0j8ZA/nWFz4ZSNLEzfoiPOPdww1KSTEJHi2PyBNRa91d1ceJw+n3bUXIiJ8Jif0nPu8FOeHR4jHnv7/AP2xSapK8QcDG3urdZrpoqzLnbtpL2rsxbtTEc5nP4nxOqKTjiUnl7q7FbdB7NkUlGyVBPbbvHrro271NzuUnW7bd0XT2kxz5fL6R5pPQr+4xfi/janlRrCwSCNY4xhVzjJzzJPM+upNbHPFLj/fB5wH8nH9TTGlqnN432YF/wA7t/5KBL0g4feyXqG1u47f5Ahg8ays2JAchDggb7nPhtWodGuLH0uK4+7aRj971p43wG0v+KmK4GoxWiMgDsrAySvqYaSDyQUlPQONeICKL9Iww6D8qkz6DJkEYOo4XTqG454oLXwHo7eQXLS3F41ypi0AMgj0NrDZCqdJyO870x6RfNJ5XFt/3iKq/wBGeCNbcSlQ3U9wq2yH5d9RQySNsMAcwmdxmn/SJuxEv0ri3H7Mqv8AuSgbUUCigDSnhXZubpPFo5R6njC/xRNTalFwOrvYm7pY3iP3oz1kf5GWg08e4pFazRO0EkskuqJDEgZhpHWaNyMA4J8OzvWv45xGb5uCK3X6Vw5kf19XCdPvkpnxniS20Ek7KWWNS7BcZ0j0iM+Ayaqo6dXtz/ceHSsp5S3LCBMeIByxHuoGM11dWckTTyxzxSSLAxEQieJpDhGBDEMpbCkHfcHNMuNsEMMp/UmUE+AlzET6sutI7Xo5f3M0UvEJo9ETiVLe3UhOsX0Gd33bTzA5Zq0cQs1mieJuTqVPiMjGR5jn7KCQK9pfwO8aWEdZ84hMcv302YjyPpDyYUwoPDXMfhU6QhmW1Q+idcuPH9VfZz91WHpn05SzUxR4acjl3Rg8mbz8BXHp5mdi7nLMSWJ5kncmoWpuxjohati22qa41NyMRHw/P5+jCspIypIIwRsR4VYOhXATcz62HyUPykh8dO4T2ke4GkM8xd2c82YsfxHP86hY4ytlN6KrlVuPDGfr3ezK1tHlYJGrOx5KoyTjnsKnf2YvP9mm/wANv6VYPgot9V8zfQiY/tFRXXqkWrHaU5y4W5bzXpL3ZU0xPDgI6MXn+zTf4bf0rvFoMRpn6K/uFbsUVLtWYt55VvcNzr1sU9VMRjP3/Aooore5TwmlPBe3JcTdzSdWnmsA0f8AM6z31J4zfdTCzD0zhIx9KRzpQftEezNZWNl1ECxpuUTAJ21MBzPrO/toKTx3hHEfjslytna3UYZBCrsFnQRgdpXxtlixwc1Lt/hSgXIvLe4tSrFHLoXjVgASvWR5HJgd8c6B0IvpgDdcTuATuyW4SJRnmobGogcs7VCs+Jy8JMlm1lc3ERdngliHW9aJDqKyFjswYkEnmPCgsPRKLhzdbNYBCGYLI6aiGYAMBluZAYcvGpvFe1cWqf7x5T6o42A/zSLWvojwtre2AdVSSR3mkVcYRpWLaBjbsghfw1tR9d63+6hAz9qZskfsxg+0UDWiiigKWdIlYQ9Ygy0LLMAOZCHLqPMpqA8zTOvDQagUlTuZHX1hlYefMEH862jalPAmERktvqjmMH6mTJjx5KdSfgppJGGBB3BGCD3g8xQL7rpDDHIqEliymTKDUFQMF1sRsBqOPfTKqRdcCl+NLDG0bYtwhMkQ0RQLICqiNWHWSMyjnpUBOW+9l4VfklopCDIhIzpKdYoC5kVT3AsFJGRkUGm+zbT9f/qpNKTfYYbRzerfQ3lpP6tOAawmhDqVYAqwIIO4IOxBHeCKT2sxtGEMpJiY4gkbfTnlA5Pf3Kx9IYB3HaCnfC1wjBiuR3/JP6xuh/ePdVN4BwCa9lEcQ+8x9FB4n+ldu41waO8hMMudJIO2xBBzkH8vbW3hnCYraMRwoEUeHf5k9586h16fqrz4LJpt7nT6SLURmuOI8sfzwJbjhkfD+GTJH+rE5JPNnZSNR9p/dXE67Z8Is+jh032tK+9x/IVxOtOpxFURHk639P8AVXaru1TmZq/1+7ofwPw/KXDeCovvJP8AKun1zz4IE+SnPi6j3KT/ADrodS9PGLcK5vVXVra/p7QKKKK3uQK8NGaTXly1y5ghJCA6Z5RtjHOFD9M8iR6Iz+tjAFqfjVx1vOKEskXg8m6yS+pRlAfEv5U1ubpIkLuQqqMsTyA8a9t4FjUIgCqoAUDkANgBSPpfxVIoTGxUdb2Cz6tEatsXdgraR3AkY1EZ2zQOra8jkBKMrAMVJU5wynDKfMGt1U6Hh18h6ouZI5EVI542CdSqnVrePkXI2DrsxwCoGauAoMZHABJOABknwA5mlnR1CYjM3pTuZt+5WwIl9kap7c15x6Uvot19KY4b7MS4Mre0EIPNxTZVAGBsByoPaKKKAooooFPG4CpW4QEvDnUAMl4mx1qYHM7Bh5qB30ygnV1DKQysAVI5EHcEesVspJAfic3VnaCZyYj3RSNuYvJXOSvmSvetBL4rZO664dImUHq2fVpyeYYKQSvl4gVTeG2Vw1x1yLJk9Z8vIqmWaSIH5NwdoLfOVEa7k7nHM9BNKb7o+kkmsdnXtMBn5VRyXngZONRAywGDtQSODcXS5j1KQSpKSBTkK641KGx2gCdmGxG9Sri2SRCjqGVhhgRkEHmCKofA57lZVQRssjyXFx1ZbQqxtIyLJNgE6dOlUjAzkEnGNrfYcaSRjGxCyguNGfS6sgM6ZALLkjfFBGXrrTGzzwD8U0Q/8RR+2PtdzOzvo5l1xsGXxHd5HvB8jvUil95wOKRusGY5PrIzpf1HuYeTAigmTW6uMOoYeDAEe41H/Q9v9TH+wn9Kiol5HtqjnXuLZik9pUMh9y0fpqRfTtZh5p1cg/yvn8q8mIllFdUd0mFvaJHsiqoPPSAM+4VupV/aFfqbj/BevP01I3oWs5+91cY/zPn8q9eTMzzJtWi7vY4VLSMqKO9jger1+VQXF5JyMcC9+MyyezOlAfY1bLTgcaP1japJPrJTqYfd7kHkoFHiNrmu9gHggP6x7M0g+yOca+Z7XgF500tbRIkVI1CqowoHICt1ROK34ghaUjIUZPPYZALHAJwAcnAOwNBtupiiMyqXYKSFGAWIGygnbeqVbcXnaU3AsZXEmI5l6yGXSo2Kgagylc5MZXByeRO+viPFYLxUlSbE8OQXhM0S6JGCa1Zl+UVWKEjDDmO8VZODcHljkMlxIssmNAZEMetdsGRQxVnByAQNgfOglcH4NHbKyxagjNqCFiVj29BAfRXOTp8T6hU6WQKpZiAACSTsABuSTWVJbtvjcphHzMbAznukYdpYB4gHDOfUvecBs4IhlLXLjBkAEYPNYVJKZ8CxJc+sDupvXgr2gKKKKAooooCtF3aJKjI6hlYYIPf/APfGt9FAnsLx4XEFw2STiGU/60DfQ3hKBz+kBkd4DjNR72xSZCkihlPd5jcEEbgg7gjcGliX0lqdFwS0XJJ/DwWbuB/3nI9+DzCZdcNzKJkYq+nQ2MEOoJYKcg4wScEctRqq21oZJnN22meYECIgjq9DE26RTDkAA5JXcksdsVeAwNaLuxSYYcZwQynkVI5MpG4PmKBP0W4pNPEXlOQAFcMNLxzoWWeIqoxpUhdJ3Jz7aYWHHYJm0o41jBKNlXGRqGUbDbjf1GsLLhRgc6G+R0n5LSCxlLFmlMhOWLZxg++qpxXhh+JgTKFuLq61sXPzWtsMNY9HECaNQ8du6gv1GaqXDrmRrhIEfQDE08ul+tCkMsQhjZhsoYMzbc/DNE3SSW3a4Sd0JhtlkBEb4MjGY4JHIaY1223JoLbmjNU5umE6axIka5i1Qv2tLTLAk7wsM5B0t2cHfS3hUi86QzLBc3K6Sls7q0eN3WHHXHVnZj2io5bDOc7Bac1Gu7+OJGdj2V2ONzkkALgd5JAx4mq6vEbiSzvRrzMjzRRHZc61VrcDGMEiRAPM1A4hwqK9MItvkhJE6zaVwY9AWSFnXbtxzKuAdzlhQT+P8aucBI1Nv1jGFZJAMiZlDQ8sr1bnKauYbFY8E46xgIjiAmdpNERkZyjqp1CZjkp8qrKSMjcEc63XHRd7t9V1oXMJhlELuet7SsrjUB1ell1DGSCee1P7WxSLOhQCx1MQN3b6THmT5mgiWHDX1CWZiz42XIKw6wpdFIALDUPSO+MUyFBOKTScQe5bRbHCDaSfGR92LOzt4t6K+Z2oMuIXryube3bD7dbINxApGcDuMhHJe7Oo7YBY2NkkKCNBhV5b557kknckkkknmTWNhYJAgSMYAyfEkndmJO5Ynck86k0BRRRQFFFFAUUUUBRRRQFYsgIwdxyrKigTfouS3ObUgpz6hzhR/wANv9X90gr4BedSbHjUcjdWQY5cZMcg0v6x3OPtKSKYVHvLCOZdMiK4ByNQzg+I7wfMUG+vGQEYO48KVHhc8W8ExI+rnzIvqDg619pb1VkvFpVz1tu4x3xESqfVjD+9aDbNwKBtOE0FNQQxkxlQ+7KCmNidyPEZqPc9GInW4XU6/GI1ichgSqqpQBcg47LHnnnWadJ7UnBlVD4S5iPukAphDco4yrBh9kg/uoFF30SimimhlZmSUo36oMbRoiKyEDII0Kd89/ccVum6NxMZMltExDTRg9iQgAEkYyMhQCARnG9NawluFQZZgo8WIA/OghngNuZDIYwWZlclskakACtpO2QFGDjbFT9NLJOk9qDgTK58I8yH3R5NeHi8rj5G3kbPfIREo9erLe5TQNKgX3Go4m0bvKeUUY1OfMjko+0xA860DhtxL8/NpX6u3yg9RkPbPs0+qp9lw+OEERoFzucDdj4k8yfM70C5uHS3O9ydMf1CHIb/AIj7FvujC+Oqm6RgAADAAwAOQHhWVFAUUUUBRRRQFFFFAUUUUBRRRQFFFFAUUUUBRRRQYvGGGCAR4HcUvk6OWjbm3hJ8erTPvAzTKigU/wBlLP6iP3Vsj6OWi7i3hB8erTPvIzTKigxjjCjCgAeA2H5VlRRQFFFFAUUUUBRRRQFFFFAUUUU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AutoShape 8" descr="data:image/jpeg;base64,/9j/4AAQSkZJRgABAQAAAQABAAD/2wCEAAkGBhQRERUUEBQUFBUUFxQYFxUYFRcZGBoYGRYXFhcUGBgcHCcfHBsjHBcWIC8gJCcpLC0sFiExNTAqNSYrLCkBCQoKDgwOGg8PGiwkHyQpMjUpKi0pLCwpLSksLCopKSwpLCksLywtLCwsLCopKSwpLykpKSktLCkvLjUpKSwsKf/AABEIAK8BIAMBIgACEQEDEQH/xAAcAAABBAMBAAAAAAAAAAAAAAAABAUGCAIDBwH/xABUEAACAQMCAgUGBwsIBwgDAAABAgMABBESIQUxBgcTQVEUIjJhcZEzQlJygaGxFSM1YnSCkpOistIIFlNUZXOz0RcYNGODwdMkQ2SUpMLh40SEo//EABgBAQEBAQEAAAAAAAAAAAAAAAABAgQD/8QAJhEBAQABBAEDAwUAAAAAAAAAAAERAhIhMVEDQfAEEyIUYXGRof/aAAwDAQACEQMRAD8A7jRRRQFFFFAUUUUBRRRQFFFFAUUUUBRRRQFFFabq8SJdUrqi+LMFHvNBuopr+7ev4CKWX8bT2ae3VJpyPWoajsrp/SeKEeCKZG/TbSo/QNa2+UydKRXXGYYzh5UVvk6hq+hRufdWn7gI3wzyzfPkOn9WulP2aWWtlHEMRIiDwVQo+oU4OSP7t6vgoZ5P+H2Y98pSjyq5b0YY0+fMc/oohH7VOdFMzwGzye6POaFfmwsT72kx+zR9ypD6V1N+asKj/DJ+unOim6mDZ9wh8aa4P/GZf3cVkOAx/LuP/M3H/UpxopupiG08BTue4H/7M/8Azc14OCkejcXC/no376NTnRTdTBs8iuF9C4VvVJCD9cbJ9lHl06fCQBx8qFwx9pRwp+gFqc6KbvJgjs+LRSkqjeeOaMCrj1lGAYD14xSyk17w6OYASKGxup3DKfFWG6n1gg0gNw9r8Mxkg5dqca4/73GzJ+PsR8bIywYl6DxRQKKyoooooCvGbAydgK9rRe/Bv81vsNA1fz54f/XbT9fH/FWy36YWUjqkd3bO7EBVWaMsSdgAAck1UdOQ9g+yn7oH+E7L8pg/fFUWyooFFQFFFFAUUUUGq5ukjRnkZURQSzMQFAHMknYCmj+fFh/XbT9fH/FSPrMukXhd2GZVLwShQSAWOnko7z7Kqwaotn/Piw/rtp+vj/ipDc9ZViGKxXEEjDv7aJEHtkdgD+bqPqquPRXo2/ELlLaJkR3DkM+dPmqWOcAnuqdf6vl7/T2vvl/gpB0/+dtvJ8LxKziHyIZoifYZXO/0Kp9dKLPjXC0bUl1aM/8ASNcRvJ+m7lvozXKf9Xy9/p7X3y/wVql/k/349GW1b8+QfbHV3VMO623GoJPg5oX+bIjfYaWZqsXEup/iUIJNt2gHfEyP+zkN9VMMHFbuzcqktxbuvNQ8kZHtTI+sVlVvKKrlwLrw4hAQJilyg5iRQr49ToBv6yGrLpD1631wStuFtEPLTh5CPXIwwD7FB9dBYmSUKMsQAO8nA99Mt304sIvhLy2U+HbIT7gc1V/Vd8Ql05nupDvpJeVvbg5wPXsKl/C+oziMoy4hgHg8mW/RjDD66Dr8nWxwted5GfYsjfYprD/S9wr+tr+rm/gqA2/8naU/CXsY+bCzfWXH2Uo/1dP/AB3/AKf/AO2gncfWtws8ryIe0Ov2qKX23Tqwk9C9tT6u2jB9xNctm/k7Sj0L2M/OgYfZIaarvqBv1HmSW0nq1up+tMfXQd+t7xJBmN1ceKsGH1Gt1ch6LtbdGrQm+Km8uPOMMeln0qSEQHOAvMliQCWI3wKinSHryvrgkW2m1Tu0gPJj1uwwPzVHtoLDvIAMkgAd52Hvpnu+mtjF8JeWynwM0efdnNVdMt3fyaSbi6kPxcvKfbjfA9wqWcK6j+JSgF0igH+8k3/RjDfXig7HJ1r8LXneRH2B2+xTWputzhRGDdqQf91N/BUAt/5O0p+EvI1+bCzfWXH2Uq/1dP8Ax3/p/wD7aCVcF6zuGx6ovK4+zQjsmIceYRtGcr8Q5A/F09+af7bp9w+T0L21PqMyA+4kVyi56gXWVI1vFJdZGyYCMaCgxtIeese6kt1/J+vR8HNbP6iZEP7hH11q88jvFtfRyjMbo48VYMPqNb6rDedU/FLfzhbM2PjQurH6Ap1/VXX+qjoze28Pa39xOzSAaLZ3ZhGvPLaskOfkg+aOe/LIn9aL34N/mt9hrfWi9+Df5rfYaCmych7B9lP3QP8ACdl+UwfvimFOQ9g+yn7oH+E7L8pg/fFUWyFFApp6T9I47G3aaUEgEBVHNmPJR4d5z3AGkltxA7UVw++617+VvvJSNTsFjQMfpLA5PsApdH0+u7eMme5DyMp0x9lGSp7ixUDHMbHw5V0X6bXO/nz+mLrkdZveIxwgGRgMnCjcsx8FUZZj6gCaR67ib0R5OniwDTEepd0T87UfFRTN1fcahvI2lVWE6kLKXbW++4w+B5hwcKAACDtUury1TZce7XaH9OuExxcLvmUEubeUNIxLOfN5Fzvj1DbwFVgNWr6x/wAFXv5PL+7VVDWM5VOepX8MQ/Mn/wAJqstVaepb8MQ/Mn/wmqy2agKKM1g8yr6RA9pAoM6ZOlXQ+34jEY7lATg6JAB2iHxVv+XI94rO/wCmFlAD211bpjuMqZ/Rzn6q5/0w694ERk4cGllIIErKVjT8YBvOcjuGAPWeVBw+/szDLJExBMbuhI5EoxUkerak7Lmsnckkkkkkkk8yTuSacbbovdywmeG2meIHBkWNmHrIxuQPEDA7zVFgupmzt14XC9vpLyDM7DGoy5OVbvGnYAeGD35M7qoPA+kFxYyarWV4W2DAHY47nQ5DfSK6Rwb+UHOgAu7eOX8eNjG3tKnUpPsxUHdqK51w3r24dJgSGaA/jxlh74y32VKuGdNrG4x2F1A5Pxe0UN+iSG+qge6hnWd09HDLYdnhribKxKdwMelKw8FyNu8kDxxMgarH1ucaNzxWfJ82AiFB4BPS97l6CJ3t680jSTO0jucs7HJJ8Sak/V10CfilwVJKQR4Msg578o0ztrbB9QAJ8AYlVnOqHgwtuFQYGGmBmc+Jk3X3JoH0VRIuBdHoLKIRWsSxoOeBux+UzHdj6zTjRRUBRTVxzpRbWYHlEgUnkoyzn1hRk49fKmGy61LaZ9Ecc+wJLFUCgDvPn5A+itz09Vm7HCWyJBGdd4x7oYgn50jB2H0KkR/PpzqL9Duk1tOpWOZWnZmeRd1JY89GoDUqgBQR8VRUoprllxSCiiisKK0Xvwb/ADW+w1vrRe/Bv81vsNBTZOQ9g+yn7oH+E7L8pg/fFMKch7B9lP3QQ44nZflEP74qi2QqNdMrKK8ia0KtJIdLAIQOzI9GR2OQq89jkkE4B7lvlb3O1udEPfP8Z/VCDtj/AHh2+SD6QcbOxSFdMa6Rkk8ySTzZid2Y95JJNan4XPunbkN/1dcQgytokbKRu6OA59uvTj2Cm6z6qr+RvOjWIHmXkU4+hCxNd2oro/V6/wBkmmRH+hvRBOHxMobW8hBkfGASBgBR3KN/eakFFFc2rVdVzWkb6x/wVe/k8v7tVUNWr6x/wVe/k8v7tVUNQL+BcEmvJlhtl1yMGIXUq7KMndiByFSn/Q7xb+rj9fD/AB171K/hiH5k/wDhNVlqCtH+h3i39XH6+H+OvP8AQxxU87dfpmh/iqzFFQVyteojiTcxbx+2U/8AtQ0/cO/k7yH/AGi7RR4RRlj+kxH7tdvooINwHqa4dakM0ZuHHxpjqGf7sAJ7wam6IAAAAANgByA8BWVFA28U6N2t1/tNvDL63jVj9DEZHvqI8T6j+Gy7oksB/wB3IcfovqHuroFFBxPiX8ndhvbXYP4sseP20P8A7aiPF+pviUGT2CzqO+J1f9lsN7hVmqKCo0HFb2xfQktzbMPiapI/ehwPqpsu7h5ZHkdizyMzsTjdmJLHbxJNW+4twSC6Qx3MSSoe51Bx6weYPrGDVdetToEvC7hOxJME4YoGOWQqRqQnvHnKQee+DyyaIL2njt9nvq3HQqQNw6zK8vJrf/CUVUoirC9RfSdZ7DyZm++2pK4PMxMS0bD1DJT80eNB0qiiioOC9ZfCZo76WSZGZJWzHJ8UrjCpnuK8tPqz30zzOLeMojHtJANZ+SvPR7T313q7bypmhT4FTiaT5RHOBD49zMPR9Eedkp6/RGzLaja25PiYU/yrv0/UyaZNUYunNcJ6J8JnuLiMWwbUrqxkHopgg6y3djw7+VWNrVb2yRrpjVUUclUBR7htW2uf1vW+7empMCiiivBRWi9+Df5rfYa30m4lIFhkLEABHJJOABpO5NBThOQ9g+ynzoREG4lZqwDKbiEEEZBGsZBHeKxToRf4H/YrvkP/AMeXw+bW636I8RjdXjtLxHQhlZYJQQRuCCF2Iqi14r2qz9px/wDtX3XH+VHacf8A7V91x/lUFmKKrP2vH/7V91x/lR2nH/7V91x/lQWYoqs/acf/ALV91x/lU+6nn4mbqb7o+Wdn2Q09uJdOrWvo69s4zQTbrH/BV7+Ty/u1VQ1bDp9bPJwy7SNWd2gkCqoJYkrsABuTVaj0Iv8A+pXf/l5f4aofupX8MQ/Mn/wmqy1V86o+i93BxWGSa1uI0CzZd4XVRmNgMkjG5qwdQFFFFAUUUUGE0yoNTsFAxkkgDc4G59ZrJWB3G4rnvXD0fv76GOGyjV4tWuUdoqsxHoLhsAqN2588eFcdHRDi1ofMt72PHfFrI98RIoLS0VV5emHGYOc16uP6RHb/ABENKF63uLLzuD+dBD/06CzNFVnPW7xZuVwfzYIf+nSd+kXGbrYSX7g90aSKP/5qKCxnHOk9tZJqupo4h3Anzj81B5zH2Cq69ZvT37qXCmNSkMIZYw3pHUQWkbwJwu3cB6zWFl1W8UuG1eTSKTzeZlQ/TrbUfdUy4J/J6kJBvblUHekILH2a3AA/RNUceZsc6X9HuOzWU63Fu2iRT7QV70Yd6nG4+wgGrN8H6trC2haJLaNw4w7SASM49bN698DAB7qhHS3qNtArS207Wo+Q+ZI8nkq768k7AZY9wFA+dEOuezu1VbhhazbAq5+9sfFJDt9DYPt51KDdNd5WFisHJplOC/cUhPcO4yfQu/nLwC76muJoupYRIDv5rqGx3ZRypBI3xud996bYeD8VsjmOK/g/u1mC/seaas4Raa3t1jUIgCqoACgYAA7hWyqxRdZXF4djcT/8SJD+/Hmtv+mLi39YH6iH+CoqzFFVkfrQ4xJsLiX8yGMfux5rS1xxq62zxKQHuAnC/UAtQWWvuLQwDM8scQ8XdUH7RFJuC9J7a81+STxzdmQH0HOM7j2g77jbY+FV2s+qPik5ybYpn40siKfp84t9VdA6B9T15Y3CXDXccZXZo41Zw6n0o2LaRg+w4IBG4oOu0zqPKpcn4CFth3SSqd2PiiEYHiwJ+KM7uMzthYYyVeYlQw5ogGZJB6wNgflMtLre3WNFRAFVQFUDkABgCtTiZRsooorKiiiigKKKKAooooCiiigKKKKAooooCiiigKKKKArzFe0UHmK9oooCikt9xOOEDW27bKoBZ2PgqDdvoFI+xmn+EJgj+QrffWH4zjZB6kJP4w5VqT3TLbdcX84xwL2soxkA4RM98r7hfZux7gaLThPnCWdu1lGcHGETPMRpvp+cSWPjjYK7W0SJQkahVHIAYHrPt9dbqZ8AooorKjFeYr2igMUUUUBRRRQNdkNdzNIf+70wr7hJIR7S6g/3Yp0ps4D6Mvj29xn9Ycfs6az6QQyPaXCw57RoZRHg4OsowXB9uK1q7SIzddaEb3DW3DoJb6ZM6zGVSJcHB1SttjO2QMeBNLBxfip38gth+Kb45+qDFQj+T1cxrHdQnCz9orFTs2gLoAxz81tYI7i3rrpXGru8Rl8kgglUg6jJO0RBzsABG2Rjv2rKseB8UupWZbqz8mCgEOJ45VY55DSAw8dwKea5/wBHusqafib8Pnto4njEmp0mLjKqrYGY1yDqFdAoPCa8WQHcEH6abOlf+w3X5PP/AITVynqZ6HxXti5uWleJZ3Atg5SEt2cRMjhMFzuBhjgY5bmg7Kl4hOA6k+AYZrdUZHVpw0FSLK3BUgghANwcjPj7DmpNQFeM4G5OBSXi900UEska63SORlT5TKpKrt4kAfTXDugqT8VaW4uYYuIurDEc920aRgjOVtxGy6ScgHl5pGM5JDu8V2jei6t7GB+yttcv4j0HeZCo4PYRH4skN2YnU9zBkthuPXkU/wDVtwziNtE8XE5ElClexcSGR8b6lZioJAwpGcncjuFBMaxaQDmQPprKuMdeEeriHDRkrk41DZhmeIZU9xHMGg7JLMqjLMFHiSB9tEcysMqQw8QQfsqPw9XlgN5LdJ2POS4zO59ZaUsfdXN+P8PThvSKyWwHk6T9j2kaEhG1yvGw0csFQNuWRkb0Ha6KKi/WPxma1sXkts6yyIXAyUVjguPXyA8C1a06d1kgkF1xGKL4WRI8/LdV+01ha8WhlOIpYpD4JIrH6jVc0sZZyXkO537WRuZ9bHcmlVtJbQbsDPKD8UlFHsbmfqrtv0kk7tv8fP8AXnv8LCXvEI4QDIwXOwHNmPgqjdj6gCaR9tPN6A8nT5bgGUj8WP0U9r5PitRPql4g86TvMuplcBZjkuVYZ7IuxJIXC7Z5MK6DXLr0/b1bW5ygU/S+Oz4tFYLbl3nCFrlpcv5wc4IKkkDRyDADOwFTiW6RfSZV9rAfbXF+nVoJek9rGzOgdIQWRyjDIm2VxuCeW2++1dKj6u+HBcGyt28WeMO59Zd8sT6ya87cqkSsDuDkeNe1xDj8X3H41bR8LZlS4MXa2oYsnnyaCNJJxlcsO9cEjbau31AUUVA+ufi01tw4SW8rxP20Q1IcHBDZGfDYUE8opm6G3TScPtHkYs728LMxOSWMakknxJp5oCvM17XBzxC54pxieC4USpC0ojsnuWt4yEfSCdKMZG0+cQeec50jFB3JbxCcB0J8NQz7s1urmkvQ0suk8D4YB4i50t+mLYMD681t6v8Ao3xOyuXWZk8iYNphNw0zRHmgRmQHHMHkN84yNwmNu3ZXLodlnxIh/HVQkie3Cow8cv4GnWk3ELBZk0tkEEMrDZlYcnU+I9x3ByCRSS34qY2Ed1hHJwsg2ik8NJPov+ITnwLDetd9J0buN9XdldS9s8Zjn59vC7RSZ8SyEZPrIJrUOgjAYHEeJY8PKEP7Rj1fXUqorKozwHq9tLSc3CCWS4bVmaWV5HOrGc5ON8DfHdUmoooNF/ZrNE8T50yIyNjY4ZSpwfHBpr6JdEYeGwmG2LlGcudbajqKqp3wNsKKe6KAooooCotxLq2sppTOqPbzkkma3kaFyTzJ0nBJ7zjepTRQRf8AmO3L7o8Sx4dtH9vZZ+unrg/CRbR6BLNLuW1TSGR98bajyG3LlvS6igKjnSXoJb380E05k125ymlgB6av5wwc7qKdJ+OwIdJkUt8hMu/6CAt9Va/unK/wNu2PlSsIx+iNT+9RWttTJzqLdI+idnJdwX11I0ckGjs/viqh0OZACCPOOWOwNOv3Pnf4WfSPkwqE+gu2pvpXTW+04PFEdSINfe7ZZz7XYlj76YkGj7rO/wDs8Lt+PJ96T9oaz9CEeusX4Q8wIuZSykYMUY7NCO8Mcl2/SAPhTtRTdjowhPGOqW0nYsGmiJ7lcFfoDg4+g0nsupqzQgyPNLjuLKoPt0qD9dT6ivT7/qeTEJ7GwjgRY4UVEXkqjAH/AM+ulFFFeKopx7q0s727F1cq7uFVdGrEZC6sZXGfjE5BG4FZnoGANMV7xCJO5FudQA8A0iM4H51SiigjfR/q+tLOUzRo0k7ZzPM7SS77Hzm5EjbIANSSiigKZulXRWHiMHYXGsJrV/MbScrnG+DtuaeaKCK2XQBYQix3nEAkekKnlHmhVxhcaPRwMY8KlVFFAVH+kPQOzvmD3EI7UYxMjNHIMcvPUgnHdnOKkFFBFk6CsowvEOJAeBnRv2niLfXTnwTo95MWPlF1OXAB7eYuBj5K4AU79wp2ooCsJoVdSrgMpGCpAII8CDzrOigaxwdo/wDZpWjH9G47SP6ASGUepWA9Vei9uE+EgD+uGRT+zJox7ATWPRfjJvLSG4ZQhlQMVByBz2zgZry56V2scwhknjWQsq6SeTNjShPJWORgEgnIrW7ymGf84Ix6azR/Ohlx+kFK/XWS9I7Y/wDfwj1GRVPuJFN1901ht7qWG5dIljigkViTlu0MwYaQM4URAluQ1b4pxv8Aj1vDEsssqCOTTobOQ+oZUIBkvkb7Z23px4OWY45b908P61P86Dx23HOeH9an+daU4navAbkPC0IBYy+aVAXZsnuwQQRzGKx4Xxi0uGkW3eJ2i9PSB5u5HPGDurDI8DT8TltPSO2/rEJ9kin6gaxHSGE+j2j/ADIZm+tUIrDhvSm1uJDFBPG7gFtIPNQcFl7mUEjdcjekdv05tmvJLTWodDGoOfTdi4aMDGxUoM/OFODkvHGGPoW87eshEH7bg/VR5RdN6MUSet5WY/oqmP2qx4p0ptbZwlxPHGxGrDHkpOA7fJXO2psDavOkXSGO0hLtJEjMrdn2rFY2YLkBmAJC+JxypmeBn5DcN6dxp9UUSr9chf8A5UfzeiPwuub+9kZ1/QJ0fs0pn4gkUXaTMqLhctnzQWIUbnuJIA9tJ+GdI7e5Eht5kkERw5U7DnvnkRsdxttTdTBdBbKg0oqqB3KAB7hWymzhPSa2umZbeZJCoBIU76ScBx4qT8YZHrpzrKiimzinSW2tnVJ5kjdxkKx305xqPyVztqOB66ScO6WxGxgu7lkgEyRtgtnznGQi7ZY89gM7UD9RSbh/EY7iNZIHWRGzhlORscEe0EEEdxFKaAoqF2vTa4xHNLBF5NJctbBkmYyq3lDWyOyNGFKl1GQGyA2d8Gl/8+reOa4iuZI4exmWNctuwMMMnaMMeauZdOTttzoJLRWhb6MymIOvaKquUz52hiVDY8CVYZ9VJZekVusPbtMgi1FdediwYoVHidQIwM7igcaKQWvHYZYWmSQGNNWpsMMaRlsggEYHqrT0f40LpZHRoXRZWRGidm80BSNeVGl8k5UZHLegdaKZrXpjZyyCOO4iZyxRVDekw1ZCdzY0tkjIGKVvxuAJJIZUCQsyyNnZGXGpW8CMj30C6im3i/SS2tNIuZkjLZIBO+B6TYG4UZGW5DO5pwilDAMpDKwBBByCDuCCOYoMqKKKAooooCiiigKKKKCF9X3FOztLW1kguklVNLarWZUBGTvIU049eaZumVzd3C3cBS6yJFEUMVsDE8SlHEzzsp1E4PmoysCAADzqfxcbt2lMKTwtMucxCRDIMc8oDkY9lLqCHXl95LxK4lkt7iSN7a1VZIoHl85HuCYvNBOTqX8XlkjIy18J4ZLZLw2WeGRkhguY3SNGlaBpmjkjOhAWIVVaIlQcZHcTXQVnUsVDAsoBK5GQGzpJHMA4OPYa2UHPrnh0svDuLOsMieVtM8MJQiQjsI4tRj5q0jIzaSM+cM7mpxKpjhIgRSUQ9nGMKuVXzE8ANgPVSmgGg5vwaa5uLywlmF2xQT9t2lqIIoXeBh2aZUORkY1FmXYb5Ip+W6NvxO4Mkc5W4itFjdIZJEJRp1cMyAhMa1PnY2OalVFBCZbg2lxf9tbTzC6MbxGOFpBIogSHydioIQhlb08LiTOedb7jg80fAHtmBedbBoiq5YlxAV0Lj0t9h41Kp7pE062VdTBF1MBlm9FRnmx7hW2gjPTWwaXhrxqjOW8nBQKSSBNFqGPDSDn1A0s6XcJe44fcwQYDyQuiDkN1wEzyAPo/TT1RQQrozbRyXEUrNxHtYopFCXEHZogfQHjLrCiMcquArEebkVNaKKCHTyta8QunkgnmW6itxE0cTSAmMSK0DEbJuwbL4U6zvsaY04PNHacIkZbmMW0LJMIUDTxGSJFEnZsjEgaWUgKWAk22zXTa8JoGLofZRxxyNE1w3azNIzXEZjcuVRWYIY0wp0j4u5yafqKKCGdC+iEQQTTwv2y3F26iRpCFzczaJFiZtCkoQQwUHfPfWu+4U5g43iJi0/aCPzDmQeQRIoXbLDXqAx35qZyzqmNbKuohRkgZY7BRnmT4VsoIN0yWa3S2urYffwnkmk4BPlCqsROeeidYmx4F6cOKcBggsreFjcKtsYuylgR3lR0RlEulUfOQXBypHnnPOnmfgUTzpO4Znj9AGRzGpwy6xFq0a8Mw1Yzg86XO4UEsQAASSdgAOZJoGLofd3EkUnlOtgshEMskXYySRaVOt4ttJ1F15LkKDpGaS8F4bL2fEUw0bS3Nz2bEEbNFGqyL4jPePCnzh3G7e4z5PPDNp9Ls5EfHt0k4pbQc1tL3zeD25t5oXt5o0k1xFERktJ0KK52fUQWBTIIGSRkZx4yJVtuJ2ot7l5Z55ZI9ELlGjkWMhxJjTtggqDqyMYroV5w1JWiaQZMMnaJuRh9Dpnbn5rtsfGlVBBOP2bxcRed2vEimgiRZLaIS6WjeUtHIvZSMA3aBgQACdQPdUo6M8PSC0hih7Xs0QBO1BEgXmAykAgjOMYGMYpzrReXscK65nSNBganYKuTsBkkCg30VhDMrqGQhlYAhgQQQdwQRsRWdAUUVqmukQqHZVLtpUMwGpsE6VzzOATgeBoNtFFFAV4RXtFBC+j0T8Oa3s54o2Ri8dvdRgAswVpNM6EZWRlRyXBYMQc4zisLzpLOthfTBx2kFzNHGdK7IsyIBjGDsTuae7HolHHKsry3E7R6uy7aYuI9QKsVG3nEEjU2TgkZ3NJ73oDbymXW0+iZ+0eJZmWLtPNPa6R8Y6QcEkZ3xnegQT2M0vFboQXDW+LWyyyxxuxOu70fCAgKN8jGTtuMb+QdJ2m4fayyTvBLMSpEEIlkkZNauIoyr4BK6s6Tgd45078U6HxTzNN2k8UrokbPFMyExqXOjA23LnfGRgYIr286HwPHBGnaQeTDELQuUdF06CoO+QV2Oc55896Bn4NxGe64fdrJK6yQyTxCUxIkhVQrgvGV0hiraTgDxAFecCu5LLgouWkafs7KOVI2VFC6bcMIwUUEryGWycCpDwfo5DaxyRxBtMrs7h3ZyWZVViWYknOnJyeZJ7608I6Kx28TRB5pYmQRiOWQuixgFRGoI5YON8nAAztQNUVzdWs1n29x5Qt2zRSL2caBJOxeZXiKAHR97KkOWOGBztvEk6XX/AJP2puRnyHyvHYx41JMY+zG3osuNXfkebpG1T7hXQ2GCRJA80hiUrCJZWdYVIwRGD3483UcnG2cZrUOgVr2XZYfT5Obb0znsi+sjPjnvoNPS8yJLaSLJ5jXVtGYWjiZfOdsyBmUurjbBBGMVnxe8nlvo7SGY26iB55JFSNnb74I0jXtFZQM6ixwT6I2zT1xHhST9n2mfvUkcq4OPPQ5XPiPVSXjPRuO5dJC8sUkYZVkikKPofGuMnvU6VOCNioIwaCOWnSK5EEBkkVnPE5LZ2EaqGjWaaPAXfTsg78+ulPF+lUtueJvs62kEEkSEADU6Sk5I3IJVc77AGs+D9Cx5G1vOGQLdTzRMkh1oPKHkhkV8k6tJHPPM576c7DolBF2+zyeUqqzGV2k7QKrL52rxDEYGBjAAAFA0dHL698pVJhcyRPG+t5oYIuzlXSV7Ps23RgWGlskaR5xyamNM/BujS2zZSa5dQulI5Ji6Ku2AARk4xgFiSBTxQQnpBxy5e8kt7c3CLDFExaCGGVmeUyadfanAjAj5KMsSfOGN9XS1rifhEbzarabVamWMKhGs3ESkecGwA2GGD3AHO9SPi3RiOeUTB5YZgujtYX0MUznQ2xVgCSRkbEnGMmt99wKOa2NtKXdCqqWLntMqQVfXz1gqGz4igUcOt3jjCyStMwzl2VFJycgYQBduXKt7tgE+AzSXhfDuwTT2kspJJLyvrbfAxnAAG3IAD30soOZyzXNxb8Pu5p9S3F3ZydgI0CRq8mqNUYAPlRgEsWzvsNqVcU6RXsk135IJ/wDsz9nFHHBC8UjrGkjdu7sHAYvp8zTpGDkk4D7F0At1ZCGn0RSiaKHtm7KJwxbzE5YyTsc4BIGAaU3/AESjklaZJJ4HkCiQwylBJpGFLjBGoDbUMNjbOwoHi2kLIrMpUlQSp5qSMlT7OVRrrAGqK2ifeKa8tY5QeTIWLaG/FZlRSO/OO+pQBSXivCo7mJop11I2MjJByCGVgw3DAgEEbggUCPjdwlnaz3KRJqhgkbAUAkRqWCEgZxn3Zpnhurq2lszPc+ULduYpE7ONQjmF5leEoAdA7MqQ5Y4YHO27vw/oykQcPLcXAkXQRPKZF0HmujZd+8kEnxrTwvoZDBIjhppOxUrCssrOsKkaSIwe/T5uWycbZxQNC8YnjvCL2W4t0afRCFgiNrIhOIlabQzLI22dTJ5xwByyku+NXjXbIlx2cZv/ACQL2MbaUNkLgvqIyXDDzc7bnIYYAks3RRJJdcstxIokEghaU9kHVg6nSACQrAEKSQCBttWz+a8PadphtXlHlPpHHa9h5PnHho7vHegjHA+kF1erZw9t2LPatcTTJHGXcrIIVVA6lFySWY6T3AYzT10evnuILiO60SvbzTQs+kASaArLJo5BtLrkDbUDjFbG6EwCOFI2miNuGWKWOQiQKxy6FsEMpwNmBGwPMU5cK4LHbQ9lECFyxYlizMzks7ux3ZmJJJNBGOGcZa06PwToAzR2UBUH0dRjRV1Y+Lkgn1A0qhuLm1u7aKa4Nyl0JVOqONCkkcfa6k0KPvZAYaWyQdO/OnLhvRWGG2a1zJLCy6NErlwI9ATsxnkuByrHhXRKKCQS655nRSkZmlMnZocalTPLOlcscsdIyaCMcL4xeXNzGonlU9vcrcxLbx9lDHEX7MLM0Z1FisanzmJ7RiNOk4e+knaJd2TCXMclysZhaOIqPvE79orldat5oGQeRPjUdsOhlyuhFSaGRZtbXC3snk4Xtu0cRWobGGUldDIANW7HGTPr7hiTNEz5zBJ2qYOPO0PHv4jTI21BGOlHHJ/LEtbft1UQGZ3gjhkkJLmNFxL5qqNLEnBJyBt3vvRi6nktka7QpN5wYEBc6WZVfSCQupQracnGrHdRxjo5HcMkhaSKWMMElifQ4VsakJ3DKcA6WBGQDzpbYWnZRqmt30/GkbU53Jyzd/Og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AutoShape 10" descr="data:image/jpeg;base64,/9j/4AAQSkZJRgABAQAAAQABAAD/2wCEAAkGBhQRERUUEBQUFBUUFxQYFxUYFRcZGBoYGRYXFhcUGBgcHCcfHBsjHBcWIC8gJCcpLC0sFiExNTAqNSYrLCkBCQoKDgwOGg8PGiwkHyQpMjUpKi0pLCwpLSksLCopKSwpLCksLywtLCwsLCopKSwpLykpKSktLCkvLjUpKSwsKf/AABEIAK8BIAMBIgACEQEDEQH/xAAcAAABBAMBAAAAAAAAAAAAAAAABAUGCAIDBwH/xABUEAACAQMCAgUGBwsIBwgDAAABAgMABBESIQUxBgcTQVEUIjJhcZEzQlJygaGxFSM1YnSCkpOistIIFlNUZXOz0RcYNGODwdMkQ2SUpMLh40SEo//EABgBAQEBAQEAAAAAAAAAAAAAAAABAgQD/8QAJhEBAQABBAEDAwUAAAAAAAAAAAERAhIhMVEDQfAEEyIUYXGRof/aAAwDAQACEQMRAD8A7jRRRQFFFFAUUUUBRRRQFFFFAUUUUBRRRQFFFabq8SJdUrqi+LMFHvNBuopr+7ev4CKWX8bT2ae3VJpyPWoajsrp/SeKEeCKZG/TbSo/QNa2+UydKRXXGYYzh5UVvk6hq+hRufdWn7gI3wzyzfPkOn9WulP2aWWtlHEMRIiDwVQo+oU4OSP7t6vgoZ5P+H2Y98pSjyq5b0YY0+fMc/oohH7VOdFMzwGzye6POaFfmwsT72kx+zR9ypD6V1N+asKj/DJ+unOim6mDZ9wh8aa4P/GZf3cVkOAx/LuP/M3H/UpxopupiG08BTue4H/7M/8Azc14OCkejcXC/no376NTnRTdTBs8iuF9C4VvVJCD9cbJ9lHl06fCQBx8qFwx9pRwp+gFqc6KbvJgjs+LRSkqjeeOaMCrj1lGAYD14xSyk17w6OYASKGxup3DKfFWG6n1gg0gNw9r8Mxkg5dqca4/73GzJ+PsR8bIywYl6DxRQKKyoooooCvGbAydgK9rRe/Bv81vsNA1fz54f/XbT9fH/FWy36YWUjqkd3bO7EBVWaMsSdgAAck1UdOQ9g+yn7oH+E7L8pg/fFUWyooFFQFFFFAUUUUGq5ukjRnkZURQSzMQFAHMknYCmj+fFh/XbT9fH/FSPrMukXhd2GZVLwShQSAWOnko7z7Kqwaotn/Piw/rtp+vj/ipDc9ZViGKxXEEjDv7aJEHtkdgD+bqPqquPRXo2/ELlLaJkR3DkM+dPmqWOcAnuqdf6vl7/T2vvl/gpB0/+dtvJ8LxKziHyIZoifYZXO/0Kp9dKLPjXC0bUl1aM/8ASNcRvJ+m7lvozXKf9Xy9/p7X3y/wVql/k/349GW1b8+QfbHV3VMO623GoJPg5oX+bIjfYaWZqsXEup/iUIJNt2gHfEyP+zkN9VMMHFbuzcqktxbuvNQ8kZHtTI+sVlVvKKrlwLrw4hAQJilyg5iRQr49ToBv6yGrLpD1631wStuFtEPLTh5CPXIwwD7FB9dBYmSUKMsQAO8nA99Mt304sIvhLy2U+HbIT7gc1V/Vd8Ql05nupDvpJeVvbg5wPXsKl/C+oziMoy4hgHg8mW/RjDD66Dr8nWxwted5GfYsjfYprD/S9wr+tr+rm/gqA2/8naU/CXsY+bCzfWXH2Uo/1dP/AB3/AKf/AO2gncfWtws8ryIe0Ov2qKX23Tqwk9C9tT6u2jB9xNctm/k7Sj0L2M/OgYfZIaarvqBv1HmSW0nq1up+tMfXQd+t7xJBmN1ceKsGH1Gt1ch6LtbdGrQm+Km8uPOMMeln0qSEQHOAvMliQCWI3wKinSHryvrgkW2m1Tu0gPJj1uwwPzVHtoLDvIAMkgAd52Hvpnu+mtjF8JeWynwM0efdnNVdMt3fyaSbi6kPxcvKfbjfA9wqWcK6j+JSgF0igH+8k3/RjDfXig7HJ1r8LXneRH2B2+xTWputzhRGDdqQf91N/BUAt/5O0p+EvI1+bCzfWXH2Uq/1dP8Ax3/p/wD7aCVcF6zuGx6ovK4+zQjsmIceYRtGcr8Q5A/F09+af7bp9w+T0L21PqMyA+4kVyi56gXWVI1vFJdZGyYCMaCgxtIeese6kt1/J+vR8HNbP6iZEP7hH11q88jvFtfRyjMbo48VYMPqNb6rDedU/FLfzhbM2PjQurH6Ap1/VXX+qjoze28Pa39xOzSAaLZ3ZhGvPLaskOfkg+aOe/LIn9aL34N/mt9hrfWi9+Df5rfYaCmych7B9lP3QP8ACdl+UwfvimFOQ9g+yn7oH+E7L8pg/fFUWyFFApp6T9I47G3aaUEgEBVHNmPJR4d5z3AGkltxA7UVw++617+VvvJSNTsFjQMfpLA5PsApdH0+u7eMme5DyMp0x9lGSp7ixUDHMbHw5V0X6bXO/nz+mLrkdZveIxwgGRgMnCjcsx8FUZZj6gCaR67ib0R5OniwDTEepd0T87UfFRTN1fcahvI2lVWE6kLKXbW++4w+B5hwcKAACDtUury1TZce7XaH9OuExxcLvmUEubeUNIxLOfN5Fzvj1DbwFVgNWr6x/wAFXv5PL+7VVDWM5VOepX8MQ/Mn/wAJqstVaepb8MQ/Mn/wmqy2agKKM1g8yr6RA9pAoM6ZOlXQ+34jEY7lATg6JAB2iHxVv+XI94rO/wCmFlAD211bpjuMqZ/Rzn6q5/0w694ERk4cGllIIErKVjT8YBvOcjuGAPWeVBw+/szDLJExBMbuhI5EoxUkerak7Lmsnckkkkkkkk8yTuSacbbovdywmeG2meIHBkWNmHrIxuQPEDA7zVFgupmzt14XC9vpLyDM7DGoy5OVbvGnYAeGD35M7qoPA+kFxYyarWV4W2DAHY47nQ5DfSK6Rwb+UHOgAu7eOX8eNjG3tKnUpPsxUHdqK51w3r24dJgSGaA/jxlh74y32VKuGdNrG4x2F1A5Pxe0UN+iSG+qge6hnWd09HDLYdnhribKxKdwMelKw8FyNu8kDxxMgarH1ucaNzxWfJ82AiFB4BPS97l6CJ3t680jSTO0jucs7HJJ8Sak/V10CfilwVJKQR4Msg578o0ztrbB9QAJ8AYlVnOqHgwtuFQYGGmBmc+Jk3X3JoH0VRIuBdHoLKIRWsSxoOeBux+UzHdj6zTjRRUBRTVxzpRbWYHlEgUnkoyzn1hRk49fKmGy61LaZ9Ecc+wJLFUCgDvPn5A+itz09Vm7HCWyJBGdd4x7oYgn50jB2H0KkR/PpzqL9Duk1tOpWOZWnZmeRd1JY89GoDUqgBQR8VRUoprllxSCiiisKK0Xvwb/ADW+w1vrRe/Bv81vsNBTZOQ9g+yn7oH+E7L8pg/fFMKch7B9lP3QQ44nZflEP74qi2QqNdMrKK8ia0KtJIdLAIQOzI9GR2OQq89jkkE4B7lvlb3O1udEPfP8Z/VCDtj/AHh2+SD6QcbOxSFdMa6Rkk8ySTzZid2Y95JJNan4XPunbkN/1dcQgytokbKRu6OA59uvTj2Cm6z6qr+RvOjWIHmXkU4+hCxNd2oro/V6/wBkmmRH+hvRBOHxMobW8hBkfGASBgBR3KN/eakFFFc2rVdVzWkb6x/wVe/k8v7tVUNWr6x/wVe/k8v7tVUNQL+BcEmvJlhtl1yMGIXUq7KMndiByFSn/Q7xb+rj9fD/AB171K/hiH5k/wDhNVlqCtH+h3i39XH6+H+OvP8AQxxU87dfpmh/iqzFFQVyteojiTcxbx+2U/8AtQ0/cO/k7yH/AGi7RR4RRlj+kxH7tdvooINwHqa4dakM0ZuHHxpjqGf7sAJ7wam6IAAAAANgByA8BWVFA28U6N2t1/tNvDL63jVj9DEZHvqI8T6j+Gy7oksB/wB3IcfovqHuroFFBxPiX8ndhvbXYP4sseP20P8A7aiPF+pviUGT2CzqO+J1f9lsN7hVmqKCo0HFb2xfQktzbMPiapI/ehwPqpsu7h5ZHkdizyMzsTjdmJLHbxJNW+4twSC6Qx3MSSoe51Bx6weYPrGDVdetToEvC7hOxJME4YoGOWQqRqQnvHnKQee+DyyaIL2njt9nvq3HQqQNw6zK8vJrf/CUVUoirC9RfSdZ7DyZm++2pK4PMxMS0bD1DJT80eNB0qiiioOC9ZfCZo76WSZGZJWzHJ8UrjCpnuK8tPqz30zzOLeMojHtJANZ+SvPR7T313q7bypmhT4FTiaT5RHOBD49zMPR9Eedkp6/RGzLaja25PiYU/yrv0/UyaZNUYunNcJ6J8JnuLiMWwbUrqxkHopgg6y3djw7+VWNrVb2yRrpjVUUclUBR7htW2uf1vW+7empMCiiivBRWi9+Df5rfYa30m4lIFhkLEABHJJOABpO5NBThOQ9g+ynzoREG4lZqwDKbiEEEZBGsZBHeKxToRf4H/YrvkP/AMeXw+bW636I8RjdXjtLxHQhlZYJQQRuCCF2Iqi14r2qz9px/wDtX3XH+VHacf8A7V91x/lUFmKKrP2vH/7V91x/lR2nH/7V91x/lQWYoqs/acf/ALV91x/lU+6nn4mbqb7o+Wdn2Q09uJdOrWvo69s4zQTbrH/BV7+Ty/u1VQ1bDp9bPJwy7SNWd2gkCqoJYkrsABuTVaj0Iv8A+pXf/l5f4aofupX8MQ/Mn/wmqy1V86o+i93BxWGSa1uI0CzZd4XVRmNgMkjG5qwdQFFFFAUUUUGE0yoNTsFAxkkgDc4G59ZrJWB3G4rnvXD0fv76GOGyjV4tWuUdoqsxHoLhsAqN2588eFcdHRDi1ofMt72PHfFrI98RIoLS0VV5emHGYOc16uP6RHb/ABENKF63uLLzuD+dBD/06CzNFVnPW7xZuVwfzYIf+nSd+kXGbrYSX7g90aSKP/5qKCxnHOk9tZJqupo4h3Anzj81B5zH2Cq69ZvT37qXCmNSkMIZYw3pHUQWkbwJwu3cB6zWFl1W8UuG1eTSKTzeZlQ/TrbUfdUy4J/J6kJBvblUHekILH2a3AA/RNUceZsc6X9HuOzWU63Fu2iRT7QV70Yd6nG4+wgGrN8H6trC2haJLaNw4w7SASM49bN698DAB7qhHS3qNtArS207Wo+Q+ZI8nkq768k7AZY9wFA+dEOuezu1VbhhazbAq5+9sfFJDt9DYPt51KDdNd5WFisHJplOC/cUhPcO4yfQu/nLwC76muJoupYRIDv5rqGx3ZRypBI3xud996bYeD8VsjmOK/g/u1mC/seaas4Raa3t1jUIgCqoACgYAA7hWyqxRdZXF4djcT/8SJD+/Hmtv+mLi39YH6iH+CoqzFFVkfrQ4xJsLiX8yGMfux5rS1xxq62zxKQHuAnC/UAtQWWvuLQwDM8scQ8XdUH7RFJuC9J7a81+STxzdmQH0HOM7j2g77jbY+FV2s+qPik5ybYpn40siKfp84t9VdA6B9T15Y3CXDXccZXZo41Zw6n0o2LaRg+w4IBG4oOu0zqPKpcn4CFth3SSqd2PiiEYHiwJ+KM7uMzthYYyVeYlQw5ogGZJB6wNgflMtLre3WNFRAFVQFUDkABgCtTiZRsooorKiiiigKKKKAooooCiiigKKKKAooooCiiigKKKKArzFe0UHmK9oooCikt9xOOEDW27bKoBZ2PgqDdvoFI+xmn+EJgj+QrffWH4zjZB6kJP4w5VqT3TLbdcX84xwL2soxkA4RM98r7hfZux7gaLThPnCWdu1lGcHGETPMRpvp+cSWPjjYK7W0SJQkahVHIAYHrPt9dbqZ8AooorKjFeYr2igMUUUUBRRRQNdkNdzNIf+70wr7hJIR7S6g/3Yp0ps4D6Mvj29xn9Ycfs6az6QQyPaXCw57RoZRHg4OsowXB9uK1q7SIzddaEb3DW3DoJb6ZM6zGVSJcHB1SttjO2QMeBNLBxfip38gth+Kb45+qDFQj+T1cxrHdQnCz9orFTs2gLoAxz81tYI7i3rrpXGru8Rl8kgglUg6jJO0RBzsABG2Rjv2rKseB8UupWZbqz8mCgEOJ45VY55DSAw8dwKea5/wBHusqafib8Pnto4njEmp0mLjKqrYGY1yDqFdAoPCa8WQHcEH6abOlf+w3X5PP/AITVynqZ6HxXti5uWleJZ3Atg5SEt2cRMjhMFzuBhjgY5bmg7Kl4hOA6k+AYZrdUZHVpw0FSLK3BUgghANwcjPj7DmpNQFeM4G5OBSXi900UEska63SORlT5TKpKrt4kAfTXDugqT8VaW4uYYuIurDEc920aRgjOVtxGy6ScgHl5pGM5JDu8V2jei6t7GB+yttcv4j0HeZCo4PYRH4skN2YnU9zBkthuPXkU/wDVtwziNtE8XE5ElClexcSGR8b6lZioJAwpGcncjuFBMaxaQDmQPprKuMdeEeriHDRkrk41DZhmeIZU9xHMGg7JLMqjLMFHiSB9tEcysMqQw8QQfsqPw9XlgN5LdJ2POS4zO59ZaUsfdXN+P8PThvSKyWwHk6T9j2kaEhG1yvGw0csFQNuWRkb0Ha6KKi/WPxma1sXkts6yyIXAyUVjguPXyA8C1a06d1kgkF1xGKL4WRI8/LdV+01ha8WhlOIpYpD4JIrH6jVc0sZZyXkO537WRuZ9bHcmlVtJbQbsDPKD8UlFHsbmfqrtv0kk7tv8fP8AXnv8LCXvEI4QDIwXOwHNmPgqjdj6gCaR9tPN6A8nT5bgGUj8WP0U9r5PitRPql4g86TvMuplcBZjkuVYZ7IuxJIXC7Z5MK6DXLr0/b1bW5ygU/S+Oz4tFYLbl3nCFrlpcv5wc4IKkkDRyDADOwFTiW6RfSZV9rAfbXF+nVoJek9rGzOgdIQWRyjDIm2VxuCeW2++1dKj6u+HBcGyt28WeMO59Zd8sT6ya87cqkSsDuDkeNe1xDj8X3H41bR8LZlS4MXa2oYsnnyaCNJJxlcsO9cEjbau31AUUVA+ufi01tw4SW8rxP20Q1IcHBDZGfDYUE8opm6G3TScPtHkYs728LMxOSWMakknxJp5oCvM17XBzxC54pxieC4USpC0ojsnuWt4yEfSCdKMZG0+cQeec50jFB3JbxCcB0J8NQz7s1urmkvQ0suk8D4YB4i50t+mLYMD681t6v8Ao3xOyuXWZk8iYNphNw0zRHmgRmQHHMHkN84yNwmNu3ZXLodlnxIh/HVQkie3Cow8cv4GnWk3ELBZk0tkEEMrDZlYcnU+I9x3ByCRSS34qY2Ed1hHJwsg2ik8NJPov+ITnwLDetd9J0buN9XdldS9s8Zjn59vC7RSZ8SyEZPrIJrUOgjAYHEeJY8PKEP7Rj1fXUqorKozwHq9tLSc3CCWS4bVmaWV5HOrGc5ON8DfHdUmoooNF/ZrNE8T50yIyNjY4ZSpwfHBpr6JdEYeGwmG2LlGcudbajqKqp3wNsKKe6KAooooCotxLq2sppTOqPbzkkma3kaFyTzJ0nBJ7zjepTRQRf8AmO3L7o8Sx4dtH9vZZ+unrg/CRbR6BLNLuW1TSGR98bajyG3LlvS6igKjnSXoJb380E05k125ymlgB6av5wwc7qKdJ+OwIdJkUt8hMu/6CAt9Va/unK/wNu2PlSsIx+iNT+9RWttTJzqLdI+idnJdwX11I0ckGjs/viqh0OZACCPOOWOwNOv3Pnf4WfSPkwqE+gu2pvpXTW+04PFEdSINfe7ZZz7XYlj76YkGj7rO/wDs8Lt+PJ96T9oaz9CEeusX4Q8wIuZSykYMUY7NCO8Mcl2/SAPhTtRTdjowhPGOqW0nYsGmiJ7lcFfoDg4+g0nsupqzQgyPNLjuLKoPt0qD9dT6ivT7/qeTEJ7GwjgRY4UVEXkqjAH/AM+ulFFFeKopx7q0s727F1cq7uFVdGrEZC6sZXGfjE5BG4FZnoGANMV7xCJO5FudQA8A0iM4H51SiigjfR/q+tLOUzRo0k7ZzPM7SS77Hzm5EjbIANSSiigKZulXRWHiMHYXGsJrV/MbScrnG+DtuaeaKCK2XQBYQix3nEAkekKnlHmhVxhcaPRwMY8KlVFFAVH+kPQOzvmD3EI7UYxMjNHIMcvPUgnHdnOKkFFBFk6CsowvEOJAeBnRv2niLfXTnwTo95MWPlF1OXAB7eYuBj5K4AU79wp2ooCsJoVdSrgMpGCpAII8CDzrOigaxwdo/wDZpWjH9G47SP6ASGUepWA9Vei9uE+EgD+uGRT+zJox7ATWPRfjJvLSG4ZQhlQMVByBz2zgZry56V2scwhknjWQsq6SeTNjShPJWORgEgnIrW7ymGf84Ix6azR/Ohlx+kFK/XWS9I7Y/wDfwj1GRVPuJFN1901ht7qWG5dIljigkViTlu0MwYaQM4URAluQ1b4pxv8Aj1vDEsssqCOTTobOQ+oZUIBkvkb7Z23px4OWY45b908P61P86Dx23HOeH9an+daU4navAbkPC0IBYy+aVAXZsnuwQQRzGKx4Xxi0uGkW3eJ2i9PSB5u5HPGDurDI8DT8TltPSO2/rEJ9kin6gaxHSGE+j2j/ADIZm+tUIrDhvSm1uJDFBPG7gFtIPNQcFl7mUEjdcjekdv05tmvJLTWodDGoOfTdi4aMDGxUoM/OFODkvHGGPoW87eshEH7bg/VR5RdN6MUSet5WY/oqmP2qx4p0ptbZwlxPHGxGrDHkpOA7fJXO2psDavOkXSGO0hLtJEjMrdn2rFY2YLkBmAJC+JxypmeBn5DcN6dxp9UUSr9chf8A5UfzeiPwuub+9kZ1/QJ0fs0pn4gkUXaTMqLhctnzQWIUbnuJIA9tJ+GdI7e5Eht5kkERw5U7DnvnkRsdxttTdTBdBbKg0oqqB3KAB7hWymzhPSa2umZbeZJCoBIU76ScBx4qT8YZHrpzrKiimzinSW2tnVJ5kjdxkKx305xqPyVztqOB66ScO6WxGxgu7lkgEyRtgtnznGQi7ZY89gM7UD9RSbh/EY7iNZIHWRGzhlORscEe0EEEdxFKaAoqF2vTa4xHNLBF5NJctbBkmYyq3lDWyOyNGFKl1GQGyA2d8Gl/8+reOa4iuZI4exmWNctuwMMMnaMMeauZdOTttzoJLRWhb6MymIOvaKquUz52hiVDY8CVYZ9VJZekVusPbtMgi1FdediwYoVHidQIwM7igcaKQWvHYZYWmSQGNNWpsMMaRlsggEYHqrT0f40LpZHRoXRZWRGidm80BSNeVGl8k5UZHLegdaKZrXpjZyyCOO4iZyxRVDekw1ZCdzY0tkjIGKVvxuAJJIZUCQsyyNnZGXGpW8CMj30C6im3i/SS2tNIuZkjLZIBO+B6TYG4UZGW5DO5pwilDAMpDKwBBByCDuCCOYoMqKKKAooooCiiigKKKKCF9X3FOztLW1kguklVNLarWZUBGTvIU049eaZumVzd3C3cBS6yJFEUMVsDE8SlHEzzsp1E4PmoysCAADzqfxcbt2lMKTwtMucxCRDIMc8oDkY9lLqCHXl95LxK4lkt7iSN7a1VZIoHl85HuCYvNBOTqX8XlkjIy18J4ZLZLw2WeGRkhguY3SNGlaBpmjkjOhAWIVVaIlQcZHcTXQVnUsVDAsoBK5GQGzpJHMA4OPYa2UHPrnh0svDuLOsMieVtM8MJQiQjsI4tRj5q0jIzaSM+cM7mpxKpjhIgRSUQ9nGMKuVXzE8ANgPVSmgGg5vwaa5uLywlmF2xQT9t2lqIIoXeBh2aZUORkY1FmXYb5Ip+W6NvxO4Mkc5W4itFjdIZJEJRp1cMyAhMa1PnY2OalVFBCZbg2lxf9tbTzC6MbxGOFpBIogSHydioIQhlb08LiTOedb7jg80fAHtmBedbBoiq5YlxAV0Lj0t9h41Kp7pE062VdTBF1MBlm9FRnmx7hW2gjPTWwaXhrxqjOW8nBQKSSBNFqGPDSDn1A0s6XcJe44fcwQYDyQuiDkN1wEzyAPo/TT1RQQrozbRyXEUrNxHtYopFCXEHZogfQHjLrCiMcquArEebkVNaKKCHTyta8QunkgnmW6itxE0cTSAmMSK0DEbJuwbL4U6zvsaY04PNHacIkZbmMW0LJMIUDTxGSJFEnZsjEgaWUgKWAk22zXTa8JoGLofZRxxyNE1w3azNIzXEZjcuVRWYIY0wp0j4u5yafqKKCGdC+iEQQTTwv2y3F26iRpCFzczaJFiZtCkoQQwUHfPfWu+4U5g43iJi0/aCPzDmQeQRIoXbLDXqAx35qZyzqmNbKuohRkgZY7BRnmT4VsoIN0yWa3S2urYffwnkmk4BPlCqsROeeidYmx4F6cOKcBggsreFjcKtsYuylgR3lR0RlEulUfOQXBypHnnPOnmfgUTzpO4Znj9AGRzGpwy6xFq0a8Mw1Yzg86XO4UEsQAASSdgAOZJoGLofd3EkUnlOtgshEMskXYySRaVOt4ttJ1F15LkKDpGaS8F4bL2fEUw0bS3Nz2bEEbNFGqyL4jPePCnzh3G7e4z5PPDNp9Ls5EfHt0k4pbQc1tL3zeD25t5oXt5o0k1xFERktJ0KK52fUQWBTIIGSRkZx4yJVtuJ2ot7l5Z55ZI9ELlGjkWMhxJjTtggqDqyMYroV5w1JWiaQZMMnaJuRh9Dpnbn5rtsfGlVBBOP2bxcRed2vEimgiRZLaIS6WjeUtHIvZSMA3aBgQACdQPdUo6M8PSC0hih7Xs0QBO1BEgXmAykAgjOMYGMYpzrReXscK65nSNBganYKuTsBkkCg30VhDMrqGQhlYAhgQQQdwQRsRWdAUUVqmukQqHZVLtpUMwGpsE6VzzOATgeBoNtFFFAV4RXtFBC+j0T8Oa3s54o2Ri8dvdRgAswVpNM6EZWRlRyXBYMQc4zisLzpLOthfTBx2kFzNHGdK7IsyIBjGDsTuae7HolHHKsry3E7R6uy7aYuI9QKsVG3nEEjU2TgkZ3NJ73oDbymXW0+iZ+0eJZmWLtPNPa6R8Y6QcEkZ3xnegQT2M0vFboQXDW+LWyyyxxuxOu70fCAgKN8jGTtuMb+QdJ2m4fayyTvBLMSpEEIlkkZNauIoyr4BK6s6Tgd45078U6HxTzNN2k8UrokbPFMyExqXOjA23LnfGRgYIr286HwPHBGnaQeTDELQuUdF06CoO+QV2Oc55896Bn4NxGe64fdrJK6yQyTxCUxIkhVQrgvGV0hiraTgDxAFecCu5LLgouWkafs7KOVI2VFC6bcMIwUUEryGWycCpDwfo5DaxyRxBtMrs7h3ZyWZVViWYknOnJyeZJ7608I6Kx28TRB5pYmQRiOWQuixgFRGoI5YON8nAAztQNUVzdWs1n29x5Qt2zRSL2caBJOxeZXiKAHR97KkOWOGBztvEk6XX/AJP2puRnyHyvHYx41JMY+zG3osuNXfkebpG1T7hXQ2GCRJA80hiUrCJZWdYVIwRGD3483UcnG2cZrUOgVr2XZYfT5Obb0znsi+sjPjnvoNPS8yJLaSLJ5jXVtGYWjiZfOdsyBmUurjbBBGMVnxe8nlvo7SGY26iB55JFSNnb74I0jXtFZQM6ixwT6I2zT1xHhST9n2mfvUkcq4OPPQ5XPiPVSXjPRuO5dJC8sUkYZVkikKPofGuMnvU6VOCNioIwaCOWnSK5EEBkkVnPE5LZ2EaqGjWaaPAXfTsg78+ulPF+lUtueJvs62kEEkSEADU6Sk5I3IJVc77AGs+D9Cx5G1vOGQLdTzRMkh1oPKHkhkV8k6tJHPPM576c7DolBF2+zyeUqqzGV2k7QKrL52rxDEYGBjAAAFA0dHL698pVJhcyRPG+t5oYIuzlXSV7Ps23RgWGlskaR5xyamNM/BujS2zZSa5dQulI5Ji6Ku2AARk4xgFiSBTxQQnpBxy5e8kt7c3CLDFExaCGGVmeUyadfanAjAj5KMsSfOGN9XS1rifhEbzarabVamWMKhGs3ESkecGwA2GGD3AHO9SPi3RiOeUTB5YZgujtYX0MUznQ2xVgCSRkbEnGMmt99wKOa2NtKXdCqqWLntMqQVfXz1gqGz4igUcOt3jjCyStMwzl2VFJycgYQBduXKt7tgE+AzSXhfDuwTT2kspJJLyvrbfAxnAAG3IAD30soOZyzXNxb8Pu5p9S3F3ZydgI0CRq8mqNUYAPlRgEsWzvsNqVcU6RXsk135IJ/wDsz9nFHHBC8UjrGkjdu7sHAYvp8zTpGDkk4D7F0At1ZCGn0RSiaKHtm7KJwxbzE5YyTsc4BIGAaU3/AESjklaZJJ4HkCiQwylBJpGFLjBGoDbUMNjbOwoHi2kLIrMpUlQSp5qSMlT7OVRrrAGqK2ifeKa8tY5QeTIWLaG/FZlRSO/OO+pQBSXivCo7mJop11I2MjJByCGVgw3DAgEEbggUCPjdwlnaz3KRJqhgkbAUAkRqWCEgZxn3Zpnhurq2lszPc+ULduYpE7ONQjmF5leEoAdA7MqQ5Y4YHO27vw/oykQcPLcXAkXQRPKZF0HmujZd+8kEnxrTwvoZDBIjhppOxUrCssrOsKkaSIwe/T5uWycbZxQNC8YnjvCL2W4t0afRCFgiNrIhOIlabQzLI22dTJ5xwByyku+NXjXbIlx2cZv/ACQL2MbaUNkLgvqIyXDDzc7bnIYYAks3RRJJdcstxIokEghaU9kHVg6nSACQrAEKSQCBttWz+a8PadphtXlHlPpHHa9h5PnHho7vHegjHA+kF1erZw9t2LPatcTTJHGXcrIIVVA6lFySWY6T3AYzT10evnuILiO60SvbzTQs+kASaArLJo5BtLrkDbUDjFbG6EwCOFI2miNuGWKWOQiQKxy6FsEMpwNmBGwPMU5cK4LHbQ9lECFyxYlizMzks7ux3ZmJJJNBGOGcZa06PwToAzR2UBUH0dRjRV1Y+Lkgn1A0qhuLm1u7aKa4Nyl0JVOqONCkkcfa6k0KPvZAYaWyQdO/OnLhvRWGG2a1zJLCy6NErlwI9ATsxnkuByrHhXRKKCQS655nRSkZmlMnZocalTPLOlcscsdIyaCMcL4xeXNzGonlU9vcrcxLbx9lDHEX7MLM0Z1FisanzmJ7RiNOk4e+knaJd2TCXMclysZhaOIqPvE79orldat5oGQeRPjUdsOhlyuhFSaGRZtbXC3snk4Xtu0cRWobGGUldDIANW7HGTPr7hiTNEz5zBJ2qYOPO0PHv4jTI21BGOlHHJ/LEtbft1UQGZ3gjhkkJLmNFxL5qqNLEnBJyBt3vvRi6nktka7QpN5wYEBc6WZVfSCQupQracnGrHdRxjo5HcMkhaSKWMMElifQ4VsakJ3DKcA6WBGQDzpbYWnZRqmt30/GkbU53Jyzd/Og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9" y="238370"/>
            <a:ext cx="2690959" cy="15944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95" y="107446"/>
            <a:ext cx="2542899" cy="1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7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10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cLVF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experiments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time </a:t>
            </a:r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scale</a:t>
            </a:r>
            <a:endParaRPr lang="fr-FR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863715"/>
            <a:ext cx="8744378" cy="2418827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36A3DB1-E025-1347-BB3F-FA4BFC4A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45" y="3437317"/>
            <a:ext cx="7702140" cy="32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69" y="1746014"/>
            <a:ext cx="3915435" cy="196745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040" y="838857"/>
            <a:ext cx="2565285" cy="2116109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Electric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dipole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moments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116505" y="718184"/>
                <a:ext cx="7020780" cy="2542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smtClean="0"/>
                  <a:t>For </a:t>
                </a:r>
                <a:r>
                  <a:rPr lang="fr-FR" sz="2000" b="1" dirty="0" err="1" smtClean="0"/>
                  <a:t>theoricist</a:t>
                </a:r>
                <a:endParaRPr lang="fr-FR" sz="2000" b="1" dirty="0" smtClean="0"/>
              </a:p>
              <a:p>
                <a:endParaRPr lang="fr-FR" sz="1050" dirty="0"/>
              </a:p>
              <a:p>
                <a:r>
                  <a:rPr lang="fr-FR" sz="2000" b="1" dirty="0" smtClean="0">
                    <a:solidFill>
                      <a:srgbClr val="C00000"/>
                    </a:solidFill>
                  </a:rPr>
                  <a:t>C</a:t>
                </a:r>
                <a:r>
                  <a:rPr lang="fr-FR" sz="2000" b="1" dirty="0" smtClean="0">
                    <a:solidFill>
                      <a:srgbClr val="0070C0"/>
                    </a:solidFill>
                  </a:rPr>
                  <a:t>P</a:t>
                </a:r>
                <a:r>
                  <a:rPr lang="fr-FR" sz="2000" dirty="0" smtClean="0"/>
                  <a:t>-</a:t>
                </a:r>
                <a:r>
                  <a:rPr lang="fr-FR" sz="2000" dirty="0" err="1" smtClean="0"/>
                  <a:t>violating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term</a:t>
                </a:r>
                <a:r>
                  <a:rPr lang="fr-FR" sz="2000" dirty="0" smtClean="0"/>
                  <a:t> in the EM </a:t>
                </a:r>
                <a:r>
                  <a:rPr lang="fr-FR" sz="2000" dirty="0" err="1" smtClean="0"/>
                  <a:t>current</a:t>
                </a:r>
                <a:r>
                  <a:rPr lang="fr-FR" sz="2000" dirty="0" smtClean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̅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p>
                      <m:sSupPr>
                        <m:ctrlPr>
                          <a:rPr lang="fr-F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endParaRPr lang="fr-FR" sz="2000" b="1" dirty="0">
                  <a:solidFill>
                    <a:srgbClr val="C00000"/>
                  </a:solidFill>
                </a:endParaRPr>
              </a:p>
              <a:p>
                <a:r>
                  <a:rPr lang="fr-FR" sz="2000" dirty="0" smtClean="0"/>
                  <a:t>Important for Baryon </a:t>
                </a:r>
                <a:r>
                  <a:rPr lang="fr-FR" sz="2000" dirty="0" err="1" smtClean="0"/>
                  <a:t>asymmetry</a:t>
                </a:r>
                <a:r>
                  <a:rPr lang="fr-FR" sz="2000" dirty="0" smtClean="0"/>
                  <a:t> !</a:t>
                </a:r>
                <a:endParaRPr lang="fr-FR" sz="2000" dirty="0" smtClean="0"/>
              </a:p>
              <a:p>
                <a:endParaRPr lang="fr-FR" sz="2000" dirty="0" smtClean="0"/>
              </a:p>
              <a:p>
                <a:r>
                  <a:rPr lang="fr-FR" sz="2000" dirty="0" smtClean="0"/>
                  <a:t>In </a:t>
                </a:r>
                <a:r>
                  <a:rPr lang="fr-FR" sz="2000" dirty="0" smtClean="0"/>
                  <a:t>standard model : </a:t>
                </a:r>
              </a:p>
              <a:p>
                <a:r>
                  <a:rPr lang="fr-FR" sz="2000" dirty="0" err="1" smtClean="0"/>
                  <a:t>only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through</a:t>
                </a:r>
                <a:r>
                  <a:rPr lang="fr-FR" sz="2000" dirty="0" smtClean="0"/>
                  <a:t> 3 (quarks) or 4 (leptons) </a:t>
                </a:r>
              </a:p>
              <a:p>
                <a:r>
                  <a:rPr lang="fr-FR" sz="2000" dirty="0" err="1" smtClean="0"/>
                  <a:t>loops</a:t>
                </a:r>
                <a:r>
                  <a:rPr lang="fr-FR" sz="2000" dirty="0" smtClean="0"/>
                  <a:t> EW </a:t>
                </a:r>
                <a:r>
                  <a:rPr lang="fr-FR" sz="2000" dirty="0" err="1" smtClean="0"/>
                  <a:t>diagrams</a:t>
                </a:r>
                <a:endParaRPr lang="fr-FR" sz="2000" dirty="0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5" y="718184"/>
                <a:ext cx="7020780" cy="2542234"/>
              </a:xfrm>
              <a:prstGeom prst="rect">
                <a:avLst/>
              </a:prstGeom>
              <a:blipFill>
                <a:blip r:embed="rId4"/>
                <a:stretch>
                  <a:fillRect l="-868" t="-1439" b="-33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593685" y="3843305"/>
                <a:ext cx="7956630" cy="1103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smtClean="0"/>
                  <a:t>For the </a:t>
                </a:r>
                <a:r>
                  <a:rPr lang="fr-FR" sz="2000" b="1" dirty="0" err="1" smtClean="0"/>
                  <a:t>experimentalist</a:t>
                </a:r>
                <a:endParaRPr lang="fr-FR" sz="2000" b="1" dirty="0" smtClean="0"/>
              </a:p>
              <a:p>
                <a:r>
                  <a:rPr lang="fr-FR" sz="2000" dirty="0" smtClean="0"/>
                  <a:t>At </a:t>
                </a:r>
                <a:r>
                  <a:rPr lang="fr-FR" sz="2000" dirty="0" err="1" smtClean="0"/>
                  <a:t>low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energy</a:t>
                </a:r>
                <a:r>
                  <a:rPr lang="fr-FR" sz="2000" dirty="0" smtClean="0"/>
                  <a:t> (non </a:t>
                </a:r>
                <a:r>
                  <a:rPr lang="fr-FR" sz="2000" dirty="0" err="1" smtClean="0"/>
                  <a:t>relativistic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limit</a:t>
                </a:r>
                <a:r>
                  <a:rPr lang="fr-FR" sz="2000" dirty="0" smtClean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acc>
                      <m:accPr>
                        <m:chr m:val="⃗"/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̂"/>
                            <m:ctrlPr>
                              <a:rPr lang="fr-FR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J</m:t>
                            </m:r>
                          </m:e>
                        </m:acc>
                      </m:e>
                    </m:acc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000" b="1" dirty="0" smtClean="0">
                  <a:solidFill>
                    <a:schemeClr val="tx1"/>
                  </a:solidFill>
                </a:endParaRPr>
              </a:p>
              <a:p>
                <a:r>
                  <a:rPr lang="fr-FR" sz="2000" dirty="0" err="1" smtClean="0"/>
                  <a:t>Coupling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between</a:t>
                </a:r>
                <a:r>
                  <a:rPr lang="fr-FR" sz="2000" dirty="0" smtClean="0"/>
                  <a:t> the </a:t>
                </a:r>
                <a:r>
                  <a:rPr lang="fr-FR" sz="2000" b="1" dirty="0" smtClean="0">
                    <a:solidFill>
                      <a:srgbClr val="C00000"/>
                    </a:solidFill>
                  </a:rPr>
                  <a:t>Spin</a:t>
                </a:r>
                <a:r>
                  <a:rPr lang="fr-FR" sz="2000" dirty="0" smtClean="0"/>
                  <a:t> and an </a:t>
                </a:r>
                <a:r>
                  <a:rPr lang="fr-FR" sz="2000" dirty="0" err="1" smtClean="0"/>
                  <a:t>external</a:t>
                </a:r>
                <a:r>
                  <a:rPr lang="fr-FR" sz="2000" dirty="0" smtClean="0"/>
                  <a:t> </a:t>
                </a:r>
                <a:r>
                  <a:rPr lang="fr-FR" sz="2000" b="1" dirty="0" smtClean="0">
                    <a:solidFill>
                      <a:srgbClr val="C00000"/>
                    </a:solidFill>
                  </a:rPr>
                  <a:t>Electric Field</a:t>
                </a:r>
                <a:endParaRPr lang="fr-FR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85" y="3843305"/>
                <a:ext cx="7956630" cy="1103764"/>
              </a:xfrm>
              <a:prstGeom prst="rect">
                <a:avLst/>
              </a:prstGeom>
              <a:blipFill>
                <a:blip r:embed="rId5"/>
                <a:stretch>
                  <a:fillRect l="-766" t="-2747" b="-8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5"/>
              <p:cNvSpPr txBox="1"/>
              <p:nvPr/>
            </p:nvSpPr>
            <p:spPr>
              <a:xfrm>
                <a:off x="5119442" y="5208027"/>
                <a:ext cx="286719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↓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0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442" y="5208027"/>
                <a:ext cx="286719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/>
              <p:cNvSpPr txBox="1"/>
              <p:nvPr/>
            </p:nvSpPr>
            <p:spPr>
              <a:xfrm>
                <a:off x="2524795" y="4978025"/>
                <a:ext cx="6572312" cy="756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000" b="0" dirty="0" smtClean="0"/>
                  <a:t>Change in Larmor </a:t>
                </a:r>
                <a:r>
                  <a:rPr lang="fr-FR" sz="2000" b="0" dirty="0" err="1" smtClean="0"/>
                  <a:t>frequency</a:t>
                </a:r>
                <a:r>
                  <a:rPr lang="fr-FR" sz="2000" b="0" dirty="0" smtClean="0"/>
                  <a:t> if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FR" sz="2000" b="0" dirty="0" smtClean="0"/>
                  <a:t> and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fr-FR" sz="2000" b="0" dirty="0" smtClean="0"/>
                  <a:t> fields are (anti)</a:t>
                </a:r>
                <a:r>
                  <a:rPr lang="fr-FR" sz="2000" b="0" dirty="0" err="1" smtClean="0"/>
                  <a:t>paralell</a:t>
                </a:r>
                <a:endParaRPr lang="fr-FR" sz="2000" b="0" dirty="0" smtClean="0"/>
              </a:p>
              <a:p>
                <a:r>
                  <a:rPr lang="fr-FR" sz="2000" b="0" dirty="0" smtClean="0"/>
                  <a:t> 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fr-FR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fr-F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fr-FR" sz="2000" dirty="0"/>
              </a:p>
            </p:txBody>
          </p:sp>
        </mc:Choice>
        <mc:Fallback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795" y="4978025"/>
                <a:ext cx="6572312" cy="756874"/>
              </a:xfrm>
              <a:prstGeom prst="rect">
                <a:avLst/>
              </a:prstGeom>
              <a:blipFill>
                <a:blip r:embed="rId7"/>
                <a:stretch>
                  <a:fillRect l="-2319" t="-104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8749454A-B0C6-4BCE-9B14-C4AFBC0DC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35" y="5327484"/>
            <a:ext cx="2519609" cy="1407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885086" y="5854937"/>
                <a:ext cx="455734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/>
                          </m:ctrlPr>
                        </m:sSubPr>
                        <m:e>
                          <m:r>
                            <a:rPr lang="en-US" i="1"/>
                            <m:t>𝑑</m:t>
                          </m:r>
                        </m:e>
                        <m:sub>
                          <m:r>
                            <a:rPr lang="en-US" i="1"/>
                            <m:t>𝑛</m:t>
                          </m:r>
                        </m:sub>
                      </m:sSub>
                      <m:r>
                        <a:rPr lang="en-US" i="1"/>
                        <m:t>&lt;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1.8</m:t>
                      </m:r>
                      <m:r>
                        <a:rPr lang="en-US" i="1"/>
                        <m:t>×</m:t>
                      </m:r>
                      <m:sSup>
                        <m:sSupPr>
                          <m:ctrlPr>
                            <a:rPr lang="en-US" i="1"/>
                          </m:ctrlPr>
                        </m:sSupPr>
                        <m:e>
                          <m:r>
                            <a:rPr lang="en-US" i="1"/>
                            <m:t>10</m:t>
                          </m:r>
                        </m:e>
                        <m:sup>
                          <m:r>
                            <a:rPr lang="en-US" i="1"/>
                            <m:t>−2</m:t>
                          </m:r>
                          <m:r>
                            <a:rPr lang="fr-FR" b="0" i="1" smtClean="0"/>
                            <m:t>6</m:t>
                          </m:r>
                        </m:sup>
                      </m:sSup>
                      <m:r>
                        <a:rPr lang="en-US" i="1"/>
                        <m:t> </m:t>
                      </m:r>
                      <m:r>
                        <a:rPr lang="en-US" i="1"/>
                        <m:t>𝑒</m:t>
                      </m:r>
                      <m:r>
                        <a:rPr lang="en-US" i="1"/>
                        <m:t> </m:t>
                      </m:r>
                      <m:r>
                        <m:rPr>
                          <m:sty m:val="p"/>
                        </m:rPr>
                        <a:rPr lang="en-US"/>
                        <m:t>cm</m:t>
                      </m:r>
                      <m:r>
                        <a:rPr lang="en-US"/>
                        <m:t>  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PSI</m:t>
                      </m:r>
                      <m:r>
                        <a:rPr lang="en-US"/>
                        <m:t>, 20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/>
                        <m:t>)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en-US" i="1"/>
                            <m:t>𝑑</m:t>
                          </m:r>
                        </m:e>
                        <m:sub>
                          <m:r>
                            <a:rPr lang="en-US" i="1"/>
                            <m:t>𝑒</m:t>
                          </m:r>
                        </m:sub>
                      </m:sSub>
                      <m:r>
                        <a:rPr lang="en-US" i="1"/>
                        <m:t>&lt;</m:t>
                      </m:r>
                      <m:r>
                        <a:rPr lang="fr-FR" b="0" i="1" smtClean="0"/>
                        <m:t>1</m:t>
                      </m:r>
                      <m:r>
                        <a:rPr lang="en-US" i="1"/>
                        <m:t>×</m:t>
                      </m:r>
                      <m:sSup>
                        <m:sSupPr>
                          <m:ctrlPr>
                            <a:rPr lang="en-US" i="1"/>
                          </m:ctrlPr>
                        </m:sSupPr>
                        <m:e>
                          <m:r>
                            <a:rPr lang="en-US" i="1"/>
                            <m:t>10</m:t>
                          </m:r>
                        </m:e>
                        <m:sup>
                          <m:r>
                            <a:rPr lang="en-US" i="1"/>
                            <m:t>−2</m:t>
                          </m:r>
                          <m:r>
                            <a:rPr lang="fr-FR" b="0" i="1" smtClean="0"/>
                            <m:t>9</m:t>
                          </m:r>
                        </m:sup>
                      </m:sSup>
                      <m:r>
                        <a:rPr lang="en-US" i="1"/>
                        <m:t> </m:t>
                      </m:r>
                      <m:r>
                        <a:rPr lang="en-US" i="1"/>
                        <m:t>𝑒</m:t>
                      </m:r>
                      <m:r>
                        <a:rPr lang="en-US" i="1"/>
                        <m:t> </m:t>
                      </m:r>
                      <m:r>
                        <m:rPr>
                          <m:sty m:val="p"/>
                        </m:rPr>
                        <a:rPr lang="en-US"/>
                        <m:t>cm</m:t>
                      </m:r>
                      <m:r>
                        <a:rPr lang="en-US"/>
                        <m:t>    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Yale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/>
                        <m:t>Harvard</m:t>
                      </m:r>
                      <m:r>
                        <a:rPr lang="en-US"/>
                        <m:t>, 2018)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086" y="5854937"/>
                <a:ext cx="4557344" cy="9420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438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12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colorTemperature colorTemp="7400"/>
                    </a14:imgEffect>
                    <a14:imgEffect>
                      <a14:saturation sat="87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7724" b="24425"/>
          <a:stretch/>
        </p:blipFill>
        <p:spPr>
          <a:xfrm>
            <a:off x="0" y="781493"/>
            <a:ext cx="9153940" cy="43498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AFBEEC-3E75-4601-B3AB-B9A044EA56BC}"/>
              </a:ext>
            </a:extLst>
          </p:cNvPr>
          <p:cNvSpPr/>
          <p:nvPr/>
        </p:nvSpPr>
        <p:spPr>
          <a:xfrm>
            <a:off x="4655851" y="1890560"/>
            <a:ext cx="89474" cy="894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TextBox 26"/>
          <p:cNvSpPr txBox="1"/>
          <p:nvPr/>
        </p:nvSpPr>
        <p:spPr>
          <a:xfrm>
            <a:off x="61722" y="368660"/>
            <a:ext cx="2193209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27000" tIns="0" rIns="2700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Neutrons (~200 ppl)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Beam EDM @ Berne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LANL EDM @ Los Alamos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n2EDM @ PSI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nEDM</a:t>
            </a:r>
            <a:r>
              <a:rPr lang="en-US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 @ SNS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panEDM</a:t>
            </a:r>
            <a:r>
              <a:rPr lang="en-US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 @ ILL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PNPI/FTI/ILL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TUCAN @ TRIUMF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9A479E-2524-4500-BB9C-A30D2FD3B74C}"/>
              </a:ext>
            </a:extLst>
          </p:cNvPr>
          <p:cNvSpPr/>
          <p:nvPr/>
        </p:nvSpPr>
        <p:spPr>
          <a:xfrm>
            <a:off x="1809574" y="2303212"/>
            <a:ext cx="89474" cy="8947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5E4AC8A-DA36-499F-80B2-EA8DC3E1B162}"/>
              </a:ext>
            </a:extLst>
          </p:cNvPr>
          <p:cNvSpPr/>
          <p:nvPr/>
        </p:nvSpPr>
        <p:spPr>
          <a:xfrm>
            <a:off x="1205275" y="2350660"/>
            <a:ext cx="89474" cy="8947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7CDD355-BD68-4270-A258-8D95DF0352CF}"/>
              </a:ext>
            </a:extLst>
          </p:cNvPr>
          <p:cNvSpPr/>
          <p:nvPr/>
        </p:nvSpPr>
        <p:spPr>
          <a:xfrm>
            <a:off x="833437" y="1955681"/>
            <a:ext cx="89474" cy="8947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50A0BE0-1B00-4100-967A-B77269043494}"/>
              </a:ext>
            </a:extLst>
          </p:cNvPr>
          <p:cNvSpPr/>
          <p:nvPr/>
        </p:nvSpPr>
        <p:spPr>
          <a:xfrm>
            <a:off x="4453351" y="1981398"/>
            <a:ext cx="89474" cy="8947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3B39821-412F-4884-BDB5-221B464725BC}"/>
              </a:ext>
            </a:extLst>
          </p:cNvPr>
          <p:cNvSpPr/>
          <p:nvPr/>
        </p:nvSpPr>
        <p:spPr>
          <a:xfrm>
            <a:off x="4639089" y="1955681"/>
            <a:ext cx="89474" cy="8947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C7EAFC9-877C-4470-AA0F-74F8CFFFD853}"/>
              </a:ext>
            </a:extLst>
          </p:cNvPr>
          <p:cNvSpPr/>
          <p:nvPr/>
        </p:nvSpPr>
        <p:spPr>
          <a:xfrm>
            <a:off x="4576969" y="1910944"/>
            <a:ext cx="89474" cy="8947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9DCD5B7-E2E6-4739-96AB-BEF6259CB429}"/>
              </a:ext>
            </a:extLst>
          </p:cNvPr>
          <p:cNvSpPr/>
          <p:nvPr/>
        </p:nvSpPr>
        <p:spPr>
          <a:xfrm>
            <a:off x="5067507" y="1483195"/>
            <a:ext cx="89474" cy="8947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277EFACF-C812-4F5F-AB7C-6A1D7401A6C5}"/>
              </a:ext>
            </a:extLst>
          </p:cNvPr>
          <p:cNvSpPr txBox="1"/>
          <p:nvPr/>
        </p:nvSpPr>
        <p:spPr>
          <a:xfrm>
            <a:off x="66251" y="3591894"/>
            <a:ext cx="1689754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27000" tIns="0" rIns="2700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Diamagnetic atoms (~70 </a:t>
            </a:r>
            <a:r>
              <a:rPr lang="en-US" sz="1200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ppl</a:t>
            </a:r>
            <a:r>
              <a:rPr lang="en-US" sz="12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)</a:t>
            </a:r>
            <a:endParaRPr lang="en-US" sz="12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030A0"/>
                </a:solidFill>
                <a:latin typeface="Bookman Old Style" panose="02050604050505020204" pitchFamily="18" charset="0"/>
              </a:rPr>
              <a:t>Hg @ </a:t>
            </a:r>
            <a:r>
              <a:rPr lang="en-US" sz="12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Bonn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Hg @ Seattle</a:t>
            </a:r>
            <a:endParaRPr lang="en-US" sz="12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030A0"/>
                </a:solidFill>
                <a:latin typeface="Bookman Old Style" panose="02050604050505020204" pitchFamily="18" charset="0"/>
              </a:rPr>
              <a:t>Ra @ Argonne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Xe</a:t>
            </a:r>
            <a:r>
              <a:rPr lang="en-US" sz="1200" dirty="0">
                <a:solidFill>
                  <a:srgbClr val="7030A0"/>
                </a:solidFill>
                <a:latin typeface="Bookman Old Style" panose="02050604050505020204" pitchFamily="18" charset="0"/>
              </a:rPr>
              <a:t> @ Heidelberg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Xe</a:t>
            </a:r>
            <a:r>
              <a:rPr lang="en-US" sz="1200" dirty="0">
                <a:solidFill>
                  <a:srgbClr val="7030A0"/>
                </a:solidFill>
                <a:latin typeface="Bookman Old Style" panose="02050604050505020204" pitchFamily="18" charset="0"/>
              </a:rPr>
              <a:t> @ PTB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Xe</a:t>
            </a:r>
            <a:r>
              <a:rPr lang="en-US" sz="1200" dirty="0">
                <a:solidFill>
                  <a:srgbClr val="7030A0"/>
                </a:solidFill>
                <a:latin typeface="Bookman Old Style" panose="02050604050505020204" pitchFamily="18" charset="0"/>
              </a:rPr>
              <a:t> @ </a:t>
            </a:r>
            <a:r>
              <a:rPr lang="en-US" sz="1200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Rikken</a:t>
            </a:r>
            <a:endParaRPr lang="en-US" sz="12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83EED8C-152C-45A9-82F8-465A0B7AFD9B}"/>
              </a:ext>
            </a:extLst>
          </p:cNvPr>
          <p:cNvSpPr/>
          <p:nvPr/>
        </p:nvSpPr>
        <p:spPr>
          <a:xfrm>
            <a:off x="4572000" y="1819933"/>
            <a:ext cx="89474" cy="89474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7835FB3-1923-40EC-8875-2B15033ABA2A}"/>
              </a:ext>
            </a:extLst>
          </p:cNvPr>
          <p:cNvSpPr/>
          <p:nvPr/>
        </p:nvSpPr>
        <p:spPr>
          <a:xfrm>
            <a:off x="4645996" y="1763176"/>
            <a:ext cx="89474" cy="89474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1B3CB41-01F1-4AEA-9CC0-57B8F10EA4A5}"/>
              </a:ext>
            </a:extLst>
          </p:cNvPr>
          <p:cNvSpPr/>
          <p:nvPr/>
        </p:nvSpPr>
        <p:spPr>
          <a:xfrm>
            <a:off x="8393814" y="2265619"/>
            <a:ext cx="89474" cy="89474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04434D70-4D9B-454C-94FB-4B5C2E592527}"/>
              </a:ext>
            </a:extLst>
          </p:cNvPr>
          <p:cNvSpPr txBox="1"/>
          <p:nvPr/>
        </p:nvSpPr>
        <p:spPr>
          <a:xfrm>
            <a:off x="5562110" y="2491845"/>
            <a:ext cx="2186160" cy="1661993"/>
          </a:xfrm>
          <a:prstGeom prst="rect">
            <a:avLst/>
          </a:prstGeom>
          <a:solidFill>
            <a:schemeClr val="bg1"/>
          </a:solidFill>
        </p:spPr>
        <p:txBody>
          <a:bodyPr wrap="square" lIns="27000" tIns="0" rIns="2700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Bookman Old Style" panose="02050604050505020204" pitchFamily="18" charset="0"/>
              </a:rPr>
              <a:t>Paramagnetic systems (~80 ppl)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>
                <a:latin typeface="Bookman Old Style" panose="02050604050505020204" pitchFamily="18" charset="0"/>
              </a:rPr>
              <a:t>Cs @ Penn State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>
                <a:latin typeface="Bookman Old Style" panose="02050604050505020204" pitchFamily="18" charset="0"/>
              </a:rPr>
              <a:t>Fr @ </a:t>
            </a:r>
            <a:r>
              <a:rPr lang="en-US" sz="1200" dirty="0" err="1">
                <a:latin typeface="Bookman Old Style" panose="02050604050505020204" pitchFamily="18" charset="0"/>
              </a:rPr>
              <a:t>Rikken</a:t>
            </a:r>
            <a:endParaRPr lang="en-US" sz="1200" dirty="0">
              <a:latin typeface="Bookman Old Style" panose="020506040505050202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 err="1">
                <a:latin typeface="Bookman Old Style" panose="02050604050505020204" pitchFamily="18" charset="0"/>
              </a:rPr>
              <a:t>BaF</a:t>
            </a:r>
            <a:r>
              <a:rPr lang="en-US" sz="1200" dirty="0">
                <a:latin typeface="Bookman Old Style" panose="02050604050505020204" pitchFamily="18" charset="0"/>
              </a:rPr>
              <a:t> @ </a:t>
            </a:r>
            <a:r>
              <a:rPr lang="en-US" sz="1200" dirty="0" err="1">
                <a:latin typeface="Bookman Old Style" panose="02050604050505020204" pitchFamily="18" charset="0"/>
              </a:rPr>
              <a:t>Nikhef</a:t>
            </a:r>
            <a:endParaRPr lang="en-US" sz="1200" dirty="0">
              <a:latin typeface="Bookman Old Style" panose="020506040505050202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 err="1">
                <a:latin typeface="Bookman Old Style" panose="02050604050505020204" pitchFamily="18" charset="0"/>
              </a:rPr>
              <a:t>BaF</a:t>
            </a:r>
            <a:r>
              <a:rPr lang="en-US" sz="1200" dirty="0">
                <a:latin typeface="Bookman Old Style" panose="02050604050505020204" pitchFamily="18" charset="0"/>
              </a:rPr>
              <a:t> @ Toronto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 err="1">
                <a:latin typeface="Bookman Old Style" panose="02050604050505020204" pitchFamily="18" charset="0"/>
              </a:rPr>
              <a:t>HfF</a:t>
            </a:r>
            <a:r>
              <a:rPr lang="en-US" sz="1200" dirty="0">
                <a:latin typeface="Bookman Old Style" panose="02050604050505020204" pitchFamily="18" charset="0"/>
              </a:rPr>
              <a:t>+ @ JILA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 err="1" smtClean="0">
                <a:latin typeface="Bookman Old Style" panose="02050604050505020204" pitchFamily="18" charset="0"/>
              </a:rPr>
              <a:t>ThO</a:t>
            </a:r>
            <a:r>
              <a:rPr lang="en-US" sz="1200" b="1" dirty="0" smtClean="0">
                <a:latin typeface="Bookman Old Style" panose="02050604050505020204" pitchFamily="18" charset="0"/>
              </a:rPr>
              <a:t> @ Yale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 err="1" smtClean="0">
                <a:latin typeface="Bookman Old Style" panose="02050604050505020204" pitchFamily="18" charset="0"/>
              </a:rPr>
              <a:t>YbF</a:t>
            </a:r>
            <a:r>
              <a:rPr lang="en-US" sz="1200" dirty="0" smtClean="0">
                <a:latin typeface="Bookman Old Style" panose="02050604050505020204" pitchFamily="18" charset="0"/>
              </a:rPr>
              <a:t> @ London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1156AF-8506-45EC-A33C-3E82E1F1824A}"/>
              </a:ext>
            </a:extLst>
          </p:cNvPr>
          <p:cNvSpPr/>
          <p:nvPr/>
        </p:nvSpPr>
        <p:spPr>
          <a:xfrm>
            <a:off x="2038470" y="2178805"/>
            <a:ext cx="89474" cy="8947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77A1E1-CAC2-44A7-B9A3-50D71D43E85F}"/>
              </a:ext>
            </a:extLst>
          </p:cNvPr>
          <p:cNvSpPr/>
          <p:nvPr/>
        </p:nvSpPr>
        <p:spPr>
          <a:xfrm>
            <a:off x="8476144" y="2208812"/>
            <a:ext cx="89474" cy="8947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F604F6-CA02-4714-8632-C068EBAD2A5F}"/>
              </a:ext>
            </a:extLst>
          </p:cNvPr>
          <p:cNvSpPr/>
          <p:nvPr/>
        </p:nvSpPr>
        <p:spPr>
          <a:xfrm>
            <a:off x="2001561" y="2023516"/>
            <a:ext cx="89474" cy="8947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1564E9-E1AD-4B65-9B3B-E60466BA5399}"/>
              </a:ext>
            </a:extLst>
          </p:cNvPr>
          <p:cNvSpPr/>
          <p:nvPr/>
        </p:nvSpPr>
        <p:spPr>
          <a:xfrm>
            <a:off x="2103735" y="2202798"/>
            <a:ext cx="89474" cy="8947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622DEE-4912-4213-8AD7-D12E2B0819F1}"/>
              </a:ext>
            </a:extLst>
          </p:cNvPr>
          <p:cNvSpPr/>
          <p:nvPr/>
        </p:nvSpPr>
        <p:spPr>
          <a:xfrm>
            <a:off x="4296522" y="1713120"/>
            <a:ext cx="89474" cy="8947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61808B-9D37-490D-9B92-D789450739C8}"/>
              </a:ext>
            </a:extLst>
          </p:cNvPr>
          <p:cNvSpPr/>
          <p:nvPr/>
        </p:nvSpPr>
        <p:spPr>
          <a:xfrm>
            <a:off x="4449003" y="1718439"/>
            <a:ext cx="89474" cy="8947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7D2977-8CB7-4D80-A9E6-3D764A692737}"/>
              </a:ext>
            </a:extLst>
          </p:cNvPr>
          <p:cNvSpPr/>
          <p:nvPr/>
        </p:nvSpPr>
        <p:spPr>
          <a:xfrm>
            <a:off x="1346386" y="2208812"/>
            <a:ext cx="89474" cy="8947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DCBD7A-8275-47DE-8AAE-7F502785D523}"/>
              </a:ext>
            </a:extLst>
          </p:cNvPr>
          <p:cNvSpPr/>
          <p:nvPr/>
        </p:nvSpPr>
        <p:spPr>
          <a:xfrm>
            <a:off x="5903524" y="476510"/>
            <a:ext cx="33253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solidFill>
                  <a:srgbClr val="C00000"/>
                </a:solidFill>
              </a:rPr>
              <a:t>www.psi.ch/en/nedm/edms-world-wide</a:t>
            </a: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7DE75708-2008-4092-8012-2170CD5E9D86}"/>
              </a:ext>
            </a:extLst>
          </p:cNvPr>
          <p:cNvSpPr txBox="1"/>
          <p:nvPr/>
        </p:nvSpPr>
        <p:spPr>
          <a:xfrm>
            <a:off x="2479482" y="3139044"/>
            <a:ext cx="2071916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27000" tIns="0" rIns="2700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Storage rings (~400 ppl)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srEDM</a:t>
            </a:r>
            <a:r>
              <a:rPr lang="en-US" sz="1200" dirty="0">
                <a:solidFill>
                  <a:srgbClr val="FF0000"/>
                </a:solidFill>
                <a:latin typeface="Bookman Old Style" panose="02050604050505020204" pitchFamily="18" charset="0"/>
              </a:rPr>
              <a:t>/JEDI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muEDM</a:t>
            </a:r>
            <a:r>
              <a:rPr lang="en-US" sz="1200" dirty="0">
                <a:solidFill>
                  <a:srgbClr val="FF0000"/>
                </a:solidFill>
                <a:latin typeface="Bookman Old Style" panose="02050604050505020204" pitchFamily="18" charset="0"/>
              </a:rPr>
              <a:t> @ PSI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0000"/>
                </a:solidFill>
                <a:latin typeface="Bookman Old Style" panose="02050604050505020204" pitchFamily="18" charset="0"/>
              </a:rPr>
              <a:t>(g-2) @ Fermilab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0000"/>
                </a:solidFill>
                <a:latin typeface="Bookman Old Style" panose="02050604050505020204" pitchFamily="18" charset="0"/>
              </a:rPr>
              <a:t>(g-2) @ JPARC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0620C7-3CAC-48A6-BB1E-786CC69988B6}"/>
              </a:ext>
            </a:extLst>
          </p:cNvPr>
          <p:cNvSpPr/>
          <p:nvPr/>
        </p:nvSpPr>
        <p:spPr>
          <a:xfrm>
            <a:off x="8393814" y="2118973"/>
            <a:ext cx="89474" cy="894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CD364D-43C4-43B8-8D49-BB9366E24EBD}"/>
              </a:ext>
            </a:extLst>
          </p:cNvPr>
          <p:cNvSpPr/>
          <p:nvPr/>
        </p:nvSpPr>
        <p:spPr>
          <a:xfrm>
            <a:off x="1713838" y="2095547"/>
            <a:ext cx="89474" cy="894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927CE9B-D225-4BD9-A2CB-CC95B8D0F6F1}"/>
              </a:ext>
            </a:extLst>
          </p:cNvPr>
          <p:cNvSpPr/>
          <p:nvPr/>
        </p:nvSpPr>
        <p:spPr>
          <a:xfrm>
            <a:off x="1764837" y="2148356"/>
            <a:ext cx="89474" cy="89474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33523" y="-28346"/>
            <a:ext cx="9144000" cy="72119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EDMs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in the world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48302" y="5380912"/>
            <a:ext cx="4207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At IN2P3 : </a:t>
            </a:r>
            <a:r>
              <a:rPr lang="fr-FR" dirty="0" err="1" smtClean="0"/>
              <a:t>only</a:t>
            </a:r>
            <a:r>
              <a:rPr lang="fr-FR" dirty="0" smtClean="0"/>
              <a:t> neutron EDM in the </a:t>
            </a:r>
            <a:r>
              <a:rPr lang="fr-FR" dirty="0" err="1" smtClean="0"/>
              <a:t>nEMD</a:t>
            </a:r>
            <a:r>
              <a:rPr lang="fr-FR" dirty="0" smtClean="0"/>
              <a:t>/n2EDM@PSI collabora	</a:t>
            </a:r>
            <a:r>
              <a:rPr lang="fr-FR" dirty="0" err="1" smtClean="0"/>
              <a:t>tion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LPC Caen : 1PR+1MCF</a:t>
            </a:r>
          </a:p>
          <a:p>
            <a:r>
              <a:rPr lang="fr-FR" dirty="0"/>
              <a:t> </a:t>
            </a:r>
            <a:r>
              <a:rPr lang="fr-FR" dirty="0" smtClean="0"/>
              <a:t>    LPSC Grenoble : 2 MCF + 1 DR</a:t>
            </a:r>
            <a:endParaRPr lang="fr-FR" dirty="0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1448" r="3315" b="1522"/>
          <a:stretch/>
        </p:blipFill>
        <p:spPr>
          <a:xfrm>
            <a:off x="4724400" y="4403397"/>
            <a:ext cx="3657600" cy="230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13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8121" y="1081322"/>
                <a:ext cx="6051856" cy="799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50"/>
                  </a:spcBef>
                </a:pPr>
                <a:r>
                  <a:rPr lang="en-US" b="1" dirty="0" smtClean="0">
                    <a:solidFill>
                      <a:schemeClr val="accent2"/>
                    </a:solidFill>
                  </a:rPr>
                  <a:t>The QCD contribution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/>
                        </m:ctrlPr>
                      </m:fPr>
                      <m:num>
                        <m:r>
                          <a:rPr lang="en-US"/>
                          <m:t>𝛼</m:t>
                        </m:r>
                      </m:num>
                      <m:den>
                        <m:r>
                          <a:rPr lang="en-US"/>
                          <m:t>8</m:t>
                        </m:r>
                        <m:r>
                          <a:rPr lang="en-US"/>
                          <m:t>𝜋</m:t>
                        </m:r>
                      </m:den>
                    </m:f>
                    <m:r>
                      <a:rPr lang="en-US"/>
                      <m:t>𝜃</m:t>
                    </m:r>
                    <m:r>
                      <a:rPr lang="en-US"/>
                      <m:t> </m:t>
                    </m:r>
                    <m:sSup>
                      <m:sSupPr>
                        <m:ctrlPr>
                          <a:rPr lang="en-US" i="1"/>
                        </m:ctrlPr>
                      </m:sSupPr>
                      <m:e>
                        <m:r>
                          <a:rPr lang="en-US"/>
                          <m:t>𝐺</m:t>
                        </m:r>
                      </m:e>
                      <m:sup>
                        <m:r>
                          <a:rPr lang="en-US"/>
                          <m:t>𝜇𝜈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i="1"/>
                        </m:ctrlPr>
                      </m:accPr>
                      <m:e>
                        <m:sSub>
                          <m:sSubPr>
                            <m:ctrlPr>
                              <a:rPr lang="en-US" i="1"/>
                            </m:ctrlPr>
                          </m:sSubPr>
                          <m:e>
                            <m:r>
                              <a:rPr lang="en-US"/>
                              <m:t>𝐺</m:t>
                            </m:r>
                          </m:e>
                          <m:sub>
                            <m:r>
                              <a:rPr lang="en-US"/>
                              <m:t>𝜇𝜈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</a:t>
                </a:r>
              </a:p>
              <a:p>
                <a:pPr>
                  <a:spcBef>
                    <a:spcPts val="450"/>
                  </a:spcBef>
                </a:pPr>
                <a:r>
                  <a:rPr lang="en-US" dirty="0" smtClean="0"/>
                  <a:t>No known mechanism to reduce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 smtClean="0"/>
                  <a:t> to (nearly?) zero </a:t>
                </a:r>
                <a:r>
                  <a:rPr lang="en-US" dirty="0" smtClean="0"/>
                  <a:t>-&gt; </a:t>
                </a:r>
                <a:r>
                  <a:rPr lang="en-US" dirty="0" err="1" smtClean="0"/>
                  <a:t>axions</a:t>
                </a:r>
                <a:r>
                  <a:rPr lang="en-US" dirty="0" smtClean="0"/>
                  <a:t> ?</a:t>
                </a:r>
                <a:endParaRPr lang="en-US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1" y="1081322"/>
                <a:ext cx="6051856" cy="799899"/>
              </a:xfrm>
              <a:prstGeom prst="rect">
                <a:avLst/>
              </a:prstGeom>
              <a:blipFill>
                <a:blip r:embed="rId2"/>
                <a:stretch>
                  <a:fillRect l="-806" b="-106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3" y="2473544"/>
            <a:ext cx="3593863" cy="15730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8121" y="3989988"/>
            <a:ext cx="4657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cs typeface="Lucida Sans Unicode" panose="020B0602030504020204" pitchFamily="34" charset="0"/>
              </a:rPr>
              <a:t>Ellis, Ferrara, </a:t>
            </a:r>
            <a:r>
              <a:rPr lang="en-US" sz="1400" i="1" dirty="0" err="1">
                <a:cs typeface="Lucida Sans Unicode" panose="020B0602030504020204" pitchFamily="34" charset="0"/>
              </a:rPr>
              <a:t>Nanopoulos</a:t>
            </a:r>
            <a:r>
              <a:rPr lang="en-US" sz="1400" i="1" dirty="0">
                <a:cs typeface="Lucida Sans Unicode" panose="020B0602030504020204" pitchFamily="34" charset="0"/>
              </a:rPr>
              <a:t>, PLB </a:t>
            </a:r>
            <a:r>
              <a:rPr lang="en-US" sz="1400" b="1" i="1" dirty="0">
                <a:cs typeface="Lucida Sans Unicode" panose="020B0602030504020204" pitchFamily="34" charset="0"/>
              </a:rPr>
              <a:t>114</a:t>
            </a:r>
            <a:r>
              <a:rPr lang="en-US" sz="1400" i="1" dirty="0">
                <a:cs typeface="Lucida Sans Unicode" panose="020B0602030504020204" pitchFamily="34" charset="0"/>
              </a:rPr>
              <a:t> (1982).</a:t>
            </a:r>
          </a:p>
          <a:p>
            <a:r>
              <a:rPr lang="en-US" sz="1400" i="1" dirty="0">
                <a:cs typeface="Lucida Sans Unicode" panose="020B0602030504020204" pitchFamily="34" charset="0"/>
              </a:rPr>
              <a:t>EDM induced by soft mass terms for </a:t>
            </a:r>
            <a:r>
              <a:rPr lang="en-US" sz="1400" i="1" dirty="0" err="1">
                <a:cs typeface="Lucida Sans Unicode" panose="020B0602030504020204" pitchFamily="34" charset="0"/>
              </a:rPr>
              <a:t>squarks</a:t>
            </a:r>
            <a:r>
              <a:rPr lang="en-US" sz="1400" i="1" dirty="0">
                <a:cs typeface="Lucida Sans Unicode" panose="020B0602030504020204" pitchFamily="34" charset="0"/>
              </a:rPr>
              <a:t> and </a:t>
            </a:r>
            <a:r>
              <a:rPr lang="en-US" sz="1400" i="1" dirty="0" err="1">
                <a:cs typeface="Lucida Sans Unicode" panose="020B0602030504020204" pitchFamily="34" charset="0"/>
              </a:rPr>
              <a:t>gluinos</a:t>
            </a:r>
            <a:endParaRPr lang="en-US" sz="1400" i="1" dirty="0"/>
          </a:p>
        </p:txBody>
      </p:sp>
      <p:sp>
        <p:nvSpPr>
          <p:cNvPr id="17" name="Rectangle 16"/>
          <p:cNvSpPr/>
          <p:nvPr/>
        </p:nvSpPr>
        <p:spPr>
          <a:xfrm>
            <a:off x="134921" y="2100670"/>
            <a:ext cx="8829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One loop contribution</a:t>
            </a:r>
            <a:r>
              <a:rPr lang="en-US" dirty="0" smtClean="0"/>
              <a:t> : for example MSSM </a:t>
            </a:r>
            <a:r>
              <a:rPr lang="en-US" dirty="0"/>
              <a:t>contains ~40 CP violating imaginary parameters…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0" y="15949"/>
            <a:ext cx="9144000" cy="748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Beyond SM contribution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969909" y="680740"/>
                <a:ext cx="52041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0" dirty="0" smtClean="0"/>
                  <a:t>SM contribution through EW loops :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−33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909" y="680740"/>
                <a:ext cx="5204182" cy="369332"/>
              </a:xfrm>
              <a:prstGeom prst="rect">
                <a:avLst/>
              </a:prstGeom>
              <a:blipFill>
                <a:blip r:embed="rId4"/>
                <a:stretch>
                  <a:fillRect l="-937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704" y="5200573"/>
            <a:ext cx="1542614" cy="15702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51620" y="6414407"/>
            <a:ext cx="2401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cs typeface="Lucida Sans Unicode" panose="020B0602030504020204" pitchFamily="34" charset="0"/>
              </a:rPr>
              <a:t>Barr, </a:t>
            </a:r>
            <a:r>
              <a:rPr lang="fr-FR" sz="1400" i="1" dirty="0" err="1">
                <a:cs typeface="Lucida Sans Unicode" panose="020B0602030504020204" pitchFamily="34" charset="0"/>
              </a:rPr>
              <a:t>Zee</a:t>
            </a:r>
            <a:r>
              <a:rPr lang="fr-FR" sz="1400" i="1" dirty="0">
                <a:cs typeface="Lucida Sans Unicode" panose="020B0602030504020204" pitchFamily="34" charset="0"/>
              </a:rPr>
              <a:t>, PRL </a:t>
            </a:r>
            <a:r>
              <a:rPr lang="fr-FR" sz="1400" b="1" i="1" dirty="0">
                <a:cs typeface="Lucida Sans Unicode" panose="020B0602030504020204" pitchFamily="34" charset="0"/>
              </a:rPr>
              <a:t>65</a:t>
            </a:r>
            <a:r>
              <a:rPr lang="fr-FR" sz="1400" i="1" dirty="0">
                <a:cs typeface="Lucida Sans Unicode" panose="020B0602030504020204" pitchFamily="34" charset="0"/>
              </a:rPr>
              <a:t> (1990)</a:t>
            </a:r>
            <a:endParaRPr lang="fr-FR" sz="1400" dirty="0"/>
          </a:p>
        </p:txBody>
      </p:sp>
      <p:sp>
        <p:nvSpPr>
          <p:cNvPr id="22" name="Rectangle 21"/>
          <p:cNvSpPr/>
          <p:nvPr/>
        </p:nvSpPr>
        <p:spPr>
          <a:xfrm>
            <a:off x="98121" y="4572677"/>
            <a:ext cx="4870233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Two loops contribution </a:t>
            </a:r>
            <a:r>
              <a:rPr lang="en-US" dirty="0" smtClean="0"/>
              <a:t>: </a:t>
            </a:r>
          </a:p>
          <a:p>
            <a:pPr>
              <a:spcBef>
                <a:spcPts val="450"/>
              </a:spcBef>
            </a:pPr>
            <a:r>
              <a:rPr lang="en-US" dirty="0" smtClean="0"/>
              <a:t>Modified Higgs </a:t>
            </a:r>
            <a:r>
              <a:rPr lang="en-US" dirty="0"/>
              <a:t>Yukawa coupling: </a:t>
            </a:r>
            <a:endParaRPr lang="en-US" dirty="0" smtClean="0"/>
          </a:p>
          <a:p>
            <a:pPr>
              <a:spcBef>
                <a:spcPts val="450"/>
              </a:spcBef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592489" y="6119336"/>
            <a:ext cx="24478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cs typeface="Lucida Sans Unicode" panose="020B0602030504020204" pitchFamily="34" charset="0"/>
              </a:rPr>
              <a:t>Brod</a:t>
            </a:r>
            <a:r>
              <a:rPr lang="en-US" sz="1400" i="1" dirty="0">
                <a:cs typeface="Lucida Sans Unicode" panose="020B0602030504020204" pitchFamily="34" charset="0"/>
              </a:rPr>
              <a:t>, </a:t>
            </a:r>
            <a:r>
              <a:rPr lang="en-US" sz="1400" i="1" dirty="0" err="1">
                <a:cs typeface="Lucida Sans Unicode" panose="020B0602030504020204" pitchFamily="34" charset="0"/>
              </a:rPr>
              <a:t>Haich</a:t>
            </a:r>
            <a:r>
              <a:rPr lang="en-US" sz="1400" i="1" dirty="0">
                <a:cs typeface="Lucida Sans Unicode" panose="020B0602030504020204" pitchFamily="34" charset="0"/>
              </a:rPr>
              <a:t>, </a:t>
            </a:r>
            <a:r>
              <a:rPr lang="en-US" sz="1400" i="1" dirty="0" err="1">
                <a:cs typeface="Lucida Sans Unicode" panose="020B0602030504020204" pitchFamily="34" charset="0"/>
              </a:rPr>
              <a:t>Zupan</a:t>
            </a:r>
            <a:r>
              <a:rPr lang="en-US" sz="1400" i="1" dirty="0">
                <a:cs typeface="Lucida Sans Unicode" panose="020B0602030504020204" pitchFamily="34" charset="0"/>
              </a:rPr>
              <a:t>, </a:t>
            </a:r>
            <a:r>
              <a:rPr lang="fr-FR" sz="1400" dirty="0"/>
              <a:t>1310.1385</a:t>
            </a:r>
          </a:p>
          <a:p>
            <a:r>
              <a:rPr lang="en-US" sz="1400" i="1" dirty="0" err="1">
                <a:cs typeface="Lucida Sans Unicode" panose="020B0602030504020204" pitchFamily="34" charset="0"/>
              </a:rPr>
              <a:t>Brod</a:t>
            </a:r>
            <a:r>
              <a:rPr lang="en-US" sz="1400" i="1" dirty="0">
                <a:cs typeface="Lucida Sans Unicode" panose="020B0602030504020204" pitchFamily="34" charset="0"/>
              </a:rPr>
              <a:t>, </a:t>
            </a:r>
            <a:r>
              <a:rPr lang="en-US" sz="1400" i="1" dirty="0" err="1">
                <a:cs typeface="Lucida Sans Unicode" panose="020B0602030504020204" pitchFamily="34" charset="0"/>
              </a:rPr>
              <a:t>Stamou</a:t>
            </a:r>
            <a:r>
              <a:rPr lang="en-US" sz="1400" i="1" dirty="0">
                <a:cs typeface="Lucida Sans Unicode" panose="020B0602030504020204" pitchFamily="34" charset="0"/>
              </a:rPr>
              <a:t>, </a:t>
            </a:r>
            <a:r>
              <a:rPr lang="fr-FR" sz="1400" dirty="0"/>
              <a:t>1810.12303</a:t>
            </a:r>
            <a:endParaRPr lang="en-US" sz="1400" i="1" dirty="0">
              <a:cs typeface="Lucida Sans Unicode" panose="020B0602030504020204" pitchFamily="34" charset="0"/>
            </a:endParaRPr>
          </a:p>
          <a:p>
            <a:r>
              <a:rPr lang="en-US" sz="1400" i="1" dirty="0" err="1">
                <a:cs typeface="Lucida Sans Unicode" panose="020B0602030504020204" pitchFamily="34" charset="0"/>
              </a:rPr>
              <a:t>Brod</a:t>
            </a:r>
            <a:r>
              <a:rPr lang="en-US" sz="1400" i="1" dirty="0">
                <a:cs typeface="Lucida Sans Unicode" panose="020B0602030504020204" pitchFamily="34" charset="0"/>
              </a:rPr>
              <a:t>, </a:t>
            </a:r>
            <a:r>
              <a:rPr lang="en-US" sz="1400" i="1" dirty="0" err="1">
                <a:cs typeface="Lucida Sans Unicode" panose="020B0602030504020204" pitchFamily="34" charset="0"/>
              </a:rPr>
              <a:t>Skodras</a:t>
            </a:r>
            <a:r>
              <a:rPr lang="en-US" sz="1400" i="1" dirty="0">
                <a:cs typeface="Lucida Sans Unicode" panose="020B0602030504020204" pitchFamily="34" charset="0"/>
              </a:rPr>
              <a:t>, </a:t>
            </a:r>
            <a:r>
              <a:rPr lang="en-US" sz="1400" dirty="0"/>
              <a:t>1811.05480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057165" y="1061715"/>
                <a:ext cx="298448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>
                  <a:cs typeface="Lucida Sans Unicode" panose="020B06020305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« Strong CP problem </a:t>
                </a:r>
                <a:r>
                  <a:rPr lang="en-US" dirty="0">
                    <a:cs typeface="Lucida Sans Unicode" panose="020B0602030504020204" pitchFamily="34" charset="0"/>
                  </a:rPr>
                  <a:t>»</a:t>
                </a: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165" y="1061715"/>
                <a:ext cx="2984489" cy="923330"/>
              </a:xfrm>
              <a:prstGeom prst="rect">
                <a:avLst/>
              </a:prstGeom>
              <a:blipFill>
                <a:blip r:embed="rId6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4159428" y="2722627"/>
                <a:ext cx="4405309" cy="769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fr-FR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𝐶𝑃𝑉</m:t>
                              </m:r>
                            </m:sub>
                            <m:sup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r-FR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TeV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𝐶𝑃𝑉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×</m:t>
                          </m:r>
                        </m:fName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−25</m:t>
                              </m:r>
                            </m:sup>
                          </m:sSup>
                          <m:r>
                            <a:rPr lang="fr-FR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428" y="2722627"/>
                <a:ext cx="4405309" cy="7693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1757" y="4235346"/>
            <a:ext cx="4142810" cy="22089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6802" y="5565111"/>
                <a:ext cx="3337324" cy="6263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𝑓h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𝑓h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2" y="5565111"/>
                <a:ext cx="3337324" cy="6263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1002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Computing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nEDM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on the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lattice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84012" y="1257553"/>
            <a:ext cx="8055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Going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quarks </a:t>
            </a:r>
            <a:r>
              <a:rPr lang="fr-FR" sz="2000" dirty="0" err="1" smtClean="0"/>
              <a:t>EDMs</a:t>
            </a:r>
            <a:r>
              <a:rPr lang="fr-FR" sz="2000" dirty="0" smtClean="0"/>
              <a:t> to the neutron EDM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low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energy</a:t>
            </a:r>
            <a:r>
              <a:rPr lang="fr-FR" sz="2000" b="1" dirty="0" smtClean="0">
                <a:solidFill>
                  <a:srgbClr val="C00000"/>
                </a:solidFill>
              </a:rPr>
              <a:t> QCD</a:t>
            </a:r>
          </a:p>
          <a:p>
            <a:endParaRPr lang="fr-FR" sz="2000" dirty="0"/>
          </a:p>
          <a:p>
            <a:r>
              <a:rPr lang="fr-FR" sz="2000" dirty="0" err="1" smtClean="0"/>
              <a:t>Current</a:t>
            </a:r>
            <a:r>
              <a:rPr lang="fr-FR" sz="2000" dirty="0" smtClean="0"/>
              <a:t> efforts to </a:t>
            </a:r>
            <a:r>
              <a:rPr lang="fr-FR" sz="2000" dirty="0" err="1" smtClean="0"/>
              <a:t>compute</a:t>
            </a:r>
            <a:r>
              <a:rPr lang="fr-FR" sz="2000" dirty="0" smtClean="0"/>
              <a:t> </a:t>
            </a:r>
            <a:r>
              <a:rPr lang="fr-FR" sz="2000" dirty="0" err="1" smtClean="0"/>
              <a:t>it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framework</a:t>
            </a:r>
            <a:r>
              <a:rPr lang="fr-FR" sz="2000" dirty="0" smtClean="0"/>
              <a:t> of </a:t>
            </a:r>
            <a:r>
              <a:rPr lang="fr-FR" sz="2000" dirty="0" err="1" smtClean="0"/>
              <a:t>Lattice</a:t>
            </a:r>
            <a:r>
              <a:rPr lang="fr-FR" sz="2000" dirty="0" smtClean="0"/>
              <a:t> QCD </a:t>
            </a:r>
            <a:r>
              <a:rPr lang="fr-FR" sz="2000" dirty="0" err="1" smtClean="0"/>
              <a:t>using</a:t>
            </a:r>
            <a:r>
              <a:rPr lang="fr-FR" sz="2000" dirty="0" smtClean="0"/>
              <a:t> dimension 5 and 6 CP </a:t>
            </a:r>
            <a:r>
              <a:rPr lang="fr-FR" sz="2000" dirty="0" err="1" smtClean="0"/>
              <a:t>violating</a:t>
            </a:r>
            <a:r>
              <a:rPr lang="fr-FR" sz="2000" dirty="0" smtClean="0"/>
              <a:t> extension of the QCD lagrangien :</a:t>
            </a:r>
            <a:endParaRPr lang="fr-FR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03257" y="2918471"/>
                <a:ext cx="8937485" cy="794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lang="fr-FR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sSub>
                        <m:sSubPr>
                          <m:ctrlPr>
                            <a:rPr lang="fr-FR" i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i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b>
                        <m:sSubPr>
                          <m:ctrlPr>
                            <a:rPr lang="fr-FR" i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r-FR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fr-FR" i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 dirty="0" err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fr-FR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bSup>
                          <m:acc>
                            <m:accPr>
                              <m:chr m:val="̅"/>
                              <m:ctrlPr>
                                <a:rPr lang="fr-FR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fr-FR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fr-FR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r-FR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fr-FR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fr-FR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fr-F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bSup>
                          <m:acc>
                            <m:accPr>
                              <m:chr m:val="̅"/>
                              <m:ctrlPr>
                                <a:rPr lang="fr-FR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fr-FR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fr-FR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fr-FR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fr-FR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nary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fr-FR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err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i="1" dirty="0" err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sSup>
                        <m:sSupPr>
                          <m:ctrlP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𝑎𝑏𝑐</m:t>
                          </m:r>
                        </m:sup>
                      </m:sSup>
                      <m:r>
                        <a:rPr lang="fr-FR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fr-FR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fr-FR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fr-FR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𝜈𝛽</m:t>
                          </m:r>
                          <m:r>
                            <a:rPr lang="fr-FR" i="1" dirty="0" err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 dirty="0" err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  <m:r>
                        <a:rPr lang="fr-FR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fr-FR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i="1" dirty="0" err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 dirty="0" err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7" y="2918471"/>
                <a:ext cx="8937485" cy="7949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/>
              <p:cNvSpPr txBox="1"/>
              <p:nvPr/>
            </p:nvSpPr>
            <p:spPr>
              <a:xfrm>
                <a:off x="1241630" y="3589191"/>
                <a:ext cx="14851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-term</a:t>
                </a:r>
                <a:endParaRPr lang="fr-FR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630" y="3589191"/>
                <a:ext cx="1485165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2726795" y="3589191"/>
            <a:ext cx="148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Quarks EDM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46975" y="3589191"/>
            <a:ext cx="220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Quarks </a:t>
            </a:r>
            <a:r>
              <a:rPr lang="fr-FR" dirty="0" err="1" smtClean="0">
                <a:solidFill>
                  <a:srgbClr val="C00000"/>
                </a:solidFill>
              </a:rPr>
              <a:t>chromoEDM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86163" y="3599728"/>
            <a:ext cx="210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Weinberg </a:t>
            </a:r>
            <a:r>
              <a:rPr lang="fr-FR" dirty="0" err="1" smtClean="0">
                <a:solidFill>
                  <a:srgbClr val="0070C0"/>
                </a:solidFill>
              </a:rPr>
              <a:t>operator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2820" y="4714597"/>
            <a:ext cx="77183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</a:rPr>
              <a:t>Imaginary nature of CP violating terms pose specific problems and conventional </a:t>
            </a:r>
            <a:r>
              <a:rPr lang="en-US" sz="2000" dirty="0">
                <a:latin typeface="Arial" panose="020B0604020202020204" pitchFamily="34" charset="0"/>
              </a:rPr>
              <a:t>Markov Chain Monte Carlo </a:t>
            </a:r>
            <a:r>
              <a:rPr lang="en-US" sz="2000" dirty="0" smtClean="0">
                <a:latin typeface="Arial" panose="020B0604020202020204" pitchFamily="34" charset="0"/>
              </a:rPr>
              <a:t>methods cannot be used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</a:rPr>
              <a:t>	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need to develop new techniques </a:t>
            </a:r>
            <a:endParaRPr lang="en-US" sz="2000" dirty="0" smtClean="0">
              <a:latin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83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F737934-FE75-4D8C-9256-119557A01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256850"/>
              </p:ext>
            </p:extLst>
          </p:nvPr>
        </p:nvGraphicFramePr>
        <p:xfrm>
          <a:off x="561875" y="2885151"/>
          <a:ext cx="8020250" cy="3387609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654183">
                  <a:extLst>
                    <a:ext uri="{9D8B030D-6E8A-4147-A177-3AD203B41FA5}">
                      <a16:colId xmlns:a16="http://schemas.microsoft.com/office/drawing/2014/main" val="556367477"/>
                    </a:ext>
                  </a:extLst>
                </a:gridCol>
                <a:gridCol w="2135171">
                  <a:extLst>
                    <a:ext uri="{9D8B030D-6E8A-4147-A177-3AD203B41FA5}">
                      <a16:colId xmlns:a16="http://schemas.microsoft.com/office/drawing/2014/main" val="1528720724"/>
                    </a:ext>
                  </a:extLst>
                </a:gridCol>
                <a:gridCol w="2623220">
                  <a:extLst>
                    <a:ext uri="{9D8B030D-6E8A-4147-A177-3AD203B41FA5}">
                      <a16:colId xmlns:a16="http://schemas.microsoft.com/office/drawing/2014/main" val="11703615"/>
                    </a:ext>
                  </a:extLst>
                </a:gridCol>
                <a:gridCol w="2607676">
                  <a:extLst>
                    <a:ext uri="{9D8B030D-6E8A-4147-A177-3AD203B41FA5}">
                      <a16:colId xmlns:a16="http://schemas.microsoft.com/office/drawing/2014/main" val="338540510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kern="1200"/>
                        <a:t>Place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/>
                        <a:t>Neutron source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/>
                        <a:t>Concept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/>
                        <a:t>Stage/Readiness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0503949"/>
                  </a:ext>
                </a:extLst>
              </a:tr>
              <a:tr h="443667">
                <a:tc>
                  <a:txBody>
                    <a:bodyPr/>
                    <a:lstStyle/>
                    <a:p>
                      <a:r>
                        <a:rPr lang="en-US" sz="1200"/>
                        <a:t>SNS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Spallation + </a:t>
                      </a:r>
                    </a:p>
                    <a:p>
                      <a:r>
                        <a:rPr lang="en-US" sz="1200"/>
                        <a:t>UCN production in situ 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Cryogenic double chamber with helium comagnetometers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« large scale integration » phase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812935"/>
                  </a:ext>
                </a:extLst>
              </a:tr>
              <a:tr h="443667">
                <a:tc>
                  <a:txBody>
                    <a:bodyPr/>
                    <a:lstStyle/>
                    <a:p>
                      <a:r>
                        <a:rPr lang="en-US" sz="1200"/>
                        <a:t>PSI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Spallation + </a:t>
                      </a:r>
                    </a:p>
                    <a:p>
                      <a:r>
                        <a:rPr lang="en-US" sz="1200"/>
                        <a:t>sD2 UCN source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n2EDM: double Ramsey chamber with </a:t>
                      </a:r>
                      <a:r>
                        <a:rPr lang="en-US" sz="1200" noProof="0"/>
                        <a:t>mercury</a:t>
                      </a:r>
                      <a:r>
                        <a:rPr lang="en-US" sz="1200"/>
                        <a:t> comagnetometers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Source running, </a:t>
                      </a:r>
                    </a:p>
                    <a:p>
                      <a:r>
                        <a:rPr lang="en-US" sz="1200"/>
                        <a:t>experiment under construction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95508"/>
                  </a:ext>
                </a:extLst>
              </a:tr>
              <a:tr h="443667">
                <a:tc>
                  <a:txBody>
                    <a:bodyPr/>
                    <a:lstStyle/>
                    <a:p>
                      <a:r>
                        <a:rPr lang="en-US" sz="1200"/>
                        <a:t>LANL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Spallation + </a:t>
                      </a:r>
                    </a:p>
                    <a:p>
                      <a:r>
                        <a:rPr lang="en-US" sz="1200"/>
                        <a:t>sD2 UCN source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double Ramsey chamber with mercury comagnetometers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Source running, </a:t>
                      </a:r>
                    </a:p>
                    <a:p>
                      <a:r>
                        <a:rPr lang="en-US" sz="1200"/>
                        <a:t>experiment in design phase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642321"/>
                  </a:ext>
                </a:extLst>
              </a:tr>
              <a:tr h="443667">
                <a:tc>
                  <a:txBody>
                    <a:bodyPr/>
                    <a:lstStyle/>
                    <a:p>
                      <a:r>
                        <a:rPr lang="en-US" sz="1200"/>
                        <a:t>TRIUMF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Spallation + </a:t>
                      </a:r>
                    </a:p>
                    <a:p>
                      <a:r>
                        <a:rPr lang="en-US" sz="1200"/>
                        <a:t>superfluid He UCN source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double Ramsey chamber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Source under construction, experiment in conceptual phase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04760"/>
                  </a:ext>
                </a:extLst>
              </a:tr>
              <a:tr h="443667">
                <a:tc>
                  <a:txBody>
                    <a:bodyPr/>
                    <a:lstStyle/>
                    <a:p>
                      <a:r>
                        <a:rPr lang="en-US" sz="1200"/>
                        <a:t>ILL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Reactor +</a:t>
                      </a:r>
                    </a:p>
                    <a:p>
                      <a:r>
                        <a:rPr lang="en-US" sz="1200"/>
                        <a:t>superfluid He UCN source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panEDM: double Ramsey chamber, no comagnetometers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Source and experiment under construction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131205"/>
                  </a:ext>
                </a:extLst>
              </a:tr>
              <a:tr h="443667">
                <a:tc>
                  <a:txBody>
                    <a:bodyPr/>
                    <a:lstStyle/>
                    <a:p>
                      <a:r>
                        <a:rPr lang="en-US" sz="1200"/>
                        <a:t>PNPI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WWR-M reactor +</a:t>
                      </a:r>
                    </a:p>
                    <a:p>
                      <a:r>
                        <a:rPr lang="en-US" sz="1200"/>
                        <a:t>inpile superfluid He UCN source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Getting a really high density of UCNs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Source under construction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183281"/>
                  </a:ext>
                </a:extLst>
              </a:tr>
              <a:tr h="443667">
                <a:tc>
                  <a:txBody>
                    <a:bodyPr/>
                    <a:lstStyle/>
                    <a:p>
                      <a:r>
                        <a:rPr lang="en-US" sz="1200"/>
                        <a:t>ESS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Spallation +</a:t>
                      </a:r>
                    </a:p>
                    <a:p>
                      <a:r>
                        <a:rPr lang="en-US" sz="1200"/>
                        <a:t>Cold neutron beam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100m double beam + time of flight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Demonstration phase, small prototype operational @ ILL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3395"/>
                  </a:ext>
                </a:extLst>
              </a:tr>
            </a:tbl>
          </a:graphicData>
        </a:graphic>
      </p:graphicFrame>
      <p:sp>
        <p:nvSpPr>
          <p:cNvPr id="5" name="AutoShape 1">
            <a:extLst>
              <a:ext uri="{FF2B5EF4-FFF2-40B4-BE49-F238E27FC236}">
                <a16:creationId xmlns:a16="http://schemas.microsoft.com/office/drawing/2014/main" id="{B95733AA-B68E-4403-A46B-03C19F520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81" y="3596171"/>
            <a:ext cx="8281036" cy="2246126"/>
          </a:xfrm>
          <a:prstGeom prst="roundRect">
            <a:avLst>
              <a:gd name="adj" fmla="val 8794"/>
            </a:avLst>
          </a:prstGeom>
          <a:noFill/>
          <a:ln w="50800" cmpd="sng">
            <a:solidFill>
              <a:srgbClr val="FF00FF"/>
            </a:solidFill>
            <a:miter lim="800000"/>
            <a:headEnd/>
            <a:tailEnd/>
          </a:ln>
          <a:effectLst/>
          <a:extLst/>
        </p:spPr>
        <p:txBody>
          <a:bodyPr wrap="square" lIns="81000" tIns="81000" rIns="81000" bIns="81000" anchor="ctr"/>
          <a:lstStyle/>
          <a:p>
            <a:pPr algn="just">
              <a:spcBef>
                <a:spcPct val="50000"/>
              </a:spcBef>
            </a:pPr>
            <a:endParaRPr lang="en-US" sz="15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E04484C-C43C-4715-9DA2-35DF00846C61}"/>
                  </a:ext>
                </a:extLst>
              </p:cNvPr>
              <p:cNvSpPr/>
              <p:nvPr/>
            </p:nvSpPr>
            <p:spPr>
              <a:xfrm>
                <a:off x="1025841" y="6364533"/>
                <a:ext cx="7092315" cy="304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50" b="1" dirty="0">
                    <a:solidFill>
                      <a:srgbClr val="FF00FF"/>
                    </a:solidFill>
                    <a:latin typeface="Bookman Old Style" panose="02050604050505020204" pitchFamily="18" charset="0"/>
                  </a:rPr>
                  <a:t>Room temperature UCN experiments aiming at a precision of </a:t>
                </a:r>
                <a14:m>
                  <m:oMath xmlns:m="http://schemas.openxmlformats.org/officeDocument/2006/math">
                    <m:r>
                      <a:rPr lang="en-US" sz="135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35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350" b="1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3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𝟐𝟕</m:t>
                        </m:r>
                      </m:sup>
                    </m:sSup>
                    <m:r>
                      <a:rPr lang="en-US" sz="1350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135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350" b="1">
                        <a:latin typeface="Cambria Math" panose="02040503050406030204" pitchFamily="18" charset="0"/>
                      </a:rPr>
                      <m:t>𝐜𝐦</m:t>
                    </m:r>
                  </m:oMath>
                </a14:m>
                <a:r>
                  <a:rPr lang="en-US" sz="1350" b="1" dirty="0">
                    <a:solidFill>
                      <a:srgbClr val="FF00FF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sz="1350" b="1" dirty="0">
                  <a:solidFill>
                    <a:srgbClr val="FF00FF"/>
                  </a:solidFill>
                  <a:latin typeface="Bookman Old Style" panose="02050604050505020204" pitchFamily="18" charset="0"/>
                  <a:cs typeface="Lucida Sans Unicode" panose="020B0602030504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E04484C-C43C-4715-9DA2-35DF00846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841" y="6364533"/>
                <a:ext cx="7092315" cy="304827"/>
              </a:xfrm>
              <a:prstGeom prst="rect">
                <a:avLst/>
              </a:prstGeom>
              <a:blipFill>
                <a:blip r:embed="rId3"/>
                <a:stretch>
                  <a:fillRect l="-172" t="-2000" b="-1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 txBox="1">
            <a:spLocks/>
          </p:cNvSpPr>
          <p:nvPr/>
        </p:nvSpPr>
        <p:spPr>
          <a:xfrm>
            <a:off x="-1" y="50955"/>
            <a:ext cx="9144000" cy="72119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Neutron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EDMs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in the world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42615"/>
            <a:ext cx="8217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b="1" dirty="0" smtClean="0">
                <a:solidFill>
                  <a:srgbClr val="C00000"/>
                </a:solidFill>
              </a:rPr>
              <a:t>ultra cold neutron </a:t>
            </a:r>
            <a:r>
              <a:rPr lang="fr-FR" b="1" dirty="0" err="1" smtClean="0">
                <a:solidFill>
                  <a:srgbClr val="C00000"/>
                </a:solidFill>
              </a:rPr>
              <a:t>storage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dirty="0" smtClean="0"/>
              <a:t>(all but one)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Neutron production </a:t>
            </a:r>
            <a:r>
              <a:rPr lang="fr-FR" dirty="0" smtClean="0"/>
              <a:t>: spallation </a:t>
            </a:r>
            <a:r>
              <a:rPr lang="fr-FR" dirty="0" smtClean="0"/>
              <a:t>or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smtClean="0"/>
              <a:t>+ thermalisation + </a:t>
            </a:r>
            <a:r>
              <a:rPr lang="fr-FR" dirty="0" err="1" smtClean="0"/>
              <a:t>inelastic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(He-II or </a:t>
            </a:r>
            <a:r>
              <a:rPr lang="fr-FR" dirty="0" err="1" smtClean="0"/>
              <a:t>solid</a:t>
            </a:r>
            <a:r>
              <a:rPr lang="fr-FR" dirty="0" smtClean="0"/>
              <a:t> D</a:t>
            </a:r>
            <a:r>
              <a:rPr lang="fr-FR" baseline="-25000" dirty="0" smtClean="0"/>
              <a:t>2</a:t>
            </a:r>
            <a:r>
              <a:rPr lang="fr-FR" dirty="0" smtClean="0"/>
              <a:t>)</a:t>
            </a:r>
          </a:p>
          <a:p>
            <a:r>
              <a:rPr lang="fr-FR" b="1" dirty="0" smtClean="0">
                <a:solidFill>
                  <a:srgbClr val="7030A0"/>
                </a:solidFill>
              </a:rPr>
              <a:t>Room </a:t>
            </a:r>
            <a:r>
              <a:rPr lang="fr-FR" b="1" dirty="0" err="1" smtClean="0">
                <a:solidFill>
                  <a:srgbClr val="7030A0"/>
                </a:solidFill>
              </a:rPr>
              <a:t>temperature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experiments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>: UCN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(source)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extracted</a:t>
            </a:r>
            <a:r>
              <a:rPr lang="fr-FR" dirty="0" smtClean="0"/>
              <a:t>/</a:t>
            </a:r>
            <a:r>
              <a:rPr lang="fr-FR" dirty="0" err="1" smtClean="0"/>
              <a:t>guided</a:t>
            </a:r>
            <a:r>
              <a:rPr lang="fr-FR" dirty="0" smtClean="0"/>
              <a:t> to the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chamber</a:t>
            </a:r>
            <a:endParaRPr lang="fr-FR" dirty="0" smtClean="0"/>
          </a:p>
          <a:p>
            <a:r>
              <a:rPr lang="fr-FR" b="1" dirty="0" err="1" smtClean="0">
                <a:solidFill>
                  <a:srgbClr val="00B0F0"/>
                </a:solidFill>
              </a:rPr>
              <a:t>Cryogenic</a:t>
            </a:r>
            <a:r>
              <a:rPr lang="fr-FR" b="1" dirty="0" smtClean="0">
                <a:solidFill>
                  <a:srgbClr val="00B0F0"/>
                </a:solidFill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</a:rPr>
              <a:t>experiments</a:t>
            </a:r>
            <a:r>
              <a:rPr lang="fr-FR" b="1" dirty="0" smtClean="0">
                <a:solidFill>
                  <a:srgbClr val="00B0F0"/>
                </a:solidFill>
              </a:rPr>
              <a:t> </a:t>
            </a:r>
            <a:r>
              <a:rPr lang="fr-FR" dirty="0" smtClean="0"/>
              <a:t>: UCN production and EDM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takes</a:t>
            </a:r>
            <a:r>
              <a:rPr lang="fr-FR" dirty="0" smtClean="0"/>
              <a:t> place at the </a:t>
            </a:r>
            <a:r>
              <a:rPr lang="fr-FR" dirty="0" err="1" smtClean="0"/>
              <a:t>same</a:t>
            </a:r>
            <a:r>
              <a:rPr lang="fr-FR" dirty="0" smtClean="0"/>
              <a:t> place (in </a:t>
            </a:r>
            <a:r>
              <a:rPr lang="fr-FR" dirty="0" err="1" smtClean="0"/>
              <a:t>superfluid</a:t>
            </a:r>
            <a:r>
              <a:rPr lang="fr-FR" dirty="0" smtClean="0"/>
              <a:t> </a:t>
            </a:r>
            <a:r>
              <a:rPr lang="fr-FR" dirty="0" err="1" smtClean="0"/>
              <a:t>helium</a:t>
            </a:r>
            <a:r>
              <a:rPr lang="fr-FR" dirty="0" smtClean="0"/>
              <a:t> at 1K…)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/20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234" y="613286"/>
            <a:ext cx="1050708" cy="218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1B077269-32CB-42C8-A908-FFCA6E491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08" y="4032783"/>
            <a:ext cx="4252147" cy="2755492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-1" y="50955"/>
            <a:ext cx="9144000" cy="72119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How to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measure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nEDM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/20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26" y="768359"/>
            <a:ext cx="3378847" cy="3330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BF2D6A-7891-47E8-B743-9A114D2B7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099" y="706197"/>
            <a:ext cx="2796372" cy="29703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16505" y="5655624"/>
                <a:ext cx="3658950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Statistical sensitivity:</a:t>
                </a:r>
                <a:r>
                  <a:rPr lang="en-US" dirty="0">
                    <a:cs typeface="Lucida Sans Unicode" panose="020B0602030504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/>
                        </m:ctrlPr>
                      </m:sSubPr>
                      <m:e>
                        <m:r>
                          <a:rPr lang="fr-FR" b="0" i="1" smtClean="0"/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fr-FR" b="0" i="1" smtClean="0"/>
                            </m:ctrlPr>
                          </m:sSubPr>
                          <m:e>
                            <m:r>
                              <a:rPr lang="fr-FR" b="0" i="1" smtClean="0"/>
                              <m:t>𝑑</m:t>
                            </m:r>
                          </m:e>
                          <m:sub>
                            <m:r>
                              <a:rPr lang="fr-FR" b="0" i="1" smtClean="0"/>
                              <m:t>𝑛</m:t>
                            </m:r>
                          </m:sub>
                        </m:sSub>
                      </m:sub>
                    </m:sSub>
                    <m:r>
                      <a:rPr lang="fr-FR" i="1"/>
                      <m:t>=</m:t>
                    </m:r>
                    <m:f>
                      <m:fPr>
                        <m:ctrlPr>
                          <a:rPr lang="fr-FR" i="1"/>
                        </m:ctrlPr>
                      </m:fPr>
                      <m:num>
                        <m:r>
                          <a:rPr lang="fr-FR" i="1"/>
                          <m:t>ℏ</m:t>
                        </m:r>
                      </m:num>
                      <m:den>
                        <m:r>
                          <a:rPr lang="fr-FR" i="1"/>
                          <m:t>2 </m:t>
                        </m:r>
                        <m:r>
                          <a:rPr lang="fr-FR" i="1"/>
                          <m:t>𝛼</m:t>
                        </m:r>
                        <m:r>
                          <a:rPr lang="fr-FR" i="1"/>
                          <m:t> </m:t>
                        </m:r>
                        <m:r>
                          <a:rPr lang="fr-FR" i="1"/>
                          <m:t>𝐸</m:t>
                        </m:r>
                        <m:r>
                          <a:rPr lang="fr-FR" i="1"/>
                          <m:t> </m:t>
                        </m:r>
                        <m:r>
                          <a:rPr lang="fr-FR" b="1" i="1">
                            <a:solidFill>
                              <a:srgbClr val="0000FF"/>
                            </a:solidFill>
                          </a:rPr>
                          <m:t>𝑻</m:t>
                        </m:r>
                        <m:r>
                          <a:rPr lang="fr-FR" i="1"/>
                          <m:t> </m:t>
                        </m:r>
                        <m:rad>
                          <m:radPr>
                            <m:degHide m:val="on"/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</a:rPr>
                            </m:ctrlPr>
                          </m:radPr>
                          <m:deg/>
                          <m:e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5" y="5655624"/>
                <a:ext cx="3658950" cy="509178"/>
              </a:xfrm>
              <a:prstGeom prst="rect">
                <a:avLst/>
              </a:prstGeom>
              <a:blipFill>
                <a:blip r:embed="rId6"/>
                <a:stretch>
                  <a:fillRect l="-1333" b="-60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11560" y="2978950"/>
            <a:ext cx="761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SWITCH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110" y="4178296"/>
            <a:ext cx="4185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Count neutrons in </a:t>
            </a:r>
            <a:r>
              <a:rPr lang="fr-FR" dirty="0" smtClean="0">
                <a:sym typeface="Symbol" panose="05050102010706020507" pitchFamily="18" charset="2"/>
              </a:rPr>
              <a:t> and  spin states</a:t>
            </a:r>
          </a:p>
          <a:p>
            <a:r>
              <a:rPr lang="fr-FR" dirty="0" smtClean="0">
                <a:sym typeface="Symbol" panose="05050102010706020507" pitchFamily="18" charset="2"/>
              </a:rPr>
              <a:t>Relate </a:t>
            </a:r>
            <a:r>
              <a:rPr lang="fr-FR" dirty="0" err="1" smtClean="0">
                <a:sym typeface="Symbol" panose="05050102010706020507" pitchFamily="18" charset="2"/>
              </a:rPr>
              <a:t>asymmetry</a:t>
            </a:r>
            <a:r>
              <a:rPr lang="fr-FR" dirty="0" smtClean="0">
                <a:sym typeface="Symbol" panose="05050102010706020507" pitchFamily="18" charset="2"/>
              </a:rPr>
              <a:t> to </a:t>
            </a:r>
            <a:r>
              <a:rPr lang="fr-FR" dirty="0" err="1" smtClean="0">
                <a:sym typeface="Symbol" panose="05050102010706020507" pitchFamily="18" charset="2"/>
              </a:rPr>
              <a:t>precession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 smtClean="0">
                <a:sym typeface="Symbol" panose="05050102010706020507" pitchFamily="18" charset="2"/>
              </a:rPr>
              <a:t>frequency</a:t>
            </a:r>
            <a:endParaRPr lang="fr-FR" dirty="0" smtClean="0">
              <a:sym typeface="Symbol" panose="05050102010706020507" pitchFamily="18" charset="2"/>
            </a:endParaRPr>
          </a:p>
          <a:p>
            <a:endParaRPr lang="fr-FR" dirty="0">
              <a:sym typeface="Symbol" panose="05050102010706020507" pitchFamily="18" charset="2"/>
            </a:endParaRPr>
          </a:p>
          <a:p>
            <a:r>
              <a:rPr lang="fr-FR" dirty="0" smtClean="0">
                <a:sym typeface="Symbol" panose="05050102010706020507" pitchFamily="18" charset="2"/>
              </a:rPr>
              <a:t>Of course </a:t>
            </a:r>
            <a:r>
              <a:rPr lang="fr-FR" dirty="0" err="1" smtClean="0">
                <a:sym typeface="Symbol" panose="05050102010706020507" pitchFamily="18" charset="2"/>
              </a:rPr>
              <a:t>many</a:t>
            </a:r>
            <a:r>
              <a:rPr lang="fr-FR" dirty="0" smtClean="0">
                <a:sym typeface="Symbol" panose="05050102010706020507" pitchFamily="18" charset="2"/>
              </a:rPr>
              <a:t> extra </a:t>
            </a:r>
            <a:r>
              <a:rPr lang="fr-FR" dirty="0" err="1" smtClean="0">
                <a:sym typeface="Symbol" panose="05050102010706020507" pitchFamily="18" charset="2"/>
              </a:rPr>
              <a:t>subtleties</a:t>
            </a:r>
            <a:r>
              <a:rPr lang="fr-FR" dirty="0" smtClean="0">
                <a:sym typeface="Symbol" panose="05050102010706020507" pitchFamily="18" charset="2"/>
              </a:rPr>
              <a:t> and corrections are </a:t>
            </a:r>
            <a:r>
              <a:rPr lang="fr-FR" dirty="0" err="1" smtClean="0">
                <a:sym typeface="Symbol" panose="05050102010706020507" pitchFamily="18" charset="2"/>
              </a:rPr>
              <a:t>needed</a:t>
            </a:r>
            <a:r>
              <a:rPr lang="fr-FR" dirty="0" smtClean="0">
                <a:sym typeface="Symbol" panose="05050102010706020507" pitchFamily="18" charset="2"/>
              </a:rPr>
              <a:t>…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2746063" y="1066729"/>
            <a:ext cx="358311" cy="167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+</a:t>
            </a:r>
            <a:endParaRPr lang="fr-FR" b="1" dirty="0"/>
          </a:p>
        </p:txBody>
      </p:sp>
      <p:sp>
        <p:nvSpPr>
          <p:cNvPr id="19" name="Rectangle 18"/>
          <p:cNvSpPr/>
          <p:nvPr/>
        </p:nvSpPr>
        <p:spPr>
          <a:xfrm>
            <a:off x="3442813" y="1066729"/>
            <a:ext cx="358311" cy="167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-</a:t>
            </a:r>
            <a:endParaRPr lang="fr-FR" b="1" dirty="0"/>
          </a:p>
        </p:txBody>
      </p:sp>
      <p:sp>
        <p:nvSpPr>
          <p:cNvPr id="20" name="Rectangle 19"/>
          <p:cNvSpPr/>
          <p:nvPr/>
        </p:nvSpPr>
        <p:spPr>
          <a:xfrm>
            <a:off x="4066763" y="1066729"/>
            <a:ext cx="358311" cy="167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+</a:t>
            </a:r>
            <a:endParaRPr lang="fr-FR" b="1" dirty="0"/>
          </a:p>
        </p:txBody>
      </p:sp>
      <p:sp>
        <p:nvSpPr>
          <p:cNvPr id="21" name="Rectangle 20"/>
          <p:cNvSpPr/>
          <p:nvPr/>
        </p:nvSpPr>
        <p:spPr>
          <a:xfrm>
            <a:off x="4763513" y="1066729"/>
            <a:ext cx="358311" cy="167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/>
              <a:t>-</a:t>
            </a:r>
            <a:endParaRPr lang="fr-FR" b="1" dirty="0"/>
          </a:p>
        </p:txBody>
      </p:sp>
      <p:sp>
        <p:nvSpPr>
          <p:cNvPr id="22" name="Rectangle 21"/>
          <p:cNvSpPr/>
          <p:nvPr/>
        </p:nvSpPr>
        <p:spPr>
          <a:xfrm>
            <a:off x="2319882" y="1020900"/>
            <a:ext cx="16738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Precession chamber</a:t>
            </a:r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2246857" y="3083872"/>
            <a:ext cx="6783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1544400" y="2033845"/>
            <a:ext cx="0" cy="315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544400" y="2483895"/>
            <a:ext cx="0" cy="399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987809" y="2738522"/>
            <a:ext cx="8386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Polarizer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6505" y="3701364"/>
            <a:ext cx="1170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Analyzer and Detectors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762085" y="1943835"/>
            <a:ext cx="226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Ramsey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endParaRPr lang="fr-FR" dirty="0"/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1544400" y="1805222"/>
            <a:ext cx="2701518" cy="1386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5256839" y="4575900"/>
            <a:ext cx="201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Sensitivity</a:t>
            </a:r>
            <a:r>
              <a:rPr lang="fr-FR" dirty="0" smtClean="0"/>
              <a:t> to fluctuation of the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4938555" y="5483485"/>
            <a:ext cx="3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Correction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mercury</a:t>
            </a:r>
            <a:r>
              <a:rPr lang="fr-FR" dirty="0" smtClean="0"/>
              <a:t> </a:t>
            </a:r>
            <a:r>
              <a:rPr lang="fr-FR" dirty="0" err="1" smtClean="0"/>
              <a:t>comagnetometer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6462210" y="4098729"/>
            <a:ext cx="20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Each</a:t>
            </a:r>
            <a:r>
              <a:rPr lang="fr-FR" dirty="0" smtClean="0"/>
              <a:t> point = 1 cycle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/>
              <p:cNvSpPr txBox="1"/>
              <p:nvPr/>
            </p:nvSpPr>
            <p:spPr>
              <a:xfrm>
                <a:off x="107261" y="6296249"/>
                <a:ext cx="4317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1 cycle :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≈ 180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= 5000</m:t>
                    </m:r>
                  </m:oMath>
                </a14:m>
                <a:r>
                  <a:rPr lang="fr-FR" dirty="0" smtClean="0"/>
                  <a:t> to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15000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1" y="6296249"/>
                <a:ext cx="4317813" cy="369332"/>
              </a:xfrm>
              <a:prstGeom prst="rect">
                <a:avLst/>
              </a:prstGeom>
              <a:blipFill>
                <a:blip r:embed="rId7"/>
                <a:stretch>
                  <a:fillRect l="-1271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03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201511" y="2463893"/>
            <a:ext cx="4801768" cy="27777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5357210" y="1829339"/>
            <a:ext cx="3396965" cy="32783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-15566"/>
            <a:ext cx="9144000" cy="582760"/>
          </a:xfrm>
        </p:spPr>
        <p:txBody>
          <a:bodyPr>
            <a:normAutofit fontScale="90000"/>
          </a:bodyPr>
          <a:lstStyle/>
          <a:p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nEDM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and n2EDM 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@ PSI</a:t>
            </a:r>
            <a:endParaRPr lang="fr-FR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5785749"/>
            <a:ext cx="2133600" cy="365125"/>
          </a:xfrm>
        </p:spPr>
        <p:txBody>
          <a:bodyPr/>
          <a:lstStyle/>
          <a:p>
            <a:fld id="{51E84255-4E00-41A7-8750-6AFC207598F1}" type="slidenum">
              <a:rPr lang="fr-FR" smtClean="0"/>
              <a:t>17</a:t>
            </a:fld>
            <a:endParaRPr lang="fr-FR"/>
          </a:p>
        </p:txBody>
      </p:sp>
      <p:sp>
        <p:nvSpPr>
          <p:cNvPr id="9" name="Chevron 8"/>
          <p:cNvSpPr/>
          <p:nvPr/>
        </p:nvSpPr>
        <p:spPr>
          <a:xfrm>
            <a:off x="11674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1998</a:t>
            </a:r>
          </a:p>
        </p:txBody>
      </p:sp>
      <p:sp>
        <p:nvSpPr>
          <p:cNvPr id="10" name="Chevron 9"/>
          <p:cNvSpPr/>
          <p:nvPr/>
        </p:nvSpPr>
        <p:spPr>
          <a:xfrm>
            <a:off x="696790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1999</a:t>
            </a:r>
          </a:p>
        </p:txBody>
      </p:sp>
      <p:sp>
        <p:nvSpPr>
          <p:cNvPr id="12" name="Chevron 11"/>
          <p:cNvSpPr/>
          <p:nvPr/>
        </p:nvSpPr>
        <p:spPr>
          <a:xfrm>
            <a:off x="126319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13" name="Chevron 12"/>
          <p:cNvSpPr/>
          <p:nvPr/>
        </p:nvSpPr>
        <p:spPr>
          <a:xfrm>
            <a:off x="1843240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2001</a:t>
            </a:r>
          </a:p>
        </p:txBody>
      </p:sp>
      <p:sp>
        <p:nvSpPr>
          <p:cNvPr id="14" name="Chevron 13"/>
          <p:cNvSpPr/>
          <p:nvPr/>
        </p:nvSpPr>
        <p:spPr>
          <a:xfrm>
            <a:off x="240964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2002</a:t>
            </a:r>
          </a:p>
        </p:txBody>
      </p:sp>
      <p:sp>
        <p:nvSpPr>
          <p:cNvPr id="15" name="Chevron 14"/>
          <p:cNvSpPr/>
          <p:nvPr/>
        </p:nvSpPr>
        <p:spPr>
          <a:xfrm>
            <a:off x="2989690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2003</a:t>
            </a:r>
          </a:p>
        </p:txBody>
      </p:sp>
      <p:sp>
        <p:nvSpPr>
          <p:cNvPr id="16" name="Chevron 15"/>
          <p:cNvSpPr/>
          <p:nvPr/>
        </p:nvSpPr>
        <p:spPr>
          <a:xfrm>
            <a:off x="355609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2004</a:t>
            </a:r>
          </a:p>
        </p:txBody>
      </p:sp>
      <p:sp>
        <p:nvSpPr>
          <p:cNvPr id="17" name="Chevron 16"/>
          <p:cNvSpPr/>
          <p:nvPr/>
        </p:nvSpPr>
        <p:spPr>
          <a:xfrm>
            <a:off x="4136140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2005</a:t>
            </a:r>
          </a:p>
        </p:txBody>
      </p:sp>
      <p:sp>
        <p:nvSpPr>
          <p:cNvPr id="18" name="Chevron 17"/>
          <p:cNvSpPr/>
          <p:nvPr/>
        </p:nvSpPr>
        <p:spPr>
          <a:xfrm>
            <a:off x="470254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rgbClr val="0070C0"/>
                </a:solidFill>
              </a:rPr>
              <a:t>2006</a:t>
            </a:r>
          </a:p>
        </p:txBody>
      </p:sp>
      <p:sp>
        <p:nvSpPr>
          <p:cNvPr id="19" name="Chevron 18"/>
          <p:cNvSpPr/>
          <p:nvPr/>
        </p:nvSpPr>
        <p:spPr>
          <a:xfrm>
            <a:off x="5282590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2007</a:t>
            </a:r>
          </a:p>
        </p:txBody>
      </p:sp>
      <p:sp>
        <p:nvSpPr>
          <p:cNvPr id="20" name="Chevron 19"/>
          <p:cNvSpPr/>
          <p:nvPr/>
        </p:nvSpPr>
        <p:spPr>
          <a:xfrm>
            <a:off x="584899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2008</a:t>
            </a:r>
          </a:p>
        </p:txBody>
      </p:sp>
      <p:sp>
        <p:nvSpPr>
          <p:cNvPr id="21" name="Chevron 20"/>
          <p:cNvSpPr/>
          <p:nvPr/>
        </p:nvSpPr>
        <p:spPr>
          <a:xfrm>
            <a:off x="6429040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2009</a:t>
            </a:r>
          </a:p>
        </p:txBody>
      </p:sp>
      <p:sp>
        <p:nvSpPr>
          <p:cNvPr id="22" name="Chevron 21"/>
          <p:cNvSpPr/>
          <p:nvPr/>
        </p:nvSpPr>
        <p:spPr>
          <a:xfrm>
            <a:off x="699544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2010</a:t>
            </a:r>
          </a:p>
        </p:txBody>
      </p:sp>
      <p:sp>
        <p:nvSpPr>
          <p:cNvPr id="23" name="Chevron 22"/>
          <p:cNvSpPr/>
          <p:nvPr/>
        </p:nvSpPr>
        <p:spPr>
          <a:xfrm>
            <a:off x="7575490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2011</a:t>
            </a:r>
          </a:p>
        </p:txBody>
      </p:sp>
      <p:sp>
        <p:nvSpPr>
          <p:cNvPr id="24" name="Chevron 23"/>
          <p:cNvSpPr/>
          <p:nvPr/>
        </p:nvSpPr>
        <p:spPr>
          <a:xfrm>
            <a:off x="8141891" y="1268760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2012</a:t>
            </a:r>
          </a:p>
        </p:txBody>
      </p:sp>
      <p:sp>
        <p:nvSpPr>
          <p:cNvPr id="25" name="Chevron 24"/>
          <p:cNvSpPr/>
          <p:nvPr/>
        </p:nvSpPr>
        <p:spPr>
          <a:xfrm>
            <a:off x="162624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2013</a:t>
            </a:r>
          </a:p>
        </p:txBody>
      </p:sp>
      <p:sp>
        <p:nvSpPr>
          <p:cNvPr id="26" name="Chevron 25"/>
          <p:cNvSpPr/>
          <p:nvPr/>
        </p:nvSpPr>
        <p:spPr>
          <a:xfrm>
            <a:off x="729025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2014</a:t>
            </a:r>
          </a:p>
        </p:txBody>
      </p:sp>
      <p:sp>
        <p:nvSpPr>
          <p:cNvPr id="27" name="Chevron 26"/>
          <p:cNvSpPr/>
          <p:nvPr/>
        </p:nvSpPr>
        <p:spPr>
          <a:xfrm>
            <a:off x="1309074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2015</a:t>
            </a:r>
          </a:p>
        </p:txBody>
      </p:sp>
      <p:sp>
        <p:nvSpPr>
          <p:cNvPr id="28" name="Chevron 27"/>
          <p:cNvSpPr/>
          <p:nvPr/>
        </p:nvSpPr>
        <p:spPr>
          <a:xfrm>
            <a:off x="1875475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2016</a:t>
            </a:r>
          </a:p>
        </p:txBody>
      </p:sp>
      <p:sp>
        <p:nvSpPr>
          <p:cNvPr id="29" name="Chevron 28"/>
          <p:cNvSpPr/>
          <p:nvPr/>
        </p:nvSpPr>
        <p:spPr>
          <a:xfrm>
            <a:off x="2455525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2017</a:t>
            </a:r>
          </a:p>
        </p:txBody>
      </p:sp>
      <p:sp>
        <p:nvSpPr>
          <p:cNvPr id="31" name="AutoShape 1"/>
          <p:cNvSpPr>
            <a:spLocks noChangeArrowheads="1"/>
          </p:cNvSpPr>
          <p:nvPr/>
        </p:nvSpPr>
        <p:spPr bwMode="auto">
          <a:xfrm>
            <a:off x="437972" y="1712349"/>
            <a:ext cx="2900245" cy="396634"/>
          </a:xfrm>
          <a:prstGeom prst="roundRect">
            <a:avLst>
              <a:gd name="adj" fmla="val 8794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ILL data production</a:t>
            </a:r>
          </a:p>
        </p:txBody>
      </p:sp>
      <p:sp>
        <p:nvSpPr>
          <p:cNvPr id="32" name="AutoShape 1"/>
          <p:cNvSpPr>
            <a:spLocks noChangeArrowheads="1"/>
          </p:cNvSpPr>
          <p:nvPr/>
        </p:nvSpPr>
        <p:spPr bwMode="auto">
          <a:xfrm>
            <a:off x="1283906" y="5322393"/>
            <a:ext cx="1208375" cy="396634"/>
          </a:xfrm>
          <a:prstGeom prst="roundRect">
            <a:avLst>
              <a:gd name="adj" fmla="val 8794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PSI </a:t>
            </a:r>
            <a:r>
              <a:rPr lang="en-US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data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334560" y="1920805"/>
            <a:ext cx="3283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cs typeface="Lucida Sans Unicode" panose="020B0602030504020204" pitchFamily="34" charset="0"/>
              </a:rPr>
              <a:t>Transfer at PSI (new UCN source)</a:t>
            </a:r>
          </a:p>
          <a:p>
            <a:pPr algn="ctr"/>
            <a:r>
              <a:rPr lang="en-US" dirty="0" smtClean="0">
                <a:cs typeface="Lucida Sans Unicode" panose="020B0602030504020204" pitchFamily="34" charset="0"/>
              </a:rPr>
              <a:t>Various upgrade</a:t>
            </a:r>
          </a:p>
          <a:p>
            <a:pPr algn="ctr"/>
            <a:r>
              <a:rPr lang="en-US" dirty="0" smtClean="0">
                <a:cs typeface="Lucida Sans Unicode" panose="020B0602030504020204" pitchFamily="34" charset="0"/>
              </a:rPr>
              <a:t>New collaboration : </a:t>
            </a:r>
            <a:r>
              <a:rPr lang="en-US" dirty="0" err="1" smtClean="0">
                <a:cs typeface="Lucida Sans Unicode" panose="020B0602030504020204" pitchFamily="34" charset="0"/>
              </a:rPr>
              <a:t>nEDM</a:t>
            </a:r>
            <a:endParaRPr lang="fr-FR" dirty="0"/>
          </a:p>
        </p:txBody>
      </p:sp>
      <p:sp>
        <p:nvSpPr>
          <p:cNvPr id="64" name="Chevron 63"/>
          <p:cNvSpPr/>
          <p:nvPr/>
        </p:nvSpPr>
        <p:spPr>
          <a:xfrm>
            <a:off x="3032075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2018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5" name="Chevron 64"/>
          <p:cNvSpPr/>
          <p:nvPr/>
        </p:nvSpPr>
        <p:spPr>
          <a:xfrm>
            <a:off x="3598476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2019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4178525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rgbClr val="0070C0"/>
                </a:solidFill>
              </a:rPr>
              <a:t>2020</a:t>
            </a:r>
            <a:endParaRPr lang="fr-FR" sz="1400" b="1" dirty="0">
              <a:solidFill>
                <a:srgbClr val="0070C0"/>
              </a:solidFill>
            </a:endParaRPr>
          </a:p>
        </p:txBody>
      </p:sp>
      <p:sp>
        <p:nvSpPr>
          <p:cNvPr id="67" name="Chevron 66"/>
          <p:cNvSpPr/>
          <p:nvPr/>
        </p:nvSpPr>
        <p:spPr>
          <a:xfrm>
            <a:off x="4744926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2021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5324976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2022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9" name="Chevron 68"/>
          <p:cNvSpPr/>
          <p:nvPr/>
        </p:nvSpPr>
        <p:spPr>
          <a:xfrm>
            <a:off x="5891569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2023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457970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2024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" name="Chevron 70"/>
          <p:cNvSpPr/>
          <p:nvPr/>
        </p:nvSpPr>
        <p:spPr>
          <a:xfrm>
            <a:off x="7038019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2025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2" name="Chevron 71"/>
          <p:cNvSpPr/>
          <p:nvPr/>
        </p:nvSpPr>
        <p:spPr>
          <a:xfrm>
            <a:off x="7604420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2026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3" name="Chevron 72"/>
          <p:cNvSpPr/>
          <p:nvPr/>
        </p:nvSpPr>
        <p:spPr>
          <a:xfrm>
            <a:off x="8184470" y="5793369"/>
            <a:ext cx="612284" cy="360040"/>
          </a:xfrm>
          <a:prstGeom prst="chevron">
            <a:avLst>
              <a:gd name="adj" fmla="val 11824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2027</a:t>
            </a:r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616213" y="2094561"/>
            <a:ext cx="261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RAL/Sussex collaboration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ZoneTexte 74"/>
              <p:cNvSpPr txBox="1"/>
              <p:nvPr/>
            </p:nvSpPr>
            <p:spPr>
              <a:xfrm>
                <a:off x="2409641" y="528520"/>
                <a:ext cx="4891942" cy="69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𝟐𝟔</m:t>
                          </m:r>
                        </m:sup>
                      </m:sSup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fr-FR" b="1" dirty="0" smtClean="0">
                  <a:solidFill>
                    <a:schemeClr val="tx1"/>
                  </a:solidFill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fr-F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𝒔𝒕𝒂𝒕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𝒔𝒚𝒔𝒕</m:t>
                              </m:r>
                            </m:sub>
                          </m:sSub>
                        </m:e>
                      </m:d>
                      <m:r>
                        <a:rPr lang="fr-F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𝟐𝟔</m:t>
                          </m:r>
                        </m:sup>
                      </m:sSup>
                      <m:r>
                        <a:rPr lang="fr-F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fr-FR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5" name="ZoneTexte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1" y="528520"/>
                <a:ext cx="4891942" cy="697755"/>
              </a:xfrm>
              <a:prstGeom prst="rect">
                <a:avLst/>
              </a:prstGeom>
              <a:blipFill>
                <a:blip r:embed="rId2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Connecteur droit avec flèche 76"/>
          <p:cNvCxnSpPr>
            <a:stCxn id="87" idx="0"/>
            <a:endCxn id="21" idx="2"/>
          </p:cNvCxnSpPr>
          <p:nvPr/>
        </p:nvCxnSpPr>
        <p:spPr>
          <a:xfrm flipH="1" flipV="1">
            <a:off x="6713896" y="1628800"/>
            <a:ext cx="341797" cy="200539"/>
          </a:xfrm>
          <a:prstGeom prst="straightConnector1">
            <a:avLst/>
          </a:prstGeom>
          <a:ln w="3492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utoShape 1"/>
          <p:cNvSpPr>
            <a:spLocks noChangeArrowheads="1"/>
          </p:cNvSpPr>
          <p:nvPr/>
        </p:nvSpPr>
        <p:spPr bwMode="auto">
          <a:xfrm>
            <a:off x="5357210" y="5319210"/>
            <a:ext cx="2784681" cy="396634"/>
          </a:xfrm>
          <a:prstGeom prst="roundRect">
            <a:avLst>
              <a:gd name="adj" fmla="val 8794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n2EDM data…</a:t>
            </a:r>
            <a:endParaRPr lang="en-US" sz="2000" b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2" name="AutoShape 1"/>
          <p:cNvSpPr>
            <a:spLocks noChangeArrowheads="1"/>
          </p:cNvSpPr>
          <p:nvPr/>
        </p:nvSpPr>
        <p:spPr bwMode="auto">
          <a:xfrm>
            <a:off x="3338217" y="5319210"/>
            <a:ext cx="1976609" cy="396634"/>
          </a:xfrm>
          <a:prstGeom prst="roundRect">
            <a:avLst>
              <a:gd name="adj" fmla="val 8794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n2EDM installation</a:t>
            </a:r>
            <a:r>
              <a:rPr lang="en-US" sz="12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 </a:t>
            </a:r>
            <a:r>
              <a:rPr lang="en-US" sz="12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and </a:t>
            </a:r>
            <a:r>
              <a:rPr lang="en-US" sz="1200" b="1" dirty="0" err="1" smtClean="0">
                <a:solidFill>
                  <a:srgbClr val="00B0F0"/>
                </a:solidFill>
                <a:latin typeface="Bookman Old Style" panose="02050604050505020204" pitchFamily="18" charset="0"/>
              </a:rPr>
              <a:t>comissionning</a:t>
            </a:r>
            <a:endParaRPr lang="en-US" sz="1200" b="1" dirty="0" smtClean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10362"/>
          <a:stretch>
            <a:fillRect/>
          </a:stretch>
        </p:blipFill>
        <p:spPr bwMode="auto">
          <a:xfrm>
            <a:off x="6202922" y="2844135"/>
            <a:ext cx="2197322" cy="223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840" r="103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B47E173C-D26C-45F4-A3D3-F36332078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81" y="2621548"/>
            <a:ext cx="3995247" cy="21233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Rectangle 85"/>
              <p:cNvSpPr/>
              <p:nvPr/>
            </p:nvSpPr>
            <p:spPr>
              <a:xfrm>
                <a:off x="1211713" y="6160245"/>
                <a:ext cx="5003685" cy="697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𝒔𝒕𝒂𝒕</m:t>
                              </m:r>
                            </m:sub>
                          </m:s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𝒔𝒚𝒔𝒕</m:t>
                              </m:r>
                            </m:sub>
                          </m:sSub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𝟐𝟔</m:t>
                          </m:r>
                        </m:sup>
                      </m:sSup>
                      <m:r>
                        <a:rPr lang="fr-FR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fr-FR" b="1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fr-FR" b="1" i="1" dirty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dirty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b="1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dirty="0">
                              <a:latin typeface="Cambria Math" panose="02040503050406030204" pitchFamily="18" charset="0"/>
                            </a:rPr>
                            <m:t>𝟐𝟔</m:t>
                          </m:r>
                        </m:sup>
                      </m:sSup>
                      <m:r>
                        <a:rPr lang="fr-FR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dirty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dirty="0"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713" y="6160245"/>
                <a:ext cx="5003685" cy="6977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346824" y="4786386"/>
            <a:ext cx="4182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cs typeface="Lucida Sans Unicode" panose="020B0602030504020204" pitchFamily="34" charset="0"/>
              </a:rPr>
              <a:t>New </a:t>
            </a:r>
            <a:r>
              <a:rPr lang="en-US" dirty="0" err="1" smtClean="0">
                <a:cs typeface="Lucida Sans Unicode" panose="020B0602030504020204" pitchFamily="34" charset="0"/>
              </a:rPr>
              <a:t>appartus</a:t>
            </a:r>
            <a:r>
              <a:rPr lang="en-US" dirty="0" smtClean="0">
                <a:cs typeface="Lucida Sans Unicode" panose="020B0602030504020204" pitchFamily="34" charset="0"/>
              </a:rPr>
              <a:t> : n2EDM</a:t>
            </a:r>
            <a:endParaRPr lang="en-US" dirty="0" smtClean="0">
              <a:cs typeface="Lucida Sans Unicode" panose="020B0602030504020204" pitchFamily="34" charset="0"/>
            </a:endParaRPr>
          </a:p>
        </p:txBody>
      </p:sp>
      <p:cxnSp>
        <p:nvCxnSpPr>
          <p:cNvPr id="92" name="Connecteur droit avec flèche 91"/>
          <p:cNvCxnSpPr>
            <a:stCxn id="89" idx="2"/>
            <a:endCxn id="64" idx="0"/>
          </p:cNvCxnSpPr>
          <p:nvPr/>
        </p:nvCxnSpPr>
        <p:spPr>
          <a:xfrm>
            <a:off x="2602395" y="5241685"/>
            <a:ext cx="714536" cy="551684"/>
          </a:xfrm>
          <a:prstGeom prst="straightConnector1">
            <a:avLst/>
          </a:prstGeom>
          <a:ln w="3492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5945556" y="6416497"/>
            <a:ext cx="3083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 </a:t>
            </a:r>
            <a:r>
              <a:rPr lang="en-US" sz="1600" i="1" dirty="0" smtClean="0"/>
              <a:t>Abel et al., PRL </a:t>
            </a:r>
            <a:r>
              <a:rPr lang="en-US" sz="1600" i="1" dirty="0"/>
              <a:t>124 </a:t>
            </a:r>
            <a:r>
              <a:rPr lang="en-US" sz="1600" i="1" dirty="0" smtClean="0"/>
              <a:t>081803 (2020)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119739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3E5E6F2-4AA6-4DF8-A5E6-C71AD5328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3" t="6459" r="5748" b="15993"/>
          <a:stretch/>
        </p:blipFill>
        <p:spPr>
          <a:xfrm>
            <a:off x="4346975" y="3108145"/>
            <a:ext cx="4009062" cy="3631865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n2EDM @ PSI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116505" y="657799"/>
                <a:ext cx="8910990" cy="5921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The </a:t>
                </a:r>
                <a:r>
                  <a:rPr lang="en-US" b="1" dirty="0" err="1" smtClean="0"/>
                  <a:t>nEDM</a:t>
                </a:r>
                <a:r>
                  <a:rPr lang="en-US" b="1" dirty="0" smtClean="0"/>
                  <a:t> collaboration  has demonstrated its capacity to control systematic effects</a:t>
                </a:r>
              </a:p>
              <a:p>
                <a:r>
                  <a:rPr lang="en-US" b="1" dirty="0" smtClean="0"/>
                  <a:t>at a few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𝟐𝟕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b="1" dirty="0" smtClean="0"/>
                  <a:t>cm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Further improvement for n2EDM : </a:t>
                </a:r>
              </a:p>
              <a:p>
                <a:endParaRPr lang="en-US" dirty="0" smtClean="0"/>
              </a:p>
              <a:p>
                <a:r>
                  <a:rPr lang="en-US" b="1" dirty="0" smtClean="0">
                    <a:solidFill>
                      <a:srgbClr val="C00000"/>
                    </a:solidFill>
                  </a:rPr>
                  <a:t>Control of the magnetic field homogeneity and measurement : improved </a:t>
                </a:r>
                <a:r>
                  <a:rPr lang="en-US" b="1" dirty="0" err="1" smtClean="0">
                    <a:solidFill>
                      <a:srgbClr val="C00000"/>
                    </a:solidFill>
                  </a:rPr>
                  <a:t>systematiccs</a:t>
                </a:r>
                <a:endParaRPr lang="en-US" b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Colossal </a:t>
                </a:r>
                <a:r>
                  <a:rPr lang="en-US" dirty="0"/>
                  <a:t>magnetic shield (6 </a:t>
                </a:r>
                <a:r>
                  <a:rPr lang="en-US" dirty="0" smtClean="0"/>
                  <a:t>mu-metal </a:t>
                </a:r>
                <a:r>
                  <a:rPr lang="en-US" dirty="0"/>
                  <a:t>layers, </a:t>
                </a:r>
                <a14:m>
                  <m:oMath xmlns:m="http://schemas.openxmlformats.org/officeDocument/2006/math">
                    <m:r>
                      <a:rPr lang="en-US" i="1"/>
                      <m:t>5×5×5 </m:t>
                    </m:r>
                    <m:sSup>
                      <m:sSupPr>
                        <m:ctrlPr>
                          <a:rPr lang="en-US" i="1"/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/>
                          <m:t>m</m:t>
                        </m:r>
                      </m:e>
                      <m:sup>
                        <m:r>
                          <a:rPr lang="en-US" i="1"/>
                          <m:t>3</m:t>
                        </m:r>
                      </m:sup>
                    </m:sSup>
                    <m:r>
                      <a:rPr lang="en-US" i="1"/>
                      <m:t>)</m:t>
                    </m:r>
                  </m:oMath>
                </a14:m>
                <a:r>
                  <a:rPr lang="en-US" dirty="0" smtClean="0"/>
                  <a:t>, shielding factor 100000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Dual chamber apparatus : simultaneous measurement of both field configuration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Advanced </a:t>
                </a:r>
                <a:r>
                  <a:rPr lang="en-US" dirty="0" err="1" smtClean="0"/>
                  <a:t>magnetometry</a:t>
                </a:r>
                <a:r>
                  <a:rPr lang="en-US" dirty="0" smtClean="0"/>
                  <a:t> (external and </a:t>
                </a:r>
                <a:r>
                  <a:rPr lang="en-US" dirty="0" err="1" smtClean="0"/>
                  <a:t>comagnetometry</a:t>
                </a:r>
                <a:r>
                  <a:rPr lang="en-US" dirty="0" smtClean="0"/>
                  <a:t>)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b="1" dirty="0" smtClean="0">
                    <a:solidFill>
                      <a:srgbClr val="C00000"/>
                    </a:solidFill>
                  </a:rPr>
                  <a:t>Increase the statistics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5 year data taking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Larger chambers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Possible further improvement : </a:t>
                </a:r>
              </a:p>
              <a:p>
                <a:r>
                  <a:rPr lang="en-US" dirty="0" smtClean="0"/>
                  <a:t>« magic field</a:t>
                </a:r>
                <a:r>
                  <a:rPr lang="en-US" dirty="0" smtClean="0"/>
                  <a:t> » to compensate </a:t>
                </a:r>
              </a:p>
              <a:p>
                <a:r>
                  <a:rPr lang="en-US" dirty="0" smtClean="0"/>
                  <a:t>Systematic </a:t>
                </a:r>
                <a:r>
                  <a:rPr lang="en-US" dirty="0" err="1" smtClean="0"/>
                  <a:t>vxE</a:t>
                </a:r>
                <a:r>
                  <a:rPr lang="en-US" dirty="0" smtClean="0"/>
                  <a:t> effect in </a:t>
                </a:r>
                <a:r>
                  <a:rPr lang="en-US" dirty="0" err="1" smtClean="0"/>
                  <a:t>comagnetometer</a:t>
                </a:r>
                <a:endParaRPr lang="en-US" dirty="0"/>
              </a:p>
              <a:p>
                <a:r>
                  <a:rPr lang="en-US" dirty="0" smtClean="0"/>
                  <a:t> </a:t>
                </a:r>
                <a:r>
                  <a:rPr lang="en-US" sz="1400" i="1" dirty="0" err="1" smtClean="0"/>
                  <a:t>G.Pignol</a:t>
                </a:r>
                <a:r>
                  <a:rPr lang="en-US" sz="1400" i="1" dirty="0"/>
                  <a:t> 1812.01420 </a:t>
                </a:r>
                <a:endParaRPr lang="en-US" sz="1400" i="1" dirty="0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5" y="657799"/>
                <a:ext cx="8910990" cy="5921749"/>
              </a:xfrm>
              <a:prstGeom prst="rect">
                <a:avLst/>
              </a:prstGeom>
              <a:blipFill>
                <a:blip r:embed="rId3"/>
                <a:stretch>
                  <a:fillRect l="-547" t="-6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653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365918"/>
            <a:ext cx="7750314" cy="529580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IN2P3 contribution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505" y="657799"/>
            <a:ext cx="891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For n2EDM, French contribution </a:t>
            </a:r>
            <a:r>
              <a:rPr lang="fr-FR" dirty="0" err="1" smtClean="0"/>
              <a:t>financed</a:t>
            </a:r>
            <a:r>
              <a:rPr lang="fr-FR" dirty="0" smtClean="0"/>
              <a:t> </a:t>
            </a: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: ANR (Th. Lefort) + ERC (</a:t>
            </a:r>
            <a:r>
              <a:rPr lang="fr-FR" dirty="0" err="1" smtClean="0"/>
              <a:t>G.Pignol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Continue in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of expertise of </a:t>
            </a:r>
            <a:r>
              <a:rPr lang="fr-FR" dirty="0" err="1" smtClean="0"/>
              <a:t>nEDM</a:t>
            </a:r>
            <a:r>
              <a:rPr lang="fr-FR" dirty="0" smtClean="0"/>
              <a:t> :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coils</a:t>
            </a:r>
            <a:r>
              <a:rPr lang="fr-FR" dirty="0" smtClean="0"/>
              <a:t>, detectors, Hg </a:t>
            </a:r>
            <a:r>
              <a:rPr lang="fr-FR" dirty="0" err="1" smtClean="0"/>
              <a:t>magnetometry</a:t>
            </a:r>
            <a:r>
              <a:rPr lang="fr-FR" dirty="0" smtClean="0"/>
              <a:t> and data </a:t>
            </a:r>
            <a:r>
              <a:rPr lang="fr-FR" dirty="0" err="1" smtClean="0"/>
              <a:t>analysis</a:t>
            </a:r>
            <a:endParaRPr lang="fr-FR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19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21376" t="16825" b="15877"/>
          <a:stretch/>
        </p:blipFill>
        <p:spPr>
          <a:xfrm>
            <a:off x="7601516" y="4472314"/>
            <a:ext cx="1350150" cy="1080121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5394731" y="3187714"/>
            <a:ext cx="2537240" cy="1492213"/>
          </a:xfrm>
          <a:prstGeom prst="straightConnector1">
            <a:avLst/>
          </a:prstGeom>
          <a:ln w="44450" cmpd="sng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417572" y="4479560"/>
            <a:ext cx="244748" cy="400735"/>
          </a:xfrm>
          <a:prstGeom prst="rect">
            <a:avLst/>
          </a:prstGeom>
          <a:solidFill>
            <a:schemeClr val="accent3">
              <a:lumMod val="60000"/>
              <a:lumOff val="40000"/>
              <a:alpha val="3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272300" y="3148964"/>
            <a:ext cx="1890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Grenoble : Hg polarisation and </a:t>
            </a:r>
            <a:r>
              <a:rPr lang="fr-FR" dirty="0" err="1" smtClean="0"/>
              <a:t>magnetometry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4327252" y="1889527"/>
            <a:ext cx="1684908" cy="1849130"/>
          </a:xfrm>
          <a:prstGeom prst="rect">
            <a:avLst/>
          </a:prstGeom>
          <a:solidFill>
            <a:schemeClr val="accent5">
              <a:lumMod val="60000"/>
              <a:lumOff val="40000"/>
              <a:alpha val="33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366755" y="2512639"/>
            <a:ext cx="1294631" cy="1620180"/>
          </a:xfrm>
          <a:prstGeom prst="rect">
            <a:avLst/>
          </a:prstGeom>
          <a:solidFill>
            <a:schemeClr val="accent3">
              <a:lumMod val="60000"/>
              <a:lumOff val="40000"/>
              <a:alpha val="3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294317" y="4523564"/>
            <a:ext cx="1405017" cy="1474092"/>
          </a:xfrm>
          <a:prstGeom prst="rect">
            <a:avLst/>
          </a:prstGeom>
          <a:solidFill>
            <a:schemeClr val="accent5">
              <a:lumMod val="60000"/>
              <a:lumOff val="40000"/>
              <a:alpha val="33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527436" y="1760853"/>
            <a:ext cx="232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Grenoble : Neutron distribution « switch »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592762" y="1391521"/>
            <a:ext cx="265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Caen : Vacuum </a:t>
            </a:r>
            <a:r>
              <a:rPr lang="fr-FR" dirty="0" err="1" smtClean="0"/>
              <a:t>chamber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771800" y="6203049"/>
            <a:ext cx="4725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Caen : </a:t>
            </a:r>
            <a:r>
              <a:rPr lang="fr-FR" dirty="0" err="1" smtClean="0"/>
              <a:t>Fast</a:t>
            </a:r>
            <a:r>
              <a:rPr lang="fr-FR" dirty="0" smtClean="0"/>
              <a:t> (500kHz) and efficient UCN detectors Scintillation in 3He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61" y="4379024"/>
            <a:ext cx="3242710" cy="18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27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6253F9C-EAE1-B648-A728-B09B4297D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105" y="1794513"/>
            <a:ext cx="3506292" cy="3690834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What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are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forbidden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processes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505" y="743871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Observables for </a:t>
            </a:r>
            <a:r>
              <a:rPr lang="fr-FR" sz="2000" dirty="0" err="1" smtClean="0"/>
              <a:t>which</a:t>
            </a:r>
            <a:r>
              <a:rPr lang="fr-FR" sz="2000" dirty="0" smtClean="0"/>
              <a:t> the </a:t>
            </a:r>
            <a:r>
              <a:rPr lang="fr-FR" sz="2000" b="1" dirty="0" smtClean="0">
                <a:solidFill>
                  <a:srgbClr val="C00000"/>
                </a:solidFill>
              </a:rPr>
              <a:t>SM </a:t>
            </a:r>
            <a:r>
              <a:rPr lang="fr-FR" sz="2000" b="1" dirty="0" err="1" smtClean="0">
                <a:solidFill>
                  <a:srgbClr val="C00000"/>
                </a:solidFill>
              </a:rPr>
              <a:t>expected</a:t>
            </a:r>
            <a:r>
              <a:rPr lang="fr-FR" sz="2000" b="1" dirty="0" smtClean="0">
                <a:solidFill>
                  <a:srgbClr val="C00000"/>
                </a:solidFill>
              </a:rPr>
              <a:t> value </a:t>
            </a:r>
            <a:r>
              <a:rPr lang="fr-FR" sz="2000" dirty="0" err="1" smtClean="0"/>
              <a:t>is</a:t>
            </a:r>
            <a:endParaRPr lang="fr-FR" sz="2000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err="1" smtClean="0"/>
              <a:t>zero</a:t>
            </a:r>
            <a:endParaRPr lang="fr-FR" sz="20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err="1" smtClean="0"/>
              <a:t>much</a:t>
            </a:r>
            <a:r>
              <a:rPr lang="fr-FR" sz="2000" dirty="0" smtClean="0"/>
              <a:t> </a:t>
            </a:r>
            <a:r>
              <a:rPr lang="fr-FR" sz="2000" dirty="0" err="1" smtClean="0"/>
              <a:t>smaller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experimental</a:t>
            </a:r>
            <a:r>
              <a:rPr lang="fr-FR" sz="2000" dirty="0" smtClean="0"/>
              <a:t> </a:t>
            </a:r>
            <a:r>
              <a:rPr lang="fr-FR" sz="2000" dirty="0" err="1" smtClean="0"/>
              <a:t>sensitivity</a:t>
            </a:r>
            <a:r>
              <a:rPr lang="fr-FR" sz="2000" dirty="0" smtClean="0"/>
              <a:t> (</a:t>
            </a:r>
            <a:r>
              <a:rPr lang="fr-FR" sz="2000" dirty="0" err="1" smtClean="0"/>
              <a:t>multiloop</a:t>
            </a:r>
            <a:r>
              <a:rPr lang="fr-FR" sz="2000" dirty="0" smtClean="0"/>
              <a:t> SM contribution)</a:t>
            </a:r>
            <a:endParaRPr lang="fr-FR" sz="2000" dirty="0"/>
          </a:p>
          <a:p>
            <a:endParaRPr lang="fr-FR" sz="2000" dirty="0" smtClean="0"/>
          </a:p>
          <a:p>
            <a:r>
              <a:rPr lang="en-GB" sz="2000" dirty="0" smtClean="0"/>
              <a:t>BSM contribution through 1 or 2 loops </a:t>
            </a:r>
          </a:p>
          <a:p>
            <a:r>
              <a:rPr lang="en-GB" sz="2000" dirty="0" smtClean="0"/>
              <a:t>can sensitive </a:t>
            </a:r>
            <a:r>
              <a:rPr lang="en-GB" sz="2000" dirty="0"/>
              <a:t>to New Physics scales beyond collider reach</a:t>
            </a:r>
          </a:p>
          <a:p>
            <a:r>
              <a:rPr lang="fr-FR" sz="2000" b="1" dirty="0" smtClean="0"/>
              <a:t>            Rare </a:t>
            </a:r>
            <a:r>
              <a:rPr lang="fr-FR" sz="2000" b="1" dirty="0" err="1" smtClean="0"/>
              <a:t>processes</a:t>
            </a:r>
            <a:r>
              <a:rPr lang="fr-FR" sz="2000" b="1" dirty="0" smtClean="0"/>
              <a:t> : </a:t>
            </a:r>
            <a:r>
              <a:rPr lang="fr-FR" sz="2000" b="1" dirty="0" err="1" smtClean="0"/>
              <a:t>Intensity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frontier</a:t>
            </a:r>
            <a:endParaRPr lang="fr-FR" sz="2000" b="1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2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16505" y="3317191"/>
            <a:ext cx="540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/>
              <a:t>Any</a:t>
            </a:r>
            <a:r>
              <a:rPr lang="fr-FR" sz="2000" dirty="0" smtClean="0"/>
              <a:t> </a:t>
            </a:r>
            <a:r>
              <a:rPr lang="fr-FR" sz="2000" dirty="0">
                <a:solidFill>
                  <a:srgbClr val="C00000"/>
                </a:solidFill>
              </a:rPr>
              <a:t>non </a:t>
            </a:r>
            <a:r>
              <a:rPr lang="fr-FR" sz="2000" dirty="0" err="1">
                <a:solidFill>
                  <a:srgbClr val="C00000"/>
                </a:solidFill>
              </a:rPr>
              <a:t>zero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 err="1"/>
              <a:t>measurement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smtClean="0"/>
              <a:t> </a:t>
            </a:r>
            <a:r>
              <a:rPr lang="fr-FR" sz="2000" dirty="0"/>
              <a:t>a </a:t>
            </a:r>
            <a:r>
              <a:rPr lang="fr-FR" sz="2000" dirty="0">
                <a:solidFill>
                  <a:srgbClr val="C00000"/>
                </a:solidFill>
              </a:rPr>
              <a:t>signature of new </a:t>
            </a:r>
            <a:r>
              <a:rPr lang="fr-FR" sz="2000" dirty="0" err="1">
                <a:solidFill>
                  <a:srgbClr val="C00000"/>
                </a:solidFill>
              </a:rPr>
              <a:t>physics</a:t>
            </a:r>
            <a:endParaRPr lang="fr-FR" sz="2000" dirty="0">
              <a:solidFill>
                <a:srgbClr val="C00000"/>
              </a:solidFill>
            </a:endParaRPr>
          </a:p>
          <a:p>
            <a:pPr algn="ctr"/>
            <a:r>
              <a:rPr lang="fr-FR" sz="2000" dirty="0">
                <a:sym typeface="Symbol" panose="05050102010706020507" pitchFamily="18" charset="2"/>
              </a:rPr>
              <a:t></a:t>
            </a:r>
            <a:r>
              <a:rPr lang="fr-FR" sz="2000" dirty="0">
                <a:solidFill>
                  <a:srgbClr val="C00000"/>
                </a:solidFill>
              </a:rPr>
              <a:t>no SM background</a:t>
            </a:r>
          </a:p>
          <a:p>
            <a:r>
              <a:rPr lang="fr-FR" sz="2000" dirty="0"/>
              <a:t> </a:t>
            </a:r>
          </a:p>
          <a:p>
            <a:r>
              <a:rPr lang="fr-FR" sz="2000" dirty="0" err="1" smtClean="0"/>
              <a:t>Any</a:t>
            </a:r>
            <a:r>
              <a:rPr lang="fr-FR" sz="2000" dirty="0" smtClean="0"/>
              <a:t> </a:t>
            </a:r>
            <a:r>
              <a:rPr lang="fr-FR" sz="2000" dirty="0" err="1">
                <a:solidFill>
                  <a:srgbClr val="C00000"/>
                </a:solidFill>
              </a:rPr>
              <a:t>zero</a:t>
            </a:r>
            <a:r>
              <a:rPr lang="fr-FR" sz="2000" dirty="0"/>
              <a:t> </a:t>
            </a:r>
            <a:r>
              <a:rPr lang="fr-FR" sz="2000" dirty="0" err="1"/>
              <a:t>measurement</a:t>
            </a:r>
            <a:r>
              <a:rPr lang="fr-FR" sz="2000" dirty="0"/>
              <a:t> </a:t>
            </a:r>
            <a:r>
              <a:rPr lang="fr-FR" sz="2000" dirty="0" err="1"/>
              <a:t>can</a:t>
            </a:r>
            <a:r>
              <a:rPr lang="fr-FR" sz="2000" dirty="0"/>
              <a:t> </a:t>
            </a:r>
            <a:r>
              <a:rPr lang="fr-FR" sz="2000" dirty="0" err="1"/>
              <a:t>exclude</a:t>
            </a:r>
            <a:r>
              <a:rPr lang="fr-FR" sz="2000" dirty="0"/>
              <a:t> </a:t>
            </a:r>
            <a:r>
              <a:rPr lang="fr-FR" sz="2000" dirty="0" err="1"/>
              <a:t>some</a:t>
            </a:r>
            <a:r>
              <a:rPr lang="fr-FR" sz="2000" dirty="0"/>
              <a:t> </a:t>
            </a:r>
            <a:r>
              <a:rPr lang="fr-FR" sz="2000" dirty="0" err="1" smtClean="0"/>
              <a:t>models</a:t>
            </a:r>
            <a:endParaRPr lang="fr-FR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96525" y="5274518"/>
                <a:ext cx="8390275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/>
                  <a:t>Focus on non </a:t>
                </a:r>
                <a:r>
                  <a:rPr lang="fr-FR" sz="2000" dirty="0" err="1"/>
                  <a:t>collider</a:t>
                </a:r>
                <a:r>
                  <a:rPr lang="fr-FR" sz="2000" dirty="0"/>
                  <a:t> </a:t>
                </a:r>
                <a:r>
                  <a:rPr lang="fr-FR" sz="2000" dirty="0" err="1"/>
                  <a:t>experiment</a:t>
                </a:r>
                <a:endParaRPr lang="fr-FR" sz="2000" dirty="0"/>
              </a:p>
              <a:p>
                <a:endParaRPr lang="fr-FR" dirty="0" smtClean="0"/>
              </a:p>
              <a:p>
                <a:r>
                  <a:rPr lang="fr-FR" sz="2000" dirty="0" smtClean="0"/>
                  <a:t>Lepton </a:t>
                </a:r>
                <a:r>
                  <a:rPr lang="fr-FR" sz="2000" dirty="0" err="1"/>
                  <a:t>flavour</a:t>
                </a:r>
                <a:r>
                  <a:rPr lang="fr-FR" sz="2000" dirty="0"/>
                  <a:t> violation </a:t>
                </a:r>
                <a:r>
                  <a:rPr lang="fr-FR" sz="20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fr-FR" sz="2000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F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2000" dirty="0">
                    <a:solidFill>
                      <a:srgbClr val="0070C0"/>
                    </a:solidFill>
                  </a:rPr>
                  <a:t>,…</a:t>
                </a:r>
                <a:endParaRPr lang="fr-FR" sz="2000" dirty="0">
                  <a:solidFill>
                    <a:srgbClr val="0070C0"/>
                  </a:solidFill>
                </a:endParaRPr>
              </a:p>
              <a:p>
                <a:r>
                  <a:rPr lang="fr-FR" sz="2000" dirty="0"/>
                  <a:t>Spin ½ </a:t>
                </a:r>
                <a:r>
                  <a:rPr lang="fr-FR" sz="2000" dirty="0" err="1"/>
                  <a:t>particle</a:t>
                </a:r>
                <a:r>
                  <a:rPr lang="fr-FR" sz="2000" dirty="0"/>
                  <a:t> </a:t>
                </a:r>
                <a:r>
                  <a:rPr lang="fr-FR" sz="2000" dirty="0" err="1"/>
                  <a:t>electric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dipole</a:t>
                </a:r>
                <a:r>
                  <a:rPr lang="fr-FR" sz="2000" dirty="0"/>
                  <a:t> moments </a:t>
                </a:r>
                <a:r>
                  <a:rPr lang="fr-FR" sz="2000" dirty="0">
                    <a:solidFill>
                      <a:srgbClr val="0070C0"/>
                    </a:solidFill>
                  </a:rPr>
                  <a:t>: </a:t>
                </a:r>
                <a:r>
                  <a:rPr lang="fr-FR" sz="2000" dirty="0">
                    <a:solidFill>
                      <a:srgbClr val="C00000"/>
                    </a:solidFill>
                  </a:rPr>
                  <a:t>neutron</a:t>
                </a:r>
                <a:r>
                  <a:rPr lang="fr-FR" sz="2000" dirty="0">
                    <a:solidFill>
                      <a:srgbClr val="0070C0"/>
                    </a:solidFill>
                  </a:rPr>
                  <a:t>, proton, </a:t>
                </a:r>
                <a:r>
                  <a:rPr lang="fr-FR" sz="2000" dirty="0" err="1">
                    <a:solidFill>
                      <a:srgbClr val="0070C0"/>
                    </a:solidFill>
                  </a:rPr>
                  <a:t>electron</a:t>
                </a:r>
                <a:r>
                  <a:rPr lang="fr-FR" sz="2000" dirty="0">
                    <a:solidFill>
                      <a:srgbClr val="0070C0"/>
                    </a:solidFill>
                  </a:rPr>
                  <a:t>, </a:t>
                </a:r>
                <a:r>
                  <a:rPr lang="fr-FR" sz="2000" dirty="0" err="1">
                    <a:solidFill>
                      <a:srgbClr val="0070C0"/>
                    </a:solidFill>
                  </a:rPr>
                  <a:t>atoms</a:t>
                </a:r>
                <a:r>
                  <a:rPr lang="fr-FR" sz="2000" dirty="0" smtClean="0">
                    <a:solidFill>
                      <a:srgbClr val="0070C0"/>
                    </a:solidFill>
                  </a:rPr>
                  <a:t>…)</a:t>
                </a:r>
              </a:p>
              <a:p>
                <a:r>
                  <a:rPr lang="fr-FR" sz="2000" dirty="0" smtClean="0">
                    <a:solidFill>
                      <a:srgbClr val="0070C0"/>
                    </a:solidFill>
                  </a:rPr>
                  <a:t>    </a:t>
                </a:r>
                <a:r>
                  <a:rPr lang="fr-FR" sz="2000" dirty="0" err="1" smtClean="0"/>
                  <a:t>also</a:t>
                </a:r>
                <a:r>
                  <a:rPr lang="fr-FR" sz="2000" dirty="0" smtClean="0"/>
                  <a:t> :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fr-FR" sz="2000" dirty="0" smtClean="0"/>
                  <a:t>, neutron oscillations, proton </a:t>
                </a:r>
                <a:r>
                  <a:rPr lang="fr-FR" sz="2000" dirty="0" err="1" smtClean="0"/>
                  <a:t>decay</a:t>
                </a:r>
                <a:r>
                  <a:rPr lang="fr-FR" sz="2000" dirty="0" smtClean="0"/>
                  <a:t>…</a:t>
                </a:r>
                <a:endParaRPr lang="fr-FR" sz="20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25" y="5274518"/>
                <a:ext cx="8390275" cy="1600438"/>
              </a:xfrm>
              <a:prstGeom prst="rect">
                <a:avLst/>
              </a:prstGeom>
              <a:blipFill>
                <a:blip r:embed="rId3"/>
                <a:stretch>
                  <a:fillRect l="-799" t="-1901" b="-57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483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1" y="1358770"/>
            <a:ext cx="7750314" cy="52958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IN2P3 contribution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505" y="657799"/>
            <a:ext cx="891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For n2EDM, French contribution </a:t>
            </a:r>
            <a:r>
              <a:rPr lang="fr-FR" dirty="0" err="1" smtClean="0"/>
              <a:t>financed</a:t>
            </a:r>
            <a:r>
              <a:rPr lang="fr-FR" dirty="0" smtClean="0"/>
              <a:t> </a:t>
            </a: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: ANR (Th. Lefort) + ERC (</a:t>
            </a:r>
            <a:r>
              <a:rPr lang="fr-FR" dirty="0" err="1" smtClean="0"/>
              <a:t>G.Pignol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Continue in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of expertise of </a:t>
            </a:r>
            <a:r>
              <a:rPr lang="fr-FR" dirty="0" err="1" smtClean="0"/>
              <a:t>nEDM</a:t>
            </a:r>
            <a:r>
              <a:rPr lang="fr-FR" dirty="0" smtClean="0"/>
              <a:t> :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coils</a:t>
            </a:r>
            <a:r>
              <a:rPr lang="fr-FR" dirty="0" smtClean="0"/>
              <a:t>, detectors, Hg </a:t>
            </a:r>
            <a:r>
              <a:rPr lang="fr-FR" dirty="0" err="1" smtClean="0"/>
              <a:t>magnetometry</a:t>
            </a:r>
            <a:r>
              <a:rPr lang="fr-FR" dirty="0" smtClean="0"/>
              <a:t> and data </a:t>
            </a:r>
            <a:r>
              <a:rPr lang="fr-FR" dirty="0" err="1" smtClean="0"/>
              <a:t>analysis</a:t>
            </a:r>
            <a:endParaRPr lang="fr-FR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20</a:t>
            </a:fld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944568" y="5443127"/>
            <a:ext cx="509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And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contributions :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mapper </a:t>
            </a:r>
            <a:r>
              <a:rPr lang="fr-FR" dirty="0" err="1" smtClean="0"/>
              <a:t>device</a:t>
            </a:r>
            <a:r>
              <a:rPr lang="fr-FR" dirty="0" smtClean="0"/>
              <a:t> (Grenoble), </a:t>
            </a:r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, DAQ…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809316" y="1403775"/>
            <a:ext cx="2743884" cy="2880320"/>
          </a:xfrm>
          <a:prstGeom prst="rect">
            <a:avLst/>
          </a:prstGeom>
          <a:solidFill>
            <a:schemeClr val="accent5">
              <a:lumMod val="60000"/>
              <a:lumOff val="40000"/>
              <a:alpha val="33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151620" y="1761845"/>
            <a:ext cx="265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Caen :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coils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0124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Summary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and conclusion</a:t>
            </a:r>
            <a:endParaRPr lang="fr-FR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505" y="764704"/>
            <a:ext cx="89109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Forbidden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processes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: </a:t>
            </a:r>
          </a:p>
          <a:p>
            <a:endParaRPr lang="fr-FR" sz="2000" dirty="0" smtClean="0"/>
          </a:p>
          <a:p>
            <a:r>
              <a:rPr lang="fr-FR" sz="2000" dirty="0" smtClean="0"/>
              <a:t>    </a:t>
            </a:r>
            <a:r>
              <a:rPr lang="fr-FR" sz="2000" dirty="0" err="1" smtClean="0"/>
              <a:t>Interesting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BSM </a:t>
            </a:r>
            <a:r>
              <a:rPr lang="fr-FR" sz="2000" dirty="0" err="1" smtClean="0"/>
              <a:t>Physics</a:t>
            </a:r>
            <a:endParaRPr lang="fr-FR" sz="2000" dirty="0" smtClean="0"/>
          </a:p>
          <a:p>
            <a:r>
              <a:rPr lang="fr-FR" sz="2000" dirty="0"/>
              <a:t> </a:t>
            </a:r>
            <a:r>
              <a:rPr lang="fr-FR" sz="2000" dirty="0" smtClean="0"/>
              <a:t>   </a:t>
            </a:r>
            <a:r>
              <a:rPr lang="fr-FR" sz="2000" dirty="0" err="1" smtClean="0"/>
              <a:t>Complementarity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direct </a:t>
            </a:r>
            <a:r>
              <a:rPr lang="fr-FR" sz="2000" dirty="0" err="1" smtClean="0"/>
              <a:t>searches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In France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endParaRPr lang="fr-FR" sz="2000" dirty="0"/>
          </a:p>
          <a:p>
            <a:r>
              <a:rPr lang="fr-FR" sz="2000" dirty="0"/>
              <a:t>    </a:t>
            </a:r>
            <a:r>
              <a:rPr lang="fr-FR" sz="2000" dirty="0" smtClean="0"/>
              <a:t>Small </a:t>
            </a:r>
            <a:r>
              <a:rPr lang="fr-FR" sz="2000" dirty="0" err="1" smtClean="0"/>
              <a:t>community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</a:t>
            </a:r>
            <a:r>
              <a:rPr lang="fr-FR" sz="2000" dirty="0" err="1" smtClean="0"/>
              <a:t>theoricists</a:t>
            </a:r>
            <a:r>
              <a:rPr lang="fr-FR" sz="2000" dirty="0" smtClean="0"/>
              <a:t> (</a:t>
            </a:r>
            <a:r>
              <a:rPr lang="fr-FR" sz="2000" dirty="0" err="1" smtClean="0"/>
              <a:t>phenomenology</a:t>
            </a:r>
            <a:r>
              <a:rPr lang="fr-FR" sz="2000" dirty="0" smtClean="0"/>
              <a:t>, effective </a:t>
            </a:r>
            <a:r>
              <a:rPr lang="fr-FR" sz="2000" dirty="0" err="1" smtClean="0"/>
              <a:t>theories</a:t>
            </a:r>
            <a:r>
              <a:rPr lang="fr-FR" sz="2000" dirty="0" smtClean="0"/>
              <a:t>, </a:t>
            </a:r>
            <a:r>
              <a:rPr lang="fr-FR" sz="2000" dirty="0" err="1" smtClean="0"/>
              <a:t>lattice</a:t>
            </a:r>
            <a:r>
              <a:rPr lang="fr-FR" sz="2000" dirty="0" smtClean="0"/>
              <a:t> QCD) and </a:t>
            </a:r>
            <a:r>
              <a:rPr lang="fr-FR" sz="2000" dirty="0" err="1" smtClean="0"/>
              <a:t>experimentalists</a:t>
            </a:r>
            <a:r>
              <a:rPr lang="fr-FR" sz="2000" dirty="0" smtClean="0"/>
              <a:t>.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</a:t>
            </a:r>
            <a:r>
              <a:rPr lang="fr-FR" sz="2000" dirty="0" err="1" smtClean="0"/>
              <a:t>Two</a:t>
            </a:r>
            <a:r>
              <a:rPr lang="fr-FR" sz="2000" dirty="0" smtClean="0"/>
              <a:t> main </a:t>
            </a:r>
            <a:r>
              <a:rPr lang="fr-FR" sz="2000" dirty="0" err="1" smtClean="0"/>
              <a:t>experimental</a:t>
            </a:r>
            <a:r>
              <a:rPr lang="fr-FR" sz="2000" dirty="0" smtClean="0"/>
              <a:t> </a:t>
            </a:r>
            <a:r>
              <a:rPr lang="fr-FR" sz="2000" dirty="0" err="1" smtClean="0"/>
              <a:t>projects</a:t>
            </a:r>
            <a:r>
              <a:rPr lang="fr-FR" sz="2000" dirty="0" smtClean="0"/>
              <a:t> </a:t>
            </a:r>
            <a:r>
              <a:rPr lang="fr-FR" sz="2000" dirty="0" err="1" smtClean="0"/>
              <a:t>supported</a:t>
            </a:r>
            <a:r>
              <a:rPr lang="fr-FR" sz="2000" dirty="0" smtClean="0"/>
              <a:t> by IN2P3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         COMET : </a:t>
            </a:r>
            <a:r>
              <a:rPr lang="fr-FR" sz="2000" dirty="0" err="1" smtClean="0"/>
              <a:t>charged</a:t>
            </a:r>
            <a:r>
              <a:rPr lang="fr-FR" sz="2000" dirty="0" smtClean="0"/>
              <a:t> lepton </a:t>
            </a:r>
            <a:r>
              <a:rPr lang="fr-FR" sz="2000" dirty="0" err="1" smtClean="0"/>
              <a:t>flavour</a:t>
            </a:r>
            <a:r>
              <a:rPr lang="fr-FR" sz="2000" dirty="0" smtClean="0"/>
              <a:t> violation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         n2EDM : neutron </a:t>
            </a:r>
            <a:r>
              <a:rPr lang="fr-FR" sz="2000" dirty="0" err="1" smtClean="0"/>
              <a:t>electric</a:t>
            </a:r>
            <a:r>
              <a:rPr lang="fr-FR" sz="2000" dirty="0" smtClean="0"/>
              <a:t> </a:t>
            </a:r>
            <a:r>
              <a:rPr lang="fr-FR" sz="2000" dirty="0" err="1" smtClean="0"/>
              <a:t>dipole</a:t>
            </a:r>
            <a:r>
              <a:rPr lang="fr-FR" sz="2000" dirty="0" smtClean="0"/>
              <a:t> moment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b="1" dirty="0" err="1" smtClean="0">
                <a:solidFill>
                  <a:srgbClr val="C00000"/>
                </a:solidFill>
              </a:rPr>
              <a:t>Experiments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with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timescale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spanning</a:t>
            </a:r>
            <a:r>
              <a:rPr lang="fr-FR" sz="2000" b="1" dirty="0" smtClean="0">
                <a:solidFill>
                  <a:srgbClr val="C00000"/>
                </a:solidFill>
              </a:rPr>
              <a:t> the </a:t>
            </a:r>
            <a:r>
              <a:rPr lang="fr-FR" sz="2000" b="1" dirty="0" err="1" smtClean="0">
                <a:solidFill>
                  <a:srgbClr val="C00000"/>
                </a:solidFill>
              </a:rPr>
              <a:t>coming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decade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and </a:t>
            </a:r>
            <a:r>
              <a:rPr lang="fr-FR" sz="2000" b="1" dirty="0" err="1" smtClean="0">
                <a:solidFill>
                  <a:srgbClr val="C00000"/>
                </a:solidFill>
              </a:rPr>
              <a:t>beyond</a:t>
            </a:r>
            <a:r>
              <a:rPr lang="fr-FR" sz="2000" b="1" dirty="0" smtClean="0">
                <a:solidFill>
                  <a:srgbClr val="C00000"/>
                </a:solidFill>
              </a:rPr>
              <a:t>!</a:t>
            </a:r>
          </a:p>
          <a:p>
            <a:endParaRPr lang="fr-FR" sz="2000" dirty="0" smtClean="0"/>
          </a:p>
          <a:p>
            <a:endParaRPr lang="fr-FR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21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93" y="3293984"/>
            <a:ext cx="2276851" cy="30623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42230" y="5191742"/>
            <a:ext cx="1980220" cy="1015663"/>
          </a:xfrm>
          <a:prstGeom prst="rect">
            <a:avLst/>
          </a:prstGeom>
          <a:solidFill>
            <a:srgbClr val="D2C59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INFINITY FRONTIER WANTS YOU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056799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4C853E-7F77-D247-AEEC-1D4856ED7CB4}"/>
              </a:ext>
            </a:extLst>
          </p:cNvPr>
          <p:cNvSpPr/>
          <p:nvPr/>
        </p:nvSpPr>
        <p:spPr>
          <a:xfrm>
            <a:off x="3041220" y="3290501"/>
            <a:ext cx="228235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700" b="1" dirty="0">
                <a:solidFill>
                  <a:srgbClr val="622A76"/>
                </a:solidFill>
              </a:rPr>
              <a:t>Extra material </a:t>
            </a:r>
            <a:endParaRPr lang="en-GB" sz="135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1E9BC4-7D2B-BA4E-80FC-726D9389FE51}"/>
                  </a:ext>
                </a:extLst>
              </p:cNvPr>
              <p:cNvSpPr/>
              <p:nvPr/>
            </p:nvSpPr>
            <p:spPr>
              <a:xfrm>
                <a:off x="252248" y="1087660"/>
                <a:ext cx="8639504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Font typeface="Wingdings" pitchFamily="2" charset="2"/>
                  <a:buChar char="q"/>
                </a:pPr>
                <a:r>
                  <a:rPr lang="en-GB" sz="1650" b="1" dirty="0">
                    <a:solidFill>
                      <a:srgbClr val="622A76"/>
                    </a:solidFill>
                  </a:rPr>
                  <a:t> COMET experiment: muon-electron conversion and more!</a:t>
                </a:r>
              </a:p>
              <a:p>
                <a:endParaRPr lang="en-GB" sz="1350" b="1" dirty="0">
                  <a:solidFill>
                    <a:srgbClr val="622A76"/>
                  </a:solidFill>
                </a:endParaRPr>
              </a:p>
              <a:p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	</a:t>
                </a:r>
                <a:r>
                  <a:rPr lang="en-GB" sz="1350" b="1" dirty="0">
                    <a:ea typeface="Verdana" panose="020B0604030504040204" pitchFamily="34" charset="0"/>
                  </a:rPr>
                  <a:t>COMET offers the possibility to study further</a:t>
                </a:r>
              </a:p>
              <a:p>
                <a:r>
                  <a:rPr lang="en-GB" sz="1350" b="1" dirty="0">
                    <a:ea typeface="Verdana" panose="020B0604030504040204" pitchFamily="34" charset="0"/>
                  </a:rPr>
                  <a:t>		 		</a:t>
                </a:r>
                <a:r>
                  <a:rPr lang="en-GB" sz="1350" b="1" dirty="0" err="1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cLFV</a:t>
                </a:r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 observables (Coulomb enhanced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𝒆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𝒆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𝒆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 decay),</a:t>
                </a:r>
              </a:p>
              <a:p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			            	LNV decays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+ (</m:t>
                    </m:r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𝑨</m:t>
                    </m:r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</m:t>
                    </m:r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𝒁</m:t>
                    </m:r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)→</m:t>
                    </m:r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𝒆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+ (</m:t>
                        </m:r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𝑨</m:t>
                        </m:r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,</m:t>
                        </m:r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𝒁</m:t>
                        </m:r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𝟐</m:t>
                        </m:r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)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 ) and </a:t>
                </a:r>
              </a:p>
              <a:p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				even search for light exotics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𝒆</m:t>
                        </m:r>
                      </m:e>
                      <m:sup>
                        <m:r>
                          <a:rPr lang="en-GB" sz="135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r>
                      <a:rPr lang="en-GB" sz="135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𝑿</m:t>
                    </m:r>
                  </m:oMath>
                </a14:m>
                <a:r>
                  <a:rPr lang="en-GB" sz="1350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)</a:t>
                </a:r>
                <a:endParaRPr lang="en-GB" sz="1350" dirty="0"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1E9BC4-7D2B-BA4E-80FC-726D9389F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8" y="1087660"/>
                <a:ext cx="8639504" cy="1384995"/>
              </a:xfrm>
              <a:prstGeom prst="rect">
                <a:avLst/>
              </a:prstGeom>
              <a:blipFill>
                <a:blip r:embed="rId2"/>
                <a:stretch>
                  <a:fillRect l="-282" t="-1316" b="-35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5F436BC-524A-B84E-B209-D78044961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707336"/>
            <a:ext cx="6497241" cy="3016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5A235-9CA0-E249-896E-7FC57170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891" y="1008497"/>
            <a:ext cx="839978" cy="8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F4A794-A936-1447-93D6-F6E9FF655776}"/>
              </a:ext>
            </a:extLst>
          </p:cNvPr>
          <p:cNvSpPr/>
          <p:nvPr/>
        </p:nvSpPr>
        <p:spPr>
          <a:xfrm>
            <a:off x="252248" y="1087660"/>
            <a:ext cx="8639504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1650" b="1" dirty="0">
                <a:solidFill>
                  <a:srgbClr val="622A76"/>
                </a:solidFill>
              </a:rPr>
              <a:t> COMET experiment: </a:t>
            </a:r>
            <a:r>
              <a:rPr lang="en-GB" sz="1650" b="1" dirty="0" err="1">
                <a:solidFill>
                  <a:srgbClr val="622A76"/>
                </a:solidFill>
              </a:rPr>
              <a:t>COherent</a:t>
            </a:r>
            <a:r>
              <a:rPr lang="en-GB" sz="1650" b="1" dirty="0">
                <a:solidFill>
                  <a:srgbClr val="622A76"/>
                </a:solidFill>
              </a:rPr>
              <a:t> Muon to Electron Transition </a:t>
            </a:r>
          </a:p>
          <a:p>
            <a:endParaRPr lang="en-GB" sz="1350" b="1" dirty="0">
              <a:solidFill>
                <a:srgbClr val="622A76"/>
              </a:solidFill>
            </a:endParaRPr>
          </a:p>
          <a:p>
            <a:r>
              <a:rPr lang="en-GB" sz="135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	COMET: Phase I – backgrounds and Cosmic Ray Veto</a:t>
            </a:r>
            <a:endParaRPr lang="en-GB" sz="1350" dirty="0"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3E8D7-1429-3945-BCA1-03644C56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891" y="1008497"/>
            <a:ext cx="839978" cy="823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71225-1D08-8040-B21B-0EFCCC06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39" y="2062044"/>
            <a:ext cx="4606748" cy="31182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E7D055-5187-2049-B5C6-60F0A0AB948D}"/>
              </a:ext>
            </a:extLst>
          </p:cNvPr>
          <p:cNvSpPr/>
          <p:nvPr/>
        </p:nvSpPr>
        <p:spPr>
          <a:xfrm>
            <a:off x="5209671" y="1856731"/>
            <a:ext cx="382604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rgbClr val="000000"/>
                </a:solidFill>
              </a:rPr>
              <a:t>Scintillator slabs </a:t>
            </a:r>
            <a:r>
              <a:rPr lang="en-GB" sz="1350" dirty="0">
                <a:solidFill>
                  <a:srgbClr val="000000"/>
                </a:solidFill>
              </a:rPr>
              <a:t>with embedded WLS-fibres and </a:t>
            </a:r>
          </a:p>
          <a:p>
            <a:r>
              <a:rPr lang="en-GB" sz="1350" dirty="0">
                <a:solidFill>
                  <a:srgbClr val="000000"/>
                </a:solidFill>
              </a:rPr>
              <a:t>            </a:t>
            </a:r>
            <a:r>
              <a:rPr lang="en-GB" sz="1350" dirty="0" err="1">
                <a:solidFill>
                  <a:srgbClr val="000000"/>
                </a:solidFill>
              </a:rPr>
              <a:t>SiPM</a:t>
            </a:r>
            <a:r>
              <a:rPr lang="en-GB" sz="1350" dirty="0">
                <a:solidFill>
                  <a:srgbClr val="000000"/>
                </a:solidFill>
              </a:rPr>
              <a:t> readout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rgbClr val="000000"/>
                </a:solidFill>
              </a:rPr>
              <a:t>Resistive Plate Chambers (RPC) </a:t>
            </a:r>
            <a:r>
              <a:rPr lang="en-GB" sz="1350" dirty="0">
                <a:solidFill>
                  <a:srgbClr val="000000"/>
                </a:solidFill>
              </a:rPr>
              <a:t>read out with </a:t>
            </a:r>
          </a:p>
          <a:p>
            <a:r>
              <a:rPr lang="en-GB" sz="1350" dirty="0">
                <a:solidFill>
                  <a:srgbClr val="000000"/>
                </a:solidFill>
              </a:rPr>
              <a:t>            XY strips and </a:t>
            </a:r>
            <a:r>
              <a:rPr lang="en-GB" sz="1350" dirty="0" err="1">
                <a:solidFill>
                  <a:srgbClr val="000000"/>
                </a:solidFill>
              </a:rPr>
              <a:t>Feeric</a:t>
            </a:r>
            <a:r>
              <a:rPr lang="en-GB" sz="1350" dirty="0">
                <a:solidFill>
                  <a:srgbClr val="000000"/>
                </a:solidFill>
              </a:rPr>
              <a:t> ASIC (LPC/ALICE design) </a:t>
            </a:r>
          </a:p>
          <a:p>
            <a:r>
              <a:rPr lang="en-GB" sz="1350" dirty="0">
                <a:solidFill>
                  <a:srgbClr val="000000"/>
                </a:solidFill>
              </a:rPr>
              <a:t>            in the highest neutron yield areas 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B2E1D-D54D-6F49-9663-6338F57E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235" y="3008147"/>
            <a:ext cx="2775476" cy="1107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35B29-6B66-1340-AE58-F89003AA2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236" y="4170032"/>
            <a:ext cx="2466917" cy="13705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7B3D7F-4CEB-D349-84E7-626DAA9743B3}"/>
              </a:ext>
            </a:extLst>
          </p:cNvPr>
          <p:cNvSpPr/>
          <p:nvPr/>
        </p:nvSpPr>
        <p:spPr>
          <a:xfrm>
            <a:off x="5444693" y="5600566"/>
            <a:ext cx="37315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FE board for a GRPC module, with two Ferric ASICs</a:t>
            </a:r>
          </a:p>
        </p:txBody>
      </p:sp>
    </p:spTree>
    <p:extLst>
      <p:ext uri="{BB962C8B-B14F-4D97-AF65-F5344CB8AC3E}">
        <p14:creationId xmlns:p14="http://schemas.microsoft.com/office/powerpoint/2010/main" val="29279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F4A794-A936-1447-93D6-F6E9FF655776}"/>
              </a:ext>
            </a:extLst>
          </p:cNvPr>
          <p:cNvSpPr/>
          <p:nvPr/>
        </p:nvSpPr>
        <p:spPr>
          <a:xfrm>
            <a:off x="252248" y="1087660"/>
            <a:ext cx="8639504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1650" b="1" dirty="0">
                <a:solidFill>
                  <a:srgbClr val="622A76"/>
                </a:solidFill>
              </a:rPr>
              <a:t> COMET experiment: </a:t>
            </a:r>
            <a:r>
              <a:rPr lang="en-GB" sz="1650" b="1" dirty="0" err="1">
                <a:solidFill>
                  <a:srgbClr val="622A76"/>
                </a:solidFill>
              </a:rPr>
              <a:t>COherent</a:t>
            </a:r>
            <a:r>
              <a:rPr lang="en-GB" sz="1650" b="1" dirty="0">
                <a:solidFill>
                  <a:srgbClr val="622A76"/>
                </a:solidFill>
              </a:rPr>
              <a:t> Muon to Electron Transition </a:t>
            </a:r>
          </a:p>
          <a:p>
            <a:endParaRPr lang="en-GB" sz="1350" b="1" dirty="0">
              <a:solidFill>
                <a:srgbClr val="622A76"/>
              </a:solidFill>
            </a:endParaRPr>
          </a:p>
          <a:p>
            <a:r>
              <a:rPr lang="en-GB" sz="135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	COMET: Phase I (status end 2019)</a:t>
            </a:r>
            <a:endParaRPr lang="en-GB" sz="1350" dirty="0"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3E8D7-1429-3945-BCA1-03644C56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891" y="1008497"/>
            <a:ext cx="839978" cy="823876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5CD65AC7-DFB7-6D48-97D3-87E7EAD3F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DD5F322C-DA89-8247-9AF1-7B7F41DD5D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688507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6A3DB1-E025-1347-BB3F-FA4BFC4A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81" y="1822285"/>
            <a:ext cx="7702140" cy="32781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EF9DF6-C86D-F044-B150-875E2EE720A7}"/>
              </a:ext>
            </a:extLst>
          </p:cNvPr>
          <p:cNvSpPr/>
          <p:nvPr/>
        </p:nvSpPr>
        <p:spPr>
          <a:xfrm>
            <a:off x="1601925" y="5179457"/>
            <a:ext cx="3711081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>
                <a:solidFill>
                  <a:srgbClr val="0070C0"/>
                </a:solidFill>
              </a:rPr>
              <a:t>COMET facility: </a:t>
            </a:r>
            <a:r>
              <a:rPr lang="en-GB" sz="1350" dirty="0"/>
              <a:t>ready before end </a:t>
            </a:r>
            <a:r>
              <a:rPr lang="en-GB" sz="1350" b="1" dirty="0"/>
              <a:t>2022</a:t>
            </a:r>
          </a:p>
          <a:p>
            <a:r>
              <a:rPr lang="en-GB" sz="1350" dirty="0"/>
              <a:t>CDC calibration with atmospheric muons: </a:t>
            </a:r>
            <a:r>
              <a:rPr lang="en-GB" sz="1350" b="1" dirty="0"/>
              <a:t>ongoing</a:t>
            </a:r>
          </a:p>
          <a:p>
            <a:r>
              <a:rPr lang="en-GB" sz="1350" b="1" dirty="0">
                <a:solidFill>
                  <a:srgbClr val="0070C0"/>
                </a:solidFill>
              </a:rPr>
              <a:t>First beam muons </a:t>
            </a:r>
            <a:r>
              <a:rPr lang="en-GB" sz="1350" dirty="0"/>
              <a:t>expected end </a:t>
            </a:r>
            <a:r>
              <a:rPr lang="en-GB" sz="135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374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100005" y="1495487"/>
            <a:ext cx="4965944" cy="4471795"/>
            <a:chOff x="3205322" y="836712"/>
            <a:chExt cx="6605383" cy="5976663"/>
          </a:xfrm>
        </p:grpSpPr>
        <p:sp>
          <p:nvSpPr>
            <p:cNvPr id="6" name="Rectangle 5"/>
            <p:cNvSpPr/>
            <p:nvPr/>
          </p:nvSpPr>
          <p:spPr>
            <a:xfrm>
              <a:off x="3205322" y="4581128"/>
              <a:ext cx="3306943" cy="2206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" name="Ellipse 6"/>
            <p:cNvSpPr/>
            <p:nvPr/>
          </p:nvSpPr>
          <p:spPr>
            <a:xfrm>
              <a:off x="4066734" y="3539608"/>
              <a:ext cx="1041520" cy="1041520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31720" y="2632254"/>
              <a:ext cx="611078" cy="230425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063" y="2835882"/>
              <a:ext cx="2319642" cy="197832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642798" y="908720"/>
              <a:ext cx="2664296" cy="165618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063" y="836712"/>
              <a:ext cx="2319642" cy="197832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063" y="4835052"/>
              <a:ext cx="2319642" cy="197832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932282" y="2003110"/>
              <a:ext cx="1514298" cy="370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T = 300 GeV</a:t>
              </a:r>
              <a:endParaRPr lang="fr-FR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33066" y="4026551"/>
              <a:ext cx="1514298" cy="370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T ≃ 100 GeV</a:t>
              </a:r>
              <a:endParaRPr lang="fr-FR" sz="1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62910" y="5106669"/>
              <a:ext cx="1384233" cy="370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T = 20 GeV</a:t>
              </a:r>
              <a:endParaRPr lang="fr-FR" sz="1200" dirty="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8675444" y="1686767"/>
              <a:ext cx="131646" cy="11601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9191672" y="3668368"/>
              <a:ext cx="131646" cy="116014"/>
            </a:xfrm>
            <a:prstGeom prst="ellipse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9328719" y="6353708"/>
              <a:ext cx="131646" cy="116014"/>
            </a:xfrm>
            <a:prstGeom prst="ellipse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2798" y="4869160"/>
              <a:ext cx="2664296" cy="1656184"/>
            </a:xfrm>
            <a:prstGeom prst="rect">
              <a:avLst/>
            </a:prstGeom>
            <a:solidFill>
              <a:srgbClr val="003399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074846" y="3284984"/>
              <a:ext cx="576064" cy="576064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995944" y="4172955"/>
              <a:ext cx="250836" cy="250836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285091" y="4263913"/>
              <a:ext cx="170519" cy="170519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4" name="Ellipse 23"/>
            <p:cNvSpPr/>
            <p:nvPr/>
          </p:nvSpPr>
          <p:spPr>
            <a:xfrm>
              <a:off x="6261989" y="3756718"/>
              <a:ext cx="276768" cy="27676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659022" y="3215942"/>
              <a:ext cx="276768" cy="27676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4642798" y="1033820"/>
                  <a:ext cx="2664297" cy="6787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350" b="1" dirty="0">
                      <a:latin typeface="Lucida Sans Unicode" panose="020B0602030504020204" pitchFamily="34" charset="0"/>
                      <a:cs typeface="Lucida Sans Unicode" panose="020B0602030504020204" pitchFamily="34" charset="0"/>
                    </a:rPr>
                    <a:t>symmetric phase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b="1" i="1"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𝝓</m:t>
                        </m:r>
                        <m:r>
                          <a:rPr lang="en-US" sz="1350" b="1" i="1"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=</m:t>
                        </m:r>
                        <m:r>
                          <a:rPr lang="fr-FR" sz="1350" b="1" i="1"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𝟎</m:t>
                        </m:r>
                      </m:oMath>
                    </m:oMathPara>
                  </a14:m>
                  <a:endParaRPr lang="en-US" sz="1350" b="1" dirty="0">
                    <a:latin typeface="Lucida Sans Unicode" panose="020B0602030504020204" pitchFamily="34" charset="0"/>
                    <a:cs typeface="Lucida Sans Unicode" panose="020B0602030504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2798" y="1033820"/>
                  <a:ext cx="2664297" cy="678729"/>
                </a:xfrm>
                <a:prstGeom prst="rect">
                  <a:avLst/>
                </a:prstGeom>
                <a:blipFill>
                  <a:blip r:embed="rId6"/>
                  <a:stretch>
                    <a:fillRect t="-3614" b="-361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/>
            <p:cNvSpPr/>
            <p:nvPr/>
          </p:nvSpPr>
          <p:spPr>
            <a:xfrm>
              <a:off x="4642798" y="3059667"/>
              <a:ext cx="2664297" cy="401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boiling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/>
                <p:cNvSpPr/>
                <p:nvPr/>
              </p:nvSpPr>
              <p:spPr>
                <a:xfrm>
                  <a:off x="4642798" y="5003884"/>
                  <a:ext cx="2664297" cy="6787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350" b="1" dirty="0">
                      <a:solidFill>
                        <a:schemeClr val="bg1"/>
                      </a:solidFill>
                      <a:latin typeface="Lucida Sans Unicode" panose="020B0602030504020204" pitchFamily="34" charset="0"/>
                      <a:cs typeface="Lucida Sans Unicode" panose="020B0602030504020204" pitchFamily="34" charset="0"/>
                    </a:rPr>
                    <a:t>broken phase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𝝓</m:t>
                        </m:r>
                        <m:r>
                          <a:rPr lang="fr-FR" sz="135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≠</m:t>
                        </m:r>
                        <m:r>
                          <a:rPr lang="fr-FR" sz="135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𝟎</m:t>
                        </m:r>
                      </m:oMath>
                    </m:oMathPara>
                  </a14:m>
                  <a:endParaRPr lang="en-US" sz="1350" b="1" dirty="0">
                    <a:solidFill>
                      <a:schemeClr val="bg1"/>
                    </a:solidFill>
                    <a:latin typeface="Lucida Sans Unicode" panose="020B0602030504020204" pitchFamily="34" charset="0"/>
                    <a:cs typeface="Lucida Sans Unicode" panose="020B0602030504020204" pitchFamily="34" charset="0"/>
                  </a:endParaRPr>
                </a:p>
              </p:txBody>
            </p:sp>
          </mc:Choice>
          <mc:Fallback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2798" y="5003884"/>
                  <a:ext cx="2664297" cy="678729"/>
                </a:xfrm>
                <a:prstGeom prst="rect">
                  <a:avLst/>
                </a:prstGeom>
                <a:blipFill>
                  <a:blip r:embed="rId7"/>
                  <a:stretch>
                    <a:fillRect t="-3614" b="-361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Ellipse 28"/>
            <p:cNvSpPr/>
            <p:nvPr/>
          </p:nvSpPr>
          <p:spPr>
            <a:xfrm>
              <a:off x="6388552" y="4172954"/>
              <a:ext cx="576064" cy="576064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526153" y="4050569"/>
              <a:ext cx="170519" cy="170519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84119" y="4581128"/>
              <a:ext cx="3306943" cy="2206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42798" y="2924944"/>
              <a:ext cx="2664296" cy="165618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3" name="Ellipse 32"/>
            <p:cNvSpPr/>
            <p:nvPr/>
          </p:nvSpPr>
          <p:spPr>
            <a:xfrm>
              <a:off x="6974137" y="3855647"/>
              <a:ext cx="276768" cy="27676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4" name="Ellipse 33"/>
            <p:cNvSpPr/>
            <p:nvPr/>
          </p:nvSpPr>
          <p:spPr>
            <a:xfrm>
              <a:off x="5093217" y="3013707"/>
              <a:ext cx="170519" cy="170519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5" name="Ellipse 34"/>
            <p:cNvSpPr/>
            <p:nvPr/>
          </p:nvSpPr>
          <p:spPr>
            <a:xfrm>
              <a:off x="6974495" y="3465480"/>
              <a:ext cx="170519" cy="170519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6" name="Ellipse 35"/>
            <p:cNvSpPr/>
            <p:nvPr/>
          </p:nvSpPr>
          <p:spPr>
            <a:xfrm>
              <a:off x="7034378" y="3003447"/>
              <a:ext cx="170519" cy="170519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7" name="Ellipse 36"/>
            <p:cNvSpPr/>
            <p:nvPr/>
          </p:nvSpPr>
          <p:spPr>
            <a:xfrm>
              <a:off x="5145424" y="4337217"/>
              <a:ext cx="170519" cy="170519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38" name="Titre 1"/>
          <p:cNvSpPr txBox="1">
            <a:spLocks/>
          </p:cNvSpPr>
          <p:nvPr/>
        </p:nvSpPr>
        <p:spPr>
          <a:xfrm>
            <a:off x="2748001" y="857250"/>
            <a:ext cx="5956133" cy="6382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dirty="0">
                <a:latin typeface="appleberry" pitchFamily="2" charset="0"/>
                <a:ea typeface="+mn-ea"/>
                <a:cs typeface="+mn-cs"/>
              </a:rPr>
              <a:t>Electroweak baryogenesis?</a:t>
            </a: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1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8" y="1771114"/>
            <a:ext cx="967995" cy="419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Espace réservé du numéro de diapositive 4"/>
          <p:cNvSpPr txBox="1">
            <a:spLocks/>
          </p:cNvSpPr>
          <p:nvPr/>
        </p:nvSpPr>
        <p:spPr>
          <a:xfrm>
            <a:off x="-77870" y="5709542"/>
            <a:ext cx="38215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D94709-9FCA-426C-AED4-4F2148926EEE}" type="slidenum">
              <a:rPr lang="en-US" sz="900"/>
              <a:pPr/>
              <a:t>26</a:t>
            </a:fld>
            <a:endParaRPr lang="en-US" sz="900" dirty="0"/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397792" y="1916809"/>
            <a:ext cx="1331489" cy="250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5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10</a:t>
            </a:r>
            <a:r>
              <a:rPr lang="en-US" sz="1650" i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15</a:t>
            </a:r>
            <a:r>
              <a:rPr lang="en-US" sz="165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165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GeV</a:t>
            </a:r>
            <a:endParaRPr lang="en-US" sz="1650" i="1" dirty="0">
              <a:solidFill>
                <a:schemeClr val="accent1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  <a:p>
            <a:pPr algn="r"/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Inflation ends?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t="22712" r="35948" b="34840"/>
          <a:stretch/>
        </p:blipFill>
        <p:spPr bwMode="auto">
          <a:xfrm>
            <a:off x="1002251" y="1004731"/>
            <a:ext cx="864096" cy="69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itre 1"/>
          <p:cNvSpPr txBox="1">
            <a:spLocks/>
          </p:cNvSpPr>
          <p:nvPr/>
        </p:nvSpPr>
        <p:spPr>
          <a:xfrm>
            <a:off x="-640439" y="2618910"/>
            <a:ext cx="1592796" cy="250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50" i="1" dirty="0">
                <a:solidFill>
                  <a:srgbClr val="0000FF"/>
                </a:solidFill>
                <a:latin typeface="Arial Rounded MT Bold" pitchFamily="34" charset="0"/>
              </a:rPr>
              <a:t>100 </a:t>
            </a:r>
            <a:r>
              <a:rPr lang="en-US" sz="1650" i="1" dirty="0" err="1">
                <a:solidFill>
                  <a:srgbClr val="0000FF"/>
                </a:solidFill>
                <a:latin typeface="Arial Rounded MT Bold" pitchFamily="34" charset="0"/>
              </a:rPr>
              <a:t>GeV</a:t>
            </a:r>
            <a:endParaRPr lang="en-US" sz="1650" i="1" dirty="0">
              <a:solidFill>
                <a:srgbClr val="0000FF"/>
              </a:solidFill>
              <a:latin typeface="Arial Rounded MT Bold" pitchFamily="34" charset="0"/>
            </a:endParaRPr>
          </a:p>
          <a:p>
            <a:pPr algn="r"/>
            <a:r>
              <a:rPr lang="en-US" sz="900" dirty="0">
                <a:solidFill>
                  <a:srgbClr val="0000FF"/>
                </a:solidFill>
                <a:latin typeface="Arial Rounded MT Bold" pitchFamily="34" charset="0"/>
              </a:rPr>
              <a:t>Electroweak </a:t>
            </a:r>
          </a:p>
          <a:p>
            <a:pPr algn="r"/>
            <a:r>
              <a:rPr lang="en-US" sz="900" dirty="0">
                <a:solidFill>
                  <a:srgbClr val="0000FF"/>
                </a:solidFill>
                <a:latin typeface="Arial Rounded MT Bold" pitchFamily="34" charset="0"/>
              </a:rPr>
              <a:t>transition</a:t>
            </a: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-235775" y="3320988"/>
            <a:ext cx="1188132" cy="250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5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1 MeV</a:t>
            </a:r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-478421" y="4042305"/>
            <a:ext cx="1430778" cy="250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5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1 </a:t>
            </a:r>
            <a:r>
              <a:rPr lang="en-US" sz="165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eV</a:t>
            </a:r>
            <a:endParaRPr lang="en-US" sz="1650" i="1" dirty="0">
              <a:solidFill>
                <a:schemeClr val="accent1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  <a:p>
            <a:pPr algn="r"/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Decoupling </a:t>
            </a:r>
          </a:p>
          <a:p>
            <a:pPr algn="r"/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of CMB</a:t>
            </a:r>
          </a:p>
        </p:txBody>
      </p:sp>
      <p:sp>
        <p:nvSpPr>
          <p:cNvPr id="46" name="Titre 1"/>
          <p:cNvSpPr txBox="1">
            <a:spLocks/>
          </p:cNvSpPr>
          <p:nvPr/>
        </p:nvSpPr>
        <p:spPr>
          <a:xfrm>
            <a:off x="-289781" y="4744383"/>
            <a:ext cx="1188132" cy="250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5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1 </a:t>
            </a:r>
            <a:r>
              <a:rPr lang="en-US" sz="165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meV</a:t>
            </a:r>
            <a:endParaRPr lang="en-US" sz="1650" i="1" dirty="0">
              <a:solidFill>
                <a:schemeClr val="accent1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Today</a:t>
            </a:r>
          </a:p>
        </p:txBody>
      </p:sp>
      <p:sp>
        <p:nvSpPr>
          <p:cNvPr id="47" name="AutoShape 1"/>
          <p:cNvSpPr>
            <a:spLocks noChangeArrowheads="1"/>
          </p:cNvSpPr>
          <p:nvPr/>
        </p:nvSpPr>
        <p:spPr bwMode="auto">
          <a:xfrm>
            <a:off x="6205808" y="1718074"/>
            <a:ext cx="2845904" cy="2151446"/>
          </a:xfrm>
          <a:prstGeom prst="roundRect">
            <a:avLst>
              <a:gd name="adj" fmla="val 6991"/>
            </a:avLst>
          </a:prstGeom>
          <a:solidFill>
            <a:schemeClr val="bg1">
              <a:alpha val="86000"/>
            </a:scheme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/>
          <a:p>
            <a:pPr>
              <a:spcBef>
                <a:spcPts val="900"/>
              </a:spcBef>
            </a:pP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350" dirty="0">
                <a:latin typeface="Bookman Old Style" panose="02050604050505020204" pitchFamily="18" charset="0"/>
              </a:rPr>
              <a:t>Sakharov’s Baryogenesis 	recipe (1967)</a:t>
            </a:r>
          </a:p>
          <a:p>
            <a:pPr marL="257175" indent="-2571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latin typeface="Bookman Old Style" panose="02050604050505020204" pitchFamily="18" charset="0"/>
              </a:rPr>
              <a:t>Baryon number not conserved</a:t>
            </a:r>
          </a:p>
          <a:p>
            <a:pPr marL="257175" indent="-2571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latin typeface="Bookman Old Style" panose="02050604050505020204" pitchFamily="18" charset="0"/>
              </a:rPr>
              <a:t>Universe out of equilibrium</a:t>
            </a:r>
          </a:p>
          <a:p>
            <a:pPr marL="257175" indent="-2571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Violation of CP symmetry</a:t>
            </a:r>
          </a:p>
          <a:p>
            <a:pPr>
              <a:spcBef>
                <a:spcPts val="450"/>
              </a:spcBef>
            </a:pPr>
            <a:r>
              <a:rPr lang="en-US" sz="135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	 &gt;&gt; EDMs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384799" y="4385767"/>
            <a:ext cx="269519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sz="1500" b="1" dirty="0">
                <a:latin typeface="Bookman Old Style" panose="02050604050505020204" pitchFamily="18" charset="0"/>
              </a:rPr>
              <a:t>Current EDM bound constrains many scenarios of BSM electroweak baryogenesis</a:t>
            </a:r>
            <a:endParaRPr lang="fr-FR" sz="15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DFD487B-5840-4906-8507-055AA84B497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39944" y="188640"/>
            <a:ext cx="6264111" cy="655092"/>
          </a:xfrm>
        </p:spPr>
        <p:txBody>
          <a:bodyPr>
            <a:normAutofit fontScale="92500" lnSpcReduction="10000"/>
          </a:bodyPr>
          <a:lstStyle/>
          <a:p>
            <a:r>
              <a:rPr lang="en-US" sz="4200" dirty="0">
                <a:latin typeface="appleberry" pitchFamily="2" charset="0"/>
              </a:rPr>
              <a:t>Energy scale ladder</a:t>
            </a:r>
            <a:endParaRPr lang="en-US" sz="4200" dirty="0">
              <a:solidFill>
                <a:schemeClr val="accent5"/>
              </a:solidFill>
              <a:latin typeface="appleberry" pitchFamily="2" charset="0"/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/35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97BAA4-05A3-4BD4-8A85-44DD1F93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85" y="1738313"/>
            <a:ext cx="5279231" cy="41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5CBA3753-39C6-F344-AA4E-0A15CB5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905" y="3121057"/>
            <a:ext cx="5316289" cy="3399404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Charged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Lepton </a:t>
            </a:r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Flavour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Violation</a:t>
            </a:r>
            <a:endParaRPr lang="fr-FR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3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61510" y="764704"/>
                <a:ext cx="8640960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New Physics in the lepton sector: </a:t>
                </a:r>
                <a:r>
                  <a:rPr lang="en-GB" sz="2000" dirty="0"/>
                  <a:t>neutrino oscillations reflect violation of lepton flavour in the neutral lepton sector</a:t>
                </a:r>
                <a:endParaRPr lang="en-GB" sz="2000" dirty="0">
                  <a:solidFill>
                    <a:srgbClr val="525355"/>
                  </a:solidFill>
                  <a:ea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525355"/>
                    </a:solidFill>
                    <a:ea typeface="Verdana" panose="020B0604030504040204" pitchFamily="34" charset="0"/>
                  </a:rPr>
                  <a:t>				(1</a:t>
                </a:r>
                <a:r>
                  <a:rPr lang="en-GB" sz="2000" baseline="30000" dirty="0">
                    <a:solidFill>
                      <a:srgbClr val="525355"/>
                    </a:solidFill>
                    <a:ea typeface="Verdana" panose="020B0604030504040204" pitchFamily="34" charset="0"/>
                  </a:rPr>
                  <a:t>st</a:t>
                </a:r>
                <a:r>
                  <a:rPr lang="en-GB" sz="2000" dirty="0">
                    <a:solidFill>
                      <a:srgbClr val="525355"/>
                    </a:solidFill>
                    <a:ea typeface="Verdana" panose="020B0604030504040204" pitchFamily="34" charset="0"/>
                  </a:rPr>
                  <a:t> laboratory discovery on New Physics!)	</a:t>
                </a:r>
              </a:p>
              <a:p>
                <a:endParaRPr lang="en-GB" sz="2000" dirty="0">
                  <a:ea typeface="Verdana" panose="020B0604030504040204" pitchFamily="34" charset="0"/>
                </a:endParaRPr>
              </a:p>
              <a:p>
                <a:r>
                  <a:rPr lang="en-GB" sz="2000" dirty="0" smtClean="0">
                    <a:ea typeface="Verdana" panose="020B0604030504040204" pitchFamily="34" charset="0"/>
                  </a:rPr>
                  <a:t>Minimal </a:t>
                </a:r>
                <a:r>
                  <a:rPr lang="en-GB" sz="2000" dirty="0">
                    <a:ea typeface="Verdana" panose="020B0604030504040204" pitchFamily="34" charset="0"/>
                  </a:rPr>
                  <a:t>SM to accommodate neutrino oscillations: SM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GB" sz="2000" dirty="0">
                    <a:ea typeface="Verdana" panose="020B0604030504040204" pitchFamily="34" charset="0"/>
                  </a:rPr>
                  <a:t> &amp; lepton number conservation (i.e. </a:t>
                </a:r>
                <a:r>
                  <a:rPr lang="en-GB" sz="2000" dirty="0">
                    <a:ea typeface="Verdana" panose="020B0604030504040204" pitchFamily="34" charset="0"/>
                  </a:rPr>
                  <a:t>Dirac neutrino masses) 		</a:t>
                </a:r>
                <a:endParaRPr lang="en-GB" sz="2000" dirty="0" smtClean="0">
                  <a:ea typeface="Verdana" panose="020B0604030504040204" pitchFamily="34" charset="0"/>
                </a:endParaRPr>
              </a:p>
              <a:p>
                <a:r>
                  <a:rPr lang="en-GB" sz="2000" dirty="0" err="1" smtClean="0">
                    <a:ea typeface="Verdana" panose="020B0604030504040204" pitchFamily="34" charset="0"/>
                  </a:rPr>
                  <a:t>cLFV</a:t>
                </a:r>
                <a:r>
                  <a:rPr lang="en-GB" sz="2000" dirty="0" smtClean="0">
                    <a:ea typeface="Verdana" panose="020B0604030504040204" pitchFamily="34" charset="0"/>
                  </a:rPr>
                  <a:t> </a:t>
                </a:r>
                <a:r>
                  <a:rPr lang="en-GB" sz="2000" dirty="0">
                    <a:ea typeface="Verdana" panose="020B0604030504040204" pitchFamily="34" charset="0"/>
                  </a:rPr>
                  <a:t>transitions are possible, but hugely suppressed by tiny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endParaRPr lang="en-GB" sz="2000" dirty="0">
                  <a:ea typeface="Verdana" panose="020B0604030504040204" pitchFamily="34" charset="0"/>
                </a:endParaRPr>
              </a:p>
              <a:p>
                <a:r>
                  <a:rPr lang="en-GB" sz="2000" dirty="0">
                    <a:ea typeface="Verdana" panose="020B0604030504040204" pitchFamily="34" charset="0"/>
                  </a:rPr>
                  <a:t>						</a:t>
                </a:r>
              </a:p>
              <a:p>
                <a:pPr lvl="2"/>
                <a:r>
                  <a:rPr lang="en-GB" sz="2000" dirty="0">
                    <a:solidFill>
                      <a:srgbClr val="525355"/>
                    </a:solidFill>
                    <a:ea typeface="Verdana" panose="020B0604030504040204" pitchFamily="34" charset="0"/>
                  </a:rPr>
                  <a:t>		</a:t>
                </a:r>
              </a:p>
              <a:p>
                <a:pPr lvl="2"/>
                <a:endParaRPr lang="en-GB" sz="2000" dirty="0">
                  <a:solidFill>
                    <a:srgbClr val="525355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10" y="764704"/>
                <a:ext cx="8640960" cy="3170099"/>
              </a:xfrm>
              <a:prstGeom prst="rect">
                <a:avLst/>
              </a:prstGeom>
              <a:blipFill>
                <a:blip r:embed="rId3"/>
                <a:stretch>
                  <a:fillRect l="-705" t="-9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">
            <a:extLst>
              <a:ext uri="{FF2B5EF4-FFF2-40B4-BE49-F238E27FC236}">
                <a16:creationId xmlns:a16="http://schemas.microsoft.com/office/drawing/2014/main" id="{7BEFB17A-97DB-0C44-8725-D41CA3BCC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35" y="3012203"/>
            <a:ext cx="2595780" cy="14222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116597" y="4332797"/>
                <a:ext cx="3872277" cy="6924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𝐵𝑅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−54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97" y="4332797"/>
                <a:ext cx="3872277" cy="6924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1E7B465-2B43-F04A-97B6-F6BE65CCE727}"/>
              </a:ext>
            </a:extLst>
          </p:cNvPr>
          <p:cNvSpPr/>
          <p:nvPr/>
        </p:nvSpPr>
        <p:spPr>
          <a:xfrm>
            <a:off x="118507" y="54232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350" dirty="0">
                <a:latin typeface="CMSSBX10"/>
              </a:rPr>
              <a:t>Rare processes searched for at</a:t>
            </a:r>
            <a:r>
              <a:rPr lang="en-GB" sz="1350" b="1" dirty="0">
                <a:latin typeface="CMSSBX10"/>
              </a:rPr>
              <a:t> high-intensities </a:t>
            </a:r>
            <a:endParaRPr lang="en-GB" sz="1350" b="1" dirty="0"/>
          </a:p>
          <a:p>
            <a:r>
              <a:rPr lang="en-GB" sz="1350" dirty="0">
                <a:latin typeface="CMSY9"/>
              </a:rPr>
              <a:t>⇒ </a:t>
            </a:r>
            <a:r>
              <a:rPr lang="en-GB" sz="1350" b="1" dirty="0">
                <a:latin typeface="CMSSBX10"/>
              </a:rPr>
              <a:t>NP discovery </a:t>
            </a:r>
            <a:r>
              <a:rPr lang="en-GB" sz="1350" dirty="0">
                <a:latin typeface="CMSSBX10"/>
              </a:rPr>
              <a:t>(possibly before LHC)</a:t>
            </a:r>
            <a:br>
              <a:rPr lang="en-GB" sz="1350" dirty="0">
                <a:latin typeface="CMSSBX10"/>
              </a:rPr>
            </a:br>
            <a:r>
              <a:rPr lang="en-GB" sz="1350" dirty="0">
                <a:latin typeface="CMSY9"/>
              </a:rPr>
              <a:t>⇒ </a:t>
            </a:r>
            <a:r>
              <a:rPr lang="en-GB" sz="1350" b="1" dirty="0">
                <a:latin typeface="CMSSBX10"/>
              </a:rPr>
              <a:t>Complementary</a:t>
            </a:r>
            <a:r>
              <a:rPr lang="en-GB" sz="1350" dirty="0">
                <a:latin typeface="CMSSBX10"/>
              </a:rPr>
              <a:t> information to direct searches </a:t>
            </a:r>
          </a:p>
          <a:p>
            <a:r>
              <a:rPr lang="en-GB" sz="1350" dirty="0">
                <a:latin typeface="CMSY9"/>
              </a:rPr>
              <a:t>⇒ </a:t>
            </a:r>
            <a:r>
              <a:rPr lang="en-GB" sz="1350" dirty="0">
                <a:latin typeface="CMSS9"/>
              </a:rPr>
              <a:t>Sensitive to </a:t>
            </a:r>
            <a:r>
              <a:rPr lang="en-GB" sz="1350" b="1" dirty="0">
                <a:latin typeface="CMSSBX10"/>
              </a:rPr>
              <a:t>scales beyond collider reach... </a:t>
            </a:r>
            <a:endParaRPr lang="en-GB" sz="1350" b="1" dirty="0"/>
          </a:p>
        </p:txBody>
      </p:sp>
    </p:spTree>
    <p:extLst>
      <p:ext uri="{BB962C8B-B14F-4D97-AF65-F5344CB8AC3E}">
        <p14:creationId xmlns:p14="http://schemas.microsoft.com/office/powerpoint/2010/main" val="1185352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Muons as probe of </a:t>
            </a:r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cLFV</a:t>
            </a:r>
            <a:endParaRPr lang="fr-FR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4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F4A794-A936-1447-93D6-F6E9FF655776}"/>
              </a:ext>
            </a:extLst>
          </p:cNvPr>
          <p:cNvSpPr/>
          <p:nvPr/>
        </p:nvSpPr>
        <p:spPr>
          <a:xfrm>
            <a:off x="251293" y="638056"/>
            <a:ext cx="863950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Versatile</a:t>
            </a:r>
            <a:r>
              <a:rPr lang="en-GB" sz="2000" b="1" dirty="0"/>
              <a:t>, abundantly produced, </a:t>
            </a:r>
            <a:r>
              <a:rPr lang="en-GB" sz="2000" dirty="0"/>
              <a:t>offer many experimental advantages</a:t>
            </a:r>
          </a:p>
          <a:p>
            <a:r>
              <a:rPr lang="en-GB" sz="2000" dirty="0" smtClean="0"/>
              <a:t>Past </a:t>
            </a:r>
            <a:r>
              <a:rPr lang="en-GB" sz="2000" dirty="0"/>
              <a:t>&amp; current searches: very good bounds</a:t>
            </a:r>
            <a:r>
              <a:rPr lang="en-GB" sz="2000" dirty="0" smtClean="0"/>
              <a:t>!</a:t>
            </a:r>
          </a:p>
          <a:p>
            <a:endParaRPr lang="en-GB" sz="1100" b="1" dirty="0"/>
          </a:p>
          <a:p>
            <a:r>
              <a:rPr lang="en-GB" sz="2000" b="1" dirty="0" smtClean="0"/>
              <a:t>3 golden channels: </a:t>
            </a:r>
            <a:endParaRPr lang="en-GB" sz="2000" b="1" dirty="0"/>
          </a:p>
          <a:p>
            <a:endParaRPr lang="en-GB" sz="2000" dirty="0">
              <a:solidFill>
                <a:srgbClr val="525355"/>
              </a:solidFill>
              <a:ea typeface="Verdana" panose="020B0604030504040204" pitchFamily="34" charset="0"/>
            </a:endParaRPr>
          </a:p>
          <a:p>
            <a:pPr lvl="2"/>
            <a:r>
              <a:rPr lang="en-GB" sz="2000" dirty="0">
                <a:solidFill>
                  <a:srgbClr val="525355"/>
                </a:solidFill>
                <a:ea typeface="Verdana" panose="020B0604030504040204" pitchFamily="34" charset="0"/>
              </a:rPr>
              <a:t>		</a:t>
            </a:r>
          </a:p>
          <a:p>
            <a:pPr lvl="2"/>
            <a:endParaRPr lang="en-GB" sz="2000" dirty="0">
              <a:solidFill>
                <a:srgbClr val="525355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8384EDA-1A3C-CC41-A38E-4E501C4A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3" y="1763815"/>
            <a:ext cx="4564853" cy="146147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D9710A-8631-D94F-AC07-766E6459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95" y="1103284"/>
            <a:ext cx="3394089" cy="303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06" y="3238559"/>
            <a:ext cx="14959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MSY9"/>
              </a:rPr>
              <a:t>radiative </a:t>
            </a:r>
            <a:endParaRPr lang="en-GB" b="1" dirty="0" smtClean="0">
              <a:latin typeface="CMSY9"/>
            </a:endParaRPr>
          </a:p>
          <a:p>
            <a:r>
              <a:rPr lang="en-GB" b="1" dirty="0">
                <a:latin typeface="CMSY9"/>
              </a:rPr>
              <a:t>d</a:t>
            </a:r>
            <a:r>
              <a:rPr lang="en-GB" b="1" dirty="0" smtClean="0">
                <a:latin typeface="CMSY9"/>
              </a:rPr>
              <a:t>ecays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MEGII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@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PSI</a:t>
            </a:r>
            <a:endParaRPr lang="en-GB" dirty="0">
              <a:latin typeface="CMSY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6637" y="3162800"/>
            <a:ext cx="1812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MSY9"/>
              </a:rPr>
              <a:t>conversion in </a:t>
            </a:r>
            <a:r>
              <a:rPr lang="en-GB" b="1" dirty="0" smtClean="0">
                <a:latin typeface="CMSY9"/>
              </a:rPr>
              <a:t>nuclei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COMET@J-PARC,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Mu2e@FNAL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224249" y="3225290"/>
            <a:ext cx="1787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MSY9"/>
              </a:rPr>
              <a:t>3-body </a:t>
            </a:r>
            <a:r>
              <a:rPr lang="en-GB" b="1" dirty="0" smtClean="0">
                <a:latin typeface="CMSY9"/>
              </a:rPr>
              <a:t>decays</a:t>
            </a:r>
          </a:p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Mu3e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@ PSI</a:t>
            </a:r>
            <a:endParaRPr lang="fr-FR" dirty="0"/>
          </a:p>
          <a:p>
            <a:r>
              <a:rPr lang="en-GB" b="1" dirty="0" smtClean="0">
                <a:latin typeface="CMSY9"/>
              </a:rPr>
              <a:t> </a:t>
            </a:r>
            <a:endParaRPr lang="en-GB" dirty="0">
              <a:latin typeface="CMSY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98AA49-ECB7-5C46-9598-6F8CB0B39CC7}"/>
              </a:ext>
            </a:extLst>
          </p:cNvPr>
          <p:cNvSpPr/>
          <p:nvPr/>
        </p:nvSpPr>
        <p:spPr>
          <a:xfrm>
            <a:off x="65906" y="4303455"/>
            <a:ext cx="46828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Requirements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GB" sz="2000" b="1" dirty="0"/>
              <a:t>very high intensity beams @ PSI, </a:t>
            </a:r>
            <a:r>
              <a:rPr lang="en-GB" sz="2000" b="1" dirty="0" smtClean="0"/>
              <a:t>J-PARC, FNAL</a:t>
            </a:r>
          </a:p>
          <a:p>
            <a:pPr>
              <a:buSzPct val="95000"/>
            </a:pPr>
            <a:r>
              <a:rPr lang="en-GB" altLang="en-US" sz="2000" b="1" dirty="0">
                <a:solidFill>
                  <a:srgbClr val="525355"/>
                </a:solidFill>
                <a:ea typeface="Verdana" panose="020B0604030504040204" pitchFamily="34" charset="0"/>
              </a:rPr>
              <a:t> </a:t>
            </a:r>
            <a:r>
              <a:rPr lang="en-GB" altLang="en-US" sz="2000" b="1" dirty="0" smtClean="0">
                <a:solidFill>
                  <a:srgbClr val="525355"/>
                </a:solidFill>
                <a:ea typeface="Verdana" panose="020B0604030504040204" pitchFamily="34" charset="0"/>
              </a:rPr>
              <a:t>   </a:t>
            </a:r>
            <a:r>
              <a:rPr lang="en-GB" altLang="en-US" sz="2000" dirty="0" smtClean="0"/>
              <a:t>Detectors with very good resolution and background rejection        </a:t>
            </a:r>
          </a:p>
          <a:p>
            <a:pPr>
              <a:buSzPct val="95000"/>
            </a:pPr>
            <a:r>
              <a:rPr lang="en-GB" altLang="en-US" sz="2000" dirty="0"/>
              <a:t> </a:t>
            </a:r>
            <a:r>
              <a:rPr lang="en-GB" altLang="en-US" sz="2000" dirty="0" smtClean="0"/>
              <a:t>   </a:t>
            </a:r>
            <a:r>
              <a:rPr lang="en-GB" altLang="en-US" sz="2000" dirty="0" smtClean="0"/>
              <a:t>Background </a:t>
            </a:r>
            <a:r>
              <a:rPr lang="en-GB" altLang="en-US" sz="2000" dirty="0"/>
              <a:t>control (including physics and accidental backgrounds, machine effects, cosmic rays </a:t>
            </a:r>
            <a:r>
              <a:rPr lang="en-GB" altLang="en-US" sz="2000" dirty="0" smtClean="0"/>
              <a:t>and </a:t>
            </a:r>
            <a:r>
              <a:rPr lang="en-GB" altLang="en-US" sz="2000" dirty="0"/>
              <a:t>badly reconstructed tracks)</a:t>
            </a:r>
            <a:r>
              <a:rPr lang="fr-FR" altLang="en-US" sz="2000" dirty="0"/>
              <a:t> </a:t>
            </a:r>
          </a:p>
        </p:txBody>
      </p:sp>
      <p:graphicFrame>
        <p:nvGraphicFramePr>
          <p:cNvPr id="13" name="Group 3">
            <a:extLst>
              <a:ext uri="{FF2B5EF4-FFF2-40B4-BE49-F238E27FC236}">
                <a16:creationId xmlns:a16="http://schemas.microsoft.com/office/drawing/2014/main" id="{058B90EE-72EB-FE42-9755-C606B1088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845137"/>
              </p:ext>
            </p:extLst>
          </p:nvPr>
        </p:nvGraphicFramePr>
        <p:xfrm>
          <a:off x="4731804" y="4962621"/>
          <a:ext cx="4353257" cy="1375348"/>
        </p:xfrm>
        <a:graphic>
          <a:graphicData uri="http://schemas.openxmlformats.org/drawingml/2006/table">
            <a:tbl>
              <a:tblPr/>
              <a:tblGrid>
                <a:gridCol w="636353">
                  <a:extLst>
                    <a:ext uri="{9D8B030D-6E8A-4147-A177-3AD203B41FA5}">
                      <a16:colId xmlns:a16="http://schemas.microsoft.com/office/drawing/2014/main" val="4005117956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247095581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886221496"/>
                    </a:ext>
                  </a:extLst>
                </a:gridCol>
                <a:gridCol w="865597">
                  <a:extLst>
                    <a:ext uri="{9D8B030D-6E8A-4147-A177-3AD203B41FA5}">
                      <a16:colId xmlns:a16="http://schemas.microsoft.com/office/drawing/2014/main" val="2884562477"/>
                    </a:ext>
                  </a:extLst>
                </a:gridCol>
                <a:gridCol w="871087">
                  <a:extLst>
                    <a:ext uri="{9D8B030D-6E8A-4147-A177-3AD203B41FA5}">
                      <a16:colId xmlns:a16="http://schemas.microsoft.com/office/drawing/2014/main" val="2011787297"/>
                    </a:ext>
                  </a:extLst>
                </a:gridCol>
              </a:tblGrid>
              <a:tr h="399516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n-GB" altLang="en-US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Zen Hei Sharp" charset="0"/>
                        <a:cs typeface="WenQuanYi Zen Hei Sharp" charset="0"/>
                      </a:endParaRPr>
                    </a:p>
                  </a:txBody>
                  <a:tcPr marL="67500" marR="67500" marT="57213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Background</a:t>
                      </a:r>
                    </a:p>
                  </a:txBody>
                  <a:tcPr marL="67500" marR="67500" marT="42377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Challenge</a:t>
                      </a:r>
                    </a:p>
                  </a:txBody>
                  <a:tcPr marL="67500" marR="67500" marT="48614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Beam Intensity</a:t>
                      </a:r>
                    </a:p>
                  </a:txBody>
                  <a:tcPr marL="67500" marR="67500" marT="48614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Beam type</a:t>
                      </a:r>
                    </a:p>
                  </a:txBody>
                  <a:tcPr marL="67500" marR="67500" marT="48614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18899"/>
                  </a:ext>
                </a:extLst>
              </a:tr>
              <a:tr h="414369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μ</a:t>
                      </a: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 → </a:t>
                      </a:r>
                      <a:r>
                        <a:rPr kumimoji="0" lang="en-GB" altLang="en-US" sz="12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eγ</a:t>
                      </a:r>
                      <a:endParaRPr kumimoji="0" lang="en-GB" altLang="en-US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Zen Hei Sharp" charset="0"/>
                        <a:cs typeface="WenQuanYi Zen Hei Sharp" charset="0"/>
                      </a:endParaRPr>
                    </a:p>
                  </a:txBody>
                  <a:tcPr marL="67500" marR="67500" marT="49842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accidentals </a:t>
                      </a:r>
                    </a:p>
                  </a:txBody>
                  <a:tcPr marL="67500" marR="67500" marT="4171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 detector resolution </a:t>
                      </a:r>
                    </a:p>
                  </a:txBody>
                  <a:tcPr marL="67500" marR="67500" marT="4171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limited</a:t>
                      </a:r>
                    </a:p>
                  </a:txBody>
                  <a:tcPr marL="67500" marR="67500" marT="4738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continuous</a:t>
                      </a:r>
                    </a:p>
                  </a:txBody>
                  <a:tcPr marL="67500" marR="67500" marT="4738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058335"/>
                  </a:ext>
                </a:extLst>
              </a:tr>
              <a:tr h="556451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μ</a:t>
                      </a: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 − e</a:t>
                      </a:r>
                    </a:p>
                  </a:txBody>
                  <a:tcPr marL="67500" marR="67500" marT="49842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beam</a:t>
                      </a:r>
                    </a:p>
                  </a:txBody>
                  <a:tcPr marL="67500" marR="67500" marT="4738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beam background</a:t>
                      </a:r>
                    </a:p>
                  </a:txBody>
                  <a:tcPr marL="67500" marR="67500" marT="4738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  no limit </a:t>
                      </a:r>
                    </a:p>
                  </a:txBody>
                  <a:tcPr marL="67500" marR="67500" marT="4738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WenQuanYi Zen Hei Sharp" charset="0"/>
                          <a:cs typeface="WenQuanYi Zen Hei Sharp" charset="0"/>
                        </a:rPr>
                        <a:t>pulsed</a:t>
                      </a:r>
                    </a:p>
                  </a:txBody>
                  <a:tcPr marL="67500" marR="67500" marT="47385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99942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CDDB80D-6779-AF4A-9006-659BA2662E74}"/>
              </a:ext>
            </a:extLst>
          </p:cNvPr>
          <p:cNvSpPr/>
          <p:nvPr/>
        </p:nvSpPr>
        <p:spPr>
          <a:xfrm>
            <a:off x="4684906" y="4581418"/>
            <a:ext cx="4447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GB" altLang="en-US" sz="1600" dirty="0"/>
              <a:t>Comparison between </a:t>
            </a:r>
            <a:r>
              <a:rPr lang="en-GB" altLang="en-US" sz="1600" b="1" dirty="0" err="1"/>
              <a:t>μ</a:t>
            </a:r>
            <a:r>
              <a:rPr lang="en-GB" altLang="en-US" sz="1600" b="1" dirty="0"/>
              <a:t> → </a:t>
            </a:r>
            <a:r>
              <a:rPr lang="en-GB" altLang="en-US" sz="1600" b="1" dirty="0" err="1"/>
              <a:t>eγ</a:t>
            </a:r>
            <a:r>
              <a:rPr lang="en-GB" altLang="en-US" sz="1600" b="1" dirty="0"/>
              <a:t> </a:t>
            </a:r>
            <a:r>
              <a:rPr lang="en-GB" altLang="en-US" sz="1600" dirty="0"/>
              <a:t>and  </a:t>
            </a:r>
            <a:r>
              <a:rPr lang="en-GB" altLang="en-US" sz="1600" b="1" dirty="0" err="1"/>
              <a:t>μ</a:t>
            </a:r>
            <a:r>
              <a:rPr lang="en-GB" altLang="en-US" sz="1600" b="1" dirty="0"/>
              <a:t> − e conversion</a:t>
            </a:r>
          </a:p>
        </p:txBody>
      </p:sp>
    </p:spTree>
    <p:extLst>
      <p:ext uri="{BB962C8B-B14F-4D97-AF65-F5344CB8AC3E}">
        <p14:creationId xmlns:p14="http://schemas.microsoft.com/office/powerpoint/2010/main" val="217105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F4A794-A936-1447-93D6-F6E9FF655776}"/>
                  </a:ext>
                </a:extLst>
              </p:cNvPr>
              <p:cNvSpPr/>
              <p:nvPr/>
            </p:nvSpPr>
            <p:spPr>
              <a:xfrm>
                <a:off x="71500" y="339817"/>
                <a:ext cx="9226025" cy="1591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b="1" dirty="0" smtClean="0">
                  <a:solidFill>
                    <a:srgbClr val="C00000"/>
                  </a:solidFill>
                </a:endParaRPr>
              </a:p>
              <a:p>
                <a:r>
                  <a:rPr lang="en-GB" dirty="0" smtClean="0">
                    <a:solidFill>
                      <a:srgbClr val="C00000"/>
                    </a:solidFill>
                  </a:rPr>
                  <a:t>Model </a:t>
                </a:r>
                <a:r>
                  <a:rPr lang="en-GB" dirty="0">
                    <a:solidFill>
                      <a:srgbClr val="C00000"/>
                    </a:solidFill>
                  </a:rPr>
                  <a:t>independent (effective approach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) </a:t>
                </a:r>
                <a:r>
                  <a:rPr lang="en-GB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p>
                    </m:sSup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p>
                    </m:sSup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fr-F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≥5</m:t>
                        </m:r>
                      </m:sub>
                      <m:sup/>
                      <m:e>
                        <m:f>
                          <m:fPr>
                            <m:ctrlPr>
                              <a:rPr lang="fr-FR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p>
                                <m:r>
                                  <a:rPr lang="fr-FR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−4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fr-FR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𝒞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d>
                          <m:dPr>
                            <m:ctrlPr>
                              <a:rPr lang="fr-FR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nary>
                    <m:sSup>
                      <m:sSupPr>
                        <m:ctrlPr>
                          <a:rPr lang="fr-F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,…)</m:t>
                    </m:r>
                  </m:oMath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GB" b="1" dirty="0" smtClean="0"/>
              </a:p>
              <a:p>
                <a:endParaRPr lang="en-GB" b="1" dirty="0" smtClean="0"/>
              </a:p>
              <a:p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	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F4A794-A936-1447-93D6-F6E9FF655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0" y="339817"/>
                <a:ext cx="9226025" cy="1591461"/>
              </a:xfrm>
              <a:prstGeom prst="rect">
                <a:avLst/>
              </a:prstGeom>
              <a:blipFill>
                <a:blip r:embed="rId2"/>
                <a:stretch>
                  <a:fillRect l="-595" t="-68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re 1"/>
          <p:cNvSpPr txBox="1">
            <a:spLocks/>
          </p:cNvSpPr>
          <p:nvPr/>
        </p:nvSpPr>
        <p:spPr>
          <a:xfrm>
            <a:off x="0" y="15949"/>
            <a:ext cx="9144000" cy="748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BSM sources of </a:t>
            </a:r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cLFV</a:t>
            </a:r>
            <a:endParaRPr lang="fr-FR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1E84255-4E00-41A7-8750-6AFC207598F1}" type="slidenum">
              <a:rPr lang="fr-FR" smtClean="0"/>
              <a:t>5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1500" y="3328834"/>
            <a:ext cx="678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Or </a:t>
            </a:r>
            <a:r>
              <a:rPr lang="en-GB" dirty="0">
                <a:solidFill>
                  <a:srgbClr val="C00000"/>
                </a:solidFill>
              </a:rPr>
              <a:t>look at specific (well-motivated) models of New Physics: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1500" y="1216041"/>
                <a:ext cx="4950550" cy="1898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/>
                  <a:t>Cast </a:t>
                </a:r>
                <a:r>
                  <a:rPr lang="en-GB" dirty="0"/>
                  <a:t>observable in terms of effective couplings and NP </a:t>
                </a:r>
                <a:r>
                  <a:rPr lang="en-GB" dirty="0" smtClean="0"/>
                  <a:t>scale  </a:t>
                </a:r>
              </a:p>
              <a:p>
                <a:r>
                  <a:rPr lang="en-GB" dirty="0" smtClean="0"/>
                  <a:t>Apply </a:t>
                </a:r>
                <a:r>
                  <a:rPr lang="en-GB" dirty="0"/>
                  <a:t>experimental bounds to </a:t>
                </a:r>
                <a:r>
                  <a:rPr lang="en-GB" dirty="0" smtClean="0"/>
                  <a:t>constrain Wilson coefficient (dim 6)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  <a:endParaRPr lang="en-GB" dirty="0"/>
              </a:p>
              <a:p>
                <a:r>
                  <a:rPr lang="en-GB" dirty="0" smtClean="0"/>
                  <a:t>    * </a:t>
                </a:r>
                <a:r>
                  <a:rPr lang="en-GB" dirty="0"/>
                  <a:t>infer sensitivity of a process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 smtClean="0"/>
                  <a:t>    * hints </a:t>
                </a:r>
                <a:r>
                  <a:rPr lang="en-GB" dirty="0"/>
                  <a:t>on scale </a:t>
                </a:r>
                <a14:m>
                  <m:oMath xmlns:m="http://schemas.openxmlformats.org/officeDocument/2006/math">
                    <m:r>
                      <a:rPr lang="el-G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GB" dirty="0"/>
                  <a:t> by taking naïve limits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GB" dirty="0"/>
                  <a:t>=1)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0" y="1216041"/>
                <a:ext cx="4950550" cy="1898405"/>
              </a:xfrm>
              <a:prstGeom prst="rect">
                <a:avLst/>
              </a:prstGeom>
              <a:blipFill>
                <a:blip r:embed="rId3"/>
                <a:stretch>
                  <a:fillRect l="-1108" t="-1603" r="-985"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6">
            <a:extLst>
              <a:ext uri="{FF2B5EF4-FFF2-40B4-BE49-F238E27FC236}">
                <a16:creationId xmlns:a16="http://schemas.microsoft.com/office/drawing/2014/main" id="{2B877993-6AB9-E448-B489-C2CBE0C83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575" y="1088572"/>
            <a:ext cx="4050450" cy="218281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7164F3A1-F059-7148-8264-182675E12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815" y="3722726"/>
            <a:ext cx="5307775" cy="29763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/>
              <p:cNvSpPr txBox="1"/>
              <p:nvPr/>
            </p:nvSpPr>
            <p:spPr>
              <a:xfrm>
                <a:off x="402990" y="4634057"/>
                <a:ext cx="24974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Exemple of </a:t>
                </a:r>
                <a:r>
                  <a:rPr lang="fr-FR" dirty="0" err="1" smtClean="0"/>
                  <a:t>processes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generating</a:t>
                </a:r>
                <a:r>
                  <a:rPr lang="fr-FR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dirty="0" smtClean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dirty="0" smtClean="0"/>
                  <a:t> conversion in </a:t>
                </a:r>
                <a:r>
                  <a:rPr lang="fr-FR" dirty="0" err="1" smtClean="0"/>
                  <a:t>nuclei</a:t>
                </a:r>
                <a:endParaRPr lang="fr-FR" dirty="0"/>
              </a:p>
            </p:txBody>
          </p:sp>
        </mc:Choice>
        <mc:Fallback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90" y="4634057"/>
                <a:ext cx="2497435" cy="923330"/>
              </a:xfrm>
              <a:prstGeom prst="rect">
                <a:avLst/>
              </a:prstGeom>
              <a:blipFill>
                <a:blip r:embed="rId6"/>
                <a:stretch>
                  <a:fillRect l="-1951" t="-3289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F4A794-A936-1447-93D6-F6E9FF655776}"/>
                  </a:ext>
                </a:extLst>
              </p:cNvPr>
              <p:cNvSpPr/>
              <p:nvPr/>
            </p:nvSpPr>
            <p:spPr>
              <a:xfrm>
                <a:off x="161510" y="656928"/>
                <a:ext cx="8639504" cy="5921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 smtClean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Muonic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atoms </a:t>
                </a:r>
                <a:r>
                  <a:rPr lang="en-GB" b="1" dirty="0" smtClean="0">
                    <a:solidFill>
                      <a:schemeClr val="accent1">
                        <a:lumMod val="75000"/>
                      </a:schemeClr>
                    </a:solidFill>
                    <a:ea typeface="Verdana" panose="020B0604030504040204" pitchFamily="34" charset="0"/>
                  </a:rPr>
                  <a:t> : </a:t>
                </a:r>
                <a:r>
                  <a:rPr lang="en-GB" dirty="0" smtClean="0"/>
                  <a:t>1s </a:t>
                </a:r>
                <a:r>
                  <a:rPr lang="en-GB" dirty="0"/>
                  <a:t>bound state formed 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l-GR" dirty="0"/>
                  <a:t> </a:t>
                </a:r>
                <a:r>
                  <a:rPr lang="en-GB" dirty="0"/>
                  <a:t>stopped in target</a:t>
                </a:r>
              </a:p>
              <a:p>
                <a:r>
                  <a:rPr lang="en-GB" b="1" dirty="0" smtClean="0"/>
                  <a:t>SM </a:t>
                </a:r>
                <a:r>
                  <a:rPr lang="en-GB" b="1" dirty="0"/>
                  <a:t>allowed processes: </a:t>
                </a:r>
                <a:endParaRPr lang="en-GB" b="1" dirty="0" smtClean="0"/>
              </a:p>
              <a:p>
                <a:r>
                  <a:rPr lang="en-GB" dirty="0"/>
                  <a:t> </a:t>
                </a:r>
                <a:r>
                  <a:rPr lang="en-GB" dirty="0" smtClean="0"/>
                  <a:t>    </a:t>
                </a:r>
                <a:r>
                  <a:rPr lang="en-GB" dirty="0" smtClean="0"/>
                  <a:t>decay </a:t>
                </a:r>
                <a:r>
                  <a:rPr lang="en-GB" dirty="0"/>
                  <a:t>in orbit (DIO)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 smtClean="0"/>
                  <a:t> (3 body)</a:t>
                </a:r>
                <a:endParaRPr lang="en-GB" dirty="0"/>
              </a:p>
              <a:p>
                <a:r>
                  <a:rPr lang="en-GB" dirty="0" smtClean="0"/>
                  <a:t>     </a:t>
                </a:r>
                <a:r>
                  <a:rPr lang="en-GB" dirty="0"/>
                  <a:t>nuclear capture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>
                        <a:latin typeface="Cambria Math" panose="02040503050406030204" pitchFamily="18" charset="0"/>
                      </a:rPr>
                      <m:t>+(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) 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+ </a:t>
                </a:r>
                <a14:m>
                  <m:oMath xmlns:m="http://schemas.openxmlformats.org/officeDocument/2006/math">
                    <m:r>
                      <a:rPr lang="en-GB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b="1" dirty="0" err="1" smtClean="0">
                    <a:ea typeface="Verdana" panose="020B0604030504040204" pitchFamily="34" charset="0"/>
                  </a:rPr>
                  <a:t>cLFV</a:t>
                </a:r>
                <a:r>
                  <a:rPr lang="en-GB" b="1" dirty="0" smtClean="0">
                    <a:ea typeface="Verdana" panose="020B0604030504040204" pitchFamily="34" charset="0"/>
                  </a:rPr>
                  <a:t> BSM process :</a:t>
                </a:r>
              </a:p>
              <a:p>
                <a:r>
                  <a:rPr lang="en-GB" dirty="0">
                    <a:ea typeface="Verdana" panose="020B0604030504040204" pitchFamily="34" charset="0"/>
                  </a:rPr>
                  <a:t> </a:t>
                </a:r>
                <a:r>
                  <a:rPr lang="en-GB" dirty="0" smtClean="0">
                    <a:ea typeface="Verdana" panose="020B0604030504040204" pitchFamily="34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ea typeface="Verdana" panose="020B0604030504040204" pitchFamily="34" charset="0"/>
                  </a:rPr>
                  <a:t> conversion</a:t>
                </a:r>
                <a:r>
                  <a:rPr lang="en-GB" dirty="0" smtClean="0">
                    <a:ea typeface="Verdana" panose="020B0604030504040204" pitchFamily="34" charset="0"/>
                  </a:rPr>
                  <a:t>: 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GB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lang="en-GB" dirty="0"/>
                  <a:t>	</a:t>
                </a:r>
              </a:p>
              <a:p>
                <a:r>
                  <a:rPr lang="en-GB" dirty="0" smtClean="0"/>
                  <a:t>Coherent </a:t>
                </a:r>
                <a:r>
                  <a:rPr lang="en-GB" dirty="0"/>
                  <a:t>process, spin-independent rate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	</a:t>
                </a:r>
              </a:p>
              <a:p>
                <a:endParaRPr lang="en-GB" dirty="0">
                  <a:ea typeface="Verdana" panose="020B0604030504040204" pitchFamily="34" charset="0"/>
                </a:endParaRPr>
              </a:p>
              <a:p>
                <a:r>
                  <a:rPr lang="en-GB" b="1" dirty="0">
                    <a:solidFill>
                      <a:srgbClr val="0070C0"/>
                    </a:solidFill>
                  </a:rPr>
                  <a:t>Event signature: </a:t>
                </a:r>
                <a:r>
                  <a:rPr lang="en-GB" b="1" dirty="0"/>
                  <a:t>single mono-energetic electron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𝐴𝑙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𝑇𝑖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(100 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b="1" dirty="0" smtClean="0">
                    <a:solidFill>
                      <a:srgbClr val="0070C0"/>
                    </a:solidFill>
                  </a:rPr>
                  <a:t>Current </a:t>
                </a:r>
                <a:r>
                  <a:rPr lang="en-GB" b="1" dirty="0">
                    <a:solidFill>
                      <a:srgbClr val="0070C0"/>
                    </a:solidFill>
                  </a:rPr>
                  <a:t>bounds: </a:t>
                </a:r>
                <a:endParaRPr lang="en-GB" b="1" dirty="0" smtClean="0">
                  <a:solidFill>
                    <a:srgbClr val="0070C0"/>
                  </a:solidFill>
                </a:endParaRPr>
              </a:p>
              <a:p>
                <a:r>
                  <a:rPr lang="en-GB" dirty="0" smtClean="0"/>
                  <a:t>obtained </a:t>
                </a:r>
                <a:r>
                  <a:rPr lang="en-GB" dirty="0"/>
                  <a:t>for Gold nuclei (SINDRUM II @ PSI)</a:t>
                </a:r>
                <a:endParaRPr lang="en-GB" dirty="0" smtClean="0"/>
              </a:p>
              <a:p>
                <a:pPr/>
                <a:r>
                  <a:rPr lang="en-GB" dirty="0"/>
                  <a:t> </a:t>
                </a:r>
                <a:r>
                  <a:rPr lang="en-GB" dirty="0" smtClean="0"/>
                  <a:t> 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𝐴𝑢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&lt;7 ×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	</a:t>
                </a:r>
              </a:p>
              <a:p>
                <a:pPr lvl="2"/>
                <a:r>
                  <a:rPr lang="en-GB" dirty="0">
                    <a:ea typeface="Verdana" panose="020B0604030504040204" pitchFamily="34" charset="0"/>
                  </a:rPr>
                  <a:t>		</a:t>
                </a:r>
              </a:p>
              <a:p>
                <a:pPr lvl="2"/>
                <a:endParaRPr lang="en-GB" sz="1350" dirty="0">
                  <a:solidFill>
                    <a:srgbClr val="525355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F4A794-A936-1447-93D6-F6E9FF655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10" y="656928"/>
                <a:ext cx="8639504" cy="5921557"/>
              </a:xfrm>
              <a:prstGeom prst="rect">
                <a:avLst/>
              </a:prstGeom>
              <a:blipFill>
                <a:blip r:embed="rId2"/>
                <a:stretch>
                  <a:fillRect l="-564" t="-6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1E84255-4E00-41A7-8750-6AFC207598F1}" type="slidenum">
              <a:rPr lang="fr-FR" smtClean="0"/>
              <a:t>6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15949"/>
            <a:ext cx="9144000" cy="748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Muon-</a:t>
            </a:r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electron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conversion in </a:t>
            </a:r>
            <a:r>
              <a:rPr lang="fr-FR" sz="36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nuclei</a:t>
            </a:r>
            <a:endParaRPr lang="fr-FR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7C4A9F9-8659-6844-91A6-2B6EC6B46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39"/>
          <a:stretch/>
        </p:blipFill>
        <p:spPr>
          <a:xfrm>
            <a:off x="5117251" y="1189088"/>
            <a:ext cx="4000254" cy="178708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174" y="3158919"/>
            <a:ext cx="4228450" cy="32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5949"/>
            <a:ext cx="9144000" cy="74875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COMET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: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CO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herent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uon to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lectron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ransition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255-4E00-41A7-8750-6AFC207598F1}" type="slidenum">
              <a:rPr lang="fr-FR" smtClean="0"/>
              <a:t>7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4A794-A936-1447-93D6-F6E9FF655776}"/>
              </a:ext>
            </a:extLst>
          </p:cNvPr>
          <p:cNvSpPr/>
          <p:nvPr/>
        </p:nvSpPr>
        <p:spPr>
          <a:xfrm>
            <a:off x="571152" y="352198"/>
            <a:ext cx="26056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>
              <a:solidFill>
                <a:srgbClr val="622A76"/>
              </a:solidFill>
            </a:endParaRPr>
          </a:p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@ J-PARC</a:t>
            </a:r>
            <a:endParaRPr lang="en-GB" b="1" dirty="0">
              <a:ea typeface="Verdana" panose="020B0604030504040204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CB268D9C-7DA1-A444-B26D-762B3D9E0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20" y="1244295"/>
            <a:ext cx="4075431" cy="419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AE4511-FC50-C34B-AE4B-E8829F177BCB}"/>
              </a:ext>
            </a:extLst>
          </p:cNvPr>
          <p:cNvSpPr/>
          <p:nvPr/>
        </p:nvSpPr>
        <p:spPr>
          <a:xfrm>
            <a:off x="0" y="552873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COMET 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Collaboration: </a:t>
            </a:r>
            <a:r>
              <a:rPr lang="en-GB" b="1" dirty="0">
                <a:ea typeface="Verdana" panose="020B0604030504040204" pitchFamily="34" charset="0"/>
              </a:rPr>
              <a:t>over 200 people from 40+ Institutes in 17 countries</a:t>
            </a:r>
            <a:r>
              <a:rPr lang="en-GB" b="1" dirty="0" smtClean="0">
                <a:ea typeface="Verdana" panose="020B0604030504040204" pitchFamily="34" charset="0"/>
              </a:rPr>
              <a:t>! </a:t>
            </a:r>
            <a:r>
              <a:rPr lang="en-GB" dirty="0" smtClean="0">
                <a:ea typeface="Verdana" panose="020B0604030504040204" pitchFamily="34" charset="0"/>
              </a:rPr>
              <a:t>(</a:t>
            </a:r>
            <a:r>
              <a:rPr lang="en-GB" dirty="0">
                <a:ea typeface="Verdana" panose="020B0604030504040204" pitchFamily="34" charset="0"/>
              </a:rPr>
              <a:t>and still growing!)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COMET spokesperson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</a:rPr>
              <a:t>:  </a:t>
            </a:r>
            <a:r>
              <a:rPr lang="en-GB" b="1" dirty="0">
                <a:ea typeface="Verdana" panose="020B0604030504040204" pitchFamily="34" charset="0"/>
              </a:rPr>
              <a:t>Y. </a:t>
            </a:r>
            <a:r>
              <a:rPr lang="en-GB" b="1" dirty="0" err="1">
                <a:ea typeface="Verdana" panose="020B0604030504040204" pitchFamily="34" charset="0"/>
              </a:rPr>
              <a:t>Kuno</a:t>
            </a:r>
            <a:r>
              <a:rPr lang="en-GB" b="1" dirty="0">
                <a:ea typeface="Verdana" panose="020B0604030504040204" pitchFamily="34" charset="0"/>
              </a:rPr>
              <a:t> (Osaka Univ</a:t>
            </a:r>
            <a:r>
              <a:rPr lang="en-GB" b="1" dirty="0" smtClean="0">
                <a:ea typeface="Verdana" panose="020B0604030504040204" pitchFamily="34" charset="0"/>
              </a:rPr>
              <a:t>.)</a:t>
            </a:r>
            <a:endParaRPr lang="en-GB" b="1" dirty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COMET-France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r>
              <a:rPr lang="en-GB" b="1" dirty="0"/>
              <a:t>approved end 2018</a:t>
            </a:r>
          </a:p>
          <a:p>
            <a:r>
              <a:rPr lang="en-GB" dirty="0" smtClean="0"/>
              <a:t>     Participation </a:t>
            </a:r>
            <a:r>
              <a:rPr lang="en-GB" dirty="0"/>
              <a:t>from IP2I-Lyon, </a:t>
            </a:r>
            <a:r>
              <a:rPr lang="en-GB" dirty="0" smtClean="0"/>
              <a:t>LPC-Clermont, LPNHE-Paris</a:t>
            </a:r>
            <a:r>
              <a:rPr lang="en-GB" dirty="0"/>
              <a:t>, LPC-Caen and CCIN2P3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27F68B0-8AE3-A446-857C-7959D098A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6" y="2032513"/>
            <a:ext cx="3788269" cy="18268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857412-0A78-E24A-8056-FD086AFBEBE7}"/>
                  </a:ext>
                </a:extLst>
              </p:cNvPr>
              <p:cNvSpPr/>
              <p:nvPr/>
            </p:nvSpPr>
            <p:spPr>
              <a:xfrm>
                <a:off x="22010" y="3859400"/>
                <a:ext cx="4763054" cy="10827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GB" sz="1600" b="1" dirty="0"/>
                  <a:t>8 GeV 56 kW </a:t>
                </a:r>
                <a:r>
                  <a:rPr lang="en-GB" sz="1600" b="1" dirty="0">
                    <a:solidFill>
                      <a:schemeClr val="accent5">
                        <a:lumMod val="75000"/>
                      </a:schemeClr>
                    </a:solidFill>
                  </a:rPr>
                  <a:t>proton beam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Thick </a:t>
                </a:r>
                <a:r>
                  <a:rPr lang="en-GB" sz="1600" b="1" dirty="0"/>
                  <a:t>target</a:t>
                </a:r>
                <a:r>
                  <a:rPr lang="en-GB" sz="1600" dirty="0"/>
                  <a:t> with </a:t>
                </a:r>
                <a:r>
                  <a:rPr lang="en-GB" sz="1600" b="1" dirty="0">
                    <a:solidFill>
                      <a:schemeClr val="accent5">
                        <a:lumMod val="75000"/>
                      </a:schemeClr>
                    </a:solidFill>
                  </a:rPr>
                  <a:t>1~2 hadron interaction lengths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Powerful capture magnet: </a:t>
                </a:r>
                <a:r>
                  <a:rPr lang="en-GB" sz="1600" b="1" dirty="0">
                    <a:solidFill>
                      <a:schemeClr val="accent5">
                        <a:lumMod val="75000"/>
                      </a:schemeClr>
                    </a:solidFill>
                  </a:rPr>
                  <a:t>5 T</a:t>
                </a:r>
                <a:r>
                  <a:rPr lang="en-GB" sz="16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GB" sz="1600" dirty="0">
                    <a:ea typeface="Verdana" panose="020B0604030504040204" pitchFamily="34" charset="0"/>
                  </a:rPr>
                  <a:t>Expected muon yield: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16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  <m:r>
                      <a:rPr lang="en-GB" sz="16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b="1" dirty="0">
                    <a:solidFill>
                      <a:schemeClr val="accent5">
                        <a:lumMod val="75000"/>
                      </a:schemeClr>
                    </a:solidFill>
                    <a:ea typeface="Verdana" panose="020B0604030504040204" pitchFamily="34" charset="0"/>
                  </a:rPr>
                  <a:t>muon/s</a:t>
                </a:r>
                <a:r>
                  <a:rPr lang="en-GB" sz="1600" dirty="0">
                    <a:ea typeface="Verdana" panose="020B0604030504040204" pitchFamily="34" charset="0"/>
                  </a:rPr>
                  <a:t>  </a:t>
                </a:r>
                <a:r>
                  <a:rPr lang="en-GB" sz="1600" dirty="0" smtClean="0">
                    <a:ea typeface="Verdan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GB" sz="1600" dirty="0"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600" dirty="0">
                    <a:ea typeface="Verdana" panose="020B0604030504040204" pitchFamily="34" charset="0"/>
                  </a:rPr>
                  <a:t>/s at PSI)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857412-0A78-E24A-8056-FD086AFBE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0" y="3859400"/>
                <a:ext cx="4763054" cy="1082797"/>
              </a:xfrm>
              <a:prstGeom prst="rect">
                <a:avLst/>
              </a:prstGeom>
              <a:blipFill>
                <a:blip r:embed="rId4"/>
                <a:stretch>
                  <a:fillRect l="-512" t="-1685" b="-61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>
            <a:extLst>
              <a:ext uri="{FF2B5EF4-FFF2-40B4-BE49-F238E27FC236}">
                <a16:creationId xmlns:a16="http://schemas.microsoft.com/office/drawing/2014/main" id="{5393E8D7-1429-3945-BCA1-03644C567D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6845" y="600927"/>
            <a:ext cx="1778597" cy="1744502"/>
          </a:xfrm>
          <a:prstGeom prst="rect">
            <a:avLst/>
          </a:prstGeom>
        </p:spPr>
      </p:pic>
      <p:cxnSp>
        <p:nvCxnSpPr>
          <p:cNvPr id="22" name="Connecteur droit 21"/>
          <p:cNvCxnSpPr/>
          <p:nvPr/>
        </p:nvCxnSpPr>
        <p:spPr>
          <a:xfrm>
            <a:off x="6417205" y="2815200"/>
            <a:ext cx="5850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59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93E8D7-1429-3945-BCA1-03644C56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891" y="1008497"/>
            <a:ext cx="839978" cy="8238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68A71-2F77-AC44-BEA6-C5B268F1F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2" y="2348880"/>
            <a:ext cx="4545678" cy="2587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FCD71F-CED0-344A-8967-7F732CB85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125" y="813198"/>
            <a:ext cx="3324225" cy="2038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6D5248-E5E8-8646-8B9B-298AE21D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574" y="3068960"/>
            <a:ext cx="4797926" cy="25601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785930-F139-874B-B793-84FBD2991D90}"/>
              </a:ext>
            </a:extLst>
          </p:cNvPr>
          <p:cNvSpPr/>
          <p:nvPr/>
        </p:nvSpPr>
        <p:spPr>
          <a:xfrm rot="20113629">
            <a:off x="7573107" y="4249120"/>
            <a:ext cx="1145891" cy="3000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350" b="1" dirty="0"/>
              <a:t>Updated SES!</a:t>
            </a:r>
          </a:p>
        </p:txBody>
      </p:sp>
      <p:sp>
        <p:nvSpPr>
          <p:cNvPr id="9" name="Rectangle 8"/>
          <p:cNvSpPr/>
          <p:nvPr/>
        </p:nvSpPr>
        <p:spPr>
          <a:xfrm>
            <a:off x="-18635" y="0"/>
            <a:ext cx="916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COMET : phases I and II</a:t>
            </a:r>
            <a:endParaRPr lang="fr-FR" sz="3600" dirty="0"/>
          </a:p>
        </p:txBody>
      </p:sp>
      <p:sp>
        <p:nvSpPr>
          <p:cNvPr id="3" name="ZoneTexte 2"/>
          <p:cNvSpPr txBox="1"/>
          <p:nvPr/>
        </p:nvSpPr>
        <p:spPr>
          <a:xfrm>
            <a:off x="183925" y="640778"/>
            <a:ext cx="5310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Different</a:t>
            </a:r>
            <a:r>
              <a:rPr lang="fr-FR" dirty="0" smtClean="0"/>
              <a:t> detectors for </a:t>
            </a:r>
            <a:r>
              <a:rPr lang="fr-FR" dirty="0" err="1" smtClean="0"/>
              <a:t>both</a:t>
            </a:r>
            <a:r>
              <a:rPr lang="fr-FR" dirty="0" smtClean="0"/>
              <a:t> phases</a:t>
            </a:r>
          </a:p>
          <a:p>
            <a:r>
              <a:rPr lang="fr-FR" b="1" dirty="0" smtClean="0"/>
              <a:t>Phase-I</a:t>
            </a:r>
            <a:r>
              <a:rPr lang="fr-FR" dirty="0" smtClean="0"/>
              <a:t> :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  <a:ea typeface="Verdana" panose="020B0604030504040204" pitchFamily="34" charset="0"/>
              </a:rPr>
              <a:t>CyDet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ea typeface="Verdana" panose="020B0604030504040204" pitchFamily="34" charset="0"/>
              </a:rPr>
              <a:t> </a:t>
            </a:r>
            <a:r>
              <a:rPr lang="en-GB" dirty="0" smtClean="0"/>
              <a:t>( </a:t>
            </a:r>
            <a:r>
              <a:rPr lang="en-GB" dirty="0"/>
              <a:t>Cylindrical Drift Chamber and a Cherenkov  Trigger </a:t>
            </a:r>
            <a:r>
              <a:rPr lang="en-GB" dirty="0" err="1"/>
              <a:t>Hodoscope</a:t>
            </a:r>
            <a:r>
              <a:rPr lang="en-GB" dirty="0"/>
              <a:t>) provides </a:t>
            </a:r>
            <a:r>
              <a:rPr lang="en-GB" dirty="0" smtClean="0"/>
              <a:t>t</a:t>
            </a:r>
            <a:r>
              <a:rPr lang="en-GB" b="1" dirty="0" smtClean="0"/>
              <a:t>riggering, tracking, momentum measurement and PID</a:t>
            </a:r>
          </a:p>
          <a:p>
            <a:r>
              <a:rPr lang="en-US" altLang="en-US" dirty="0" smtClean="0">
                <a:latin typeface="Calibri" panose="020F0502020204030204" pitchFamily="34" charset="0"/>
              </a:rPr>
              <a:t>Directly </a:t>
            </a:r>
            <a:r>
              <a:rPr lang="en-US" altLang="en-US" b="1" dirty="0">
                <a:latin typeface="Calibri" panose="020F0502020204030204" pitchFamily="34" charset="0"/>
              </a:rPr>
              <a:t>measure muon beam </a:t>
            </a:r>
            <a:r>
              <a:rPr lang="en-US" altLang="en-US" dirty="0">
                <a:latin typeface="Calibri" panose="020F0502020204030204" pitchFamily="34" charset="0"/>
              </a:rPr>
              <a:t>with </a:t>
            </a:r>
            <a:r>
              <a:rPr lang="en-US" altLang="en-US" b="1" dirty="0">
                <a:latin typeface="Calibri" panose="020F0502020204030204" pitchFamily="34" charset="0"/>
              </a:rPr>
              <a:t>prototypes of </a:t>
            </a:r>
            <a:r>
              <a:rPr lang="en-US" altLang="en-US" b="1" dirty="0">
                <a:latin typeface="Calibri" panose="020F0502020204030204" pitchFamily="34" charset="0"/>
              </a:rPr>
              <a:t>Phase </a:t>
            </a:r>
            <a:r>
              <a:rPr lang="en-US" altLang="en-US" b="1" dirty="0">
                <a:latin typeface="Calibri" panose="020F0502020204030204" pitchFamily="34" charset="0"/>
              </a:rPr>
              <a:t>II detector </a:t>
            </a:r>
            <a:r>
              <a:rPr lang="en-US" altLang="en-US" dirty="0">
                <a:latin typeface="Calibri" panose="020F0502020204030204" pitchFamily="34" charset="0"/>
              </a:rPr>
              <a:t>(preparation of Phase </a:t>
            </a:r>
            <a:r>
              <a:rPr lang="en-US" altLang="en-US" dirty="0">
                <a:latin typeface="Calibri" panose="020F0502020204030204" pitchFamily="34" charset="0"/>
              </a:rPr>
              <a:t>II)</a:t>
            </a:r>
            <a:r>
              <a:rPr lang="en-US" altLang="en-US" sz="1050" dirty="0">
                <a:latin typeface="Calibri" panose="020F0502020204030204" pitchFamily="34" charset="0"/>
              </a:rPr>
              <a:t> </a:t>
            </a:r>
            <a:endParaRPr lang="en-US" altLang="en-US" sz="1500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61B20C-6C5B-3D44-8687-A8557BA4450E}"/>
              </a:ext>
            </a:extLst>
          </p:cNvPr>
          <p:cNvSpPr/>
          <p:nvPr/>
        </p:nvSpPr>
        <p:spPr>
          <a:xfrm>
            <a:off x="68467" y="4969387"/>
            <a:ext cx="4593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Phase-II</a:t>
            </a:r>
            <a:r>
              <a:rPr lang="en-GB" dirty="0" smtClean="0">
                <a:solidFill>
                  <a:srgbClr val="000000"/>
                </a:solidFill>
              </a:rPr>
              <a:t> :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Straw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tracker </a:t>
            </a:r>
            <a:r>
              <a:rPr lang="en-GB" dirty="0">
                <a:solidFill>
                  <a:srgbClr val="000000"/>
                </a:solidFill>
              </a:rPr>
              <a:t>for momentum measurement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         </a:t>
            </a:r>
            <a:r>
              <a:rPr lang="en-GB" dirty="0" smtClean="0">
                <a:solidFill>
                  <a:srgbClr val="000000"/>
                </a:solidFill>
              </a:rPr>
              <a:t> - </a:t>
            </a:r>
            <a:r>
              <a:rPr lang="en-GB" dirty="0">
                <a:solidFill>
                  <a:srgbClr val="000000"/>
                </a:solidFill>
              </a:rPr>
              <a:t>operating in vacuum</a:t>
            </a:r>
          </a:p>
          <a:p>
            <a:r>
              <a:rPr lang="en-GB" dirty="0">
                <a:solidFill>
                  <a:srgbClr val="000000"/>
                </a:solidFill>
              </a:rPr>
              <a:t>         </a:t>
            </a:r>
            <a:r>
              <a:rPr lang="en-GB" dirty="0" smtClean="0">
                <a:solidFill>
                  <a:srgbClr val="000000"/>
                </a:solidFill>
              </a:rPr>
              <a:t>     - </a:t>
            </a:r>
            <a:r>
              <a:rPr lang="en-GB" dirty="0">
                <a:solidFill>
                  <a:srgbClr val="000000"/>
                </a:solidFill>
              </a:rPr>
              <a:t>12 </a:t>
            </a:r>
            <a:r>
              <a:rPr lang="el-GR" dirty="0">
                <a:solidFill>
                  <a:srgbClr val="000000"/>
                </a:solidFill>
              </a:rPr>
              <a:t>μ</a:t>
            </a:r>
            <a:r>
              <a:rPr lang="en-GB" dirty="0">
                <a:solidFill>
                  <a:srgbClr val="000000"/>
                </a:solidFill>
              </a:rPr>
              <a:t>m thin </a:t>
            </a:r>
            <a:r>
              <a:rPr lang="en-GB" dirty="0" smtClean="0">
                <a:solidFill>
                  <a:srgbClr val="000000"/>
                </a:solidFill>
              </a:rPr>
              <a:t>straws</a:t>
            </a:r>
          </a:p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Electromagnetic calorimeter</a:t>
            </a:r>
            <a:r>
              <a:rPr lang="en-GB" b="1" dirty="0">
                <a:solidFill>
                  <a:srgbClr val="000000"/>
                </a:solidFill>
              </a:rPr>
              <a:t> </a:t>
            </a:r>
            <a:r>
              <a:rPr lang="en-GB" dirty="0">
                <a:solidFill>
                  <a:srgbClr val="000000"/>
                </a:solidFill>
              </a:rPr>
              <a:t>for triggering, TOF measurement and </a:t>
            </a:r>
            <a:r>
              <a:rPr lang="en-GB" dirty="0" smtClean="0">
                <a:solidFill>
                  <a:srgbClr val="000000"/>
                </a:solidFill>
              </a:rPr>
              <a:t>PID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2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8635" y="0"/>
            <a:ext cx="916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IN2P3 Contribution to Phase-I</a:t>
            </a:r>
            <a:endParaRPr lang="fr-FR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1011258"/>
            <a:ext cx="50808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/>
              <a:t>Data analysis </a:t>
            </a:r>
            <a:endParaRPr lang="en-GB" b="1" dirty="0" smtClean="0"/>
          </a:p>
          <a:p>
            <a:pPr marL="214313" indent="-214313">
              <a:buFont typeface="Wingdings" pitchFamily="2" charset="2"/>
              <a:buChar char="Ø"/>
            </a:pPr>
            <a:endParaRPr lang="en-GB" dirty="0"/>
          </a:p>
          <a:p>
            <a:pPr marL="214313" indent="-214313">
              <a:buFont typeface="Wingdings" pitchFamily="2" charset="2"/>
              <a:buChar char="Ø"/>
            </a:pPr>
            <a:r>
              <a:rPr lang="en-GB" dirty="0"/>
              <a:t> </a:t>
            </a:r>
            <a:r>
              <a:rPr lang="en-GB" b="1" dirty="0"/>
              <a:t>Software developments: </a:t>
            </a:r>
          </a:p>
          <a:p>
            <a:r>
              <a:rPr lang="en-GB" dirty="0"/>
              <a:t>   </a:t>
            </a:r>
            <a:r>
              <a:rPr lang="en-GB" dirty="0" smtClean="0"/>
              <a:t>- </a:t>
            </a:r>
            <a:r>
              <a:rPr lang="en-GB" dirty="0"/>
              <a:t>tracking : original algorithm implementation &amp; use of GPUs </a:t>
            </a:r>
          </a:p>
          <a:p>
            <a:r>
              <a:rPr lang="en-GB" dirty="0" smtClean="0"/>
              <a:t>   - </a:t>
            </a:r>
            <a:r>
              <a:rPr lang="en-GB" dirty="0"/>
              <a:t>simulation of the background induced by atmospheric </a:t>
            </a:r>
            <a:r>
              <a:rPr lang="en-GB" dirty="0" smtClean="0"/>
              <a:t>muons.</a:t>
            </a:r>
            <a:endParaRPr lang="en-GB" dirty="0"/>
          </a:p>
          <a:p>
            <a:r>
              <a:rPr lang="en-GB" dirty="0" smtClean="0"/>
              <a:t>   - </a:t>
            </a:r>
            <a:r>
              <a:rPr lang="en-GB" dirty="0"/>
              <a:t> estimation of radiation yields at sub-detector level with MCNPX </a:t>
            </a:r>
            <a:r>
              <a:rPr lang="en-GB" dirty="0" smtClean="0"/>
              <a:t>and </a:t>
            </a:r>
            <a:r>
              <a:rPr lang="en-GB" dirty="0"/>
              <a:t>PHITS </a:t>
            </a:r>
            <a:endParaRPr lang="en-GB" dirty="0" smtClean="0"/>
          </a:p>
          <a:p>
            <a:endParaRPr lang="en-GB" dirty="0"/>
          </a:p>
          <a:p>
            <a:pPr marL="214313" indent="-214313">
              <a:buFont typeface="Wingdings" pitchFamily="2" charset="2"/>
              <a:buChar char="Ø"/>
            </a:pPr>
            <a:r>
              <a:rPr lang="en-GB" b="1" dirty="0"/>
              <a:t>Hardware contribution to the Cosmic Ray Veto:    </a:t>
            </a:r>
          </a:p>
          <a:p>
            <a:r>
              <a:rPr lang="en-GB" dirty="0" smtClean="0"/>
              <a:t>  - </a:t>
            </a:r>
            <a:r>
              <a:rPr lang="en-GB" dirty="0"/>
              <a:t>design of the CRV based on GRPCs </a:t>
            </a:r>
          </a:p>
          <a:p>
            <a:r>
              <a:rPr lang="en-GB" dirty="0" smtClean="0"/>
              <a:t>  - </a:t>
            </a:r>
            <a:r>
              <a:rPr lang="en-GB" dirty="0"/>
              <a:t>construction and validation of a CRV module based on GRPCs </a:t>
            </a:r>
          </a:p>
          <a:p>
            <a:r>
              <a:rPr lang="en-GB" dirty="0" smtClean="0"/>
              <a:t>  (</a:t>
            </a:r>
            <a:r>
              <a:rPr lang="en-GB" dirty="0"/>
              <a:t>resolutions, dead time, efficiency, stability, radiation hardness, </a:t>
            </a:r>
            <a:r>
              <a:rPr lang="en-GB" dirty="0" err="1"/>
              <a:t>etc</a:t>
            </a:r>
            <a:r>
              <a:rPr lang="en-GB" dirty="0"/>
              <a:t> </a:t>
            </a:r>
            <a:r>
              <a:rPr lang="en-GB" dirty="0" smtClean="0"/>
              <a:t>)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pPr marL="214313" indent="-214313">
              <a:buFont typeface="Wingdings" pitchFamily="2" charset="2"/>
              <a:buChar char="Ø"/>
            </a:pPr>
            <a:r>
              <a:rPr lang="en-GB" b="1" dirty="0"/>
              <a:t>Computing@CCIN2P3</a:t>
            </a:r>
            <a:r>
              <a:rPr lang="en-GB" dirty="0"/>
              <a:t>: Data Storage and Users Management 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E7D055-5187-2049-B5C6-60F0A0AB948D}"/>
              </a:ext>
            </a:extLst>
          </p:cNvPr>
          <p:cNvSpPr/>
          <p:nvPr/>
        </p:nvSpPr>
        <p:spPr>
          <a:xfrm>
            <a:off x="5080899" y="725253"/>
            <a:ext cx="39939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Cosmic Ray Veto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Scintillator </a:t>
            </a:r>
            <a:r>
              <a:rPr lang="en-GB" b="1" dirty="0">
                <a:solidFill>
                  <a:srgbClr val="000000"/>
                </a:solidFill>
              </a:rPr>
              <a:t>slabs </a:t>
            </a:r>
            <a:r>
              <a:rPr lang="en-GB" dirty="0">
                <a:solidFill>
                  <a:srgbClr val="000000"/>
                </a:solidFill>
              </a:rPr>
              <a:t>with embedded WLS-fibres and 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SiPM</a:t>
            </a:r>
            <a:r>
              <a:rPr lang="en-GB" dirty="0">
                <a:solidFill>
                  <a:srgbClr val="000000"/>
                </a:solidFill>
              </a:rPr>
              <a:t> readout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</a:rPr>
              <a:t>Resistive Plate Chambers (RPC) </a:t>
            </a:r>
            <a:r>
              <a:rPr lang="en-GB" dirty="0">
                <a:solidFill>
                  <a:srgbClr val="000000"/>
                </a:solidFill>
              </a:rPr>
              <a:t>read out with </a:t>
            </a:r>
            <a:r>
              <a:rPr lang="en-GB" dirty="0" smtClean="0">
                <a:solidFill>
                  <a:srgbClr val="000000"/>
                </a:solidFill>
              </a:rPr>
              <a:t>XY </a:t>
            </a:r>
            <a:r>
              <a:rPr lang="en-GB" dirty="0">
                <a:solidFill>
                  <a:srgbClr val="000000"/>
                </a:solidFill>
              </a:rPr>
              <a:t>strips and </a:t>
            </a:r>
            <a:r>
              <a:rPr lang="en-GB" dirty="0" err="1">
                <a:solidFill>
                  <a:srgbClr val="000000"/>
                </a:solidFill>
              </a:rPr>
              <a:t>Feeric</a:t>
            </a:r>
            <a:r>
              <a:rPr lang="en-GB" dirty="0">
                <a:solidFill>
                  <a:srgbClr val="000000"/>
                </a:solidFill>
              </a:rPr>
              <a:t> ASIC (LPC/ALICE design) </a:t>
            </a:r>
          </a:p>
          <a:p>
            <a:r>
              <a:rPr lang="en-GB" dirty="0">
                <a:solidFill>
                  <a:srgbClr val="000000"/>
                </a:solidFill>
              </a:rPr>
              <a:t>            in the highest neutron yield areas  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296B2E1D-D54D-6F49-9663-6338F57E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636" y="2804016"/>
            <a:ext cx="3700634" cy="1477328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1C135B29-6B66-1340-AE58-F89003AA2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05" y="4275933"/>
            <a:ext cx="3289223" cy="18273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7B3D7F-4CEB-D349-84E7-626DAA9743B3}"/>
              </a:ext>
            </a:extLst>
          </p:cNvPr>
          <p:cNvSpPr/>
          <p:nvPr/>
        </p:nvSpPr>
        <p:spPr>
          <a:xfrm>
            <a:off x="5960930" y="6097868"/>
            <a:ext cx="3086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FE board for a GRPC module, with two </a:t>
            </a:r>
            <a:r>
              <a:rPr lang="en-GB" dirty="0" err="1" smtClean="0"/>
              <a:t>Feeric</a:t>
            </a:r>
            <a:r>
              <a:rPr lang="en-GB" dirty="0" smtClean="0"/>
              <a:t> </a:t>
            </a:r>
            <a:r>
              <a:rPr lang="en-GB" dirty="0"/>
              <a:t>ASICs</a:t>
            </a:r>
          </a:p>
        </p:txBody>
      </p:sp>
    </p:spTree>
    <p:extLst>
      <p:ext uri="{BB962C8B-B14F-4D97-AF65-F5344CB8AC3E}">
        <p14:creationId xmlns:p14="http://schemas.microsoft.com/office/powerpoint/2010/main" val="202453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9377</TotalTime>
  <Words>3267</Words>
  <Application>Microsoft Office PowerPoint</Application>
  <PresentationFormat>Affichage à l'écran (4:3)</PresentationFormat>
  <Paragraphs>453</Paragraphs>
  <Slides>27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44" baseType="lpstr">
      <vt:lpstr>appleberry</vt:lpstr>
      <vt:lpstr>Arial</vt:lpstr>
      <vt:lpstr>Arial Black</vt:lpstr>
      <vt:lpstr>Arial Rounded MT Bold</vt:lpstr>
      <vt:lpstr>Bookman Old Style</vt:lpstr>
      <vt:lpstr>Calibri</vt:lpstr>
      <vt:lpstr>Cambria Math</vt:lpstr>
      <vt:lpstr>CMSS9</vt:lpstr>
      <vt:lpstr>CMSSBX10</vt:lpstr>
      <vt:lpstr>CMSY9</vt:lpstr>
      <vt:lpstr>Lucida Sans Unicode</vt:lpstr>
      <vt:lpstr>Symbol</vt:lpstr>
      <vt:lpstr>Times New Roman</vt:lpstr>
      <vt:lpstr>Verdana</vt:lpstr>
      <vt:lpstr>WenQuanYi Zen Hei Sharp</vt:lpstr>
      <vt:lpstr>Wingdings</vt:lpstr>
      <vt:lpstr>Thème Office</vt:lpstr>
      <vt:lpstr>Forbidden Processes journées de prospectives de l’IN2P3 – GT01 </vt:lpstr>
      <vt:lpstr>What are forbidden processes</vt:lpstr>
      <vt:lpstr>Charged Lepton Flavour Violation</vt:lpstr>
      <vt:lpstr>Muons as probe of cLFV</vt:lpstr>
      <vt:lpstr>Présentation PowerPoint</vt:lpstr>
      <vt:lpstr>Présentation PowerPoint</vt:lpstr>
      <vt:lpstr>COMET : COherent Muon to Electron Transition </vt:lpstr>
      <vt:lpstr>Présentation PowerPoint</vt:lpstr>
      <vt:lpstr>Présentation PowerPoint</vt:lpstr>
      <vt:lpstr>cLVF experiments time scale</vt:lpstr>
      <vt:lpstr>Electric dipole moments</vt:lpstr>
      <vt:lpstr>Présentation PowerPoint</vt:lpstr>
      <vt:lpstr>Présentation PowerPoint</vt:lpstr>
      <vt:lpstr>Computing nEDM on the lattice</vt:lpstr>
      <vt:lpstr>Présentation PowerPoint</vt:lpstr>
      <vt:lpstr>Présentation PowerPoint</vt:lpstr>
      <vt:lpstr>nEDM and n2EDM @ PSI</vt:lpstr>
      <vt:lpstr>n2EDM @ PSI</vt:lpstr>
      <vt:lpstr>IN2P3 contribution</vt:lpstr>
      <vt:lpstr>IN2P3 contribution</vt:lpstr>
      <vt:lpstr>Summary and 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Clement</dc:creator>
  <cp:lastModifiedBy>Benoit Clement</cp:lastModifiedBy>
  <cp:revision>269</cp:revision>
  <cp:lastPrinted>2020-03-13T08:37:13Z</cp:lastPrinted>
  <dcterms:created xsi:type="dcterms:W3CDTF">2015-03-13T09:37:30Z</dcterms:created>
  <dcterms:modified xsi:type="dcterms:W3CDTF">2020-03-13T08:42:20Z</dcterms:modified>
</cp:coreProperties>
</file>