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18"/>
  </p:notesMasterIdLst>
  <p:handoutMasterIdLst>
    <p:handoutMasterId r:id="rId19"/>
  </p:handoutMasterIdLst>
  <p:sldIdLst>
    <p:sldId id="256" r:id="rId2"/>
    <p:sldId id="257" r:id="rId3"/>
    <p:sldId id="293" r:id="rId4"/>
    <p:sldId id="294" r:id="rId5"/>
    <p:sldId id="297" r:id="rId6"/>
    <p:sldId id="298" r:id="rId7"/>
    <p:sldId id="299" r:id="rId8"/>
    <p:sldId id="300" r:id="rId9"/>
    <p:sldId id="301" r:id="rId10"/>
    <p:sldId id="302" r:id="rId11"/>
    <p:sldId id="303" r:id="rId12"/>
    <p:sldId id="305" r:id="rId13"/>
    <p:sldId id="306" r:id="rId14"/>
    <p:sldId id="304" r:id="rId15"/>
    <p:sldId id="307" r:id="rId16"/>
    <p:sldId id="295" r:id="rId17"/>
  </p:sldIdLst>
  <p:sldSz cx="9144000" cy="5143500" type="screen16x9"/>
  <p:notesSz cx="6858000" cy="9144000"/>
  <p:defaultTextStyle>
    <a:defPPr>
      <a:defRPr lang="fr-FR"/>
    </a:defPPr>
    <a:lvl1pPr marL="0" algn="l" defTabSz="914317" rtl="0" eaLnBrk="1" latinLnBrk="0" hangingPunct="1">
      <a:defRPr sz="1800" kern="1200">
        <a:solidFill>
          <a:schemeClr val="tx1"/>
        </a:solidFill>
        <a:latin typeface="+mn-lt"/>
        <a:ea typeface="+mn-ea"/>
        <a:cs typeface="+mn-cs"/>
      </a:defRPr>
    </a:lvl1pPr>
    <a:lvl2pPr marL="457160" algn="l" defTabSz="914317" rtl="0" eaLnBrk="1" latinLnBrk="0" hangingPunct="1">
      <a:defRPr sz="1800" kern="1200">
        <a:solidFill>
          <a:schemeClr val="tx1"/>
        </a:solidFill>
        <a:latin typeface="+mn-lt"/>
        <a:ea typeface="+mn-ea"/>
        <a:cs typeface="+mn-cs"/>
      </a:defRPr>
    </a:lvl2pPr>
    <a:lvl3pPr marL="914317" algn="l" defTabSz="914317" rtl="0" eaLnBrk="1" latinLnBrk="0" hangingPunct="1">
      <a:defRPr sz="1800" kern="1200">
        <a:solidFill>
          <a:schemeClr val="tx1"/>
        </a:solidFill>
        <a:latin typeface="+mn-lt"/>
        <a:ea typeface="+mn-ea"/>
        <a:cs typeface="+mn-cs"/>
      </a:defRPr>
    </a:lvl3pPr>
    <a:lvl4pPr marL="1371477" algn="l" defTabSz="914317" rtl="0" eaLnBrk="1" latinLnBrk="0" hangingPunct="1">
      <a:defRPr sz="1800" kern="1200">
        <a:solidFill>
          <a:schemeClr val="tx1"/>
        </a:solidFill>
        <a:latin typeface="+mn-lt"/>
        <a:ea typeface="+mn-ea"/>
        <a:cs typeface="+mn-cs"/>
      </a:defRPr>
    </a:lvl4pPr>
    <a:lvl5pPr marL="1828636" algn="l" defTabSz="914317" rtl="0" eaLnBrk="1" latinLnBrk="0" hangingPunct="1">
      <a:defRPr sz="1800" kern="1200">
        <a:solidFill>
          <a:schemeClr val="tx1"/>
        </a:solidFill>
        <a:latin typeface="+mn-lt"/>
        <a:ea typeface="+mn-ea"/>
        <a:cs typeface="+mn-cs"/>
      </a:defRPr>
    </a:lvl5pPr>
    <a:lvl6pPr marL="2285794" algn="l" defTabSz="914317" rtl="0" eaLnBrk="1" latinLnBrk="0" hangingPunct="1">
      <a:defRPr sz="1800" kern="1200">
        <a:solidFill>
          <a:schemeClr val="tx1"/>
        </a:solidFill>
        <a:latin typeface="+mn-lt"/>
        <a:ea typeface="+mn-ea"/>
        <a:cs typeface="+mn-cs"/>
      </a:defRPr>
    </a:lvl6pPr>
    <a:lvl7pPr marL="2742952" algn="l" defTabSz="914317" rtl="0" eaLnBrk="1" latinLnBrk="0" hangingPunct="1">
      <a:defRPr sz="1800" kern="1200">
        <a:solidFill>
          <a:schemeClr val="tx1"/>
        </a:solidFill>
        <a:latin typeface="+mn-lt"/>
        <a:ea typeface="+mn-ea"/>
        <a:cs typeface="+mn-cs"/>
      </a:defRPr>
    </a:lvl7pPr>
    <a:lvl8pPr marL="3200112" algn="l" defTabSz="914317" rtl="0" eaLnBrk="1" latinLnBrk="0" hangingPunct="1">
      <a:defRPr sz="1800" kern="1200">
        <a:solidFill>
          <a:schemeClr val="tx1"/>
        </a:solidFill>
        <a:latin typeface="+mn-lt"/>
        <a:ea typeface="+mn-ea"/>
        <a:cs typeface="+mn-cs"/>
      </a:defRPr>
    </a:lvl8pPr>
    <a:lvl9pPr marL="3657272" algn="l" defTabSz="9143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de Microsoft Office" initials="Office" lastIdx="1" clrIdx="0">
    <p:extLst/>
  </p:cmAuthor>
  <p:cmAuthor id="2" name="Utilisateur de Microsoft Office" initials="Office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4ED"/>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4"/>
    <p:restoredTop sz="92866"/>
  </p:normalViewPr>
  <p:slideViewPr>
    <p:cSldViewPr snapToGrid="0" snapToObjects="1">
      <p:cViewPr varScale="1">
        <p:scale>
          <a:sx n="176" d="100"/>
          <a:sy n="176" d="100"/>
        </p:scale>
        <p:origin x="600" y="184"/>
      </p:cViewPr>
      <p:guideLst>
        <p:guide orient="horz" pos="1620"/>
        <p:guide pos="2880"/>
      </p:guideLst>
    </p:cSldViewPr>
  </p:slideViewPr>
  <p:notesTextViewPr>
    <p:cViewPr>
      <p:scale>
        <a:sx n="1" d="1"/>
        <a:sy n="1" d="1"/>
      </p:scale>
      <p:origin x="0" y="0"/>
    </p:cViewPr>
  </p:notesTextViewPr>
  <p:sorterViewPr>
    <p:cViewPr>
      <p:scale>
        <a:sx n="120" d="100"/>
        <a:sy n="120" d="100"/>
      </p:scale>
      <p:origin x="0" y="0"/>
    </p:cViewPr>
  </p:sorterViewPr>
  <p:notesViewPr>
    <p:cSldViewPr snapToGrid="0" snapToObjects="1">
      <p:cViewPr varScale="1">
        <p:scale>
          <a:sx n="108" d="100"/>
          <a:sy n="108" d="100"/>
        </p:scale>
        <p:origin x="416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D96376-E71A-4942-A452-29D43CC7888A}" type="datetimeFigureOut">
              <a:rPr lang="en-US" smtClean="0"/>
              <a:t>3/13/20</a:t>
            </a:fld>
            <a:endParaRPr lang="en-US"/>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031A72-CDD1-0E4F-B5BD-66FA3A5AD531}" type="slidenum">
              <a:rPr lang="en-US" smtClean="0"/>
              <a:t>‹N°›</a:t>
            </a:fld>
            <a:endParaRPr lang="en-US"/>
          </a:p>
        </p:txBody>
      </p:sp>
    </p:spTree>
    <p:extLst>
      <p:ext uri="{BB962C8B-B14F-4D97-AF65-F5344CB8AC3E}">
        <p14:creationId xmlns:p14="http://schemas.microsoft.com/office/powerpoint/2010/main" val="1452162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42454-72C6-C049-83CE-EB6862BB40BD}" type="datetimeFigureOut">
              <a:rPr lang="fr-FR" smtClean="0"/>
              <a:t>13/03/2020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E72188-33C4-4346-813F-CCE8AB8D1843}" type="slidenum">
              <a:rPr lang="fr-FR" smtClean="0"/>
              <a:t>‹N°›</a:t>
            </a:fld>
            <a:endParaRPr lang="fr-FR"/>
          </a:p>
        </p:txBody>
      </p:sp>
    </p:spTree>
    <p:extLst>
      <p:ext uri="{BB962C8B-B14F-4D97-AF65-F5344CB8AC3E}">
        <p14:creationId xmlns:p14="http://schemas.microsoft.com/office/powerpoint/2010/main" val="1906143302"/>
      </p:ext>
    </p:extLst>
  </p:cSld>
  <p:clrMap bg1="lt1" tx1="dk1" bg2="lt2" tx2="dk2" accent1="accent1" accent2="accent2" accent3="accent3" accent4="accent4" accent5="accent5" accent6="accent6" hlink="hlink" folHlink="folHlink"/>
  <p:notesStyle>
    <a:lvl1pPr marL="0" algn="l" defTabSz="914317" rtl="0" eaLnBrk="1" latinLnBrk="0" hangingPunct="1">
      <a:defRPr sz="1200" kern="1200">
        <a:solidFill>
          <a:schemeClr val="tx1"/>
        </a:solidFill>
        <a:latin typeface="+mn-lt"/>
        <a:ea typeface="+mn-ea"/>
        <a:cs typeface="+mn-cs"/>
      </a:defRPr>
    </a:lvl1pPr>
    <a:lvl2pPr marL="457160" algn="l" defTabSz="914317" rtl="0" eaLnBrk="1" latinLnBrk="0" hangingPunct="1">
      <a:defRPr sz="1200" kern="1200">
        <a:solidFill>
          <a:schemeClr val="tx1"/>
        </a:solidFill>
        <a:latin typeface="+mn-lt"/>
        <a:ea typeface="+mn-ea"/>
        <a:cs typeface="+mn-cs"/>
      </a:defRPr>
    </a:lvl2pPr>
    <a:lvl3pPr marL="914317" algn="l" defTabSz="914317" rtl="0" eaLnBrk="1" latinLnBrk="0" hangingPunct="1">
      <a:defRPr sz="1200" kern="1200">
        <a:solidFill>
          <a:schemeClr val="tx1"/>
        </a:solidFill>
        <a:latin typeface="+mn-lt"/>
        <a:ea typeface="+mn-ea"/>
        <a:cs typeface="+mn-cs"/>
      </a:defRPr>
    </a:lvl3pPr>
    <a:lvl4pPr marL="1371477" algn="l" defTabSz="914317" rtl="0" eaLnBrk="1" latinLnBrk="0" hangingPunct="1">
      <a:defRPr sz="1200" kern="1200">
        <a:solidFill>
          <a:schemeClr val="tx1"/>
        </a:solidFill>
        <a:latin typeface="+mn-lt"/>
        <a:ea typeface="+mn-ea"/>
        <a:cs typeface="+mn-cs"/>
      </a:defRPr>
    </a:lvl4pPr>
    <a:lvl5pPr marL="1828636" algn="l" defTabSz="914317" rtl="0" eaLnBrk="1" latinLnBrk="0" hangingPunct="1">
      <a:defRPr sz="1200" kern="1200">
        <a:solidFill>
          <a:schemeClr val="tx1"/>
        </a:solidFill>
        <a:latin typeface="+mn-lt"/>
        <a:ea typeface="+mn-ea"/>
        <a:cs typeface="+mn-cs"/>
      </a:defRPr>
    </a:lvl5pPr>
    <a:lvl6pPr marL="2285794" algn="l" defTabSz="914317" rtl="0" eaLnBrk="1" latinLnBrk="0" hangingPunct="1">
      <a:defRPr sz="1200" kern="1200">
        <a:solidFill>
          <a:schemeClr val="tx1"/>
        </a:solidFill>
        <a:latin typeface="+mn-lt"/>
        <a:ea typeface="+mn-ea"/>
        <a:cs typeface="+mn-cs"/>
      </a:defRPr>
    </a:lvl6pPr>
    <a:lvl7pPr marL="2742952" algn="l" defTabSz="914317" rtl="0" eaLnBrk="1" latinLnBrk="0" hangingPunct="1">
      <a:defRPr sz="1200" kern="1200">
        <a:solidFill>
          <a:schemeClr val="tx1"/>
        </a:solidFill>
        <a:latin typeface="+mn-lt"/>
        <a:ea typeface="+mn-ea"/>
        <a:cs typeface="+mn-cs"/>
      </a:defRPr>
    </a:lvl7pPr>
    <a:lvl8pPr marL="3200112" algn="l" defTabSz="914317" rtl="0" eaLnBrk="1" latinLnBrk="0" hangingPunct="1">
      <a:defRPr sz="1200" kern="1200">
        <a:solidFill>
          <a:schemeClr val="tx1"/>
        </a:solidFill>
        <a:latin typeface="+mn-lt"/>
        <a:ea typeface="+mn-ea"/>
        <a:cs typeface="+mn-cs"/>
      </a:defRPr>
    </a:lvl8pPr>
    <a:lvl9pPr marL="3657272" algn="l" defTabSz="91431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76400"/>
            <a:ext cx="6858000" cy="1790700"/>
          </a:xfrm>
        </p:spPr>
        <p:txBody>
          <a:bodyPr anchor="ctr" anchorCtr="1"/>
          <a:lstStyle>
            <a:lvl1pPr algn="ctr">
              <a:defRPr sz="3600"/>
            </a:lvl1pPr>
          </a:lstStyle>
          <a:p>
            <a:r>
              <a:rPr lang="fr-FR"/>
              <a:t>Cliquez et modifiez le titre</a:t>
            </a:r>
            <a:endParaRPr lang="en-US" dirty="0"/>
          </a:p>
        </p:txBody>
      </p:sp>
      <p:sp>
        <p:nvSpPr>
          <p:cNvPr id="3" name="Subtitle 2"/>
          <p:cNvSpPr>
            <a:spLocks noGrp="1"/>
          </p:cNvSpPr>
          <p:nvPr>
            <p:ph type="subTitle" idx="1" hasCustomPrompt="1"/>
          </p:nvPr>
        </p:nvSpPr>
        <p:spPr>
          <a:xfrm>
            <a:off x="1143000" y="4593108"/>
            <a:ext cx="6858000" cy="322326"/>
          </a:xfrm>
        </p:spPr>
        <p:txBody>
          <a:bodyPr>
            <a:normAutofit/>
          </a:bodyPr>
          <a:lstStyle>
            <a:lvl1pPr marL="0" indent="0" algn="r">
              <a:buNone/>
              <a:defRPr sz="1200" b="0" i="1" baseline="0">
                <a:solidFill>
                  <a:schemeClr val="bg2">
                    <a:lumMod val="50000"/>
                  </a:schemeClr>
                </a:solidFill>
                <a:latin typeface="Aganè Light" charset="0"/>
                <a:ea typeface="Aganè Light" charset="0"/>
                <a:cs typeface="Aganè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Patrick </a:t>
            </a:r>
            <a:r>
              <a:rPr lang="fr-FR" dirty="0" err="1"/>
              <a:t>Robbe</a:t>
            </a:r>
            <a:r>
              <a:rPr lang="fr-FR" dirty="0"/>
              <a:t>, LAL Orsay,</a:t>
            </a:r>
            <a:endParaRPr lang="en-US" dirty="0"/>
          </a:p>
        </p:txBody>
      </p:sp>
    </p:spTree>
    <p:extLst>
      <p:ext uri="{BB962C8B-B14F-4D97-AF65-F5344CB8AC3E}">
        <p14:creationId xmlns:p14="http://schemas.microsoft.com/office/powerpoint/2010/main" val="120414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935169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2022" y="273844"/>
            <a:ext cx="1809641" cy="4358879"/>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391886" y="273844"/>
            <a:ext cx="64269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210697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02336" y="273844"/>
            <a:ext cx="8339328" cy="924020"/>
          </a:xfrm>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135427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282304"/>
            <a:ext cx="6858000" cy="2139553"/>
          </a:xfrm>
        </p:spPr>
        <p:txBody>
          <a:bodyPr anchor="ctr" anchorCtr="1"/>
          <a:lstStyle>
            <a:lvl1pPr algn="ctr">
              <a:defRPr sz="3600"/>
            </a:lvl1pPr>
          </a:lstStyle>
          <a:p>
            <a:r>
              <a:rPr lang="fr-FR"/>
              <a:t>Cliquez et modifiez le titre</a:t>
            </a:r>
            <a:endParaRPr lang="en-US" dirty="0"/>
          </a:p>
        </p:txBody>
      </p:sp>
      <p:sp>
        <p:nvSpPr>
          <p:cNvPr id="3" name="Text Placeholder 2"/>
          <p:cNvSpPr>
            <a:spLocks noGrp="1"/>
          </p:cNvSpPr>
          <p:nvPr>
            <p:ph type="body" idx="1" hasCustomPrompt="1"/>
          </p:nvPr>
        </p:nvSpPr>
        <p:spPr>
          <a:xfrm>
            <a:off x="628650" y="4626022"/>
            <a:ext cx="7886700" cy="256495"/>
          </a:xfrm>
        </p:spPr>
        <p:txBody>
          <a:bodyPr>
            <a:normAutofit/>
          </a:bodyPr>
          <a:lstStyle>
            <a:lvl1pPr marL="0" indent="0" algn="r">
              <a:buNone/>
              <a:defRPr sz="1200" b="0" i="0" baseline="0">
                <a:solidFill>
                  <a:schemeClr val="tx1">
                    <a:tint val="75000"/>
                  </a:schemeClr>
                </a:solidFill>
                <a:latin typeface="Aganè Light" charset="0"/>
                <a:ea typeface="Aganè Light" charset="0"/>
                <a:cs typeface="Aganè Light"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Patrick </a:t>
            </a:r>
            <a:r>
              <a:rPr lang="fr-FR" dirty="0" err="1"/>
              <a:t>Robbe</a:t>
            </a:r>
            <a:r>
              <a:rPr lang="fr-FR" dirty="0"/>
              <a:t>, LAL Orsay,</a:t>
            </a:r>
          </a:p>
        </p:txBody>
      </p:sp>
    </p:spTree>
    <p:extLst>
      <p:ext uri="{BB962C8B-B14F-4D97-AF65-F5344CB8AC3E}">
        <p14:creationId xmlns:p14="http://schemas.microsoft.com/office/powerpoint/2010/main" val="194433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02336" y="273844"/>
            <a:ext cx="8339328" cy="924020"/>
          </a:xfrm>
        </p:spPr>
        <p:txBody>
          <a:bodyPr/>
          <a:lstStyle/>
          <a:p>
            <a:r>
              <a:rPr lang="fr-FR"/>
              <a:t>Cliquez et modifiez le titre</a:t>
            </a:r>
            <a:endParaRPr lang="en-US" dirty="0"/>
          </a:p>
        </p:txBody>
      </p:sp>
      <p:sp>
        <p:nvSpPr>
          <p:cNvPr id="3" name="Content Placeholder 2"/>
          <p:cNvSpPr>
            <a:spLocks noGrp="1"/>
          </p:cNvSpPr>
          <p:nvPr>
            <p:ph sz="half" idx="1"/>
          </p:nvPr>
        </p:nvSpPr>
        <p:spPr>
          <a:xfrm>
            <a:off x="402336" y="1297577"/>
            <a:ext cx="4112514" cy="333514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297577"/>
            <a:ext cx="4112514" cy="333514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lide Number Placeholder 6"/>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2592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391886" y="273844"/>
            <a:ext cx="8349778" cy="994172"/>
          </a:xfrm>
        </p:spPr>
        <p:txBody>
          <a:bodyPr/>
          <a:lstStyle/>
          <a:p>
            <a:r>
              <a:rPr lang="fr-FR"/>
              <a:t>Cliquez et modifiez le titre</a:t>
            </a:r>
            <a:endParaRPr lang="en-US" dirty="0"/>
          </a:p>
        </p:txBody>
      </p:sp>
      <p:sp>
        <p:nvSpPr>
          <p:cNvPr id="3" name="Text Placeholder 2"/>
          <p:cNvSpPr>
            <a:spLocks noGrp="1"/>
          </p:cNvSpPr>
          <p:nvPr>
            <p:ph type="body" idx="1"/>
          </p:nvPr>
        </p:nvSpPr>
        <p:spPr>
          <a:xfrm>
            <a:off x="391886" y="1260872"/>
            <a:ext cx="4106296"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391886" y="1878806"/>
            <a:ext cx="4106296"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4112514"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4112514"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Slide Number Placeholder 8"/>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1319883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5" name="Slide Number Placeholder 4"/>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1930285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273060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91886" y="342900"/>
            <a:ext cx="3187133" cy="1024346"/>
          </a:xfrm>
        </p:spPr>
        <p:txBody>
          <a:bodyPr anchor="b"/>
          <a:lstStyle>
            <a:lvl1pPr>
              <a:defRPr sz="2400"/>
            </a:lvl1pPr>
          </a:lstStyle>
          <a:p>
            <a:r>
              <a:rPr lang="fr-FR"/>
              <a:t>Cliquez et modifiez le titre</a:t>
            </a:r>
            <a:endParaRPr lang="en-US" dirty="0"/>
          </a:p>
        </p:txBody>
      </p:sp>
      <p:sp>
        <p:nvSpPr>
          <p:cNvPr id="3" name="Content Placeholder 2"/>
          <p:cNvSpPr>
            <a:spLocks noGrp="1"/>
          </p:cNvSpPr>
          <p:nvPr>
            <p:ph idx="1"/>
          </p:nvPr>
        </p:nvSpPr>
        <p:spPr>
          <a:xfrm>
            <a:off x="3692434" y="342900"/>
            <a:ext cx="5049229" cy="429005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91886" y="1489166"/>
            <a:ext cx="3187133" cy="314379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7" name="Slide Number Placeholder 6"/>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162328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83177" y="342900"/>
            <a:ext cx="3195842" cy="1085306"/>
          </a:xfrm>
        </p:spPr>
        <p:txBody>
          <a:bodyPr anchor="b"/>
          <a:lstStyle>
            <a:lvl1pPr>
              <a:defRPr sz="2400"/>
            </a:lvl1pPr>
          </a:lstStyle>
          <a:p>
            <a:r>
              <a:rPr lang="fr-FR"/>
              <a:t>Cliquez et modifiez le titre</a:t>
            </a:r>
            <a:endParaRPr lang="en-US" dirty="0"/>
          </a:p>
        </p:txBody>
      </p:sp>
      <p:sp>
        <p:nvSpPr>
          <p:cNvPr id="3" name="Picture Placeholder 2"/>
          <p:cNvSpPr>
            <a:spLocks noGrp="1" noChangeAspect="1"/>
          </p:cNvSpPr>
          <p:nvPr>
            <p:ph type="pic" idx="1"/>
          </p:nvPr>
        </p:nvSpPr>
        <p:spPr>
          <a:xfrm>
            <a:off x="3675017" y="342901"/>
            <a:ext cx="5066647" cy="4307476"/>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383177" y="1543050"/>
            <a:ext cx="3195842" cy="31073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7" name="Slide Number Placeholder 6"/>
          <p:cNvSpPr>
            <a:spLocks noGrp="1"/>
          </p:cNvSpPr>
          <p:nvPr>
            <p:ph type="sldNum" sz="quarter" idx="12"/>
          </p:nvPr>
        </p:nvSpPr>
        <p:spPr/>
        <p:txBody>
          <a:bodyPr/>
          <a:lstStyle/>
          <a:p>
            <a:fld id="{76C469FD-F6FD-0649-A221-1E17ECBCC294}" type="slidenum">
              <a:rPr lang="fr-FR" smtClean="0"/>
              <a:t>‹N°›</a:t>
            </a:fld>
            <a:endParaRPr lang="fr-FR"/>
          </a:p>
        </p:txBody>
      </p:sp>
    </p:spTree>
    <p:extLst>
      <p:ext uri="{BB962C8B-B14F-4D97-AF65-F5344CB8AC3E}">
        <p14:creationId xmlns:p14="http://schemas.microsoft.com/office/powerpoint/2010/main" val="955926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2336" y="273844"/>
            <a:ext cx="8339328" cy="924020"/>
          </a:xfrm>
          <a:prstGeom prst="rect">
            <a:avLst/>
          </a:prstGeom>
          <a:gradFill>
            <a:gsLst>
              <a:gs pos="0">
                <a:schemeClr val="bg1"/>
              </a:gs>
              <a:gs pos="50000">
                <a:srgbClr val="C4E4ED"/>
              </a:gs>
              <a:gs pos="100000">
                <a:schemeClr val="bg1"/>
              </a:gs>
            </a:gsLst>
            <a:lin ang="0" scaled="0"/>
          </a:gradFill>
        </p:spPr>
        <p:txBody>
          <a:bodyPr vert="horz" lIns="91440" tIns="45720" rIns="91440" bIns="45720" rtlCol="0" anchor="ctr">
            <a:normAutofit/>
          </a:bodyPr>
          <a:lstStyle/>
          <a:p>
            <a:r>
              <a:rPr lang="fr-FR" dirty="0"/>
              <a:t>Cliquez et modifiez le titre</a:t>
            </a:r>
            <a:endParaRPr lang="en-US" dirty="0"/>
          </a:p>
        </p:txBody>
      </p:sp>
      <p:sp>
        <p:nvSpPr>
          <p:cNvPr id="3" name="Text Placeholder 2"/>
          <p:cNvSpPr>
            <a:spLocks noGrp="1"/>
          </p:cNvSpPr>
          <p:nvPr>
            <p:ph type="body" idx="1"/>
          </p:nvPr>
        </p:nvSpPr>
        <p:spPr>
          <a:xfrm>
            <a:off x="402336" y="1298448"/>
            <a:ext cx="8339328" cy="333427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4"/>
          </p:nvPr>
        </p:nvSpPr>
        <p:spPr>
          <a:xfrm>
            <a:off x="6684264" y="4733926"/>
            <a:ext cx="2057400" cy="273844"/>
          </a:xfrm>
          <a:prstGeom prst="rect">
            <a:avLst/>
          </a:prstGeom>
        </p:spPr>
        <p:txBody>
          <a:bodyPr vert="horz" lIns="91440" tIns="45720" rIns="91440" bIns="45720" rtlCol="0" anchor="ctr"/>
          <a:lstStyle>
            <a:lvl1pPr algn="r">
              <a:defRPr sz="900">
                <a:solidFill>
                  <a:schemeClr val="tx1">
                    <a:tint val="75000"/>
                  </a:schemeClr>
                </a:solidFill>
                <a:latin typeface="Aileron" charset="0"/>
                <a:ea typeface="Aileron" charset="0"/>
                <a:cs typeface="Aileron" charset="0"/>
              </a:defRPr>
            </a:lvl1pPr>
          </a:lstStyle>
          <a:p>
            <a:fld id="{76C469FD-F6FD-0649-A221-1E17ECBCC294}" type="slidenum">
              <a:rPr lang="fr-FR" smtClean="0"/>
              <a:pPr/>
              <a:t>‹N°›</a:t>
            </a:fld>
            <a:endParaRPr lang="fr-FR" dirty="0"/>
          </a:p>
        </p:txBody>
      </p:sp>
    </p:spTree>
    <p:extLst>
      <p:ext uri="{BB962C8B-B14F-4D97-AF65-F5344CB8AC3E}">
        <p14:creationId xmlns:p14="http://schemas.microsoft.com/office/powerpoint/2010/main" val="2595789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200" b="1" i="0" kern="1200">
          <a:solidFill>
            <a:schemeClr val="tx1"/>
          </a:solidFill>
          <a:latin typeface="Aileron SemiBold" charset="0"/>
          <a:ea typeface="Aileron SemiBold" charset="0"/>
          <a:cs typeface="Aileron SemiBold"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Source Sans Pro" charset="0"/>
          <a:ea typeface="Source Sans Pro" charset="0"/>
          <a:cs typeface="Source Sans Pro"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Source Sans Pro" charset="0"/>
          <a:ea typeface="Source Sans Pro" charset="0"/>
          <a:cs typeface="Source Sans Pro"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Source Sans Pro" charset="0"/>
          <a:ea typeface="Source Sans Pro" charset="0"/>
          <a:cs typeface="Source Sans Pro"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ource Sans Pro" charset="0"/>
          <a:ea typeface="Source Sans Pro" charset="0"/>
          <a:cs typeface="Source Sans Pro"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Source Sans Pro" charset="0"/>
          <a:ea typeface="Source Sans Pro" charset="0"/>
          <a:cs typeface="Source Sans Pro"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a:t>Exotics, Spectroscopy, Heavy-flavor production (</a:t>
            </a:r>
            <a:r>
              <a:rPr lang="en-US" dirty="0" err="1"/>
              <a:t>LHCb</a:t>
            </a:r>
            <a:r>
              <a:rPr lang="en-US" dirty="0"/>
              <a:t>,     Belle II, FCC-</a:t>
            </a:r>
            <a:r>
              <a:rPr lang="en-US" dirty="0" err="1"/>
              <a:t>ee</a:t>
            </a:r>
            <a:r>
              <a:rPr lang="en-US" dirty="0"/>
              <a:t>)</a:t>
            </a:r>
          </a:p>
        </p:txBody>
      </p:sp>
      <p:sp>
        <p:nvSpPr>
          <p:cNvPr id="3" name="Sous-titre 2"/>
          <p:cNvSpPr>
            <a:spLocks noGrp="1"/>
          </p:cNvSpPr>
          <p:nvPr>
            <p:ph type="subTitle" idx="1"/>
          </p:nvPr>
        </p:nvSpPr>
        <p:spPr/>
        <p:txBody>
          <a:bodyPr/>
          <a:lstStyle/>
          <a:p>
            <a:r>
              <a:rPr lang="en-US" dirty="0"/>
              <a:t>Patrick </a:t>
            </a:r>
            <a:r>
              <a:rPr lang="en-US" dirty="0" err="1"/>
              <a:t>Robbe</a:t>
            </a:r>
            <a:r>
              <a:rPr lang="en-US" dirty="0"/>
              <a:t>, </a:t>
            </a:r>
            <a:r>
              <a:rPr lang="en-US" dirty="0" err="1"/>
              <a:t>IJCLab</a:t>
            </a:r>
            <a:r>
              <a:rPr lang="en-US" dirty="0"/>
              <a:t>, 12 Mar 2020</a:t>
            </a:r>
          </a:p>
        </p:txBody>
      </p:sp>
    </p:spTree>
    <p:extLst>
      <p:ext uri="{BB962C8B-B14F-4D97-AF65-F5344CB8AC3E}">
        <p14:creationId xmlns:p14="http://schemas.microsoft.com/office/powerpoint/2010/main" val="196190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055052-0CC9-5B48-9481-54FBF70A1A74}"/>
              </a:ext>
            </a:extLst>
          </p:cNvPr>
          <p:cNvSpPr>
            <a:spLocks noGrp="1"/>
          </p:cNvSpPr>
          <p:nvPr>
            <p:ph type="title"/>
          </p:nvPr>
        </p:nvSpPr>
        <p:spPr/>
        <p:txBody>
          <a:bodyPr/>
          <a:lstStyle/>
          <a:p>
            <a:r>
              <a:rPr lang="en-US" dirty="0"/>
              <a:t>Spectroscopy: multi-heavy quark baryons</a:t>
            </a:r>
          </a:p>
        </p:txBody>
      </p:sp>
      <p:sp>
        <p:nvSpPr>
          <p:cNvPr id="3" name="Espace réservé du contenu 2">
            <a:extLst>
              <a:ext uri="{FF2B5EF4-FFF2-40B4-BE49-F238E27FC236}">
                <a16:creationId xmlns:a16="http://schemas.microsoft.com/office/drawing/2014/main" id="{C8EE2B91-E124-C84D-91D2-5B816F908C43}"/>
              </a:ext>
            </a:extLst>
          </p:cNvPr>
          <p:cNvSpPr>
            <a:spLocks noGrp="1"/>
          </p:cNvSpPr>
          <p:nvPr>
            <p:ph idx="1"/>
          </p:nvPr>
        </p:nvSpPr>
        <p:spPr>
          <a:xfrm>
            <a:off x="402336" y="1298449"/>
            <a:ext cx="4600487" cy="1717314"/>
          </a:xfrm>
        </p:spPr>
        <p:txBody>
          <a:bodyPr>
            <a:normAutofit fontScale="92500" lnSpcReduction="20000"/>
          </a:bodyPr>
          <a:lstStyle/>
          <a:p>
            <a:r>
              <a:rPr lang="en-US" sz="1800" dirty="0"/>
              <a:t>The discovery of the double-charm baryon at </a:t>
            </a:r>
            <a:r>
              <a:rPr lang="en-US" sz="1800" dirty="0" err="1"/>
              <a:t>LHCb</a:t>
            </a:r>
            <a:r>
              <a:rPr lang="en-US" sz="1800" dirty="0"/>
              <a:t> also attracted a lot of attention: first baryon with two heavy quarks.</a:t>
            </a:r>
          </a:p>
          <a:p>
            <a:r>
              <a:rPr lang="en-US" sz="1800" dirty="0"/>
              <a:t>In the end, it is an important confirmation of the quark model, but it also means there are a lot of heavier states with small production rates to be discovered with the statistics of the </a:t>
            </a:r>
            <a:r>
              <a:rPr lang="en-US" sz="1800" dirty="0" err="1"/>
              <a:t>LHCb</a:t>
            </a:r>
            <a:r>
              <a:rPr lang="en-US" sz="1800" dirty="0"/>
              <a:t> upgrades or with the Belle II dataset </a:t>
            </a:r>
          </a:p>
        </p:txBody>
      </p:sp>
      <p:sp>
        <p:nvSpPr>
          <p:cNvPr id="4" name="Espace réservé du numéro de diapositive 3">
            <a:extLst>
              <a:ext uri="{FF2B5EF4-FFF2-40B4-BE49-F238E27FC236}">
                <a16:creationId xmlns:a16="http://schemas.microsoft.com/office/drawing/2014/main" id="{129B6334-237E-EF49-AFB8-AD04F5DF30D8}"/>
              </a:ext>
            </a:extLst>
          </p:cNvPr>
          <p:cNvSpPr>
            <a:spLocks noGrp="1"/>
          </p:cNvSpPr>
          <p:nvPr>
            <p:ph type="sldNum" sz="quarter" idx="12"/>
          </p:nvPr>
        </p:nvSpPr>
        <p:spPr/>
        <p:txBody>
          <a:bodyPr/>
          <a:lstStyle/>
          <a:p>
            <a:fld id="{76C469FD-F6FD-0649-A221-1E17ECBCC294}" type="slidenum">
              <a:rPr lang="fr-FR" smtClean="0"/>
              <a:t>10</a:t>
            </a:fld>
            <a:endParaRPr lang="fr-FR"/>
          </a:p>
        </p:txBody>
      </p:sp>
      <p:pic>
        <p:nvPicPr>
          <p:cNvPr id="5" name="Image 4">
            <a:extLst>
              <a:ext uri="{FF2B5EF4-FFF2-40B4-BE49-F238E27FC236}">
                <a16:creationId xmlns:a16="http://schemas.microsoft.com/office/drawing/2014/main" id="{7C59FBDA-53A0-E849-8554-174115EB405C}"/>
              </a:ext>
            </a:extLst>
          </p:cNvPr>
          <p:cNvPicPr>
            <a:picLocks noChangeAspect="1"/>
          </p:cNvPicPr>
          <p:nvPr/>
        </p:nvPicPr>
        <p:blipFill>
          <a:blip r:embed="rId2"/>
          <a:stretch>
            <a:fillRect/>
          </a:stretch>
        </p:blipFill>
        <p:spPr>
          <a:xfrm>
            <a:off x="5530361" y="1298447"/>
            <a:ext cx="3349870" cy="3392817"/>
          </a:xfrm>
          <a:prstGeom prst="rect">
            <a:avLst/>
          </a:prstGeom>
        </p:spPr>
      </p:pic>
      <p:pic>
        <p:nvPicPr>
          <p:cNvPr id="6" name="Image 5">
            <a:extLst>
              <a:ext uri="{FF2B5EF4-FFF2-40B4-BE49-F238E27FC236}">
                <a16:creationId xmlns:a16="http://schemas.microsoft.com/office/drawing/2014/main" id="{D06EBA9C-95EE-A24A-936B-89A07192FE4B}"/>
              </a:ext>
            </a:extLst>
          </p:cNvPr>
          <p:cNvPicPr>
            <a:picLocks noChangeAspect="1"/>
          </p:cNvPicPr>
          <p:nvPr/>
        </p:nvPicPr>
        <p:blipFill>
          <a:blip r:embed="rId3"/>
          <a:stretch>
            <a:fillRect/>
          </a:stretch>
        </p:blipFill>
        <p:spPr>
          <a:xfrm>
            <a:off x="373106" y="3106159"/>
            <a:ext cx="2329473" cy="1901611"/>
          </a:xfrm>
          <a:prstGeom prst="rect">
            <a:avLst/>
          </a:prstGeom>
        </p:spPr>
      </p:pic>
      <p:sp>
        <p:nvSpPr>
          <p:cNvPr id="7" name="Ellipse 6">
            <a:extLst>
              <a:ext uri="{FF2B5EF4-FFF2-40B4-BE49-F238E27FC236}">
                <a16:creationId xmlns:a16="http://schemas.microsoft.com/office/drawing/2014/main" id="{189991F8-A62E-4D4D-940C-5DCFF4F12598}"/>
              </a:ext>
            </a:extLst>
          </p:cNvPr>
          <p:cNvSpPr/>
          <p:nvPr/>
        </p:nvSpPr>
        <p:spPr>
          <a:xfrm>
            <a:off x="1828800" y="3015763"/>
            <a:ext cx="501162" cy="4195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cteur droit 8">
            <a:extLst>
              <a:ext uri="{FF2B5EF4-FFF2-40B4-BE49-F238E27FC236}">
                <a16:creationId xmlns:a16="http://schemas.microsoft.com/office/drawing/2014/main" id="{E66FDC4B-7BF4-3840-9162-66E207C9BACA}"/>
              </a:ext>
            </a:extLst>
          </p:cNvPr>
          <p:cNvCxnSpPr/>
          <p:nvPr/>
        </p:nvCxnSpPr>
        <p:spPr>
          <a:xfrm>
            <a:off x="756140" y="3367454"/>
            <a:ext cx="30227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E5058D10-F69E-6D4F-A956-11097E8020A7}"/>
              </a:ext>
            </a:extLst>
          </p:cNvPr>
          <p:cNvCxnSpPr/>
          <p:nvPr/>
        </p:nvCxnSpPr>
        <p:spPr>
          <a:xfrm>
            <a:off x="1058419" y="3642946"/>
            <a:ext cx="30227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BE56AB6-E8CD-724E-BC1D-D081926F7B13}"/>
              </a:ext>
            </a:extLst>
          </p:cNvPr>
          <p:cNvSpPr txBox="1"/>
          <p:nvPr/>
        </p:nvSpPr>
        <p:spPr>
          <a:xfrm>
            <a:off x="2702579" y="3106159"/>
            <a:ext cx="2827782" cy="646331"/>
          </a:xfrm>
          <a:prstGeom prst="rect">
            <a:avLst/>
          </a:prstGeom>
          <a:noFill/>
        </p:spPr>
        <p:txBody>
          <a:bodyPr wrap="square" rtlCol="0">
            <a:spAutoFit/>
          </a:bodyPr>
          <a:lstStyle/>
          <a:p>
            <a:r>
              <a:rPr lang="en-US" dirty="0"/>
              <a:t>+ equivalent baryons with </a:t>
            </a:r>
            <a:r>
              <a:rPr lang="en-US" i="1" dirty="0"/>
              <a:t>b</a:t>
            </a:r>
            <a:r>
              <a:rPr lang="en-US" dirty="0"/>
              <a:t> quarks: </a:t>
            </a:r>
            <a:r>
              <a:rPr lang="en-US" dirty="0" err="1">
                <a:latin typeface="Symbol" pitchFamily="2" charset="2"/>
              </a:rPr>
              <a:t>X</a:t>
            </a:r>
            <a:r>
              <a:rPr lang="en-US" baseline="-25000" dirty="0" err="1"/>
              <a:t>bc</a:t>
            </a:r>
            <a:r>
              <a:rPr lang="en-US" dirty="0"/>
              <a:t>, </a:t>
            </a:r>
            <a:r>
              <a:rPr lang="en-US" dirty="0" err="1">
                <a:latin typeface="Symbol" pitchFamily="2" charset="2"/>
              </a:rPr>
              <a:t>W</a:t>
            </a:r>
            <a:r>
              <a:rPr lang="en-US" baseline="-25000" dirty="0" err="1"/>
              <a:t>bc</a:t>
            </a:r>
            <a:r>
              <a:rPr lang="en-US" dirty="0"/>
              <a:t>, ...</a:t>
            </a:r>
          </a:p>
        </p:txBody>
      </p:sp>
    </p:spTree>
    <p:extLst>
      <p:ext uri="{BB962C8B-B14F-4D97-AF65-F5344CB8AC3E}">
        <p14:creationId xmlns:p14="http://schemas.microsoft.com/office/powerpoint/2010/main" val="1781902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2F4BC8-F303-9A4A-AF89-4DB481CEF3B5}"/>
              </a:ext>
            </a:extLst>
          </p:cNvPr>
          <p:cNvSpPr>
            <a:spLocks noGrp="1"/>
          </p:cNvSpPr>
          <p:nvPr>
            <p:ph type="title"/>
          </p:nvPr>
        </p:nvSpPr>
        <p:spPr/>
        <p:txBody>
          <a:bodyPr/>
          <a:lstStyle/>
          <a:p>
            <a:r>
              <a:rPr lang="en-US" dirty="0"/>
              <a:t>Heavy flavor production</a:t>
            </a:r>
          </a:p>
        </p:txBody>
      </p:sp>
      <p:sp>
        <p:nvSpPr>
          <p:cNvPr id="3" name="Espace réservé du contenu 2">
            <a:extLst>
              <a:ext uri="{FF2B5EF4-FFF2-40B4-BE49-F238E27FC236}">
                <a16:creationId xmlns:a16="http://schemas.microsoft.com/office/drawing/2014/main" id="{CEF2698D-4B6B-B747-AB6C-881B764BC7A9}"/>
              </a:ext>
            </a:extLst>
          </p:cNvPr>
          <p:cNvSpPr>
            <a:spLocks noGrp="1"/>
          </p:cNvSpPr>
          <p:nvPr>
            <p:ph idx="1"/>
          </p:nvPr>
        </p:nvSpPr>
        <p:spPr>
          <a:xfrm>
            <a:off x="402335" y="1298448"/>
            <a:ext cx="5684193" cy="3774714"/>
          </a:xfrm>
        </p:spPr>
        <p:txBody>
          <a:bodyPr>
            <a:normAutofit fontScale="85000" lnSpcReduction="10000"/>
          </a:bodyPr>
          <a:lstStyle/>
          <a:p>
            <a:r>
              <a:rPr lang="en-US" sz="2000" dirty="0"/>
              <a:t>At LHC energies, heavy flavor production is relatively well known.</a:t>
            </a:r>
          </a:p>
          <a:p>
            <a:r>
              <a:rPr lang="en-US" sz="2000" dirty="0"/>
              <a:t>However heavy flavor production is a powerful probe for the behavior of QCD in heavy-ion collisions: for these measurements, precise experiment information about the same production in </a:t>
            </a:r>
            <a:r>
              <a:rPr lang="en-US" sz="2000" i="1" dirty="0"/>
              <a:t>pp</a:t>
            </a:r>
            <a:r>
              <a:rPr lang="en-US" sz="2000" dirty="0"/>
              <a:t> collisions is needed.</a:t>
            </a:r>
          </a:p>
          <a:p>
            <a:r>
              <a:rPr lang="en-US" sz="2000" dirty="0"/>
              <a:t>For flavor physics itself, precise knowledge of production is important:</a:t>
            </a:r>
          </a:p>
          <a:p>
            <a:pPr lvl="1"/>
            <a:r>
              <a:rPr lang="en-US" sz="1700" dirty="0"/>
              <a:t>Tuning of Monte Carlo generators</a:t>
            </a:r>
          </a:p>
          <a:p>
            <a:pPr lvl="1"/>
            <a:r>
              <a:rPr lang="en-US" sz="1700" dirty="0"/>
              <a:t>At the LHC, absolute </a:t>
            </a:r>
            <a:r>
              <a:rPr lang="en-US" sz="1700" i="1" dirty="0" err="1"/>
              <a:t>B</a:t>
            </a:r>
            <a:r>
              <a:rPr lang="en-US" sz="1700" baseline="-25000" dirty="0" err="1"/>
              <a:t>s</a:t>
            </a:r>
            <a:r>
              <a:rPr lang="en-US" sz="1700" dirty="0"/>
              <a:t> branching fractions are obtained usually from </a:t>
            </a:r>
            <a:r>
              <a:rPr lang="en-US" sz="1700" i="1" dirty="0"/>
              <a:t>B</a:t>
            </a:r>
            <a:r>
              <a:rPr lang="en-US" sz="1700" baseline="30000" dirty="0"/>
              <a:t>0</a:t>
            </a:r>
            <a:r>
              <a:rPr lang="en-US" sz="1700" dirty="0"/>
              <a:t>/</a:t>
            </a:r>
            <a:r>
              <a:rPr lang="en-US" sz="1700" i="1" dirty="0"/>
              <a:t>B</a:t>
            </a:r>
            <a:r>
              <a:rPr lang="en-US" sz="1700" baseline="30000" dirty="0"/>
              <a:t>+</a:t>
            </a:r>
            <a:r>
              <a:rPr lang="en-US" sz="1700" dirty="0"/>
              <a:t> branching fractions (from B factories): need to know the fraction of </a:t>
            </a:r>
            <a:r>
              <a:rPr lang="en-US" sz="1700" i="1" dirty="0" err="1"/>
              <a:t>B</a:t>
            </a:r>
            <a:r>
              <a:rPr lang="en-US" sz="1700" baseline="-25000" dirty="0" err="1"/>
              <a:t>s</a:t>
            </a:r>
            <a:r>
              <a:rPr lang="en-US" sz="1700" dirty="0"/>
              <a:t> produced </a:t>
            </a:r>
            <a:r>
              <a:rPr lang="en-US" sz="1700" i="1" dirty="0"/>
              <a:t>f</a:t>
            </a:r>
            <a:r>
              <a:rPr lang="en-US" sz="1700" baseline="-25000" dirty="0"/>
              <a:t>s</a:t>
            </a:r>
            <a:r>
              <a:rPr lang="en-US" sz="1700" dirty="0"/>
              <a:t>/</a:t>
            </a:r>
            <a:r>
              <a:rPr lang="en-US" sz="1700" i="1" dirty="0" err="1"/>
              <a:t>f</a:t>
            </a:r>
            <a:r>
              <a:rPr lang="en-US" sz="1700" baseline="-25000" dirty="0" err="1"/>
              <a:t>d</a:t>
            </a:r>
            <a:r>
              <a:rPr lang="en-US" sz="1700" dirty="0"/>
              <a:t> with increasing precision</a:t>
            </a:r>
          </a:p>
          <a:p>
            <a:pPr lvl="1"/>
            <a:r>
              <a:rPr lang="en-US" sz="1700" dirty="0"/>
              <a:t>Idem for the </a:t>
            </a:r>
            <a:r>
              <a:rPr lang="en-US" sz="1700" i="1" dirty="0" err="1"/>
              <a:t>B</a:t>
            </a:r>
            <a:r>
              <a:rPr lang="en-US" sz="1700" baseline="-25000" dirty="0" err="1"/>
              <a:t>c</a:t>
            </a:r>
            <a:r>
              <a:rPr lang="en-US" sz="1700" dirty="0"/>
              <a:t> which has a very small production rate, but which with the upgrades will become more and more important: knowledge of </a:t>
            </a:r>
            <a:r>
              <a:rPr lang="en-US" sz="1700" i="1" dirty="0"/>
              <a:t>f</a:t>
            </a:r>
            <a:r>
              <a:rPr lang="en-US" sz="1700" baseline="-25000" dirty="0"/>
              <a:t>c</a:t>
            </a:r>
            <a:r>
              <a:rPr lang="en-US" sz="1700" dirty="0"/>
              <a:t>/</a:t>
            </a:r>
            <a:r>
              <a:rPr lang="en-US" sz="1700" i="1" dirty="0" err="1"/>
              <a:t>f</a:t>
            </a:r>
            <a:r>
              <a:rPr lang="en-US" sz="1700" baseline="-25000" dirty="0" err="1"/>
              <a:t>d</a:t>
            </a:r>
            <a:r>
              <a:rPr lang="en-US" sz="1700" dirty="0"/>
              <a:t> mandatory </a:t>
            </a:r>
          </a:p>
          <a:p>
            <a:r>
              <a:rPr lang="en-US" sz="2000" dirty="0"/>
              <a:t>Important to continue providing these inputs in the future </a:t>
            </a:r>
          </a:p>
        </p:txBody>
      </p:sp>
      <p:sp>
        <p:nvSpPr>
          <p:cNvPr id="4" name="Espace réservé du numéro de diapositive 3">
            <a:extLst>
              <a:ext uri="{FF2B5EF4-FFF2-40B4-BE49-F238E27FC236}">
                <a16:creationId xmlns:a16="http://schemas.microsoft.com/office/drawing/2014/main" id="{4D45EC01-6BB6-7B43-BC95-8781ACBFD91C}"/>
              </a:ext>
            </a:extLst>
          </p:cNvPr>
          <p:cNvSpPr>
            <a:spLocks noGrp="1"/>
          </p:cNvSpPr>
          <p:nvPr>
            <p:ph type="sldNum" sz="quarter" idx="12"/>
          </p:nvPr>
        </p:nvSpPr>
        <p:spPr/>
        <p:txBody>
          <a:bodyPr/>
          <a:lstStyle/>
          <a:p>
            <a:fld id="{76C469FD-F6FD-0649-A221-1E17ECBCC294}" type="slidenum">
              <a:rPr lang="fr-FR" smtClean="0"/>
              <a:t>11</a:t>
            </a:fld>
            <a:endParaRPr lang="fr-FR"/>
          </a:p>
        </p:txBody>
      </p:sp>
      <p:pic>
        <p:nvPicPr>
          <p:cNvPr id="1026" name="Picture 2" descr="http://lhcbproject.web.cern.ch/lhcbproject/Publications/LHCbProjectPublic/Directory_LHCb-PAPER-2013-004/hidef_Fig3c.png">
            <a:extLst>
              <a:ext uri="{FF2B5EF4-FFF2-40B4-BE49-F238E27FC236}">
                <a16:creationId xmlns:a16="http://schemas.microsoft.com/office/drawing/2014/main" id="{66183282-7616-F143-9650-A12A9351B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745" y="1197864"/>
            <a:ext cx="2787162" cy="20000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59294B0-8DBE-2243-A2B8-365ACB6E9AAD}"/>
              </a:ext>
            </a:extLst>
          </p:cNvPr>
          <p:cNvSpPr txBox="1"/>
          <p:nvPr/>
        </p:nvSpPr>
        <p:spPr>
          <a:xfrm>
            <a:off x="6719743" y="929116"/>
            <a:ext cx="1986441" cy="369332"/>
          </a:xfrm>
          <a:prstGeom prst="rect">
            <a:avLst/>
          </a:prstGeom>
          <a:noFill/>
        </p:spPr>
        <p:txBody>
          <a:bodyPr wrap="none" rtlCol="0">
            <a:spAutoFit/>
          </a:bodyPr>
          <a:lstStyle/>
          <a:p>
            <a:r>
              <a:rPr lang="en-US" dirty="0"/>
              <a:t>JHEP 08 (2013) 117</a:t>
            </a:r>
          </a:p>
        </p:txBody>
      </p:sp>
      <p:pic>
        <p:nvPicPr>
          <p:cNvPr id="1028" name="Picture 4" descr="http://lhcbproject.web.cern.ch/lhcbproject/Publications/LHCbProjectPublic/Directory_LHCb-PAPER-2019-033/hidef_FINALRESULTS_BcFraction_1D_PT_Data2016_BPT.png">
            <a:extLst>
              <a:ext uri="{FF2B5EF4-FFF2-40B4-BE49-F238E27FC236}">
                <a16:creationId xmlns:a16="http://schemas.microsoft.com/office/drawing/2014/main" id="{D5502F1A-8E0D-844B-AB38-B8236AF41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009" y="3179378"/>
            <a:ext cx="2898898" cy="196412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13DC20B7-BA83-2B46-B324-0B7D3EA2DB43}"/>
              </a:ext>
            </a:extLst>
          </p:cNvPr>
          <p:cNvSpPr txBox="1"/>
          <p:nvPr/>
        </p:nvSpPr>
        <p:spPr>
          <a:xfrm>
            <a:off x="6578237" y="3001139"/>
            <a:ext cx="2392001" cy="369332"/>
          </a:xfrm>
          <a:prstGeom prst="rect">
            <a:avLst/>
          </a:prstGeom>
          <a:noFill/>
        </p:spPr>
        <p:txBody>
          <a:bodyPr wrap="none" rtlCol="0">
            <a:spAutoFit/>
          </a:bodyPr>
          <a:lstStyle/>
          <a:p>
            <a:r>
              <a:rPr lang="en-US" dirty="0"/>
              <a:t>PRD 100 (2019) 112006</a:t>
            </a:r>
          </a:p>
        </p:txBody>
      </p:sp>
    </p:spTree>
    <p:extLst>
      <p:ext uri="{BB962C8B-B14F-4D97-AF65-F5344CB8AC3E}">
        <p14:creationId xmlns:p14="http://schemas.microsoft.com/office/powerpoint/2010/main" val="132202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3FE537-8069-164A-95DB-D8D33707C57F}"/>
              </a:ext>
            </a:extLst>
          </p:cNvPr>
          <p:cNvSpPr>
            <a:spLocks noGrp="1"/>
          </p:cNvSpPr>
          <p:nvPr>
            <p:ph type="title"/>
          </p:nvPr>
        </p:nvSpPr>
        <p:spPr/>
        <p:txBody>
          <a:bodyPr/>
          <a:lstStyle/>
          <a:p>
            <a:r>
              <a:rPr lang="en-US" dirty="0"/>
              <a:t>Heavy </a:t>
            </a:r>
            <a:r>
              <a:rPr lang="en-US" dirty="0" err="1"/>
              <a:t>flavour</a:t>
            </a:r>
            <a:r>
              <a:rPr lang="en-US" dirty="0"/>
              <a:t> production</a:t>
            </a:r>
          </a:p>
        </p:txBody>
      </p:sp>
      <p:sp>
        <p:nvSpPr>
          <p:cNvPr id="4" name="Espace réservé du numéro de diapositive 3">
            <a:extLst>
              <a:ext uri="{FF2B5EF4-FFF2-40B4-BE49-F238E27FC236}">
                <a16:creationId xmlns:a16="http://schemas.microsoft.com/office/drawing/2014/main" id="{BDB07D22-8001-EE48-869D-024F486D7BB8}"/>
              </a:ext>
            </a:extLst>
          </p:cNvPr>
          <p:cNvSpPr>
            <a:spLocks noGrp="1"/>
          </p:cNvSpPr>
          <p:nvPr>
            <p:ph type="sldNum" sz="quarter" idx="12"/>
          </p:nvPr>
        </p:nvSpPr>
        <p:spPr/>
        <p:txBody>
          <a:bodyPr/>
          <a:lstStyle/>
          <a:p>
            <a:fld id="{76C469FD-F6FD-0649-A221-1E17ECBCC294}" type="slidenum">
              <a:rPr lang="fr-FR" smtClean="0"/>
              <a:t>12</a:t>
            </a:fld>
            <a:endParaRPr lang="fr-FR"/>
          </a:p>
        </p:txBody>
      </p:sp>
      <p:pic>
        <p:nvPicPr>
          <p:cNvPr id="6" name="Image 5">
            <a:extLst>
              <a:ext uri="{FF2B5EF4-FFF2-40B4-BE49-F238E27FC236}">
                <a16:creationId xmlns:a16="http://schemas.microsoft.com/office/drawing/2014/main" id="{541BAEE9-01D7-AC4F-9954-AC3541CAAF08}"/>
              </a:ext>
            </a:extLst>
          </p:cNvPr>
          <p:cNvPicPr>
            <a:picLocks noChangeAspect="1"/>
          </p:cNvPicPr>
          <p:nvPr/>
        </p:nvPicPr>
        <p:blipFill>
          <a:blip r:embed="rId2"/>
          <a:stretch>
            <a:fillRect/>
          </a:stretch>
        </p:blipFill>
        <p:spPr>
          <a:xfrm>
            <a:off x="165277" y="1046285"/>
            <a:ext cx="5696003" cy="4097215"/>
          </a:xfrm>
          <a:prstGeom prst="rect">
            <a:avLst/>
          </a:prstGeom>
        </p:spPr>
      </p:pic>
      <p:sp>
        <p:nvSpPr>
          <p:cNvPr id="3" name="Espace réservé du contenu 2">
            <a:extLst>
              <a:ext uri="{FF2B5EF4-FFF2-40B4-BE49-F238E27FC236}">
                <a16:creationId xmlns:a16="http://schemas.microsoft.com/office/drawing/2014/main" id="{4408DBDF-B20D-D142-B807-AB30D9312CD8}"/>
              </a:ext>
            </a:extLst>
          </p:cNvPr>
          <p:cNvSpPr>
            <a:spLocks noGrp="1"/>
          </p:cNvSpPr>
          <p:nvPr>
            <p:ph idx="1"/>
          </p:nvPr>
        </p:nvSpPr>
        <p:spPr>
          <a:xfrm>
            <a:off x="2628900" y="2039814"/>
            <a:ext cx="6112764" cy="3103685"/>
          </a:xfrm>
          <a:solidFill>
            <a:schemeClr val="bg1"/>
          </a:solidFill>
        </p:spPr>
        <p:txBody>
          <a:bodyPr/>
          <a:lstStyle/>
          <a:p>
            <a:r>
              <a:rPr lang="en-US" dirty="0"/>
              <a:t>Charm production measurements in hadron collisions in particular can also provide constraint to determine the nuclear PDFs:</a:t>
            </a:r>
          </a:p>
          <a:p>
            <a:pPr lvl="1"/>
            <a:r>
              <a:rPr lang="en-US" dirty="0"/>
              <a:t>Input to simulation of interaction in targets of long baseline neutrino experiments,</a:t>
            </a:r>
          </a:p>
          <a:p>
            <a:pPr lvl="1"/>
            <a:r>
              <a:rPr lang="en-US" dirty="0"/>
              <a:t>Charm background for high energy cosmic rays, ...</a:t>
            </a:r>
          </a:p>
        </p:txBody>
      </p:sp>
      <p:sp>
        <p:nvSpPr>
          <p:cNvPr id="7" name="ZoneTexte 6">
            <a:extLst>
              <a:ext uri="{FF2B5EF4-FFF2-40B4-BE49-F238E27FC236}">
                <a16:creationId xmlns:a16="http://schemas.microsoft.com/office/drawing/2014/main" id="{4DE8BA2A-0E54-B84E-A4D6-166077F27A9E}"/>
              </a:ext>
            </a:extLst>
          </p:cNvPr>
          <p:cNvSpPr txBox="1"/>
          <p:nvPr/>
        </p:nvSpPr>
        <p:spPr>
          <a:xfrm>
            <a:off x="2910254" y="1046285"/>
            <a:ext cx="6313973" cy="369332"/>
          </a:xfrm>
          <a:prstGeom prst="rect">
            <a:avLst/>
          </a:prstGeom>
          <a:noFill/>
        </p:spPr>
        <p:txBody>
          <a:bodyPr wrap="none" rtlCol="0">
            <a:spAutoFit/>
          </a:bodyPr>
          <a:lstStyle/>
          <a:p>
            <a:r>
              <a:rPr lang="en-US" dirty="0"/>
              <a:t>[A. </a:t>
            </a:r>
            <a:r>
              <a:rPr lang="en-US" dirty="0" err="1"/>
              <a:t>Kusina</a:t>
            </a:r>
            <a:r>
              <a:rPr lang="en-US" dirty="0"/>
              <a:t>, J-P </a:t>
            </a:r>
            <a:r>
              <a:rPr lang="en-US" dirty="0" err="1"/>
              <a:t>Lansberg</a:t>
            </a:r>
            <a:r>
              <a:rPr lang="en-US" dirty="0"/>
              <a:t>, I. </a:t>
            </a:r>
            <a:r>
              <a:rPr lang="en-US" dirty="0" err="1"/>
              <a:t>Schienbein</a:t>
            </a:r>
            <a:r>
              <a:rPr lang="en-US" dirty="0"/>
              <a:t>, H-S Shao, PRL 121 052004]</a:t>
            </a:r>
          </a:p>
        </p:txBody>
      </p:sp>
    </p:spTree>
    <p:extLst>
      <p:ext uri="{BB962C8B-B14F-4D97-AF65-F5344CB8AC3E}">
        <p14:creationId xmlns:p14="http://schemas.microsoft.com/office/powerpoint/2010/main" val="1175118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6FA2BA-5D0B-E749-A060-0A9702F8A7D0}"/>
              </a:ext>
            </a:extLst>
          </p:cNvPr>
          <p:cNvSpPr>
            <a:spLocks noGrp="1"/>
          </p:cNvSpPr>
          <p:nvPr>
            <p:ph type="title"/>
          </p:nvPr>
        </p:nvSpPr>
        <p:spPr/>
        <p:txBody>
          <a:bodyPr/>
          <a:lstStyle/>
          <a:p>
            <a:r>
              <a:rPr lang="en-US" dirty="0"/>
              <a:t>Heavy flavor production: SMOG2</a:t>
            </a:r>
          </a:p>
        </p:txBody>
      </p:sp>
      <p:sp>
        <p:nvSpPr>
          <p:cNvPr id="3" name="Espace réservé du contenu 2">
            <a:extLst>
              <a:ext uri="{FF2B5EF4-FFF2-40B4-BE49-F238E27FC236}">
                <a16:creationId xmlns:a16="http://schemas.microsoft.com/office/drawing/2014/main" id="{D6BC534F-ED9E-2C4E-B831-C58D34C3D1C7}"/>
              </a:ext>
            </a:extLst>
          </p:cNvPr>
          <p:cNvSpPr>
            <a:spLocks noGrp="1"/>
          </p:cNvSpPr>
          <p:nvPr>
            <p:ph idx="1"/>
          </p:nvPr>
        </p:nvSpPr>
        <p:spPr/>
        <p:txBody>
          <a:bodyPr>
            <a:normAutofit/>
          </a:bodyPr>
          <a:lstStyle/>
          <a:p>
            <a:r>
              <a:rPr lang="en-US" sz="1800" dirty="0"/>
              <a:t>Injection of gas at the </a:t>
            </a:r>
            <a:r>
              <a:rPr lang="en-US" sz="1800" dirty="0" err="1"/>
              <a:t>LHCb</a:t>
            </a:r>
            <a:r>
              <a:rPr lang="en-US" sz="1800" dirty="0"/>
              <a:t> interaction to provide fixed target collisions</a:t>
            </a:r>
          </a:p>
          <a:p>
            <a:r>
              <a:rPr lang="en-US" sz="1800" dirty="0"/>
              <a:t>Improved system to be installed during Upgrade Phase 1 of </a:t>
            </a:r>
            <a:r>
              <a:rPr lang="en-US" sz="1800" dirty="0" err="1"/>
              <a:t>LHCb</a:t>
            </a:r>
            <a:r>
              <a:rPr lang="en-US" sz="1800" dirty="0"/>
              <a:t>, with plans to upgrade to a polarized gas target after LS3</a:t>
            </a:r>
          </a:p>
          <a:p>
            <a:r>
              <a:rPr lang="en-US" sz="1800" dirty="0"/>
              <a:t>Measurement of heavy flavor production in this environment gives access to large </a:t>
            </a:r>
            <a:r>
              <a:rPr lang="en-US" sz="1800" i="1" dirty="0"/>
              <a:t>x</a:t>
            </a:r>
            <a:r>
              <a:rPr lang="en-US" sz="1800" dirty="0"/>
              <a:t> quark and gluon pdfs. </a:t>
            </a:r>
          </a:p>
        </p:txBody>
      </p:sp>
      <p:sp>
        <p:nvSpPr>
          <p:cNvPr id="4" name="Espace réservé du numéro de diapositive 3">
            <a:extLst>
              <a:ext uri="{FF2B5EF4-FFF2-40B4-BE49-F238E27FC236}">
                <a16:creationId xmlns:a16="http://schemas.microsoft.com/office/drawing/2014/main" id="{CBD475DC-DF4E-8249-A017-0790D685D490}"/>
              </a:ext>
            </a:extLst>
          </p:cNvPr>
          <p:cNvSpPr>
            <a:spLocks noGrp="1"/>
          </p:cNvSpPr>
          <p:nvPr>
            <p:ph type="sldNum" sz="quarter" idx="12"/>
          </p:nvPr>
        </p:nvSpPr>
        <p:spPr/>
        <p:txBody>
          <a:bodyPr/>
          <a:lstStyle/>
          <a:p>
            <a:fld id="{76C469FD-F6FD-0649-A221-1E17ECBCC294}" type="slidenum">
              <a:rPr lang="fr-FR" smtClean="0"/>
              <a:t>13</a:t>
            </a:fld>
            <a:endParaRPr lang="fr-FR"/>
          </a:p>
        </p:txBody>
      </p:sp>
      <p:pic>
        <p:nvPicPr>
          <p:cNvPr id="5" name="Image 4">
            <a:extLst>
              <a:ext uri="{FF2B5EF4-FFF2-40B4-BE49-F238E27FC236}">
                <a16:creationId xmlns:a16="http://schemas.microsoft.com/office/drawing/2014/main" id="{B7871BC0-8ACB-4443-AEE5-AB6ECD6457EA}"/>
              </a:ext>
            </a:extLst>
          </p:cNvPr>
          <p:cNvPicPr>
            <a:picLocks noChangeAspect="1"/>
          </p:cNvPicPr>
          <p:nvPr/>
        </p:nvPicPr>
        <p:blipFill>
          <a:blip r:embed="rId2"/>
          <a:stretch>
            <a:fillRect/>
          </a:stretch>
        </p:blipFill>
        <p:spPr>
          <a:xfrm>
            <a:off x="527538" y="2781644"/>
            <a:ext cx="3660645" cy="2361855"/>
          </a:xfrm>
          <a:prstGeom prst="rect">
            <a:avLst/>
          </a:prstGeom>
        </p:spPr>
      </p:pic>
      <p:pic>
        <p:nvPicPr>
          <p:cNvPr id="6" name="Image 5">
            <a:extLst>
              <a:ext uri="{FF2B5EF4-FFF2-40B4-BE49-F238E27FC236}">
                <a16:creationId xmlns:a16="http://schemas.microsoft.com/office/drawing/2014/main" id="{80EECD7F-B55D-A74A-B5D5-4FD8A3012AD1}"/>
              </a:ext>
            </a:extLst>
          </p:cNvPr>
          <p:cNvPicPr>
            <a:picLocks noChangeAspect="1"/>
          </p:cNvPicPr>
          <p:nvPr/>
        </p:nvPicPr>
        <p:blipFill rotWithShape="1">
          <a:blip r:embed="rId3"/>
          <a:srcRect t="54359" r="61570"/>
          <a:stretch/>
        </p:blipFill>
        <p:spPr>
          <a:xfrm>
            <a:off x="4858659" y="2683852"/>
            <a:ext cx="3212528" cy="2347546"/>
          </a:xfrm>
          <a:prstGeom prst="rect">
            <a:avLst/>
          </a:prstGeom>
        </p:spPr>
      </p:pic>
      <p:sp>
        <p:nvSpPr>
          <p:cNvPr id="7" name="ZoneTexte 6">
            <a:extLst>
              <a:ext uri="{FF2B5EF4-FFF2-40B4-BE49-F238E27FC236}">
                <a16:creationId xmlns:a16="http://schemas.microsoft.com/office/drawing/2014/main" id="{A8F9D441-624D-964D-A7C6-2DC7209E80B2}"/>
              </a:ext>
            </a:extLst>
          </p:cNvPr>
          <p:cNvSpPr txBox="1"/>
          <p:nvPr/>
        </p:nvSpPr>
        <p:spPr>
          <a:xfrm>
            <a:off x="4738667" y="4823104"/>
            <a:ext cx="3891193" cy="369332"/>
          </a:xfrm>
          <a:prstGeom prst="rect">
            <a:avLst/>
          </a:prstGeom>
          <a:noFill/>
        </p:spPr>
        <p:txBody>
          <a:bodyPr wrap="none" rtlCol="0">
            <a:spAutoFit/>
          </a:bodyPr>
          <a:lstStyle/>
          <a:p>
            <a:r>
              <a:rPr lang="en-US" dirty="0"/>
              <a:t>[C. </a:t>
            </a:r>
            <a:r>
              <a:rPr lang="en-US" dirty="0" err="1"/>
              <a:t>Hadjidakis</a:t>
            </a:r>
            <a:r>
              <a:rPr lang="en-US" dirty="0"/>
              <a:t> et al., arXiv:1807.00603] </a:t>
            </a:r>
          </a:p>
        </p:txBody>
      </p:sp>
      <p:pic>
        <p:nvPicPr>
          <p:cNvPr id="8" name="Image 7">
            <a:extLst>
              <a:ext uri="{FF2B5EF4-FFF2-40B4-BE49-F238E27FC236}">
                <a16:creationId xmlns:a16="http://schemas.microsoft.com/office/drawing/2014/main" id="{44DF702C-0C9C-E947-85E1-CD3FA3E845A1}"/>
              </a:ext>
            </a:extLst>
          </p:cNvPr>
          <p:cNvPicPr>
            <a:picLocks noChangeAspect="1"/>
          </p:cNvPicPr>
          <p:nvPr/>
        </p:nvPicPr>
        <p:blipFill>
          <a:blip r:embed="rId4"/>
          <a:stretch>
            <a:fillRect/>
          </a:stretch>
        </p:blipFill>
        <p:spPr>
          <a:xfrm>
            <a:off x="1153906" y="3701562"/>
            <a:ext cx="128553" cy="112346"/>
          </a:xfrm>
          <a:prstGeom prst="rect">
            <a:avLst/>
          </a:prstGeom>
        </p:spPr>
      </p:pic>
    </p:spTree>
    <p:extLst>
      <p:ext uri="{BB962C8B-B14F-4D97-AF65-F5344CB8AC3E}">
        <p14:creationId xmlns:p14="http://schemas.microsoft.com/office/powerpoint/2010/main" val="1476863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B6802-040A-9B4F-A381-36DBD984CCF4}"/>
              </a:ext>
            </a:extLst>
          </p:cNvPr>
          <p:cNvSpPr>
            <a:spLocks noGrp="1"/>
          </p:cNvSpPr>
          <p:nvPr>
            <p:ph type="title"/>
          </p:nvPr>
        </p:nvSpPr>
        <p:spPr>
          <a:xfrm>
            <a:off x="402336" y="79970"/>
            <a:ext cx="8339328" cy="924020"/>
          </a:xfrm>
        </p:spPr>
        <p:txBody>
          <a:bodyPr/>
          <a:lstStyle/>
          <a:p>
            <a:r>
              <a:rPr lang="en-US" dirty="0"/>
              <a:t>Quarkonium production</a:t>
            </a:r>
          </a:p>
        </p:txBody>
      </p:sp>
      <p:sp>
        <p:nvSpPr>
          <p:cNvPr id="3" name="Espace réservé du contenu 2">
            <a:extLst>
              <a:ext uri="{FF2B5EF4-FFF2-40B4-BE49-F238E27FC236}">
                <a16:creationId xmlns:a16="http://schemas.microsoft.com/office/drawing/2014/main" id="{0E82C96A-7FA1-594C-83C8-1D9DBC8F48E7}"/>
              </a:ext>
            </a:extLst>
          </p:cNvPr>
          <p:cNvSpPr>
            <a:spLocks noGrp="1"/>
          </p:cNvSpPr>
          <p:nvPr>
            <p:ph idx="1"/>
          </p:nvPr>
        </p:nvSpPr>
        <p:spPr>
          <a:xfrm>
            <a:off x="402336" y="1069848"/>
            <a:ext cx="8339328" cy="3334275"/>
          </a:xfrm>
        </p:spPr>
        <p:txBody>
          <a:bodyPr>
            <a:normAutofit/>
          </a:bodyPr>
          <a:lstStyle/>
          <a:p>
            <a:r>
              <a:rPr lang="en-US" sz="1600" dirty="0"/>
              <a:t>Despite huge progresses, QCD mechanisms for quarkonium production not well known. </a:t>
            </a:r>
          </a:p>
          <a:p>
            <a:r>
              <a:rPr lang="en-US" sz="1600" dirty="0"/>
              <a:t>Computations based on Non-Relativistic QCD give good theory-data agreement for J/</a:t>
            </a:r>
            <a:r>
              <a:rPr lang="en-US" sz="1600" dirty="0">
                <a:latin typeface="Symbol" pitchFamily="2" charset="2"/>
              </a:rPr>
              <a:t>y</a:t>
            </a:r>
            <a:r>
              <a:rPr lang="en-US" sz="1600" dirty="0"/>
              <a:t> or Y(</a:t>
            </a:r>
            <a:r>
              <a:rPr lang="en-US" sz="1600" dirty="0" err="1"/>
              <a:t>nS</a:t>
            </a:r>
            <a:r>
              <a:rPr lang="en-US" sz="1600" dirty="0"/>
              <a:t>) cross-sections, but still has problems to describe for example polarization in hadronic collisions. </a:t>
            </a:r>
          </a:p>
          <a:p>
            <a:r>
              <a:rPr lang="en-US" sz="1600" dirty="0"/>
              <a:t>NRQCD relies on Long Distance Matrix Elements obtained from fits to all existing experimental data (including Belle and future Belle II ones) that must be improved and extended. </a:t>
            </a:r>
          </a:p>
          <a:p>
            <a:r>
              <a:rPr lang="en-US" sz="1600" dirty="0"/>
              <a:t>Large statistics foreseen will allow to measure new states, such as </a:t>
            </a:r>
            <a:r>
              <a:rPr lang="en-US" sz="1600" dirty="0" err="1">
                <a:latin typeface="Symbol" pitchFamily="2" charset="2"/>
              </a:rPr>
              <a:t>h</a:t>
            </a:r>
            <a:r>
              <a:rPr lang="en-US" sz="1600" baseline="-25000" dirty="0" err="1"/>
              <a:t>c</a:t>
            </a:r>
            <a:r>
              <a:rPr lang="en-US" sz="1600" dirty="0"/>
              <a:t>, with hadronic </a:t>
            </a:r>
            <a:r>
              <a:rPr lang="en-US" sz="1600" i="1" dirty="0"/>
              <a:t>pp</a:t>
            </a:r>
            <a:r>
              <a:rPr lang="en-US" sz="1600" dirty="0"/>
              <a:t> decay.</a:t>
            </a:r>
          </a:p>
        </p:txBody>
      </p:sp>
      <p:sp>
        <p:nvSpPr>
          <p:cNvPr id="4" name="Espace réservé du numéro de diapositive 3">
            <a:extLst>
              <a:ext uri="{FF2B5EF4-FFF2-40B4-BE49-F238E27FC236}">
                <a16:creationId xmlns:a16="http://schemas.microsoft.com/office/drawing/2014/main" id="{3C624354-7346-6E4F-BF7F-E22074302645}"/>
              </a:ext>
            </a:extLst>
          </p:cNvPr>
          <p:cNvSpPr>
            <a:spLocks noGrp="1"/>
          </p:cNvSpPr>
          <p:nvPr>
            <p:ph type="sldNum" sz="quarter" idx="12"/>
          </p:nvPr>
        </p:nvSpPr>
        <p:spPr/>
        <p:txBody>
          <a:bodyPr/>
          <a:lstStyle/>
          <a:p>
            <a:fld id="{76C469FD-F6FD-0649-A221-1E17ECBCC294}" type="slidenum">
              <a:rPr lang="fr-FR" smtClean="0"/>
              <a:t>14</a:t>
            </a:fld>
            <a:endParaRPr lang="fr-FR"/>
          </a:p>
        </p:txBody>
      </p:sp>
      <p:pic>
        <p:nvPicPr>
          <p:cNvPr id="5" name="Image 4">
            <a:extLst>
              <a:ext uri="{FF2B5EF4-FFF2-40B4-BE49-F238E27FC236}">
                <a16:creationId xmlns:a16="http://schemas.microsoft.com/office/drawing/2014/main" id="{587A9F92-D7C2-5044-83F9-065D8303AEAD}"/>
              </a:ext>
            </a:extLst>
          </p:cNvPr>
          <p:cNvPicPr>
            <a:picLocks noChangeAspect="1"/>
          </p:cNvPicPr>
          <p:nvPr/>
        </p:nvPicPr>
        <p:blipFill>
          <a:blip r:embed="rId2"/>
          <a:stretch>
            <a:fillRect/>
          </a:stretch>
        </p:blipFill>
        <p:spPr>
          <a:xfrm>
            <a:off x="1828799" y="3085798"/>
            <a:ext cx="5609493" cy="2057701"/>
          </a:xfrm>
          <a:prstGeom prst="rect">
            <a:avLst/>
          </a:prstGeom>
        </p:spPr>
      </p:pic>
      <p:cxnSp>
        <p:nvCxnSpPr>
          <p:cNvPr id="7" name="Connecteur droit 6">
            <a:extLst>
              <a:ext uri="{FF2B5EF4-FFF2-40B4-BE49-F238E27FC236}">
                <a16:creationId xmlns:a16="http://schemas.microsoft.com/office/drawing/2014/main" id="{46C2B682-45E4-6645-9617-BFEAD2E36E6B}"/>
              </a:ext>
            </a:extLst>
          </p:cNvPr>
          <p:cNvCxnSpPr/>
          <p:nvPr/>
        </p:nvCxnSpPr>
        <p:spPr>
          <a:xfrm>
            <a:off x="7860324" y="2760784"/>
            <a:ext cx="1055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descr="http://lhcbproject.web.cern.ch/lhcbproject/Publications/LHCbProjectPublic/Directory_LHCb-PAPER-2019-024/supplementary/hidef_Fig2S.png">
            <a:extLst>
              <a:ext uri="{FF2B5EF4-FFF2-40B4-BE49-F238E27FC236}">
                <a16:creationId xmlns:a16="http://schemas.microsoft.com/office/drawing/2014/main" id="{1AAF23C3-3FAB-3A43-B0C5-B86023926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985" y="3366699"/>
            <a:ext cx="3251538" cy="181261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F478AB4-A907-F547-B5C6-D9C98CCFF6D7}"/>
              </a:ext>
            </a:extLst>
          </p:cNvPr>
          <p:cNvSpPr txBox="1"/>
          <p:nvPr/>
        </p:nvSpPr>
        <p:spPr>
          <a:xfrm>
            <a:off x="6243547" y="3049979"/>
            <a:ext cx="1402820" cy="338554"/>
          </a:xfrm>
          <a:prstGeom prst="rect">
            <a:avLst/>
          </a:prstGeom>
          <a:noFill/>
        </p:spPr>
        <p:txBody>
          <a:bodyPr wrap="none" rtlCol="0">
            <a:spAutoFit/>
          </a:bodyPr>
          <a:lstStyle/>
          <a:p>
            <a:r>
              <a:rPr lang="en-US" sz="1600" dirty="0"/>
              <a:t>in </a:t>
            </a:r>
            <a:r>
              <a:rPr lang="en-US" sz="1600" i="1" dirty="0"/>
              <a:t>pp</a:t>
            </a:r>
            <a:r>
              <a:rPr lang="en-US" sz="1600" dirty="0"/>
              <a:t> collisions</a:t>
            </a:r>
          </a:p>
        </p:txBody>
      </p:sp>
      <p:sp>
        <p:nvSpPr>
          <p:cNvPr id="9" name="Rectangle 8">
            <a:extLst>
              <a:ext uri="{FF2B5EF4-FFF2-40B4-BE49-F238E27FC236}">
                <a16:creationId xmlns:a16="http://schemas.microsoft.com/office/drawing/2014/main" id="{15A97042-F3A3-B348-B6E3-CC44A8F86BBE}"/>
              </a:ext>
            </a:extLst>
          </p:cNvPr>
          <p:cNvSpPr/>
          <p:nvPr/>
        </p:nvSpPr>
        <p:spPr>
          <a:xfrm>
            <a:off x="4633545" y="4870848"/>
            <a:ext cx="3279533" cy="272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extLst>
              <a:ext uri="{FF2B5EF4-FFF2-40B4-BE49-F238E27FC236}">
                <a16:creationId xmlns:a16="http://schemas.microsoft.com/office/drawing/2014/main" id="{D2591C3C-387C-C14D-A8F7-1780207651FB}"/>
              </a:ext>
            </a:extLst>
          </p:cNvPr>
          <p:cNvSpPr txBox="1"/>
          <p:nvPr/>
        </p:nvSpPr>
        <p:spPr>
          <a:xfrm>
            <a:off x="333613" y="4532294"/>
            <a:ext cx="1879425" cy="338554"/>
          </a:xfrm>
          <a:prstGeom prst="rect">
            <a:avLst/>
          </a:prstGeom>
          <a:noFill/>
        </p:spPr>
        <p:txBody>
          <a:bodyPr wrap="none" rtlCol="0">
            <a:spAutoFit/>
          </a:bodyPr>
          <a:lstStyle/>
          <a:p>
            <a:r>
              <a:rPr lang="en-US" sz="1600" dirty="0"/>
              <a:t>[EPJC 80 (2020) 191]</a:t>
            </a:r>
          </a:p>
        </p:txBody>
      </p:sp>
    </p:spTree>
    <p:extLst>
      <p:ext uri="{BB962C8B-B14F-4D97-AF65-F5344CB8AC3E}">
        <p14:creationId xmlns:p14="http://schemas.microsoft.com/office/powerpoint/2010/main" val="3585984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7E2D45-0570-1046-B1DC-A9FBDDB1DCDC}"/>
              </a:ext>
            </a:extLst>
          </p:cNvPr>
          <p:cNvSpPr>
            <a:spLocks noGrp="1"/>
          </p:cNvSpPr>
          <p:nvPr>
            <p:ph type="title"/>
          </p:nvPr>
        </p:nvSpPr>
        <p:spPr/>
        <p:txBody>
          <a:bodyPr/>
          <a:lstStyle/>
          <a:p>
            <a:r>
              <a:rPr lang="en-US" dirty="0" err="1"/>
              <a:t>LHCb</a:t>
            </a:r>
            <a:r>
              <a:rPr lang="en-US" dirty="0"/>
              <a:t> Upgrade II</a:t>
            </a:r>
          </a:p>
        </p:txBody>
      </p:sp>
      <p:sp>
        <p:nvSpPr>
          <p:cNvPr id="3" name="Espace réservé du contenu 2">
            <a:extLst>
              <a:ext uri="{FF2B5EF4-FFF2-40B4-BE49-F238E27FC236}">
                <a16:creationId xmlns:a16="http://schemas.microsoft.com/office/drawing/2014/main" id="{4D3F5178-D352-F84C-A73B-F94F2150920A}"/>
              </a:ext>
            </a:extLst>
          </p:cNvPr>
          <p:cNvSpPr>
            <a:spLocks noGrp="1"/>
          </p:cNvSpPr>
          <p:nvPr>
            <p:ph idx="1"/>
          </p:nvPr>
        </p:nvSpPr>
        <p:spPr>
          <a:xfrm>
            <a:off x="290147" y="4097215"/>
            <a:ext cx="8238392" cy="910555"/>
          </a:xfrm>
        </p:spPr>
        <p:txBody>
          <a:bodyPr>
            <a:normAutofit lnSpcReduction="10000"/>
          </a:bodyPr>
          <a:lstStyle/>
          <a:p>
            <a:r>
              <a:rPr lang="en-US" dirty="0"/>
              <a:t>French </a:t>
            </a:r>
            <a:r>
              <a:rPr lang="en-US" dirty="0" err="1"/>
              <a:t>LHCb</a:t>
            </a:r>
            <a:r>
              <a:rPr lang="en-US"/>
              <a:t> members </a:t>
            </a:r>
            <a:r>
              <a:rPr lang="en-US" dirty="0"/>
              <a:t>interested in participating to developments for Real Time Analysis, DAQ and </a:t>
            </a:r>
            <a:r>
              <a:rPr lang="en-US" dirty="0" err="1"/>
              <a:t>Calo</a:t>
            </a:r>
            <a:r>
              <a:rPr lang="en-US" dirty="0"/>
              <a:t> (3 contributions to GT08 and GT09) and to contribute to the VELO and Tracker projects.</a:t>
            </a:r>
          </a:p>
        </p:txBody>
      </p:sp>
      <p:sp>
        <p:nvSpPr>
          <p:cNvPr id="4" name="Espace réservé du numéro de diapositive 3">
            <a:extLst>
              <a:ext uri="{FF2B5EF4-FFF2-40B4-BE49-F238E27FC236}">
                <a16:creationId xmlns:a16="http://schemas.microsoft.com/office/drawing/2014/main" id="{B6A4DCFF-2076-E543-92C0-DF0EF5BB7CFB}"/>
              </a:ext>
            </a:extLst>
          </p:cNvPr>
          <p:cNvSpPr>
            <a:spLocks noGrp="1"/>
          </p:cNvSpPr>
          <p:nvPr>
            <p:ph type="sldNum" sz="quarter" idx="12"/>
          </p:nvPr>
        </p:nvSpPr>
        <p:spPr/>
        <p:txBody>
          <a:bodyPr/>
          <a:lstStyle/>
          <a:p>
            <a:fld id="{76C469FD-F6FD-0649-A221-1E17ECBCC294}" type="slidenum">
              <a:rPr lang="fr-FR" smtClean="0"/>
              <a:t>15</a:t>
            </a:fld>
            <a:endParaRPr lang="fr-FR"/>
          </a:p>
        </p:txBody>
      </p:sp>
      <p:pic>
        <p:nvPicPr>
          <p:cNvPr id="5" name="Image 4">
            <a:extLst>
              <a:ext uri="{FF2B5EF4-FFF2-40B4-BE49-F238E27FC236}">
                <a16:creationId xmlns:a16="http://schemas.microsoft.com/office/drawing/2014/main" id="{F67E2FE4-72A4-6246-B0A0-5A2E3CC92A72}"/>
              </a:ext>
            </a:extLst>
          </p:cNvPr>
          <p:cNvPicPr>
            <a:picLocks noChangeAspect="1"/>
          </p:cNvPicPr>
          <p:nvPr/>
        </p:nvPicPr>
        <p:blipFill rotWithShape="1">
          <a:blip r:embed="rId2"/>
          <a:srcRect t="11481" r="-486"/>
          <a:stretch/>
        </p:blipFill>
        <p:spPr>
          <a:xfrm>
            <a:off x="61548" y="1238268"/>
            <a:ext cx="5037360" cy="2352470"/>
          </a:xfrm>
          <a:prstGeom prst="rect">
            <a:avLst/>
          </a:prstGeom>
        </p:spPr>
      </p:pic>
      <p:sp>
        <p:nvSpPr>
          <p:cNvPr id="6" name="Rectangle 5">
            <a:extLst>
              <a:ext uri="{FF2B5EF4-FFF2-40B4-BE49-F238E27FC236}">
                <a16:creationId xmlns:a16="http://schemas.microsoft.com/office/drawing/2014/main" id="{65922E82-FEDE-BA43-86A7-E35E2A28D273}"/>
              </a:ext>
            </a:extLst>
          </p:cNvPr>
          <p:cNvSpPr/>
          <p:nvPr/>
        </p:nvSpPr>
        <p:spPr>
          <a:xfrm>
            <a:off x="3341077" y="1197864"/>
            <a:ext cx="1757831" cy="1135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 7">
            <a:extLst>
              <a:ext uri="{FF2B5EF4-FFF2-40B4-BE49-F238E27FC236}">
                <a16:creationId xmlns:a16="http://schemas.microsoft.com/office/drawing/2014/main" id="{D3E0DCDE-81CF-8044-99D2-8F2875C0BF0A}"/>
              </a:ext>
            </a:extLst>
          </p:cNvPr>
          <p:cNvPicPr>
            <a:picLocks noChangeAspect="1"/>
          </p:cNvPicPr>
          <p:nvPr/>
        </p:nvPicPr>
        <p:blipFill>
          <a:blip r:embed="rId3"/>
          <a:stretch>
            <a:fillRect/>
          </a:stretch>
        </p:blipFill>
        <p:spPr>
          <a:xfrm>
            <a:off x="5171628" y="1238268"/>
            <a:ext cx="3972372" cy="1944547"/>
          </a:xfrm>
          <a:prstGeom prst="rect">
            <a:avLst/>
          </a:prstGeom>
        </p:spPr>
      </p:pic>
      <p:pic>
        <p:nvPicPr>
          <p:cNvPr id="9" name="Image 8">
            <a:extLst>
              <a:ext uri="{FF2B5EF4-FFF2-40B4-BE49-F238E27FC236}">
                <a16:creationId xmlns:a16="http://schemas.microsoft.com/office/drawing/2014/main" id="{F746C3BF-A6FF-9C46-A34B-0F51D10E3F42}"/>
              </a:ext>
            </a:extLst>
          </p:cNvPr>
          <p:cNvPicPr>
            <a:picLocks noChangeAspect="1"/>
          </p:cNvPicPr>
          <p:nvPr/>
        </p:nvPicPr>
        <p:blipFill>
          <a:blip r:embed="rId4"/>
          <a:stretch>
            <a:fillRect/>
          </a:stretch>
        </p:blipFill>
        <p:spPr>
          <a:xfrm>
            <a:off x="6031523" y="3182815"/>
            <a:ext cx="2395904" cy="866316"/>
          </a:xfrm>
          <a:prstGeom prst="rect">
            <a:avLst/>
          </a:prstGeom>
        </p:spPr>
      </p:pic>
    </p:spTree>
    <p:extLst>
      <p:ext uri="{BB962C8B-B14F-4D97-AF65-F5344CB8AC3E}">
        <p14:creationId xmlns:p14="http://schemas.microsoft.com/office/powerpoint/2010/main" val="365522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9BFBA-B1DA-F142-8578-95F612B555AF}"/>
              </a:ext>
            </a:extLst>
          </p:cNvPr>
          <p:cNvSpPr>
            <a:spLocks noGrp="1"/>
          </p:cNvSpPr>
          <p:nvPr>
            <p:ph type="title"/>
          </p:nvPr>
        </p:nvSpPr>
        <p:spPr/>
        <p:txBody>
          <a:bodyPr/>
          <a:lstStyle/>
          <a:p>
            <a:r>
              <a:rPr lang="en-US" dirty="0"/>
              <a:t>Conclusions</a:t>
            </a:r>
          </a:p>
        </p:txBody>
      </p:sp>
      <p:sp>
        <p:nvSpPr>
          <p:cNvPr id="3" name="Espace réservé du contenu 2">
            <a:extLst>
              <a:ext uri="{FF2B5EF4-FFF2-40B4-BE49-F238E27FC236}">
                <a16:creationId xmlns:a16="http://schemas.microsoft.com/office/drawing/2014/main" id="{3A2FAADE-ABE7-F14F-BF80-5EC823474D9B}"/>
              </a:ext>
            </a:extLst>
          </p:cNvPr>
          <p:cNvSpPr>
            <a:spLocks noGrp="1"/>
          </p:cNvSpPr>
          <p:nvPr>
            <p:ph idx="1"/>
          </p:nvPr>
        </p:nvSpPr>
        <p:spPr>
          <a:xfrm>
            <a:off x="402336" y="1298448"/>
            <a:ext cx="8339328" cy="3709322"/>
          </a:xfrm>
        </p:spPr>
        <p:txBody>
          <a:bodyPr>
            <a:normAutofit lnSpcReduction="10000"/>
          </a:bodyPr>
          <a:lstStyle/>
          <a:p>
            <a:r>
              <a:rPr lang="en-US" dirty="0"/>
              <a:t>Even if not the initial main goals of the experiments, many measurements done in the area of spectroscopy and production with heavy flavor, some of them having received large visibility.</a:t>
            </a:r>
          </a:p>
          <a:p>
            <a:r>
              <a:rPr lang="en-US" dirty="0"/>
              <a:t>All </a:t>
            </a:r>
            <a:r>
              <a:rPr lang="en-US" dirty="0" err="1"/>
              <a:t>LHCb</a:t>
            </a:r>
            <a:r>
              <a:rPr lang="en-US" dirty="0"/>
              <a:t> French groups participated in several of these measurements (</a:t>
            </a:r>
            <a:r>
              <a:rPr lang="en-US" dirty="0" err="1">
                <a:latin typeface="Symbol" pitchFamily="2" charset="2"/>
              </a:rPr>
              <a:t>X</a:t>
            </a:r>
            <a:r>
              <a:rPr lang="en-US" baseline="-25000" dirty="0" err="1"/>
              <a:t>cc</a:t>
            </a:r>
            <a:r>
              <a:rPr lang="en-US" baseline="30000" dirty="0"/>
              <a:t>++</a:t>
            </a:r>
            <a:r>
              <a:rPr lang="en-US" dirty="0"/>
              <a:t>, J/</a:t>
            </a:r>
            <a:r>
              <a:rPr lang="en-US" dirty="0">
                <a:latin typeface="Symbol" pitchFamily="2" charset="2"/>
              </a:rPr>
              <a:t>y</a:t>
            </a:r>
            <a:r>
              <a:rPr lang="en-US" dirty="0"/>
              <a:t>, Y(</a:t>
            </a:r>
            <a:r>
              <a:rPr lang="en-US" dirty="0" err="1"/>
              <a:t>nS</a:t>
            </a:r>
            <a:r>
              <a:rPr lang="en-US" dirty="0"/>
              <a:t>), </a:t>
            </a:r>
            <a:r>
              <a:rPr lang="en-US" dirty="0">
                <a:latin typeface="Symbol" pitchFamily="2" charset="2"/>
              </a:rPr>
              <a:t>c</a:t>
            </a:r>
            <a:r>
              <a:rPr lang="en-US" baseline="-25000" dirty="0"/>
              <a:t>c</a:t>
            </a:r>
            <a:r>
              <a:rPr lang="en-US" dirty="0"/>
              <a:t>, </a:t>
            </a:r>
            <a:r>
              <a:rPr lang="en-US" dirty="0" err="1">
                <a:latin typeface="Symbol" pitchFamily="2" charset="2"/>
              </a:rPr>
              <a:t>c</a:t>
            </a:r>
            <a:r>
              <a:rPr lang="en-US" baseline="-25000" dirty="0" err="1"/>
              <a:t>b</a:t>
            </a:r>
            <a:r>
              <a:rPr lang="en-US" dirty="0"/>
              <a:t>, </a:t>
            </a:r>
            <a:r>
              <a:rPr lang="en-US" dirty="0" err="1">
                <a:latin typeface="Symbol" pitchFamily="2" charset="2"/>
              </a:rPr>
              <a:t>h</a:t>
            </a:r>
            <a:r>
              <a:rPr lang="en-US" baseline="-25000" dirty="0" err="1"/>
              <a:t>c</a:t>
            </a:r>
            <a:r>
              <a:rPr lang="en-US" dirty="0"/>
              <a:t>, </a:t>
            </a:r>
            <a:r>
              <a:rPr lang="en-US" i="1" dirty="0"/>
              <a:t>D</a:t>
            </a:r>
            <a:r>
              <a:rPr lang="en-US" dirty="0"/>
              <a:t>, </a:t>
            </a:r>
            <a:r>
              <a:rPr lang="en-US" i="1" dirty="0"/>
              <a:t>B</a:t>
            </a:r>
            <a:r>
              <a:rPr lang="en-US" dirty="0"/>
              <a:t> and </a:t>
            </a:r>
            <a:r>
              <a:rPr lang="en-US" i="1" dirty="0" err="1"/>
              <a:t>B</a:t>
            </a:r>
            <a:r>
              <a:rPr lang="en-US" baseline="-25000" dirty="0" err="1"/>
              <a:t>c</a:t>
            </a:r>
            <a:r>
              <a:rPr lang="en-US" dirty="0"/>
              <a:t> production in </a:t>
            </a:r>
            <a:r>
              <a:rPr lang="en-US" i="1" dirty="0"/>
              <a:t>pp</a:t>
            </a:r>
            <a:r>
              <a:rPr lang="en-US" dirty="0"/>
              <a:t> collisions or with SMOG, exotics in </a:t>
            </a:r>
            <a:r>
              <a:rPr lang="en-US" dirty="0" err="1">
                <a:latin typeface="Symbol" pitchFamily="2" charset="2"/>
              </a:rPr>
              <a:t>L</a:t>
            </a:r>
            <a:r>
              <a:rPr lang="en-US" baseline="-25000" dirty="0" err="1"/>
              <a:t>b</a:t>
            </a:r>
            <a:r>
              <a:rPr lang="en-US" dirty="0" err="1"/>
              <a:t>➝</a:t>
            </a:r>
            <a:r>
              <a:rPr lang="en-US" dirty="0" err="1">
                <a:latin typeface="Symbol" pitchFamily="2" charset="2"/>
              </a:rPr>
              <a:t>L</a:t>
            </a:r>
            <a:r>
              <a:rPr lang="en-US" baseline="-25000" dirty="0" err="1"/>
              <a:t>c</a:t>
            </a:r>
            <a:r>
              <a:rPr lang="en-US" dirty="0" err="1"/>
              <a:t>Dp</a:t>
            </a:r>
            <a:r>
              <a:rPr lang="en-US" dirty="0"/>
              <a:t> or B➝DDK)</a:t>
            </a:r>
          </a:p>
          <a:p>
            <a:r>
              <a:rPr lang="en-US" dirty="0"/>
              <a:t>Belle II and </a:t>
            </a:r>
            <a:r>
              <a:rPr lang="en-US" dirty="0" err="1"/>
              <a:t>LHCb</a:t>
            </a:r>
            <a:r>
              <a:rPr lang="en-US" dirty="0"/>
              <a:t> upgrades guarantee that this area will remain very active in the next years:</a:t>
            </a:r>
          </a:p>
          <a:p>
            <a:pPr lvl="1"/>
            <a:r>
              <a:rPr lang="en-US" dirty="0"/>
              <a:t>Continue understanding of exotic states</a:t>
            </a:r>
          </a:p>
          <a:p>
            <a:pPr lvl="1"/>
            <a:r>
              <a:rPr lang="en-US" dirty="0"/>
              <a:t>Observation of many new conventional or exotic heavier states</a:t>
            </a:r>
          </a:p>
          <a:p>
            <a:r>
              <a:rPr lang="en-US" dirty="0"/>
              <a:t>Connections to other fields (QCD theory, understanding heavy-ion collisions, ....)</a:t>
            </a:r>
          </a:p>
        </p:txBody>
      </p:sp>
      <p:sp>
        <p:nvSpPr>
          <p:cNvPr id="4" name="Espace réservé du numéro de diapositive 3">
            <a:extLst>
              <a:ext uri="{FF2B5EF4-FFF2-40B4-BE49-F238E27FC236}">
                <a16:creationId xmlns:a16="http://schemas.microsoft.com/office/drawing/2014/main" id="{7EC9E9BC-20F8-EA44-BC63-9AC597F3D4A4}"/>
              </a:ext>
            </a:extLst>
          </p:cNvPr>
          <p:cNvSpPr>
            <a:spLocks noGrp="1"/>
          </p:cNvSpPr>
          <p:nvPr>
            <p:ph type="sldNum" sz="quarter" idx="12"/>
          </p:nvPr>
        </p:nvSpPr>
        <p:spPr/>
        <p:txBody>
          <a:bodyPr/>
          <a:lstStyle/>
          <a:p>
            <a:fld id="{76C469FD-F6FD-0649-A221-1E17ECBCC294}" type="slidenum">
              <a:rPr lang="fr-FR" smtClean="0"/>
              <a:t>16</a:t>
            </a:fld>
            <a:endParaRPr lang="fr-FR"/>
          </a:p>
        </p:txBody>
      </p:sp>
      <p:cxnSp>
        <p:nvCxnSpPr>
          <p:cNvPr id="6" name="Connecteur droit 5">
            <a:extLst>
              <a:ext uri="{FF2B5EF4-FFF2-40B4-BE49-F238E27FC236}">
                <a16:creationId xmlns:a16="http://schemas.microsoft.com/office/drawing/2014/main" id="{83B957F2-EB17-3144-95CA-902A33EDD5C6}"/>
              </a:ext>
            </a:extLst>
          </p:cNvPr>
          <p:cNvCxnSpPr/>
          <p:nvPr/>
        </p:nvCxnSpPr>
        <p:spPr>
          <a:xfrm>
            <a:off x="3692769" y="2883877"/>
            <a:ext cx="140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42B1CC8A-584D-8447-9CA6-51F77564891C}"/>
              </a:ext>
            </a:extLst>
          </p:cNvPr>
          <p:cNvCxnSpPr/>
          <p:nvPr/>
        </p:nvCxnSpPr>
        <p:spPr>
          <a:xfrm>
            <a:off x="4996962" y="2895602"/>
            <a:ext cx="14067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453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Introduction</a:t>
            </a:r>
          </a:p>
        </p:txBody>
      </p:sp>
      <p:sp>
        <p:nvSpPr>
          <p:cNvPr id="3" name="Espace réservé du contenu 2"/>
          <p:cNvSpPr>
            <a:spLocks noGrp="1"/>
          </p:cNvSpPr>
          <p:nvPr>
            <p:ph idx="1"/>
          </p:nvPr>
        </p:nvSpPr>
        <p:spPr/>
        <p:txBody>
          <a:bodyPr>
            <a:normAutofit lnSpcReduction="10000"/>
          </a:bodyPr>
          <a:lstStyle/>
          <a:p>
            <a:r>
              <a:rPr lang="en-US" dirty="0"/>
              <a:t>All flavor physics experiments (</a:t>
            </a:r>
            <a:r>
              <a:rPr lang="en-US" dirty="0" err="1"/>
              <a:t>BaBar</a:t>
            </a:r>
            <a:r>
              <a:rPr lang="en-US" dirty="0"/>
              <a:t>, Belle, </a:t>
            </a:r>
            <a:r>
              <a:rPr lang="en-US" dirty="0" err="1"/>
              <a:t>LHCb</a:t>
            </a:r>
            <a:r>
              <a:rPr lang="en-US" dirty="0"/>
              <a:t> run 1/2) in the recent years had large contributions to hadron spectroscopy, in particular with the emergence of exotics heavy-flavor states. </a:t>
            </a:r>
          </a:p>
          <a:p>
            <a:r>
              <a:rPr lang="en-US" dirty="0"/>
              <a:t>Not the first goals of these experiments but attracted a lot of attention</a:t>
            </a:r>
          </a:p>
          <a:p>
            <a:r>
              <a:rPr lang="en-US" dirty="0"/>
              <a:t>Together with heavy flavor production measurements, contributed more generally to understanding of QCD, beyond the traditional area of flavor physics (weak interactions)</a:t>
            </a:r>
          </a:p>
          <a:p>
            <a:r>
              <a:rPr lang="en-US" dirty="0"/>
              <a:t>NB: other experiments not dedicated to flavor physics had also an important contribution to these subjects, in the past (CDF, D0) or in the recent years and in the future (BES III, ALICE, ATLAS, CMS, PANDA, tau/charm factories...)  </a:t>
            </a:r>
          </a:p>
        </p:txBody>
      </p:sp>
      <p:sp>
        <p:nvSpPr>
          <p:cNvPr id="4" name="Espace réservé du numéro de diapositive 3"/>
          <p:cNvSpPr>
            <a:spLocks noGrp="1"/>
          </p:cNvSpPr>
          <p:nvPr>
            <p:ph type="sldNum" sz="quarter" idx="12"/>
          </p:nvPr>
        </p:nvSpPr>
        <p:spPr/>
        <p:txBody>
          <a:bodyPr/>
          <a:lstStyle/>
          <a:p>
            <a:fld id="{76C469FD-F6FD-0649-A221-1E17ECBCC294}" type="slidenum">
              <a:rPr lang="fr-FR" smtClean="0"/>
              <a:t>2</a:t>
            </a:fld>
            <a:endParaRPr lang="fr-FR"/>
          </a:p>
        </p:txBody>
      </p:sp>
    </p:spTree>
    <p:extLst>
      <p:ext uri="{BB962C8B-B14F-4D97-AF65-F5344CB8AC3E}">
        <p14:creationId xmlns:p14="http://schemas.microsoft.com/office/powerpoint/2010/main" val="1451347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1215F-671E-4B4C-96C2-66447388B9D1}"/>
              </a:ext>
            </a:extLst>
          </p:cNvPr>
          <p:cNvSpPr>
            <a:spLocks noGrp="1"/>
          </p:cNvSpPr>
          <p:nvPr>
            <p:ph type="title"/>
          </p:nvPr>
        </p:nvSpPr>
        <p:spPr/>
        <p:txBody>
          <a:bodyPr/>
          <a:lstStyle/>
          <a:p>
            <a:r>
              <a:rPr lang="en-US" dirty="0"/>
              <a:t>Exotics</a:t>
            </a:r>
          </a:p>
        </p:txBody>
      </p:sp>
      <p:sp>
        <p:nvSpPr>
          <p:cNvPr id="4" name="Espace réservé du numéro de diapositive 3">
            <a:extLst>
              <a:ext uri="{FF2B5EF4-FFF2-40B4-BE49-F238E27FC236}">
                <a16:creationId xmlns:a16="http://schemas.microsoft.com/office/drawing/2014/main" id="{943777F7-3250-A849-AE4B-99A8487C559C}"/>
              </a:ext>
            </a:extLst>
          </p:cNvPr>
          <p:cNvSpPr>
            <a:spLocks noGrp="1"/>
          </p:cNvSpPr>
          <p:nvPr>
            <p:ph type="sldNum" sz="quarter" idx="12"/>
          </p:nvPr>
        </p:nvSpPr>
        <p:spPr/>
        <p:txBody>
          <a:bodyPr/>
          <a:lstStyle/>
          <a:p>
            <a:fld id="{76C469FD-F6FD-0649-A221-1E17ECBCC294}" type="slidenum">
              <a:rPr lang="fr-FR" smtClean="0"/>
              <a:t>3</a:t>
            </a:fld>
            <a:endParaRPr lang="fr-FR"/>
          </a:p>
        </p:txBody>
      </p:sp>
      <p:pic>
        <p:nvPicPr>
          <p:cNvPr id="5" name="Image 4">
            <a:extLst>
              <a:ext uri="{FF2B5EF4-FFF2-40B4-BE49-F238E27FC236}">
                <a16:creationId xmlns:a16="http://schemas.microsoft.com/office/drawing/2014/main" id="{B58A9DF3-3F8A-3B4F-BC94-FA4EBC5BA240}"/>
              </a:ext>
            </a:extLst>
          </p:cNvPr>
          <p:cNvPicPr>
            <a:picLocks noChangeAspect="1"/>
          </p:cNvPicPr>
          <p:nvPr/>
        </p:nvPicPr>
        <p:blipFill>
          <a:blip r:embed="rId2"/>
          <a:stretch>
            <a:fillRect/>
          </a:stretch>
        </p:blipFill>
        <p:spPr>
          <a:xfrm>
            <a:off x="685800" y="1197864"/>
            <a:ext cx="7772400" cy="3009660"/>
          </a:xfrm>
          <a:prstGeom prst="rect">
            <a:avLst/>
          </a:prstGeom>
        </p:spPr>
      </p:pic>
      <p:sp>
        <p:nvSpPr>
          <p:cNvPr id="6" name="ZoneTexte 5">
            <a:extLst>
              <a:ext uri="{FF2B5EF4-FFF2-40B4-BE49-F238E27FC236}">
                <a16:creationId xmlns:a16="http://schemas.microsoft.com/office/drawing/2014/main" id="{D357012F-833C-D94D-848A-80601DEDED2E}"/>
              </a:ext>
            </a:extLst>
          </p:cNvPr>
          <p:cNvSpPr txBox="1"/>
          <p:nvPr/>
        </p:nvSpPr>
        <p:spPr>
          <a:xfrm>
            <a:off x="861935" y="4378629"/>
            <a:ext cx="3826112" cy="369332"/>
          </a:xfrm>
          <a:prstGeom prst="rect">
            <a:avLst/>
          </a:prstGeom>
          <a:noFill/>
        </p:spPr>
        <p:txBody>
          <a:bodyPr wrap="none" rtlCol="0">
            <a:spAutoFit/>
          </a:bodyPr>
          <a:lstStyle/>
          <a:p>
            <a:r>
              <a:rPr lang="en-US" dirty="0"/>
              <a:t>Conventional states of the </a:t>
            </a:r>
            <a:r>
              <a:rPr lang="en-US" i="1" dirty="0"/>
              <a:t>cc</a:t>
            </a:r>
            <a:r>
              <a:rPr lang="en-US" dirty="0"/>
              <a:t> spectrum</a:t>
            </a:r>
          </a:p>
        </p:txBody>
      </p:sp>
      <p:sp>
        <p:nvSpPr>
          <p:cNvPr id="7" name="ZoneTexte 6">
            <a:extLst>
              <a:ext uri="{FF2B5EF4-FFF2-40B4-BE49-F238E27FC236}">
                <a16:creationId xmlns:a16="http://schemas.microsoft.com/office/drawing/2014/main" id="{570CE9CB-7103-3A49-9BDE-0EDDC28AFD37}"/>
              </a:ext>
            </a:extLst>
          </p:cNvPr>
          <p:cNvSpPr txBox="1"/>
          <p:nvPr/>
        </p:nvSpPr>
        <p:spPr>
          <a:xfrm>
            <a:off x="5264046" y="4378629"/>
            <a:ext cx="2236510" cy="369332"/>
          </a:xfrm>
          <a:prstGeom prst="rect">
            <a:avLst/>
          </a:prstGeom>
          <a:noFill/>
        </p:spPr>
        <p:txBody>
          <a:bodyPr wrap="none" rtlCol="0">
            <a:spAutoFit/>
          </a:bodyPr>
          <a:lstStyle/>
          <a:p>
            <a:r>
              <a:rPr lang="en-US" dirty="0"/>
              <a:t>+ exotic states (X, Y, Z)</a:t>
            </a:r>
          </a:p>
        </p:txBody>
      </p:sp>
      <p:cxnSp>
        <p:nvCxnSpPr>
          <p:cNvPr id="9" name="Connecteur droit 8">
            <a:extLst>
              <a:ext uri="{FF2B5EF4-FFF2-40B4-BE49-F238E27FC236}">
                <a16:creationId xmlns:a16="http://schemas.microsoft.com/office/drawing/2014/main" id="{DEB712D3-9C32-324B-8E4D-EA0B2395D230}"/>
              </a:ext>
            </a:extLst>
          </p:cNvPr>
          <p:cNvCxnSpPr/>
          <p:nvPr/>
        </p:nvCxnSpPr>
        <p:spPr>
          <a:xfrm>
            <a:off x="3522689" y="4497049"/>
            <a:ext cx="1199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72EEC07C-B941-4D43-8E7A-6F81EC5C3BC2}"/>
              </a:ext>
            </a:extLst>
          </p:cNvPr>
          <p:cNvCxnSpPr/>
          <p:nvPr/>
        </p:nvCxnSpPr>
        <p:spPr>
          <a:xfrm flipH="1">
            <a:off x="6796454" y="975946"/>
            <a:ext cx="615461" cy="16617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482835AE-EB1C-874F-9917-563E845FA7E2}"/>
              </a:ext>
            </a:extLst>
          </p:cNvPr>
          <p:cNvSpPr txBox="1"/>
          <p:nvPr/>
        </p:nvSpPr>
        <p:spPr>
          <a:xfrm>
            <a:off x="5066846" y="624723"/>
            <a:ext cx="3720890" cy="369332"/>
          </a:xfrm>
          <a:prstGeom prst="rect">
            <a:avLst/>
          </a:prstGeom>
          <a:noFill/>
        </p:spPr>
        <p:txBody>
          <a:bodyPr wrap="none" rtlCol="0">
            <a:spAutoFit/>
          </a:bodyPr>
          <a:lstStyle/>
          <a:p>
            <a:r>
              <a:rPr lang="en-US" dirty="0"/>
              <a:t>X(3872)  [Belle PRL 91 (2003) 262001]</a:t>
            </a:r>
          </a:p>
        </p:txBody>
      </p:sp>
    </p:spTree>
    <p:extLst>
      <p:ext uri="{BB962C8B-B14F-4D97-AF65-F5344CB8AC3E}">
        <p14:creationId xmlns:p14="http://schemas.microsoft.com/office/powerpoint/2010/main" val="422912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E2BAD1-8BEB-7642-9ED9-CB9E29796639}"/>
              </a:ext>
            </a:extLst>
          </p:cNvPr>
          <p:cNvSpPr>
            <a:spLocks noGrp="1"/>
          </p:cNvSpPr>
          <p:nvPr>
            <p:ph type="title"/>
          </p:nvPr>
        </p:nvSpPr>
        <p:spPr/>
        <p:txBody>
          <a:bodyPr/>
          <a:lstStyle/>
          <a:p>
            <a:r>
              <a:rPr lang="en-US" dirty="0"/>
              <a:t>Exotics</a:t>
            </a:r>
          </a:p>
        </p:txBody>
      </p:sp>
      <p:sp>
        <p:nvSpPr>
          <p:cNvPr id="3" name="Espace réservé du contenu 2">
            <a:extLst>
              <a:ext uri="{FF2B5EF4-FFF2-40B4-BE49-F238E27FC236}">
                <a16:creationId xmlns:a16="http://schemas.microsoft.com/office/drawing/2014/main" id="{66EAE812-F1AC-B54C-A5B0-551971C3F115}"/>
              </a:ext>
            </a:extLst>
          </p:cNvPr>
          <p:cNvSpPr>
            <a:spLocks noGrp="1"/>
          </p:cNvSpPr>
          <p:nvPr>
            <p:ph idx="1"/>
          </p:nvPr>
        </p:nvSpPr>
        <p:spPr>
          <a:xfrm>
            <a:off x="5620798" y="1298448"/>
            <a:ext cx="3373733" cy="3435478"/>
          </a:xfrm>
        </p:spPr>
        <p:txBody>
          <a:bodyPr>
            <a:normAutofit fontScale="85000" lnSpcReduction="20000"/>
          </a:bodyPr>
          <a:lstStyle/>
          <a:p>
            <a:r>
              <a:rPr lang="en-US" dirty="0"/>
              <a:t>These states have clear signature of content with 4 quarks : </a:t>
            </a:r>
            <a:r>
              <a:rPr lang="en-US" i="1" dirty="0" err="1"/>
              <a:t>ccqq</a:t>
            </a:r>
            <a:r>
              <a:rPr lang="en-US" i="1" dirty="0"/>
              <a:t>’</a:t>
            </a:r>
          </a:p>
          <a:p>
            <a:r>
              <a:rPr lang="en-US" dirty="0"/>
              <a:t>Not excluded by QCD, but exact dynamics of quark arrangement is still unknown. </a:t>
            </a:r>
          </a:p>
          <a:p>
            <a:r>
              <a:rPr lang="en-US" dirty="0"/>
              <a:t>Most studied state X(3872) = </a:t>
            </a:r>
            <a:r>
              <a:rPr lang="en-US" dirty="0">
                <a:latin typeface="Symbol" pitchFamily="2" charset="2"/>
              </a:rPr>
              <a:t>c</a:t>
            </a:r>
            <a:r>
              <a:rPr lang="en-US" baseline="-25000" dirty="0"/>
              <a:t>c1</a:t>
            </a:r>
            <a:r>
              <a:rPr lang="en-US" dirty="0"/>
              <a:t>(3872) is believed now to be a mixture of a conventional </a:t>
            </a:r>
            <a:r>
              <a:rPr lang="en-US" dirty="0" err="1"/>
              <a:t>charmonium</a:t>
            </a:r>
            <a:r>
              <a:rPr lang="en-US" dirty="0"/>
              <a:t>    (2 </a:t>
            </a:r>
            <a:r>
              <a:rPr lang="en-US" baseline="30000" dirty="0"/>
              <a:t>3</a:t>
            </a:r>
            <a:r>
              <a:rPr lang="en-US" dirty="0"/>
              <a:t>P</a:t>
            </a:r>
            <a:r>
              <a:rPr lang="en-US" baseline="-25000" dirty="0"/>
              <a:t>1++</a:t>
            </a:r>
            <a:r>
              <a:rPr lang="en-US" dirty="0"/>
              <a:t>) and of a </a:t>
            </a:r>
            <a:r>
              <a:rPr lang="en-US" i="1" dirty="0"/>
              <a:t>D</a:t>
            </a:r>
            <a:r>
              <a:rPr lang="en-US" i="1" baseline="30000" dirty="0"/>
              <a:t>*</a:t>
            </a:r>
            <a:r>
              <a:rPr lang="en-US" baseline="30000" dirty="0"/>
              <a:t>0</a:t>
            </a:r>
            <a:r>
              <a:rPr lang="en-US" dirty="0"/>
              <a:t>-</a:t>
            </a:r>
            <a:r>
              <a:rPr lang="en-US" i="1" dirty="0"/>
              <a:t>D</a:t>
            </a:r>
            <a:r>
              <a:rPr lang="en-US" baseline="30000" dirty="0"/>
              <a:t>0</a:t>
            </a:r>
            <a:r>
              <a:rPr lang="en-US" dirty="0"/>
              <a:t> molecule</a:t>
            </a:r>
          </a:p>
          <a:p>
            <a:r>
              <a:rPr lang="en-US" dirty="0"/>
              <a:t>Study of more decay modes with higher statistics needed to conclude</a:t>
            </a:r>
          </a:p>
        </p:txBody>
      </p:sp>
      <p:sp>
        <p:nvSpPr>
          <p:cNvPr id="4" name="Espace réservé du numéro de diapositive 3">
            <a:extLst>
              <a:ext uri="{FF2B5EF4-FFF2-40B4-BE49-F238E27FC236}">
                <a16:creationId xmlns:a16="http://schemas.microsoft.com/office/drawing/2014/main" id="{B42FF7A2-28E8-2D41-A25C-FE1A4C97F518}"/>
              </a:ext>
            </a:extLst>
          </p:cNvPr>
          <p:cNvSpPr>
            <a:spLocks noGrp="1"/>
          </p:cNvSpPr>
          <p:nvPr>
            <p:ph type="sldNum" sz="quarter" idx="12"/>
          </p:nvPr>
        </p:nvSpPr>
        <p:spPr/>
        <p:txBody>
          <a:bodyPr/>
          <a:lstStyle/>
          <a:p>
            <a:fld id="{76C469FD-F6FD-0649-A221-1E17ECBCC294}" type="slidenum">
              <a:rPr lang="fr-FR" smtClean="0"/>
              <a:t>4</a:t>
            </a:fld>
            <a:endParaRPr lang="fr-FR"/>
          </a:p>
        </p:txBody>
      </p:sp>
      <p:pic>
        <p:nvPicPr>
          <p:cNvPr id="5" name="Image 4">
            <a:extLst>
              <a:ext uri="{FF2B5EF4-FFF2-40B4-BE49-F238E27FC236}">
                <a16:creationId xmlns:a16="http://schemas.microsoft.com/office/drawing/2014/main" id="{01C3D9C2-3D8A-1C41-B1AA-F0AE89DB550C}"/>
              </a:ext>
            </a:extLst>
          </p:cNvPr>
          <p:cNvPicPr>
            <a:picLocks noChangeAspect="1"/>
          </p:cNvPicPr>
          <p:nvPr/>
        </p:nvPicPr>
        <p:blipFill>
          <a:blip r:embed="rId2"/>
          <a:stretch>
            <a:fillRect/>
          </a:stretch>
        </p:blipFill>
        <p:spPr>
          <a:xfrm>
            <a:off x="228600" y="1298448"/>
            <a:ext cx="5392198" cy="3464237"/>
          </a:xfrm>
          <a:prstGeom prst="rect">
            <a:avLst/>
          </a:prstGeom>
        </p:spPr>
      </p:pic>
      <p:cxnSp>
        <p:nvCxnSpPr>
          <p:cNvPr id="7" name="Connecteur droit 6">
            <a:extLst>
              <a:ext uri="{FF2B5EF4-FFF2-40B4-BE49-F238E27FC236}">
                <a16:creationId xmlns:a16="http://schemas.microsoft.com/office/drawing/2014/main" id="{45D460A9-77C9-1D4F-BAC6-73DE9523ADE0}"/>
              </a:ext>
            </a:extLst>
          </p:cNvPr>
          <p:cNvCxnSpPr/>
          <p:nvPr/>
        </p:nvCxnSpPr>
        <p:spPr>
          <a:xfrm>
            <a:off x="6901962" y="1723299"/>
            <a:ext cx="114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781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1BF457-3122-9B42-907A-48FFEC764E06}"/>
              </a:ext>
            </a:extLst>
          </p:cNvPr>
          <p:cNvSpPr>
            <a:spLocks noGrp="1"/>
          </p:cNvSpPr>
          <p:nvPr>
            <p:ph type="title"/>
          </p:nvPr>
        </p:nvSpPr>
        <p:spPr/>
        <p:txBody>
          <a:bodyPr>
            <a:noAutofit/>
          </a:bodyPr>
          <a:lstStyle/>
          <a:p>
            <a:r>
              <a:rPr lang="en-US" sz="2400" dirty="0" err="1"/>
              <a:t>LHCb</a:t>
            </a:r>
            <a:r>
              <a:rPr lang="en-US" sz="2400" dirty="0"/>
              <a:t> – Belle II complementarity: production mechanisms (conventional or exotic spectroscopy)</a:t>
            </a:r>
          </a:p>
        </p:txBody>
      </p:sp>
      <p:sp>
        <p:nvSpPr>
          <p:cNvPr id="3" name="Espace réservé du contenu 2">
            <a:extLst>
              <a:ext uri="{FF2B5EF4-FFF2-40B4-BE49-F238E27FC236}">
                <a16:creationId xmlns:a16="http://schemas.microsoft.com/office/drawing/2014/main" id="{D41A6CA9-D6CF-744B-B988-07BFD86A5105}"/>
              </a:ext>
            </a:extLst>
          </p:cNvPr>
          <p:cNvSpPr>
            <a:spLocks noGrp="1"/>
          </p:cNvSpPr>
          <p:nvPr>
            <p:ph idx="1"/>
          </p:nvPr>
        </p:nvSpPr>
        <p:spPr>
          <a:xfrm>
            <a:off x="5257800" y="1298448"/>
            <a:ext cx="3483863" cy="3634037"/>
          </a:xfrm>
        </p:spPr>
        <p:txBody>
          <a:bodyPr/>
          <a:lstStyle/>
          <a:p>
            <a:r>
              <a:rPr lang="en-US" dirty="0"/>
              <a:t>Hadron colliders</a:t>
            </a:r>
          </a:p>
        </p:txBody>
      </p:sp>
      <p:sp>
        <p:nvSpPr>
          <p:cNvPr id="4" name="Espace réservé du numéro de diapositive 3">
            <a:extLst>
              <a:ext uri="{FF2B5EF4-FFF2-40B4-BE49-F238E27FC236}">
                <a16:creationId xmlns:a16="http://schemas.microsoft.com/office/drawing/2014/main" id="{3517D017-F38D-DE4A-B078-7B08178A4D67}"/>
              </a:ext>
            </a:extLst>
          </p:cNvPr>
          <p:cNvSpPr>
            <a:spLocks noGrp="1"/>
          </p:cNvSpPr>
          <p:nvPr>
            <p:ph type="sldNum" sz="quarter" idx="12"/>
          </p:nvPr>
        </p:nvSpPr>
        <p:spPr/>
        <p:txBody>
          <a:bodyPr/>
          <a:lstStyle/>
          <a:p>
            <a:fld id="{76C469FD-F6FD-0649-A221-1E17ECBCC294}" type="slidenum">
              <a:rPr lang="fr-FR" smtClean="0"/>
              <a:t>5</a:t>
            </a:fld>
            <a:endParaRPr lang="fr-FR"/>
          </a:p>
        </p:txBody>
      </p:sp>
      <p:pic>
        <p:nvPicPr>
          <p:cNvPr id="5" name="Image 4">
            <a:extLst>
              <a:ext uri="{FF2B5EF4-FFF2-40B4-BE49-F238E27FC236}">
                <a16:creationId xmlns:a16="http://schemas.microsoft.com/office/drawing/2014/main" id="{9312F607-4516-CA44-8D9F-875CAA8B0A70}"/>
              </a:ext>
            </a:extLst>
          </p:cNvPr>
          <p:cNvPicPr>
            <a:picLocks noChangeAspect="1"/>
          </p:cNvPicPr>
          <p:nvPr/>
        </p:nvPicPr>
        <p:blipFill>
          <a:blip r:embed="rId2"/>
          <a:stretch>
            <a:fillRect/>
          </a:stretch>
        </p:blipFill>
        <p:spPr>
          <a:xfrm>
            <a:off x="71478" y="1949303"/>
            <a:ext cx="5102483" cy="2784623"/>
          </a:xfrm>
          <a:prstGeom prst="rect">
            <a:avLst/>
          </a:prstGeom>
        </p:spPr>
      </p:pic>
      <p:cxnSp>
        <p:nvCxnSpPr>
          <p:cNvPr id="7" name="Connecteur droit 6">
            <a:extLst>
              <a:ext uri="{FF2B5EF4-FFF2-40B4-BE49-F238E27FC236}">
                <a16:creationId xmlns:a16="http://schemas.microsoft.com/office/drawing/2014/main" id="{6ED19F4E-D969-B643-82AC-D1E38A4983EB}"/>
              </a:ext>
            </a:extLst>
          </p:cNvPr>
          <p:cNvCxnSpPr/>
          <p:nvPr/>
        </p:nvCxnSpPr>
        <p:spPr>
          <a:xfrm>
            <a:off x="4826978" y="1450731"/>
            <a:ext cx="0" cy="3283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101FD7DD-3DEE-A241-BCA8-C66021D4F2CE}"/>
              </a:ext>
            </a:extLst>
          </p:cNvPr>
          <p:cNvSpPr txBox="1"/>
          <p:nvPr/>
        </p:nvSpPr>
        <p:spPr>
          <a:xfrm>
            <a:off x="1266092" y="1450731"/>
            <a:ext cx="1424301" cy="369332"/>
          </a:xfrm>
          <a:prstGeom prst="rect">
            <a:avLst/>
          </a:prstGeom>
          <a:noFill/>
        </p:spPr>
        <p:txBody>
          <a:bodyPr wrap="none" rtlCol="0">
            <a:spAutoFit/>
          </a:bodyPr>
          <a:lstStyle/>
          <a:p>
            <a:r>
              <a:rPr lang="en-US" i="1" dirty="0" err="1"/>
              <a:t>e</a:t>
            </a:r>
            <a:r>
              <a:rPr lang="en-US" baseline="30000" dirty="0" err="1"/>
              <a:t>+</a:t>
            </a:r>
            <a:r>
              <a:rPr lang="en-US" i="1" dirty="0" err="1"/>
              <a:t>e</a:t>
            </a:r>
            <a:r>
              <a:rPr lang="en-US" baseline="30000" dirty="0"/>
              <a:t>-</a:t>
            </a:r>
            <a:r>
              <a:rPr lang="en-US" dirty="0"/>
              <a:t> colliders </a:t>
            </a:r>
          </a:p>
        </p:txBody>
      </p:sp>
      <p:pic>
        <p:nvPicPr>
          <p:cNvPr id="9" name="Image 8">
            <a:extLst>
              <a:ext uri="{FF2B5EF4-FFF2-40B4-BE49-F238E27FC236}">
                <a16:creationId xmlns:a16="http://schemas.microsoft.com/office/drawing/2014/main" id="{E1607E96-4C51-5548-8A10-8CB668DA6F84}"/>
              </a:ext>
            </a:extLst>
          </p:cNvPr>
          <p:cNvPicPr>
            <a:picLocks noChangeAspect="1"/>
          </p:cNvPicPr>
          <p:nvPr/>
        </p:nvPicPr>
        <p:blipFill rotWithShape="1">
          <a:blip r:embed="rId2"/>
          <a:srcRect r="34600" b="75460"/>
          <a:stretch/>
        </p:blipFill>
        <p:spPr>
          <a:xfrm>
            <a:off x="5173961" y="1991159"/>
            <a:ext cx="3337007" cy="683352"/>
          </a:xfrm>
          <a:prstGeom prst="rect">
            <a:avLst/>
          </a:prstGeom>
        </p:spPr>
      </p:pic>
      <p:sp>
        <p:nvSpPr>
          <p:cNvPr id="10" name="ZoneTexte 9">
            <a:extLst>
              <a:ext uri="{FF2B5EF4-FFF2-40B4-BE49-F238E27FC236}">
                <a16:creationId xmlns:a16="http://schemas.microsoft.com/office/drawing/2014/main" id="{C43B8366-E185-3547-A59D-F70262AC1BDF}"/>
              </a:ext>
            </a:extLst>
          </p:cNvPr>
          <p:cNvSpPr txBox="1"/>
          <p:nvPr/>
        </p:nvSpPr>
        <p:spPr>
          <a:xfrm>
            <a:off x="5257801" y="2769577"/>
            <a:ext cx="3567702" cy="2031325"/>
          </a:xfrm>
          <a:prstGeom prst="rect">
            <a:avLst/>
          </a:prstGeom>
          <a:noFill/>
        </p:spPr>
        <p:txBody>
          <a:bodyPr wrap="square" rtlCol="0">
            <a:spAutoFit/>
          </a:bodyPr>
          <a:lstStyle/>
          <a:p>
            <a:pPr marL="285750" indent="-285750">
              <a:buFont typeface="Arial" panose="020B0604020202020204" pitchFamily="34" charset="0"/>
              <a:buChar char="•"/>
            </a:pPr>
            <a:r>
              <a:rPr lang="en-US" dirty="0"/>
              <a:t>Direct (prompt) production (all masses and quantum numbers):</a:t>
            </a:r>
          </a:p>
          <a:p>
            <a:pPr marL="742910" lvl="1" indent="-285750">
              <a:buFont typeface="Arial" panose="020B0604020202020204" pitchFamily="34" charset="0"/>
              <a:buChar char="•"/>
            </a:pPr>
            <a:r>
              <a:rPr lang="en-US" dirty="0"/>
              <a:t>Decaying weekly: signatures with displaced vertices</a:t>
            </a:r>
          </a:p>
          <a:p>
            <a:pPr marL="742910" lvl="1" indent="-285750">
              <a:buFont typeface="Arial" panose="020B0604020202020204" pitchFamily="34" charset="0"/>
              <a:buChar char="•"/>
            </a:pPr>
            <a:r>
              <a:rPr lang="en-US" dirty="0"/>
              <a:t>Decaying strongly: large background, difficult to observe </a:t>
            </a:r>
          </a:p>
        </p:txBody>
      </p:sp>
      <p:sp>
        <p:nvSpPr>
          <p:cNvPr id="11" name="ZoneTexte 10">
            <a:extLst>
              <a:ext uri="{FF2B5EF4-FFF2-40B4-BE49-F238E27FC236}">
                <a16:creationId xmlns:a16="http://schemas.microsoft.com/office/drawing/2014/main" id="{A210FAFF-7539-F04C-9735-4CB0ECEF758E}"/>
              </a:ext>
            </a:extLst>
          </p:cNvPr>
          <p:cNvSpPr txBox="1"/>
          <p:nvPr/>
        </p:nvSpPr>
        <p:spPr>
          <a:xfrm>
            <a:off x="1059645" y="2930800"/>
            <a:ext cx="2162772" cy="369332"/>
          </a:xfrm>
          <a:prstGeom prst="rect">
            <a:avLst/>
          </a:prstGeom>
          <a:noFill/>
        </p:spPr>
        <p:txBody>
          <a:bodyPr wrap="none" rtlCol="0">
            <a:spAutoFit/>
          </a:bodyPr>
          <a:lstStyle/>
          <a:p>
            <a:r>
              <a:rPr lang="en-US" dirty="0"/>
              <a:t>(Y(4220), Y(4360), ...)</a:t>
            </a:r>
          </a:p>
        </p:txBody>
      </p:sp>
      <p:sp>
        <p:nvSpPr>
          <p:cNvPr id="12" name="ZoneTexte 11">
            <a:extLst>
              <a:ext uri="{FF2B5EF4-FFF2-40B4-BE49-F238E27FC236}">
                <a16:creationId xmlns:a16="http://schemas.microsoft.com/office/drawing/2014/main" id="{C407D12F-1F99-2246-84D0-161E599650E1}"/>
              </a:ext>
            </a:extLst>
          </p:cNvPr>
          <p:cNvSpPr txBox="1"/>
          <p:nvPr/>
        </p:nvSpPr>
        <p:spPr>
          <a:xfrm>
            <a:off x="2441691" y="4051571"/>
            <a:ext cx="1112805" cy="369332"/>
          </a:xfrm>
          <a:prstGeom prst="rect">
            <a:avLst/>
          </a:prstGeom>
          <a:noFill/>
        </p:spPr>
        <p:txBody>
          <a:bodyPr wrap="none" rtlCol="0">
            <a:spAutoFit/>
          </a:bodyPr>
          <a:lstStyle/>
          <a:p>
            <a:r>
              <a:rPr lang="en-US" dirty="0"/>
              <a:t>(</a:t>
            </a:r>
            <a:r>
              <a:rPr lang="en-US" dirty="0" err="1"/>
              <a:t>h</a:t>
            </a:r>
            <a:r>
              <a:rPr lang="en-US" baseline="-25000" dirty="0" err="1"/>
              <a:t>c</a:t>
            </a:r>
            <a:r>
              <a:rPr lang="en-US" dirty="0"/>
              <a:t>, </a:t>
            </a:r>
            <a:r>
              <a:rPr lang="en-US" dirty="0" err="1">
                <a:latin typeface="Symbol" pitchFamily="2" charset="2"/>
              </a:rPr>
              <a:t>h</a:t>
            </a:r>
            <a:r>
              <a:rPr lang="en-US" baseline="-25000" dirty="0" err="1"/>
              <a:t>c</a:t>
            </a:r>
            <a:r>
              <a:rPr lang="en-US" dirty="0"/>
              <a:t>, ...)</a:t>
            </a:r>
          </a:p>
        </p:txBody>
      </p:sp>
    </p:spTree>
    <p:extLst>
      <p:ext uri="{BB962C8B-B14F-4D97-AF65-F5344CB8AC3E}">
        <p14:creationId xmlns:p14="http://schemas.microsoft.com/office/powerpoint/2010/main" val="1341790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B49475-8DEA-7C48-AD50-BB002F1653C0}"/>
              </a:ext>
            </a:extLst>
          </p:cNvPr>
          <p:cNvSpPr>
            <a:spLocks noGrp="1"/>
          </p:cNvSpPr>
          <p:nvPr>
            <p:ph type="title"/>
          </p:nvPr>
        </p:nvSpPr>
        <p:spPr/>
        <p:txBody>
          <a:bodyPr/>
          <a:lstStyle/>
          <a:p>
            <a:r>
              <a:rPr lang="en-US" dirty="0"/>
              <a:t>Exotics in the baryon sector</a:t>
            </a:r>
          </a:p>
        </p:txBody>
      </p:sp>
      <p:sp>
        <p:nvSpPr>
          <p:cNvPr id="3" name="Espace réservé du contenu 2">
            <a:extLst>
              <a:ext uri="{FF2B5EF4-FFF2-40B4-BE49-F238E27FC236}">
                <a16:creationId xmlns:a16="http://schemas.microsoft.com/office/drawing/2014/main" id="{348BBC7D-2604-0940-B1F0-057B976F8EF6}"/>
              </a:ext>
            </a:extLst>
          </p:cNvPr>
          <p:cNvSpPr>
            <a:spLocks noGrp="1"/>
          </p:cNvSpPr>
          <p:nvPr>
            <p:ph idx="1"/>
          </p:nvPr>
        </p:nvSpPr>
        <p:spPr>
          <a:xfrm>
            <a:off x="402336" y="1204152"/>
            <a:ext cx="8339328" cy="3334275"/>
          </a:xfrm>
        </p:spPr>
        <p:txBody>
          <a:bodyPr/>
          <a:lstStyle/>
          <a:p>
            <a:r>
              <a:rPr lang="en-US" dirty="0" err="1"/>
              <a:t>LHCb</a:t>
            </a:r>
            <a:r>
              <a:rPr lang="en-US" dirty="0"/>
              <a:t> pentaquarks – produced in </a:t>
            </a:r>
            <a:r>
              <a:rPr lang="en-US" dirty="0" err="1">
                <a:latin typeface="Symbol" pitchFamily="2" charset="2"/>
              </a:rPr>
              <a:t>L</a:t>
            </a:r>
            <a:r>
              <a:rPr lang="en-US" i="1" baseline="-25000" dirty="0" err="1"/>
              <a:t>b</a:t>
            </a:r>
            <a:r>
              <a:rPr lang="en-US" dirty="0"/>
              <a:t> decays (</a:t>
            </a:r>
            <a:r>
              <a:rPr lang="en-US" i="1" dirty="0" err="1"/>
              <a:t>ie</a:t>
            </a:r>
            <a:r>
              <a:rPr lang="en-US" dirty="0"/>
              <a:t> not accessible at B-factories), more states with increasing statistics</a:t>
            </a:r>
          </a:p>
          <a:p>
            <a:r>
              <a:rPr lang="en-US" dirty="0"/>
              <a:t>Potentially the same rich spectroscopy of states (</a:t>
            </a:r>
            <a:r>
              <a:rPr lang="en-US" i="1" dirty="0"/>
              <a:t>ccq</a:t>
            </a:r>
            <a:r>
              <a:rPr lang="en-US" i="1" baseline="-25000" dirty="0"/>
              <a:t>1</a:t>
            </a:r>
            <a:r>
              <a:rPr lang="en-US" i="1" dirty="0"/>
              <a:t>q</a:t>
            </a:r>
            <a:r>
              <a:rPr lang="en-US" i="1" baseline="-25000" dirty="0"/>
              <a:t>2</a:t>
            </a:r>
            <a:r>
              <a:rPr lang="en-US" i="1" dirty="0"/>
              <a:t>q</a:t>
            </a:r>
            <a:r>
              <a:rPr lang="en-US" i="1" baseline="-25000" dirty="0"/>
              <a:t>3</a:t>
            </a:r>
            <a:r>
              <a:rPr lang="en-US" dirty="0"/>
              <a:t>) to be explored in several decay modes </a:t>
            </a:r>
          </a:p>
        </p:txBody>
      </p:sp>
      <p:sp>
        <p:nvSpPr>
          <p:cNvPr id="4" name="Espace réservé du numéro de diapositive 3">
            <a:extLst>
              <a:ext uri="{FF2B5EF4-FFF2-40B4-BE49-F238E27FC236}">
                <a16:creationId xmlns:a16="http://schemas.microsoft.com/office/drawing/2014/main" id="{E73B9FAD-93B2-A24D-A276-E462007CD2DD}"/>
              </a:ext>
            </a:extLst>
          </p:cNvPr>
          <p:cNvSpPr>
            <a:spLocks noGrp="1"/>
          </p:cNvSpPr>
          <p:nvPr>
            <p:ph type="sldNum" sz="quarter" idx="12"/>
          </p:nvPr>
        </p:nvSpPr>
        <p:spPr/>
        <p:txBody>
          <a:bodyPr/>
          <a:lstStyle/>
          <a:p>
            <a:fld id="{76C469FD-F6FD-0649-A221-1E17ECBCC294}" type="slidenum">
              <a:rPr lang="fr-FR" smtClean="0"/>
              <a:t>6</a:t>
            </a:fld>
            <a:endParaRPr lang="fr-FR"/>
          </a:p>
        </p:txBody>
      </p:sp>
      <p:pic>
        <p:nvPicPr>
          <p:cNvPr id="5" name="Image 4">
            <a:extLst>
              <a:ext uri="{FF2B5EF4-FFF2-40B4-BE49-F238E27FC236}">
                <a16:creationId xmlns:a16="http://schemas.microsoft.com/office/drawing/2014/main" id="{7C5C2CB6-84BB-3C44-867F-F184D13B287D}"/>
              </a:ext>
            </a:extLst>
          </p:cNvPr>
          <p:cNvPicPr>
            <a:picLocks noChangeAspect="1"/>
          </p:cNvPicPr>
          <p:nvPr/>
        </p:nvPicPr>
        <p:blipFill rotWithShape="1">
          <a:blip r:embed="rId2"/>
          <a:srcRect b="8361"/>
          <a:stretch/>
        </p:blipFill>
        <p:spPr>
          <a:xfrm>
            <a:off x="96714" y="2866115"/>
            <a:ext cx="5165037" cy="1867811"/>
          </a:xfrm>
          <a:prstGeom prst="rect">
            <a:avLst/>
          </a:prstGeom>
        </p:spPr>
      </p:pic>
      <p:pic>
        <p:nvPicPr>
          <p:cNvPr id="6" name="Image 5">
            <a:extLst>
              <a:ext uri="{FF2B5EF4-FFF2-40B4-BE49-F238E27FC236}">
                <a16:creationId xmlns:a16="http://schemas.microsoft.com/office/drawing/2014/main" id="{9732BDBE-1BF0-D14E-AD89-F1F8A5080CE2}"/>
              </a:ext>
            </a:extLst>
          </p:cNvPr>
          <p:cNvPicPr>
            <a:picLocks noChangeAspect="1"/>
          </p:cNvPicPr>
          <p:nvPr/>
        </p:nvPicPr>
        <p:blipFill rotWithShape="1">
          <a:blip r:embed="rId3"/>
          <a:srcRect r="16416" b="45659"/>
          <a:stretch/>
        </p:blipFill>
        <p:spPr>
          <a:xfrm>
            <a:off x="5156244" y="2678854"/>
            <a:ext cx="3820837" cy="1859573"/>
          </a:xfrm>
          <a:prstGeom prst="rect">
            <a:avLst/>
          </a:prstGeom>
        </p:spPr>
      </p:pic>
      <p:cxnSp>
        <p:nvCxnSpPr>
          <p:cNvPr id="8" name="Connecteur droit 7">
            <a:extLst>
              <a:ext uri="{FF2B5EF4-FFF2-40B4-BE49-F238E27FC236}">
                <a16:creationId xmlns:a16="http://schemas.microsoft.com/office/drawing/2014/main" id="{A390A9B3-7D19-F74A-ABD6-C7882BB51A96}"/>
              </a:ext>
            </a:extLst>
          </p:cNvPr>
          <p:cNvCxnSpPr/>
          <p:nvPr/>
        </p:nvCxnSpPr>
        <p:spPr>
          <a:xfrm>
            <a:off x="6251331" y="1960685"/>
            <a:ext cx="879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589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CA7407-6BCD-2948-8DC0-43771A0B6D3A}"/>
              </a:ext>
            </a:extLst>
          </p:cNvPr>
          <p:cNvSpPr>
            <a:spLocks noGrp="1"/>
          </p:cNvSpPr>
          <p:nvPr>
            <p:ph type="title"/>
          </p:nvPr>
        </p:nvSpPr>
        <p:spPr/>
        <p:txBody>
          <a:bodyPr/>
          <a:lstStyle/>
          <a:p>
            <a:r>
              <a:rPr lang="en-US" dirty="0"/>
              <a:t>Exotics in </a:t>
            </a:r>
            <a:r>
              <a:rPr lang="en-US"/>
              <a:t>the beauty </a:t>
            </a:r>
            <a:r>
              <a:rPr lang="en-US" dirty="0"/>
              <a:t>sector</a:t>
            </a:r>
          </a:p>
        </p:txBody>
      </p:sp>
      <p:sp>
        <p:nvSpPr>
          <p:cNvPr id="3" name="Espace réservé du contenu 2">
            <a:extLst>
              <a:ext uri="{FF2B5EF4-FFF2-40B4-BE49-F238E27FC236}">
                <a16:creationId xmlns:a16="http://schemas.microsoft.com/office/drawing/2014/main" id="{6236AA30-0EA6-9C42-9031-2DE5EA2D4D4D}"/>
              </a:ext>
            </a:extLst>
          </p:cNvPr>
          <p:cNvSpPr>
            <a:spLocks noGrp="1"/>
          </p:cNvSpPr>
          <p:nvPr>
            <p:ph idx="1"/>
          </p:nvPr>
        </p:nvSpPr>
        <p:spPr/>
        <p:txBody>
          <a:bodyPr/>
          <a:lstStyle/>
          <a:p>
            <a:r>
              <a:rPr lang="en-US" dirty="0"/>
              <a:t>First observation of (</a:t>
            </a:r>
            <a:r>
              <a:rPr lang="en-US" dirty="0" err="1"/>
              <a:t>bbqq</a:t>
            </a:r>
            <a:r>
              <a:rPr lang="en-US" dirty="0"/>
              <a:t>’) exotics (</a:t>
            </a:r>
            <a:r>
              <a:rPr lang="en-US" dirty="0" err="1"/>
              <a:t>Z</a:t>
            </a:r>
            <a:r>
              <a:rPr lang="en-US" baseline="-25000" dirty="0" err="1"/>
              <a:t>b</a:t>
            </a:r>
            <a:r>
              <a:rPr lang="en-US" baseline="-25000" dirty="0"/>
              <a:t>, </a:t>
            </a:r>
            <a:r>
              <a:rPr lang="en-US" dirty="0" err="1"/>
              <a:t>Z’</a:t>
            </a:r>
            <a:r>
              <a:rPr lang="en-US" baseline="-25000" dirty="0" err="1"/>
              <a:t>b</a:t>
            </a:r>
            <a:r>
              <a:rPr lang="en-US" dirty="0"/>
              <a:t>) at BELLE [PRL 117 (2016) 142001]: must have neutral partners (</a:t>
            </a:r>
            <a:r>
              <a:rPr lang="en-US" dirty="0" err="1"/>
              <a:t>W</a:t>
            </a:r>
            <a:r>
              <a:rPr lang="en-US" baseline="-25000" dirty="0" err="1"/>
              <a:t>b</a:t>
            </a:r>
            <a:r>
              <a:rPr lang="en-US" dirty="0"/>
              <a:t>) unobserved so far. </a:t>
            </a:r>
          </a:p>
        </p:txBody>
      </p:sp>
      <p:sp>
        <p:nvSpPr>
          <p:cNvPr id="4" name="Espace réservé du numéro de diapositive 3">
            <a:extLst>
              <a:ext uri="{FF2B5EF4-FFF2-40B4-BE49-F238E27FC236}">
                <a16:creationId xmlns:a16="http://schemas.microsoft.com/office/drawing/2014/main" id="{0818332E-AF73-1D45-82D2-21567DD51E71}"/>
              </a:ext>
            </a:extLst>
          </p:cNvPr>
          <p:cNvSpPr>
            <a:spLocks noGrp="1"/>
          </p:cNvSpPr>
          <p:nvPr>
            <p:ph type="sldNum" sz="quarter" idx="12"/>
          </p:nvPr>
        </p:nvSpPr>
        <p:spPr/>
        <p:txBody>
          <a:bodyPr/>
          <a:lstStyle/>
          <a:p>
            <a:fld id="{76C469FD-F6FD-0649-A221-1E17ECBCC294}" type="slidenum">
              <a:rPr lang="fr-FR" smtClean="0"/>
              <a:t>7</a:t>
            </a:fld>
            <a:endParaRPr lang="fr-FR"/>
          </a:p>
        </p:txBody>
      </p:sp>
      <p:pic>
        <p:nvPicPr>
          <p:cNvPr id="5" name="Image 4">
            <a:extLst>
              <a:ext uri="{FF2B5EF4-FFF2-40B4-BE49-F238E27FC236}">
                <a16:creationId xmlns:a16="http://schemas.microsoft.com/office/drawing/2014/main" id="{CC52021D-0F9A-DE47-927C-ACBB2BD620E0}"/>
              </a:ext>
            </a:extLst>
          </p:cNvPr>
          <p:cNvPicPr>
            <a:picLocks noChangeAspect="1"/>
          </p:cNvPicPr>
          <p:nvPr/>
        </p:nvPicPr>
        <p:blipFill rotWithShape="1">
          <a:blip r:embed="rId2"/>
          <a:srcRect l="51808" t="47009"/>
          <a:stretch/>
        </p:blipFill>
        <p:spPr>
          <a:xfrm>
            <a:off x="2943313" y="2282155"/>
            <a:ext cx="3514626" cy="2725615"/>
          </a:xfrm>
          <a:prstGeom prst="rect">
            <a:avLst/>
          </a:prstGeom>
        </p:spPr>
      </p:pic>
      <p:cxnSp>
        <p:nvCxnSpPr>
          <p:cNvPr id="8" name="Connecteur droit 7">
            <a:extLst>
              <a:ext uri="{FF2B5EF4-FFF2-40B4-BE49-F238E27FC236}">
                <a16:creationId xmlns:a16="http://schemas.microsoft.com/office/drawing/2014/main" id="{EA35D69A-1B0E-F142-B5EA-F9758A817B5E}"/>
              </a:ext>
            </a:extLst>
          </p:cNvPr>
          <p:cNvCxnSpPr/>
          <p:nvPr/>
        </p:nvCxnSpPr>
        <p:spPr>
          <a:xfrm>
            <a:off x="3086101" y="1333616"/>
            <a:ext cx="1406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230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253DB-E68C-3546-9252-34583D9C2AA7}"/>
              </a:ext>
            </a:extLst>
          </p:cNvPr>
          <p:cNvSpPr>
            <a:spLocks noGrp="1"/>
          </p:cNvSpPr>
          <p:nvPr>
            <p:ph type="title"/>
          </p:nvPr>
        </p:nvSpPr>
        <p:spPr/>
        <p:txBody>
          <a:bodyPr/>
          <a:lstStyle/>
          <a:p>
            <a:r>
              <a:rPr lang="en-US" dirty="0"/>
              <a:t>Exotics in the beauty sector</a:t>
            </a:r>
          </a:p>
        </p:txBody>
      </p:sp>
      <p:sp>
        <p:nvSpPr>
          <p:cNvPr id="3" name="Espace réservé du contenu 2">
            <a:extLst>
              <a:ext uri="{FF2B5EF4-FFF2-40B4-BE49-F238E27FC236}">
                <a16:creationId xmlns:a16="http://schemas.microsoft.com/office/drawing/2014/main" id="{58132364-BB0F-A24D-BE19-80BB9BCED0F4}"/>
              </a:ext>
            </a:extLst>
          </p:cNvPr>
          <p:cNvSpPr>
            <a:spLocks noGrp="1"/>
          </p:cNvSpPr>
          <p:nvPr>
            <p:ph idx="1"/>
          </p:nvPr>
        </p:nvSpPr>
        <p:spPr>
          <a:xfrm>
            <a:off x="402336" y="1298448"/>
            <a:ext cx="3697474" cy="3709322"/>
          </a:xfrm>
        </p:spPr>
        <p:txBody>
          <a:bodyPr>
            <a:normAutofit/>
          </a:bodyPr>
          <a:lstStyle/>
          <a:p>
            <a:r>
              <a:rPr lang="en-US" sz="1800" dirty="0"/>
              <a:t>Strong decays: very difficult (=impossible) to study them at hadron colliders</a:t>
            </a:r>
          </a:p>
          <a:p>
            <a:r>
              <a:rPr lang="en-US" sz="1800" dirty="0"/>
              <a:t>For Belle II: requires dedicated operation at a different center-of-mass energy compared to Y(4S) used for </a:t>
            </a:r>
            <a:r>
              <a:rPr lang="en-US" sz="1800" i="1" dirty="0"/>
              <a:t>B</a:t>
            </a:r>
            <a:r>
              <a:rPr lang="en-US" sz="1800" dirty="0"/>
              <a:t> physics</a:t>
            </a:r>
          </a:p>
          <a:p>
            <a:r>
              <a:rPr lang="en-US" sz="1800" dirty="0"/>
              <a:t>Beyond: other similar states are also expected with several heavy quarks. For example, (</a:t>
            </a:r>
            <a:r>
              <a:rPr lang="en-US" sz="1800" dirty="0" err="1"/>
              <a:t>ccqq</a:t>
            </a:r>
            <a:r>
              <a:rPr lang="en-US" sz="1800" dirty="0"/>
              <a:t>’) exotics in </a:t>
            </a:r>
            <a:r>
              <a:rPr lang="en-US" sz="1800" i="1" dirty="0"/>
              <a:t>B</a:t>
            </a:r>
            <a:r>
              <a:rPr lang="en-US" sz="1800" baseline="-25000" dirty="0"/>
              <a:t>c</a:t>
            </a:r>
            <a:r>
              <a:rPr lang="en-US" sz="1800" dirty="0"/>
              <a:t>➝</a:t>
            </a:r>
            <a:r>
              <a:rPr lang="en-US" sz="1800" i="1" dirty="0"/>
              <a:t>D</a:t>
            </a:r>
            <a:r>
              <a:rPr lang="en-US" sz="1800" baseline="-25000" dirty="0"/>
              <a:t>s</a:t>
            </a:r>
            <a:r>
              <a:rPr lang="en-US" sz="1800" baseline="30000" dirty="0"/>
              <a:t>+</a:t>
            </a:r>
            <a:r>
              <a:rPr lang="en-US" sz="1800" i="1" dirty="0"/>
              <a:t>D</a:t>
            </a:r>
            <a:r>
              <a:rPr lang="en-US" sz="1800" baseline="30000" dirty="0"/>
              <a:t>0</a:t>
            </a:r>
            <a:r>
              <a:rPr lang="en-US" sz="1800" i="1" dirty="0"/>
              <a:t>D</a:t>
            </a:r>
            <a:r>
              <a:rPr lang="en-US" sz="1800" baseline="30000" dirty="0"/>
              <a:t>0</a:t>
            </a:r>
            <a:r>
              <a:rPr lang="en-US" sz="1800" dirty="0"/>
              <a:t> decays requires </a:t>
            </a:r>
            <a:r>
              <a:rPr lang="en-US" sz="1800" dirty="0" err="1"/>
              <a:t>LHCb</a:t>
            </a:r>
            <a:r>
              <a:rPr lang="en-US" sz="1800" dirty="0"/>
              <a:t> Upgrade 2 statistics to be searched. </a:t>
            </a:r>
          </a:p>
        </p:txBody>
      </p:sp>
      <p:sp>
        <p:nvSpPr>
          <p:cNvPr id="4" name="Espace réservé du numéro de diapositive 3">
            <a:extLst>
              <a:ext uri="{FF2B5EF4-FFF2-40B4-BE49-F238E27FC236}">
                <a16:creationId xmlns:a16="http://schemas.microsoft.com/office/drawing/2014/main" id="{3083B6EE-F373-544E-A788-EE981B1431FC}"/>
              </a:ext>
            </a:extLst>
          </p:cNvPr>
          <p:cNvSpPr>
            <a:spLocks noGrp="1"/>
          </p:cNvSpPr>
          <p:nvPr>
            <p:ph type="sldNum" sz="quarter" idx="12"/>
          </p:nvPr>
        </p:nvSpPr>
        <p:spPr/>
        <p:txBody>
          <a:bodyPr/>
          <a:lstStyle/>
          <a:p>
            <a:fld id="{76C469FD-F6FD-0649-A221-1E17ECBCC294}" type="slidenum">
              <a:rPr lang="fr-FR" smtClean="0"/>
              <a:t>8</a:t>
            </a:fld>
            <a:endParaRPr lang="fr-FR"/>
          </a:p>
        </p:txBody>
      </p:sp>
      <p:pic>
        <p:nvPicPr>
          <p:cNvPr id="5" name="Image 4">
            <a:extLst>
              <a:ext uri="{FF2B5EF4-FFF2-40B4-BE49-F238E27FC236}">
                <a16:creationId xmlns:a16="http://schemas.microsoft.com/office/drawing/2014/main" id="{B61B2078-85B7-8F43-BC5C-2E776269C294}"/>
              </a:ext>
            </a:extLst>
          </p:cNvPr>
          <p:cNvPicPr>
            <a:picLocks noChangeAspect="1"/>
          </p:cNvPicPr>
          <p:nvPr/>
        </p:nvPicPr>
        <p:blipFill>
          <a:blip r:embed="rId2"/>
          <a:stretch>
            <a:fillRect/>
          </a:stretch>
        </p:blipFill>
        <p:spPr>
          <a:xfrm>
            <a:off x="4374953" y="1197864"/>
            <a:ext cx="4618621" cy="3199003"/>
          </a:xfrm>
          <a:prstGeom prst="rect">
            <a:avLst/>
          </a:prstGeom>
          <a:ln>
            <a:solidFill>
              <a:schemeClr val="tx1"/>
            </a:solidFill>
          </a:ln>
        </p:spPr>
      </p:pic>
      <p:cxnSp>
        <p:nvCxnSpPr>
          <p:cNvPr id="7" name="Connecteur droit 6">
            <a:extLst>
              <a:ext uri="{FF2B5EF4-FFF2-40B4-BE49-F238E27FC236}">
                <a16:creationId xmlns:a16="http://schemas.microsoft.com/office/drawing/2014/main" id="{6D661E7C-DB40-094B-BC9B-9CDC030C6BA3}"/>
              </a:ext>
            </a:extLst>
          </p:cNvPr>
          <p:cNvCxnSpPr/>
          <p:nvPr/>
        </p:nvCxnSpPr>
        <p:spPr>
          <a:xfrm>
            <a:off x="2971800" y="3807069"/>
            <a:ext cx="1494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BDD6A69C-2EBD-E647-B928-EA39E027E9A9}"/>
              </a:ext>
            </a:extLst>
          </p:cNvPr>
          <p:cNvCxnSpPr/>
          <p:nvPr/>
        </p:nvCxnSpPr>
        <p:spPr>
          <a:xfrm>
            <a:off x="3124200" y="3818796"/>
            <a:ext cx="1494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1927A53C-D95E-AA4C-8A7E-F634995FD971}"/>
              </a:ext>
            </a:extLst>
          </p:cNvPr>
          <p:cNvCxnSpPr/>
          <p:nvPr/>
        </p:nvCxnSpPr>
        <p:spPr>
          <a:xfrm>
            <a:off x="2332892" y="4012223"/>
            <a:ext cx="1494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27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74FD2B-5161-CA4E-968D-D98CCB8D6C05}"/>
              </a:ext>
            </a:extLst>
          </p:cNvPr>
          <p:cNvSpPr>
            <a:spLocks noGrp="1"/>
          </p:cNvSpPr>
          <p:nvPr>
            <p:ph type="title"/>
          </p:nvPr>
        </p:nvSpPr>
        <p:spPr>
          <a:xfrm>
            <a:off x="402336" y="128491"/>
            <a:ext cx="8339328" cy="924020"/>
          </a:xfrm>
        </p:spPr>
        <p:txBody>
          <a:bodyPr/>
          <a:lstStyle/>
          <a:p>
            <a:r>
              <a:rPr lang="en-US" dirty="0"/>
              <a:t>Spectroscopy: conventional hadrons</a:t>
            </a:r>
          </a:p>
        </p:txBody>
      </p:sp>
      <p:sp>
        <p:nvSpPr>
          <p:cNvPr id="3" name="Espace réservé du contenu 2">
            <a:extLst>
              <a:ext uri="{FF2B5EF4-FFF2-40B4-BE49-F238E27FC236}">
                <a16:creationId xmlns:a16="http://schemas.microsoft.com/office/drawing/2014/main" id="{23DEBB03-F5E1-A24A-9E50-20E6E537D3ED}"/>
              </a:ext>
            </a:extLst>
          </p:cNvPr>
          <p:cNvSpPr>
            <a:spLocks noGrp="1"/>
          </p:cNvSpPr>
          <p:nvPr>
            <p:ph idx="1"/>
          </p:nvPr>
        </p:nvSpPr>
        <p:spPr>
          <a:xfrm>
            <a:off x="402336" y="1052511"/>
            <a:ext cx="8339328" cy="3334275"/>
          </a:xfrm>
        </p:spPr>
        <p:txBody>
          <a:bodyPr>
            <a:normAutofit/>
          </a:bodyPr>
          <a:lstStyle/>
          <a:p>
            <a:r>
              <a:rPr lang="en-US" sz="1800" dirty="0"/>
              <a:t>Many results also for the spectroscopy of conventional hadrons: their properties is a powerful test of Lattice QCD computations</a:t>
            </a:r>
          </a:p>
        </p:txBody>
      </p:sp>
      <p:sp>
        <p:nvSpPr>
          <p:cNvPr id="4" name="Espace réservé du numéro de diapositive 3">
            <a:extLst>
              <a:ext uri="{FF2B5EF4-FFF2-40B4-BE49-F238E27FC236}">
                <a16:creationId xmlns:a16="http://schemas.microsoft.com/office/drawing/2014/main" id="{51B6301F-8CE8-A54D-9966-5FA0465B51F6}"/>
              </a:ext>
            </a:extLst>
          </p:cNvPr>
          <p:cNvSpPr>
            <a:spLocks noGrp="1"/>
          </p:cNvSpPr>
          <p:nvPr>
            <p:ph type="sldNum" sz="quarter" idx="12"/>
          </p:nvPr>
        </p:nvSpPr>
        <p:spPr/>
        <p:txBody>
          <a:bodyPr/>
          <a:lstStyle/>
          <a:p>
            <a:fld id="{76C469FD-F6FD-0649-A221-1E17ECBCC294}" type="slidenum">
              <a:rPr lang="fr-FR" smtClean="0"/>
              <a:t>9</a:t>
            </a:fld>
            <a:endParaRPr lang="fr-FR"/>
          </a:p>
        </p:txBody>
      </p:sp>
      <p:pic>
        <p:nvPicPr>
          <p:cNvPr id="5" name="Image 4">
            <a:extLst>
              <a:ext uri="{FF2B5EF4-FFF2-40B4-BE49-F238E27FC236}">
                <a16:creationId xmlns:a16="http://schemas.microsoft.com/office/drawing/2014/main" id="{697BE990-5944-BF49-9AA3-D976FB8F652D}"/>
              </a:ext>
            </a:extLst>
          </p:cNvPr>
          <p:cNvPicPr>
            <a:picLocks noChangeAspect="1"/>
          </p:cNvPicPr>
          <p:nvPr/>
        </p:nvPicPr>
        <p:blipFill>
          <a:blip r:embed="rId2"/>
          <a:stretch>
            <a:fillRect/>
          </a:stretch>
        </p:blipFill>
        <p:spPr>
          <a:xfrm>
            <a:off x="264560" y="1831791"/>
            <a:ext cx="2025650" cy="1771650"/>
          </a:xfrm>
          <a:prstGeom prst="rect">
            <a:avLst/>
          </a:prstGeom>
        </p:spPr>
      </p:pic>
      <p:pic>
        <p:nvPicPr>
          <p:cNvPr id="6" name="Image 5">
            <a:extLst>
              <a:ext uri="{FF2B5EF4-FFF2-40B4-BE49-F238E27FC236}">
                <a16:creationId xmlns:a16="http://schemas.microsoft.com/office/drawing/2014/main" id="{5BCDCDD4-3BCC-0843-9677-AE4A7C54F08D}"/>
              </a:ext>
            </a:extLst>
          </p:cNvPr>
          <p:cNvPicPr>
            <a:picLocks noChangeAspect="1"/>
          </p:cNvPicPr>
          <p:nvPr/>
        </p:nvPicPr>
        <p:blipFill>
          <a:blip r:embed="rId3"/>
          <a:stretch>
            <a:fillRect/>
          </a:stretch>
        </p:blipFill>
        <p:spPr>
          <a:xfrm>
            <a:off x="264560" y="3462766"/>
            <a:ext cx="1750098" cy="1680734"/>
          </a:xfrm>
          <a:prstGeom prst="rect">
            <a:avLst/>
          </a:prstGeom>
        </p:spPr>
      </p:pic>
      <p:sp>
        <p:nvSpPr>
          <p:cNvPr id="7" name="ZoneTexte 6">
            <a:extLst>
              <a:ext uri="{FF2B5EF4-FFF2-40B4-BE49-F238E27FC236}">
                <a16:creationId xmlns:a16="http://schemas.microsoft.com/office/drawing/2014/main" id="{8519D34B-0B61-B54B-B321-7E8D13CE2718}"/>
              </a:ext>
            </a:extLst>
          </p:cNvPr>
          <p:cNvSpPr txBox="1"/>
          <p:nvPr/>
        </p:nvSpPr>
        <p:spPr>
          <a:xfrm>
            <a:off x="59436" y="1579573"/>
            <a:ext cx="3632341" cy="369332"/>
          </a:xfrm>
          <a:prstGeom prst="rect">
            <a:avLst/>
          </a:prstGeom>
          <a:noFill/>
        </p:spPr>
        <p:txBody>
          <a:bodyPr wrap="none" rtlCol="0">
            <a:spAutoFit/>
          </a:bodyPr>
          <a:lstStyle/>
          <a:p>
            <a:r>
              <a:rPr lang="en-US" i="1" dirty="0"/>
              <a:t>Charm</a:t>
            </a:r>
            <a:r>
              <a:rPr lang="en-US" dirty="0"/>
              <a:t> </a:t>
            </a:r>
            <a:r>
              <a:rPr lang="en-US" i="1" dirty="0"/>
              <a:t>baryons</a:t>
            </a:r>
            <a:r>
              <a:rPr lang="en-US" dirty="0"/>
              <a:t>: </a:t>
            </a:r>
            <a:r>
              <a:rPr lang="en-US" dirty="0" err="1">
                <a:latin typeface="Symbol" pitchFamily="2" charset="2"/>
              </a:rPr>
              <a:t>W</a:t>
            </a:r>
            <a:r>
              <a:rPr lang="en-US" baseline="-25000" dirty="0" err="1"/>
              <a:t>c</a:t>
            </a:r>
            <a:r>
              <a:rPr lang="en-US" baseline="30000" dirty="0"/>
              <a:t>*</a:t>
            </a:r>
            <a:r>
              <a:rPr lang="en-US" dirty="0"/>
              <a:t> </a:t>
            </a:r>
            <a:r>
              <a:rPr lang="en-US" sz="1100" dirty="0"/>
              <a:t>[PRL 118 (2017) 182001]</a:t>
            </a:r>
            <a:endParaRPr lang="en-US" baseline="30000" dirty="0"/>
          </a:p>
        </p:txBody>
      </p:sp>
      <p:pic>
        <p:nvPicPr>
          <p:cNvPr id="8" name="Image 7">
            <a:extLst>
              <a:ext uri="{FF2B5EF4-FFF2-40B4-BE49-F238E27FC236}">
                <a16:creationId xmlns:a16="http://schemas.microsoft.com/office/drawing/2014/main" id="{11A47319-B4FB-514B-8533-103302DFD8E5}"/>
              </a:ext>
            </a:extLst>
          </p:cNvPr>
          <p:cNvPicPr>
            <a:picLocks noChangeAspect="1"/>
          </p:cNvPicPr>
          <p:nvPr/>
        </p:nvPicPr>
        <p:blipFill rotWithShape="1">
          <a:blip r:embed="rId4"/>
          <a:srcRect r="50000"/>
          <a:stretch/>
        </p:blipFill>
        <p:spPr>
          <a:xfrm>
            <a:off x="2849576" y="2410231"/>
            <a:ext cx="2839915" cy="2597539"/>
          </a:xfrm>
          <a:prstGeom prst="rect">
            <a:avLst/>
          </a:prstGeom>
        </p:spPr>
      </p:pic>
      <p:cxnSp>
        <p:nvCxnSpPr>
          <p:cNvPr id="10" name="Connecteur droit 9">
            <a:extLst>
              <a:ext uri="{FF2B5EF4-FFF2-40B4-BE49-F238E27FC236}">
                <a16:creationId xmlns:a16="http://schemas.microsoft.com/office/drawing/2014/main" id="{C762D8E8-F434-1943-B4C9-8BD407EA0529}"/>
              </a:ext>
            </a:extLst>
          </p:cNvPr>
          <p:cNvCxnSpPr/>
          <p:nvPr/>
        </p:nvCxnSpPr>
        <p:spPr>
          <a:xfrm>
            <a:off x="2725615" y="1764239"/>
            <a:ext cx="0" cy="2969687"/>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99CCC50C-39A1-3B4D-BEAC-26E04E81C5EC}"/>
              </a:ext>
            </a:extLst>
          </p:cNvPr>
          <p:cNvSpPr txBox="1"/>
          <p:nvPr/>
        </p:nvSpPr>
        <p:spPr>
          <a:xfrm>
            <a:off x="3602724" y="1679331"/>
            <a:ext cx="5409391" cy="523220"/>
          </a:xfrm>
          <a:prstGeom prst="rect">
            <a:avLst/>
          </a:prstGeom>
          <a:noFill/>
        </p:spPr>
        <p:txBody>
          <a:bodyPr wrap="square" rtlCol="0">
            <a:spAutoFit/>
          </a:bodyPr>
          <a:lstStyle/>
          <a:p>
            <a:r>
              <a:rPr lang="en-US" sz="1400" dirty="0" err="1"/>
              <a:t>Charmonium</a:t>
            </a:r>
            <a:r>
              <a:rPr lang="en-US" sz="1400" dirty="0"/>
              <a:t> spectrum above open charm threshold: still many expected states to observe with more statistics</a:t>
            </a:r>
          </a:p>
        </p:txBody>
      </p:sp>
      <p:pic>
        <p:nvPicPr>
          <p:cNvPr id="12" name="Image 11">
            <a:extLst>
              <a:ext uri="{FF2B5EF4-FFF2-40B4-BE49-F238E27FC236}">
                <a16:creationId xmlns:a16="http://schemas.microsoft.com/office/drawing/2014/main" id="{80143E26-029F-3B4E-A4DE-16D1448D0B0E}"/>
              </a:ext>
            </a:extLst>
          </p:cNvPr>
          <p:cNvPicPr>
            <a:picLocks noChangeAspect="1"/>
          </p:cNvPicPr>
          <p:nvPr/>
        </p:nvPicPr>
        <p:blipFill>
          <a:blip r:embed="rId5"/>
          <a:stretch>
            <a:fillRect/>
          </a:stretch>
        </p:blipFill>
        <p:spPr>
          <a:xfrm>
            <a:off x="5784328" y="2285520"/>
            <a:ext cx="3081296" cy="2479623"/>
          </a:xfrm>
          <a:prstGeom prst="rect">
            <a:avLst/>
          </a:prstGeom>
        </p:spPr>
      </p:pic>
      <p:sp>
        <p:nvSpPr>
          <p:cNvPr id="13" name="ZoneTexte 12">
            <a:extLst>
              <a:ext uri="{FF2B5EF4-FFF2-40B4-BE49-F238E27FC236}">
                <a16:creationId xmlns:a16="http://schemas.microsoft.com/office/drawing/2014/main" id="{C18BD238-BCC0-394F-8602-3080E2C56EBE}"/>
              </a:ext>
            </a:extLst>
          </p:cNvPr>
          <p:cNvSpPr txBox="1"/>
          <p:nvPr/>
        </p:nvSpPr>
        <p:spPr>
          <a:xfrm>
            <a:off x="6850060" y="3064416"/>
            <a:ext cx="1986441" cy="369332"/>
          </a:xfrm>
          <a:prstGeom prst="rect">
            <a:avLst/>
          </a:prstGeom>
          <a:noFill/>
        </p:spPr>
        <p:txBody>
          <a:bodyPr wrap="none" rtlCol="0">
            <a:spAutoFit/>
          </a:bodyPr>
          <a:lstStyle/>
          <a:p>
            <a:r>
              <a:rPr lang="en-US" dirty="0"/>
              <a:t>JHEP 07 (2019) 035</a:t>
            </a:r>
          </a:p>
        </p:txBody>
      </p:sp>
    </p:spTree>
    <p:extLst>
      <p:ext uri="{BB962C8B-B14F-4D97-AF65-F5344CB8AC3E}">
        <p14:creationId xmlns:p14="http://schemas.microsoft.com/office/powerpoint/2010/main" val="234353903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HCbTalks" id="{D708B8B1-757A-B545-908C-F09D4E63348C}" vid="{910BC810-A254-B748-B2FC-11547C189E63}"/>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LHCbTalks</Template>
  <TotalTime>2899</TotalTime>
  <Words>1188</Words>
  <Application>Microsoft Macintosh PowerPoint</Application>
  <PresentationFormat>Affichage à l'écran (16:9)</PresentationFormat>
  <Paragraphs>93</Paragraphs>
  <Slides>16</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16</vt:i4>
      </vt:variant>
    </vt:vector>
  </HeadingPairs>
  <TitlesOfParts>
    <vt:vector size="24" baseType="lpstr">
      <vt:lpstr>Aganè Light</vt:lpstr>
      <vt:lpstr>Aileron</vt:lpstr>
      <vt:lpstr>Aileron SemiBold</vt:lpstr>
      <vt:lpstr>Arial</vt:lpstr>
      <vt:lpstr>Calibri</vt:lpstr>
      <vt:lpstr>Source Sans Pro</vt:lpstr>
      <vt:lpstr>Symbol</vt:lpstr>
      <vt:lpstr>Thème Office</vt:lpstr>
      <vt:lpstr>Exotics, Spectroscopy, Heavy-flavor production (LHCb,     Belle II, FCC-ee)</vt:lpstr>
      <vt:lpstr>Introduction</vt:lpstr>
      <vt:lpstr>Exotics</vt:lpstr>
      <vt:lpstr>Exotics</vt:lpstr>
      <vt:lpstr>LHCb – Belle II complementarity: production mechanisms (conventional or exotic spectroscopy)</vt:lpstr>
      <vt:lpstr>Exotics in the baryon sector</vt:lpstr>
      <vt:lpstr>Exotics in the beauty sector</vt:lpstr>
      <vt:lpstr>Exotics in the beauty sector</vt:lpstr>
      <vt:lpstr>Spectroscopy: conventional hadrons</vt:lpstr>
      <vt:lpstr>Spectroscopy: multi-heavy quark baryons</vt:lpstr>
      <vt:lpstr>Heavy flavor production</vt:lpstr>
      <vt:lpstr>Heavy flavour production</vt:lpstr>
      <vt:lpstr>Heavy flavor production: SMOG2</vt:lpstr>
      <vt:lpstr>Quarkonium production</vt:lpstr>
      <vt:lpstr>LHCb Upgrade II</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L0 Hadron efficiencies</dc:title>
  <dc:creator>Utilisateur de Microsoft Office</dc:creator>
  <cp:lastModifiedBy>Microsoft Office User</cp:lastModifiedBy>
  <cp:revision>175</cp:revision>
  <cp:lastPrinted>2020-03-13T09:52:18Z</cp:lastPrinted>
  <dcterms:created xsi:type="dcterms:W3CDTF">2019-11-25T15:21:52Z</dcterms:created>
  <dcterms:modified xsi:type="dcterms:W3CDTF">2020-03-13T09:52:22Z</dcterms:modified>
</cp:coreProperties>
</file>