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7" r:id="rId3"/>
    <p:sldId id="262" r:id="rId4"/>
    <p:sldId id="263" r:id="rId5"/>
    <p:sldId id="264" r:id="rId6"/>
    <p:sldId id="266" r:id="rId7"/>
    <p:sldId id="267" r:id="rId8"/>
    <p:sldId id="268" r:id="rId9"/>
    <p:sldId id="265" r:id="rId10"/>
    <p:sldId id="273" r:id="rId11"/>
    <p:sldId id="274" r:id="rId12"/>
    <p:sldId id="275" r:id="rId13"/>
    <p:sldId id="276" r:id="rId14"/>
    <p:sldId id="278" r:id="rId15"/>
    <p:sldId id="270" r:id="rId16"/>
    <p:sldId id="277" r:id="rId17"/>
    <p:sldId id="279" r:id="rId18"/>
    <p:sldId id="280" r:id="rId19"/>
    <p:sldId id="271" r:id="rId20"/>
    <p:sldId id="258" r:id="rId21"/>
    <p:sldId id="261" r:id="rId22"/>
    <p:sldId id="259" r:id="rId23"/>
    <p:sldId id="260" r:id="rId24"/>
    <p:sldId id="27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214B6-0E17-46E4-BAB3-A1A2180F8A8C}" type="datetimeFigureOut">
              <a:rPr lang="fr-FR" smtClean="0"/>
              <a:t>12/03/2020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EAD4D-F355-4907-B731-B97A9F3B2982}" type="slidenum">
              <a:rPr lang="fr-FR" smtClean="0"/>
              <a:t>‹N°›</a:t>
            </a:fld>
            <a:endParaRPr lang="fr-FR"/>
          </a:p>
        </p:txBody>
      </p:sp>
    </p:spTree>
    <p:extLst>
      <p:ext uri="{BB962C8B-B14F-4D97-AF65-F5344CB8AC3E}">
        <p14:creationId xmlns:p14="http://schemas.microsoft.com/office/powerpoint/2010/main" val="211520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D2253-2924-470E-8C38-D33BB2FA8AFC}" type="slidenum">
              <a:rPr lang="it-IT" altLang="en-US" smtClean="0"/>
              <a:pPr eaLnBrk="1" hangingPunct="1"/>
              <a:t>21</a:t>
            </a:fld>
            <a:endParaRPr lang="it-IT" altLang="en-US" smtClean="0"/>
          </a:p>
        </p:txBody>
      </p:sp>
      <p:sp>
        <p:nvSpPr>
          <p:cNvPr id="104451" name="Rectangle 2"/>
          <p:cNvSpPr>
            <a:spLocks noGrp="1" noRot="1" noChangeAspect="1" noChangeArrowheads="1" noTextEdit="1"/>
          </p:cNvSpPr>
          <p:nvPr>
            <p:ph type="sldImg"/>
          </p:nvPr>
        </p:nvSpPr>
        <p:spPr>
          <a:xfrm>
            <a:off x="381000" y="685800"/>
            <a:ext cx="6096000" cy="3429000"/>
          </a:xfrm>
          <a:ln/>
        </p:spPr>
      </p:sp>
      <p:sp>
        <p:nvSpPr>
          <p:cNvPr id="10445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35037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2115C03F-E82E-4145-8A9B-EA4DF9A090EF}" type="datetime1">
              <a:rPr lang="fr-FR" smtClean="0"/>
              <a:t>12/03/2020</a:t>
            </a:fld>
            <a:endParaRPr lang="fr-FR"/>
          </a:p>
        </p:txBody>
      </p:sp>
      <p:sp>
        <p:nvSpPr>
          <p:cNvPr id="5" name="Espace réservé du pied de page 4"/>
          <p:cNvSpPr>
            <a:spLocks noGrp="1"/>
          </p:cNvSpPr>
          <p:nvPr>
            <p:ph type="ftr" sz="quarter" idx="11"/>
          </p:nvPr>
        </p:nvSpPr>
        <p:spPr/>
        <p:txBody>
          <a:bodyPr/>
          <a:lstStyle/>
          <a:p>
            <a:r>
              <a:rPr lang="fr-FR" smtClean="0"/>
              <a:t>GT01-NLPaNF</a:t>
            </a:r>
            <a:endParaRPr lang="fr-FR"/>
          </a:p>
        </p:txBody>
      </p:sp>
      <p:sp>
        <p:nvSpPr>
          <p:cNvPr id="6" name="Espace réservé du numéro de diapositive 5"/>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337576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AC6FE8-E0B1-41A1-B9DA-47B65865C174}" type="datetime1">
              <a:rPr lang="fr-FR" smtClean="0"/>
              <a:t>12/03/2020</a:t>
            </a:fld>
            <a:endParaRPr lang="fr-FR"/>
          </a:p>
        </p:txBody>
      </p:sp>
      <p:sp>
        <p:nvSpPr>
          <p:cNvPr id="5" name="Espace réservé du pied de page 4"/>
          <p:cNvSpPr>
            <a:spLocks noGrp="1"/>
          </p:cNvSpPr>
          <p:nvPr>
            <p:ph type="ftr" sz="quarter" idx="11"/>
          </p:nvPr>
        </p:nvSpPr>
        <p:spPr/>
        <p:txBody>
          <a:bodyPr/>
          <a:lstStyle/>
          <a:p>
            <a:r>
              <a:rPr lang="fr-FR" smtClean="0"/>
              <a:t>GT01-NLPaNF</a:t>
            </a:r>
            <a:endParaRPr lang="fr-FR"/>
          </a:p>
        </p:txBody>
      </p:sp>
      <p:sp>
        <p:nvSpPr>
          <p:cNvPr id="6" name="Espace réservé du numéro de diapositive 5"/>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343479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AA2CD8-7D67-406B-A685-C2117F4854BB}" type="datetime1">
              <a:rPr lang="fr-FR" smtClean="0"/>
              <a:t>12/03/2020</a:t>
            </a:fld>
            <a:endParaRPr lang="fr-FR"/>
          </a:p>
        </p:txBody>
      </p:sp>
      <p:sp>
        <p:nvSpPr>
          <p:cNvPr id="5" name="Espace réservé du pied de page 4"/>
          <p:cNvSpPr>
            <a:spLocks noGrp="1"/>
          </p:cNvSpPr>
          <p:nvPr>
            <p:ph type="ftr" sz="quarter" idx="11"/>
          </p:nvPr>
        </p:nvSpPr>
        <p:spPr/>
        <p:txBody>
          <a:bodyPr/>
          <a:lstStyle/>
          <a:p>
            <a:r>
              <a:rPr lang="fr-FR" smtClean="0"/>
              <a:t>GT01-NLPaNF</a:t>
            </a:r>
            <a:endParaRPr lang="fr-FR"/>
          </a:p>
        </p:txBody>
      </p:sp>
      <p:sp>
        <p:nvSpPr>
          <p:cNvPr id="6" name="Espace réservé du numéro de diapositive 5"/>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143377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D8BCCA-E9B3-4201-8696-C185912C1193}" type="datetime1">
              <a:rPr lang="fr-FR" smtClean="0"/>
              <a:t>12/03/2020</a:t>
            </a:fld>
            <a:endParaRPr lang="fr-FR"/>
          </a:p>
        </p:txBody>
      </p:sp>
      <p:sp>
        <p:nvSpPr>
          <p:cNvPr id="5" name="Espace réservé du pied de page 4"/>
          <p:cNvSpPr>
            <a:spLocks noGrp="1"/>
          </p:cNvSpPr>
          <p:nvPr>
            <p:ph type="ftr" sz="quarter" idx="11"/>
          </p:nvPr>
        </p:nvSpPr>
        <p:spPr/>
        <p:txBody>
          <a:bodyPr/>
          <a:lstStyle/>
          <a:p>
            <a:r>
              <a:rPr lang="fr-FR" smtClean="0"/>
              <a:t>GT01-NLPaNF</a:t>
            </a:r>
            <a:endParaRPr lang="fr-FR"/>
          </a:p>
        </p:txBody>
      </p:sp>
      <p:sp>
        <p:nvSpPr>
          <p:cNvPr id="6" name="Espace réservé du numéro de diapositive 5"/>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157445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F3D47D5-0618-4028-BAA8-E67471D01E9B}" type="datetime1">
              <a:rPr lang="fr-FR" smtClean="0"/>
              <a:t>12/03/2020</a:t>
            </a:fld>
            <a:endParaRPr lang="fr-FR"/>
          </a:p>
        </p:txBody>
      </p:sp>
      <p:sp>
        <p:nvSpPr>
          <p:cNvPr id="5" name="Espace réservé du pied de page 4"/>
          <p:cNvSpPr>
            <a:spLocks noGrp="1"/>
          </p:cNvSpPr>
          <p:nvPr>
            <p:ph type="ftr" sz="quarter" idx="11"/>
          </p:nvPr>
        </p:nvSpPr>
        <p:spPr/>
        <p:txBody>
          <a:bodyPr/>
          <a:lstStyle/>
          <a:p>
            <a:r>
              <a:rPr lang="fr-FR" smtClean="0"/>
              <a:t>GT01-NLPaNF</a:t>
            </a:r>
            <a:endParaRPr lang="fr-FR"/>
          </a:p>
        </p:txBody>
      </p:sp>
      <p:sp>
        <p:nvSpPr>
          <p:cNvPr id="6" name="Espace réservé du numéro de diapositive 5"/>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184364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2024FDB-9933-4CE9-920C-928AB195993E}" type="datetime1">
              <a:rPr lang="fr-FR" smtClean="0"/>
              <a:t>12/03/2020</a:t>
            </a:fld>
            <a:endParaRPr lang="fr-FR"/>
          </a:p>
        </p:txBody>
      </p:sp>
      <p:sp>
        <p:nvSpPr>
          <p:cNvPr id="6" name="Espace réservé du pied de page 5"/>
          <p:cNvSpPr>
            <a:spLocks noGrp="1"/>
          </p:cNvSpPr>
          <p:nvPr>
            <p:ph type="ftr" sz="quarter" idx="11"/>
          </p:nvPr>
        </p:nvSpPr>
        <p:spPr/>
        <p:txBody>
          <a:bodyPr/>
          <a:lstStyle/>
          <a:p>
            <a:r>
              <a:rPr lang="fr-FR" smtClean="0"/>
              <a:t>GT01-NLPaNF</a:t>
            </a:r>
            <a:endParaRPr lang="fr-FR"/>
          </a:p>
        </p:txBody>
      </p:sp>
      <p:sp>
        <p:nvSpPr>
          <p:cNvPr id="7" name="Espace réservé du numéro de diapositive 6"/>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262128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B87224-6C1B-45C7-ACB4-B6E29FAB002E}" type="datetime1">
              <a:rPr lang="fr-FR" smtClean="0"/>
              <a:t>12/03/2020</a:t>
            </a:fld>
            <a:endParaRPr lang="fr-FR"/>
          </a:p>
        </p:txBody>
      </p:sp>
      <p:sp>
        <p:nvSpPr>
          <p:cNvPr id="8" name="Espace réservé du pied de page 7"/>
          <p:cNvSpPr>
            <a:spLocks noGrp="1"/>
          </p:cNvSpPr>
          <p:nvPr>
            <p:ph type="ftr" sz="quarter" idx="11"/>
          </p:nvPr>
        </p:nvSpPr>
        <p:spPr/>
        <p:txBody>
          <a:bodyPr/>
          <a:lstStyle/>
          <a:p>
            <a:r>
              <a:rPr lang="fr-FR" smtClean="0"/>
              <a:t>GT01-NLPaNF</a:t>
            </a:r>
            <a:endParaRPr lang="fr-FR"/>
          </a:p>
        </p:txBody>
      </p:sp>
      <p:sp>
        <p:nvSpPr>
          <p:cNvPr id="9" name="Espace réservé du numéro de diapositive 8"/>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194770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FF95C17-800A-4EF3-A72F-F6B0F7A19E00}" type="datetime1">
              <a:rPr lang="fr-FR" smtClean="0"/>
              <a:t>12/03/2020</a:t>
            </a:fld>
            <a:endParaRPr lang="fr-FR"/>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218708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5B802A-CBE8-43DD-8EFC-0EEB53496460}" type="datetime1">
              <a:rPr lang="fr-FR" smtClean="0"/>
              <a:t>12/03/2020</a:t>
            </a:fld>
            <a:endParaRPr lang="fr-FR"/>
          </a:p>
        </p:txBody>
      </p:sp>
      <p:sp>
        <p:nvSpPr>
          <p:cNvPr id="3" name="Espace réservé du pied de page 2"/>
          <p:cNvSpPr>
            <a:spLocks noGrp="1"/>
          </p:cNvSpPr>
          <p:nvPr>
            <p:ph type="ftr" sz="quarter" idx="11"/>
          </p:nvPr>
        </p:nvSpPr>
        <p:spPr/>
        <p:txBody>
          <a:bodyPr/>
          <a:lstStyle/>
          <a:p>
            <a:r>
              <a:rPr lang="fr-FR" smtClean="0"/>
              <a:t>GT01-NLPaNF</a:t>
            </a:r>
            <a:endParaRPr lang="fr-FR"/>
          </a:p>
        </p:txBody>
      </p:sp>
      <p:sp>
        <p:nvSpPr>
          <p:cNvPr id="4" name="Espace réservé du numéro de diapositive 3"/>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252863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84C431B5-F001-41C3-AD3F-57D08751C97C}" type="datetime1">
              <a:rPr lang="fr-FR" smtClean="0"/>
              <a:t>12/03/2020</a:t>
            </a:fld>
            <a:endParaRPr lang="fr-FR"/>
          </a:p>
        </p:txBody>
      </p:sp>
      <p:sp>
        <p:nvSpPr>
          <p:cNvPr id="6" name="Espace réservé du pied de page 5"/>
          <p:cNvSpPr>
            <a:spLocks noGrp="1"/>
          </p:cNvSpPr>
          <p:nvPr>
            <p:ph type="ftr" sz="quarter" idx="11"/>
          </p:nvPr>
        </p:nvSpPr>
        <p:spPr/>
        <p:txBody>
          <a:bodyPr/>
          <a:lstStyle/>
          <a:p>
            <a:r>
              <a:rPr lang="fr-FR" smtClean="0"/>
              <a:t>GT01-NLPaNF</a:t>
            </a:r>
            <a:endParaRPr lang="fr-FR"/>
          </a:p>
        </p:txBody>
      </p:sp>
      <p:sp>
        <p:nvSpPr>
          <p:cNvPr id="7" name="Espace réservé du numéro de diapositive 6"/>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177824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84F340B-96A1-4927-AA3F-785CF6EB0850}" type="datetime1">
              <a:rPr lang="fr-FR" smtClean="0"/>
              <a:t>12/03/2020</a:t>
            </a:fld>
            <a:endParaRPr lang="fr-FR"/>
          </a:p>
        </p:txBody>
      </p:sp>
      <p:sp>
        <p:nvSpPr>
          <p:cNvPr id="6" name="Espace réservé du pied de page 5"/>
          <p:cNvSpPr>
            <a:spLocks noGrp="1"/>
          </p:cNvSpPr>
          <p:nvPr>
            <p:ph type="ftr" sz="quarter" idx="11"/>
          </p:nvPr>
        </p:nvSpPr>
        <p:spPr/>
        <p:txBody>
          <a:bodyPr/>
          <a:lstStyle/>
          <a:p>
            <a:r>
              <a:rPr lang="fr-FR" smtClean="0"/>
              <a:t>GT01-NLPaNF</a:t>
            </a:r>
            <a:endParaRPr lang="fr-FR"/>
          </a:p>
        </p:txBody>
      </p:sp>
      <p:sp>
        <p:nvSpPr>
          <p:cNvPr id="7" name="Espace réservé du numéro de diapositive 6"/>
          <p:cNvSpPr>
            <a:spLocks noGrp="1"/>
          </p:cNvSpPr>
          <p:nvPr>
            <p:ph type="sldNum" sz="quarter" idx="12"/>
          </p:nvPr>
        </p:nvSpPr>
        <p:spPr/>
        <p:txBody>
          <a:bodyPr/>
          <a:lstStyle/>
          <a:p>
            <a:fld id="{BC832836-4F54-4740-A4B5-9BDC68CB5AF9}" type="slidenum">
              <a:rPr lang="fr-FR" smtClean="0"/>
              <a:t>‹N°›</a:t>
            </a:fld>
            <a:endParaRPr lang="fr-FR"/>
          </a:p>
        </p:txBody>
      </p:sp>
    </p:spTree>
    <p:extLst>
      <p:ext uri="{BB962C8B-B14F-4D97-AF65-F5344CB8AC3E}">
        <p14:creationId xmlns:p14="http://schemas.microsoft.com/office/powerpoint/2010/main" val="114491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44FE4-45C0-4788-B2B6-9D0A3E1610A7}" type="datetime1">
              <a:rPr lang="fr-FR" smtClean="0"/>
              <a:t>12/03/2020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GT01-NLPaNF</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32836-4F54-4740-A4B5-9BDC68CB5AF9}" type="slidenum">
              <a:rPr lang="fr-FR" smtClean="0"/>
              <a:t>‹N°›</a:t>
            </a:fld>
            <a:endParaRPr lang="fr-FR"/>
          </a:p>
        </p:txBody>
      </p:sp>
    </p:spTree>
    <p:extLst>
      <p:ext uri="{BB962C8B-B14F-4D97-AF65-F5344CB8AC3E}">
        <p14:creationId xmlns:p14="http://schemas.microsoft.com/office/powerpoint/2010/main" val="259116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s://arxiv.org/pdf/1807.11198.pdf" TargetMode="External"/><Relationship Id="rId4" Type="http://schemas.openxmlformats.org/officeDocument/2006/relationships/hyperlink" Target="https://arxiv.org/abs/1712.0117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31.png"/><Relationship Id="rId7" Type="http://schemas.openxmlformats.org/officeDocument/2006/relationships/image" Target="../media/image43.emf"/><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32.png"/><Relationship Id="rId9" Type="http://schemas.openxmlformats.org/officeDocument/2006/relationships/image" Target="../media/image1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US" dirty="0" smtClean="0"/>
              <a:t>New light particles and new forces</a:t>
            </a:r>
            <a:endParaRPr lang="fr-FR" dirty="0"/>
          </a:p>
        </p:txBody>
      </p:sp>
      <p:sp>
        <p:nvSpPr>
          <p:cNvPr id="3" name="Sous-titre 2"/>
          <p:cNvSpPr>
            <a:spLocks noGrp="1"/>
          </p:cNvSpPr>
          <p:nvPr>
            <p:ph type="subTitle" idx="1"/>
          </p:nvPr>
        </p:nvSpPr>
        <p:spPr/>
        <p:txBody>
          <a:bodyPr/>
          <a:lstStyle/>
          <a:p>
            <a:r>
              <a:rPr lang="en-US" dirty="0" smtClean="0"/>
              <a:t>(SHIP, OSQAR,JURA,VMB, </a:t>
            </a:r>
            <a:r>
              <a:rPr lang="en-US" dirty="0" err="1" smtClean="0"/>
              <a:t>Axion</a:t>
            </a:r>
            <a:r>
              <a:rPr lang="en-US" dirty="0" smtClean="0"/>
              <a:t>/ALP, GR tests...)</a:t>
            </a:r>
            <a:endParaRPr lang="fr-FR" dirty="0"/>
          </a:p>
        </p:txBody>
      </p:sp>
      <p:sp>
        <p:nvSpPr>
          <p:cNvPr id="4" name="ZoneTexte 3"/>
          <p:cNvSpPr txBox="1"/>
          <p:nvPr/>
        </p:nvSpPr>
        <p:spPr>
          <a:xfrm>
            <a:off x="4437993" y="6246035"/>
            <a:ext cx="3831370" cy="369332"/>
          </a:xfrm>
          <a:prstGeom prst="rect">
            <a:avLst/>
          </a:prstGeom>
          <a:noFill/>
        </p:spPr>
        <p:txBody>
          <a:bodyPr wrap="none" rtlCol="0">
            <a:spAutoFit/>
          </a:bodyPr>
          <a:lstStyle/>
          <a:p>
            <a:r>
              <a:rPr lang="fr-FR" dirty="0" smtClean="0"/>
              <a:t>P. Nedelec UCBL-IP2I GT01/12-03-2020</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6118281"/>
            <a:ext cx="609600" cy="62484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37" y="6090143"/>
            <a:ext cx="3074440" cy="652978"/>
          </a:xfrm>
          <a:prstGeom prst="rect">
            <a:avLst/>
          </a:prstGeom>
        </p:spPr>
      </p:pic>
      <p:pic>
        <p:nvPicPr>
          <p:cNvPr id="6" name="Image 5"/>
          <p:cNvPicPr>
            <a:picLocks noChangeAspect="1"/>
          </p:cNvPicPr>
          <p:nvPr/>
        </p:nvPicPr>
        <p:blipFill>
          <a:blip r:embed="rId4"/>
          <a:stretch>
            <a:fillRect/>
          </a:stretch>
        </p:blipFill>
        <p:spPr>
          <a:xfrm>
            <a:off x="5374732" y="4327646"/>
            <a:ext cx="1310245" cy="1347939"/>
          </a:xfrm>
          <a:prstGeom prst="rect">
            <a:avLst/>
          </a:prstGeom>
        </p:spPr>
      </p:pic>
    </p:spTree>
    <p:extLst>
      <p:ext uri="{BB962C8B-B14F-4D97-AF65-F5344CB8AC3E}">
        <p14:creationId xmlns:p14="http://schemas.microsoft.com/office/powerpoint/2010/main" val="547895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10</a:t>
            </a:fld>
            <a:endParaRPr lang="fr-FR"/>
          </a:p>
        </p:txBody>
      </p:sp>
      <p:pic>
        <p:nvPicPr>
          <p:cNvPr id="6" name="Image 5"/>
          <p:cNvPicPr>
            <a:picLocks noChangeAspect="1"/>
          </p:cNvPicPr>
          <p:nvPr/>
        </p:nvPicPr>
        <p:blipFill>
          <a:blip r:embed="rId2"/>
          <a:stretch>
            <a:fillRect/>
          </a:stretch>
        </p:blipFill>
        <p:spPr>
          <a:xfrm>
            <a:off x="1596550" y="37258"/>
            <a:ext cx="9037292" cy="6820742"/>
          </a:xfrm>
          <a:prstGeom prst="rect">
            <a:avLst/>
          </a:prstGeom>
        </p:spPr>
      </p:pic>
      <p:sp>
        <p:nvSpPr>
          <p:cNvPr id="7" name="ZoneTexte 6"/>
          <p:cNvSpPr txBox="1"/>
          <p:nvPr/>
        </p:nvSpPr>
        <p:spPr>
          <a:xfrm>
            <a:off x="94593" y="6033184"/>
            <a:ext cx="1329210" cy="646331"/>
          </a:xfrm>
          <a:prstGeom prst="rect">
            <a:avLst/>
          </a:prstGeom>
          <a:noFill/>
        </p:spPr>
        <p:txBody>
          <a:bodyPr wrap="none" rtlCol="0">
            <a:spAutoFit/>
          </a:bodyPr>
          <a:lstStyle/>
          <a:p>
            <a:pPr marL="342900" indent="-342900">
              <a:buAutoNum type="alphaUcPeriod"/>
            </a:pPr>
            <a:r>
              <a:rPr lang="fr-FR" dirty="0" err="1" smtClean="0"/>
              <a:t>Golutvin</a:t>
            </a:r>
            <a:endParaRPr lang="fr-FR" dirty="0" smtClean="0"/>
          </a:p>
          <a:p>
            <a:r>
              <a:rPr lang="fr-FR" dirty="0" smtClean="0"/>
              <a:t>SHiP-2017</a:t>
            </a:r>
            <a:endParaRPr lang="fr-FR" dirty="0"/>
          </a:p>
        </p:txBody>
      </p:sp>
    </p:spTree>
    <p:extLst>
      <p:ext uri="{BB962C8B-B14F-4D97-AF65-F5344CB8AC3E}">
        <p14:creationId xmlns:p14="http://schemas.microsoft.com/office/powerpoint/2010/main" val="306554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GT01-NLPaNF</a:t>
            </a:r>
            <a:endParaRPr lang="fr-FR"/>
          </a:p>
        </p:txBody>
      </p:sp>
      <p:sp>
        <p:nvSpPr>
          <p:cNvPr id="3" name="Espace réservé du numéro de diapositive 2"/>
          <p:cNvSpPr>
            <a:spLocks noGrp="1"/>
          </p:cNvSpPr>
          <p:nvPr>
            <p:ph type="sldNum" sz="quarter" idx="12"/>
          </p:nvPr>
        </p:nvSpPr>
        <p:spPr/>
        <p:txBody>
          <a:bodyPr/>
          <a:lstStyle/>
          <a:p>
            <a:fld id="{BC832836-4F54-4740-A4B5-9BDC68CB5AF9}" type="slidenum">
              <a:rPr lang="fr-FR" smtClean="0"/>
              <a:t>11</a:t>
            </a:fld>
            <a:endParaRPr lang="fr-FR"/>
          </a:p>
        </p:txBody>
      </p:sp>
      <p:pic>
        <p:nvPicPr>
          <p:cNvPr id="4" name="Image 3"/>
          <p:cNvPicPr>
            <a:picLocks noChangeAspect="1"/>
          </p:cNvPicPr>
          <p:nvPr/>
        </p:nvPicPr>
        <p:blipFill>
          <a:blip r:embed="rId2"/>
          <a:stretch>
            <a:fillRect/>
          </a:stretch>
        </p:blipFill>
        <p:spPr>
          <a:xfrm>
            <a:off x="1457259" y="1"/>
            <a:ext cx="9192347" cy="6795068"/>
          </a:xfrm>
          <a:prstGeom prst="rect">
            <a:avLst/>
          </a:prstGeom>
        </p:spPr>
      </p:pic>
    </p:spTree>
    <p:extLst>
      <p:ext uri="{BB962C8B-B14F-4D97-AF65-F5344CB8AC3E}">
        <p14:creationId xmlns:p14="http://schemas.microsoft.com/office/powerpoint/2010/main" val="293594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GT01-NLPaNF</a:t>
            </a:r>
            <a:endParaRPr lang="fr-FR"/>
          </a:p>
        </p:txBody>
      </p:sp>
      <p:sp>
        <p:nvSpPr>
          <p:cNvPr id="3" name="Espace réservé du numéro de diapositive 2"/>
          <p:cNvSpPr>
            <a:spLocks noGrp="1"/>
          </p:cNvSpPr>
          <p:nvPr>
            <p:ph type="sldNum" sz="quarter" idx="12"/>
          </p:nvPr>
        </p:nvSpPr>
        <p:spPr/>
        <p:txBody>
          <a:bodyPr/>
          <a:lstStyle/>
          <a:p>
            <a:fld id="{BC832836-4F54-4740-A4B5-9BDC68CB5AF9}" type="slidenum">
              <a:rPr lang="fr-FR" smtClean="0"/>
              <a:t>12</a:t>
            </a:fld>
            <a:endParaRPr lang="fr-FR"/>
          </a:p>
        </p:txBody>
      </p:sp>
      <p:pic>
        <p:nvPicPr>
          <p:cNvPr id="5" name="Image 4"/>
          <p:cNvPicPr>
            <a:picLocks noChangeAspect="1"/>
          </p:cNvPicPr>
          <p:nvPr/>
        </p:nvPicPr>
        <p:blipFill>
          <a:blip r:embed="rId2"/>
          <a:stretch>
            <a:fillRect/>
          </a:stretch>
        </p:blipFill>
        <p:spPr>
          <a:xfrm>
            <a:off x="1431518" y="1"/>
            <a:ext cx="9143248" cy="6721474"/>
          </a:xfrm>
          <a:prstGeom prst="rect">
            <a:avLst/>
          </a:prstGeom>
        </p:spPr>
      </p:pic>
    </p:spTree>
    <p:extLst>
      <p:ext uri="{BB962C8B-B14F-4D97-AF65-F5344CB8AC3E}">
        <p14:creationId xmlns:p14="http://schemas.microsoft.com/office/powerpoint/2010/main" val="97851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GT01-NLPaNF</a:t>
            </a:r>
            <a:endParaRPr lang="fr-FR"/>
          </a:p>
        </p:txBody>
      </p:sp>
      <p:sp>
        <p:nvSpPr>
          <p:cNvPr id="3" name="Espace réservé du numéro de diapositive 2"/>
          <p:cNvSpPr>
            <a:spLocks noGrp="1"/>
          </p:cNvSpPr>
          <p:nvPr>
            <p:ph type="sldNum" sz="quarter" idx="12"/>
          </p:nvPr>
        </p:nvSpPr>
        <p:spPr/>
        <p:txBody>
          <a:bodyPr/>
          <a:lstStyle/>
          <a:p>
            <a:fld id="{BC832836-4F54-4740-A4B5-9BDC68CB5AF9}" type="slidenum">
              <a:rPr lang="fr-FR" smtClean="0"/>
              <a:t>13</a:t>
            </a:fld>
            <a:endParaRPr lang="fr-FR"/>
          </a:p>
        </p:txBody>
      </p:sp>
      <p:pic>
        <p:nvPicPr>
          <p:cNvPr id="4" name="Image 3"/>
          <p:cNvPicPr>
            <a:picLocks noChangeAspect="1"/>
          </p:cNvPicPr>
          <p:nvPr/>
        </p:nvPicPr>
        <p:blipFill>
          <a:blip r:embed="rId2"/>
          <a:stretch>
            <a:fillRect/>
          </a:stretch>
        </p:blipFill>
        <p:spPr>
          <a:xfrm>
            <a:off x="1542569" y="63063"/>
            <a:ext cx="9007479" cy="665841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5310" y="4229274"/>
            <a:ext cx="3581400" cy="612119"/>
          </a:xfrm>
          <a:prstGeom prst="rect">
            <a:avLst/>
          </a:prstGeom>
        </p:spPr>
      </p:pic>
    </p:spTree>
    <p:extLst>
      <p:ext uri="{BB962C8B-B14F-4D97-AF65-F5344CB8AC3E}">
        <p14:creationId xmlns:p14="http://schemas.microsoft.com/office/powerpoint/2010/main" val="248180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GT01-NLPaNF</a:t>
            </a:r>
            <a:endParaRPr lang="fr-FR"/>
          </a:p>
        </p:txBody>
      </p:sp>
      <p:sp>
        <p:nvSpPr>
          <p:cNvPr id="3" name="Espace réservé du numéro de diapositive 2"/>
          <p:cNvSpPr>
            <a:spLocks noGrp="1"/>
          </p:cNvSpPr>
          <p:nvPr>
            <p:ph type="sldNum" sz="quarter" idx="12"/>
          </p:nvPr>
        </p:nvSpPr>
        <p:spPr/>
        <p:txBody>
          <a:bodyPr/>
          <a:lstStyle/>
          <a:p>
            <a:fld id="{BC832836-4F54-4740-A4B5-9BDC68CB5AF9}" type="slidenum">
              <a:rPr lang="fr-FR" smtClean="0"/>
              <a:t>14</a:t>
            </a:fld>
            <a:endParaRPr lang="fr-FR"/>
          </a:p>
        </p:txBody>
      </p:sp>
      <p:pic>
        <p:nvPicPr>
          <p:cNvPr id="4" name="Image 3"/>
          <p:cNvPicPr>
            <a:picLocks noChangeAspect="1"/>
          </p:cNvPicPr>
          <p:nvPr/>
        </p:nvPicPr>
        <p:blipFill>
          <a:blip r:embed="rId2"/>
          <a:stretch>
            <a:fillRect/>
          </a:stretch>
        </p:blipFill>
        <p:spPr>
          <a:xfrm>
            <a:off x="1036810" y="0"/>
            <a:ext cx="10006935" cy="6782466"/>
          </a:xfrm>
          <a:prstGeom prst="rect">
            <a:avLst/>
          </a:prstGeom>
        </p:spPr>
      </p:pic>
    </p:spTree>
    <p:extLst>
      <p:ext uri="{BB962C8B-B14F-4D97-AF65-F5344CB8AC3E}">
        <p14:creationId xmlns:p14="http://schemas.microsoft.com/office/powerpoint/2010/main" val="247840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A </a:t>
            </a:r>
            <a:r>
              <a:rPr lang="fr-FR" b="1" dirty="0" err="1" smtClean="0"/>
              <a:t>facility</a:t>
            </a:r>
            <a:r>
              <a:rPr lang="fr-FR" b="1" dirty="0" smtClean="0"/>
              <a:t> to </a:t>
            </a:r>
            <a:r>
              <a:rPr lang="en-US" b="1" dirty="0" err="1" smtClean="0">
                <a:effectLst/>
              </a:rPr>
              <a:t>SearcHiP</a:t>
            </a:r>
            <a:r>
              <a:rPr lang="en-US" b="1" dirty="0" smtClean="0">
                <a:effectLst/>
              </a:rPr>
              <a:t> </a:t>
            </a:r>
            <a:endParaRPr lang="fr-FR" dirty="0"/>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15</a:t>
            </a:fld>
            <a:endParaRPr lang="fr-FR" dirty="0"/>
          </a:p>
        </p:txBody>
      </p:sp>
      <p:sp>
        <p:nvSpPr>
          <p:cNvPr id="10" name="Espace réservé du contenu 9"/>
          <p:cNvSpPr>
            <a:spLocks noGrp="1"/>
          </p:cNvSpPr>
          <p:nvPr>
            <p:ph idx="1"/>
          </p:nvPr>
        </p:nvSpPr>
        <p:spPr>
          <a:xfrm>
            <a:off x="552091" y="1587443"/>
            <a:ext cx="9981844" cy="4530725"/>
          </a:xfrm>
          <a:solidFill>
            <a:schemeClr val="bg1">
              <a:alpha val="49000"/>
            </a:schemeClr>
          </a:solidFill>
        </p:spPr>
        <p:txBody>
          <a:bodyPr>
            <a:normAutofit/>
          </a:bodyPr>
          <a:lstStyle/>
          <a:p>
            <a:r>
              <a:rPr lang="fr-FR" dirty="0" smtClean="0"/>
              <a:t>BSM @ Home 400 </a:t>
            </a:r>
            <a:r>
              <a:rPr lang="fr-FR" dirty="0" err="1" smtClean="0"/>
              <a:t>GeV</a:t>
            </a:r>
            <a:r>
              <a:rPr lang="fr-FR" dirty="0" smtClean="0"/>
              <a:t> p </a:t>
            </a:r>
            <a:r>
              <a:rPr lang="fr-FR" dirty="0" err="1" smtClean="0"/>
              <a:t>beam</a:t>
            </a:r>
            <a:r>
              <a:rPr lang="fr-FR" dirty="0" smtClean="0"/>
              <a:t> (</a:t>
            </a:r>
            <a:r>
              <a:rPr lang="fr-FR" dirty="0" smtClean="0">
                <a:sym typeface="Symbol" panose="05050102010706020507" pitchFamily="18" charset="2"/>
              </a:rPr>
              <a:t></a:t>
            </a:r>
            <a:r>
              <a:rPr lang="fr-FR" dirty="0" smtClean="0"/>
              <a:t>s=27 </a:t>
            </a:r>
            <a:r>
              <a:rPr lang="fr-FR" dirty="0" err="1" smtClean="0"/>
              <a:t>GeV</a:t>
            </a:r>
            <a:r>
              <a:rPr lang="fr-FR" dirty="0" smtClean="0"/>
              <a:t>); 2.10</a:t>
            </a:r>
            <a:r>
              <a:rPr lang="fr-FR" baseline="30000" dirty="0" smtClean="0"/>
              <a:t>20</a:t>
            </a:r>
            <a:r>
              <a:rPr lang="fr-FR" dirty="0" smtClean="0"/>
              <a:t> pot (5 y)</a:t>
            </a:r>
          </a:p>
          <a:p>
            <a:r>
              <a:rPr lang="en-US" dirty="0"/>
              <a:t>The </a:t>
            </a:r>
            <a:r>
              <a:rPr lang="en-US" dirty="0" err="1"/>
              <a:t>SHiP</a:t>
            </a:r>
            <a:r>
              <a:rPr lang="en-US" dirty="0"/>
              <a:t> detector consists of two complementary </a:t>
            </a:r>
            <a:r>
              <a:rPr lang="en-US" dirty="0" smtClean="0"/>
              <a:t>apparatuses</a:t>
            </a:r>
          </a:p>
          <a:p>
            <a:pPr lvl="1"/>
            <a:r>
              <a:rPr lang="en-US" dirty="0" smtClean="0"/>
              <a:t>scattering </a:t>
            </a:r>
            <a:r>
              <a:rPr lang="en-US" dirty="0"/>
              <a:t>and neutrino detector(SND</a:t>
            </a:r>
            <a:r>
              <a:rPr lang="en-US" dirty="0" smtClean="0"/>
              <a:t>): search </a:t>
            </a:r>
            <a:r>
              <a:rPr lang="en-US" dirty="0"/>
              <a:t>for light dark matter (LDM)scattering and perform neutrino physics</a:t>
            </a:r>
          </a:p>
          <a:p>
            <a:pPr lvl="1"/>
            <a:r>
              <a:rPr lang="en-US" dirty="0" smtClean="0"/>
              <a:t>hidden </a:t>
            </a:r>
            <a:r>
              <a:rPr lang="en-US" dirty="0"/>
              <a:t>sector (HS) decay </a:t>
            </a:r>
            <a:r>
              <a:rPr lang="en-US" dirty="0" smtClean="0"/>
              <a:t>spectrometer: </a:t>
            </a:r>
            <a:r>
              <a:rPr lang="en-US" dirty="0"/>
              <a:t>visible decays of HS particles by </a:t>
            </a:r>
            <a:r>
              <a:rPr lang="en-US" dirty="0" smtClean="0"/>
              <a:t>reconstructing their </a:t>
            </a:r>
            <a:r>
              <a:rPr lang="en-US" dirty="0"/>
              <a:t>decay vertices in a 50 m long decay volume</a:t>
            </a:r>
            <a:endParaRPr lang="fr-FR" dirty="0" smtClean="0"/>
          </a:p>
          <a:p>
            <a:endParaRPr lang="fr-FR" dirty="0"/>
          </a:p>
        </p:txBody>
      </p:sp>
      <p:pic>
        <p:nvPicPr>
          <p:cNvPr id="3" name="Image 2"/>
          <p:cNvPicPr>
            <a:picLocks noChangeAspect="1"/>
          </p:cNvPicPr>
          <p:nvPr/>
        </p:nvPicPr>
        <p:blipFill>
          <a:blip r:embed="rId2"/>
          <a:stretch>
            <a:fillRect/>
          </a:stretch>
        </p:blipFill>
        <p:spPr>
          <a:xfrm>
            <a:off x="2700068" y="4262386"/>
            <a:ext cx="6571171" cy="2342336"/>
          </a:xfrm>
          <a:prstGeom prst="rect">
            <a:avLst/>
          </a:prstGeom>
        </p:spPr>
      </p:pic>
      <p:cxnSp>
        <p:nvCxnSpPr>
          <p:cNvPr id="7" name="Connecteur droit avec flèche 6"/>
          <p:cNvCxnSpPr/>
          <p:nvPr/>
        </p:nvCxnSpPr>
        <p:spPr>
          <a:xfrm flipH="1">
            <a:off x="5477774" y="2852351"/>
            <a:ext cx="189781" cy="23148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395213" y="3588589"/>
            <a:ext cx="4635979" cy="8322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65386" y="4202409"/>
            <a:ext cx="6096000" cy="1200329"/>
          </a:xfrm>
          <a:prstGeom prst="rect">
            <a:avLst/>
          </a:prstGeom>
        </p:spPr>
        <p:txBody>
          <a:bodyPr>
            <a:spAutoFit/>
          </a:bodyPr>
          <a:lstStyle/>
          <a:p>
            <a:r>
              <a:rPr lang="en-US" i="1" dirty="0" err="1">
                <a:latin typeface="Arial-ItalicMT"/>
              </a:rPr>
              <a:t>SHiP</a:t>
            </a:r>
            <a:r>
              <a:rPr lang="en-US" i="1" dirty="0">
                <a:latin typeface="Arial-ItalicMT"/>
              </a:rPr>
              <a:t> is currently a collaboration of 49 institutes, 5 associate institutes</a:t>
            </a:r>
          </a:p>
          <a:p>
            <a:r>
              <a:rPr lang="en-US" i="1" dirty="0">
                <a:latin typeface="Arial-ItalicMT"/>
              </a:rPr>
              <a:t>from 16 countries, CERN and </a:t>
            </a:r>
            <a:r>
              <a:rPr lang="en-US" i="1" dirty="0" smtClean="0">
                <a:latin typeface="Arial-ItalicMT"/>
              </a:rPr>
              <a:t>JINR</a:t>
            </a:r>
          </a:p>
          <a:p>
            <a:r>
              <a:rPr lang="en-US" i="1" dirty="0" smtClean="0">
                <a:latin typeface="Arial-ItalicMT"/>
              </a:rPr>
              <a:t>(Golutvin-2017)</a:t>
            </a:r>
            <a:endParaRPr lang="fr-FR" dirty="0"/>
          </a:p>
        </p:txBody>
      </p:sp>
    </p:spTree>
    <p:extLst>
      <p:ext uri="{BB962C8B-B14F-4D97-AF65-F5344CB8AC3E}">
        <p14:creationId xmlns:p14="http://schemas.microsoft.com/office/powerpoint/2010/main" val="96265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16</a:t>
            </a:fld>
            <a:endParaRPr lang="fr-FR"/>
          </a:p>
        </p:txBody>
      </p:sp>
      <p:pic>
        <p:nvPicPr>
          <p:cNvPr id="6" name="Image 5"/>
          <p:cNvPicPr>
            <a:picLocks noChangeAspect="1"/>
          </p:cNvPicPr>
          <p:nvPr/>
        </p:nvPicPr>
        <p:blipFill>
          <a:blip r:embed="rId2"/>
          <a:stretch>
            <a:fillRect/>
          </a:stretch>
        </p:blipFill>
        <p:spPr>
          <a:xfrm>
            <a:off x="1512839" y="0"/>
            <a:ext cx="9113119" cy="6818195"/>
          </a:xfrm>
          <a:prstGeom prst="rect">
            <a:avLst/>
          </a:prstGeom>
        </p:spPr>
      </p:pic>
    </p:spTree>
    <p:extLst>
      <p:ext uri="{BB962C8B-B14F-4D97-AF65-F5344CB8AC3E}">
        <p14:creationId xmlns:p14="http://schemas.microsoft.com/office/powerpoint/2010/main" val="1782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GT01-NLPaNF</a:t>
            </a:r>
            <a:endParaRPr lang="fr-FR"/>
          </a:p>
        </p:txBody>
      </p:sp>
      <p:sp>
        <p:nvSpPr>
          <p:cNvPr id="3" name="Espace réservé du numéro de diapositive 2"/>
          <p:cNvSpPr>
            <a:spLocks noGrp="1"/>
          </p:cNvSpPr>
          <p:nvPr>
            <p:ph type="sldNum" sz="quarter" idx="12"/>
          </p:nvPr>
        </p:nvSpPr>
        <p:spPr/>
        <p:txBody>
          <a:bodyPr/>
          <a:lstStyle/>
          <a:p>
            <a:fld id="{BC832836-4F54-4740-A4B5-9BDC68CB5AF9}" type="slidenum">
              <a:rPr lang="fr-FR" smtClean="0"/>
              <a:t>17</a:t>
            </a:fld>
            <a:endParaRPr lang="fr-FR"/>
          </a:p>
        </p:txBody>
      </p:sp>
      <p:pic>
        <p:nvPicPr>
          <p:cNvPr id="4" name="Image 3"/>
          <p:cNvPicPr>
            <a:picLocks noChangeAspect="1"/>
          </p:cNvPicPr>
          <p:nvPr/>
        </p:nvPicPr>
        <p:blipFill>
          <a:blip r:embed="rId2"/>
          <a:stretch>
            <a:fillRect/>
          </a:stretch>
        </p:blipFill>
        <p:spPr>
          <a:xfrm>
            <a:off x="1615966" y="69945"/>
            <a:ext cx="8958733" cy="6717110"/>
          </a:xfrm>
          <a:prstGeom prst="rect">
            <a:avLst/>
          </a:prstGeom>
        </p:spPr>
      </p:pic>
    </p:spTree>
    <p:extLst>
      <p:ext uri="{BB962C8B-B14F-4D97-AF65-F5344CB8AC3E}">
        <p14:creationId xmlns:p14="http://schemas.microsoft.com/office/powerpoint/2010/main" val="483902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GT01-NLPaNF</a:t>
            </a:r>
            <a:endParaRPr lang="fr-FR"/>
          </a:p>
        </p:txBody>
      </p:sp>
      <p:sp>
        <p:nvSpPr>
          <p:cNvPr id="3" name="Espace réservé du numéro de diapositive 2"/>
          <p:cNvSpPr>
            <a:spLocks noGrp="1"/>
          </p:cNvSpPr>
          <p:nvPr>
            <p:ph type="sldNum" sz="quarter" idx="12"/>
          </p:nvPr>
        </p:nvSpPr>
        <p:spPr/>
        <p:txBody>
          <a:bodyPr/>
          <a:lstStyle/>
          <a:p>
            <a:fld id="{BC832836-4F54-4740-A4B5-9BDC68CB5AF9}" type="slidenum">
              <a:rPr lang="fr-FR" smtClean="0"/>
              <a:t>18</a:t>
            </a:fld>
            <a:endParaRPr lang="fr-FR"/>
          </a:p>
        </p:txBody>
      </p:sp>
      <p:pic>
        <p:nvPicPr>
          <p:cNvPr id="4" name="Image 3"/>
          <p:cNvPicPr>
            <a:picLocks noChangeAspect="1"/>
          </p:cNvPicPr>
          <p:nvPr/>
        </p:nvPicPr>
        <p:blipFill>
          <a:blip r:embed="rId2"/>
          <a:stretch>
            <a:fillRect/>
          </a:stretch>
        </p:blipFill>
        <p:spPr>
          <a:xfrm>
            <a:off x="1472370" y="1"/>
            <a:ext cx="9106292" cy="6753454"/>
          </a:xfrm>
          <a:prstGeom prst="rect">
            <a:avLst/>
          </a:prstGeom>
        </p:spPr>
      </p:pic>
    </p:spTree>
    <p:extLst>
      <p:ext uri="{BB962C8B-B14F-4D97-AF65-F5344CB8AC3E}">
        <p14:creationId xmlns:p14="http://schemas.microsoft.com/office/powerpoint/2010/main" val="266189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19</a:t>
            </a:fld>
            <a:endParaRPr lang="fr-FR"/>
          </a:p>
        </p:txBody>
      </p:sp>
      <p:pic>
        <p:nvPicPr>
          <p:cNvPr id="6" name="Image 5"/>
          <p:cNvPicPr>
            <a:picLocks noChangeAspect="1"/>
          </p:cNvPicPr>
          <p:nvPr/>
        </p:nvPicPr>
        <p:blipFill>
          <a:blip r:embed="rId2"/>
          <a:stretch>
            <a:fillRect/>
          </a:stretch>
        </p:blipFill>
        <p:spPr>
          <a:xfrm>
            <a:off x="2277371" y="227996"/>
            <a:ext cx="8729932" cy="6225655"/>
          </a:xfrm>
          <a:prstGeom prst="rect">
            <a:avLst/>
          </a:prstGeom>
        </p:spPr>
      </p:pic>
      <p:sp>
        <p:nvSpPr>
          <p:cNvPr id="7" name="Rectangle 6"/>
          <p:cNvSpPr/>
          <p:nvPr/>
        </p:nvSpPr>
        <p:spPr>
          <a:xfrm>
            <a:off x="1268084" y="6400412"/>
            <a:ext cx="10360324" cy="276999"/>
          </a:xfrm>
          <a:prstGeom prst="rect">
            <a:avLst/>
          </a:prstGeom>
          <a:solidFill>
            <a:schemeClr val="bg1"/>
          </a:solidFill>
        </p:spPr>
        <p:txBody>
          <a:bodyPr wrap="square">
            <a:spAutoFit/>
          </a:bodyPr>
          <a:lstStyle/>
          <a:p>
            <a:r>
              <a:rPr lang="en-US" sz="1200" dirty="0">
                <a:latin typeface="NimbusRomNo9L-Regu"/>
              </a:rPr>
              <a:t>[12] J. </a:t>
            </a:r>
            <a:r>
              <a:rPr lang="en-US" sz="1200" dirty="0" err="1">
                <a:latin typeface="NimbusRomNo9L-Regu"/>
              </a:rPr>
              <a:t>Beacham</a:t>
            </a:r>
            <a:r>
              <a:rPr lang="en-US" sz="1200" dirty="0">
                <a:latin typeface="NimbusRomNo9L-Regu"/>
              </a:rPr>
              <a:t> et al., </a:t>
            </a:r>
            <a:r>
              <a:rPr lang="en-US" sz="1200" dirty="0">
                <a:latin typeface="NimbusRomNo9L-ReguItal"/>
              </a:rPr>
              <a:t>Physics Beyond Colliders at CERN: Beyond the Standard Model Working </a:t>
            </a:r>
            <a:r>
              <a:rPr lang="en-US" sz="1200" dirty="0" smtClean="0">
                <a:latin typeface="NimbusRomNo9L-ReguItal"/>
              </a:rPr>
              <a:t>Group </a:t>
            </a:r>
            <a:r>
              <a:rPr lang="fr-FR" sz="1200" dirty="0" smtClean="0">
                <a:latin typeface="NimbusRomNo9L-ReguItal"/>
              </a:rPr>
              <a:t>Report</a:t>
            </a:r>
            <a:r>
              <a:rPr lang="fr-FR" sz="1200" dirty="0">
                <a:latin typeface="NimbusRomNo9L-Regu"/>
              </a:rPr>
              <a:t>, [</a:t>
            </a:r>
            <a:r>
              <a:rPr lang="fr-FR" sz="1200" dirty="0">
                <a:latin typeface="SFTT1095"/>
              </a:rPr>
              <a:t>arXiv:1901.09966</a:t>
            </a:r>
            <a:r>
              <a:rPr lang="fr-FR" sz="1200" dirty="0">
                <a:latin typeface="NimbusRomNo9L-Regu"/>
              </a:rPr>
              <a:t>]. March 2019</a:t>
            </a:r>
            <a:endParaRPr lang="fr-FR" sz="1200" dirty="0"/>
          </a:p>
        </p:txBody>
      </p:sp>
      <p:sp>
        <p:nvSpPr>
          <p:cNvPr id="8" name="ZoneTexte 7"/>
          <p:cNvSpPr txBox="1"/>
          <p:nvPr/>
        </p:nvSpPr>
        <p:spPr>
          <a:xfrm>
            <a:off x="283712" y="379562"/>
            <a:ext cx="1574918" cy="646331"/>
          </a:xfrm>
          <a:prstGeom prst="rect">
            <a:avLst/>
          </a:prstGeom>
          <a:solidFill>
            <a:schemeClr val="accent4">
              <a:lumMod val="20000"/>
              <a:lumOff val="80000"/>
            </a:schemeClr>
          </a:solidFill>
          <a:ln>
            <a:solidFill>
              <a:srgbClr val="FF0000"/>
            </a:solidFill>
          </a:ln>
        </p:spPr>
        <p:txBody>
          <a:bodyPr wrap="none" rtlCol="0">
            <a:spAutoFit/>
          </a:bodyPr>
          <a:lstStyle/>
          <a:p>
            <a:r>
              <a:rPr lang="fr-FR" dirty="0" smtClean="0"/>
              <a:t>SHIP </a:t>
            </a:r>
            <a:r>
              <a:rPr lang="fr-FR" dirty="0" err="1" smtClean="0"/>
              <a:t>expected</a:t>
            </a:r>
            <a:r>
              <a:rPr lang="fr-FR" dirty="0" smtClean="0"/>
              <a:t> </a:t>
            </a:r>
          </a:p>
          <a:p>
            <a:r>
              <a:rPr lang="fr-FR" dirty="0" smtClean="0"/>
              <a:t>performances</a:t>
            </a:r>
            <a:endParaRPr lang="fr-FR" dirty="0"/>
          </a:p>
        </p:txBody>
      </p:sp>
    </p:spTree>
    <p:extLst>
      <p:ext uri="{BB962C8B-B14F-4D97-AF65-F5344CB8AC3E}">
        <p14:creationId xmlns:p14="http://schemas.microsoft.com/office/powerpoint/2010/main" val="3265775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5343"/>
            <a:ext cx="10515600" cy="1325563"/>
          </a:xfrm>
        </p:spPr>
        <p:txBody>
          <a:bodyPr/>
          <a:lstStyle/>
          <a:p>
            <a:r>
              <a:rPr lang="fr-FR" dirty="0" err="1" smtClean="0"/>
              <a:t>Axion</a:t>
            </a:r>
            <a:r>
              <a:rPr lang="fr-FR" dirty="0" smtClean="0"/>
              <a:t> DM </a:t>
            </a:r>
            <a:r>
              <a:rPr lang="fr-FR" dirty="0" err="1" smtClean="0"/>
              <a:t>searches</a:t>
            </a:r>
            <a:endParaRPr lang="fr-FR" dirty="0"/>
          </a:p>
        </p:txBody>
      </p:sp>
      <p:sp>
        <p:nvSpPr>
          <p:cNvPr id="3" name="Espace réservé du contenu 2"/>
          <p:cNvSpPr>
            <a:spLocks noGrp="1"/>
          </p:cNvSpPr>
          <p:nvPr>
            <p:ph idx="1"/>
          </p:nvPr>
        </p:nvSpPr>
        <p:spPr>
          <a:xfrm>
            <a:off x="5752928" y="652543"/>
            <a:ext cx="5398698" cy="371162"/>
          </a:xfrm>
        </p:spPr>
        <p:txBody>
          <a:bodyPr>
            <a:normAutofit fontScale="92500" lnSpcReduction="20000"/>
          </a:bodyPr>
          <a:lstStyle/>
          <a:p>
            <a:r>
              <a:rPr lang="fr-FR" dirty="0" smtClean="0"/>
              <a:t>GT06/Oct2019 (F. Hubaut/CCPM)</a:t>
            </a:r>
            <a:endParaRPr lang="fr-FR" dirty="0"/>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2</a:t>
            </a:fld>
            <a:endParaRPr lang="fr-FR"/>
          </a:p>
        </p:txBody>
      </p:sp>
      <p:pic>
        <p:nvPicPr>
          <p:cNvPr id="9" name="Image 8"/>
          <p:cNvPicPr>
            <a:picLocks noChangeAspect="1"/>
          </p:cNvPicPr>
          <p:nvPr/>
        </p:nvPicPr>
        <p:blipFill>
          <a:blip r:embed="rId2"/>
          <a:stretch>
            <a:fillRect/>
          </a:stretch>
        </p:blipFill>
        <p:spPr>
          <a:xfrm>
            <a:off x="838200" y="1214907"/>
            <a:ext cx="9708430" cy="5506568"/>
          </a:xfrm>
          <a:prstGeom prst="rect">
            <a:avLst/>
          </a:prstGeom>
        </p:spPr>
      </p:pic>
    </p:spTree>
    <p:extLst>
      <p:ext uri="{BB962C8B-B14F-4D97-AF65-F5344CB8AC3E}">
        <p14:creationId xmlns:p14="http://schemas.microsoft.com/office/powerpoint/2010/main" val="255236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8610600" y="4785244"/>
            <a:ext cx="3418800" cy="2072756"/>
            <a:chOff x="3152793" y="3738501"/>
            <a:chExt cx="3418800" cy="2072756"/>
          </a:xfrm>
        </p:grpSpPr>
        <p:grpSp>
          <p:nvGrpSpPr>
            <p:cNvPr id="8" name="Groupe 7"/>
            <p:cNvGrpSpPr/>
            <p:nvPr/>
          </p:nvGrpSpPr>
          <p:grpSpPr>
            <a:xfrm>
              <a:off x="3152793" y="3738501"/>
              <a:ext cx="3418800" cy="2072756"/>
              <a:chOff x="4386600" y="2910811"/>
              <a:chExt cx="3418800" cy="2072756"/>
            </a:xfrm>
          </p:grpSpPr>
          <p:pic>
            <p:nvPicPr>
              <p:cNvPr id="6" name="Image 5"/>
              <p:cNvPicPr>
                <a:picLocks noChangeAspect="1"/>
              </p:cNvPicPr>
              <p:nvPr/>
            </p:nvPicPr>
            <p:blipFill>
              <a:blip r:embed="rId2"/>
              <a:stretch>
                <a:fillRect/>
              </a:stretch>
            </p:blipFill>
            <p:spPr>
              <a:xfrm>
                <a:off x="4386600" y="3947189"/>
                <a:ext cx="3418800" cy="1036378"/>
              </a:xfrm>
              <a:prstGeom prst="rect">
                <a:avLst/>
              </a:prstGeom>
            </p:spPr>
          </p:pic>
          <p:pic>
            <p:nvPicPr>
              <p:cNvPr id="7" name="Image 6"/>
              <p:cNvPicPr>
                <a:picLocks noChangeAspect="1"/>
              </p:cNvPicPr>
              <p:nvPr/>
            </p:nvPicPr>
            <p:blipFill>
              <a:blip r:embed="rId3"/>
              <a:stretch>
                <a:fillRect/>
              </a:stretch>
            </p:blipFill>
            <p:spPr>
              <a:xfrm>
                <a:off x="4386600" y="2910811"/>
                <a:ext cx="3418800" cy="1036378"/>
              </a:xfrm>
              <a:prstGeom prst="rect">
                <a:avLst/>
              </a:prstGeom>
            </p:spPr>
          </p:pic>
        </p:grpSp>
        <p:sp>
          <p:nvSpPr>
            <p:cNvPr id="14" name="Rectangle 13"/>
            <p:cNvSpPr/>
            <p:nvPr/>
          </p:nvSpPr>
          <p:spPr>
            <a:xfrm>
              <a:off x="3759200" y="5402053"/>
              <a:ext cx="2250103" cy="369332"/>
            </a:xfrm>
            <a:prstGeom prst="rect">
              <a:avLst/>
            </a:prstGeom>
            <a:solidFill>
              <a:schemeClr val="accent4">
                <a:lumMod val="20000"/>
                <a:lumOff val="80000"/>
              </a:schemeClr>
            </a:solidFill>
          </p:spPr>
          <p:txBody>
            <a:bodyPr wrap="none">
              <a:spAutoFit/>
            </a:bodyPr>
            <a:lstStyle/>
            <a:p>
              <a:r>
                <a:rPr lang="en-US" dirty="0"/>
                <a:t>“Antimatter Factory”) </a:t>
              </a:r>
              <a:endParaRPr lang="fr-FR" dirty="0"/>
            </a:p>
          </p:txBody>
        </p:sp>
      </p:grpSp>
      <p:sp>
        <p:nvSpPr>
          <p:cNvPr id="2" name="Titre 1"/>
          <p:cNvSpPr>
            <a:spLocks noGrp="1"/>
          </p:cNvSpPr>
          <p:nvPr>
            <p:ph type="title"/>
          </p:nvPr>
        </p:nvSpPr>
        <p:spPr/>
        <p:txBody>
          <a:bodyPr/>
          <a:lstStyle/>
          <a:p>
            <a:r>
              <a:rPr lang="en-US" b="1" dirty="0" smtClean="0"/>
              <a:t>Probing General Relativity with Antimatter</a:t>
            </a:r>
            <a:endParaRPr lang="fr-FR" dirty="0"/>
          </a:p>
        </p:txBody>
      </p:sp>
      <p:sp>
        <p:nvSpPr>
          <p:cNvPr id="3" name="Espace réservé du contenu 2"/>
          <p:cNvSpPr>
            <a:spLocks noGrp="1"/>
          </p:cNvSpPr>
          <p:nvPr>
            <p:ph idx="1"/>
          </p:nvPr>
        </p:nvSpPr>
        <p:spPr>
          <a:xfrm>
            <a:off x="838200" y="1349560"/>
            <a:ext cx="10515600" cy="4966918"/>
          </a:xfrm>
        </p:spPr>
        <p:txBody>
          <a:bodyPr>
            <a:normAutofit fontScale="92500"/>
          </a:bodyPr>
          <a:lstStyle/>
          <a:p>
            <a:r>
              <a:rPr lang="en-US" sz="2400" dirty="0" smtClean="0"/>
              <a:t>Test Weak Equivalence Principle with antimatter.</a:t>
            </a:r>
          </a:p>
          <a:p>
            <a:pPr lvl="1"/>
            <a:r>
              <a:rPr lang="en-US" sz="2000" dirty="0" smtClean="0"/>
              <a:t>Well tested with matter @ 10</a:t>
            </a:r>
            <a:r>
              <a:rPr lang="en-US" sz="2000" baseline="30000" dirty="0" smtClean="0"/>
              <a:t>-15</a:t>
            </a:r>
            <a:r>
              <a:rPr lang="en-US" sz="2000" dirty="0" smtClean="0"/>
              <a:t> (MICROSCOPE 2017</a:t>
            </a:r>
            <a:r>
              <a:rPr lang="en-US" sz="2000" dirty="0" smtClean="0">
                <a:hlinkClick r:id="rId4"/>
              </a:rPr>
              <a:t>,</a:t>
            </a:r>
            <a:r>
              <a:rPr lang="fr-FR" sz="2000" dirty="0" smtClean="0">
                <a:hlinkClick r:id="rId4"/>
              </a:rPr>
              <a:t> arXiv:1712.01176</a:t>
            </a:r>
            <a:r>
              <a:rPr lang="en-US" sz="2000" dirty="0" smtClean="0"/>
              <a:t>)</a:t>
            </a:r>
          </a:p>
          <a:p>
            <a:r>
              <a:rPr lang="en-US" sz="2400" dirty="0" smtClean="0"/>
              <a:t>No (strong) theoretical prejudice</a:t>
            </a:r>
          </a:p>
          <a:p>
            <a:pPr lvl="1"/>
            <a:r>
              <a:rPr lang="en-US" sz="2100" dirty="0" smtClean="0"/>
              <a:t>Certain aspect of grand </a:t>
            </a:r>
            <a:r>
              <a:rPr lang="en-US" sz="2100" dirty="0"/>
              <a:t>unification theory predict differing interactions for matter and antimatter</a:t>
            </a:r>
            <a:endParaRPr lang="en-US" sz="2100" dirty="0" smtClean="0"/>
          </a:p>
          <a:p>
            <a:pPr lvl="1"/>
            <a:r>
              <a:rPr lang="en-US" sz="2000" dirty="0" smtClean="0"/>
              <a:t>Test Dirac-Milne Universe models (G. </a:t>
            </a:r>
            <a:r>
              <a:rPr lang="en-US" sz="2000" dirty="0" err="1" smtClean="0"/>
              <a:t>Chardin</a:t>
            </a:r>
            <a:r>
              <a:rPr lang="en-US" sz="2000" dirty="0" smtClean="0"/>
              <a:t> 2018,  </a:t>
            </a:r>
            <a:r>
              <a:rPr lang="en-US" sz="2000" dirty="0" smtClean="0">
                <a:hlinkClick r:id="rId5"/>
              </a:rPr>
              <a:t>arXiv:1807.11198v1</a:t>
            </a:r>
            <a:r>
              <a:rPr lang="en-US" sz="2000" dirty="0" smtClean="0"/>
              <a:t>)</a:t>
            </a:r>
          </a:p>
          <a:p>
            <a:r>
              <a:rPr lang="en-US" sz="2400" dirty="0" smtClean="0"/>
              <a:t>Experimentally </a:t>
            </a:r>
          </a:p>
          <a:p>
            <a:pPr lvl="1"/>
            <a:r>
              <a:rPr lang="en-US" sz="2000" dirty="0" smtClean="0">
                <a:solidFill>
                  <a:srgbClr val="FF0000"/>
                </a:solidFill>
              </a:rPr>
              <a:t>STRONG</a:t>
            </a:r>
            <a:r>
              <a:rPr lang="en-US" sz="2000" dirty="0" smtClean="0"/>
              <a:t> evidence of repulsive gravitation (DE)! </a:t>
            </a:r>
          </a:p>
          <a:p>
            <a:pPr lvl="1"/>
            <a:r>
              <a:rPr lang="en-US" sz="2000" dirty="0" smtClean="0"/>
              <a:t>Antimatter factory available today (AD/</a:t>
            </a:r>
            <a:r>
              <a:rPr lang="en-US" sz="2000" dirty="0" err="1" smtClean="0"/>
              <a:t>ELENA+exp</a:t>
            </a:r>
            <a:r>
              <a:rPr lang="en-US" sz="2000" dirty="0" smtClean="0"/>
              <a:t>): Place to be!</a:t>
            </a:r>
            <a:endParaRPr lang="en-US" sz="2400" dirty="0"/>
          </a:p>
          <a:p>
            <a:r>
              <a:rPr lang="en-US" sz="2400" dirty="0" smtClean="0"/>
              <a:t>Fabricating </a:t>
            </a:r>
            <a:r>
              <a:rPr lang="en-US" sz="2400" dirty="0"/>
              <a:t>antihydrogen under controlled conditions in the lab offers the opportunity of </a:t>
            </a:r>
            <a:r>
              <a:rPr lang="en-US" sz="2400" dirty="0" smtClean="0"/>
              <a:t>studying fundamental </a:t>
            </a:r>
            <a:r>
              <a:rPr lang="en-US" sz="2400" dirty="0"/>
              <a:t>symmetries underlying to the observable universe</a:t>
            </a:r>
            <a:r>
              <a:rPr lang="en-US" sz="2400" dirty="0" smtClean="0"/>
              <a:t>.</a:t>
            </a:r>
          </a:p>
          <a:p>
            <a:r>
              <a:rPr lang="en-US" sz="2400" dirty="0"/>
              <a:t>The AD facility at CERN </a:t>
            </a:r>
            <a:r>
              <a:rPr lang="en-US" sz="2400" dirty="0" smtClean="0"/>
              <a:t>is </a:t>
            </a:r>
            <a:r>
              <a:rPr lang="en-US" sz="2400" dirty="0"/>
              <a:t>the sole installation </a:t>
            </a:r>
            <a:r>
              <a:rPr lang="en-US" sz="2400" dirty="0" smtClean="0"/>
              <a:t>worldwide</a:t>
            </a:r>
          </a:p>
          <a:p>
            <a:pPr marL="0" indent="0">
              <a:buNone/>
            </a:pPr>
            <a:r>
              <a:rPr lang="en-US" sz="2400" dirty="0" smtClean="0"/>
              <a:t> </a:t>
            </a:r>
            <a:r>
              <a:rPr lang="en-US" sz="2400" dirty="0"/>
              <a:t>providing low‐energy </a:t>
            </a:r>
            <a:r>
              <a:rPr lang="en-US" sz="2400" dirty="0" smtClean="0"/>
              <a:t>antiproton </a:t>
            </a:r>
            <a:r>
              <a:rPr lang="fr-FR" sz="2400" dirty="0" err="1" smtClean="0"/>
              <a:t>beams</a:t>
            </a:r>
            <a:r>
              <a:rPr lang="fr-FR" sz="2400" dirty="0" smtClean="0"/>
              <a:t> </a:t>
            </a:r>
            <a:r>
              <a:rPr lang="fr-FR" sz="2400" dirty="0"/>
              <a:t>to </a:t>
            </a:r>
            <a:r>
              <a:rPr lang="fr-FR" sz="2400" dirty="0" err="1"/>
              <a:t>users</a:t>
            </a:r>
            <a:r>
              <a:rPr lang="fr-FR" sz="2400" dirty="0" smtClean="0"/>
              <a:t>.</a:t>
            </a:r>
          </a:p>
          <a:p>
            <a:r>
              <a:rPr lang="pt-BR" dirty="0">
                <a:solidFill>
                  <a:srgbClr val="FF0000"/>
                </a:solidFill>
              </a:rPr>
              <a:t>AEgIS</a:t>
            </a:r>
            <a:r>
              <a:rPr lang="pt-BR" dirty="0"/>
              <a:t>, ALPHA, ASACUSA, ATRAP, BASE and </a:t>
            </a:r>
            <a:r>
              <a:rPr lang="pt-BR" dirty="0" smtClean="0">
                <a:solidFill>
                  <a:srgbClr val="FF0000"/>
                </a:solidFill>
              </a:rPr>
              <a:t>GBAR</a:t>
            </a:r>
          </a:p>
          <a:p>
            <a:endParaRPr lang="fr-FR" sz="2400" dirty="0"/>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20</a:t>
            </a:fld>
            <a:endParaRPr lang="fr-FR"/>
          </a:p>
        </p:txBody>
      </p:sp>
      <p:pic>
        <p:nvPicPr>
          <p:cNvPr id="16" name="Image 15"/>
          <p:cNvPicPr>
            <a:picLocks noChangeAspect="1"/>
          </p:cNvPicPr>
          <p:nvPr/>
        </p:nvPicPr>
        <p:blipFill rotWithShape="1">
          <a:blip r:embed="rId6" cstate="print">
            <a:extLst>
              <a:ext uri="{28A0092B-C50C-407E-A947-70E740481C1C}">
                <a14:useLocalDpi xmlns:a14="http://schemas.microsoft.com/office/drawing/2010/main" val="0"/>
              </a:ext>
            </a:extLst>
          </a:blip>
          <a:srcRect l="36500" t="2994" r="37166" b="-2994"/>
          <a:stretch/>
        </p:blipFill>
        <p:spPr>
          <a:xfrm>
            <a:off x="10759440" y="599193"/>
            <a:ext cx="1188720" cy="1759182"/>
          </a:xfrm>
          <a:prstGeom prst="rect">
            <a:avLst/>
          </a:prstGeom>
        </p:spPr>
      </p:pic>
      <p:sp>
        <p:nvSpPr>
          <p:cNvPr id="17" name="Rectangle 16"/>
          <p:cNvSpPr/>
          <p:nvPr/>
        </p:nvSpPr>
        <p:spPr>
          <a:xfrm>
            <a:off x="2378305" y="6378443"/>
            <a:ext cx="6003695" cy="369332"/>
          </a:xfrm>
          <a:prstGeom prst="rect">
            <a:avLst/>
          </a:prstGeom>
          <a:solidFill>
            <a:schemeClr val="accent4">
              <a:lumMod val="20000"/>
              <a:lumOff val="80000"/>
            </a:schemeClr>
          </a:solidFill>
        </p:spPr>
        <p:txBody>
          <a:bodyPr wrap="none">
            <a:spAutoFit/>
          </a:bodyPr>
          <a:lstStyle/>
          <a:p>
            <a:r>
              <a:rPr lang="en-US" b="1" dirty="0">
                <a:latin typeface="Calibri-Bold"/>
              </a:rPr>
              <a:t>D. </a:t>
            </a:r>
            <a:r>
              <a:rPr lang="en-US" b="1" dirty="0" err="1">
                <a:latin typeface="Calibri-Bold"/>
              </a:rPr>
              <a:t>Lunney</a:t>
            </a:r>
            <a:r>
              <a:rPr lang="en-US" b="1" dirty="0">
                <a:latin typeface="Calibri-Bold"/>
              </a:rPr>
              <a:t> (CSNSM‐</a:t>
            </a:r>
            <a:r>
              <a:rPr lang="en-US" b="1" dirty="0" err="1">
                <a:latin typeface="Calibri-Bold"/>
              </a:rPr>
              <a:t>Orsay</a:t>
            </a:r>
            <a:r>
              <a:rPr lang="en-US" b="1" dirty="0">
                <a:latin typeface="Calibri-Bold"/>
              </a:rPr>
              <a:t>) and P. </a:t>
            </a:r>
            <a:r>
              <a:rPr lang="en-US" b="1" dirty="0" err="1">
                <a:latin typeface="Calibri-Bold"/>
              </a:rPr>
              <a:t>Nédélec</a:t>
            </a:r>
            <a:r>
              <a:rPr lang="en-US" b="1" dirty="0">
                <a:latin typeface="Calibri-Bold"/>
              </a:rPr>
              <a:t> (IP2I‐Lyon)</a:t>
            </a:r>
            <a:endParaRPr lang="fr-FR" dirty="0"/>
          </a:p>
        </p:txBody>
      </p:sp>
    </p:spTree>
    <p:extLst>
      <p:ext uri="{BB962C8B-B14F-4D97-AF65-F5344CB8AC3E}">
        <p14:creationId xmlns:p14="http://schemas.microsoft.com/office/powerpoint/2010/main" val="269519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ozart487\Desktop\Thesis\figures\intro\wep_tests_matte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609"/>
          <a:stretch/>
        </p:blipFill>
        <p:spPr bwMode="auto">
          <a:xfrm>
            <a:off x="7372584" y="557318"/>
            <a:ext cx="4301256" cy="4219371"/>
          </a:xfrm>
          <a:prstGeom prst="rect">
            <a:avLst/>
          </a:prstGeom>
          <a:noFill/>
          <a:extLst>
            <a:ext uri="{909E8E84-426E-40DD-AFC4-6F175D3DCCD1}">
              <a14:hiddenFill xmlns:a14="http://schemas.microsoft.com/office/drawing/2010/main">
                <a:solidFill>
                  <a:srgbClr val="FFFFFF"/>
                </a:solidFill>
              </a14:hiddenFill>
            </a:ext>
          </a:extLst>
        </p:spPr>
      </p:pic>
      <p:sp>
        <p:nvSpPr>
          <p:cNvPr id="17432" name="Title 1"/>
          <p:cNvSpPr>
            <a:spLocks noGrp="1"/>
          </p:cNvSpPr>
          <p:nvPr>
            <p:ph type="title"/>
          </p:nvPr>
        </p:nvSpPr>
        <p:spPr/>
        <p:txBody>
          <a:bodyPr>
            <a:normAutofit/>
          </a:bodyPr>
          <a:lstStyle/>
          <a:p>
            <a:pPr eaLnBrk="1" hangingPunct="1"/>
            <a:r>
              <a:rPr lang="en-US" altLang="en-US" sz="2400" dirty="0"/>
              <a:t>Direct tests of the Equivalence Principle</a:t>
            </a:r>
          </a:p>
        </p:txBody>
      </p:sp>
      <p:sp>
        <p:nvSpPr>
          <p:cNvPr id="4" name="Slide Number Placeholder 3"/>
          <p:cNvSpPr>
            <a:spLocks noGrp="1"/>
          </p:cNvSpPr>
          <p:nvPr>
            <p:ph type="sldNum" sz="quarter" idx="12"/>
          </p:nvPr>
        </p:nvSpPr>
        <p:spPr/>
        <p:txBody>
          <a:bodyPr/>
          <a:lstStyle/>
          <a:p>
            <a:fld id="{9A9D7090-FD7F-415D-B478-B8E0988A8CA2}" type="slidenum">
              <a:rPr lang="en-US" smtClean="0">
                <a:solidFill>
                  <a:schemeClr val="tx1">
                    <a:lumMod val="65000"/>
                    <a:lumOff val="35000"/>
                  </a:schemeClr>
                </a:solidFill>
              </a:rPr>
              <a:t>21</a:t>
            </a:fld>
            <a:endParaRPr lang="en-US" dirty="0">
              <a:solidFill>
                <a:schemeClr val="tx1">
                  <a:lumMod val="65000"/>
                  <a:lumOff val="35000"/>
                </a:schemeClr>
              </a:solidFill>
            </a:endParaRPr>
          </a:p>
        </p:txBody>
      </p:sp>
      <p:sp>
        <p:nvSpPr>
          <p:cNvPr id="7" name="TextBox 6"/>
          <p:cNvSpPr txBox="1"/>
          <p:nvPr/>
        </p:nvSpPr>
        <p:spPr>
          <a:xfrm>
            <a:off x="2495600" y="5392267"/>
            <a:ext cx="72008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b="1" dirty="0">
                <a:latin typeface="Myriad Pro Light" pitchFamily="34" charset="0"/>
              </a:rPr>
              <a:t>any deviation from the expected acceleration of 9.806 m/s</a:t>
            </a:r>
            <a:r>
              <a:rPr lang="it-IT" b="1" baseline="30000" dirty="0">
                <a:latin typeface="Myriad Pro Light" pitchFamily="34" charset="0"/>
              </a:rPr>
              <a:t>2</a:t>
            </a:r>
            <a:r>
              <a:rPr lang="it-IT" b="1" dirty="0">
                <a:latin typeface="Myriad Pro Light" pitchFamily="34" charset="0"/>
              </a:rPr>
              <a:t> </a:t>
            </a:r>
          </a:p>
          <a:p>
            <a:pPr algn="ctr"/>
            <a:r>
              <a:rPr lang="it-IT" b="1" dirty="0">
                <a:latin typeface="Myriad Pro Light" pitchFamily="34" charset="0"/>
              </a:rPr>
              <a:t>would be an indication of new physics</a:t>
            </a:r>
          </a:p>
        </p:txBody>
      </p:sp>
      <p:sp>
        <p:nvSpPr>
          <p:cNvPr id="14" name="TextBox 13"/>
          <p:cNvSpPr txBox="1"/>
          <p:nvPr/>
        </p:nvSpPr>
        <p:spPr>
          <a:xfrm>
            <a:off x="2135560" y="1628800"/>
            <a:ext cx="4896544" cy="1412694"/>
          </a:xfrm>
          <a:prstGeom prst="rect">
            <a:avLst/>
          </a:prstGeom>
          <a:noFill/>
        </p:spPr>
        <p:txBody>
          <a:bodyPr wrap="square" rtlCol="0">
            <a:spAutoFit/>
          </a:bodyPr>
          <a:lstStyle/>
          <a:p>
            <a:pPr>
              <a:lnSpc>
                <a:spcPct val="130000"/>
              </a:lnSpc>
            </a:pPr>
            <a:r>
              <a:rPr lang="it-IT" b="1" dirty="0">
                <a:latin typeface="Myriad Pro Light" pitchFamily="34" charset="0"/>
              </a:rPr>
              <a:t>With normal matter</a:t>
            </a:r>
          </a:p>
          <a:p>
            <a:pPr marL="285750" indent="-285750">
              <a:lnSpc>
                <a:spcPct val="130000"/>
              </a:lnSpc>
              <a:buFont typeface="Arial" panose="020B0604020202020204" pitchFamily="34" charset="0"/>
              <a:buChar char="•"/>
            </a:pPr>
            <a:r>
              <a:rPr lang="it-IT" sz="1600" dirty="0">
                <a:latin typeface="Myriad Pro" pitchFamily="34" charset="0"/>
              </a:rPr>
              <a:t>Eötvös-like torsion balances (2 part per 10</a:t>
            </a:r>
            <a:r>
              <a:rPr lang="it-IT" sz="1600" baseline="30000" dirty="0">
                <a:latin typeface="Myriad Pro" pitchFamily="34" charset="0"/>
              </a:rPr>
              <a:t>13</a:t>
            </a:r>
            <a:r>
              <a:rPr lang="it-IT" sz="1600" dirty="0">
                <a:latin typeface="Myriad Pro" pitchFamily="34" charset="0"/>
              </a:rPr>
              <a:t>)</a:t>
            </a:r>
          </a:p>
          <a:p>
            <a:pPr marL="285750" indent="-285750">
              <a:lnSpc>
                <a:spcPct val="130000"/>
              </a:lnSpc>
              <a:buFont typeface="Arial" panose="020B0604020202020204" pitchFamily="34" charset="0"/>
              <a:buChar char="•"/>
            </a:pPr>
            <a:r>
              <a:rPr lang="it-IT" sz="1600" dirty="0">
                <a:latin typeface="Myriad Pro" pitchFamily="34" charset="0"/>
              </a:rPr>
              <a:t>Lunar laser ranging (3 part per 10</a:t>
            </a:r>
            <a:r>
              <a:rPr lang="it-IT" sz="1600" baseline="30000" dirty="0">
                <a:latin typeface="Myriad Pro" pitchFamily="34" charset="0"/>
              </a:rPr>
              <a:t>4</a:t>
            </a:r>
            <a:r>
              <a:rPr lang="it-IT" sz="1600" dirty="0">
                <a:latin typeface="Myriad Pro" pitchFamily="34" charset="0"/>
              </a:rPr>
              <a:t>)</a:t>
            </a:r>
          </a:p>
          <a:p>
            <a:pPr marL="285750" indent="-285750">
              <a:lnSpc>
                <a:spcPct val="130000"/>
              </a:lnSpc>
              <a:buFont typeface="Arial" panose="020B0604020202020204" pitchFamily="34" charset="0"/>
              <a:buChar char="•"/>
            </a:pPr>
            <a:r>
              <a:rPr lang="it-IT" sz="1600" dirty="0">
                <a:latin typeface="Myriad Pro" pitchFamily="34" charset="0"/>
              </a:rPr>
              <a:t>Cold atoms interferometry (3 part per 10</a:t>
            </a:r>
            <a:r>
              <a:rPr lang="it-IT" sz="1600" baseline="30000" dirty="0">
                <a:latin typeface="Myriad Pro" pitchFamily="34" charset="0"/>
              </a:rPr>
              <a:t>8</a:t>
            </a:r>
            <a:r>
              <a:rPr lang="it-IT" sz="1600" dirty="0">
                <a:latin typeface="Myriad Pro" pitchFamily="34" charset="0"/>
              </a:rPr>
              <a:t>)</a:t>
            </a:r>
          </a:p>
        </p:txBody>
      </p:sp>
      <p:sp>
        <p:nvSpPr>
          <p:cNvPr id="8" name="Rectangle 7"/>
          <p:cNvSpPr/>
          <p:nvPr/>
        </p:nvSpPr>
        <p:spPr>
          <a:xfrm>
            <a:off x="2135560" y="3392413"/>
            <a:ext cx="7633344" cy="1732782"/>
          </a:xfrm>
          <a:prstGeom prst="rect">
            <a:avLst/>
          </a:prstGeom>
        </p:spPr>
        <p:txBody>
          <a:bodyPr wrap="square">
            <a:spAutoFit/>
          </a:bodyPr>
          <a:lstStyle/>
          <a:p>
            <a:pPr>
              <a:lnSpc>
                <a:spcPct val="130000"/>
              </a:lnSpc>
            </a:pPr>
            <a:r>
              <a:rPr lang="it-IT" b="1" dirty="0">
                <a:latin typeface="Myriad Pro Light" pitchFamily="34" charset="0"/>
              </a:rPr>
              <a:t>With antimatter</a:t>
            </a:r>
          </a:p>
          <a:p>
            <a:pPr marL="285750" indent="-285750">
              <a:lnSpc>
                <a:spcPct val="130000"/>
              </a:lnSpc>
              <a:buFont typeface="Arial" panose="020B0604020202020204" pitchFamily="34" charset="0"/>
              <a:buChar char="•"/>
            </a:pPr>
            <a:r>
              <a:rPr lang="it-IT" sz="1600" dirty="0">
                <a:latin typeface="Myriad Pro" pitchFamily="34" charset="0"/>
              </a:rPr>
              <a:t>Attempts with charged positrons </a:t>
            </a:r>
            <a:r>
              <a:rPr lang="en-US" sz="1600" dirty="0">
                <a:latin typeface="Myriad Pro" pitchFamily="34" charset="0"/>
              </a:rPr>
              <a:t>~ </a:t>
            </a:r>
            <a:r>
              <a:rPr lang="it-IT" sz="1600" dirty="0">
                <a:latin typeface="Myriad Pro" pitchFamily="34" charset="0"/>
              </a:rPr>
              <a:t>1967</a:t>
            </a:r>
          </a:p>
          <a:p>
            <a:pPr marL="285750" indent="-285750">
              <a:lnSpc>
                <a:spcPct val="130000"/>
              </a:lnSpc>
              <a:buFont typeface="Arial" panose="020B0604020202020204" pitchFamily="34" charset="0"/>
              <a:buChar char="•"/>
            </a:pPr>
            <a:r>
              <a:rPr lang="it-IT" sz="1600" dirty="0">
                <a:latin typeface="Myriad Pro" pitchFamily="34" charset="0"/>
              </a:rPr>
              <a:t>Attempts with charged antiprotons </a:t>
            </a:r>
            <a:r>
              <a:rPr lang="en-US" sz="1600" dirty="0">
                <a:latin typeface="Myriad Pro" pitchFamily="34" charset="0"/>
              </a:rPr>
              <a:t>~ 1985</a:t>
            </a:r>
            <a:endParaRPr lang="it-IT" sz="1600" dirty="0">
              <a:latin typeface="Myriad Pro" pitchFamily="34" charset="0"/>
            </a:endParaRPr>
          </a:p>
          <a:p>
            <a:pPr marL="285750" indent="-285750">
              <a:lnSpc>
                <a:spcPct val="130000"/>
              </a:lnSpc>
              <a:buFont typeface="Arial" panose="020B0604020202020204" pitchFamily="34" charset="0"/>
              <a:buChar char="•"/>
            </a:pPr>
            <a:r>
              <a:rPr lang="it-IT" sz="1600" dirty="0">
                <a:latin typeface="Myriad Pro" pitchFamily="34" charset="0"/>
              </a:rPr>
              <a:t>Some criticized indirect limits </a:t>
            </a:r>
            <a:r>
              <a:rPr lang="en-US" sz="1600" dirty="0">
                <a:latin typeface="Myriad Pro" pitchFamily="34" charset="0"/>
              </a:rPr>
              <a:t>~ </a:t>
            </a:r>
            <a:r>
              <a:rPr lang="it-IT" sz="1600" dirty="0">
                <a:latin typeface="Myriad Pro" pitchFamily="34" charset="0"/>
              </a:rPr>
              <a:t>1987 - 2000 </a:t>
            </a:r>
          </a:p>
          <a:p>
            <a:pPr marL="285750" indent="-285750">
              <a:lnSpc>
                <a:spcPct val="130000"/>
              </a:lnSpc>
              <a:buFont typeface="Arial" panose="020B0604020202020204" pitchFamily="34" charset="0"/>
              <a:buChar char="•"/>
            </a:pPr>
            <a:r>
              <a:rPr lang="it-IT" sz="1600" dirty="0">
                <a:latin typeface="Myriad Pro" pitchFamily="34" charset="0"/>
              </a:rPr>
              <a:t>Antihydrogen by ALPHA collab., 2014 (rough, 110 part per 1)</a:t>
            </a:r>
            <a:endParaRPr lang="en-US" sz="1600" dirty="0">
              <a:latin typeface="Myriad Pro" pitchFamily="34" charset="0"/>
            </a:endParaRPr>
          </a:p>
        </p:txBody>
      </p:sp>
    </p:spTree>
    <p:extLst>
      <p:ext uri="{BB962C8B-B14F-4D97-AF65-F5344CB8AC3E}">
        <p14:creationId xmlns:p14="http://schemas.microsoft.com/office/powerpoint/2010/main" val="2847951886"/>
      </p:ext>
    </p:extLst>
  </p:cSld>
  <p:clrMapOvr>
    <a:masterClrMapping/>
  </p:clrMapOvr>
  <mc:AlternateContent xmlns:mc="http://schemas.openxmlformats.org/markup-compatibility/2006" xmlns:p14="http://schemas.microsoft.com/office/powerpoint/2010/main">
    <mc:Choice Requires="p14">
      <p:transition spd="slow" p14:dur="2000" advTm="72247"/>
    </mc:Choice>
    <mc:Fallback xmlns="">
      <p:transition spd="slow" advTm="7224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GBAR: </a:t>
            </a:r>
            <a:r>
              <a:rPr lang="en-US" b="1" dirty="0" smtClean="0"/>
              <a:t>Gravitational </a:t>
            </a:r>
            <a:r>
              <a:rPr lang="en-US" b="1" dirty="0" err="1" smtClean="0"/>
              <a:t>Behaviour</a:t>
            </a:r>
            <a:r>
              <a:rPr lang="en-US" b="1" dirty="0" smtClean="0"/>
              <a:t> of Antihydrogen at Rest</a:t>
            </a:r>
            <a:endParaRPr lang="fr-FR" dirty="0"/>
          </a:p>
        </p:txBody>
      </p:sp>
      <p:sp>
        <p:nvSpPr>
          <p:cNvPr id="4" name="Espace réservé du pied de page 3"/>
          <p:cNvSpPr>
            <a:spLocks noGrp="1"/>
          </p:cNvSpPr>
          <p:nvPr>
            <p:ph type="ftr" sz="quarter" idx="11"/>
          </p:nvPr>
        </p:nvSpPr>
        <p:spPr/>
        <p:txBody>
          <a:bodyPr/>
          <a:lstStyle/>
          <a:p>
            <a:r>
              <a:rPr lang="fr-FR" dirty="0" smtClean="0"/>
              <a:t>GT01-NLPaNF</a:t>
            </a:r>
            <a:endParaRPr lang="fr-FR" dirty="0"/>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22</a:t>
            </a:fld>
            <a:endParaRPr lang="fr-FR"/>
          </a:p>
        </p:txBody>
      </p:sp>
      <p:sp>
        <p:nvSpPr>
          <p:cNvPr id="7" name="Espace réservé du contenu 6"/>
          <p:cNvSpPr>
            <a:spLocks noGrp="1"/>
          </p:cNvSpPr>
          <p:nvPr>
            <p:ph idx="1"/>
          </p:nvPr>
        </p:nvSpPr>
        <p:spPr>
          <a:xfrm>
            <a:off x="838200" y="1825626"/>
            <a:ext cx="10515600" cy="1391820"/>
          </a:xfrm>
          <a:ln>
            <a:noFill/>
          </a:ln>
        </p:spPr>
        <p:txBody>
          <a:bodyPr/>
          <a:lstStyle/>
          <a:p>
            <a:r>
              <a:rPr lang="en-US" dirty="0" smtClean="0"/>
              <a:t>Both experiments create antihydrogen using a </a:t>
            </a:r>
            <a:r>
              <a:rPr lang="en-US" dirty="0"/>
              <a:t>charge‐exchange reaction of low‐energy antiprotons with </a:t>
            </a:r>
            <a:r>
              <a:rPr lang="en-US" dirty="0" err="1" smtClean="0"/>
              <a:t>positronium</a:t>
            </a:r>
            <a:r>
              <a:rPr lang="en-US" dirty="0" smtClean="0"/>
              <a:t>: </a:t>
            </a:r>
          </a:p>
          <a:p>
            <a:pPr lvl="1"/>
            <a:r>
              <a:rPr lang="fr-FR" dirty="0" err="1" smtClean="0"/>
              <a:t>AEgiS</a:t>
            </a:r>
            <a:r>
              <a:rPr lang="fr-FR" dirty="0" smtClean="0"/>
              <a:t>:				GBAR</a:t>
            </a:r>
          </a:p>
        </p:txBody>
      </p:sp>
      <p:pic>
        <p:nvPicPr>
          <p:cNvPr id="8" name="Espace réservé du contenu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2663" y="0"/>
            <a:ext cx="1193800" cy="1299361"/>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445180" y="2644894"/>
                <a:ext cx="2465483" cy="400110"/>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000" i="1" smtClean="0">
                              <a:latin typeface="Cambria Math" panose="02040503050406030204" pitchFamily="18" charset="0"/>
                            </a:rPr>
                          </m:ctrlPr>
                        </m:accPr>
                        <m:e>
                          <m:r>
                            <a:rPr lang="fr-FR" sz="2000" b="0" i="1" smtClean="0">
                              <a:latin typeface="Cambria Math" panose="02040503050406030204" pitchFamily="18" charset="0"/>
                            </a:rPr>
                            <m:t>𝑝</m:t>
                          </m:r>
                        </m:e>
                      </m:acc>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𝑜𝑃𝑠</m:t>
                          </m:r>
                        </m:e>
                        <m:sup>
                          <m:r>
                            <a:rPr lang="fr-FR" sz="2000" b="0" i="1" smtClean="0">
                              <a:latin typeface="Cambria Math" panose="02040503050406030204" pitchFamily="18" charset="0"/>
                            </a:rPr>
                            <m:t>∗</m:t>
                          </m:r>
                        </m:sup>
                      </m:sSup>
                      <m:r>
                        <a:rPr lang="fr-FR" sz="2000" b="0" i="1" smtClean="0">
                          <a:latin typeface="Cambria Math" panose="02040503050406030204" pitchFamily="18" charset="0"/>
                          <a:ea typeface="Cambria Math" panose="02040503050406030204" pitchFamily="18" charset="0"/>
                        </a:rPr>
                        <m:t>→</m:t>
                      </m:r>
                      <m:sSup>
                        <m:sSupPr>
                          <m:ctrlPr>
                            <a:rPr lang="fr-FR" sz="2000" b="0" i="1" smtClean="0">
                              <a:latin typeface="Cambria Math" panose="02040503050406030204" pitchFamily="18" charset="0"/>
                              <a:ea typeface="Cambria Math" panose="02040503050406030204" pitchFamily="18" charset="0"/>
                            </a:rPr>
                          </m:ctrlPr>
                        </m:sSupPr>
                        <m:e>
                          <m:acc>
                            <m:accPr>
                              <m:chr m:val="̅"/>
                              <m:ctrlPr>
                                <a:rPr lang="fr-FR" sz="2000" b="0" i="1" smtClean="0">
                                  <a:latin typeface="Cambria Math" panose="02040503050406030204" pitchFamily="18" charset="0"/>
                                  <a:ea typeface="Cambria Math" panose="02040503050406030204" pitchFamily="18" charset="0"/>
                                </a:rPr>
                              </m:ctrlPr>
                            </m:accPr>
                            <m:e>
                              <m:r>
                                <a:rPr lang="fr-FR" sz="2000" b="0" i="1" smtClean="0">
                                  <a:latin typeface="Cambria Math" panose="02040503050406030204" pitchFamily="18" charset="0"/>
                                  <a:ea typeface="Cambria Math" panose="02040503050406030204" pitchFamily="18" charset="0"/>
                                </a:rPr>
                                <m:t>𝐻</m:t>
                              </m:r>
                            </m:e>
                          </m:acc>
                        </m:e>
                        <m:sup>
                          <m:r>
                            <a:rPr lang="fr-FR" sz="2000" b="0" i="1" smtClean="0">
                              <a:latin typeface="Cambria Math" panose="02040503050406030204" pitchFamily="18" charset="0"/>
                              <a:ea typeface="Cambria Math" panose="02040503050406030204" pitchFamily="18" charset="0"/>
                            </a:rPr>
                            <m:t>∗</m:t>
                          </m:r>
                        </m:sup>
                      </m:sSup>
                      <m:r>
                        <a:rPr lang="fr-FR" sz="2000" b="0" i="1" smtClean="0">
                          <a:latin typeface="Cambria Math" panose="02040503050406030204" pitchFamily="18" charset="0"/>
                          <a:ea typeface="Cambria Math" panose="02040503050406030204" pitchFamily="18" charset="0"/>
                        </a:rPr>
                        <m:t>+</m:t>
                      </m:r>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𝑒</m:t>
                          </m:r>
                        </m:e>
                        <m:sup>
                          <m:r>
                            <a:rPr lang="fr-FR" sz="2000" b="0" i="1" smtClean="0">
                              <a:latin typeface="Cambria Math" panose="02040503050406030204" pitchFamily="18" charset="0"/>
                              <a:ea typeface="Cambria Math" panose="02040503050406030204" pitchFamily="18" charset="0"/>
                            </a:rPr>
                            <m:t>−</m:t>
                          </m:r>
                        </m:sup>
                      </m:sSup>
                    </m:oMath>
                  </m:oMathPara>
                </a14:m>
                <a:endParaRPr lang="fr-FR" sz="2000" dirty="0"/>
              </a:p>
            </p:txBody>
          </p:sp>
        </mc:Choice>
        <mc:Fallback xmlns="">
          <p:sp>
            <p:nvSpPr>
              <p:cNvPr id="12" name="Rectangle 11"/>
              <p:cNvSpPr>
                <a:spLocks noRot="1" noChangeAspect="1" noMove="1" noResize="1" noEditPoints="1" noAdjustHandles="1" noChangeArrowheads="1" noChangeShapeType="1" noTextEdit="1"/>
              </p:cNvSpPr>
              <p:nvPr/>
            </p:nvSpPr>
            <p:spPr>
              <a:xfrm>
                <a:off x="2445180" y="2644894"/>
                <a:ext cx="2465483" cy="400110"/>
              </a:xfrm>
              <a:prstGeom prst="rect">
                <a:avLst/>
              </a:prstGeom>
              <a:blipFill>
                <a:blip r:embed="rId3"/>
                <a:stretch>
                  <a:fillRect b="-4412"/>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09180" y="2644894"/>
                <a:ext cx="2518382" cy="400110"/>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000" i="1" smtClean="0">
                              <a:latin typeface="Cambria Math" panose="02040503050406030204" pitchFamily="18" charset="0"/>
                            </a:rPr>
                          </m:ctrlPr>
                        </m:accPr>
                        <m:e>
                          <m:r>
                            <a:rPr lang="fr-FR" sz="2000" b="0" i="1" smtClean="0">
                              <a:latin typeface="Cambria Math" panose="02040503050406030204" pitchFamily="18" charset="0"/>
                            </a:rPr>
                            <m:t>𝑝</m:t>
                          </m:r>
                        </m:e>
                      </m:acc>
                      <m:r>
                        <a:rPr lang="fr-FR" sz="2000" b="0" i="1" smtClean="0">
                          <a:latin typeface="Cambria Math" panose="02040503050406030204" pitchFamily="18" charset="0"/>
                        </a:rPr>
                        <m:t>+2</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𝑃𝑠</m:t>
                          </m:r>
                        </m:e>
                        <m:sup>
                          <m:r>
                            <a:rPr lang="fr-FR" sz="2000" b="0" i="1" smtClean="0">
                              <a:latin typeface="Cambria Math" panose="02040503050406030204" pitchFamily="18" charset="0"/>
                            </a:rPr>
                            <m:t>∗</m:t>
                          </m:r>
                        </m:sup>
                      </m:sSup>
                      <m:r>
                        <a:rPr lang="fr-FR" sz="2000" b="0" i="1" smtClean="0">
                          <a:latin typeface="Cambria Math" panose="02040503050406030204" pitchFamily="18" charset="0"/>
                          <a:ea typeface="Cambria Math" panose="02040503050406030204" pitchFamily="18" charset="0"/>
                        </a:rPr>
                        <m:t>→</m:t>
                      </m:r>
                      <m:sSup>
                        <m:sSupPr>
                          <m:ctrlPr>
                            <a:rPr lang="fr-FR" sz="2000" b="0" i="1" smtClean="0">
                              <a:latin typeface="Cambria Math" panose="02040503050406030204" pitchFamily="18" charset="0"/>
                              <a:ea typeface="Cambria Math" panose="02040503050406030204" pitchFamily="18" charset="0"/>
                            </a:rPr>
                          </m:ctrlPr>
                        </m:sSupPr>
                        <m:e>
                          <m:acc>
                            <m:accPr>
                              <m:chr m:val="̅"/>
                              <m:ctrlPr>
                                <a:rPr lang="fr-FR" sz="2000" b="0" i="1" smtClean="0">
                                  <a:latin typeface="Cambria Math" panose="02040503050406030204" pitchFamily="18" charset="0"/>
                                  <a:ea typeface="Cambria Math" panose="02040503050406030204" pitchFamily="18" charset="0"/>
                                </a:rPr>
                              </m:ctrlPr>
                            </m:accPr>
                            <m:e>
                              <m:r>
                                <a:rPr lang="fr-FR" sz="2000" b="0" i="1" smtClean="0">
                                  <a:latin typeface="Cambria Math" panose="02040503050406030204" pitchFamily="18" charset="0"/>
                                  <a:ea typeface="Cambria Math" panose="02040503050406030204" pitchFamily="18" charset="0"/>
                                </a:rPr>
                                <m:t>𝐻</m:t>
                              </m:r>
                            </m:e>
                          </m:acc>
                        </m:e>
                        <m:sup>
                          <m:r>
                            <a:rPr lang="fr-FR" sz="2000" b="0" i="1" smtClean="0">
                              <a:latin typeface="Cambria Math" panose="02040503050406030204" pitchFamily="18" charset="0"/>
                              <a:ea typeface="Cambria Math" panose="02040503050406030204" pitchFamily="18" charset="0"/>
                            </a:rPr>
                            <m:t>+</m:t>
                          </m:r>
                        </m:sup>
                      </m:sSup>
                      <m:r>
                        <a:rPr lang="fr-FR" sz="2000" b="0" i="1" smtClean="0">
                          <a:latin typeface="Cambria Math" panose="02040503050406030204" pitchFamily="18" charset="0"/>
                          <a:ea typeface="Cambria Math" panose="02040503050406030204" pitchFamily="18" charset="0"/>
                        </a:rPr>
                        <m:t>+</m:t>
                      </m:r>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𝑒</m:t>
                          </m:r>
                        </m:e>
                        <m:sup>
                          <m:r>
                            <a:rPr lang="fr-FR" sz="2000" b="0" i="1" smtClean="0">
                              <a:latin typeface="Cambria Math" panose="02040503050406030204" pitchFamily="18" charset="0"/>
                              <a:ea typeface="Cambria Math" panose="02040503050406030204" pitchFamily="18" charset="0"/>
                            </a:rPr>
                            <m:t>−</m:t>
                          </m:r>
                        </m:sup>
                      </m:sSup>
                    </m:oMath>
                  </m:oMathPara>
                </a14:m>
                <a:endParaRPr lang="fr-FR" sz="2000" dirty="0"/>
              </a:p>
            </p:txBody>
          </p:sp>
        </mc:Choice>
        <mc:Fallback xmlns="">
          <p:sp>
            <p:nvSpPr>
              <p:cNvPr id="13" name="Rectangle 12"/>
              <p:cNvSpPr>
                <a:spLocks noRot="1" noChangeAspect="1" noMove="1" noResize="1" noEditPoints="1" noAdjustHandles="1" noChangeArrowheads="1" noChangeShapeType="1" noTextEdit="1"/>
              </p:cNvSpPr>
              <p:nvPr/>
            </p:nvSpPr>
            <p:spPr>
              <a:xfrm>
                <a:off x="6509180" y="2644894"/>
                <a:ext cx="2518382" cy="400110"/>
              </a:xfrm>
              <a:prstGeom prst="rect">
                <a:avLst/>
              </a:prstGeom>
              <a:blipFill>
                <a:blip r:embed="rId4"/>
                <a:stretch>
                  <a:fillRect b="-4412"/>
                </a:stretch>
              </a:blipFill>
              <a:ln>
                <a:solidFill>
                  <a:srgbClr val="FF0000"/>
                </a:solidFill>
              </a:ln>
            </p:spPr>
            <p:txBody>
              <a:bodyPr/>
              <a:lstStyle/>
              <a:p>
                <a:r>
                  <a:rPr lang="fr-FR">
                    <a:noFill/>
                  </a:rPr>
                  <a:t> </a:t>
                </a:r>
              </a:p>
            </p:txBody>
          </p:sp>
        </mc:Fallback>
      </mc:AlternateContent>
      <p:pic>
        <p:nvPicPr>
          <p:cNvPr id="14" name="Image 13"/>
          <p:cNvPicPr>
            <a:picLocks noChangeAspect="1"/>
          </p:cNvPicPr>
          <p:nvPr/>
        </p:nvPicPr>
        <p:blipFill>
          <a:blip r:embed="rId5"/>
          <a:stretch>
            <a:fillRect/>
          </a:stretch>
        </p:blipFill>
        <p:spPr>
          <a:xfrm>
            <a:off x="9193400" y="2121599"/>
            <a:ext cx="2865357" cy="2063451"/>
          </a:xfrm>
          <a:prstGeom prst="rect">
            <a:avLst/>
          </a:prstGeom>
        </p:spPr>
      </p:pic>
      <p:sp>
        <p:nvSpPr>
          <p:cNvPr id="15" name="Espace réservé du contenu 6"/>
          <p:cNvSpPr txBox="1">
            <a:spLocks/>
          </p:cNvSpPr>
          <p:nvPr/>
        </p:nvSpPr>
        <p:spPr>
          <a:xfrm>
            <a:off x="783963" y="3214625"/>
            <a:ext cx="8329557" cy="2969283"/>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Goals of GBAR</a:t>
            </a:r>
          </a:p>
          <a:p>
            <a:pPr lvl="1"/>
            <a:r>
              <a:rPr lang="fr-FR" sz="2000" dirty="0" err="1" smtClean="0"/>
              <a:t>Produce</a:t>
            </a:r>
            <a:r>
              <a:rPr lang="fr-FR" sz="2000" dirty="0" smtClean="0"/>
              <a:t> anti-</a:t>
            </a:r>
            <a:r>
              <a:rPr lang="fr-FR" sz="2000" dirty="0" err="1" smtClean="0"/>
              <a:t>hydrogen</a:t>
            </a:r>
            <a:r>
              <a:rPr lang="fr-FR" sz="2000" dirty="0" smtClean="0"/>
              <a:t> ions, cool </a:t>
            </a:r>
            <a:r>
              <a:rPr lang="fr-FR" sz="2000" dirty="0" err="1" smtClean="0"/>
              <a:t>them</a:t>
            </a:r>
            <a:r>
              <a:rPr lang="fr-FR" sz="2000" dirty="0" smtClean="0"/>
              <a:t> @ </a:t>
            </a:r>
            <a:r>
              <a:rPr lang="fr-FR" sz="2000" dirty="0" err="1" smtClean="0"/>
              <a:t>uK</a:t>
            </a:r>
            <a:r>
              <a:rPr lang="fr-FR" sz="2000" dirty="0" smtClean="0"/>
              <a:t>, </a:t>
            </a:r>
            <a:r>
              <a:rPr lang="fr-FR" sz="2000" dirty="0" err="1" smtClean="0"/>
              <a:t>photodetach</a:t>
            </a:r>
            <a:r>
              <a:rPr lang="fr-FR" sz="2000" dirty="0" smtClean="0"/>
              <a:t> anti-ions to </a:t>
            </a:r>
            <a:r>
              <a:rPr lang="fr-FR" sz="2000" dirty="0" err="1" smtClean="0"/>
              <a:t>make</a:t>
            </a:r>
            <a:r>
              <a:rPr lang="fr-FR" sz="2000" dirty="0" smtClean="0"/>
              <a:t> cold </a:t>
            </a:r>
            <a:r>
              <a:rPr lang="fr-FR" sz="2000" dirty="0" err="1" smtClean="0"/>
              <a:t>neutral</a:t>
            </a:r>
            <a:r>
              <a:rPr lang="fr-FR" sz="2000" dirty="0" smtClean="0"/>
              <a:t> </a:t>
            </a:r>
            <a:r>
              <a:rPr lang="fr-FR" sz="2000" dirty="0" err="1" smtClean="0"/>
              <a:t>atom</a:t>
            </a:r>
            <a:r>
              <a:rPr lang="fr-FR" sz="2000" dirty="0" smtClean="0"/>
              <a:t>. </a:t>
            </a:r>
            <a:r>
              <a:rPr lang="fr-FR" sz="2000" dirty="0" err="1" smtClean="0"/>
              <a:t>Then</a:t>
            </a:r>
            <a:r>
              <a:rPr lang="fr-FR" sz="2000" dirty="0" smtClean="0"/>
              <a:t> g free </a:t>
            </a:r>
            <a:r>
              <a:rPr lang="fr-FR" sz="2000" dirty="0" err="1" smtClean="0"/>
              <a:t>fall</a:t>
            </a:r>
            <a:r>
              <a:rPr lang="fr-FR" sz="2000" dirty="0" smtClean="0"/>
              <a:t>! (@1%)</a:t>
            </a:r>
          </a:p>
          <a:p>
            <a:r>
              <a:rPr lang="fr-FR" sz="2400" dirty="0" err="1" smtClean="0"/>
              <a:t>Status</a:t>
            </a:r>
            <a:endParaRPr lang="fr-FR" sz="2400" dirty="0" smtClean="0"/>
          </a:p>
          <a:p>
            <a:pPr marL="914400" lvl="1" indent="-457200">
              <a:buFont typeface="+mj-lt"/>
              <a:buAutoNum type="arabicPeriod"/>
            </a:pPr>
            <a:r>
              <a:rPr lang="fr-FR" sz="2000" dirty="0">
                <a:solidFill>
                  <a:schemeClr val="accent6">
                    <a:lumMod val="75000"/>
                  </a:schemeClr>
                </a:solidFill>
              </a:rPr>
              <a:t>e</a:t>
            </a:r>
            <a:r>
              <a:rPr lang="fr-FR" sz="2000" dirty="0" smtClean="0">
                <a:solidFill>
                  <a:schemeClr val="accent6">
                    <a:lumMod val="75000"/>
                  </a:schemeClr>
                </a:solidFill>
              </a:rPr>
              <a:t>+ </a:t>
            </a:r>
            <a:r>
              <a:rPr lang="fr-FR" sz="2000" dirty="0" err="1" smtClean="0">
                <a:solidFill>
                  <a:schemeClr val="accent6">
                    <a:lumMod val="75000"/>
                  </a:schemeClr>
                </a:solidFill>
              </a:rPr>
              <a:t>beam+trap</a:t>
            </a:r>
            <a:r>
              <a:rPr lang="fr-FR" sz="2000" dirty="0" smtClean="0">
                <a:solidFill>
                  <a:schemeClr val="accent6">
                    <a:lumMod val="75000"/>
                  </a:schemeClr>
                </a:solidFill>
              </a:rPr>
              <a:t> ; </a:t>
            </a:r>
          </a:p>
          <a:p>
            <a:pPr marL="914400" lvl="1" indent="-457200">
              <a:buFont typeface="+mj-lt"/>
              <a:buAutoNum type="arabicPeriod"/>
            </a:pPr>
            <a:r>
              <a:rPr lang="fr-FR" sz="2000" dirty="0" err="1" smtClean="0">
                <a:solidFill>
                  <a:schemeClr val="accent6">
                    <a:lumMod val="75000"/>
                  </a:schemeClr>
                </a:solidFill>
              </a:rPr>
              <a:t>Decelerate</a:t>
            </a:r>
            <a:r>
              <a:rPr lang="fr-FR" sz="2000" dirty="0" smtClean="0">
                <a:solidFill>
                  <a:schemeClr val="accent6">
                    <a:lumMod val="75000"/>
                  </a:schemeClr>
                </a:solidFill>
              </a:rPr>
              <a:t> 100 </a:t>
            </a:r>
            <a:r>
              <a:rPr lang="fr-FR" sz="2000" dirty="0" err="1" smtClean="0">
                <a:solidFill>
                  <a:schemeClr val="accent6">
                    <a:lumMod val="75000"/>
                  </a:schemeClr>
                </a:solidFill>
              </a:rPr>
              <a:t>keV</a:t>
            </a:r>
            <a:r>
              <a:rPr lang="fr-FR" sz="2000" dirty="0" smtClean="0">
                <a:solidFill>
                  <a:schemeClr val="accent6">
                    <a:lumMod val="75000"/>
                  </a:schemeClr>
                </a:solidFill>
              </a:rPr>
              <a:t> </a:t>
            </a:r>
            <a:r>
              <a:rPr lang="fr-FR" sz="2000" dirty="0" err="1" smtClean="0">
                <a:solidFill>
                  <a:schemeClr val="accent6">
                    <a:lumMod val="75000"/>
                  </a:schemeClr>
                </a:solidFill>
              </a:rPr>
              <a:t>pbar</a:t>
            </a:r>
            <a:r>
              <a:rPr lang="fr-FR" sz="2000" dirty="0" smtClean="0">
                <a:solidFill>
                  <a:schemeClr val="accent6">
                    <a:lumMod val="75000"/>
                  </a:schemeClr>
                </a:solidFill>
              </a:rPr>
              <a:t> </a:t>
            </a:r>
            <a:r>
              <a:rPr lang="fr-FR" sz="2000" dirty="0" err="1" smtClean="0">
                <a:solidFill>
                  <a:schemeClr val="accent6">
                    <a:lumMod val="75000"/>
                  </a:schemeClr>
                </a:solidFill>
              </a:rPr>
              <a:t>beam</a:t>
            </a:r>
            <a:endParaRPr lang="fr-FR" sz="2000" dirty="0" smtClean="0">
              <a:solidFill>
                <a:schemeClr val="accent6">
                  <a:lumMod val="75000"/>
                </a:schemeClr>
              </a:solidFill>
            </a:endParaRPr>
          </a:p>
          <a:p>
            <a:pPr marL="914400" lvl="1" indent="-457200">
              <a:buFont typeface="+mj-lt"/>
              <a:buAutoNum type="arabicPeriod"/>
            </a:pPr>
            <a:r>
              <a:rPr lang="fr-FR" sz="2000" dirty="0" err="1" smtClean="0">
                <a:solidFill>
                  <a:schemeClr val="accent6">
                    <a:lumMod val="75000"/>
                  </a:schemeClr>
                </a:solidFill>
              </a:rPr>
              <a:t>Produce</a:t>
            </a:r>
            <a:r>
              <a:rPr lang="fr-FR" sz="2000" dirty="0" smtClean="0">
                <a:solidFill>
                  <a:schemeClr val="accent6">
                    <a:lumMod val="75000"/>
                  </a:schemeClr>
                </a:solidFill>
              </a:rPr>
              <a:t> </a:t>
            </a:r>
            <a:r>
              <a:rPr lang="fr-FR" sz="2000" dirty="0" err="1" smtClean="0">
                <a:solidFill>
                  <a:schemeClr val="accent6">
                    <a:lumMod val="75000"/>
                  </a:schemeClr>
                </a:solidFill>
              </a:rPr>
              <a:t>anti-H</a:t>
            </a:r>
            <a:r>
              <a:rPr lang="fr-FR" sz="2000" dirty="0" smtClean="0">
                <a:solidFill>
                  <a:schemeClr val="accent6">
                    <a:lumMod val="75000"/>
                  </a:schemeClr>
                </a:solidFill>
              </a:rPr>
              <a:t>+</a:t>
            </a:r>
          </a:p>
          <a:p>
            <a:pPr marL="914400" lvl="1" indent="-457200">
              <a:buFont typeface="+mj-lt"/>
              <a:buAutoNum type="arabicPeriod"/>
            </a:pPr>
            <a:r>
              <a:rPr lang="fr-FR" sz="2000" dirty="0" err="1" smtClean="0">
                <a:solidFill>
                  <a:schemeClr val="accent2">
                    <a:lumMod val="75000"/>
                  </a:schemeClr>
                </a:solidFill>
              </a:rPr>
              <a:t>Cooling+photo-detachment</a:t>
            </a:r>
            <a:endParaRPr lang="fr-FR" sz="2000" dirty="0" smtClean="0">
              <a:solidFill>
                <a:schemeClr val="accent2">
                  <a:lumMod val="75000"/>
                </a:schemeClr>
              </a:solidFill>
            </a:endParaRPr>
          </a:p>
          <a:p>
            <a:pPr marL="914400" lvl="1" indent="-457200">
              <a:buFont typeface="+mj-lt"/>
              <a:buAutoNum type="arabicPeriod"/>
            </a:pPr>
            <a:r>
              <a:rPr lang="fr-FR" sz="2000" dirty="0" err="1" smtClean="0">
                <a:solidFill>
                  <a:schemeClr val="accent2">
                    <a:lumMod val="75000"/>
                  </a:schemeClr>
                </a:solidFill>
              </a:rPr>
              <a:t>Detect</a:t>
            </a:r>
            <a:r>
              <a:rPr lang="fr-FR" sz="2000" dirty="0" smtClean="0">
                <a:solidFill>
                  <a:schemeClr val="accent2">
                    <a:lumMod val="75000"/>
                  </a:schemeClr>
                </a:solidFill>
              </a:rPr>
              <a:t> annihilation </a:t>
            </a:r>
            <a:r>
              <a:rPr lang="fr-FR" sz="2000" dirty="0" err="1" smtClean="0">
                <a:solidFill>
                  <a:schemeClr val="accent2">
                    <a:lumMod val="75000"/>
                  </a:schemeClr>
                </a:solidFill>
              </a:rPr>
              <a:t>with</a:t>
            </a:r>
            <a:r>
              <a:rPr lang="fr-FR" sz="2000" dirty="0" smtClean="0">
                <a:solidFill>
                  <a:schemeClr val="accent2">
                    <a:lumMod val="75000"/>
                  </a:schemeClr>
                </a:solidFill>
              </a:rPr>
              <a:t> </a:t>
            </a:r>
            <a:r>
              <a:rPr lang="fr-FR" sz="2000" dirty="0" err="1">
                <a:solidFill>
                  <a:schemeClr val="accent2">
                    <a:lumMod val="75000"/>
                  </a:schemeClr>
                </a:solidFill>
              </a:rPr>
              <a:t>u</a:t>
            </a:r>
            <a:r>
              <a:rPr lang="fr-FR" sz="2000" dirty="0" err="1" smtClean="0">
                <a:solidFill>
                  <a:schemeClr val="accent2">
                    <a:lumMod val="75000"/>
                  </a:schemeClr>
                </a:solidFill>
              </a:rPr>
              <a:t>Megas</a:t>
            </a:r>
            <a:endParaRPr lang="fr-FR" sz="2000" dirty="0">
              <a:solidFill>
                <a:schemeClr val="accent2">
                  <a:lumMod val="75000"/>
                </a:schemeClr>
              </a:solidFill>
            </a:endParaRPr>
          </a:p>
        </p:txBody>
      </p:sp>
      <p:pic>
        <p:nvPicPr>
          <p:cNvPr id="17" name="Image 16"/>
          <p:cNvPicPr>
            <a:picLocks noChangeAspect="1"/>
          </p:cNvPicPr>
          <p:nvPr/>
        </p:nvPicPr>
        <p:blipFill>
          <a:blip r:embed="rId6"/>
          <a:stretch>
            <a:fillRect/>
          </a:stretch>
        </p:blipFill>
        <p:spPr>
          <a:xfrm>
            <a:off x="9193400" y="4328732"/>
            <a:ext cx="1685603" cy="1767268"/>
          </a:xfrm>
          <a:prstGeom prst="rect">
            <a:avLst/>
          </a:prstGeom>
        </p:spPr>
      </p:pic>
      <p:sp>
        <p:nvSpPr>
          <p:cNvPr id="18" name="ZoneTexte 17"/>
          <p:cNvSpPr txBox="1"/>
          <p:nvPr/>
        </p:nvSpPr>
        <p:spPr>
          <a:xfrm>
            <a:off x="5192928" y="4185050"/>
            <a:ext cx="3787896" cy="1846659"/>
          </a:xfrm>
          <a:prstGeom prst="rect">
            <a:avLst/>
          </a:prstGeom>
          <a:noFill/>
        </p:spPr>
        <p:txBody>
          <a:bodyPr wrap="none" rtlCol="0">
            <a:spAutoFit/>
          </a:bodyPr>
          <a:lstStyle/>
          <a:p>
            <a:pPr marL="285750" indent="-285750">
              <a:buFont typeface="Arial" panose="020B0604020202020204" pitchFamily="34" charset="0"/>
              <a:buChar char="•"/>
            </a:pPr>
            <a:r>
              <a:rPr lang="fr-FR" sz="2400" dirty="0" smtClean="0"/>
              <a:t>Program</a:t>
            </a:r>
            <a:endParaRPr lang="fr-FR" dirty="0" smtClean="0"/>
          </a:p>
          <a:p>
            <a:pPr marL="742950" lvl="1" indent="-285750">
              <a:buFont typeface="Arial" panose="020B0604020202020204" pitchFamily="34" charset="0"/>
              <a:buChar char="•"/>
            </a:pPr>
            <a:r>
              <a:rPr lang="fr-FR" dirty="0" err="1" smtClean="0"/>
              <a:t>Take</a:t>
            </a:r>
            <a:r>
              <a:rPr lang="fr-FR" dirty="0" smtClean="0"/>
              <a:t> data by 2021 for 3 </a:t>
            </a:r>
            <a:r>
              <a:rPr lang="fr-FR" dirty="0" err="1" smtClean="0"/>
              <a:t>years</a:t>
            </a:r>
            <a:endParaRPr lang="fr-FR" dirty="0"/>
          </a:p>
          <a:p>
            <a:pPr marL="742950" lvl="1" indent="-285750">
              <a:buFont typeface="Arial" panose="020B0604020202020204" pitchFamily="34" charset="0"/>
              <a:buChar char="•"/>
            </a:pPr>
            <a:r>
              <a:rPr lang="fr-FR" dirty="0" err="1" smtClean="0"/>
              <a:t>Hbar</a:t>
            </a:r>
            <a:r>
              <a:rPr lang="fr-FR" dirty="0" smtClean="0"/>
              <a:t> Lamb shift </a:t>
            </a:r>
            <a:r>
              <a:rPr lang="fr-FR" dirty="0" err="1" smtClean="0"/>
              <a:t>measurement</a:t>
            </a:r>
            <a:endParaRPr lang="fr-FR" dirty="0" smtClean="0"/>
          </a:p>
          <a:p>
            <a:pPr marL="742950" lvl="1" indent="-285750">
              <a:buFont typeface="Arial" panose="020B0604020202020204" pitchFamily="34" charset="0"/>
              <a:buChar char="•"/>
            </a:pPr>
            <a:r>
              <a:rPr lang="fr-FR" dirty="0" err="1" smtClean="0"/>
              <a:t>Pbar</a:t>
            </a:r>
            <a:r>
              <a:rPr lang="fr-FR" dirty="0" smtClean="0"/>
              <a:t> radius</a:t>
            </a:r>
          </a:p>
          <a:p>
            <a:pPr marL="742950" lvl="1" indent="-285750">
              <a:buFont typeface="Arial" panose="020B0604020202020204" pitchFamily="34" charset="0"/>
              <a:buChar char="•"/>
            </a:pPr>
            <a:r>
              <a:rPr lang="fr-FR" dirty="0" smtClean="0"/>
              <a:t>Q-</a:t>
            </a:r>
            <a:r>
              <a:rPr lang="fr-FR" dirty="0" err="1" smtClean="0"/>
              <a:t>reflected</a:t>
            </a:r>
            <a:r>
              <a:rPr lang="fr-FR" dirty="0" smtClean="0"/>
              <a:t> </a:t>
            </a:r>
            <a:r>
              <a:rPr lang="fr-FR" dirty="0" err="1" smtClean="0"/>
              <a:t>antiatoms</a:t>
            </a:r>
            <a:r>
              <a:rPr lang="fr-FR" dirty="0" smtClean="0"/>
              <a:t> </a:t>
            </a:r>
          </a:p>
          <a:p>
            <a:pPr marL="742950" lvl="1" indent="-285750">
              <a:buFont typeface="Arial" panose="020B0604020202020204" pitchFamily="34" charset="0"/>
              <a:buChar char="•"/>
            </a:pPr>
            <a:r>
              <a:rPr lang="fr-FR" dirty="0" smtClean="0"/>
              <a:t>…</a:t>
            </a:r>
            <a:endParaRPr lang="fr-FR" dirty="0"/>
          </a:p>
        </p:txBody>
      </p:sp>
    </p:spTree>
    <p:extLst>
      <p:ext uri="{BB962C8B-B14F-4D97-AF65-F5344CB8AC3E}">
        <p14:creationId xmlns:p14="http://schemas.microsoft.com/office/powerpoint/2010/main" val="1381848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err="1" smtClean="0"/>
              <a:t>AEgIS</a:t>
            </a:r>
            <a:r>
              <a:rPr lang="fr-FR" sz="4000" dirty="0" smtClean="0"/>
              <a:t>: </a:t>
            </a:r>
            <a:r>
              <a:rPr lang="fr-FR" sz="4000" dirty="0" err="1" smtClean="0"/>
              <a:t>Antihydrogen</a:t>
            </a:r>
            <a:r>
              <a:rPr lang="fr-FR" sz="4000" dirty="0" smtClean="0"/>
              <a:t> </a:t>
            </a:r>
            <a:r>
              <a:rPr lang="fr-FR" sz="4000" dirty="0" err="1" smtClean="0"/>
              <a:t>Experiment</a:t>
            </a:r>
            <a:r>
              <a:rPr lang="fr-FR" sz="4000" dirty="0" smtClean="0"/>
              <a:t>, </a:t>
            </a:r>
            <a:r>
              <a:rPr lang="fr-FR" sz="4000" dirty="0" err="1" smtClean="0"/>
              <a:t>Gravity</a:t>
            </a:r>
            <a:r>
              <a:rPr lang="fr-FR" sz="4000" dirty="0" smtClean="0"/>
              <a:t>, </a:t>
            </a:r>
            <a:r>
              <a:rPr lang="fr-FR" sz="4000" dirty="0" err="1" smtClean="0"/>
              <a:t>Interferometry</a:t>
            </a:r>
            <a:r>
              <a:rPr lang="fr-FR" sz="4000" dirty="0" smtClean="0"/>
              <a:t>, </a:t>
            </a:r>
            <a:r>
              <a:rPr lang="fr-FR" sz="4000" dirty="0" err="1" smtClean="0"/>
              <a:t>Spectrometry</a:t>
            </a:r>
            <a:endParaRPr lang="fr-FR" sz="4000" dirty="0"/>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23</a:t>
            </a:fld>
            <a:endParaRPr lang="fr-FR"/>
          </a:p>
        </p:txBody>
      </p:sp>
      <p:sp>
        <p:nvSpPr>
          <p:cNvPr id="7" name="Espace réservé du contenu 6"/>
          <p:cNvSpPr txBox="1">
            <a:spLocks/>
          </p:cNvSpPr>
          <p:nvPr/>
        </p:nvSpPr>
        <p:spPr>
          <a:xfrm>
            <a:off x="262824" y="1800205"/>
            <a:ext cx="7410077" cy="3781095"/>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Goals of </a:t>
            </a:r>
            <a:r>
              <a:rPr lang="fr-FR" sz="2400" dirty="0" err="1" smtClean="0"/>
              <a:t>AEgiS</a:t>
            </a:r>
            <a:endParaRPr lang="fr-FR" sz="2400" dirty="0" smtClean="0"/>
          </a:p>
          <a:p>
            <a:pPr lvl="1"/>
            <a:r>
              <a:rPr lang="fr-FR" sz="2000" dirty="0" err="1" smtClean="0"/>
              <a:t>Produce</a:t>
            </a:r>
            <a:r>
              <a:rPr lang="fr-FR" sz="2000" dirty="0" smtClean="0"/>
              <a:t> anti-</a:t>
            </a:r>
            <a:r>
              <a:rPr lang="fr-FR" sz="2000" dirty="0" err="1" smtClean="0"/>
              <a:t>hydrogen</a:t>
            </a:r>
            <a:r>
              <a:rPr lang="fr-FR" sz="2000" dirty="0" smtClean="0"/>
              <a:t> </a:t>
            </a:r>
            <a:r>
              <a:rPr lang="fr-FR" sz="2000" dirty="0" err="1" smtClean="0"/>
              <a:t>neutral</a:t>
            </a:r>
            <a:r>
              <a:rPr lang="fr-FR" sz="2000" dirty="0" smtClean="0"/>
              <a:t> </a:t>
            </a:r>
            <a:r>
              <a:rPr lang="fr-FR" sz="2000" dirty="0" err="1" smtClean="0"/>
              <a:t>beam</a:t>
            </a:r>
            <a:r>
              <a:rPr lang="fr-FR" sz="2000" dirty="0" smtClean="0"/>
              <a:t> in </a:t>
            </a:r>
            <a:r>
              <a:rPr lang="fr-FR" sz="2000" dirty="0" err="1" smtClean="0"/>
              <a:t>fundamental</a:t>
            </a:r>
            <a:r>
              <a:rPr lang="fr-FR" sz="2000" dirty="0" smtClean="0"/>
              <a:t> state, </a:t>
            </a:r>
            <a:r>
              <a:rPr lang="fr-FR" sz="2000" dirty="0" err="1" smtClean="0"/>
              <a:t>send</a:t>
            </a:r>
            <a:r>
              <a:rPr lang="fr-FR" sz="2000" dirty="0" smtClean="0"/>
              <a:t> </a:t>
            </a:r>
            <a:r>
              <a:rPr lang="fr-FR" sz="2000" dirty="0" err="1" smtClean="0"/>
              <a:t>it</a:t>
            </a:r>
            <a:r>
              <a:rPr lang="fr-FR" sz="2000" dirty="0" smtClean="0"/>
              <a:t> </a:t>
            </a:r>
            <a:r>
              <a:rPr lang="fr-FR" sz="2000" dirty="0" err="1" smtClean="0"/>
              <a:t>horizontaly</a:t>
            </a:r>
            <a:r>
              <a:rPr lang="fr-FR" sz="2000" dirty="0" smtClean="0"/>
              <a:t> on </a:t>
            </a:r>
            <a:r>
              <a:rPr lang="fr-FR" sz="2000" dirty="0" err="1" smtClean="0"/>
              <a:t>deflectometer</a:t>
            </a:r>
            <a:r>
              <a:rPr lang="fr-FR" sz="2000" dirty="0" smtClean="0"/>
              <a:t> (moire /Talbot-Lau</a:t>
            </a:r>
          </a:p>
          <a:p>
            <a:pPr lvl="1"/>
            <a:r>
              <a:rPr lang="fr-FR" sz="2000" dirty="0" smtClean="0"/>
              <a:t>For free </a:t>
            </a:r>
            <a:r>
              <a:rPr lang="fr-FR" sz="2000" dirty="0" err="1" smtClean="0"/>
              <a:t>fall</a:t>
            </a:r>
            <a:r>
              <a:rPr lang="fr-FR" sz="2000" dirty="0" smtClean="0"/>
              <a:t>! (@1%)</a:t>
            </a:r>
          </a:p>
          <a:p>
            <a:r>
              <a:rPr lang="fr-FR" sz="2400" dirty="0" err="1" smtClean="0"/>
              <a:t>Status</a:t>
            </a:r>
            <a:endParaRPr lang="fr-FR" sz="2400" dirty="0" smtClean="0"/>
          </a:p>
          <a:p>
            <a:pPr marL="914400" lvl="1" indent="-457200">
              <a:buFont typeface="+mj-lt"/>
              <a:buAutoNum type="arabicPeriod"/>
            </a:pPr>
            <a:r>
              <a:rPr lang="fr-FR" sz="2000" dirty="0">
                <a:solidFill>
                  <a:schemeClr val="accent6">
                    <a:lumMod val="75000"/>
                  </a:schemeClr>
                </a:solidFill>
              </a:rPr>
              <a:t>e</a:t>
            </a:r>
            <a:r>
              <a:rPr lang="fr-FR" sz="2000" dirty="0" smtClean="0">
                <a:solidFill>
                  <a:schemeClr val="accent6">
                    <a:lumMod val="75000"/>
                  </a:schemeClr>
                </a:solidFill>
              </a:rPr>
              <a:t>+ </a:t>
            </a:r>
            <a:r>
              <a:rPr lang="fr-FR" sz="2000" dirty="0" err="1" smtClean="0">
                <a:solidFill>
                  <a:schemeClr val="accent6">
                    <a:lumMod val="75000"/>
                  </a:schemeClr>
                </a:solidFill>
              </a:rPr>
              <a:t>beam+trap</a:t>
            </a:r>
            <a:r>
              <a:rPr lang="fr-FR" sz="2000" dirty="0" smtClean="0">
                <a:solidFill>
                  <a:schemeClr val="accent6">
                    <a:lumMod val="75000"/>
                  </a:schemeClr>
                </a:solidFill>
              </a:rPr>
              <a:t> (10</a:t>
            </a:r>
            <a:r>
              <a:rPr lang="fr-FR" sz="2000" baseline="30000" dirty="0" smtClean="0">
                <a:solidFill>
                  <a:schemeClr val="accent6">
                    <a:lumMod val="75000"/>
                  </a:schemeClr>
                </a:solidFill>
              </a:rPr>
              <a:t>8</a:t>
            </a:r>
            <a:r>
              <a:rPr lang="fr-FR" sz="2000" dirty="0" smtClean="0">
                <a:solidFill>
                  <a:schemeClr val="accent6">
                    <a:lumMod val="75000"/>
                  </a:schemeClr>
                </a:solidFill>
              </a:rPr>
              <a:t>/ </a:t>
            </a:r>
            <a:r>
              <a:rPr lang="fr-FR" sz="2000" dirty="0" err="1" smtClean="0">
                <a:solidFill>
                  <a:schemeClr val="accent6">
                    <a:lumMod val="75000"/>
                  </a:schemeClr>
                </a:solidFill>
              </a:rPr>
              <a:t>spill</a:t>
            </a:r>
            <a:r>
              <a:rPr lang="fr-FR" sz="2000" dirty="0" smtClean="0">
                <a:solidFill>
                  <a:schemeClr val="accent6">
                    <a:lumMod val="75000"/>
                  </a:schemeClr>
                </a:solidFill>
              </a:rPr>
              <a:t>)+</a:t>
            </a:r>
            <a:r>
              <a:rPr lang="fr-FR" sz="2000" dirty="0" err="1" smtClean="0">
                <a:solidFill>
                  <a:schemeClr val="accent6">
                    <a:lumMod val="75000"/>
                  </a:schemeClr>
                </a:solidFill>
              </a:rPr>
              <a:t>oPS</a:t>
            </a:r>
            <a:r>
              <a:rPr lang="fr-FR" sz="2000" dirty="0" smtClean="0">
                <a:solidFill>
                  <a:schemeClr val="accent6">
                    <a:lumMod val="75000"/>
                  </a:schemeClr>
                </a:solidFill>
              </a:rPr>
              <a:t>*</a:t>
            </a:r>
          </a:p>
          <a:p>
            <a:pPr marL="914400" lvl="1" indent="-457200">
              <a:buFont typeface="+mj-lt"/>
              <a:buAutoNum type="arabicPeriod"/>
            </a:pPr>
            <a:r>
              <a:rPr lang="fr-FR" sz="2000" dirty="0" err="1" smtClean="0">
                <a:solidFill>
                  <a:schemeClr val="accent2">
                    <a:lumMod val="75000"/>
                  </a:schemeClr>
                </a:solidFill>
              </a:rPr>
              <a:t>Decelerate</a:t>
            </a:r>
            <a:r>
              <a:rPr lang="fr-FR" sz="2000" dirty="0" smtClean="0">
                <a:solidFill>
                  <a:schemeClr val="accent2">
                    <a:lumMod val="75000"/>
                  </a:schemeClr>
                </a:solidFill>
              </a:rPr>
              <a:t> 100 </a:t>
            </a:r>
            <a:r>
              <a:rPr lang="fr-FR" sz="2000" dirty="0" err="1" smtClean="0">
                <a:solidFill>
                  <a:schemeClr val="accent2">
                    <a:lumMod val="75000"/>
                  </a:schemeClr>
                </a:solidFill>
              </a:rPr>
              <a:t>keV</a:t>
            </a:r>
            <a:r>
              <a:rPr lang="fr-FR" sz="2000" dirty="0" smtClean="0">
                <a:solidFill>
                  <a:schemeClr val="accent2">
                    <a:lumMod val="75000"/>
                  </a:schemeClr>
                </a:solidFill>
              </a:rPr>
              <a:t> </a:t>
            </a:r>
            <a:r>
              <a:rPr lang="fr-FR" sz="2000" dirty="0" err="1" smtClean="0">
                <a:solidFill>
                  <a:schemeClr val="accent2">
                    <a:lumMod val="75000"/>
                  </a:schemeClr>
                </a:solidFill>
              </a:rPr>
              <a:t>pbar</a:t>
            </a:r>
            <a:r>
              <a:rPr lang="fr-FR" sz="2000" dirty="0" smtClean="0">
                <a:solidFill>
                  <a:schemeClr val="accent2">
                    <a:lumMod val="75000"/>
                  </a:schemeClr>
                </a:solidFill>
              </a:rPr>
              <a:t> </a:t>
            </a:r>
            <a:r>
              <a:rPr lang="fr-FR" sz="2000" dirty="0" err="1" smtClean="0">
                <a:solidFill>
                  <a:schemeClr val="accent2">
                    <a:lumMod val="75000"/>
                  </a:schemeClr>
                </a:solidFill>
              </a:rPr>
              <a:t>through</a:t>
            </a:r>
            <a:r>
              <a:rPr lang="fr-FR" sz="2000" dirty="0" smtClean="0">
                <a:solidFill>
                  <a:schemeClr val="accent2">
                    <a:lumMod val="75000"/>
                  </a:schemeClr>
                </a:solidFill>
              </a:rPr>
              <a:t> </a:t>
            </a:r>
            <a:r>
              <a:rPr lang="fr-FR" sz="2000" dirty="0" err="1" smtClean="0">
                <a:solidFill>
                  <a:schemeClr val="accent2">
                    <a:lumMod val="75000"/>
                  </a:schemeClr>
                </a:solidFill>
              </a:rPr>
              <a:t>thin</a:t>
            </a:r>
            <a:r>
              <a:rPr lang="fr-FR" sz="2000" dirty="0" smtClean="0">
                <a:solidFill>
                  <a:schemeClr val="accent2">
                    <a:lumMod val="75000"/>
                  </a:schemeClr>
                </a:solidFill>
              </a:rPr>
              <a:t> foil</a:t>
            </a:r>
          </a:p>
          <a:p>
            <a:pPr marL="914400" lvl="1" indent="-457200">
              <a:buFont typeface="+mj-lt"/>
              <a:buAutoNum type="arabicPeriod"/>
            </a:pPr>
            <a:r>
              <a:rPr lang="fr-FR" sz="2000" dirty="0" err="1" smtClean="0">
                <a:solidFill>
                  <a:schemeClr val="accent6">
                    <a:lumMod val="75000"/>
                  </a:schemeClr>
                </a:solidFill>
              </a:rPr>
              <a:t>Produce</a:t>
            </a:r>
            <a:r>
              <a:rPr lang="fr-FR" sz="2000" dirty="0" smtClean="0">
                <a:solidFill>
                  <a:schemeClr val="accent6">
                    <a:lumMod val="75000"/>
                  </a:schemeClr>
                </a:solidFill>
              </a:rPr>
              <a:t> </a:t>
            </a:r>
            <a:r>
              <a:rPr lang="fr-FR" sz="2000" dirty="0" err="1" smtClean="0">
                <a:solidFill>
                  <a:schemeClr val="accent6">
                    <a:lumMod val="75000"/>
                  </a:schemeClr>
                </a:solidFill>
              </a:rPr>
              <a:t>pulsed</a:t>
            </a:r>
            <a:r>
              <a:rPr lang="fr-FR" sz="2000" dirty="0" smtClean="0">
                <a:solidFill>
                  <a:schemeClr val="accent6">
                    <a:lumMod val="75000"/>
                  </a:schemeClr>
                </a:solidFill>
              </a:rPr>
              <a:t> </a:t>
            </a:r>
            <a:r>
              <a:rPr lang="fr-FR" sz="2000" dirty="0" err="1" smtClean="0">
                <a:solidFill>
                  <a:schemeClr val="accent6">
                    <a:lumMod val="75000"/>
                  </a:schemeClr>
                </a:solidFill>
              </a:rPr>
              <a:t>anti-H</a:t>
            </a:r>
            <a:r>
              <a:rPr lang="fr-FR" sz="2000" dirty="0" smtClean="0">
                <a:solidFill>
                  <a:schemeClr val="accent6">
                    <a:lumMod val="75000"/>
                  </a:schemeClr>
                </a:solidFill>
              </a:rPr>
              <a:t>* à la </a:t>
            </a:r>
            <a:r>
              <a:rPr lang="fr-FR" sz="2000" dirty="0" err="1" smtClean="0">
                <a:solidFill>
                  <a:schemeClr val="accent6">
                    <a:lumMod val="75000"/>
                  </a:schemeClr>
                </a:solidFill>
              </a:rPr>
              <a:t>AEgIS</a:t>
            </a:r>
            <a:r>
              <a:rPr lang="fr-FR" sz="2000" dirty="0" smtClean="0">
                <a:solidFill>
                  <a:schemeClr val="accent6">
                    <a:lumMod val="75000"/>
                  </a:schemeClr>
                </a:solidFill>
              </a:rPr>
              <a:t>. </a:t>
            </a:r>
            <a:r>
              <a:rPr lang="fr-FR" sz="2000" dirty="0" err="1" smtClean="0">
                <a:solidFill>
                  <a:schemeClr val="accent2">
                    <a:lumMod val="75000"/>
                  </a:schemeClr>
                </a:solidFill>
              </a:rPr>
              <a:t>Make</a:t>
            </a:r>
            <a:r>
              <a:rPr lang="fr-FR" sz="2000" dirty="0" smtClean="0">
                <a:solidFill>
                  <a:schemeClr val="accent2">
                    <a:lumMod val="75000"/>
                  </a:schemeClr>
                </a:solidFill>
              </a:rPr>
              <a:t> a </a:t>
            </a:r>
            <a:r>
              <a:rPr lang="fr-FR" sz="2000" dirty="0" err="1" smtClean="0">
                <a:solidFill>
                  <a:schemeClr val="accent2">
                    <a:lumMod val="75000"/>
                  </a:schemeClr>
                </a:solidFill>
              </a:rPr>
              <a:t>beam</a:t>
            </a:r>
            <a:endParaRPr lang="fr-FR" sz="2000" dirty="0" smtClean="0">
              <a:solidFill>
                <a:schemeClr val="accent2">
                  <a:lumMod val="75000"/>
                </a:schemeClr>
              </a:solidFill>
            </a:endParaRPr>
          </a:p>
          <a:p>
            <a:pPr marL="914400" lvl="1" indent="-457200">
              <a:buFont typeface="+mj-lt"/>
              <a:buAutoNum type="arabicPeriod"/>
            </a:pPr>
            <a:r>
              <a:rPr lang="fr-FR" sz="2000" dirty="0" err="1" smtClean="0">
                <a:solidFill>
                  <a:schemeClr val="accent2">
                    <a:lumMod val="75000"/>
                  </a:schemeClr>
                </a:solidFill>
              </a:rPr>
              <a:t>Prepare</a:t>
            </a:r>
            <a:r>
              <a:rPr lang="fr-FR" sz="2000" dirty="0" smtClean="0">
                <a:solidFill>
                  <a:schemeClr val="accent2">
                    <a:lumMod val="75000"/>
                  </a:schemeClr>
                </a:solidFill>
              </a:rPr>
              <a:t> </a:t>
            </a:r>
            <a:r>
              <a:rPr lang="fr-FR" sz="2000" dirty="0" err="1" smtClean="0">
                <a:solidFill>
                  <a:schemeClr val="accent2">
                    <a:lumMod val="75000"/>
                  </a:schemeClr>
                </a:solidFill>
              </a:rPr>
              <a:t>colling</a:t>
            </a:r>
            <a:r>
              <a:rPr lang="fr-FR" sz="2000" dirty="0" smtClean="0">
                <a:solidFill>
                  <a:schemeClr val="accent2">
                    <a:lumMod val="75000"/>
                  </a:schemeClr>
                </a:solidFill>
              </a:rPr>
              <a:t> (via </a:t>
            </a:r>
            <a:r>
              <a:rPr lang="fr-FR" sz="2000" dirty="0" err="1" smtClean="0">
                <a:solidFill>
                  <a:schemeClr val="accent2">
                    <a:lumMod val="75000"/>
                  </a:schemeClr>
                </a:solidFill>
              </a:rPr>
              <a:t>sysiphus</a:t>
            </a:r>
            <a:r>
              <a:rPr lang="fr-FR" sz="2000" dirty="0" smtClean="0">
                <a:solidFill>
                  <a:schemeClr val="accent2">
                    <a:lumMod val="75000"/>
                  </a:schemeClr>
                </a:solidFill>
              </a:rPr>
              <a:t> C2- </a:t>
            </a:r>
            <a:r>
              <a:rPr lang="fr-FR" sz="2000" dirty="0" err="1" smtClean="0">
                <a:solidFill>
                  <a:schemeClr val="accent2">
                    <a:lumMod val="75000"/>
                  </a:schemeClr>
                </a:solidFill>
              </a:rPr>
              <a:t>cooling</a:t>
            </a:r>
            <a:r>
              <a:rPr lang="fr-FR" sz="2000" dirty="0" smtClean="0">
                <a:solidFill>
                  <a:schemeClr val="accent2">
                    <a:lumMod val="75000"/>
                  </a:schemeClr>
                </a:solidFill>
              </a:rPr>
              <a:t>) </a:t>
            </a:r>
          </a:p>
          <a:p>
            <a:pPr marL="914400" lvl="1" indent="-457200">
              <a:buFont typeface="+mj-lt"/>
              <a:buAutoNum type="arabicPeriod"/>
            </a:pPr>
            <a:r>
              <a:rPr lang="fr-FR" sz="1800" dirty="0" smtClean="0">
                <a:solidFill>
                  <a:schemeClr val="accent2">
                    <a:lumMod val="75000"/>
                  </a:schemeClr>
                </a:solidFill>
              </a:rPr>
              <a:t>and </a:t>
            </a:r>
            <a:r>
              <a:rPr lang="fr-FR" sz="1800" dirty="0" err="1" smtClean="0">
                <a:solidFill>
                  <a:schemeClr val="accent2">
                    <a:lumMod val="75000"/>
                  </a:schemeClr>
                </a:solidFill>
              </a:rPr>
              <a:t>ground</a:t>
            </a:r>
            <a:r>
              <a:rPr lang="fr-FR" sz="1800" dirty="0" smtClean="0">
                <a:solidFill>
                  <a:schemeClr val="accent2">
                    <a:lumMod val="75000"/>
                  </a:schemeClr>
                </a:solidFill>
              </a:rPr>
              <a:t> state (via H-)</a:t>
            </a:r>
          </a:p>
          <a:p>
            <a:pPr marL="914400" lvl="1" indent="-457200">
              <a:buFont typeface="+mj-lt"/>
              <a:buAutoNum type="arabicPeriod"/>
            </a:pPr>
            <a:r>
              <a:rPr lang="fr-FR" sz="2000" dirty="0" err="1" smtClean="0">
                <a:solidFill>
                  <a:schemeClr val="accent6">
                    <a:lumMod val="75000"/>
                  </a:schemeClr>
                </a:solidFill>
              </a:rPr>
              <a:t>Prepare</a:t>
            </a:r>
            <a:r>
              <a:rPr lang="fr-FR" sz="2000" dirty="0" smtClean="0">
                <a:solidFill>
                  <a:schemeClr val="accent6">
                    <a:lumMod val="75000"/>
                  </a:schemeClr>
                </a:solidFill>
              </a:rPr>
              <a:t> moire</a:t>
            </a:r>
            <a:r>
              <a:rPr lang="fr-FR" sz="2000" dirty="0" smtClean="0">
                <a:solidFill>
                  <a:schemeClr val="accent2">
                    <a:lumMod val="75000"/>
                  </a:schemeClr>
                </a:solidFill>
              </a:rPr>
              <a:t>/TL </a:t>
            </a:r>
            <a:r>
              <a:rPr lang="fr-FR" sz="2000" dirty="0" err="1" smtClean="0">
                <a:solidFill>
                  <a:schemeClr val="accent2">
                    <a:lumMod val="75000"/>
                  </a:schemeClr>
                </a:solidFill>
              </a:rPr>
              <a:t>deflectometers</a:t>
            </a:r>
            <a:endParaRPr lang="fr-FR" sz="2000" dirty="0" smtClean="0">
              <a:solidFill>
                <a:schemeClr val="accent2">
                  <a:lumMod val="75000"/>
                </a:schemeClr>
              </a:solidFill>
            </a:endParaRPr>
          </a:p>
        </p:txBody>
      </p:sp>
      <p:pic>
        <p:nvPicPr>
          <p:cNvPr id="8" name="Picture 2" descr="C:\Users\Mozart487\Desktop\Thesis\figures\chapter2\moire_deflect_brau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198" y="1003445"/>
            <a:ext cx="4079802" cy="21432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2"/>
          <p:cNvGrpSpPr/>
          <p:nvPr/>
        </p:nvGrpSpPr>
        <p:grpSpPr>
          <a:xfrm>
            <a:off x="6483528" y="1495076"/>
            <a:ext cx="1028567" cy="970024"/>
            <a:chOff x="1357648" y="3759768"/>
            <a:chExt cx="1702184" cy="1605302"/>
          </a:xfrm>
        </p:grpSpPr>
        <p:sp>
          <p:nvSpPr>
            <p:cNvPr id="10" name="Oval 24"/>
            <p:cNvSpPr/>
            <p:nvPr/>
          </p:nvSpPr>
          <p:spPr>
            <a:xfrm>
              <a:off x="1491652" y="3796890"/>
              <a:ext cx="1568180" cy="1568180"/>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25"/>
            <p:cNvSpPr/>
            <p:nvPr/>
          </p:nvSpPr>
          <p:spPr>
            <a:xfrm>
              <a:off x="1949000" y="4313587"/>
              <a:ext cx="594178" cy="597455"/>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baseline="30000" dirty="0"/>
            </a:p>
          </p:txBody>
        </p:sp>
        <mc:AlternateContent xmlns:mc="http://schemas.openxmlformats.org/markup-compatibility/2006" xmlns:a14="http://schemas.microsoft.com/office/drawing/2010/main">
          <mc:Choice Requires="a14">
            <p:sp>
              <p:nvSpPr>
                <p:cNvPr id="12" name="TextBox 27"/>
                <p:cNvSpPr txBox="1"/>
                <p:nvPr/>
              </p:nvSpPr>
              <p:spPr>
                <a:xfrm>
                  <a:off x="2021005" y="4264729"/>
                  <a:ext cx="450166" cy="362985"/>
                </a:xfrm>
                <a:prstGeom prst="rect">
                  <a:avLst/>
                </a:prstGeom>
                <a:noFill/>
              </p:spPr>
              <p:txBody>
                <a:bodyPr wrap="square" rtlCol="0">
                  <a:spAutoFit/>
                </a:bodyPr>
                <a:lstStyle/>
                <a:p>
                  <a14:m>
                    <m:oMath xmlns:m="http://schemas.openxmlformats.org/officeDocument/2006/math">
                      <m:acc>
                        <m:accPr>
                          <m:chr m:val="̅"/>
                          <m:ctrlPr>
                            <a:rPr lang="it-IT" i="1" dirty="0" smtClean="0">
                              <a:solidFill>
                                <a:schemeClr val="bg1"/>
                              </a:solidFill>
                              <a:latin typeface="Cambria Math" panose="02040503050406030204" pitchFamily="18" charset="0"/>
                            </a:rPr>
                          </m:ctrlPr>
                        </m:accPr>
                        <m:e>
                          <m:r>
                            <a:rPr lang="it-IT" b="0" i="1" dirty="0" smtClean="0">
                              <a:solidFill>
                                <a:schemeClr val="bg1"/>
                              </a:solidFill>
                              <a:latin typeface="Cambria Math"/>
                            </a:rPr>
                            <m:t>𝑝</m:t>
                          </m:r>
                        </m:e>
                      </m:acc>
                    </m:oMath>
                  </a14:m>
                  <a:r>
                    <a:rPr lang="it-IT" baseline="30000" dirty="0" smtClean="0">
                      <a:solidFill>
                        <a:schemeClr val="bg1"/>
                      </a:solidFill>
                    </a:rPr>
                    <a:t>-</a:t>
                  </a:r>
                  <a:endParaRPr lang="en-US" baseline="30000" dirty="0">
                    <a:solidFill>
                      <a:schemeClr val="bg1"/>
                    </a:solidFill>
                  </a:endParaRPr>
                </a:p>
              </p:txBody>
            </p:sp>
          </mc:Choice>
          <mc:Fallback xmlns="">
            <p:sp>
              <p:nvSpPr>
                <p:cNvPr id="12" name="TextBox 27"/>
                <p:cNvSpPr txBox="1">
                  <a:spLocks noRot="1" noChangeAspect="1" noMove="1" noResize="1" noEditPoints="1" noAdjustHandles="1" noChangeArrowheads="1" noChangeShapeType="1" noTextEdit="1"/>
                </p:cNvSpPr>
                <p:nvPr/>
              </p:nvSpPr>
              <p:spPr>
                <a:xfrm>
                  <a:off x="2021005" y="4264729"/>
                  <a:ext cx="450166" cy="362985"/>
                </a:xfrm>
                <a:prstGeom prst="rect">
                  <a:avLst/>
                </a:prstGeom>
                <a:blipFill>
                  <a:blip r:embed="rId3"/>
                  <a:stretch>
                    <a:fillRect r="-24444" b="-138889"/>
                  </a:stretch>
                </a:blipFill>
              </p:spPr>
              <p:txBody>
                <a:bodyPr/>
                <a:lstStyle/>
                <a:p>
                  <a:r>
                    <a:rPr lang="fr-FR">
                      <a:noFill/>
                    </a:rPr>
                    <a:t> </a:t>
                  </a:r>
                </a:p>
              </p:txBody>
            </p:sp>
          </mc:Fallback>
        </mc:AlternateContent>
        <p:grpSp>
          <p:nvGrpSpPr>
            <p:cNvPr id="13" name="Group 8"/>
            <p:cNvGrpSpPr/>
            <p:nvPr/>
          </p:nvGrpSpPr>
          <p:grpSpPr>
            <a:xfrm>
              <a:off x="1357648" y="3759768"/>
              <a:ext cx="1052470" cy="547650"/>
              <a:chOff x="1312089" y="3608395"/>
              <a:chExt cx="1052470" cy="547650"/>
            </a:xfrm>
          </p:grpSpPr>
          <p:sp>
            <p:nvSpPr>
              <p:cNvPr id="14" name="Oval 26"/>
              <p:cNvSpPr/>
              <p:nvPr/>
            </p:nvSpPr>
            <p:spPr>
              <a:xfrm>
                <a:off x="1422461" y="3737223"/>
                <a:ext cx="389711" cy="39186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mc:AlternateContent xmlns:mc="http://schemas.openxmlformats.org/markup-compatibility/2006" xmlns:a14="http://schemas.microsoft.com/office/drawing/2010/main">
            <mc:Choice Requires="a14">
              <p:sp>
                <p:nvSpPr>
                  <p:cNvPr id="15" name="TextBox 29"/>
                  <p:cNvSpPr txBox="1"/>
                  <p:nvPr/>
                </p:nvSpPr>
                <p:spPr>
                  <a:xfrm>
                    <a:off x="1312089" y="3608395"/>
                    <a:ext cx="1052470" cy="547650"/>
                  </a:xfrm>
                  <a:prstGeom prst="rect">
                    <a:avLst/>
                  </a:prstGeom>
                  <a:noFill/>
                </p:spPr>
                <p:txBody>
                  <a:bodyPr wrap="square" rtlCol="0">
                    <a:spAutoFit/>
                  </a:bodyPr>
                  <a:lstStyle/>
                  <a:p>
                    <a14:m>
                      <m:oMath xmlns:m="http://schemas.openxmlformats.org/officeDocument/2006/math">
                        <m:r>
                          <a:rPr lang="it-IT" i="1" dirty="0" smtClean="0">
                            <a:solidFill>
                              <a:schemeClr val="bg1"/>
                            </a:solidFill>
                            <a:latin typeface="Cambria Math"/>
                          </a:rPr>
                          <m:t>𝑒</m:t>
                        </m:r>
                      </m:oMath>
                    </a14:m>
                    <a:r>
                      <a:rPr lang="it-IT" baseline="30000" dirty="0" smtClean="0">
                        <a:solidFill>
                          <a:schemeClr val="bg1"/>
                        </a:solidFill>
                      </a:rPr>
                      <a:t>+</a:t>
                    </a:r>
                    <a:endParaRPr lang="en-US" baseline="30000" dirty="0">
                      <a:solidFill>
                        <a:schemeClr val="bg1"/>
                      </a:solidFill>
                    </a:endParaRPr>
                  </a:p>
                  <a:p>
                    <a:endParaRPr lang="en-US" baseline="30000" dirty="0">
                      <a:solidFill>
                        <a:schemeClr val="bg1"/>
                      </a:solidFill>
                    </a:endParaRPr>
                  </a:p>
                </p:txBody>
              </p:sp>
            </mc:Choice>
            <mc:Fallback xmlns="">
              <p:sp>
                <p:nvSpPr>
                  <p:cNvPr id="15" name="TextBox 29"/>
                  <p:cNvSpPr txBox="1">
                    <a:spLocks noRot="1" noChangeAspect="1" noMove="1" noResize="1" noEditPoints="1" noAdjustHandles="1" noChangeArrowheads="1" noChangeShapeType="1" noTextEdit="1"/>
                  </p:cNvSpPr>
                  <p:nvPr/>
                </p:nvSpPr>
                <p:spPr>
                  <a:xfrm>
                    <a:off x="1312089" y="3608395"/>
                    <a:ext cx="1052470" cy="547650"/>
                  </a:xfrm>
                  <a:prstGeom prst="rect">
                    <a:avLst/>
                  </a:prstGeom>
                  <a:blipFill>
                    <a:blip r:embed="rId4"/>
                    <a:stretch>
                      <a:fillRect/>
                    </a:stretch>
                  </a:blipFill>
                </p:spPr>
                <p:txBody>
                  <a:bodyPr/>
                  <a:lstStyle/>
                  <a:p>
                    <a:r>
                      <a:rPr lang="fr-FR">
                        <a:noFill/>
                      </a:rPr>
                      <a:t> </a:t>
                    </a:r>
                  </a:p>
                </p:txBody>
              </p:sp>
            </mc:Fallback>
          </mc:AlternateContent>
        </p:grpSp>
      </p:grpSp>
      <p:sp>
        <p:nvSpPr>
          <p:cNvPr id="16" name="Flèche droite 15"/>
          <p:cNvSpPr/>
          <p:nvPr/>
        </p:nvSpPr>
        <p:spPr>
          <a:xfrm>
            <a:off x="7672901" y="1814642"/>
            <a:ext cx="467360" cy="36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096000" y="3027665"/>
            <a:ext cx="5581664" cy="2123658"/>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Program</a:t>
            </a:r>
            <a:endParaRPr lang="fr-FR" dirty="0" smtClean="0"/>
          </a:p>
          <a:p>
            <a:pPr marL="742950" lvl="1" indent="-285750">
              <a:buFont typeface="Arial" panose="020B0604020202020204" pitchFamily="34" charset="0"/>
              <a:buChar char="•"/>
            </a:pPr>
            <a:r>
              <a:rPr lang="fr-FR" dirty="0" err="1" smtClean="0"/>
              <a:t>Take</a:t>
            </a:r>
            <a:r>
              <a:rPr lang="fr-FR" dirty="0" smtClean="0"/>
              <a:t> data by 2021 for 3 </a:t>
            </a:r>
            <a:r>
              <a:rPr lang="fr-FR" dirty="0" err="1" smtClean="0"/>
              <a:t>years</a:t>
            </a:r>
            <a:r>
              <a:rPr lang="fr-FR" dirty="0" smtClean="0"/>
              <a:t>, </a:t>
            </a:r>
            <a:r>
              <a:rPr lang="fr-FR" dirty="0" err="1" smtClean="0"/>
              <a:t>produce</a:t>
            </a:r>
            <a:r>
              <a:rPr lang="fr-FR" dirty="0" smtClean="0"/>
              <a:t> more </a:t>
            </a:r>
            <a:r>
              <a:rPr lang="fr-FR" dirty="0" err="1" smtClean="0"/>
              <a:t>Hbar</a:t>
            </a:r>
            <a:endParaRPr lang="fr-FR" dirty="0" smtClean="0"/>
          </a:p>
          <a:p>
            <a:pPr marL="742950" lvl="1" indent="-285750">
              <a:buFont typeface="Arial" panose="020B0604020202020204" pitchFamily="34" charset="0"/>
              <a:buChar char="•"/>
            </a:pPr>
            <a:r>
              <a:rPr lang="fr-FR" dirty="0" err="1" smtClean="0"/>
              <a:t>Perform</a:t>
            </a:r>
            <a:r>
              <a:rPr lang="fr-FR" dirty="0" smtClean="0"/>
              <a:t> first free </a:t>
            </a:r>
            <a:r>
              <a:rPr lang="fr-FR" dirty="0" err="1" smtClean="0"/>
              <a:t>fall</a:t>
            </a:r>
            <a:r>
              <a:rPr lang="fr-FR" dirty="0" smtClean="0"/>
              <a:t> </a:t>
            </a:r>
            <a:r>
              <a:rPr lang="fr-FR" dirty="0" err="1" smtClean="0"/>
              <a:t>measurement</a:t>
            </a:r>
            <a:endParaRPr lang="fr-FR" dirty="0" smtClean="0"/>
          </a:p>
          <a:p>
            <a:pPr marL="742950" lvl="1" indent="-285750">
              <a:buFont typeface="Arial" panose="020B0604020202020204" pitchFamily="34" charset="0"/>
              <a:buChar char="•"/>
            </a:pPr>
            <a:r>
              <a:rPr lang="fr-FR" dirty="0" err="1" smtClean="0"/>
              <a:t>oPs</a:t>
            </a:r>
            <a:r>
              <a:rPr lang="fr-FR" dirty="0" smtClean="0"/>
              <a:t> </a:t>
            </a:r>
            <a:r>
              <a:rPr lang="fr-FR" dirty="0" err="1" smtClean="0"/>
              <a:t>physics</a:t>
            </a:r>
            <a:r>
              <a:rPr lang="fr-FR" dirty="0" smtClean="0"/>
              <a:t> (Rydberg states, free </a:t>
            </a:r>
            <a:r>
              <a:rPr lang="fr-FR" dirty="0" err="1" smtClean="0"/>
              <a:t>fall</a:t>
            </a:r>
            <a:r>
              <a:rPr lang="fr-FR" dirty="0" smtClean="0"/>
              <a:t>)</a:t>
            </a:r>
          </a:p>
          <a:p>
            <a:pPr marL="742950" lvl="1" indent="-285750">
              <a:buFont typeface="Arial" panose="020B0604020202020204" pitchFamily="34" charset="0"/>
              <a:buChar char="•"/>
            </a:pPr>
            <a:r>
              <a:rPr lang="fr-FR" dirty="0" err="1" smtClean="0"/>
              <a:t>Protonium</a:t>
            </a:r>
            <a:r>
              <a:rPr lang="fr-FR" dirty="0" smtClean="0"/>
              <a:t> </a:t>
            </a:r>
            <a:r>
              <a:rPr lang="fr-FR" dirty="0" err="1" smtClean="0"/>
              <a:t>physics</a:t>
            </a:r>
            <a:r>
              <a:rPr lang="fr-FR" dirty="0" smtClean="0"/>
              <a:t> (free </a:t>
            </a:r>
            <a:r>
              <a:rPr lang="fr-FR" dirty="0" err="1" smtClean="0"/>
              <a:t>fall</a:t>
            </a:r>
            <a:r>
              <a:rPr lang="fr-FR" dirty="0" smtClean="0"/>
              <a:t>)</a:t>
            </a:r>
          </a:p>
          <a:p>
            <a:pPr marL="742950" lvl="1" indent="-285750">
              <a:buFont typeface="Arial" panose="020B0604020202020204" pitchFamily="34" charset="0"/>
              <a:buChar char="•"/>
            </a:pPr>
            <a:r>
              <a:rPr lang="fr-FR" dirty="0" err="1" smtClean="0"/>
              <a:t>Antiprotonic</a:t>
            </a:r>
            <a:r>
              <a:rPr lang="fr-FR" dirty="0" smtClean="0"/>
              <a:t> </a:t>
            </a:r>
            <a:r>
              <a:rPr lang="fr-FR" dirty="0" err="1" smtClean="0"/>
              <a:t>atoms</a:t>
            </a:r>
            <a:r>
              <a:rPr lang="fr-FR" dirty="0" smtClean="0"/>
              <a:t>…</a:t>
            </a:r>
          </a:p>
          <a:p>
            <a:pPr marL="742950" lvl="1" indent="-285750">
              <a:buFont typeface="Arial" panose="020B0604020202020204" pitchFamily="34" charset="0"/>
              <a:buChar char="•"/>
            </a:pPr>
            <a:endParaRPr lang="fr-FR" dirty="0"/>
          </a:p>
        </p:txBody>
      </p:sp>
      <p:pic>
        <p:nvPicPr>
          <p:cNvPr id="6" name="Espace réservé du contenu 5"/>
          <p:cNvPicPr>
            <a:picLocks noGrp="1" noChangeAspect="1"/>
          </p:cNvPicPr>
          <p:nvPr>
            <p:ph idx="1"/>
          </p:nvPr>
        </p:nvPicPr>
        <p:blipFill rotWithShape="1">
          <a:blip r:embed="rId5">
            <a:extLst>
              <a:ext uri="{28A0092B-C50C-407E-A947-70E740481C1C}">
                <a14:useLocalDpi xmlns:a14="http://schemas.microsoft.com/office/drawing/2010/main" val="0"/>
              </a:ext>
            </a:extLst>
          </a:blip>
          <a:srcRect l="39041" r="38861" b="47935"/>
          <a:stretch/>
        </p:blipFill>
        <p:spPr>
          <a:xfrm>
            <a:off x="9819640" y="278242"/>
            <a:ext cx="1064172" cy="1065666"/>
          </a:xfrm>
        </p:spPr>
      </p:pic>
      <p:grpSp>
        <p:nvGrpSpPr>
          <p:cNvPr id="21" name="Groupe 20"/>
          <p:cNvGrpSpPr/>
          <p:nvPr/>
        </p:nvGrpSpPr>
        <p:grpSpPr>
          <a:xfrm>
            <a:off x="1240687" y="5366859"/>
            <a:ext cx="4681426" cy="1413790"/>
            <a:chOff x="4038600" y="5463654"/>
            <a:chExt cx="4681426" cy="1413790"/>
          </a:xfrm>
        </p:grpSpPr>
        <p:pic>
          <p:nvPicPr>
            <p:cNvPr id="19" name="Image 18"/>
            <p:cNvPicPr>
              <a:picLocks noChangeAspect="1"/>
            </p:cNvPicPr>
            <p:nvPr/>
          </p:nvPicPr>
          <p:blipFill>
            <a:blip r:embed="rId6"/>
            <a:stretch>
              <a:fillRect/>
            </a:stretch>
          </p:blipFill>
          <p:spPr>
            <a:xfrm>
              <a:off x="4038600" y="6171928"/>
              <a:ext cx="4681426" cy="705516"/>
            </a:xfrm>
            <a:prstGeom prst="rect">
              <a:avLst/>
            </a:prstGeom>
          </p:spPr>
        </p:pic>
        <p:pic>
          <p:nvPicPr>
            <p:cNvPr id="20" name="Image 19"/>
            <p:cNvPicPr>
              <a:picLocks noChangeAspect="1"/>
            </p:cNvPicPr>
            <p:nvPr/>
          </p:nvPicPr>
          <p:blipFill>
            <a:blip r:embed="rId7"/>
            <a:stretch>
              <a:fillRect/>
            </a:stretch>
          </p:blipFill>
          <p:spPr>
            <a:xfrm>
              <a:off x="4038600" y="5463654"/>
              <a:ext cx="4681426" cy="705516"/>
            </a:xfrm>
            <a:prstGeom prst="rect">
              <a:avLst/>
            </a:prstGeom>
          </p:spPr>
        </p:pic>
      </p:grpSp>
      <p:grpSp>
        <p:nvGrpSpPr>
          <p:cNvPr id="43" name="Groupe 42"/>
          <p:cNvGrpSpPr/>
          <p:nvPr/>
        </p:nvGrpSpPr>
        <p:grpSpPr>
          <a:xfrm>
            <a:off x="11256492" y="3726178"/>
            <a:ext cx="601447" cy="534296"/>
            <a:chOff x="10946358" y="3964207"/>
            <a:chExt cx="601447" cy="534296"/>
          </a:xfrm>
        </p:grpSpPr>
        <p:grpSp>
          <p:nvGrpSpPr>
            <p:cNvPr id="22" name="Group 9"/>
            <p:cNvGrpSpPr/>
            <p:nvPr/>
          </p:nvGrpSpPr>
          <p:grpSpPr>
            <a:xfrm>
              <a:off x="11006527" y="3964207"/>
              <a:ext cx="520714" cy="534296"/>
              <a:chOff x="1501446" y="1770001"/>
              <a:chExt cx="1558386" cy="1599034"/>
            </a:xfrm>
          </p:grpSpPr>
          <p:sp>
            <p:nvSpPr>
              <p:cNvPr id="23" name="Oval 16"/>
              <p:cNvSpPr/>
              <p:nvPr/>
            </p:nvSpPr>
            <p:spPr>
              <a:xfrm>
                <a:off x="1501446" y="1773113"/>
                <a:ext cx="1439862" cy="1439863"/>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17"/>
              <p:cNvSpPr/>
              <p:nvPr/>
            </p:nvSpPr>
            <p:spPr>
              <a:xfrm>
                <a:off x="2570256" y="2821113"/>
                <a:ext cx="389711" cy="391863"/>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baseline="30000" dirty="0"/>
              </a:p>
            </p:txBody>
          </p:sp>
          <p:sp>
            <p:nvSpPr>
              <p:cNvPr id="25" name="Oval 18"/>
              <p:cNvSpPr/>
              <p:nvPr/>
            </p:nvSpPr>
            <p:spPr>
              <a:xfrm>
                <a:off x="1501446" y="1773113"/>
                <a:ext cx="389711" cy="39186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mc:AlternateContent xmlns:mc="http://schemas.openxmlformats.org/markup-compatibility/2006" xmlns:a14="http://schemas.microsoft.com/office/drawing/2010/main">
            <mc:Choice Requires="a14">
              <p:sp>
                <p:nvSpPr>
                  <p:cNvPr id="26" name="TextBox 4"/>
                  <p:cNvSpPr txBox="1"/>
                  <p:nvPr/>
                </p:nvSpPr>
                <p:spPr>
                  <a:xfrm>
                    <a:off x="2610141" y="2821385"/>
                    <a:ext cx="449691" cy="547650"/>
                  </a:xfrm>
                  <a:prstGeom prst="rect">
                    <a:avLst/>
                  </a:prstGeom>
                  <a:noFill/>
                </p:spPr>
                <p:txBody>
                  <a:bodyPr wrap="square" rtlCol="0">
                    <a:spAutoFit/>
                  </a:bodyPr>
                  <a:lstStyle/>
                  <a:p>
                    <a14:m>
                      <m:oMath xmlns:m="http://schemas.openxmlformats.org/officeDocument/2006/math">
                        <m:r>
                          <a:rPr lang="it-IT" i="1" dirty="0">
                            <a:solidFill>
                              <a:schemeClr val="bg1"/>
                            </a:solidFill>
                            <a:latin typeface="Cambria Math"/>
                          </a:rPr>
                          <m:t>𝑒</m:t>
                        </m:r>
                      </m:oMath>
                    </a14:m>
                    <a:r>
                      <a:rPr lang="it-IT" baseline="30000" dirty="0" smtClean="0">
                        <a:solidFill>
                          <a:schemeClr val="bg1"/>
                        </a:solidFill>
                      </a:rPr>
                      <a:t>-</a:t>
                    </a:r>
                    <a:endParaRPr lang="en-US" baseline="30000" dirty="0">
                      <a:solidFill>
                        <a:schemeClr val="bg1"/>
                      </a:solidFill>
                    </a:endParaRPr>
                  </a:p>
                  <a:p>
                    <a:endParaRPr lang="en-US" baseline="30000"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610141" y="2821385"/>
                    <a:ext cx="449691" cy="54765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3"/>
                  <p:cNvSpPr txBox="1"/>
                  <p:nvPr/>
                </p:nvSpPr>
                <p:spPr>
                  <a:xfrm>
                    <a:off x="1530021" y="1770001"/>
                    <a:ext cx="449691" cy="547650"/>
                  </a:xfrm>
                  <a:prstGeom prst="rect">
                    <a:avLst/>
                  </a:prstGeom>
                  <a:noFill/>
                </p:spPr>
                <p:txBody>
                  <a:bodyPr wrap="square" rtlCol="0">
                    <a:spAutoFit/>
                  </a:bodyPr>
                  <a:lstStyle/>
                  <a:p>
                    <a14:m>
                      <m:oMath xmlns:m="http://schemas.openxmlformats.org/officeDocument/2006/math">
                        <m:r>
                          <a:rPr lang="it-IT" i="1" dirty="0">
                            <a:solidFill>
                              <a:schemeClr val="bg1"/>
                            </a:solidFill>
                            <a:latin typeface="Cambria Math"/>
                          </a:rPr>
                          <m:t>𝑒</m:t>
                        </m:r>
                      </m:oMath>
                    </a14:m>
                    <a:r>
                      <a:rPr lang="it-IT" baseline="30000" dirty="0">
                        <a:solidFill>
                          <a:schemeClr val="bg1"/>
                        </a:solidFill>
                      </a:rPr>
                      <a:t>+</a:t>
                    </a:r>
                    <a:endParaRPr lang="en-US" baseline="30000" dirty="0">
                      <a:solidFill>
                        <a:schemeClr val="bg1"/>
                      </a:solidFill>
                    </a:endParaRPr>
                  </a:p>
                  <a:p>
                    <a:endParaRPr lang="en-US" baseline="3000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530021" y="1770001"/>
                    <a:ext cx="449691" cy="547650"/>
                  </a:xfrm>
                  <a:prstGeom prst="rect">
                    <a:avLst/>
                  </a:prstGeom>
                  <a:blipFill rotWithShape="1">
                    <a:blip r:embed="rId9"/>
                    <a:stretch>
                      <a:fillRect/>
                    </a:stretch>
                  </a:blipFill>
                </p:spPr>
                <p:txBody>
                  <a:bodyPr/>
                  <a:lstStyle/>
                  <a:p>
                    <a:r>
                      <a:rPr lang="en-US">
                        <a:noFill/>
                      </a:rPr>
                      <a:t> </a:t>
                    </a:r>
                  </a:p>
                </p:txBody>
              </p:sp>
            </mc:Fallback>
          </mc:AlternateContent>
        </p:grpSp>
        <p:sp>
          <p:nvSpPr>
            <p:cNvPr id="42" name="ZoneTexte 41"/>
            <p:cNvSpPr txBox="1"/>
            <p:nvPr/>
          </p:nvSpPr>
          <p:spPr>
            <a:xfrm>
              <a:off x="10946358" y="3997948"/>
              <a:ext cx="601447" cy="369332"/>
            </a:xfrm>
            <a:prstGeom prst="rect">
              <a:avLst/>
            </a:prstGeom>
            <a:noFill/>
          </p:spPr>
          <p:txBody>
            <a:bodyPr wrap="none" rtlCol="0">
              <a:spAutoFit/>
            </a:bodyPr>
            <a:lstStyle/>
            <a:p>
              <a:r>
                <a:rPr lang="fr-FR" dirty="0" err="1"/>
                <a:t>e</a:t>
              </a:r>
              <a:r>
                <a:rPr lang="fr-FR" dirty="0" err="1" smtClean="0"/>
                <a:t>+e</a:t>
              </a:r>
              <a:r>
                <a:rPr lang="fr-FR" dirty="0" smtClean="0"/>
                <a:t>-</a:t>
              </a:r>
              <a:endParaRPr lang="fr-FR" dirty="0"/>
            </a:p>
          </p:txBody>
        </p:sp>
      </p:grpSp>
      <p:grpSp>
        <p:nvGrpSpPr>
          <p:cNvPr id="44" name="Groupe 43"/>
          <p:cNvGrpSpPr/>
          <p:nvPr/>
        </p:nvGrpSpPr>
        <p:grpSpPr>
          <a:xfrm>
            <a:off x="10778611" y="4190222"/>
            <a:ext cx="856325" cy="534296"/>
            <a:chOff x="10946358" y="3964207"/>
            <a:chExt cx="856325" cy="534296"/>
          </a:xfrm>
        </p:grpSpPr>
        <p:grpSp>
          <p:nvGrpSpPr>
            <p:cNvPr id="45" name="Group 9"/>
            <p:cNvGrpSpPr/>
            <p:nvPr/>
          </p:nvGrpSpPr>
          <p:grpSpPr>
            <a:xfrm>
              <a:off x="11006527" y="3964207"/>
              <a:ext cx="520714" cy="534296"/>
              <a:chOff x="1501446" y="1770001"/>
              <a:chExt cx="1558386" cy="1599034"/>
            </a:xfrm>
          </p:grpSpPr>
          <p:sp>
            <p:nvSpPr>
              <p:cNvPr id="47" name="Oval 16"/>
              <p:cNvSpPr/>
              <p:nvPr/>
            </p:nvSpPr>
            <p:spPr>
              <a:xfrm>
                <a:off x="1501446" y="1773113"/>
                <a:ext cx="1439862" cy="1439863"/>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17"/>
              <p:cNvSpPr/>
              <p:nvPr/>
            </p:nvSpPr>
            <p:spPr>
              <a:xfrm>
                <a:off x="2570256" y="2821113"/>
                <a:ext cx="389711" cy="391863"/>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baseline="30000" dirty="0"/>
              </a:p>
            </p:txBody>
          </p:sp>
          <p:sp>
            <p:nvSpPr>
              <p:cNvPr id="49" name="Oval 18"/>
              <p:cNvSpPr/>
              <p:nvPr/>
            </p:nvSpPr>
            <p:spPr>
              <a:xfrm>
                <a:off x="1501446" y="1773113"/>
                <a:ext cx="389711" cy="39186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mc:AlternateContent xmlns:mc="http://schemas.openxmlformats.org/markup-compatibility/2006" xmlns:a14="http://schemas.microsoft.com/office/drawing/2010/main">
            <mc:Choice Requires="a14">
              <p:sp>
                <p:nvSpPr>
                  <p:cNvPr id="50" name="TextBox 4"/>
                  <p:cNvSpPr txBox="1"/>
                  <p:nvPr/>
                </p:nvSpPr>
                <p:spPr>
                  <a:xfrm>
                    <a:off x="2610141" y="2821385"/>
                    <a:ext cx="449691" cy="547650"/>
                  </a:xfrm>
                  <a:prstGeom prst="rect">
                    <a:avLst/>
                  </a:prstGeom>
                  <a:noFill/>
                </p:spPr>
                <p:txBody>
                  <a:bodyPr wrap="square" rtlCol="0">
                    <a:spAutoFit/>
                  </a:bodyPr>
                  <a:lstStyle/>
                  <a:p>
                    <a14:m>
                      <m:oMath xmlns:m="http://schemas.openxmlformats.org/officeDocument/2006/math">
                        <m:r>
                          <a:rPr lang="it-IT" i="1" dirty="0">
                            <a:solidFill>
                              <a:schemeClr val="bg1"/>
                            </a:solidFill>
                            <a:latin typeface="Cambria Math"/>
                          </a:rPr>
                          <m:t>𝑒</m:t>
                        </m:r>
                      </m:oMath>
                    </a14:m>
                    <a:r>
                      <a:rPr lang="it-IT" baseline="30000" dirty="0" smtClean="0">
                        <a:solidFill>
                          <a:schemeClr val="bg1"/>
                        </a:solidFill>
                      </a:rPr>
                      <a:t>-</a:t>
                    </a:r>
                    <a:endParaRPr lang="en-US" baseline="30000" dirty="0">
                      <a:solidFill>
                        <a:schemeClr val="bg1"/>
                      </a:solidFill>
                    </a:endParaRPr>
                  </a:p>
                  <a:p>
                    <a:endParaRPr lang="en-US" baseline="30000"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610141" y="2821385"/>
                    <a:ext cx="449691" cy="54765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23"/>
                  <p:cNvSpPr txBox="1"/>
                  <p:nvPr/>
                </p:nvSpPr>
                <p:spPr>
                  <a:xfrm>
                    <a:off x="1530021" y="1770001"/>
                    <a:ext cx="449691" cy="547650"/>
                  </a:xfrm>
                  <a:prstGeom prst="rect">
                    <a:avLst/>
                  </a:prstGeom>
                  <a:noFill/>
                </p:spPr>
                <p:txBody>
                  <a:bodyPr wrap="square" rtlCol="0">
                    <a:spAutoFit/>
                  </a:bodyPr>
                  <a:lstStyle/>
                  <a:p>
                    <a14:m>
                      <m:oMath xmlns:m="http://schemas.openxmlformats.org/officeDocument/2006/math">
                        <m:r>
                          <a:rPr lang="it-IT" i="1" dirty="0">
                            <a:solidFill>
                              <a:schemeClr val="bg1"/>
                            </a:solidFill>
                            <a:latin typeface="Cambria Math"/>
                          </a:rPr>
                          <m:t>𝑒</m:t>
                        </m:r>
                      </m:oMath>
                    </a14:m>
                    <a:r>
                      <a:rPr lang="it-IT" baseline="30000" dirty="0">
                        <a:solidFill>
                          <a:schemeClr val="bg1"/>
                        </a:solidFill>
                      </a:rPr>
                      <a:t>+</a:t>
                    </a:r>
                    <a:endParaRPr lang="en-US" baseline="30000" dirty="0">
                      <a:solidFill>
                        <a:schemeClr val="bg1"/>
                      </a:solidFill>
                    </a:endParaRPr>
                  </a:p>
                  <a:p>
                    <a:endParaRPr lang="en-US" baseline="3000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530021" y="1770001"/>
                    <a:ext cx="449691" cy="547650"/>
                  </a:xfrm>
                  <a:prstGeom prst="rect">
                    <a:avLst/>
                  </a:prstGeom>
                  <a:blipFill rotWithShape="1">
                    <a:blip r:embed="rId9"/>
                    <a:stretch>
                      <a:fillRect/>
                    </a:stretch>
                  </a:blipFill>
                </p:spPr>
                <p:txBody>
                  <a:bodyPr/>
                  <a:lstStyle/>
                  <a:p>
                    <a:r>
                      <a:rPr lang="en-US">
                        <a:noFill/>
                      </a:rPr>
                      <a:t> </a:t>
                    </a:r>
                  </a:p>
                </p:txBody>
              </p:sp>
            </mc:Fallback>
          </mc:AlternateContent>
        </p:grpSp>
        <p:sp>
          <p:nvSpPr>
            <p:cNvPr id="46" name="ZoneTexte 45"/>
            <p:cNvSpPr txBox="1"/>
            <p:nvPr/>
          </p:nvSpPr>
          <p:spPr>
            <a:xfrm>
              <a:off x="10946358" y="3997948"/>
              <a:ext cx="856325" cy="369332"/>
            </a:xfrm>
            <a:prstGeom prst="rect">
              <a:avLst/>
            </a:prstGeom>
            <a:noFill/>
          </p:spPr>
          <p:txBody>
            <a:bodyPr wrap="none" rtlCol="0">
              <a:spAutoFit/>
            </a:bodyPr>
            <a:lstStyle/>
            <a:p>
              <a:r>
                <a:rPr lang="fr-FR" dirty="0" err="1" smtClean="0"/>
                <a:t>p+pbar</a:t>
              </a:r>
              <a:endParaRPr lang="fr-FR" dirty="0"/>
            </a:p>
          </p:txBody>
        </p:sp>
      </p:grpSp>
      <p:pic>
        <p:nvPicPr>
          <p:cNvPr id="52" name="Imag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41346" y="5366859"/>
            <a:ext cx="1569254" cy="1024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3" name="ZoneTexte 52"/>
          <p:cNvSpPr txBox="1"/>
          <p:nvPr/>
        </p:nvSpPr>
        <p:spPr>
          <a:xfrm>
            <a:off x="7119497" y="6427891"/>
            <a:ext cx="1412118" cy="369332"/>
          </a:xfrm>
          <a:prstGeom prst="rect">
            <a:avLst/>
          </a:prstGeom>
          <a:noFill/>
        </p:spPr>
        <p:txBody>
          <a:bodyPr wrap="none" rtlCol="0">
            <a:spAutoFit/>
          </a:bodyPr>
          <a:lstStyle/>
          <a:p>
            <a:r>
              <a:rPr lang="fr-FR" dirty="0" smtClean="0"/>
              <a:t>Nano-</a:t>
            </a:r>
            <a:r>
              <a:rPr lang="fr-FR" dirty="0" err="1" smtClean="0"/>
              <a:t>grating</a:t>
            </a:r>
            <a:endParaRPr lang="fr-FR" dirty="0"/>
          </a:p>
        </p:txBody>
      </p:sp>
    </p:spTree>
    <p:extLst>
      <p:ext uri="{BB962C8B-B14F-4D97-AF65-F5344CB8AC3E}">
        <p14:creationId xmlns:p14="http://schemas.microsoft.com/office/powerpoint/2010/main" val="2938711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GT01-Summary</a:t>
            </a:r>
            <a:endParaRPr lang="fr-FR" dirty="0"/>
          </a:p>
        </p:txBody>
      </p:sp>
      <p:sp>
        <p:nvSpPr>
          <p:cNvPr id="3" name="Espace réservé du contenu 2"/>
          <p:cNvSpPr>
            <a:spLocks noGrp="1"/>
          </p:cNvSpPr>
          <p:nvPr>
            <p:ph idx="1"/>
          </p:nvPr>
        </p:nvSpPr>
        <p:spPr/>
        <p:txBody>
          <a:bodyPr/>
          <a:lstStyle/>
          <a:p>
            <a:r>
              <a:rPr lang="en-US" dirty="0" smtClean="0"/>
              <a:t>SM well established! But many unanswered questions</a:t>
            </a:r>
          </a:p>
          <a:p>
            <a:r>
              <a:rPr lang="en-US" dirty="0" smtClean="0"/>
              <a:t>Many interesting, already existing project are running  and/or under development.</a:t>
            </a:r>
          </a:p>
          <a:p>
            <a:r>
              <a:rPr lang="en-US" dirty="0" smtClean="0"/>
              <a:t>Great discovery potential</a:t>
            </a:r>
          </a:p>
          <a:p>
            <a:r>
              <a:rPr lang="en-US" dirty="0" smtClean="0"/>
              <a:t>With IN2P3/CNRS/CEA components: </a:t>
            </a:r>
          </a:p>
          <a:p>
            <a:pPr lvl="1"/>
            <a:r>
              <a:rPr lang="en-US" dirty="0" smtClean="0"/>
              <a:t>SHIP, </a:t>
            </a:r>
          </a:p>
          <a:p>
            <a:pPr lvl="1"/>
            <a:r>
              <a:rPr lang="en-US" dirty="0" smtClean="0"/>
              <a:t>OSQAR,JURA,VMB, </a:t>
            </a:r>
            <a:r>
              <a:rPr lang="en-US" dirty="0" err="1" smtClean="0"/>
              <a:t>Axion</a:t>
            </a:r>
            <a:r>
              <a:rPr lang="en-US" dirty="0" smtClean="0"/>
              <a:t>/ALP, </a:t>
            </a:r>
          </a:p>
          <a:p>
            <a:pPr lvl="1"/>
            <a:r>
              <a:rPr lang="en-US" dirty="0" smtClean="0"/>
              <a:t>GBAR, </a:t>
            </a:r>
            <a:r>
              <a:rPr lang="en-US" dirty="0" err="1" smtClean="0"/>
              <a:t>AEgIS</a:t>
            </a:r>
            <a:endParaRPr lang="en-US" dirty="0" smtClean="0"/>
          </a:p>
          <a:p>
            <a:endParaRPr lang="en-US" dirty="0"/>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24</a:t>
            </a:fld>
            <a:endParaRPr lang="fr-FR"/>
          </a:p>
        </p:txBody>
      </p:sp>
    </p:spTree>
    <p:extLst>
      <p:ext uri="{BB962C8B-B14F-4D97-AF65-F5344CB8AC3E}">
        <p14:creationId xmlns:p14="http://schemas.microsoft.com/office/powerpoint/2010/main" val="174191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Axion</a:t>
            </a:r>
            <a:r>
              <a:rPr lang="fr-FR" dirty="0" smtClean="0"/>
              <a:t> DM </a:t>
            </a:r>
            <a:r>
              <a:rPr lang="fr-FR" dirty="0" err="1" smtClean="0"/>
              <a:t>searches</a:t>
            </a:r>
            <a:endParaRPr lang="fr-FR" dirty="0"/>
          </a:p>
        </p:txBody>
      </p:sp>
      <p:sp>
        <p:nvSpPr>
          <p:cNvPr id="3" name="Espace réservé du contenu 2"/>
          <p:cNvSpPr>
            <a:spLocks noGrp="1"/>
          </p:cNvSpPr>
          <p:nvPr>
            <p:ph idx="1"/>
          </p:nvPr>
        </p:nvSpPr>
        <p:spPr>
          <a:xfrm>
            <a:off x="5902624" y="773269"/>
            <a:ext cx="5415951" cy="509274"/>
          </a:xfrm>
        </p:spPr>
        <p:txBody>
          <a:bodyPr/>
          <a:lstStyle/>
          <a:p>
            <a:r>
              <a:rPr lang="fr-FR" dirty="0" smtClean="0"/>
              <a:t>GT06/Oct2019 (F. Hubaut/CCPM)</a:t>
            </a:r>
            <a:endParaRPr lang="fr-FR" dirty="0"/>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3</a:t>
            </a:fld>
            <a:endParaRPr lang="fr-FR"/>
          </a:p>
        </p:txBody>
      </p:sp>
      <p:pic>
        <p:nvPicPr>
          <p:cNvPr id="6" name="Image 5"/>
          <p:cNvPicPr>
            <a:picLocks noChangeAspect="1"/>
          </p:cNvPicPr>
          <p:nvPr/>
        </p:nvPicPr>
        <p:blipFill>
          <a:blip r:embed="rId2"/>
          <a:stretch>
            <a:fillRect/>
          </a:stretch>
        </p:blipFill>
        <p:spPr>
          <a:xfrm>
            <a:off x="838200" y="1426506"/>
            <a:ext cx="9461597" cy="5431494"/>
          </a:xfrm>
          <a:prstGeom prst="rect">
            <a:avLst/>
          </a:prstGeom>
        </p:spPr>
      </p:pic>
    </p:spTree>
    <p:extLst>
      <p:ext uri="{BB962C8B-B14F-4D97-AF65-F5344CB8AC3E}">
        <p14:creationId xmlns:p14="http://schemas.microsoft.com/office/powerpoint/2010/main" val="1783649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Axion</a:t>
            </a:r>
            <a:r>
              <a:rPr lang="fr-FR" dirty="0" smtClean="0"/>
              <a:t> ALP </a:t>
            </a:r>
            <a:r>
              <a:rPr lang="fr-FR" dirty="0" err="1" smtClean="0"/>
              <a:t>seraches</a:t>
            </a:r>
            <a:endParaRPr lang="fr-FR" dirty="0"/>
          </a:p>
        </p:txBody>
      </p:sp>
      <p:sp>
        <p:nvSpPr>
          <p:cNvPr id="3" name="Espace réservé du contenu 2"/>
          <p:cNvSpPr>
            <a:spLocks noGrp="1"/>
          </p:cNvSpPr>
          <p:nvPr>
            <p:ph idx="1"/>
          </p:nvPr>
        </p:nvSpPr>
        <p:spPr>
          <a:xfrm>
            <a:off x="5902624" y="773269"/>
            <a:ext cx="5415951" cy="509274"/>
          </a:xfrm>
        </p:spPr>
        <p:txBody>
          <a:bodyPr/>
          <a:lstStyle/>
          <a:p>
            <a:r>
              <a:rPr lang="fr-FR" dirty="0" smtClean="0"/>
              <a:t>GT06/Oct2019 (F. Hubaut/CCPM)</a:t>
            </a:r>
            <a:endParaRPr lang="fr-FR" dirty="0"/>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4</a:t>
            </a:fld>
            <a:endParaRPr lang="fr-FR"/>
          </a:p>
        </p:txBody>
      </p:sp>
      <p:pic>
        <p:nvPicPr>
          <p:cNvPr id="7" name="Image 6"/>
          <p:cNvPicPr>
            <a:picLocks noChangeAspect="1"/>
          </p:cNvPicPr>
          <p:nvPr/>
        </p:nvPicPr>
        <p:blipFill>
          <a:blip r:embed="rId2"/>
          <a:stretch>
            <a:fillRect/>
          </a:stretch>
        </p:blipFill>
        <p:spPr>
          <a:xfrm>
            <a:off x="1198159" y="1360972"/>
            <a:ext cx="9408930" cy="5360503"/>
          </a:xfrm>
          <a:prstGeom prst="rect">
            <a:avLst/>
          </a:prstGeom>
        </p:spPr>
      </p:pic>
    </p:spTree>
    <p:extLst>
      <p:ext uri="{BB962C8B-B14F-4D97-AF65-F5344CB8AC3E}">
        <p14:creationId xmlns:p14="http://schemas.microsoft.com/office/powerpoint/2010/main" val="160650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BMV </a:t>
            </a:r>
            <a:r>
              <a:rPr lang="fr-FR" dirty="0">
                <a:latin typeface="Symbol" panose="05050102010706020507" pitchFamily="18" charset="2"/>
              </a:rPr>
              <a:t>F</a:t>
            </a:r>
            <a:r>
              <a:rPr lang="fr-FR" dirty="0" smtClean="0"/>
              <a:t> goals</a:t>
            </a:r>
            <a:endParaRPr lang="fr-FR" dirty="0"/>
          </a:p>
        </p:txBody>
      </p:sp>
      <p:sp>
        <p:nvSpPr>
          <p:cNvPr id="3" name="Espace réservé du contenu 2"/>
          <p:cNvSpPr>
            <a:spLocks noGrp="1"/>
          </p:cNvSpPr>
          <p:nvPr>
            <p:ph idx="1"/>
          </p:nvPr>
        </p:nvSpPr>
        <p:spPr>
          <a:xfrm>
            <a:off x="5902624" y="773269"/>
            <a:ext cx="5415951" cy="509274"/>
          </a:xfrm>
        </p:spPr>
        <p:txBody>
          <a:bodyPr/>
          <a:lstStyle/>
          <a:p>
            <a:r>
              <a:rPr lang="fr-FR" dirty="0" smtClean="0"/>
              <a:t>GT06/Oct2019 (F. Hubaut/CCPM)</a:t>
            </a:r>
            <a:endParaRPr lang="fr-FR" dirty="0"/>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5</a:t>
            </a:fld>
            <a:endParaRPr lang="fr-FR"/>
          </a:p>
        </p:txBody>
      </p:sp>
      <p:pic>
        <p:nvPicPr>
          <p:cNvPr id="9" name="Image 8"/>
          <p:cNvPicPr>
            <a:picLocks noChangeAspect="1"/>
          </p:cNvPicPr>
          <p:nvPr/>
        </p:nvPicPr>
        <p:blipFill>
          <a:blip r:embed="rId2"/>
          <a:stretch>
            <a:fillRect/>
          </a:stretch>
        </p:blipFill>
        <p:spPr>
          <a:xfrm>
            <a:off x="602504" y="1231197"/>
            <a:ext cx="9884247" cy="5584644"/>
          </a:xfrm>
          <a:prstGeom prst="rect">
            <a:avLst/>
          </a:prstGeom>
        </p:spPr>
      </p:pic>
      <p:sp>
        <p:nvSpPr>
          <p:cNvPr id="10" name="Rectangle 9"/>
          <p:cNvSpPr/>
          <p:nvPr/>
        </p:nvSpPr>
        <p:spPr>
          <a:xfrm>
            <a:off x="6464060" y="6015692"/>
            <a:ext cx="5043578" cy="523220"/>
          </a:xfrm>
          <a:prstGeom prst="rect">
            <a:avLst/>
          </a:prstGeom>
        </p:spPr>
        <p:txBody>
          <a:bodyPr wrap="square">
            <a:spAutoFit/>
          </a:bodyPr>
          <a:lstStyle/>
          <a:p>
            <a:r>
              <a:rPr lang="fr-FR" sz="1400" dirty="0">
                <a:solidFill>
                  <a:srgbClr val="0000FF"/>
                </a:solidFill>
                <a:latin typeface="Calibri" panose="020F0502020204030204" pitchFamily="34" charset="0"/>
              </a:rPr>
              <a:t>http://pdg.lbl.gov/2019/reviews/rpp2018-rev-axions.pdf</a:t>
            </a:r>
          </a:p>
          <a:p>
            <a:r>
              <a:rPr lang="en-US" sz="1400" dirty="0">
                <a:solidFill>
                  <a:srgbClr val="000000"/>
                </a:solidFill>
                <a:latin typeface="Calibri" panose="020F0502020204030204" pitchFamily="34" charset="0"/>
              </a:rPr>
              <a:t>PDG Data Group, AXIONS AND OTHER SIMILAR PARTICLES, 2016</a:t>
            </a:r>
            <a:endParaRPr lang="fr-FR" sz="1400" dirty="0"/>
          </a:p>
        </p:txBody>
      </p:sp>
    </p:spTree>
    <p:extLst>
      <p:ext uri="{BB962C8B-B14F-4D97-AF65-F5344CB8AC3E}">
        <p14:creationId xmlns:p14="http://schemas.microsoft.com/office/powerpoint/2010/main" val="2191625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BMV </a:t>
            </a:r>
            <a:r>
              <a:rPr lang="fr-FR" dirty="0" err="1" smtClean="0"/>
              <a:t>stattus</a:t>
            </a:r>
            <a:endParaRPr lang="fr-FR" dirty="0"/>
          </a:p>
        </p:txBody>
      </p:sp>
      <p:sp>
        <p:nvSpPr>
          <p:cNvPr id="3" name="Espace réservé du contenu 2"/>
          <p:cNvSpPr>
            <a:spLocks noGrp="1"/>
          </p:cNvSpPr>
          <p:nvPr>
            <p:ph idx="1"/>
          </p:nvPr>
        </p:nvSpPr>
        <p:spPr>
          <a:xfrm>
            <a:off x="5902624" y="773269"/>
            <a:ext cx="5415951" cy="509274"/>
          </a:xfrm>
        </p:spPr>
        <p:txBody>
          <a:bodyPr/>
          <a:lstStyle/>
          <a:p>
            <a:r>
              <a:rPr lang="fr-FR" dirty="0" smtClean="0"/>
              <a:t>GT06/Oct2019 (F. Hubaut/CCPM)</a:t>
            </a:r>
            <a:endParaRPr lang="fr-FR" dirty="0"/>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6</a:t>
            </a:fld>
            <a:endParaRPr lang="fr-FR"/>
          </a:p>
        </p:txBody>
      </p:sp>
      <p:pic>
        <p:nvPicPr>
          <p:cNvPr id="6" name="Image 5"/>
          <p:cNvPicPr>
            <a:picLocks noChangeAspect="1"/>
          </p:cNvPicPr>
          <p:nvPr/>
        </p:nvPicPr>
        <p:blipFill>
          <a:blip r:embed="rId2"/>
          <a:stretch>
            <a:fillRect/>
          </a:stretch>
        </p:blipFill>
        <p:spPr>
          <a:xfrm>
            <a:off x="1395322" y="1339878"/>
            <a:ext cx="9401355" cy="5367282"/>
          </a:xfrm>
          <a:prstGeom prst="rect">
            <a:avLst/>
          </a:prstGeom>
        </p:spPr>
      </p:pic>
    </p:spTree>
    <p:extLst>
      <p:ext uri="{BB962C8B-B14F-4D97-AF65-F5344CB8AC3E}">
        <p14:creationId xmlns:p14="http://schemas.microsoft.com/office/powerpoint/2010/main" val="2839486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264909"/>
            <a:ext cx="10515600" cy="4351338"/>
          </a:xfrm>
        </p:spPr>
        <p:txBody>
          <a:bodyPr>
            <a:normAutofit/>
          </a:bodyPr>
          <a:lstStyle/>
          <a:p>
            <a:r>
              <a:rPr lang="en-US" dirty="0"/>
              <a:t>P</a:t>
            </a:r>
            <a:r>
              <a:rPr lang="en-US" dirty="0" smtClean="0"/>
              <a:t>recise measurement experiment aiming in </a:t>
            </a:r>
            <a:r>
              <a:rPr lang="en-US" dirty="0" err="1" smtClean="0"/>
              <a:t>measurng</a:t>
            </a:r>
            <a:r>
              <a:rPr lang="en-US" dirty="0" smtClean="0"/>
              <a:t> the Quantum Electrodynamics magnetic Vacuum Birefringence and searching for </a:t>
            </a:r>
            <a:r>
              <a:rPr lang="en-US" dirty="0" err="1" smtClean="0"/>
              <a:t>axions</a:t>
            </a:r>
            <a:r>
              <a:rPr lang="en-US" dirty="0" smtClean="0"/>
              <a:t>, together with a Photon Regeneration experiment.</a:t>
            </a:r>
          </a:p>
          <a:p>
            <a:r>
              <a:rPr lang="en-US" dirty="0" smtClean="0"/>
              <a:t>3 experiments</a:t>
            </a:r>
          </a:p>
          <a:p>
            <a:pPr lvl="1"/>
            <a:r>
              <a:rPr lang="en-US" dirty="0" smtClean="0"/>
              <a:t>OSQAR-VBM: ultra-fine Vacuum Magnetic Birefringence</a:t>
            </a:r>
          </a:p>
          <a:p>
            <a:pPr lvl="1"/>
            <a:r>
              <a:rPr lang="en-US" dirty="0" smtClean="0"/>
              <a:t>OSQAR-LSW: photon regeneration effect as Light Shining through the Wall</a:t>
            </a:r>
          </a:p>
          <a:p>
            <a:pPr lvl="1"/>
            <a:r>
              <a:rPr lang="en-US" dirty="0" smtClean="0"/>
              <a:t>OSQAR-CHASE: hypothetical particles called Chameleons whose mass depends on the local matter density! </a:t>
            </a:r>
            <a:endParaRPr lang="fr-FR" dirty="0"/>
          </a:p>
        </p:txBody>
      </p:sp>
      <p:sp>
        <p:nvSpPr>
          <p:cNvPr id="4" name="Espace réservé du pied de page 3"/>
          <p:cNvSpPr>
            <a:spLocks noGrp="1"/>
          </p:cNvSpPr>
          <p:nvPr>
            <p:ph type="ftr" sz="quarter" idx="11"/>
          </p:nvPr>
        </p:nvSpPr>
        <p:spPr/>
        <p:txBody>
          <a:bodyPr/>
          <a:lstStyle/>
          <a:p>
            <a:r>
              <a:rPr lang="fr-FR" dirty="0" smtClean="0"/>
              <a:t>GT01-NLPaNF</a:t>
            </a:r>
            <a:endParaRPr lang="fr-FR" dirty="0"/>
          </a:p>
        </p:txBody>
      </p:sp>
      <p:sp>
        <p:nvSpPr>
          <p:cNvPr id="5" name="Espace réservé du numéro de diapositive 4"/>
          <p:cNvSpPr>
            <a:spLocks noGrp="1"/>
          </p:cNvSpPr>
          <p:nvPr>
            <p:ph type="sldNum" sz="quarter" idx="12"/>
          </p:nvPr>
        </p:nvSpPr>
        <p:spPr>
          <a:xfrm>
            <a:off x="9343843" y="6356350"/>
            <a:ext cx="2743200" cy="365125"/>
          </a:xfrm>
        </p:spPr>
        <p:txBody>
          <a:bodyPr/>
          <a:lstStyle/>
          <a:p>
            <a:fld id="{BC832836-4F54-4740-A4B5-9BDC68CB5AF9}" type="slidenum">
              <a:rPr lang="fr-FR" smtClean="0"/>
              <a:t>7</a:t>
            </a:fld>
            <a:endParaRPr lang="fr-F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267" y="4678363"/>
            <a:ext cx="2377910" cy="1783433"/>
          </a:xfrm>
          <a:prstGeom prst="rect">
            <a:avLst/>
          </a:prstGeom>
        </p:spPr>
      </p:pic>
      <p:pic>
        <p:nvPicPr>
          <p:cNvPr id="10" name="Image 9"/>
          <p:cNvPicPr>
            <a:picLocks noChangeAspect="1"/>
          </p:cNvPicPr>
          <p:nvPr/>
        </p:nvPicPr>
        <p:blipFill>
          <a:blip r:embed="rId3"/>
          <a:stretch>
            <a:fillRect/>
          </a:stretch>
        </p:blipFill>
        <p:spPr>
          <a:xfrm>
            <a:off x="294735" y="365125"/>
            <a:ext cx="2394805" cy="899784"/>
          </a:xfrm>
          <a:prstGeom prst="rect">
            <a:avLst/>
          </a:prstGeom>
        </p:spPr>
      </p:pic>
      <p:sp>
        <p:nvSpPr>
          <p:cNvPr id="11" name="Rectangle 10"/>
          <p:cNvSpPr/>
          <p:nvPr/>
        </p:nvSpPr>
        <p:spPr>
          <a:xfrm>
            <a:off x="3393057" y="349765"/>
            <a:ext cx="6096000" cy="646331"/>
          </a:xfrm>
          <a:prstGeom prst="rect">
            <a:avLst/>
          </a:prstGeom>
          <a:ln>
            <a:solidFill>
              <a:schemeClr val="accent1"/>
            </a:solidFill>
          </a:ln>
        </p:spPr>
        <p:txBody>
          <a:bodyPr>
            <a:spAutoFit/>
          </a:bodyPr>
          <a:lstStyle/>
          <a:p>
            <a:r>
              <a:rPr lang="en-US" dirty="0" smtClean="0"/>
              <a:t>Optical Search of QED vacuum magnetic birefringence, </a:t>
            </a:r>
            <a:r>
              <a:rPr lang="en-US" dirty="0" err="1" smtClean="0"/>
              <a:t>Axion</a:t>
            </a:r>
            <a:r>
              <a:rPr lang="en-US" dirty="0" smtClean="0"/>
              <a:t> and photon Regeneration</a:t>
            </a:r>
            <a:endParaRPr lang="fr-FR" dirty="0"/>
          </a:p>
        </p:txBody>
      </p:sp>
      <p:sp>
        <p:nvSpPr>
          <p:cNvPr id="12" name="Rectangle 11"/>
          <p:cNvSpPr/>
          <p:nvPr/>
        </p:nvSpPr>
        <p:spPr>
          <a:xfrm>
            <a:off x="848369" y="837638"/>
            <a:ext cx="2351926" cy="369332"/>
          </a:xfrm>
          <a:prstGeom prst="rect">
            <a:avLst/>
          </a:prstGeom>
        </p:spPr>
        <p:txBody>
          <a:bodyPr wrap="none">
            <a:spAutoFit/>
          </a:bodyPr>
          <a:lstStyle/>
          <a:p>
            <a:r>
              <a:rPr lang="fr-FR" b="1" dirty="0" err="1">
                <a:solidFill>
                  <a:srgbClr val="004977"/>
                </a:solidFill>
                <a:latin typeface="Dutch801BT-Bold"/>
              </a:rPr>
              <a:t>Annual</a:t>
            </a:r>
            <a:r>
              <a:rPr lang="fr-FR" b="1" dirty="0">
                <a:solidFill>
                  <a:srgbClr val="004977"/>
                </a:solidFill>
                <a:latin typeface="Dutch801BT-Bold"/>
              </a:rPr>
              <a:t> Report 2017</a:t>
            </a:r>
            <a:endParaRPr lang="fr-FR" dirty="0"/>
          </a:p>
        </p:txBody>
      </p:sp>
      <p:pic>
        <p:nvPicPr>
          <p:cNvPr id="17" name="Image 16"/>
          <p:cNvPicPr>
            <a:picLocks noChangeAspect="1"/>
          </p:cNvPicPr>
          <p:nvPr/>
        </p:nvPicPr>
        <p:blipFill>
          <a:blip r:embed="rId4"/>
          <a:stretch>
            <a:fillRect/>
          </a:stretch>
        </p:blipFill>
        <p:spPr>
          <a:xfrm>
            <a:off x="9238891" y="2475974"/>
            <a:ext cx="2610273" cy="853822"/>
          </a:xfrm>
          <a:prstGeom prst="rect">
            <a:avLst/>
          </a:prstGeom>
          <a:ln>
            <a:solidFill>
              <a:schemeClr val="accent1"/>
            </a:solidFill>
          </a:ln>
        </p:spPr>
      </p:pic>
      <p:pic>
        <p:nvPicPr>
          <p:cNvPr id="18" name="Image 17"/>
          <p:cNvPicPr>
            <a:picLocks noChangeAspect="1"/>
          </p:cNvPicPr>
          <p:nvPr/>
        </p:nvPicPr>
        <p:blipFill>
          <a:blip r:embed="rId5"/>
          <a:stretch>
            <a:fillRect/>
          </a:stretch>
        </p:blipFill>
        <p:spPr>
          <a:xfrm>
            <a:off x="4966259" y="4684312"/>
            <a:ext cx="2395190" cy="1728225"/>
          </a:xfrm>
          <a:prstGeom prst="rect">
            <a:avLst/>
          </a:prstGeom>
        </p:spPr>
      </p:pic>
      <p:sp>
        <p:nvSpPr>
          <p:cNvPr id="19" name="Rectangle 18"/>
          <p:cNvSpPr/>
          <p:nvPr/>
        </p:nvSpPr>
        <p:spPr>
          <a:xfrm>
            <a:off x="466045" y="4678363"/>
            <a:ext cx="1917821" cy="646331"/>
          </a:xfrm>
          <a:prstGeom prst="rect">
            <a:avLst/>
          </a:prstGeom>
          <a:solidFill>
            <a:schemeClr val="accent4">
              <a:lumMod val="20000"/>
              <a:lumOff val="80000"/>
            </a:schemeClr>
          </a:solidFill>
          <a:ln>
            <a:solidFill>
              <a:schemeClr val="accent1"/>
            </a:solidFill>
          </a:ln>
        </p:spPr>
        <p:txBody>
          <a:bodyPr wrap="square">
            <a:spAutoFit/>
          </a:bodyPr>
          <a:lstStyle/>
          <a:p>
            <a:r>
              <a:rPr lang="en-US" dirty="0">
                <a:solidFill>
                  <a:srgbClr val="000000"/>
                </a:solidFill>
                <a:latin typeface="Arial" panose="020B0604020202020204" pitchFamily="34" charset="0"/>
              </a:rPr>
              <a:t>magnetic field of 9 T over 14.3 </a:t>
            </a:r>
            <a:r>
              <a:rPr lang="en-US" dirty="0" smtClean="0">
                <a:solidFill>
                  <a:srgbClr val="000000"/>
                </a:solidFill>
                <a:latin typeface="Arial" panose="020B0604020202020204" pitchFamily="34" charset="0"/>
              </a:rPr>
              <a:t>m</a:t>
            </a:r>
            <a:endParaRPr lang="fr-FR" dirty="0"/>
          </a:p>
        </p:txBody>
      </p:sp>
      <p:sp>
        <p:nvSpPr>
          <p:cNvPr id="20" name="ZoneTexte 19"/>
          <p:cNvSpPr txBox="1"/>
          <p:nvPr/>
        </p:nvSpPr>
        <p:spPr>
          <a:xfrm>
            <a:off x="3244403" y="6430053"/>
            <a:ext cx="1301959" cy="369332"/>
          </a:xfrm>
          <a:prstGeom prst="rect">
            <a:avLst/>
          </a:prstGeom>
          <a:noFill/>
        </p:spPr>
        <p:txBody>
          <a:bodyPr wrap="none" rtlCol="0">
            <a:spAutoFit/>
          </a:bodyPr>
          <a:lstStyle/>
          <a:p>
            <a:r>
              <a:rPr lang="fr-FR" dirty="0" smtClean="0"/>
              <a:t>CERN-SM18</a:t>
            </a:r>
            <a:endParaRPr lang="fr-FR" dirty="0"/>
          </a:p>
        </p:txBody>
      </p:sp>
      <p:sp>
        <p:nvSpPr>
          <p:cNvPr id="21" name="Rectangle 20"/>
          <p:cNvSpPr/>
          <p:nvPr/>
        </p:nvSpPr>
        <p:spPr>
          <a:xfrm>
            <a:off x="466045" y="5951986"/>
            <a:ext cx="4594504" cy="523220"/>
          </a:xfrm>
          <a:prstGeom prst="rect">
            <a:avLst/>
          </a:prstGeom>
          <a:solidFill>
            <a:schemeClr val="accent4">
              <a:lumMod val="20000"/>
              <a:lumOff val="80000"/>
            </a:schemeClr>
          </a:solidFill>
          <a:ln>
            <a:solidFill>
              <a:schemeClr val="accent1"/>
            </a:solidFill>
          </a:ln>
        </p:spPr>
        <p:txBody>
          <a:bodyPr wrap="square">
            <a:spAutoFit/>
          </a:bodyPr>
          <a:lstStyle/>
          <a:p>
            <a:r>
              <a:rPr lang="fr-FR" sz="1400" dirty="0">
                <a:solidFill>
                  <a:srgbClr val="FF0000"/>
                </a:solidFill>
                <a:latin typeface="Calibri" panose="020F0502020204030204" pitchFamily="34" charset="0"/>
              </a:rPr>
              <a:t>Photon Source: </a:t>
            </a:r>
            <a:r>
              <a:rPr lang="fr-FR" sz="1400" dirty="0">
                <a:solidFill>
                  <a:srgbClr val="000000"/>
                </a:solidFill>
                <a:latin typeface="Calibri" panose="020F0502020204030204" pitchFamily="34" charset="0"/>
              </a:rPr>
              <a:t>COHERENT Verdi V18 CW Laser</a:t>
            </a:r>
          </a:p>
          <a:p>
            <a:r>
              <a:rPr lang="en-US" sz="1400" dirty="0">
                <a:solidFill>
                  <a:srgbClr val="FF0000"/>
                </a:solidFill>
                <a:latin typeface="Symbol" panose="05050102010706020507" pitchFamily="18" charset="2"/>
              </a:rPr>
              <a:t>l</a:t>
            </a:r>
            <a:r>
              <a:rPr lang="en-US" sz="1400" dirty="0" smtClean="0">
                <a:solidFill>
                  <a:srgbClr val="FF0000"/>
                </a:solidFill>
                <a:latin typeface="Symbol" panose="05050102010706020507" pitchFamily="18" charset="2"/>
              </a:rPr>
              <a:t> </a:t>
            </a:r>
            <a:r>
              <a:rPr lang="en-US" sz="1400" dirty="0">
                <a:solidFill>
                  <a:srgbClr val="FF0000"/>
                </a:solidFill>
                <a:latin typeface="Calibri" panose="020F0502020204030204" pitchFamily="34" charset="0"/>
              </a:rPr>
              <a:t>= </a:t>
            </a:r>
            <a:r>
              <a:rPr lang="en-US" sz="1400" b="1" dirty="0">
                <a:solidFill>
                  <a:srgbClr val="FF0000"/>
                </a:solidFill>
                <a:latin typeface="Calibri-Bold"/>
              </a:rPr>
              <a:t>532 nm (2.3 eV) </a:t>
            </a:r>
            <a:r>
              <a:rPr lang="en-US" sz="1400" dirty="0">
                <a:solidFill>
                  <a:srgbClr val="FF0000"/>
                </a:solidFill>
                <a:latin typeface="Calibri" panose="020F0502020204030204" pitchFamily="34" charset="0"/>
              </a:rPr>
              <a:t>- </a:t>
            </a:r>
            <a:r>
              <a:rPr lang="en-US" sz="1400" dirty="0">
                <a:solidFill>
                  <a:srgbClr val="000000"/>
                </a:solidFill>
                <a:latin typeface="Calibri" panose="020F0502020204030204" pitchFamily="34" charset="0"/>
              </a:rPr>
              <a:t>Optical power : </a:t>
            </a:r>
            <a:r>
              <a:rPr lang="en-US" sz="1400" b="1" dirty="0">
                <a:solidFill>
                  <a:srgbClr val="FF0000"/>
                </a:solidFill>
                <a:latin typeface="Calibri-Bold"/>
              </a:rPr>
              <a:t>18.5 W</a:t>
            </a:r>
            <a:endParaRPr lang="fr-FR" sz="1400" dirty="0"/>
          </a:p>
        </p:txBody>
      </p:sp>
      <p:sp>
        <p:nvSpPr>
          <p:cNvPr id="23" name="Rectangle 22"/>
          <p:cNvSpPr/>
          <p:nvPr/>
        </p:nvSpPr>
        <p:spPr>
          <a:xfrm>
            <a:off x="7469413" y="4720880"/>
            <a:ext cx="4444639" cy="1754326"/>
          </a:xfrm>
          <a:prstGeom prst="rect">
            <a:avLst/>
          </a:prstGeom>
          <a:solidFill>
            <a:schemeClr val="accent1">
              <a:lumMod val="20000"/>
              <a:lumOff val="80000"/>
            </a:schemeClr>
          </a:solidFill>
        </p:spPr>
        <p:txBody>
          <a:bodyPr wrap="square">
            <a:spAutoFit/>
          </a:bodyPr>
          <a:lstStyle/>
          <a:p>
            <a:r>
              <a:rPr lang="en-US" dirty="0">
                <a:solidFill>
                  <a:srgbClr val="0000FF"/>
                </a:solidFill>
                <a:latin typeface="Calibri" panose="020F0502020204030204" pitchFamily="34" charset="0"/>
              </a:rPr>
              <a:t>Photon beam is linearly polarized with</a:t>
            </a:r>
          </a:p>
          <a:p>
            <a:r>
              <a:rPr lang="fr-FR" dirty="0" err="1">
                <a:solidFill>
                  <a:srgbClr val="FF0000"/>
                </a:solidFill>
                <a:latin typeface="Calibri" panose="020F0502020204030204" pitchFamily="34" charset="0"/>
              </a:rPr>
              <a:t>Search</a:t>
            </a:r>
            <a:r>
              <a:rPr lang="fr-FR" dirty="0">
                <a:solidFill>
                  <a:srgbClr val="FF0000"/>
                </a:solidFill>
                <a:latin typeface="Calibri" panose="020F0502020204030204" pitchFamily="34" charset="0"/>
              </a:rPr>
              <a:t> for </a:t>
            </a:r>
            <a:r>
              <a:rPr lang="fr-FR" dirty="0" err="1">
                <a:solidFill>
                  <a:srgbClr val="FF0000"/>
                </a:solidFill>
                <a:latin typeface="Calibri" panose="020F0502020204030204" pitchFamily="34" charset="0"/>
              </a:rPr>
              <a:t>pseudoscalar</a:t>
            </a:r>
            <a:r>
              <a:rPr lang="fr-FR" dirty="0">
                <a:solidFill>
                  <a:srgbClr val="FF0000"/>
                </a:solidFill>
                <a:latin typeface="Calibri" panose="020F0502020204030204" pitchFamily="34" charset="0"/>
              </a:rPr>
              <a:t> </a:t>
            </a:r>
            <a:r>
              <a:rPr lang="fr-FR" dirty="0" err="1">
                <a:solidFill>
                  <a:srgbClr val="FF0000"/>
                </a:solidFill>
                <a:latin typeface="Calibri" panose="020F0502020204030204" pitchFamily="34" charset="0"/>
              </a:rPr>
              <a:t>ALPs</a:t>
            </a:r>
            <a:endParaRPr lang="fr-FR" dirty="0">
              <a:solidFill>
                <a:srgbClr val="FF0000"/>
              </a:solidFill>
              <a:latin typeface="Calibri" panose="020F0502020204030204" pitchFamily="34" charset="0"/>
            </a:endParaRPr>
          </a:p>
          <a:p>
            <a:r>
              <a:rPr lang="en-US" dirty="0">
                <a:solidFill>
                  <a:srgbClr val="0000FF"/>
                </a:solidFill>
                <a:latin typeface="TimesNewRomanPSMT"/>
              </a:rPr>
              <a:t>Use of a </a:t>
            </a:r>
            <a:r>
              <a:rPr lang="en-US" dirty="0" smtClean="0">
                <a:solidFill>
                  <a:srgbClr val="0000FF"/>
                </a:solidFill>
                <a:latin typeface="Symbol" panose="05050102010706020507" pitchFamily="18" charset="2"/>
              </a:rPr>
              <a:t>l</a:t>
            </a:r>
            <a:r>
              <a:rPr lang="en-US" dirty="0" smtClean="0">
                <a:solidFill>
                  <a:srgbClr val="0000FF"/>
                </a:solidFill>
                <a:latin typeface="Calibri" panose="020F0502020204030204" pitchFamily="34" charset="0"/>
              </a:rPr>
              <a:t>/2 </a:t>
            </a:r>
            <a:r>
              <a:rPr lang="en-US" dirty="0">
                <a:solidFill>
                  <a:srgbClr val="0000FF"/>
                </a:solidFill>
                <a:latin typeface="Calibri" panose="020F0502020204030204" pitchFamily="34" charset="0"/>
              </a:rPr>
              <a:t>wave plate for polarization</a:t>
            </a:r>
          </a:p>
          <a:p>
            <a:r>
              <a:rPr lang="fr-FR" dirty="0" err="1">
                <a:solidFill>
                  <a:srgbClr val="FF0000"/>
                </a:solidFill>
                <a:latin typeface="Calibri" panose="020F0502020204030204" pitchFamily="34" charset="0"/>
              </a:rPr>
              <a:t>Search</a:t>
            </a:r>
            <a:r>
              <a:rPr lang="fr-FR" dirty="0">
                <a:solidFill>
                  <a:srgbClr val="FF0000"/>
                </a:solidFill>
                <a:latin typeface="Calibri" panose="020F0502020204030204" pitchFamily="34" charset="0"/>
              </a:rPr>
              <a:t> for </a:t>
            </a:r>
            <a:r>
              <a:rPr lang="fr-FR" dirty="0" err="1">
                <a:solidFill>
                  <a:srgbClr val="FF0000"/>
                </a:solidFill>
                <a:latin typeface="Calibri" panose="020F0502020204030204" pitchFamily="34" charset="0"/>
              </a:rPr>
              <a:t>scalar</a:t>
            </a:r>
            <a:r>
              <a:rPr lang="fr-FR" dirty="0">
                <a:solidFill>
                  <a:srgbClr val="FF0000"/>
                </a:solidFill>
                <a:latin typeface="Calibri" panose="020F0502020204030204" pitchFamily="34" charset="0"/>
              </a:rPr>
              <a:t> </a:t>
            </a:r>
            <a:r>
              <a:rPr lang="fr-FR" dirty="0" err="1">
                <a:solidFill>
                  <a:srgbClr val="FF0000"/>
                </a:solidFill>
                <a:latin typeface="Calibri" panose="020F0502020204030204" pitchFamily="34" charset="0"/>
              </a:rPr>
              <a:t>ALPs</a:t>
            </a:r>
            <a:endParaRPr lang="fr-FR" dirty="0">
              <a:solidFill>
                <a:srgbClr val="FF0000"/>
              </a:solidFill>
              <a:latin typeface="Calibri" panose="020F0502020204030204" pitchFamily="34" charset="0"/>
            </a:endParaRPr>
          </a:p>
          <a:p>
            <a:r>
              <a:rPr lang="en-US" dirty="0">
                <a:solidFill>
                  <a:srgbClr val="000000"/>
                </a:solidFill>
                <a:latin typeface="Calibri" panose="020F0502020204030204" pitchFamily="34" charset="0"/>
              </a:rPr>
              <a:t>Use of beam expander telescope to reduce </a:t>
            </a:r>
            <a:r>
              <a:rPr lang="en-US" dirty="0" smtClean="0">
                <a:solidFill>
                  <a:srgbClr val="000000"/>
                </a:solidFill>
                <a:latin typeface="Calibri" panose="020F0502020204030204" pitchFamily="34" charset="0"/>
              </a:rPr>
              <a:t>the </a:t>
            </a:r>
            <a:r>
              <a:rPr lang="fr-FR" dirty="0" smtClean="0">
                <a:solidFill>
                  <a:srgbClr val="000000"/>
                </a:solidFill>
                <a:latin typeface="Calibri" panose="020F0502020204030204" pitchFamily="34" charset="0"/>
              </a:rPr>
              <a:t>Laser </a:t>
            </a:r>
            <a:r>
              <a:rPr lang="fr-FR" dirty="0" err="1">
                <a:solidFill>
                  <a:srgbClr val="000000"/>
                </a:solidFill>
                <a:latin typeface="Calibri" panose="020F0502020204030204" pitchFamily="34" charset="0"/>
              </a:rPr>
              <a:t>beam</a:t>
            </a:r>
            <a:r>
              <a:rPr lang="fr-FR" dirty="0">
                <a:solidFill>
                  <a:srgbClr val="000000"/>
                </a:solidFill>
                <a:latin typeface="Calibri" panose="020F0502020204030204" pitchFamily="34" charset="0"/>
              </a:rPr>
              <a:t> divergence</a:t>
            </a:r>
            <a:endParaRPr lang="fr-FR" dirty="0"/>
          </a:p>
        </p:txBody>
      </p:sp>
      <p:pic>
        <p:nvPicPr>
          <p:cNvPr id="24" name="Image 23"/>
          <p:cNvPicPr>
            <a:picLocks noChangeAspect="1"/>
          </p:cNvPicPr>
          <p:nvPr/>
        </p:nvPicPr>
        <p:blipFill>
          <a:blip r:embed="rId6"/>
          <a:stretch>
            <a:fillRect/>
          </a:stretch>
        </p:blipFill>
        <p:spPr>
          <a:xfrm>
            <a:off x="3753929" y="794671"/>
            <a:ext cx="5272520" cy="3623391"/>
          </a:xfrm>
          <a:prstGeom prst="rect">
            <a:avLst/>
          </a:prstGeom>
          <a:ln>
            <a:solidFill>
              <a:schemeClr val="accent1">
                <a:lumMod val="75000"/>
              </a:schemeClr>
            </a:solidFill>
          </a:ln>
        </p:spPr>
      </p:pic>
    </p:spTree>
    <p:extLst>
      <p:ext uri="{BB962C8B-B14F-4D97-AF65-F5344CB8AC3E}">
        <p14:creationId xmlns:p14="http://schemas.microsoft.com/office/powerpoint/2010/main" val="357913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nodeType="clickEffect">
                                  <p:stCondLst>
                                    <p:cond delay="0"/>
                                  </p:stCondLst>
                                  <p:childTnLst>
                                    <p:animEffect transition="out" filter="fade">
                                      <p:cBhvr>
                                        <p:cTn id="10" dur="1000"/>
                                        <p:tgtEl>
                                          <p:spTgt spid="24"/>
                                        </p:tgtEl>
                                      </p:cBhvr>
                                    </p:animEffect>
                                    <p:anim calcmode="lin" valueType="num">
                                      <p:cBhvr>
                                        <p:cTn id="11" dur="1000"/>
                                        <p:tgtEl>
                                          <p:spTgt spid="24"/>
                                        </p:tgtEl>
                                        <p:attrNameLst>
                                          <p:attrName>ppt_x</p:attrName>
                                        </p:attrNameLst>
                                      </p:cBhvr>
                                      <p:tavLst>
                                        <p:tav tm="0">
                                          <p:val>
                                            <p:strVal val="ppt_x"/>
                                          </p:val>
                                        </p:tav>
                                        <p:tav tm="100000">
                                          <p:val>
                                            <p:strVal val="ppt_x"/>
                                          </p:val>
                                        </p:tav>
                                      </p:tavLst>
                                    </p:anim>
                                    <p:anim calcmode="lin" valueType="num">
                                      <p:cBhvr>
                                        <p:cTn id="12" dur="1000"/>
                                        <p:tgtEl>
                                          <p:spTgt spid="24"/>
                                        </p:tgtEl>
                                        <p:attrNameLst>
                                          <p:attrName>ppt_y</p:attrName>
                                        </p:attrNameLst>
                                      </p:cBhvr>
                                      <p:tavLst>
                                        <p:tav tm="0">
                                          <p:val>
                                            <p:strVal val="ppt_y"/>
                                          </p:val>
                                        </p:tav>
                                        <p:tav tm="100000">
                                          <p:val>
                                            <p:strVal val="ppt_y+.1"/>
                                          </p:val>
                                        </p:tav>
                                      </p:tavLst>
                                    </p:anim>
                                    <p:set>
                                      <p:cBhvr>
                                        <p:cTn id="13"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8</a:t>
            </a:fld>
            <a:endParaRPr lang="fr-FR"/>
          </a:p>
        </p:txBody>
      </p:sp>
      <p:pic>
        <p:nvPicPr>
          <p:cNvPr id="2" name="Image 1"/>
          <p:cNvPicPr>
            <a:picLocks noChangeAspect="1"/>
          </p:cNvPicPr>
          <p:nvPr/>
        </p:nvPicPr>
        <p:blipFill>
          <a:blip r:embed="rId2"/>
          <a:stretch>
            <a:fillRect/>
          </a:stretch>
        </p:blipFill>
        <p:spPr>
          <a:xfrm>
            <a:off x="753479" y="-19734"/>
            <a:ext cx="3883964" cy="1574638"/>
          </a:xfrm>
          <a:prstGeom prst="rect">
            <a:avLst/>
          </a:prstGeom>
        </p:spPr>
      </p:pic>
      <p:pic>
        <p:nvPicPr>
          <p:cNvPr id="9" name="Image 8"/>
          <p:cNvPicPr>
            <a:picLocks noChangeAspect="1"/>
          </p:cNvPicPr>
          <p:nvPr/>
        </p:nvPicPr>
        <p:blipFill>
          <a:blip r:embed="rId3"/>
          <a:stretch>
            <a:fillRect/>
          </a:stretch>
        </p:blipFill>
        <p:spPr>
          <a:xfrm>
            <a:off x="145418" y="925683"/>
            <a:ext cx="8619026" cy="5813276"/>
          </a:xfrm>
          <a:prstGeom prst="rect">
            <a:avLst/>
          </a:prstGeom>
        </p:spPr>
      </p:pic>
      <p:pic>
        <p:nvPicPr>
          <p:cNvPr id="7" name="Image 6"/>
          <p:cNvPicPr>
            <a:picLocks noChangeAspect="1"/>
          </p:cNvPicPr>
          <p:nvPr/>
        </p:nvPicPr>
        <p:blipFill>
          <a:blip r:embed="rId4"/>
          <a:stretch>
            <a:fillRect/>
          </a:stretch>
        </p:blipFill>
        <p:spPr>
          <a:xfrm>
            <a:off x="7608498" y="1145300"/>
            <a:ext cx="4371316" cy="3532260"/>
          </a:xfrm>
          <a:prstGeom prst="rect">
            <a:avLst/>
          </a:prstGeom>
        </p:spPr>
      </p:pic>
      <p:sp>
        <p:nvSpPr>
          <p:cNvPr id="14" name="ZoneTexte 13"/>
          <p:cNvSpPr txBox="1"/>
          <p:nvPr/>
        </p:nvSpPr>
        <p:spPr>
          <a:xfrm>
            <a:off x="8445887" y="153467"/>
            <a:ext cx="2834559" cy="923330"/>
          </a:xfrm>
          <a:prstGeom prst="rect">
            <a:avLst/>
          </a:prstGeom>
          <a:solidFill>
            <a:schemeClr val="accent4">
              <a:lumMod val="20000"/>
              <a:lumOff val="80000"/>
            </a:schemeClr>
          </a:solidFill>
        </p:spPr>
        <p:txBody>
          <a:bodyPr wrap="none" rtlCol="0">
            <a:spAutoFit/>
          </a:bodyPr>
          <a:lstStyle/>
          <a:p>
            <a:r>
              <a:rPr lang="fr-FR" dirty="0" smtClean="0"/>
              <a:t>Future </a:t>
            </a:r>
            <a:r>
              <a:rPr lang="fr-FR" dirty="0" err="1" smtClean="0"/>
              <a:t>activities</a:t>
            </a:r>
            <a:r>
              <a:rPr lang="fr-FR" dirty="0" smtClean="0"/>
              <a:t>?</a:t>
            </a:r>
          </a:p>
          <a:p>
            <a:endParaRPr lang="fr-FR" dirty="0"/>
          </a:p>
          <a:p>
            <a:r>
              <a:rPr lang="fr-FR" dirty="0" err="1" smtClean="0"/>
              <a:t>Toward</a:t>
            </a:r>
            <a:r>
              <a:rPr lang="fr-FR" dirty="0" smtClean="0"/>
              <a:t> JURA &amp; VBM@CERN</a:t>
            </a:r>
            <a:endParaRPr lang="fr-FR" dirty="0"/>
          </a:p>
        </p:txBody>
      </p:sp>
      <p:sp>
        <p:nvSpPr>
          <p:cNvPr id="17" name="Rectangle 16"/>
          <p:cNvSpPr/>
          <p:nvPr/>
        </p:nvSpPr>
        <p:spPr>
          <a:xfrm>
            <a:off x="8022215" y="4897177"/>
            <a:ext cx="3681905" cy="369332"/>
          </a:xfrm>
          <a:prstGeom prst="rect">
            <a:avLst/>
          </a:prstGeom>
        </p:spPr>
        <p:txBody>
          <a:bodyPr wrap="none">
            <a:spAutoFit/>
          </a:bodyPr>
          <a:lstStyle/>
          <a:p>
            <a:r>
              <a:rPr lang="fr-FR" dirty="0" smtClean="0"/>
              <a:t>https://arxiv.org/pdf/1902.00260.pdf</a:t>
            </a:r>
            <a:endParaRPr lang="fr-FR" dirty="0"/>
          </a:p>
        </p:txBody>
      </p:sp>
      <p:sp>
        <p:nvSpPr>
          <p:cNvPr id="18" name="ZoneTexte 17"/>
          <p:cNvSpPr txBox="1"/>
          <p:nvPr/>
        </p:nvSpPr>
        <p:spPr>
          <a:xfrm>
            <a:off x="6675362" y="5486126"/>
            <a:ext cx="5516638" cy="646331"/>
          </a:xfrm>
          <a:prstGeom prst="rect">
            <a:avLst/>
          </a:prstGeom>
          <a:solidFill>
            <a:schemeClr val="accent4">
              <a:lumMod val="20000"/>
              <a:lumOff val="80000"/>
            </a:schemeClr>
          </a:solidFill>
        </p:spPr>
        <p:txBody>
          <a:bodyPr wrap="none" rtlCol="0">
            <a:spAutoFit/>
          </a:bodyPr>
          <a:lstStyle/>
          <a:p>
            <a:r>
              <a:rPr lang="fr-FR" dirty="0" err="1"/>
              <a:t>Conceptual</a:t>
            </a:r>
            <a:r>
              <a:rPr lang="fr-FR" dirty="0"/>
              <a:t> Design </a:t>
            </a:r>
            <a:r>
              <a:rPr lang="fr-FR" dirty="0" err="1"/>
              <a:t>Optimization</a:t>
            </a:r>
            <a:r>
              <a:rPr lang="fr-FR" dirty="0"/>
              <a:t> of a 60 T </a:t>
            </a:r>
            <a:r>
              <a:rPr lang="fr-FR" dirty="0" err="1"/>
              <a:t>Hybrid</a:t>
            </a:r>
            <a:r>
              <a:rPr lang="fr-FR" dirty="0"/>
              <a:t> </a:t>
            </a:r>
            <a:r>
              <a:rPr lang="fr-FR" dirty="0" err="1" smtClean="0"/>
              <a:t>Magnet</a:t>
            </a:r>
            <a:endParaRPr lang="fr-FR" dirty="0" smtClean="0"/>
          </a:p>
          <a:p>
            <a:r>
              <a:rPr lang="fr-FR" dirty="0" smtClean="0"/>
              <a:t>P</a:t>
            </a:r>
            <a:r>
              <a:rPr lang="fr-FR" dirty="0"/>
              <a:t>. </a:t>
            </a:r>
            <a:r>
              <a:rPr lang="fr-FR" dirty="0" err="1"/>
              <a:t>Pugnat</a:t>
            </a:r>
            <a:r>
              <a:rPr lang="fr-FR" dirty="0"/>
              <a:t> &amp; Hans J. Schneider-</a:t>
            </a:r>
            <a:r>
              <a:rPr lang="fr-FR" dirty="0" err="1"/>
              <a:t>Muntau</a:t>
            </a:r>
            <a:endParaRPr lang="fr-FR" dirty="0"/>
          </a:p>
        </p:txBody>
      </p:sp>
    </p:spTree>
    <p:extLst>
      <p:ext uri="{BB962C8B-B14F-4D97-AF65-F5344CB8AC3E}">
        <p14:creationId xmlns:p14="http://schemas.microsoft.com/office/powerpoint/2010/main" val="4046130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err="1" smtClean="0">
                <a:effectLst/>
              </a:rPr>
              <a:t>SHiP</a:t>
            </a:r>
            <a:r>
              <a:rPr lang="en-US" b="1" dirty="0" smtClean="0">
                <a:effectLst/>
              </a:rPr>
              <a:t> - Search for Hidden Particles</a:t>
            </a:r>
            <a:endParaRPr lang="fr-FR" dirty="0"/>
          </a:p>
        </p:txBody>
      </p:sp>
      <p:sp>
        <p:nvSpPr>
          <p:cNvPr id="4" name="Espace réservé du pied de page 3"/>
          <p:cNvSpPr>
            <a:spLocks noGrp="1"/>
          </p:cNvSpPr>
          <p:nvPr>
            <p:ph type="ftr" sz="quarter" idx="11"/>
          </p:nvPr>
        </p:nvSpPr>
        <p:spPr/>
        <p:txBody>
          <a:bodyPr/>
          <a:lstStyle/>
          <a:p>
            <a:r>
              <a:rPr lang="fr-FR" smtClean="0"/>
              <a:t>GT01-NLPaNF</a:t>
            </a:r>
            <a:endParaRPr lang="fr-FR"/>
          </a:p>
        </p:txBody>
      </p:sp>
      <p:sp>
        <p:nvSpPr>
          <p:cNvPr id="5" name="Espace réservé du numéro de diapositive 4"/>
          <p:cNvSpPr>
            <a:spLocks noGrp="1"/>
          </p:cNvSpPr>
          <p:nvPr>
            <p:ph type="sldNum" sz="quarter" idx="12"/>
          </p:nvPr>
        </p:nvSpPr>
        <p:spPr/>
        <p:txBody>
          <a:bodyPr/>
          <a:lstStyle/>
          <a:p>
            <a:fld id="{BC832836-4F54-4740-A4B5-9BDC68CB5AF9}" type="slidenum">
              <a:rPr lang="fr-FR" smtClean="0"/>
              <a:t>9</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05671">
            <a:off x="4725203" y="5072855"/>
            <a:ext cx="4033979" cy="200794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896052"/>
            <a:ext cx="3334655" cy="2139438"/>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6594" y="396793"/>
            <a:ext cx="891461" cy="1190650"/>
          </a:xfrm>
          <a:prstGeom prst="rect">
            <a:avLst/>
          </a:prstGeom>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3517" y="520540"/>
            <a:ext cx="943155" cy="943155"/>
          </a:xfrm>
          <a:prstGeom prst="rect">
            <a:avLst/>
          </a:prstGeom>
        </p:spPr>
      </p:pic>
      <p:sp>
        <p:nvSpPr>
          <p:cNvPr id="10" name="Espace réservé du contenu 9"/>
          <p:cNvSpPr>
            <a:spLocks noGrp="1"/>
          </p:cNvSpPr>
          <p:nvPr>
            <p:ph idx="1"/>
          </p:nvPr>
        </p:nvSpPr>
        <p:spPr>
          <a:xfrm>
            <a:off x="18335" y="1587443"/>
            <a:ext cx="10515600" cy="4530725"/>
          </a:xfrm>
          <a:solidFill>
            <a:schemeClr val="accent4">
              <a:lumMod val="20000"/>
              <a:lumOff val="80000"/>
              <a:alpha val="49000"/>
            </a:schemeClr>
          </a:solidFill>
        </p:spPr>
        <p:txBody>
          <a:bodyPr>
            <a:normAutofit fontScale="77500" lnSpcReduction="20000"/>
          </a:bodyPr>
          <a:lstStyle/>
          <a:p>
            <a:r>
              <a:rPr lang="en-US" dirty="0" err="1" smtClean="0"/>
              <a:t>SHiP</a:t>
            </a:r>
            <a:r>
              <a:rPr lang="en-US" dirty="0" smtClean="0"/>
              <a:t> is</a:t>
            </a:r>
            <a:r>
              <a:rPr lang="en-US" dirty="0"/>
              <a:t> a new general-purpose experiment to be installed in a beam dump facility at the SPS to search for hidden particles as predicted by a very large number of recently elaborated models of Hidden Sectors which are capable of accommodating dark matter, neutrino oscillations, and the origin of the full baryon asymmetry in the </a:t>
            </a:r>
            <a:r>
              <a:rPr lang="en-US" dirty="0" smtClean="0"/>
              <a:t>Universe</a:t>
            </a:r>
          </a:p>
          <a:p>
            <a:r>
              <a:rPr lang="fr-FR" dirty="0" err="1"/>
              <a:t>Specifically</a:t>
            </a:r>
            <a:r>
              <a:rPr lang="fr-FR" dirty="0"/>
              <a:t>, the </a:t>
            </a:r>
            <a:r>
              <a:rPr lang="fr-FR" dirty="0" err="1"/>
              <a:t>experiment</a:t>
            </a:r>
            <a:r>
              <a:rPr lang="fr-FR" dirty="0"/>
              <a:t> </a:t>
            </a:r>
            <a:r>
              <a:rPr lang="fr-FR" dirty="0" err="1"/>
              <a:t>is</a:t>
            </a:r>
            <a:r>
              <a:rPr lang="fr-FR" dirty="0"/>
              <a:t> </a:t>
            </a:r>
            <a:r>
              <a:rPr lang="fr-FR" dirty="0" err="1"/>
              <a:t>aimed</a:t>
            </a:r>
            <a:r>
              <a:rPr lang="fr-FR" dirty="0"/>
              <a:t> at </a:t>
            </a:r>
            <a:r>
              <a:rPr lang="fr-FR" dirty="0" err="1"/>
              <a:t>searching</a:t>
            </a:r>
            <a:r>
              <a:rPr lang="fr-FR" dirty="0"/>
              <a:t> for </a:t>
            </a:r>
            <a:r>
              <a:rPr lang="fr-FR" dirty="0" err="1"/>
              <a:t>very</a:t>
            </a:r>
            <a:r>
              <a:rPr lang="fr-FR" dirty="0"/>
              <a:t> </a:t>
            </a:r>
            <a:r>
              <a:rPr lang="fr-FR" b="1" dirty="0" err="1"/>
              <a:t>weakly</a:t>
            </a:r>
            <a:r>
              <a:rPr lang="fr-FR" b="1" dirty="0"/>
              <a:t> </a:t>
            </a:r>
            <a:r>
              <a:rPr lang="fr-FR" b="1" dirty="0" err="1"/>
              <a:t>interacting</a:t>
            </a:r>
            <a:r>
              <a:rPr lang="fr-FR" b="1" dirty="0"/>
              <a:t> long </a:t>
            </a:r>
            <a:r>
              <a:rPr lang="fr-FR" b="1" dirty="0" err="1"/>
              <a:t>lived</a:t>
            </a:r>
            <a:r>
              <a:rPr lang="fr-FR" b="1" dirty="0"/>
              <a:t> </a:t>
            </a:r>
            <a:r>
              <a:rPr lang="fr-FR" dirty="0" err="1"/>
              <a:t>particles</a:t>
            </a:r>
            <a:r>
              <a:rPr lang="fr-FR" dirty="0"/>
              <a:t> </a:t>
            </a:r>
            <a:r>
              <a:rPr lang="fr-FR" dirty="0" err="1"/>
              <a:t>including</a:t>
            </a:r>
            <a:r>
              <a:rPr lang="fr-FR" dirty="0"/>
              <a:t> </a:t>
            </a:r>
            <a:r>
              <a:rPr lang="fr-FR" b="1" dirty="0"/>
              <a:t>Heavy </a:t>
            </a:r>
            <a:r>
              <a:rPr lang="fr-FR" b="1" dirty="0" err="1"/>
              <a:t>Neutral</a:t>
            </a:r>
            <a:r>
              <a:rPr lang="fr-FR" b="1" dirty="0"/>
              <a:t> Leptons </a:t>
            </a:r>
            <a:r>
              <a:rPr lang="fr-FR" dirty="0"/>
              <a:t>- right-</a:t>
            </a:r>
            <a:r>
              <a:rPr lang="fr-FR" dirty="0" err="1"/>
              <a:t>handed</a:t>
            </a:r>
            <a:r>
              <a:rPr lang="fr-FR" dirty="0"/>
              <a:t> </a:t>
            </a:r>
            <a:r>
              <a:rPr lang="fr-FR" dirty="0" err="1"/>
              <a:t>partners</a:t>
            </a:r>
            <a:r>
              <a:rPr lang="fr-FR" dirty="0"/>
              <a:t> of the active neutrinos, </a:t>
            </a:r>
            <a:r>
              <a:rPr lang="fr-FR" dirty="0" err="1"/>
              <a:t>vector</a:t>
            </a:r>
            <a:r>
              <a:rPr lang="fr-FR" dirty="0"/>
              <a:t>, </a:t>
            </a:r>
            <a:r>
              <a:rPr lang="fr-FR" dirty="0" err="1"/>
              <a:t>scalar</a:t>
            </a:r>
            <a:r>
              <a:rPr lang="fr-FR" dirty="0"/>
              <a:t>, </a:t>
            </a:r>
            <a:r>
              <a:rPr lang="fr-FR" b="1" dirty="0" err="1"/>
              <a:t>axion</a:t>
            </a:r>
            <a:r>
              <a:rPr lang="fr-FR" dirty="0"/>
              <a:t> </a:t>
            </a:r>
            <a:r>
              <a:rPr lang="fr-FR" dirty="0" err="1"/>
              <a:t>portals</a:t>
            </a:r>
            <a:r>
              <a:rPr lang="fr-FR" dirty="0"/>
              <a:t> to the </a:t>
            </a:r>
            <a:r>
              <a:rPr lang="fr-FR" dirty="0" err="1"/>
              <a:t>Hidden</a:t>
            </a:r>
            <a:r>
              <a:rPr lang="fr-FR" dirty="0"/>
              <a:t> </a:t>
            </a:r>
            <a:r>
              <a:rPr lang="fr-FR" dirty="0" err="1"/>
              <a:t>Sector</a:t>
            </a:r>
            <a:r>
              <a:rPr lang="fr-FR" dirty="0"/>
              <a:t>, and light </a:t>
            </a:r>
            <a:r>
              <a:rPr lang="fr-FR" b="1" dirty="0" err="1"/>
              <a:t>supersymmetric</a:t>
            </a:r>
            <a:r>
              <a:rPr lang="fr-FR" b="1" dirty="0"/>
              <a:t> </a:t>
            </a:r>
            <a:r>
              <a:rPr lang="fr-FR" b="1" dirty="0" err="1"/>
              <a:t>particles</a:t>
            </a:r>
            <a:r>
              <a:rPr lang="fr-FR" dirty="0"/>
              <a:t> - </a:t>
            </a:r>
            <a:r>
              <a:rPr lang="fr-FR" dirty="0" err="1"/>
              <a:t>sgoldstinos</a:t>
            </a:r>
            <a:r>
              <a:rPr lang="fr-FR" dirty="0"/>
              <a:t>, </a:t>
            </a:r>
            <a:r>
              <a:rPr lang="fr-FR" dirty="0" err="1" smtClean="0"/>
              <a:t>etc</a:t>
            </a:r>
            <a:endParaRPr lang="fr-FR" dirty="0" smtClean="0"/>
          </a:p>
          <a:p>
            <a:r>
              <a:rPr lang="en-US" dirty="0"/>
              <a:t>The high intensity of the SPS and in particular the large production of charm mesons and photons with the 400 GeV beam allow accessing a wide variety of light long-lived exotic particles of such models and of </a:t>
            </a:r>
            <a:r>
              <a:rPr lang="en-US" dirty="0" smtClean="0"/>
              <a:t>SUSY</a:t>
            </a:r>
          </a:p>
          <a:p>
            <a:r>
              <a:rPr lang="en-US" dirty="0"/>
              <a:t>The detector incorporates two complementary apparatuses which are capable of searching for hidden particles through both visible decays and through scattering signatures from recoil of electrons or nuclei. Moreover, the facility is ideally suited to study the interactions of tau neutrinos.</a:t>
            </a:r>
            <a:endParaRPr lang="fr-FR" dirty="0"/>
          </a:p>
        </p:txBody>
      </p:sp>
      <p:sp>
        <p:nvSpPr>
          <p:cNvPr id="15" name="Rectangle 14"/>
          <p:cNvSpPr/>
          <p:nvPr/>
        </p:nvSpPr>
        <p:spPr>
          <a:xfrm>
            <a:off x="288408" y="6290790"/>
            <a:ext cx="5680209" cy="369332"/>
          </a:xfrm>
          <a:prstGeom prst="rect">
            <a:avLst/>
          </a:prstGeom>
        </p:spPr>
        <p:txBody>
          <a:bodyPr wrap="none">
            <a:spAutoFit/>
          </a:bodyPr>
          <a:lstStyle/>
          <a:p>
            <a:r>
              <a:rPr lang="fr-FR" dirty="0" smtClean="0"/>
              <a:t>https://cds.cern.ch/record/2704147/files/SPSC-SR-263.pdf</a:t>
            </a:r>
            <a:endParaRPr lang="fr-FR" dirty="0"/>
          </a:p>
        </p:txBody>
      </p:sp>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5031" y="1735323"/>
            <a:ext cx="1000125" cy="552450"/>
          </a:xfrm>
          <a:prstGeom prst="rect">
            <a:avLst/>
          </a:prstGeom>
        </p:spPr>
      </p:pic>
      <p:sp>
        <p:nvSpPr>
          <p:cNvPr id="17" name="ZoneTexte 16"/>
          <p:cNvSpPr txBox="1"/>
          <p:nvPr/>
        </p:nvSpPr>
        <p:spPr>
          <a:xfrm>
            <a:off x="8734572" y="93036"/>
            <a:ext cx="3070584" cy="369332"/>
          </a:xfrm>
          <a:prstGeom prst="rect">
            <a:avLst/>
          </a:prstGeom>
          <a:noFill/>
        </p:spPr>
        <p:txBody>
          <a:bodyPr wrap="none" rtlCol="0">
            <a:spAutoFit/>
          </a:bodyPr>
          <a:lstStyle/>
          <a:p>
            <a:r>
              <a:rPr lang="fr-FR" dirty="0" smtClean="0"/>
              <a:t>Proton </a:t>
            </a:r>
            <a:r>
              <a:rPr lang="fr-FR" dirty="0" err="1" smtClean="0"/>
              <a:t>fixed</a:t>
            </a:r>
            <a:r>
              <a:rPr lang="fr-FR" dirty="0" smtClean="0"/>
              <a:t> </a:t>
            </a:r>
            <a:r>
              <a:rPr lang="fr-FR" dirty="0" err="1" smtClean="0"/>
              <a:t>target</a:t>
            </a:r>
            <a:r>
              <a:rPr lang="fr-FR" dirty="0" smtClean="0"/>
              <a:t> </a:t>
            </a:r>
            <a:r>
              <a:rPr lang="fr-FR" dirty="0" err="1" smtClean="0"/>
              <a:t>experiment</a:t>
            </a:r>
            <a:endParaRPr lang="fr-FR" dirty="0"/>
          </a:p>
        </p:txBody>
      </p:sp>
      <p:sp>
        <p:nvSpPr>
          <p:cNvPr id="18" name="Rectangle 17"/>
          <p:cNvSpPr/>
          <p:nvPr/>
        </p:nvSpPr>
        <p:spPr>
          <a:xfrm>
            <a:off x="165362" y="1230155"/>
            <a:ext cx="2492990" cy="369332"/>
          </a:xfrm>
          <a:prstGeom prst="rect">
            <a:avLst/>
          </a:prstGeom>
        </p:spPr>
        <p:txBody>
          <a:bodyPr wrap="none">
            <a:spAutoFit/>
          </a:bodyPr>
          <a:lstStyle/>
          <a:p>
            <a:r>
              <a:rPr lang="fr-FR" dirty="0">
                <a:solidFill>
                  <a:srgbClr val="0000FF"/>
                </a:solidFill>
                <a:latin typeface="CMTT8"/>
              </a:rPr>
              <a:t>http://ship.web.cern.ch</a:t>
            </a:r>
            <a:endParaRPr lang="fr-FR" dirty="0"/>
          </a:p>
        </p:txBody>
      </p:sp>
    </p:spTree>
    <p:extLst>
      <p:ext uri="{BB962C8B-B14F-4D97-AF65-F5344CB8AC3E}">
        <p14:creationId xmlns:p14="http://schemas.microsoft.com/office/powerpoint/2010/main" val="3423274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3970</TotalTime>
  <Words>1159</Words>
  <Application>Microsoft Office PowerPoint</Application>
  <PresentationFormat>Grand écran</PresentationFormat>
  <Paragraphs>184</Paragraphs>
  <Slides>24</Slides>
  <Notes>1</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24</vt:i4>
      </vt:variant>
    </vt:vector>
  </HeadingPairs>
  <TitlesOfParts>
    <vt:vector size="40" baseType="lpstr">
      <vt:lpstr>Arial</vt:lpstr>
      <vt:lpstr>Arial-ItalicMT</vt:lpstr>
      <vt:lpstr>Calibri</vt:lpstr>
      <vt:lpstr>Calibri Light</vt:lpstr>
      <vt:lpstr>Calibri-Bold</vt:lpstr>
      <vt:lpstr>Cambria Math</vt:lpstr>
      <vt:lpstr>CMTT8</vt:lpstr>
      <vt:lpstr>Dutch801BT-Bold</vt:lpstr>
      <vt:lpstr>Myriad Pro</vt:lpstr>
      <vt:lpstr>Myriad Pro Light</vt:lpstr>
      <vt:lpstr>NimbusRomNo9L-Regu</vt:lpstr>
      <vt:lpstr>NimbusRomNo9L-ReguItal</vt:lpstr>
      <vt:lpstr>SFTT1095</vt:lpstr>
      <vt:lpstr>Symbol</vt:lpstr>
      <vt:lpstr>TimesNewRomanPSMT</vt:lpstr>
      <vt:lpstr>Thème Office</vt:lpstr>
      <vt:lpstr>New light particles and new forces</vt:lpstr>
      <vt:lpstr>Axion DM searches</vt:lpstr>
      <vt:lpstr>Axion DM searches</vt:lpstr>
      <vt:lpstr>Axion ALP seraches</vt:lpstr>
      <vt:lpstr>BMV F goals</vt:lpstr>
      <vt:lpstr>BMV stattus</vt:lpstr>
      <vt:lpstr>Présentation PowerPoint</vt:lpstr>
      <vt:lpstr>Présentation PowerPoint</vt:lpstr>
      <vt:lpstr>SHiP - Search for Hidden Particles</vt:lpstr>
      <vt:lpstr>Présentation PowerPoint</vt:lpstr>
      <vt:lpstr>Présentation PowerPoint</vt:lpstr>
      <vt:lpstr>Présentation PowerPoint</vt:lpstr>
      <vt:lpstr>Présentation PowerPoint</vt:lpstr>
      <vt:lpstr>Présentation PowerPoint</vt:lpstr>
      <vt:lpstr>A facility to SearcHiP </vt:lpstr>
      <vt:lpstr>Présentation PowerPoint</vt:lpstr>
      <vt:lpstr>Présentation PowerPoint</vt:lpstr>
      <vt:lpstr>Présentation PowerPoint</vt:lpstr>
      <vt:lpstr>Présentation PowerPoint</vt:lpstr>
      <vt:lpstr>Probing General Relativity with Antimatter</vt:lpstr>
      <vt:lpstr>Direct tests of the Equivalence Principle</vt:lpstr>
      <vt:lpstr>GBAR: Gravitational Behaviour of Antihydrogen at Rest</vt:lpstr>
      <vt:lpstr>AEgIS: Antihydrogen Experiment, Gravity, Interferometry, Spectrometry</vt:lpstr>
      <vt:lpstr>GT01-Summary</vt:lpstr>
    </vt:vector>
  </TitlesOfParts>
  <Company>IN2P3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light particles and new forces</dc:title>
  <dc:creator>Patrick Nedelec</dc:creator>
  <cp:lastModifiedBy>Patrick Nedelec</cp:lastModifiedBy>
  <cp:revision>54</cp:revision>
  <dcterms:created xsi:type="dcterms:W3CDTF">2020-03-09T17:52:12Z</dcterms:created>
  <dcterms:modified xsi:type="dcterms:W3CDTF">2020-03-12T15:35:14Z</dcterms:modified>
</cp:coreProperties>
</file>