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/>
    <p:restoredTop sz="94698"/>
  </p:normalViewPr>
  <p:slideViewPr>
    <p:cSldViewPr snapToGrid="0" snapToObjects="1">
      <p:cViewPr varScale="1">
        <p:scale>
          <a:sx n="111" d="100"/>
          <a:sy n="111" d="100"/>
        </p:scale>
        <p:origin x="240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8B5B8-4BCC-9B4C-95BF-EF4C73B97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E88B0-BDE0-CF40-AB67-A24C8266B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A81CC-6771-8F42-A093-7C860F856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0222-4294-1940-A248-4DFF8A2604B7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6383F-6F7B-5446-8851-8D100B403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B1654-0A6F-0D4E-9A34-C4B12388D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4E701-86F5-094F-8203-B07AC834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4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10223-E4AE-2D41-AFCD-4B0151A4C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1F1876-7690-804F-87C8-67BE6E5C29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6A5E0-61BA-744D-B6C3-A2E4EBEA7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0222-4294-1940-A248-4DFF8A2604B7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06C74-7C3D-1749-9068-A9313CA37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03A66-2DEB-E541-B144-C4CDF9E29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4E701-86F5-094F-8203-B07AC834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163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57DC75-4E80-7F4A-8277-F5C8B25674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418DC7-59DB-7745-901B-DC1F4924AC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18064-7591-074E-BF26-6F88D0AF3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0222-4294-1940-A248-4DFF8A2604B7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36EE8-FD09-0A42-B6F1-A99CF0DEF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74F01-6DB2-3144-B765-4CDC9DAFF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4E701-86F5-094F-8203-B07AC834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5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6CCCA-FFC8-DD46-AF68-ED7E08B00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1425B-09FF-454F-9B92-6E2C38C9B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77733-7F0D-C941-96CA-3F2D4F0EE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0222-4294-1940-A248-4DFF8A2604B7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559DB-4B2A-0E49-844F-B74FA1847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5EB5E-8230-1749-A595-6DC197830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4E701-86F5-094F-8203-B07AC834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41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DD3D0-872E-5B42-A6FA-38F34F4E7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9F038-5885-6244-8FD9-BAE2D9596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A614D-B0DE-324B-ABAC-EE6AD6DCC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0222-4294-1940-A248-4DFF8A2604B7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78C7B-CF1F-9045-A605-58B0C4098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50730-8570-8E44-B83F-2B65CEA28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4E701-86F5-094F-8203-B07AC834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28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E0807-3AFD-8348-9726-FB0DDF82C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82F00-543E-7243-BED5-7A67BD26D5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B3F904-840B-CC40-86C1-6D5C1B9FF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18AEEC-264E-A344-A989-F1C353110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0222-4294-1940-A248-4DFF8A2604B7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DD2F8B-2489-CD41-AC1B-6B98E3B60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58F15-3725-724C-A538-99E7FC70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4E701-86F5-094F-8203-B07AC834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64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18BBF-D3CF-434D-B94E-8A63EB2C2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51892D-E79C-DE4E-9974-CA1E79A09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B2DC9-1592-D147-9B31-830CAC8D7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F70C7F-0EDF-5D4C-9EE3-1B3CE0E59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41525C-8985-2F46-93BB-38DEBCCCDB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70061B-83F5-5B4C-9B6B-E86418ED9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0222-4294-1940-A248-4DFF8A2604B7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478C39-49DF-8441-A79D-D6CB6DB1F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91332B-B3F5-DA46-A57F-DD14BF14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4E701-86F5-094F-8203-B07AC834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826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59F73-865A-A541-BF69-A7E67BAE7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D36732-867D-EE48-B97B-2926A84DD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0222-4294-1940-A248-4DFF8A2604B7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7C3C40-0C33-EC47-A2C8-358FD2696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04F740-4E7C-CA4C-9131-0A805FEBF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4E701-86F5-094F-8203-B07AC834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A27EE5-8D7E-DD4A-8C93-92FBFBC68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0222-4294-1940-A248-4DFF8A2604B7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EF68E1-1AA0-674B-B814-EA5069095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515ED-C2B5-8046-925E-749226CD2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4E701-86F5-094F-8203-B07AC834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1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7499-5AAF-D745-909B-40349BE31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1F2B7-F530-834A-96DE-25CBE4875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DCC258-B002-724C-8174-18088220D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94D6FA-022E-124D-A102-BDA10C27C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0222-4294-1940-A248-4DFF8A2604B7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4C7181-6B94-184A-8536-3DCC1A5DB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2F772-A849-DE44-AB5D-94661C621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4E701-86F5-094F-8203-B07AC834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64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73633-8871-2849-97A4-B42AF03F5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0C2F83-76AA-244D-ADF3-D4CED2441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C2C6F3-C417-FF4A-9B33-DA522BC31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6E4220-81D3-7942-9F93-91907204B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0222-4294-1940-A248-4DFF8A2604B7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91F51-18EF-8D46-BA31-2CC768936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0BCD2-E286-DE42-9328-462AE2C85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4E701-86F5-094F-8203-B07AC834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1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0D1735-6B87-D243-A892-CC4A15F42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70EB4-7759-CB4D-A825-FED257433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758E9-1805-8540-AC13-5E3F6B6A6D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D0222-4294-1940-A248-4DFF8A2604B7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9D85E-BDD8-154C-ACE1-E350B44BE2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02CFF-9458-664D-B27E-E402AA2FFF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4E701-86F5-094F-8203-B07AC834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1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599A4-EF7C-4E4C-A5CE-B84739E1F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657475"/>
          </a:xfrm>
        </p:spPr>
        <p:txBody>
          <a:bodyPr>
            <a:normAutofit/>
          </a:bodyPr>
          <a:lstStyle/>
          <a:p>
            <a:r>
              <a:rPr lang="en-US" sz="4800" dirty="0"/>
              <a:t>A Proposal for the Timing Distribution System </a:t>
            </a:r>
            <a:br>
              <a:rPr lang="en-US" dirty="0"/>
            </a:br>
            <a:r>
              <a:rPr lang="en-US" sz="4800" dirty="0"/>
              <a:t>in </a:t>
            </a:r>
            <a:br>
              <a:rPr lang="en-US" sz="4800" dirty="0"/>
            </a:br>
            <a:r>
              <a:rPr lang="en-US" sz="4800" dirty="0"/>
              <a:t>Hyper-</a:t>
            </a:r>
            <a:r>
              <a:rPr lang="en-US" sz="4800" dirty="0" err="1"/>
              <a:t>Kamiokande</a:t>
            </a:r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2898BC-5440-8147-AB2B-A4DEAFC7B4DF}"/>
              </a:ext>
            </a:extLst>
          </p:cNvPr>
          <p:cNvSpPr txBox="1"/>
          <p:nvPr/>
        </p:nvSpPr>
        <p:spPr>
          <a:xfrm>
            <a:off x="0" y="648866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stefano</a:t>
            </a:r>
            <a:r>
              <a:rPr lang="en-US" dirty="0"/>
              <a:t> </a:t>
            </a:r>
            <a:r>
              <a:rPr lang="en-US" dirty="0" err="1"/>
              <a:t>russo</a:t>
            </a:r>
            <a:r>
              <a:rPr lang="en-US" dirty="0"/>
              <a:t> 17/10/19 LPNHE Paris </a:t>
            </a:r>
          </a:p>
        </p:txBody>
      </p:sp>
    </p:spTree>
    <p:extLst>
      <p:ext uri="{BB962C8B-B14F-4D97-AF65-F5344CB8AC3E}">
        <p14:creationId xmlns:p14="http://schemas.microsoft.com/office/powerpoint/2010/main" val="3799175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32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Custom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C2F5B-5718-6A49-BA09-3B1B17034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7309"/>
            <a:ext cx="10515600" cy="452230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Point-to-point</a:t>
            </a:r>
          </a:p>
          <a:p>
            <a:r>
              <a:rPr lang="en-US" dirty="0"/>
              <a:t>Each master can receive GPS’s signals or signal from clock fanout generate a clock and distributes it</a:t>
            </a:r>
          </a:p>
          <a:p>
            <a:r>
              <a:rPr lang="en-US" dirty="0"/>
              <a:t>Synchronization doesn’t require any data bandwidth</a:t>
            </a:r>
          </a:p>
          <a:p>
            <a:r>
              <a:rPr lang="en-US" dirty="0"/>
              <a:t>Slave’s clock phase delay is proportional to the signal propagation</a:t>
            </a:r>
          </a:p>
          <a:p>
            <a:r>
              <a:rPr lang="en-US" dirty="0"/>
              <a:t>Custom FE link with tailored bandwidth</a:t>
            </a:r>
          </a:p>
          <a:p>
            <a:r>
              <a:rPr lang="en-US" dirty="0"/>
              <a:t>DAQ link is standard (i.e. 10Gbps ethernet)  </a:t>
            </a:r>
          </a:p>
          <a:p>
            <a:r>
              <a:rPr lang="en-US" dirty="0"/>
              <a:t> Concentrator connections depends on the requested bandwidth </a:t>
            </a:r>
          </a:p>
          <a:p>
            <a:r>
              <a:rPr lang="en-US" dirty="0"/>
              <a:t>Hardware and firmware design is custom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DFE49B-AB35-7C41-BA1C-B51FFCAA80AA}"/>
              </a:ext>
            </a:extLst>
          </p:cNvPr>
          <p:cNvSpPr txBox="1"/>
          <p:nvPr/>
        </p:nvSpPr>
        <p:spPr>
          <a:xfrm>
            <a:off x="2228378" y="1034330"/>
            <a:ext cx="7735259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Based on FPGA’s </a:t>
            </a:r>
            <a:r>
              <a:rPr lang="en-US" sz="2800" dirty="0" err="1">
                <a:solidFill>
                  <a:prstClr val="black"/>
                </a:solidFill>
              </a:rPr>
              <a:t>ser</a:t>
            </a:r>
            <a:r>
              <a:rPr lang="en-US" sz="2800" dirty="0">
                <a:solidFill>
                  <a:prstClr val="black"/>
                </a:solidFill>
              </a:rPr>
              <a:t>-des fixed phase locking system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97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33"/>
            <a:ext cx="10515600" cy="79277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Custom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C2F5B-5718-6A49-BA09-3B1B17034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2050"/>
            <a:ext cx="10515600" cy="54718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 possible architecture </a:t>
            </a:r>
            <a:r>
              <a:rPr lang="en-US" sz="1800" dirty="0"/>
              <a:t>(assuming 1Gbps to FE)</a:t>
            </a:r>
            <a:r>
              <a:rPr lang="en-US" dirty="0"/>
              <a:t> 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DDD4301-B307-204C-81C8-80278B181E7B}"/>
              </a:ext>
            </a:extLst>
          </p:cNvPr>
          <p:cNvSpPr/>
          <p:nvPr/>
        </p:nvSpPr>
        <p:spPr>
          <a:xfrm>
            <a:off x="7951805" y="2511716"/>
            <a:ext cx="2569580" cy="69448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Custom Concentrator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6CD434-3CB1-D142-AC45-2F2A1D72C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7564" y="417916"/>
            <a:ext cx="887150" cy="855304"/>
          </a:xfrm>
          <a:prstGeom prst="rect">
            <a:avLst/>
          </a:prstGeom>
        </p:spPr>
      </p:pic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0CECAFCC-26F3-8C4F-A026-3613FD7856BC}"/>
              </a:ext>
            </a:extLst>
          </p:cNvPr>
          <p:cNvCxnSpPr>
            <a:cxnSpLocks/>
            <a:endCxn id="4" idx="3"/>
          </p:cNvCxnSpPr>
          <p:nvPr/>
        </p:nvCxnSpPr>
        <p:spPr>
          <a:xfrm rot="5400000">
            <a:off x="10370916" y="2384397"/>
            <a:ext cx="625030" cy="32409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565791AA-835E-794C-B2AF-47C1296E29C4}"/>
              </a:ext>
            </a:extLst>
          </p:cNvPr>
          <p:cNvSpPr/>
          <p:nvPr/>
        </p:nvSpPr>
        <p:spPr>
          <a:xfrm>
            <a:off x="10683431" y="2141327"/>
            <a:ext cx="266217" cy="11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7F5B7B-4EA2-6B4F-8847-136E5F5E8FB5}"/>
              </a:ext>
            </a:extLst>
          </p:cNvPr>
          <p:cNvSpPr/>
          <p:nvPr/>
        </p:nvSpPr>
        <p:spPr>
          <a:xfrm>
            <a:off x="9983520" y="3854382"/>
            <a:ext cx="1365812" cy="763929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BCB0399-D8FB-1349-B4DE-DD652DF18022}"/>
              </a:ext>
            </a:extLst>
          </p:cNvPr>
          <p:cNvGrpSpPr/>
          <p:nvPr/>
        </p:nvGrpSpPr>
        <p:grpSpPr>
          <a:xfrm>
            <a:off x="10903355" y="4838221"/>
            <a:ext cx="520861" cy="428264"/>
            <a:chOff x="9398643" y="5509549"/>
            <a:chExt cx="844952" cy="625033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17D9A26-933A-9D4F-A04B-1FCB2DF94731}"/>
                </a:ext>
              </a:extLst>
            </p:cNvPr>
            <p:cNvSpPr/>
            <p:nvPr/>
          </p:nvSpPr>
          <p:spPr>
            <a:xfrm>
              <a:off x="9398643" y="5764192"/>
              <a:ext cx="844952" cy="37039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3680AEF-B354-0249-969A-24B66E7A075C}"/>
                </a:ext>
              </a:extLst>
            </p:cNvPr>
            <p:cNvSpPr/>
            <p:nvPr/>
          </p:nvSpPr>
          <p:spPr>
            <a:xfrm>
              <a:off x="9653287" y="5509549"/>
              <a:ext cx="300941" cy="2662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892B7D6-E300-5645-86F9-0DDD6CD5862B}"/>
              </a:ext>
            </a:extLst>
          </p:cNvPr>
          <p:cNvGrpSpPr/>
          <p:nvPr/>
        </p:nvGrpSpPr>
        <p:grpSpPr>
          <a:xfrm>
            <a:off x="9889892" y="4838220"/>
            <a:ext cx="520861" cy="428264"/>
            <a:chOff x="9398643" y="5509549"/>
            <a:chExt cx="844952" cy="625033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3DF2384-8760-1041-BFE3-DF6678691222}"/>
                </a:ext>
              </a:extLst>
            </p:cNvPr>
            <p:cNvSpPr/>
            <p:nvPr/>
          </p:nvSpPr>
          <p:spPr>
            <a:xfrm>
              <a:off x="9398643" y="5764192"/>
              <a:ext cx="844952" cy="37039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35214CE-C6F9-804A-9EB8-E95F880E76F3}"/>
                </a:ext>
              </a:extLst>
            </p:cNvPr>
            <p:cNvSpPr/>
            <p:nvPr/>
          </p:nvSpPr>
          <p:spPr>
            <a:xfrm>
              <a:off x="9653287" y="5509549"/>
              <a:ext cx="300941" cy="2662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AE2C0148-5621-6F40-ADD4-E861E6BA1CDB}"/>
              </a:ext>
            </a:extLst>
          </p:cNvPr>
          <p:cNvSpPr txBox="1"/>
          <p:nvPr/>
        </p:nvSpPr>
        <p:spPr>
          <a:xfrm>
            <a:off x="10460499" y="489715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23BB6297-BB2C-CD45-BD01-2761108C9871}"/>
              </a:ext>
            </a:extLst>
          </p:cNvPr>
          <p:cNvSpPr/>
          <p:nvPr/>
        </p:nvSpPr>
        <p:spPr>
          <a:xfrm rot="5400000">
            <a:off x="10547092" y="4783761"/>
            <a:ext cx="324093" cy="16384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13FF143-09F9-0640-8FFD-5A04F965085A}"/>
              </a:ext>
            </a:extLst>
          </p:cNvPr>
          <p:cNvSpPr txBox="1"/>
          <p:nvPr/>
        </p:nvSpPr>
        <p:spPr>
          <a:xfrm>
            <a:off x="10499786" y="575486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25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87020A4-2CC9-B546-9F1B-C75E9C2A3E32}"/>
              </a:ext>
            </a:extLst>
          </p:cNvPr>
          <p:cNvCxnSpPr>
            <a:stCxn id="12" idx="2"/>
            <a:endCxn id="14" idx="0"/>
          </p:cNvCxnSpPr>
          <p:nvPr/>
        </p:nvCxnSpPr>
        <p:spPr>
          <a:xfrm>
            <a:off x="10666426" y="4618311"/>
            <a:ext cx="486657" cy="219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441B7A0-FF18-514F-B245-35323DBCF272}"/>
              </a:ext>
            </a:extLst>
          </p:cNvPr>
          <p:cNvCxnSpPr>
            <a:stCxn id="12" idx="2"/>
            <a:endCxn id="18" idx="0"/>
          </p:cNvCxnSpPr>
          <p:nvPr/>
        </p:nvCxnSpPr>
        <p:spPr>
          <a:xfrm flipH="1">
            <a:off x="10139620" y="4618311"/>
            <a:ext cx="526806" cy="219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2A9BCFE0-F2A5-ED44-B58A-E181104CF226}"/>
              </a:ext>
            </a:extLst>
          </p:cNvPr>
          <p:cNvSpPr/>
          <p:nvPr/>
        </p:nvSpPr>
        <p:spPr>
          <a:xfrm>
            <a:off x="6982660" y="3854382"/>
            <a:ext cx="1365812" cy="763929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E001406-5848-A040-8D61-D857DF5DE131}"/>
              </a:ext>
            </a:extLst>
          </p:cNvPr>
          <p:cNvGrpSpPr/>
          <p:nvPr/>
        </p:nvGrpSpPr>
        <p:grpSpPr>
          <a:xfrm>
            <a:off x="7902495" y="4838221"/>
            <a:ext cx="520861" cy="428264"/>
            <a:chOff x="9398643" y="5509549"/>
            <a:chExt cx="844952" cy="625033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9DB100D-AABE-164B-BF1F-E2DA6DB2D6E6}"/>
                </a:ext>
              </a:extLst>
            </p:cNvPr>
            <p:cNvSpPr/>
            <p:nvPr/>
          </p:nvSpPr>
          <p:spPr>
            <a:xfrm>
              <a:off x="9398643" y="5764192"/>
              <a:ext cx="844952" cy="37039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B06FEA8-1A66-9D49-BE3C-6EFF6CC459F9}"/>
                </a:ext>
              </a:extLst>
            </p:cNvPr>
            <p:cNvSpPr/>
            <p:nvPr/>
          </p:nvSpPr>
          <p:spPr>
            <a:xfrm>
              <a:off x="9653287" y="5509549"/>
              <a:ext cx="300941" cy="2662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65CD631-22DD-5045-874B-395264BA98FD}"/>
              </a:ext>
            </a:extLst>
          </p:cNvPr>
          <p:cNvGrpSpPr/>
          <p:nvPr/>
        </p:nvGrpSpPr>
        <p:grpSpPr>
          <a:xfrm>
            <a:off x="6889032" y="4838220"/>
            <a:ext cx="520861" cy="428264"/>
            <a:chOff x="9398643" y="5509549"/>
            <a:chExt cx="844952" cy="625033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5A456BD-F018-FD45-A39C-6C593E35F9F7}"/>
                </a:ext>
              </a:extLst>
            </p:cNvPr>
            <p:cNvSpPr/>
            <p:nvPr/>
          </p:nvSpPr>
          <p:spPr>
            <a:xfrm>
              <a:off x="9398643" y="5764192"/>
              <a:ext cx="844952" cy="37039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5F2E0BA-7D9E-104F-9AB8-F4E64466366C}"/>
                </a:ext>
              </a:extLst>
            </p:cNvPr>
            <p:cNvSpPr/>
            <p:nvPr/>
          </p:nvSpPr>
          <p:spPr>
            <a:xfrm>
              <a:off x="9653287" y="5509549"/>
              <a:ext cx="300941" cy="2662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A4705E85-F41F-9243-9E1E-8175BB62D745}"/>
              </a:ext>
            </a:extLst>
          </p:cNvPr>
          <p:cNvSpPr txBox="1"/>
          <p:nvPr/>
        </p:nvSpPr>
        <p:spPr>
          <a:xfrm>
            <a:off x="7459639" y="489715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4" name="Right Brace 33">
            <a:extLst>
              <a:ext uri="{FF2B5EF4-FFF2-40B4-BE49-F238E27FC236}">
                <a16:creationId xmlns:a16="http://schemas.microsoft.com/office/drawing/2014/main" id="{AE12D75E-759C-3749-8E25-BAB23FBAB885}"/>
              </a:ext>
            </a:extLst>
          </p:cNvPr>
          <p:cNvSpPr/>
          <p:nvPr/>
        </p:nvSpPr>
        <p:spPr>
          <a:xfrm rot="5400000">
            <a:off x="7546232" y="4783761"/>
            <a:ext cx="324093" cy="16384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0383C85-7F4D-6842-A24E-5C2CBF00B08D}"/>
              </a:ext>
            </a:extLst>
          </p:cNvPr>
          <p:cNvCxnSpPr>
            <a:stCxn id="26" idx="2"/>
            <a:endCxn id="29" idx="0"/>
          </p:cNvCxnSpPr>
          <p:nvPr/>
        </p:nvCxnSpPr>
        <p:spPr>
          <a:xfrm>
            <a:off x="7665566" y="4618311"/>
            <a:ext cx="486657" cy="219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35169BE-2C91-9C47-82D4-51FDBBD4A7DF}"/>
              </a:ext>
            </a:extLst>
          </p:cNvPr>
          <p:cNvCxnSpPr>
            <a:stCxn id="26" idx="2"/>
            <a:endCxn id="32" idx="0"/>
          </p:cNvCxnSpPr>
          <p:nvPr/>
        </p:nvCxnSpPr>
        <p:spPr>
          <a:xfrm flipH="1">
            <a:off x="7138760" y="4618311"/>
            <a:ext cx="526806" cy="219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C4B0D84C-2D94-DF4C-BEF3-CB1214F8AEF8}"/>
              </a:ext>
            </a:extLst>
          </p:cNvPr>
          <p:cNvSpPr txBox="1"/>
          <p:nvPr/>
        </p:nvSpPr>
        <p:spPr>
          <a:xfrm>
            <a:off x="7529595" y="572645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25</a:t>
            </a:r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9029A61D-E676-A24B-859F-64C02A61A5E6}"/>
              </a:ext>
            </a:extLst>
          </p:cNvPr>
          <p:cNvSpPr/>
          <p:nvPr/>
        </p:nvSpPr>
        <p:spPr>
          <a:xfrm rot="16200000">
            <a:off x="8964985" y="3549848"/>
            <a:ext cx="452267" cy="532079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C234FBB-DCBD-9E4C-BFFE-BCECF8894FDE}"/>
              </a:ext>
            </a:extLst>
          </p:cNvPr>
          <p:cNvSpPr txBox="1"/>
          <p:nvPr/>
        </p:nvSpPr>
        <p:spPr>
          <a:xfrm>
            <a:off x="9021039" y="645421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A91906E-D569-0F49-8743-477B4E05B5F2}"/>
              </a:ext>
            </a:extLst>
          </p:cNvPr>
          <p:cNvSpPr txBox="1"/>
          <p:nvPr/>
        </p:nvSpPr>
        <p:spPr>
          <a:xfrm>
            <a:off x="8945284" y="4032414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2092C4D7-8E7B-EC46-9FFE-4FCFA764C8E5}"/>
              </a:ext>
            </a:extLst>
          </p:cNvPr>
          <p:cNvCxnSpPr>
            <a:cxnSpLocks/>
          </p:cNvCxnSpPr>
          <p:nvPr/>
        </p:nvCxnSpPr>
        <p:spPr>
          <a:xfrm rot="16200000" flipV="1">
            <a:off x="9914286" y="2814946"/>
            <a:ext cx="625035" cy="142983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4E8305E5-57FE-1F4D-AE2B-1D2982302405}"/>
              </a:ext>
            </a:extLst>
          </p:cNvPr>
          <p:cNvCxnSpPr>
            <a:cxnSpLocks/>
          </p:cNvCxnSpPr>
          <p:nvPr/>
        </p:nvCxnSpPr>
        <p:spPr>
          <a:xfrm rot="5400000">
            <a:off x="7777078" y="2744347"/>
            <a:ext cx="625035" cy="1571029"/>
          </a:xfrm>
          <a:prstGeom prst="bentConnector3">
            <a:avLst>
              <a:gd name="adj1" fmla="val 518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12D11769-A804-9C45-ABF4-B7ACCCAC6A0A}"/>
              </a:ext>
            </a:extLst>
          </p:cNvPr>
          <p:cNvSpPr/>
          <p:nvPr/>
        </p:nvSpPr>
        <p:spPr>
          <a:xfrm>
            <a:off x="4548851" y="1632030"/>
            <a:ext cx="3254152" cy="62504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DAQ</a:t>
            </a:r>
          </a:p>
        </p:txBody>
      </p: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BD4CACBE-7DDD-BD4F-A3F1-5E403BB83092}"/>
              </a:ext>
            </a:extLst>
          </p:cNvPr>
          <p:cNvCxnSpPr>
            <a:stCxn id="49" idx="6"/>
            <a:endCxn id="4" idx="0"/>
          </p:cNvCxnSpPr>
          <p:nvPr/>
        </p:nvCxnSpPr>
        <p:spPr>
          <a:xfrm>
            <a:off x="7803003" y="1944554"/>
            <a:ext cx="1433592" cy="5671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E7B92DC3-9393-694E-BDE2-97687D689740}"/>
              </a:ext>
            </a:extLst>
          </p:cNvPr>
          <p:cNvSpPr txBox="1"/>
          <p:nvPr/>
        </p:nvSpPr>
        <p:spPr>
          <a:xfrm>
            <a:off x="7990329" y="1622054"/>
            <a:ext cx="1310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10 Gbps Eth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2B01A426-F9A6-EC44-A779-2CFEE188DB5E}"/>
              </a:ext>
            </a:extLst>
          </p:cNvPr>
          <p:cNvSpPr/>
          <p:nvPr/>
        </p:nvSpPr>
        <p:spPr>
          <a:xfrm>
            <a:off x="1517621" y="2488576"/>
            <a:ext cx="2569580" cy="69448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Custom Concentrator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ED651DA-954A-3A4D-B4F5-5CF86BB45583}"/>
              </a:ext>
            </a:extLst>
          </p:cNvPr>
          <p:cNvSpPr/>
          <p:nvPr/>
        </p:nvSpPr>
        <p:spPr>
          <a:xfrm>
            <a:off x="3549336" y="3831242"/>
            <a:ext cx="1365812" cy="763929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6AB97024-3BAB-CA47-8071-24FAD31E7BBC}"/>
              </a:ext>
            </a:extLst>
          </p:cNvPr>
          <p:cNvGrpSpPr/>
          <p:nvPr/>
        </p:nvGrpSpPr>
        <p:grpSpPr>
          <a:xfrm>
            <a:off x="4469171" y="4815081"/>
            <a:ext cx="520861" cy="428264"/>
            <a:chOff x="9398643" y="5509549"/>
            <a:chExt cx="844952" cy="625033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D3A6E7CB-E4BA-694F-8D43-29B82CF48153}"/>
                </a:ext>
              </a:extLst>
            </p:cNvPr>
            <p:cNvSpPr/>
            <p:nvPr/>
          </p:nvSpPr>
          <p:spPr>
            <a:xfrm>
              <a:off x="9398643" y="5764192"/>
              <a:ext cx="844952" cy="37039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B29C9985-F415-0345-80ED-80FCD8659D74}"/>
                </a:ext>
              </a:extLst>
            </p:cNvPr>
            <p:cNvSpPr/>
            <p:nvPr/>
          </p:nvSpPr>
          <p:spPr>
            <a:xfrm>
              <a:off x="9653287" y="5509549"/>
              <a:ext cx="300941" cy="2662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8D1EA22-A241-7340-974A-61595393A459}"/>
              </a:ext>
            </a:extLst>
          </p:cNvPr>
          <p:cNvGrpSpPr/>
          <p:nvPr/>
        </p:nvGrpSpPr>
        <p:grpSpPr>
          <a:xfrm>
            <a:off x="3455708" y="4815080"/>
            <a:ext cx="520861" cy="428264"/>
            <a:chOff x="9398643" y="5509549"/>
            <a:chExt cx="844952" cy="625033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9E01557-BBDF-5F4E-B57B-E118C3048596}"/>
                </a:ext>
              </a:extLst>
            </p:cNvPr>
            <p:cNvSpPr/>
            <p:nvPr/>
          </p:nvSpPr>
          <p:spPr>
            <a:xfrm>
              <a:off x="9398643" y="5764192"/>
              <a:ext cx="844952" cy="37039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EDEACD5-B18C-E44A-9EDB-C6262CBF3583}"/>
                </a:ext>
              </a:extLst>
            </p:cNvPr>
            <p:cNvSpPr/>
            <p:nvPr/>
          </p:nvSpPr>
          <p:spPr>
            <a:xfrm>
              <a:off x="9653287" y="5509549"/>
              <a:ext cx="300941" cy="2662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55769F8C-2ADC-AB43-9217-F4A3302655E5}"/>
              </a:ext>
            </a:extLst>
          </p:cNvPr>
          <p:cNvSpPr txBox="1"/>
          <p:nvPr/>
        </p:nvSpPr>
        <p:spPr>
          <a:xfrm>
            <a:off x="4026315" y="487401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62" name="Right Brace 61">
            <a:extLst>
              <a:ext uri="{FF2B5EF4-FFF2-40B4-BE49-F238E27FC236}">
                <a16:creationId xmlns:a16="http://schemas.microsoft.com/office/drawing/2014/main" id="{EB12BA01-FCB5-0B4C-9F0F-DDF4294F0B8C}"/>
              </a:ext>
            </a:extLst>
          </p:cNvPr>
          <p:cNvSpPr/>
          <p:nvPr/>
        </p:nvSpPr>
        <p:spPr>
          <a:xfrm rot="5400000">
            <a:off x="4112908" y="4760621"/>
            <a:ext cx="324093" cy="16384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CFA9194-5050-EC41-8521-191B4395231B}"/>
              </a:ext>
            </a:extLst>
          </p:cNvPr>
          <p:cNvSpPr txBox="1"/>
          <p:nvPr/>
        </p:nvSpPr>
        <p:spPr>
          <a:xfrm>
            <a:off x="4065602" y="573172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25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1623A18-BA08-AD41-854E-3264DB5DDF00}"/>
              </a:ext>
            </a:extLst>
          </p:cNvPr>
          <p:cNvCxnSpPr>
            <a:stCxn id="54" idx="2"/>
            <a:endCxn id="57" idx="0"/>
          </p:cNvCxnSpPr>
          <p:nvPr/>
        </p:nvCxnSpPr>
        <p:spPr>
          <a:xfrm>
            <a:off x="4232242" y="4595171"/>
            <a:ext cx="486657" cy="219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CFC1C45-F889-5D4F-8B84-541101CA7574}"/>
              </a:ext>
            </a:extLst>
          </p:cNvPr>
          <p:cNvCxnSpPr>
            <a:stCxn id="54" idx="2"/>
            <a:endCxn id="60" idx="0"/>
          </p:cNvCxnSpPr>
          <p:nvPr/>
        </p:nvCxnSpPr>
        <p:spPr>
          <a:xfrm flipH="1">
            <a:off x="3705436" y="4595171"/>
            <a:ext cx="526806" cy="219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821D9097-53BA-184F-AFEE-4F546F28DA45}"/>
              </a:ext>
            </a:extLst>
          </p:cNvPr>
          <p:cNvSpPr/>
          <p:nvPr/>
        </p:nvSpPr>
        <p:spPr>
          <a:xfrm>
            <a:off x="548476" y="3831242"/>
            <a:ext cx="1365812" cy="763929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BE8039E-E6AF-B74C-BAB4-D10D33B63150}"/>
              </a:ext>
            </a:extLst>
          </p:cNvPr>
          <p:cNvGrpSpPr/>
          <p:nvPr/>
        </p:nvGrpSpPr>
        <p:grpSpPr>
          <a:xfrm>
            <a:off x="1468311" y="4815081"/>
            <a:ext cx="520861" cy="428264"/>
            <a:chOff x="9398643" y="5509549"/>
            <a:chExt cx="844952" cy="625033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60F84587-3B26-244F-8B89-C3E64A2B20D1}"/>
                </a:ext>
              </a:extLst>
            </p:cNvPr>
            <p:cNvSpPr/>
            <p:nvPr/>
          </p:nvSpPr>
          <p:spPr>
            <a:xfrm>
              <a:off x="9398643" y="5764192"/>
              <a:ext cx="844952" cy="37039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DA3440AC-A0B4-8142-8B71-850108C95A8C}"/>
                </a:ext>
              </a:extLst>
            </p:cNvPr>
            <p:cNvSpPr/>
            <p:nvPr/>
          </p:nvSpPr>
          <p:spPr>
            <a:xfrm>
              <a:off x="9653287" y="5509549"/>
              <a:ext cx="300941" cy="2662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0F033945-CF40-4941-9E2F-12547D934DD7}"/>
              </a:ext>
            </a:extLst>
          </p:cNvPr>
          <p:cNvGrpSpPr/>
          <p:nvPr/>
        </p:nvGrpSpPr>
        <p:grpSpPr>
          <a:xfrm>
            <a:off x="454848" y="4815080"/>
            <a:ext cx="520861" cy="428264"/>
            <a:chOff x="9398643" y="5509549"/>
            <a:chExt cx="844952" cy="625033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EAB1BB5-0222-4347-9993-62B9E1C62DC6}"/>
                </a:ext>
              </a:extLst>
            </p:cNvPr>
            <p:cNvSpPr/>
            <p:nvPr/>
          </p:nvSpPr>
          <p:spPr>
            <a:xfrm>
              <a:off x="9398643" y="5764192"/>
              <a:ext cx="844952" cy="37039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CA314826-53E7-9047-BB49-D5B759968433}"/>
                </a:ext>
              </a:extLst>
            </p:cNvPr>
            <p:cNvSpPr/>
            <p:nvPr/>
          </p:nvSpPr>
          <p:spPr>
            <a:xfrm>
              <a:off x="9653287" y="5509549"/>
              <a:ext cx="300941" cy="2662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F335CDD9-54EE-0F4E-B0CF-CD86DF8E9901}"/>
              </a:ext>
            </a:extLst>
          </p:cNvPr>
          <p:cNvSpPr txBox="1"/>
          <p:nvPr/>
        </p:nvSpPr>
        <p:spPr>
          <a:xfrm>
            <a:off x="1025455" y="487401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74" name="Right Brace 73">
            <a:extLst>
              <a:ext uri="{FF2B5EF4-FFF2-40B4-BE49-F238E27FC236}">
                <a16:creationId xmlns:a16="http://schemas.microsoft.com/office/drawing/2014/main" id="{5BE1AF60-48F3-8642-A06A-7E34040DED7F}"/>
              </a:ext>
            </a:extLst>
          </p:cNvPr>
          <p:cNvSpPr/>
          <p:nvPr/>
        </p:nvSpPr>
        <p:spPr>
          <a:xfrm rot="5400000">
            <a:off x="1112048" y="4760621"/>
            <a:ext cx="324093" cy="16384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CAFB414-42BB-E341-90CD-A0EAF9AB2E7D}"/>
              </a:ext>
            </a:extLst>
          </p:cNvPr>
          <p:cNvCxnSpPr>
            <a:stCxn id="66" idx="2"/>
            <a:endCxn id="69" idx="0"/>
          </p:cNvCxnSpPr>
          <p:nvPr/>
        </p:nvCxnSpPr>
        <p:spPr>
          <a:xfrm>
            <a:off x="1231382" y="4595171"/>
            <a:ext cx="486657" cy="219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CCE53B4-9A55-6E44-A8B0-4FA2C66C4109}"/>
              </a:ext>
            </a:extLst>
          </p:cNvPr>
          <p:cNvCxnSpPr>
            <a:stCxn id="66" idx="2"/>
            <a:endCxn id="72" idx="0"/>
          </p:cNvCxnSpPr>
          <p:nvPr/>
        </p:nvCxnSpPr>
        <p:spPr>
          <a:xfrm flipH="1">
            <a:off x="704576" y="4595171"/>
            <a:ext cx="526806" cy="219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EC403E97-63B7-D444-A3C8-6C029A638E6F}"/>
              </a:ext>
            </a:extLst>
          </p:cNvPr>
          <p:cNvSpPr txBox="1"/>
          <p:nvPr/>
        </p:nvSpPr>
        <p:spPr>
          <a:xfrm>
            <a:off x="1095411" y="570331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25</a:t>
            </a:r>
          </a:p>
        </p:txBody>
      </p:sp>
      <p:sp>
        <p:nvSpPr>
          <p:cNvPr id="78" name="Left Brace 77">
            <a:extLst>
              <a:ext uri="{FF2B5EF4-FFF2-40B4-BE49-F238E27FC236}">
                <a16:creationId xmlns:a16="http://schemas.microsoft.com/office/drawing/2014/main" id="{0D3EF9F0-A481-684C-9415-72952FBA61E6}"/>
              </a:ext>
            </a:extLst>
          </p:cNvPr>
          <p:cNvSpPr/>
          <p:nvPr/>
        </p:nvSpPr>
        <p:spPr>
          <a:xfrm rot="16200000">
            <a:off x="2530801" y="3526708"/>
            <a:ext cx="452267" cy="532079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114D23E-D020-4F40-9F85-96AB3173AD5C}"/>
              </a:ext>
            </a:extLst>
          </p:cNvPr>
          <p:cNvSpPr txBox="1"/>
          <p:nvPr/>
        </p:nvSpPr>
        <p:spPr>
          <a:xfrm>
            <a:off x="2586855" y="64310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15DFE4A-794E-DA44-B0D2-C45B9187AB4A}"/>
              </a:ext>
            </a:extLst>
          </p:cNvPr>
          <p:cNvSpPr txBox="1"/>
          <p:nvPr/>
        </p:nvSpPr>
        <p:spPr>
          <a:xfrm>
            <a:off x="2511100" y="4009274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cxnSp>
        <p:nvCxnSpPr>
          <p:cNvPr id="81" name="Elbow Connector 80">
            <a:extLst>
              <a:ext uri="{FF2B5EF4-FFF2-40B4-BE49-F238E27FC236}">
                <a16:creationId xmlns:a16="http://schemas.microsoft.com/office/drawing/2014/main" id="{ABAD42A0-5EE5-B148-885D-519EE750CA29}"/>
              </a:ext>
            </a:extLst>
          </p:cNvPr>
          <p:cNvCxnSpPr>
            <a:cxnSpLocks/>
          </p:cNvCxnSpPr>
          <p:nvPr/>
        </p:nvCxnSpPr>
        <p:spPr>
          <a:xfrm rot="16200000" flipV="1">
            <a:off x="3480102" y="2791806"/>
            <a:ext cx="625035" cy="142983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>
            <a:extLst>
              <a:ext uri="{FF2B5EF4-FFF2-40B4-BE49-F238E27FC236}">
                <a16:creationId xmlns:a16="http://schemas.microsoft.com/office/drawing/2014/main" id="{A8530879-A7F3-544D-AE34-1ECBFDA0173F}"/>
              </a:ext>
            </a:extLst>
          </p:cNvPr>
          <p:cNvCxnSpPr>
            <a:cxnSpLocks/>
          </p:cNvCxnSpPr>
          <p:nvPr/>
        </p:nvCxnSpPr>
        <p:spPr>
          <a:xfrm rot="5400000">
            <a:off x="1342894" y="2721207"/>
            <a:ext cx="625035" cy="1571029"/>
          </a:xfrm>
          <a:prstGeom prst="bentConnector3">
            <a:avLst>
              <a:gd name="adj1" fmla="val 518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89">
            <a:extLst>
              <a:ext uri="{FF2B5EF4-FFF2-40B4-BE49-F238E27FC236}">
                <a16:creationId xmlns:a16="http://schemas.microsoft.com/office/drawing/2014/main" id="{090010A7-29A7-0C44-BF00-930E63DBD517}"/>
              </a:ext>
            </a:extLst>
          </p:cNvPr>
          <p:cNvCxnSpPr>
            <a:stCxn id="53" idx="0"/>
            <a:endCxn id="49" idx="2"/>
          </p:cNvCxnSpPr>
          <p:nvPr/>
        </p:nvCxnSpPr>
        <p:spPr>
          <a:xfrm rot="5400000" flipH="1" flipV="1">
            <a:off x="3403620" y="1343345"/>
            <a:ext cx="544022" cy="174644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905D09E4-65D3-F147-AC80-DF0C752D3C69}"/>
              </a:ext>
            </a:extLst>
          </p:cNvPr>
          <p:cNvSpPr txBox="1"/>
          <p:nvPr/>
        </p:nvSpPr>
        <p:spPr>
          <a:xfrm>
            <a:off x="2964018" y="1645208"/>
            <a:ext cx="1310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10 Gbps Eth</a:t>
            </a:r>
          </a:p>
        </p:txBody>
      </p: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AC72C5A5-BC6C-5A4B-9F70-94781336DF71}"/>
              </a:ext>
            </a:extLst>
          </p:cNvPr>
          <p:cNvCxnSpPr>
            <a:cxnSpLocks/>
            <a:endCxn id="53" idx="1"/>
          </p:cNvCxnSpPr>
          <p:nvPr/>
        </p:nvCxnSpPr>
        <p:spPr>
          <a:xfrm rot="16200000" flipH="1">
            <a:off x="1073679" y="2391875"/>
            <a:ext cx="465674" cy="42221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DE6F411A-A7F3-AB43-BCED-DB05C5935AFB}"/>
              </a:ext>
            </a:extLst>
          </p:cNvPr>
          <p:cNvSpPr/>
          <p:nvPr/>
        </p:nvSpPr>
        <p:spPr>
          <a:xfrm>
            <a:off x="988747" y="2251098"/>
            <a:ext cx="266217" cy="11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0955E26-E2A6-A44D-885B-70722282944F}"/>
              </a:ext>
            </a:extLst>
          </p:cNvPr>
          <p:cNvSpPr/>
          <p:nvPr/>
        </p:nvSpPr>
        <p:spPr>
          <a:xfrm>
            <a:off x="5269080" y="2622313"/>
            <a:ext cx="1776924" cy="4689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Alternative CLK fanout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E5FE680-B76C-4F49-A63B-19B7A02323A8}"/>
              </a:ext>
            </a:extLst>
          </p:cNvPr>
          <p:cNvCxnSpPr>
            <a:stCxn id="24" idx="1"/>
            <a:endCxn id="53" idx="3"/>
          </p:cNvCxnSpPr>
          <p:nvPr/>
        </p:nvCxnSpPr>
        <p:spPr>
          <a:xfrm flipH="1" flipV="1">
            <a:off x="4087201" y="2835817"/>
            <a:ext cx="1181879" cy="209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6B844E2-60FF-3F48-B3E3-9ED02826EB38}"/>
              </a:ext>
            </a:extLst>
          </p:cNvPr>
          <p:cNvCxnSpPr>
            <a:stCxn id="24" idx="3"/>
            <a:endCxn id="4" idx="1"/>
          </p:cNvCxnSpPr>
          <p:nvPr/>
        </p:nvCxnSpPr>
        <p:spPr>
          <a:xfrm>
            <a:off x="7046004" y="2856803"/>
            <a:ext cx="905801" cy="2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39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32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Cost Estimation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C2F5B-5718-6A49-BA09-3B1B17034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20" y="1791460"/>
            <a:ext cx="5377405" cy="49450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White Rabbit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1800" dirty="0"/>
              <a:t>28.000 large PMTs (inner + outer)</a:t>
            </a:r>
          </a:p>
          <a:p>
            <a:pPr marL="0" indent="0">
              <a:buNone/>
            </a:pPr>
            <a:r>
              <a:rPr lang="en-US" sz="1800" dirty="0"/>
              <a:t>(1.120/8) x 5.300 = 742.000 euro</a:t>
            </a:r>
          </a:p>
          <a:p>
            <a:r>
              <a:rPr lang="en-US" sz="1800" dirty="0"/>
              <a:t>4.000 multi-PMT</a:t>
            </a:r>
          </a:p>
          <a:p>
            <a:pPr marL="0" indent="0">
              <a:buNone/>
            </a:pPr>
            <a:r>
              <a:rPr lang="en-US" sz="1800" dirty="0"/>
              <a:t>(160/8) x 5.300 = 106.000 euro</a:t>
            </a:r>
            <a:endParaRPr lang="fr-FR" sz="1800" dirty="0"/>
          </a:p>
          <a:p>
            <a:r>
              <a:rPr lang="en-US" sz="1800" dirty="0"/>
              <a:t>20.000 multi-PMT</a:t>
            </a:r>
          </a:p>
          <a:p>
            <a:pPr marL="0" indent="0">
              <a:buNone/>
            </a:pPr>
            <a:r>
              <a:rPr lang="en-US" sz="1800" dirty="0"/>
              <a:t>(800/8) x 5.300 = 530.000 euro</a:t>
            </a:r>
            <a:endParaRPr lang="fr-FR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TOTAL COST</a:t>
            </a:r>
          </a:p>
          <a:p>
            <a:r>
              <a:rPr lang="en-US" sz="2400" b="1" dirty="0"/>
              <a:t>Baseline:  1.038.800 euro</a:t>
            </a:r>
            <a:endParaRPr lang="fr-FR" sz="2400" dirty="0"/>
          </a:p>
          <a:p>
            <a:r>
              <a:rPr lang="en-US" sz="2400" b="1" dirty="0"/>
              <a:t>Extra 4.000 </a:t>
            </a:r>
            <a:r>
              <a:rPr lang="en-US" sz="2400" b="1" dirty="0" err="1"/>
              <a:t>multiPMT</a:t>
            </a:r>
            <a:r>
              <a:rPr lang="en-US" sz="2400" b="1" dirty="0"/>
              <a:t>: 148.400 euro</a:t>
            </a:r>
            <a:endParaRPr lang="fr-FR" sz="2400" dirty="0"/>
          </a:p>
          <a:p>
            <a:r>
              <a:rPr lang="en-US" sz="2400" b="1" dirty="0"/>
              <a:t>Extra 20.000 </a:t>
            </a:r>
            <a:r>
              <a:rPr lang="en-US" sz="2400" b="1" dirty="0" err="1"/>
              <a:t>multiPMT</a:t>
            </a:r>
            <a:r>
              <a:rPr lang="en-US" sz="2400" b="1" dirty="0"/>
              <a:t>: 742.000 euro </a:t>
            </a:r>
            <a:endParaRPr lang="fr-FR" sz="2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DFE49B-AB35-7C41-BA1C-B51FFCAA80AA}"/>
              </a:ext>
            </a:extLst>
          </p:cNvPr>
          <p:cNvSpPr txBox="1"/>
          <p:nvPr/>
        </p:nvSpPr>
        <p:spPr>
          <a:xfrm>
            <a:off x="1394285" y="1034330"/>
            <a:ext cx="9403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Total cost is calculated adding 20% contingency and 20% spares</a:t>
            </a:r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6D0D8FE-09E0-8743-B8F3-009429B92016}"/>
              </a:ext>
            </a:extLst>
          </p:cNvPr>
          <p:cNvSpPr txBox="1">
            <a:spLocks/>
          </p:cNvSpPr>
          <p:nvPr/>
        </p:nvSpPr>
        <p:spPr>
          <a:xfrm>
            <a:off x="6814595" y="1791460"/>
            <a:ext cx="5377405" cy="494500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Custom Solution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000" dirty="0"/>
          </a:p>
          <a:p>
            <a:r>
              <a:rPr lang="en-US" sz="1800" dirty="0"/>
              <a:t>28.000 large PMTs (inner + outer)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(1.120/8) x 4.000 = 560.000 euro</a:t>
            </a:r>
          </a:p>
          <a:p>
            <a:r>
              <a:rPr lang="en-US" sz="1800" dirty="0"/>
              <a:t>4.000 multi-PMT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(160/8) x 4.000 = 80.000 euro</a:t>
            </a:r>
            <a:endParaRPr lang="fr-FR" sz="1800" dirty="0"/>
          </a:p>
          <a:p>
            <a:r>
              <a:rPr lang="en-US" sz="1800" dirty="0"/>
              <a:t>20.000 multi-PMT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(800/8) x 4.000 = 400.000 euro</a:t>
            </a:r>
            <a:endParaRPr lang="fr-FR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TOTAL COST</a:t>
            </a:r>
          </a:p>
          <a:p>
            <a:r>
              <a:rPr lang="en-US" sz="2400" b="1" dirty="0"/>
              <a:t>Baseline:  784.800 euro</a:t>
            </a:r>
            <a:endParaRPr lang="fr-FR" sz="2400" dirty="0"/>
          </a:p>
          <a:p>
            <a:r>
              <a:rPr lang="en-US" sz="2400" b="1" dirty="0"/>
              <a:t>Extra 4.000 </a:t>
            </a:r>
            <a:r>
              <a:rPr lang="en-US" sz="2400" b="1" dirty="0" err="1"/>
              <a:t>multiPMT</a:t>
            </a:r>
            <a:r>
              <a:rPr lang="en-US" sz="2400" b="1" dirty="0"/>
              <a:t>: 112.400 euro</a:t>
            </a:r>
            <a:endParaRPr lang="fr-FR" sz="2400" dirty="0"/>
          </a:p>
          <a:p>
            <a:r>
              <a:rPr lang="en-US" sz="2400" b="1" dirty="0"/>
              <a:t>Extra 20.000 </a:t>
            </a:r>
            <a:r>
              <a:rPr lang="en-US" sz="2400" b="1" dirty="0" err="1"/>
              <a:t>multiPMT</a:t>
            </a:r>
            <a:r>
              <a:rPr lang="en-US" sz="2400" b="1" dirty="0"/>
              <a:t>: 560.000 euro </a:t>
            </a:r>
            <a:endParaRPr lang="fr-FR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79528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32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C2F5B-5718-6A49-BA09-3B1B17034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20" y="1791460"/>
            <a:ext cx="5377405" cy="49450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White Rabbit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Pros</a:t>
            </a:r>
          </a:p>
          <a:p>
            <a:pPr lvl="0"/>
            <a:r>
              <a:rPr lang="en-US" dirty="0"/>
              <a:t>Very good timing distribution performances. </a:t>
            </a:r>
            <a:endParaRPr lang="fr-FR" dirty="0"/>
          </a:p>
          <a:p>
            <a:pPr lvl="0"/>
            <a:r>
              <a:rPr lang="en-US" dirty="0"/>
              <a:t>Very reliable since is developed and supported by CERN.</a:t>
            </a:r>
            <a:endParaRPr lang="fr-FR" dirty="0"/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Cons</a:t>
            </a:r>
          </a:p>
          <a:p>
            <a:r>
              <a:rPr lang="en-US"/>
              <a:t>Higher </a:t>
            </a:r>
            <a:r>
              <a:rPr lang="en-US" dirty="0"/>
              <a:t>price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0EC2424-222D-DF43-8856-F58896166769}"/>
              </a:ext>
            </a:extLst>
          </p:cNvPr>
          <p:cNvSpPr txBox="1">
            <a:spLocks/>
          </p:cNvSpPr>
          <p:nvPr/>
        </p:nvSpPr>
        <p:spPr>
          <a:xfrm>
            <a:off x="6453850" y="1791460"/>
            <a:ext cx="5377405" cy="4945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/>
              <a:t>Custom Solution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2"/>
                </a:solidFill>
              </a:rPr>
              <a:t>Pros</a:t>
            </a:r>
          </a:p>
          <a:p>
            <a:pPr lvl="0"/>
            <a:r>
              <a:rPr lang="en-US" dirty="0"/>
              <a:t>Link tailored to the experiment’s needs.</a:t>
            </a:r>
            <a:endParaRPr lang="fr-FR" dirty="0"/>
          </a:p>
          <a:p>
            <a:pPr lvl="0"/>
            <a:r>
              <a:rPr lang="en-US" dirty="0"/>
              <a:t>Lower price.</a:t>
            </a: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2"/>
                </a:solidFill>
              </a:rPr>
              <a:t>Cons</a:t>
            </a:r>
          </a:p>
          <a:p>
            <a:pPr lvl="0"/>
            <a:r>
              <a:rPr lang="en-US" dirty="0"/>
              <a:t>Design process is time consuming and prone to delay.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8238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D6FAC30-25E3-224F-A3A7-F90D48B77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000" y="180000"/>
            <a:ext cx="8412480" cy="6309360"/>
          </a:xfrm>
          <a:prstGeom prst="rect">
            <a:avLst/>
          </a:prstGeom>
          <a:ln w="19050">
            <a:solidFill>
              <a:schemeClr val="accent2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CD5334E-41D9-C641-B9A2-0867FDE22655}"/>
              </a:ext>
            </a:extLst>
          </p:cNvPr>
          <p:cNvSpPr txBox="1"/>
          <p:nvPr/>
        </p:nvSpPr>
        <p:spPr>
          <a:xfrm>
            <a:off x="1" y="6550223"/>
            <a:ext cx="12191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From Yoshinari </a:t>
            </a:r>
            <a:r>
              <a:rPr lang="en-US" sz="1400" dirty="0" err="1"/>
              <a:t>Hayato</a:t>
            </a:r>
            <a:r>
              <a:rPr lang="en-US" sz="1400" dirty="0"/>
              <a:t> for WG4 presentation </a:t>
            </a:r>
          </a:p>
        </p:txBody>
      </p:sp>
    </p:spTree>
    <p:extLst>
      <p:ext uri="{BB962C8B-B14F-4D97-AF65-F5344CB8AC3E}">
        <p14:creationId xmlns:p14="http://schemas.microsoft.com/office/powerpoint/2010/main" val="4055826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CD5334E-41D9-C641-B9A2-0867FDE22655}"/>
              </a:ext>
            </a:extLst>
          </p:cNvPr>
          <p:cNvSpPr txBox="1"/>
          <p:nvPr/>
        </p:nvSpPr>
        <p:spPr>
          <a:xfrm>
            <a:off x="0" y="6550223"/>
            <a:ext cx="12191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From Yoshinari </a:t>
            </a:r>
            <a:r>
              <a:rPr lang="en-US" sz="1400" dirty="0" err="1"/>
              <a:t>Hayato</a:t>
            </a:r>
            <a:r>
              <a:rPr lang="en-US" sz="1400" dirty="0"/>
              <a:t> for WG4 presentation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D5B446-44CA-DF44-A367-5AFC9EE85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000" y="180000"/>
            <a:ext cx="8412480" cy="6309360"/>
          </a:xfrm>
          <a:prstGeom prst="rect">
            <a:avLst/>
          </a:prstGeom>
          <a:ln w="22225"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365005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CD5334E-41D9-C641-B9A2-0867FDE22655}"/>
              </a:ext>
            </a:extLst>
          </p:cNvPr>
          <p:cNvSpPr txBox="1"/>
          <p:nvPr/>
        </p:nvSpPr>
        <p:spPr>
          <a:xfrm>
            <a:off x="0" y="6521648"/>
            <a:ext cx="12191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From Yoshinari </a:t>
            </a:r>
            <a:r>
              <a:rPr lang="en-US" sz="1400" dirty="0" err="1"/>
              <a:t>Hayato</a:t>
            </a:r>
            <a:r>
              <a:rPr lang="en-US" sz="1400" dirty="0"/>
              <a:t> for WG4 presentation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BFDB4C-E6A1-4C4D-B8F5-D1C03A5BF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000" y="180000"/>
            <a:ext cx="8412480" cy="6309360"/>
          </a:xfrm>
          <a:prstGeom prst="rect">
            <a:avLst/>
          </a:prstGeom>
          <a:ln w="22225"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134579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What Do We Need?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C2F5B-5718-6A49-BA09-3B1B17034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65300"/>
          </a:xfrm>
        </p:spPr>
        <p:txBody>
          <a:bodyPr/>
          <a:lstStyle/>
          <a:p>
            <a:r>
              <a:rPr lang="en-US" dirty="0"/>
              <a:t>The requirements calls for a bidirectional data exchange link </a:t>
            </a:r>
          </a:p>
          <a:p>
            <a:r>
              <a:rPr lang="en-US" dirty="0"/>
              <a:t>The requested bandwidth seams low (not exactly defined yet)</a:t>
            </a:r>
          </a:p>
          <a:p>
            <a:r>
              <a:rPr lang="en-US" dirty="0"/>
              <a:t>Extra bandwidth can be useful 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272F8F-FD6A-2343-BBA0-A65F45A88FC8}"/>
              </a:ext>
            </a:extLst>
          </p:cNvPr>
          <p:cNvSpPr txBox="1">
            <a:spLocks/>
          </p:cNvSpPr>
          <p:nvPr/>
        </p:nvSpPr>
        <p:spPr>
          <a:xfrm>
            <a:off x="838200" y="4735512"/>
            <a:ext cx="10515600" cy="1765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/>
              <a:t>The goal is to implement a synchronous, phase deterministic protocol with as large as possible bandwidth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D84810A-FC0C-C446-9DE2-B4399BF7375F}"/>
              </a:ext>
            </a:extLst>
          </p:cNvPr>
          <p:cNvCxnSpPr>
            <a:stCxn id="3" idx="2"/>
            <a:endCxn id="4" idx="0"/>
          </p:cNvCxnSpPr>
          <p:nvPr/>
        </p:nvCxnSpPr>
        <p:spPr>
          <a:xfrm>
            <a:off x="6096000" y="3590925"/>
            <a:ext cx="0" cy="1144587"/>
          </a:xfrm>
          <a:prstGeom prst="straightConnector1">
            <a:avLst/>
          </a:prstGeom>
          <a:ln w="1905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462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How Do We Implement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C2F5B-5718-6A49-BA09-3B1B17034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78809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R&amp;D already started!</a:t>
            </a:r>
          </a:p>
          <a:p>
            <a:pPr marL="0" indent="0">
              <a:buNone/>
            </a:pPr>
            <a:r>
              <a:rPr lang="en-US" dirty="0"/>
              <a:t>Many solutions are under consideration but 2 of them seam promising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4000" dirty="0"/>
              <a:t>CERN White Rabbit </a:t>
            </a:r>
          </a:p>
          <a:p>
            <a:r>
              <a:rPr lang="en-US" sz="4000" dirty="0"/>
              <a:t>Custom solution </a:t>
            </a:r>
          </a:p>
        </p:txBody>
      </p:sp>
    </p:spTree>
    <p:extLst>
      <p:ext uri="{BB962C8B-B14F-4D97-AF65-F5344CB8AC3E}">
        <p14:creationId xmlns:p14="http://schemas.microsoft.com/office/powerpoint/2010/main" val="973378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How Many Nodes?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C2F5B-5718-6A49-BA09-3B1B17034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4519"/>
            <a:ext cx="10515600" cy="2179217"/>
          </a:xfrm>
        </p:spPr>
        <p:txBody>
          <a:bodyPr/>
          <a:lstStyle/>
          <a:p>
            <a:r>
              <a:rPr lang="en-US" dirty="0"/>
              <a:t>8k large single PMT in the outer detector </a:t>
            </a:r>
          </a:p>
          <a:p>
            <a:r>
              <a:rPr lang="en-US" dirty="0"/>
              <a:t>20k large single PMT in the inner detector </a:t>
            </a:r>
          </a:p>
          <a:p>
            <a:r>
              <a:rPr lang="en-US" dirty="0"/>
              <a:t>Up to 20K multi-PMT spheres in the inner detector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CF855D9-3A63-7F44-B0C6-62B4833CA122}"/>
              </a:ext>
            </a:extLst>
          </p:cNvPr>
          <p:cNvSpPr txBox="1">
            <a:spLocks/>
          </p:cNvSpPr>
          <p:nvPr/>
        </p:nvSpPr>
        <p:spPr>
          <a:xfrm>
            <a:off x="990600" y="5000271"/>
            <a:ext cx="10515600" cy="1741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320 FE for the outer detector </a:t>
            </a:r>
          </a:p>
          <a:p>
            <a:r>
              <a:rPr lang="en-US" dirty="0"/>
              <a:t>800 FE for the large PMTs inner detector </a:t>
            </a:r>
          </a:p>
          <a:p>
            <a:r>
              <a:rPr lang="en-US" dirty="0"/>
              <a:t>800 FE for the multi-PMTs inner detector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2506F2-98D2-B948-813F-B1045DA11A87}"/>
              </a:ext>
            </a:extLst>
          </p:cNvPr>
          <p:cNvSpPr txBox="1"/>
          <p:nvPr/>
        </p:nvSpPr>
        <p:spPr>
          <a:xfrm>
            <a:off x="312517" y="1279225"/>
            <a:ext cx="3471912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HK PMTs numerology :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A81C8E-7ADC-C540-B702-28E4ABF07AB9}"/>
              </a:ext>
            </a:extLst>
          </p:cNvPr>
          <p:cNvSpPr txBox="1"/>
          <p:nvPr/>
        </p:nvSpPr>
        <p:spPr>
          <a:xfrm>
            <a:off x="312517" y="3889093"/>
            <a:ext cx="5891228" cy="8494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HK FE numerology :</a:t>
            </a:r>
          </a:p>
          <a:p>
            <a:r>
              <a:rPr lang="en-US" sz="2400" dirty="0"/>
              <a:t>Each Front-End gathers signals from 25 PMTs  </a:t>
            </a:r>
          </a:p>
        </p:txBody>
      </p:sp>
    </p:spTree>
    <p:extLst>
      <p:ext uri="{BB962C8B-B14F-4D97-AF65-F5344CB8AC3E}">
        <p14:creationId xmlns:p14="http://schemas.microsoft.com/office/powerpoint/2010/main" val="2524874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32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CERN White Rabbit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C2F5B-5718-6A49-BA09-3B1B17034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6838"/>
            <a:ext cx="10515600" cy="45223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Single master many slaves </a:t>
            </a:r>
          </a:p>
          <a:p>
            <a:r>
              <a:rPr lang="en-US" dirty="0"/>
              <a:t>The master receives GPS’s signals, generate a clock and distributes it</a:t>
            </a:r>
          </a:p>
          <a:p>
            <a:r>
              <a:rPr lang="en-US" dirty="0"/>
              <a:t>Propagation delay actively compensated</a:t>
            </a:r>
          </a:p>
          <a:p>
            <a:r>
              <a:rPr lang="en-US" dirty="0"/>
              <a:t>Synchronization requires very few bandwidth (~400 Bps)</a:t>
            </a:r>
          </a:p>
          <a:p>
            <a:r>
              <a:rPr lang="en-US" dirty="0"/>
              <a:t>White Rabbit node can talk with standard ethernet nodes </a:t>
            </a:r>
          </a:p>
          <a:p>
            <a:r>
              <a:rPr lang="en-US" dirty="0"/>
              <a:t> 18 ports white rabbit switches are ”of-the-shelf” </a:t>
            </a:r>
          </a:p>
          <a:p>
            <a:r>
              <a:rPr lang="en-US" dirty="0"/>
              <a:t>CERN distributes hardware and firmware design and support them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DFE49B-AB35-7C41-BA1C-B51FFCAA80AA}"/>
              </a:ext>
            </a:extLst>
          </p:cNvPr>
          <p:cNvSpPr txBox="1"/>
          <p:nvPr/>
        </p:nvSpPr>
        <p:spPr>
          <a:xfrm>
            <a:off x="310986" y="1034330"/>
            <a:ext cx="11570027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Fully deterministic gigabit ethernet-based solution to distribute data and time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39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33"/>
            <a:ext cx="10515600" cy="79277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CERN White Rabbit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C2F5B-5718-6A49-BA09-3B1B17034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2050"/>
            <a:ext cx="10515600" cy="54718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 possible architecture 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DDD4301-B307-204C-81C8-80278B181E7B}"/>
              </a:ext>
            </a:extLst>
          </p:cNvPr>
          <p:cNvSpPr/>
          <p:nvPr/>
        </p:nvSpPr>
        <p:spPr>
          <a:xfrm>
            <a:off x="7951805" y="2511716"/>
            <a:ext cx="2569580" cy="6944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 switch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6CD434-3CB1-D142-AC45-2F2A1D72C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7564" y="417916"/>
            <a:ext cx="887150" cy="855304"/>
          </a:xfrm>
          <a:prstGeom prst="rect">
            <a:avLst/>
          </a:prstGeom>
        </p:spPr>
      </p:pic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0CECAFCC-26F3-8C4F-A026-3613FD7856BC}"/>
              </a:ext>
            </a:extLst>
          </p:cNvPr>
          <p:cNvCxnSpPr>
            <a:cxnSpLocks/>
            <a:endCxn id="4" idx="3"/>
          </p:cNvCxnSpPr>
          <p:nvPr/>
        </p:nvCxnSpPr>
        <p:spPr>
          <a:xfrm rot="5400000">
            <a:off x="10370916" y="2384397"/>
            <a:ext cx="625030" cy="32409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565791AA-835E-794C-B2AF-47C1296E29C4}"/>
              </a:ext>
            </a:extLst>
          </p:cNvPr>
          <p:cNvSpPr/>
          <p:nvPr/>
        </p:nvSpPr>
        <p:spPr>
          <a:xfrm>
            <a:off x="10683431" y="2141327"/>
            <a:ext cx="266217" cy="11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7F5B7B-4EA2-6B4F-8847-136E5F5E8FB5}"/>
              </a:ext>
            </a:extLst>
          </p:cNvPr>
          <p:cNvSpPr/>
          <p:nvPr/>
        </p:nvSpPr>
        <p:spPr>
          <a:xfrm>
            <a:off x="9983520" y="3854382"/>
            <a:ext cx="1365812" cy="763929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BCB0399-D8FB-1349-B4DE-DD652DF18022}"/>
              </a:ext>
            </a:extLst>
          </p:cNvPr>
          <p:cNvGrpSpPr/>
          <p:nvPr/>
        </p:nvGrpSpPr>
        <p:grpSpPr>
          <a:xfrm>
            <a:off x="10903355" y="4838221"/>
            <a:ext cx="520861" cy="428264"/>
            <a:chOff x="9398643" y="5509549"/>
            <a:chExt cx="844952" cy="625033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17D9A26-933A-9D4F-A04B-1FCB2DF94731}"/>
                </a:ext>
              </a:extLst>
            </p:cNvPr>
            <p:cNvSpPr/>
            <p:nvPr/>
          </p:nvSpPr>
          <p:spPr>
            <a:xfrm>
              <a:off x="9398643" y="5764192"/>
              <a:ext cx="844952" cy="37039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3680AEF-B354-0249-969A-24B66E7A075C}"/>
                </a:ext>
              </a:extLst>
            </p:cNvPr>
            <p:cNvSpPr/>
            <p:nvPr/>
          </p:nvSpPr>
          <p:spPr>
            <a:xfrm>
              <a:off x="9653287" y="5509549"/>
              <a:ext cx="300941" cy="2662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892B7D6-E300-5645-86F9-0DDD6CD5862B}"/>
              </a:ext>
            </a:extLst>
          </p:cNvPr>
          <p:cNvGrpSpPr/>
          <p:nvPr/>
        </p:nvGrpSpPr>
        <p:grpSpPr>
          <a:xfrm>
            <a:off x="9889892" y="4838220"/>
            <a:ext cx="520861" cy="428264"/>
            <a:chOff x="9398643" y="5509549"/>
            <a:chExt cx="844952" cy="625033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3DF2384-8760-1041-BFE3-DF6678691222}"/>
                </a:ext>
              </a:extLst>
            </p:cNvPr>
            <p:cNvSpPr/>
            <p:nvPr/>
          </p:nvSpPr>
          <p:spPr>
            <a:xfrm>
              <a:off x="9398643" y="5764192"/>
              <a:ext cx="844952" cy="37039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35214CE-C6F9-804A-9EB8-E95F880E76F3}"/>
                </a:ext>
              </a:extLst>
            </p:cNvPr>
            <p:cNvSpPr/>
            <p:nvPr/>
          </p:nvSpPr>
          <p:spPr>
            <a:xfrm>
              <a:off x="9653287" y="5509549"/>
              <a:ext cx="300941" cy="2662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AE2C0148-5621-6F40-ADD4-E861E6BA1CDB}"/>
              </a:ext>
            </a:extLst>
          </p:cNvPr>
          <p:cNvSpPr txBox="1"/>
          <p:nvPr/>
        </p:nvSpPr>
        <p:spPr>
          <a:xfrm>
            <a:off x="10460499" y="489715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23BB6297-BB2C-CD45-BD01-2761108C9871}"/>
              </a:ext>
            </a:extLst>
          </p:cNvPr>
          <p:cNvSpPr/>
          <p:nvPr/>
        </p:nvSpPr>
        <p:spPr>
          <a:xfrm rot="5400000">
            <a:off x="10547092" y="4783761"/>
            <a:ext cx="324093" cy="16384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13FF143-09F9-0640-8FFD-5A04F965085A}"/>
              </a:ext>
            </a:extLst>
          </p:cNvPr>
          <p:cNvSpPr txBox="1"/>
          <p:nvPr/>
        </p:nvSpPr>
        <p:spPr>
          <a:xfrm>
            <a:off x="10499786" y="575486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25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87020A4-2CC9-B546-9F1B-C75E9C2A3E32}"/>
              </a:ext>
            </a:extLst>
          </p:cNvPr>
          <p:cNvCxnSpPr>
            <a:stCxn id="12" idx="2"/>
            <a:endCxn id="14" idx="0"/>
          </p:cNvCxnSpPr>
          <p:nvPr/>
        </p:nvCxnSpPr>
        <p:spPr>
          <a:xfrm>
            <a:off x="10666426" y="4618311"/>
            <a:ext cx="486657" cy="219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441B7A0-FF18-514F-B245-35323DBCF272}"/>
              </a:ext>
            </a:extLst>
          </p:cNvPr>
          <p:cNvCxnSpPr>
            <a:stCxn id="12" idx="2"/>
            <a:endCxn id="18" idx="0"/>
          </p:cNvCxnSpPr>
          <p:nvPr/>
        </p:nvCxnSpPr>
        <p:spPr>
          <a:xfrm flipH="1">
            <a:off x="10139620" y="4618311"/>
            <a:ext cx="526806" cy="219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2A9BCFE0-F2A5-ED44-B58A-E181104CF226}"/>
              </a:ext>
            </a:extLst>
          </p:cNvPr>
          <p:cNvSpPr/>
          <p:nvPr/>
        </p:nvSpPr>
        <p:spPr>
          <a:xfrm>
            <a:off x="6982660" y="3854382"/>
            <a:ext cx="1365812" cy="763929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E001406-5848-A040-8D61-D857DF5DE131}"/>
              </a:ext>
            </a:extLst>
          </p:cNvPr>
          <p:cNvGrpSpPr/>
          <p:nvPr/>
        </p:nvGrpSpPr>
        <p:grpSpPr>
          <a:xfrm>
            <a:off x="7902495" y="4838221"/>
            <a:ext cx="520861" cy="428264"/>
            <a:chOff x="9398643" y="5509549"/>
            <a:chExt cx="844952" cy="625033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9DB100D-AABE-164B-BF1F-E2DA6DB2D6E6}"/>
                </a:ext>
              </a:extLst>
            </p:cNvPr>
            <p:cNvSpPr/>
            <p:nvPr/>
          </p:nvSpPr>
          <p:spPr>
            <a:xfrm>
              <a:off x="9398643" y="5764192"/>
              <a:ext cx="844952" cy="37039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B06FEA8-1A66-9D49-BE3C-6EFF6CC459F9}"/>
                </a:ext>
              </a:extLst>
            </p:cNvPr>
            <p:cNvSpPr/>
            <p:nvPr/>
          </p:nvSpPr>
          <p:spPr>
            <a:xfrm>
              <a:off x="9653287" y="5509549"/>
              <a:ext cx="300941" cy="2662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65CD631-22DD-5045-874B-395264BA98FD}"/>
              </a:ext>
            </a:extLst>
          </p:cNvPr>
          <p:cNvGrpSpPr/>
          <p:nvPr/>
        </p:nvGrpSpPr>
        <p:grpSpPr>
          <a:xfrm>
            <a:off x="6889032" y="4838220"/>
            <a:ext cx="520861" cy="428264"/>
            <a:chOff x="9398643" y="5509549"/>
            <a:chExt cx="844952" cy="625033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5A456BD-F018-FD45-A39C-6C593E35F9F7}"/>
                </a:ext>
              </a:extLst>
            </p:cNvPr>
            <p:cNvSpPr/>
            <p:nvPr/>
          </p:nvSpPr>
          <p:spPr>
            <a:xfrm>
              <a:off x="9398643" y="5764192"/>
              <a:ext cx="844952" cy="37039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5F2E0BA-7D9E-104F-9AB8-F4E64466366C}"/>
                </a:ext>
              </a:extLst>
            </p:cNvPr>
            <p:cNvSpPr/>
            <p:nvPr/>
          </p:nvSpPr>
          <p:spPr>
            <a:xfrm>
              <a:off x="9653287" y="5509549"/>
              <a:ext cx="300941" cy="2662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A4705E85-F41F-9243-9E1E-8175BB62D745}"/>
              </a:ext>
            </a:extLst>
          </p:cNvPr>
          <p:cNvSpPr txBox="1"/>
          <p:nvPr/>
        </p:nvSpPr>
        <p:spPr>
          <a:xfrm>
            <a:off x="7459639" y="489715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4" name="Right Brace 33">
            <a:extLst>
              <a:ext uri="{FF2B5EF4-FFF2-40B4-BE49-F238E27FC236}">
                <a16:creationId xmlns:a16="http://schemas.microsoft.com/office/drawing/2014/main" id="{AE12D75E-759C-3749-8E25-BAB23FBAB885}"/>
              </a:ext>
            </a:extLst>
          </p:cNvPr>
          <p:cNvSpPr/>
          <p:nvPr/>
        </p:nvSpPr>
        <p:spPr>
          <a:xfrm rot="5400000">
            <a:off x="7546232" y="4783761"/>
            <a:ext cx="324093" cy="16384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0383C85-7F4D-6842-A24E-5C2CBF00B08D}"/>
              </a:ext>
            </a:extLst>
          </p:cNvPr>
          <p:cNvCxnSpPr>
            <a:stCxn id="26" idx="2"/>
            <a:endCxn id="29" idx="0"/>
          </p:cNvCxnSpPr>
          <p:nvPr/>
        </p:nvCxnSpPr>
        <p:spPr>
          <a:xfrm>
            <a:off x="7665566" y="4618311"/>
            <a:ext cx="486657" cy="219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35169BE-2C91-9C47-82D4-51FDBBD4A7DF}"/>
              </a:ext>
            </a:extLst>
          </p:cNvPr>
          <p:cNvCxnSpPr>
            <a:stCxn id="26" idx="2"/>
            <a:endCxn id="32" idx="0"/>
          </p:cNvCxnSpPr>
          <p:nvPr/>
        </p:nvCxnSpPr>
        <p:spPr>
          <a:xfrm flipH="1">
            <a:off x="7138760" y="4618311"/>
            <a:ext cx="526806" cy="219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C4B0D84C-2D94-DF4C-BEF3-CB1214F8AEF8}"/>
              </a:ext>
            </a:extLst>
          </p:cNvPr>
          <p:cNvSpPr txBox="1"/>
          <p:nvPr/>
        </p:nvSpPr>
        <p:spPr>
          <a:xfrm>
            <a:off x="7529595" y="572645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25</a:t>
            </a:r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9029A61D-E676-A24B-859F-64C02A61A5E6}"/>
              </a:ext>
            </a:extLst>
          </p:cNvPr>
          <p:cNvSpPr/>
          <p:nvPr/>
        </p:nvSpPr>
        <p:spPr>
          <a:xfrm rot="16200000">
            <a:off x="8964985" y="3549848"/>
            <a:ext cx="452267" cy="532079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C234FBB-DCBD-9E4C-BFFE-BCECF8894FDE}"/>
              </a:ext>
            </a:extLst>
          </p:cNvPr>
          <p:cNvSpPr txBox="1"/>
          <p:nvPr/>
        </p:nvSpPr>
        <p:spPr>
          <a:xfrm>
            <a:off x="9021039" y="645421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A91906E-D569-0F49-8743-477B4E05B5F2}"/>
              </a:ext>
            </a:extLst>
          </p:cNvPr>
          <p:cNvSpPr txBox="1"/>
          <p:nvPr/>
        </p:nvSpPr>
        <p:spPr>
          <a:xfrm>
            <a:off x="8945284" y="4032414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2092C4D7-8E7B-EC46-9FFE-4FCFA764C8E5}"/>
              </a:ext>
            </a:extLst>
          </p:cNvPr>
          <p:cNvCxnSpPr>
            <a:cxnSpLocks/>
          </p:cNvCxnSpPr>
          <p:nvPr/>
        </p:nvCxnSpPr>
        <p:spPr>
          <a:xfrm rot="16200000" flipV="1">
            <a:off x="9914286" y="2814946"/>
            <a:ext cx="625035" cy="142983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4E8305E5-57FE-1F4D-AE2B-1D2982302405}"/>
              </a:ext>
            </a:extLst>
          </p:cNvPr>
          <p:cNvCxnSpPr>
            <a:cxnSpLocks/>
          </p:cNvCxnSpPr>
          <p:nvPr/>
        </p:nvCxnSpPr>
        <p:spPr>
          <a:xfrm rot="5400000">
            <a:off x="7777078" y="2744347"/>
            <a:ext cx="625035" cy="1571029"/>
          </a:xfrm>
          <a:prstGeom prst="bentConnector3">
            <a:avLst>
              <a:gd name="adj1" fmla="val 518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12D11769-A804-9C45-ABF4-B7ACCCAC6A0A}"/>
              </a:ext>
            </a:extLst>
          </p:cNvPr>
          <p:cNvSpPr/>
          <p:nvPr/>
        </p:nvSpPr>
        <p:spPr>
          <a:xfrm>
            <a:off x="4548851" y="1632030"/>
            <a:ext cx="3254152" cy="62504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DAQ</a:t>
            </a:r>
          </a:p>
        </p:txBody>
      </p: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BD4CACBE-7DDD-BD4F-A3F1-5E403BB83092}"/>
              </a:ext>
            </a:extLst>
          </p:cNvPr>
          <p:cNvCxnSpPr>
            <a:stCxn id="49" idx="6"/>
            <a:endCxn id="4" idx="0"/>
          </p:cNvCxnSpPr>
          <p:nvPr/>
        </p:nvCxnSpPr>
        <p:spPr>
          <a:xfrm>
            <a:off x="7803003" y="1944554"/>
            <a:ext cx="1433592" cy="5671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E7B92DC3-9393-694E-BDE2-97687D689740}"/>
              </a:ext>
            </a:extLst>
          </p:cNvPr>
          <p:cNvSpPr txBox="1"/>
          <p:nvPr/>
        </p:nvSpPr>
        <p:spPr>
          <a:xfrm>
            <a:off x="8244979" y="1622054"/>
            <a:ext cx="774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8 links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2B01A426-F9A6-EC44-A779-2CFEE188DB5E}"/>
              </a:ext>
            </a:extLst>
          </p:cNvPr>
          <p:cNvSpPr/>
          <p:nvPr/>
        </p:nvSpPr>
        <p:spPr>
          <a:xfrm>
            <a:off x="1517621" y="2488576"/>
            <a:ext cx="2569580" cy="6944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 switch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ED651DA-954A-3A4D-B4F5-5CF86BB45583}"/>
              </a:ext>
            </a:extLst>
          </p:cNvPr>
          <p:cNvSpPr/>
          <p:nvPr/>
        </p:nvSpPr>
        <p:spPr>
          <a:xfrm>
            <a:off x="3549336" y="3831242"/>
            <a:ext cx="1365812" cy="763929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6AB97024-3BAB-CA47-8071-24FAD31E7BBC}"/>
              </a:ext>
            </a:extLst>
          </p:cNvPr>
          <p:cNvGrpSpPr/>
          <p:nvPr/>
        </p:nvGrpSpPr>
        <p:grpSpPr>
          <a:xfrm>
            <a:off x="4469171" y="4815081"/>
            <a:ext cx="520861" cy="428264"/>
            <a:chOff x="9398643" y="5509549"/>
            <a:chExt cx="844952" cy="625033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D3A6E7CB-E4BA-694F-8D43-29B82CF48153}"/>
                </a:ext>
              </a:extLst>
            </p:cNvPr>
            <p:cNvSpPr/>
            <p:nvPr/>
          </p:nvSpPr>
          <p:spPr>
            <a:xfrm>
              <a:off x="9398643" y="5764192"/>
              <a:ext cx="844952" cy="37039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B29C9985-F415-0345-80ED-80FCD8659D74}"/>
                </a:ext>
              </a:extLst>
            </p:cNvPr>
            <p:cNvSpPr/>
            <p:nvPr/>
          </p:nvSpPr>
          <p:spPr>
            <a:xfrm>
              <a:off x="9653287" y="5509549"/>
              <a:ext cx="300941" cy="2662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8D1EA22-A241-7340-974A-61595393A459}"/>
              </a:ext>
            </a:extLst>
          </p:cNvPr>
          <p:cNvGrpSpPr/>
          <p:nvPr/>
        </p:nvGrpSpPr>
        <p:grpSpPr>
          <a:xfrm>
            <a:off x="3455708" y="4815080"/>
            <a:ext cx="520861" cy="428264"/>
            <a:chOff x="9398643" y="5509549"/>
            <a:chExt cx="844952" cy="625033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9E01557-BBDF-5F4E-B57B-E118C3048596}"/>
                </a:ext>
              </a:extLst>
            </p:cNvPr>
            <p:cNvSpPr/>
            <p:nvPr/>
          </p:nvSpPr>
          <p:spPr>
            <a:xfrm>
              <a:off x="9398643" y="5764192"/>
              <a:ext cx="844952" cy="37039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EDEACD5-B18C-E44A-9EDB-C6262CBF3583}"/>
                </a:ext>
              </a:extLst>
            </p:cNvPr>
            <p:cNvSpPr/>
            <p:nvPr/>
          </p:nvSpPr>
          <p:spPr>
            <a:xfrm>
              <a:off x="9653287" y="5509549"/>
              <a:ext cx="300941" cy="2662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55769F8C-2ADC-AB43-9217-F4A3302655E5}"/>
              </a:ext>
            </a:extLst>
          </p:cNvPr>
          <p:cNvSpPr txBox="1"/>
          <p:nvPr/>
        </p:nvSpPr>
        <p:spPr>
          <a:xfrm>
            <a:off x="4026315" y="487401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62" name="Right Brace 61">
            <a:extLst>
              <a:ext uri="{FF2B5EF4-FFF2-40B4-BE49-F238E27FC236}">
                <a16:creationId xmlns:a16="http://schemas.microsoft.com/office/drawing/2014/main" id="{EB12BA01-FCB5-0B4C-9F0F-DDF4294F0B8C}"/>
              </a:ext>
            </a:extLst>
          </p:cNvPr>
          <p:cNvSpPr/>
          <p:nvPr/>
        </p:nvSpPr>
        <p:spPr>
          <a:xfrm rot="5400000">
            <a:off x="4112908" y="4760621"/>
            <a:ext cx="324093" cy="16384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CFA9194-5050-EC41-8521-191B4395231B}"/>
              </a:ext>
            </a:extLst>
          </p:cNvPr>
          <p:cNvSpPr txBox="1"/>
          <p:nvPr/>
        </p:nvSpPr>
        <p:spPr>
          <a:xfrm>
            <a:off x="4065602" y="573172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25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1623A18-BA08-AD41-854E-3264DB5DDF00}"/>
              </a:ext>
            </a:extLst>
          </p:cNvPr>
          <p:cNvCxnSpPr>
            <a:stCxn id="54" idx="2"/>
            <a:endCxn id="57" idx="0"/>
          </p:cNvCxnSpPr>
          <p:nvPr/>
        </p:nvCxnSpPr>
        <p:spPr>
          <a:xfrm>
            <a:off x="4232242" y="4595171"/>
            <a:ext cx="486657" cy="219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CFC1C45-F889-5D4F-8B84-541101CA7574}"/>
              </a:ext>
            </a:extLst>
          </p:cNvPr>
          <p:cNvCxnSpPr>
            <a:stCxn id="54" idx="2"/>
            <a:endCxn id="60" idx="0"/>
          </p:cNvCxnSpPr>
          <p:nvPr/>
        </p:nvCxnSpPr>
        <p:spPr>
          <a:xfrm flipH="1">
            <a:off x="3705436" y="4595171"/>
            <a:ext cx="526806" cy="219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821D9097-53BA-184F-AFEE-4F546F28DA45}"/>
              </a:ext>
            </a:extLst>
          </p:cNvPr>
          <p:cNvSpPr/>
          <p:nvPr/>
        </p:nvSpPr>
        <p:spPr>
          <a:xfrm>
            <a:off x="548476" y="3831242"/>
            <a:ext cx="1365812" cy="763929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BE8039E-E6AF-B74C-BAB4-D10D33B63150}"/>
              </a:ext>
            </a:extLst>
          </p:cNvPr>
          <p:cNvGrpSpPr/>
          <p:nvPr/>
        </p:nvGrpSpPr>
        <p:grpSpPr>
          <a:xfrm>
            <a:off x="1468311" y="4815081"/>
            <a:ext cx="520861" cy="428264"/>
            <a:chOff x="9398643" y="5509549"/>
            <a:chExt cx="844952" cy="625033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60F84587-3B26-244F-8B89-C3E64A2B20D1}"/>
                </a:ext>
              </a:extLst>
            </p:cNvPr>
            <p:cNvSpPr/>
            <p:nvPr/>
          </p:nvSpPr>
          <p:spPr>
            <a:xfrm>
              <a:off x="9398643" y="5764192"/>
              <a:ext cx="844952" cy="37039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DA3440AC-A0B4-8142-8B71-850108C95A8C}"/>
                </a:ext>
              </a:extLst>
            </p:cNvPr>
            <p:cNvSpPr/>
            <p:nvPr/>
          </p:nvSpPr>
          <p:spPr>
            <a:xfrm>
              <a:off x="9653287" y="5509549"/>
              <a:ext cx="300941" cy="2662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0F033945-CF40-4941-9E2F-12547D934DD7}"/>
              </a:ext>
            </a:extLst>
          </p:cNvPr>
          <p:cNvGrpSpPr/>
          <p:nvPr/>
        </p:nvGrpSpPr>
        <p:grpSpPr>
          <a:xfrm>
            <a:off x="454848" y="4815080"/>
            <a:ext cx="520861" cy="428264"/>
            <a:chOff x="9398643" y="5509549"/>
            <a:chExt cx="844952" cy="625033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EAB1BB5-0222-4347-9993-62B9E1C62DC6}"/>
                </a:ext>
              </a:extLst>
            </p:cNvPr>
            <p:cNvSpPr/>
            <p:nvPr/>
          </p:nvSpPr>
          <p:spPr>
            <a:xfrm>
              <a:off x="9398643" y="5764192"/>
              <a:ext cx="844952" cy="370390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CA314826-53E7-9047-BB49-D5B759968433}"/>
                </a:ext>
              </a:extLst>
            </p:cNvPr>
            <p:cNvSpPr/>
            <p:nvPr/>
          </p:nvSpPr>
          <p:spPr>
            <a:xfrm>
              <a:off x="9653287" y="5509549"/>
              <a:ext cx="300941" cy="2662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F335CDD9-54EE-0F4E-B0CF-CD86DF8E9901}"/>
              </a:ext>
            </a:extLst>
          </p:cNvPr>
          <p:cNvSpPr txBox="1"/>
          <p:nvPr/>
        </p:nvSpPr>
        <p:spPr>
          <a:xfrm>
            <a:off x="1025455" y="487401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74" name="Right Brace 73">
            <a:extLst>
              <a:ext uri="{FF2B5EF4-FFF2-40B4-BE49-F238E27FC236}">
                <a16:creationId xmlns:a16="http://schemas.microsoft.com/office/drawing/2014/main" id="{5BE1AF60-48F3-8642-A06A-7E34040DED7F}"/>
              </a:ext>
            </a:extLst>
          </p:cNvPr>
          <p:cNvSpPr/>
          <p:nvPr/>
        </p:nvSpPr>
        <p:spPr>
          <a:xfrm rot="5400000">
            <a:off x="1112048" y="4760621"/>
            <a:ext cx="324093" cy="16384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CAFB414-42BB-E341-90CD-A0EAF9AB2E7D}"/>
              </a:ext>
            </a:extLst>
          </p:cNvPr>
          <p:cNvCxnSpPr>
            <a:stCxn id="66" idx="2"/>
            <a:endCxn id="69" idx="0"/>
          </p:cNvCxnSpPr>
          <p:nvPr/>
        </p:nvCxnSpPr>
        <p:spPr>
          <a:xfrm>
            <a:off x="1231382" y="4595171"/>
            <a:ext cx="486657" cy="219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CCE53B4-9A55-6E44-A8B0-4FA2C66C4109}"/>
              </a:ext>
            </a:extLst>
          </p:cNvPr>
          <p:cNvCxnSpPr>
            <a:stCxn id="66" idx="2"/>
            <a:endCxn id="72" idx="0"/>
          </p:cNvCxnSpPr>
          <p:nvPr/>
        </p:nvCxnSpPr>
        <p:spPr>
          <a:xfrm flipH="1">
            <a:off x="704576" y="4595171"/>
            <a:ext cx="526806" cy="219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EC403E97-63B7-D444-A3C8-6C029A638E6F}"/>
              </a:ext>
            </a:extLst>
          </p:cNvPr>
          <p:cNvSpPr txBox="1"/>
          <p:nvPr/>
        </p:nvSpPr>
        <p:spPr>
          <a:xfrm>
            <a:off x="1095411" y="570331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25</a:t>
            </a:r>
          </a:p>
        </p:txBody>
      </p:sp>
      <p:sp>
        <p:nvSpPr>
          <p:cNvPr id="78" name="Left Brace 77">
            <a:extLst>
              <a:ext uri="{FF2B5EF4-FFF2-40B4-BE49-F238E27FC236}">
                <a16:creationId xmlns:a16="http://schemas.microsoft.com/office/drawing/2014/main" id="{0D3EF9F0-A481-684C-9415-72952FBA61E6}"/>
              </a:ext>
            </a:extLst>
          </p:cNvPr>
          <p:cNvSpPr/>
          <p:nvPr/>
        </p:nvSpPr>
        <p:spPr>
          <a:xfrm rot="16200000">
            <a:off x="2530801" y="3526708"/>
            <a:ext cx="452267" cy="532079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114D23E-D020-4F40-9F85-96AB3173AD5C}"/>
              </a:ext>
            </a:extLst>
          </p:cNvPr>
          <p:cNvSpPr txBox="1"/>
          <p:nvPr/>
        </p:nvSpPr>
        <p:spPr>
          <a:xfrm>
            <a:off x="2586855" y="64310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15DFE4A-794E-DA44-B0D2-C45B9187AB4A}"/>
              </a:ext>
            </a:extLst>
          </p:cNvPr>
          <p:cNvSpPr txBox="1"/>
          <p:nvPr/>
        </p:nvSpPr>
        <p:spPr>
          <a:xfrm>
            <a:off x="2511100" y="4009274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cxnSp>
        <p:nvCxnSpPr>
          <p:cNvPr id="81" name="Elbow Connector 80">
            <a:extLst>
              <a:ext uri="{FF2B5EF4-FFF2-40B4-BE49-F238E27FC236}">
                <a16:creationId xmlns:a16="http://schemas.microsoft.com/office/drawing/2014/main" id="{ABAD42A0-5EE5-B148-885D-519EE750CA29}"/>
              </a:ext>
            </a:extLst>
          </p:cNvPr>
          <p:cNvCxnSpPr>
            <a:cxnSpLocks/>
          </p:cNvCxnSpPr>
          <p:nvPr/>
        </p:nvCxnSpPr>
        <p:spPr>
          <a:xfrm rot="16200000" flipV="1">
            <a:off x="3480102" y="2791806"/>
            <a:ext cx="625035" cy="142983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>
            <a:extLst>
              <a:ext uri="{FF2B5EF4-FFF2-40B4-BE49-F238E27FC236}">
                <a16:creationId xmlns:a16="http://schemas.microsoft.com/office/drawing/2014/main" id="{A8530879-A7F3-544D-AE34-1ECBFDA0173F}"/>
              </a:ext>
            </a:extLst>
          </p:cNvPr>
          <p:cNvCxnSpPr>
            <a:cxnSpLocks/>
          </p:cNvCxnSpPr>
          <p:nvPr/>
        </p:nvCxnSpPr>
        <p:spPr>
          <a:xfrm rot="5400000">
            <a:off x="1342894" y="2721207"/>
            <a:ext cx="625035" cy="1571029"/>
          </a:xfrm>
          <a:prstGeom prst="bentConnector3">
            <a:avLst>
              <a:gd name="adj1" fmla="val 518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34BEABC1-3321-2D4C-8164-71C56BA31EB7}"/>
              </a:ext>
            </a:extLst>
          </p:cNvPr>
          <p:cNvSpPr txBox="1"/>
          <p:nvPr/>
        </p:nvSpPr>
        <p:spPr>
          <a:xfrm>
            <a:off x="5832563" y="266600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09284074-8B8E-344C-BA4E-6ABEC7B8CBD4}"/>
              </a:ext>
            </a:extLst>
          </p:cNvPr>
          <p:cNvCxnSpPr>
            <a:stCxn id="4" idx="1"/>
            <a:endCxn id="83" idx="3"/>
          </p:cNvCxnSpPr>
          <p:nvPr/>
        </p:nvCxnSpPr>
        <p:spPr>
          <a:xfrm flipH="1" flipV="1">
            <a:off x="6175927" y="2850671"/>
            <a:ext cx="1775878" cy="8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28694BFD-2104-2046-B8D9-4B887C75417A}"/>
              </a:ext>
            </a:extLst>
          </p:cNvPr>
          <p:cNvCxnSpPr>
            <a:cxnSpLocks/>
            <a:stCxn id="83" idx="1"/>
            <a:endCxn id="53" idx="3"/>
          </p:cNvCxnSpPr>
          <p:nvPr/>
        </p:nvCxnSpPr>
        <p:spPr>
          <a:xfrm flipH="1" flipV="1">
            <a:off x="4087201" y="2835817"/>
            <a:ext cx="1745362" cy="14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89">
            <a:extLst>
              <a:ext uri="{FF2B5EF4-FFF2-40B4-BE49-F238E27FC236}">
                <a16:creationId xmlns:a16="http://schemas.microsoft.com/office/drawing/2014/main" id="{090010A7-29A7-0C44-BF00-930E63DBD517}"/>
              </a:ext>
            </a:extLst>
          </p:cNvPr>
          <p:cNvCxnSpPr>
            <a:stCxn id="53" idx="0"/>
            <a:endCxn id="49" idx="2"/>
          </p:cNvCxnSpPr>
          <p:nvPr/>
        </p:nvCxnSpPr>
        <p:spPr>
          <a:xfrm rot="5400000" flipH="1" flipV="1">
            <a:off x="3403620" y="1343345"/>
            <a:ext cx="544022" cy="174644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905D09E4-65D3-F147-AC80-DF0C752D3C69}"/>
              </a:ext>
            </a:extLst>
          </p:cNvPr>
          <p:cNvSpPr txBox="1"/>
          <p:nvPr/>
        </p:nvSpPr>
        <p:spPr>
          <a:xfrm>
            <a:off x="3154044" y="1647129"/>
            <a:ext cx="774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8 links</a:t>
            </a:r>
          </a:p>
        </p:txBody>
      </p:sp>
    </p:spTree>
    <p:extLst>
      <p:ext uri="{BB962C8B-B14F-4D97-AF65-F5344CB8AC3E}">
        <p14:creationId xmlns:p14="http://schemas.microsoft.com/office/powerpoint/2010/main" val="1491544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562</Words>
  <Application>Microsoft Macintosh PowerPoint</Application>
  <PresentationFormat>Widescreen</PresentationFormat>
  <Paragraphs>138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 Proposal for the Timing Distribution System  in  Hyper-Kamiokande</vt:lpstr>
      <vt:lpstr>PowerPoint Presentation</vt:lpstr>
      <vt:lpstr>PowerPoint Presentation</vt:lpstr>
      <vt:lpstr>PowerPoint Presentation</vt:lpstr>
      <vt:lpstr>What Do We Need?</vt:lpstr>
      <vt:lpstr>How Do We Implement it?</vt:lpstr>
      <vt:lpstr>How Many Nodes?</vt:lpstr>
      <vt:lpstr>CERN White Rabbit </vt:lpstr>
      <vt:lpstr>CERN White Rabbit </vt:lpstr>
      <vt:lpstr>Custom Solution</vt:lpstr>
      <vt:lpstr>Custom Solution</vt:lpstr>
      <vt:lpstr>Cost Estimation</vt:lpstr>
      <vt:lpstr>Summary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Proposal for the Timing Distribution System  in  Hyper-Kamiokande</dc:title>
  <dc:creator>stefano russo</dc:creator>
  <cp:lastModifiedBy>stefano russo</cp:lastModifiedBy>
  <cp:revision>35</cp:revision>
  <dcterms:created xsi:type="dcterms:W3CDTF">2019-10-16T08:09:00Z</dcterms:created>
  <dcterms:modified xsi:type="dcterms:W3CDTF">2019-10-16T13:37:13Z</dcterms:modified>
</cp:coreProperties>
</file>