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D0EF4-A59A-43E7-A270-A0901BFF2EFA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E5D55-E05B-44BD-AC2D-ECC748A89B0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6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B2EC-D634-4895-B2DC-6F868DC4B095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6AEA-259B-44BB-875B-D5A4D23451C0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1032E-409B-4A70-B2EF-6D43D878C249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CD5B-BD37-4255-846B-6B1DCE06B64E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78AD-22D4-45A7-A020-56D12DE8F034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37E0-9DBF-418A-8CE0-6955E273C80A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1F2EF-EA45-41E6-A029-77B27715D624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AF91-FB6E-4B79-A82F-2869ABDFCE04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00E3-73EC-4603-A950-102FB998638E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5F97943-AFF1-4869-B6CF-6CB990F57F13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5CF4-8B29-4815-B07D-0D2A31B5DC75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4CACF46-A4CB-47D2-8063-E2C32F7749A3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7569E6-AD89-4E04-B431-91CE65A286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ITK Pixel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5E5BE3C-5D94-4617-8888-DFDA2A588D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Jean Philippe logier, Mathieu </a:t>
            </a:r>
            <a:r>
              <a:rPr lang="en-US" dirty="0" err="1"/>
              <a:t>Niclas</a:t>
            </a:r>
            <a:r>
              <a:rPr lang="en-US" dirty="0"/>
              <a:t>, Francoise Riviere, Eric Vigeolas, RS 02/10/2019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73D9FE6-18F5-45FD-8AAC-5C8AB53AA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967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427727-E73A-46AF-9591-28087BDD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9219028" cy="387474"/>
          </a:xfrm>
        </p:spPr>
        <p:txBody>
          <a:bodyPr>
            <a:normAutofit fontScale="90000"/>
          </a:bodyPr>
          <a:lstStyle/>
          <a:p>
            <a:r>
              <a:rPr lang="en-US" dirty="0"/>
              <a:t>Planning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60B171-9A7E-428F-A790-380F63AC0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FF39C6-EB2E-44F7-8FE9-A93C75362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E6FF546-34A0-41F7-BD2D-5019AEED2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001"/>
            <a:ext cx="12192000" cy="576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25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E729DB-4B13-4F7C-A18C-0CB4388B7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 dans </a:t>
            </a:r>
            <a:r>
              <a:rPr lang="en-US" dirty="0" err="1"/>
              <a:t>l’Outer</a:t>
            </a:r>
            <a:r>
              <a:rPr lang="en-US" dirty="0"/>
              <a:t> Barrel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B06D36-B275-46D0-99D3-6DEA2892E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4998720" cy="446006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Le CPPM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impliqué</a:t>
            </a:r>
            <a:r>
              <a:rPr lang="en-US" dirty="0"/>
              <a:t> dans la fabrication de </a:t>
            </a:r>
            <a:r>
              <a:rPr lang="en-US" dirty="0" err="1"/>
              <a:t>l’outer</a:t>
            </a:r>
            <a:r>
              <a:rPr lang="en-US" dirty="0"/>
              <a:t> barrel </a:t>
            </a:r>
            <a:r>
              <a:rPr lang="en-US" dirty="0" err="1"/>
              <a:t>en</a:t>
            </a:r>
            <a:r>
              <a:rPr lang="en-US" dirty="0"/>
              <a:t> collaboration avec </a:t>
            </a:r>
            <a:r>
              <a:rPr lang="en-US" dirty="0" err="1"/>
              <a:t>L’Unige</a:t>
            </a:r>
            <a:r>
              <a:rPr lang="en-US" dirty="0"/>
              <a:t>, Wuppertal, Bonn, </a:t>
            </a:r>
            <a:r>
              <a:rPr lang="en-US" dirty="0" err="1"/>
              <a:t>Kek</a:t>
            </a:r>
            <a:r>
              <a:rPr lang="en-US" dirty="0"/>
              <a:t>, CERN, LPSC, LAPP, LPNHE, LAL et le CEA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Participation a la phase R&amp;D local support: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/>
              <a:t>Metrologie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/>
              <a:t>Mesures</a:t>
            </a:r>
            <a:r>
              <a:rPr lang="en-US" dirty="0"/>
              <a:t> </a:t>
            </a:r>
            <a:r>
              <a:rPr lang="en-US" dirty="0" err="1"/>
              <a:t>Thermomécaniques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Conception et </a:t>
            </a:r>
            <a:r>
              <a:rPr lang="en-US" dirty="0" err="1"/>
              <a:t>fourniture</a:t>
            </a:r>
            <a:r>
              <a:rPr lang="en-US" dirty="0"/>
              <a:t> </a:t>
            </a:r>
            <a:r>
              <a:rPr lang="en-US" dirty="0" err="1"/>
              <a:t>d’outillages</a:t>
            </a:r>
            <a:r>
              <a:rPr lang="en-US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Handling Frame </a:t>
            </a:r>
            <a:r>
              <a:rPr lang="en-US" dirty="0">
                <a:sym typeface="Wingdings" panose="05000000000000000000" pitchFamily="2" charset="2"/>
              </a:rPr>
              <a:t> Jean Philippe et Mathieu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>
                <a:sym typeface="Wingdings" panose="05000000000000000000" pitchFamily="2" charset="2"/>
              </a:rPr>
              <a:t>Caisses</a:t>
            </a:r>
            <a:r>
              <a:rPr lang="en-US" dirty="0">
                <a:sym typeface="Wingdings" panose="05000000000000000000" pitchFamily="2" charset="2"/>
              </a:rPr>
              <a:t> de transport  Francoise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ym typeface="Wingdings" panose="05000000000000000000" pitchFamily="2" charset="2"/>
              </a:rPr>
              <a:t>Module loading tool  Francoise et Eric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ym typeface="Wingdings" panose="05000000000000000000" pitchFamily="2" charset="2"/>
              </a:rPr>
              <a:t>Cell integration tool  </a:t>
            </a:r>
            <a:r>
              <a:rPr lang="en-US" dirty="0" err="1">
                <a:sym typeface="Wingdings" panose="05000000000000000000" pitchFamily="2" charset="2"/>
              </a:rPr>
              <a:t>Tous</a:t>
            </a:r>
            <a:endParaRPr lang="en-US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ym typeface="Wingdings" panose="05000000000000000000" pitchFamily="2" charset="2"/>
              </a:rPr>
              <a:t>Participation à la production: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ym typeface="Wingdings" panose="05000000000000000000" pitchFamily="2" charset="2"/>
              </a:rPr>
              <a:t>QC local supports (</a:t>
            </a:r>
            <a:r>
              <a:rPr lang="en-US" dirty="0" err="1">
                <a:sym typeface="Wingdings" panose="05000000000000000000" pitchFamily="2" charset="2"/>
              </a:rPr>
              <a:t>metrologie</a:t>
            </a:r>
            <a:r>
              <a:rPr lang="en-US" dirty="0">
                <a:sym typeface="Wingdings" panose="05000000000000000000" pitchFamily="2" charset="2"/>
              </a:rPr>
              <a:t>, test de pression et </a:t>
            </a:r>
            <a:r>
              <a:rPr lang="en-US" dirty="0" err="1">
                <a:sym typeface="Wingdings" panose="05000000000000000000" pitchFamily="2" charset="2"/>
              </a:rPr>
              <a:t>fuite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ym typeface="Wingdings" panose="05000000000000000000" pitchFamily="2" charset="2"/>
              </a:rPr>
              <a:t>Module loading sur les cellules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ym typeface="Wingdings" panose="05000000000000000000" pitchFamily="2" charset="2"/>
              </a:rPr>
              <a:t>Cell integration et tests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ym typeface="Wingdings" panose="05000000000000000000" pitchFamily="2" charset="2"/>
              </a:rPr>
              <a:t>Local support integration au CERN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AEFB79-D19D-4B6A-9273-12BD452CE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F164A64-A083-4C8F-B895-D27ABA71929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7670" y="2243401"/>
            <a:ext cx="7353001" cy="489576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719AA30-2776-451A-B003-83C22A28B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467" y="41910"/>
            <a:ext cx="3543300" cy="169545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A087958-DD54-4E86-B653-6C225C8E02D3}"/>
              </a:ext>
            </a:extLst>
          </p:cNvPr>
          <p:cNvSpPr txBox="1"/>
          <p:nvPr/>
        </p:nvSpPr>
        <p:spPr>
          <a:xfrm>
            <a:off x="7754587" y="2101932"/>
            <a:ext cx="3735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4474 Modules (50% du </a:t>
            </a:r>
            <a:r>
              <a:rPr lang="en-US" i="1" dirty="0" err="1">
                <a:solidFill>
                  <a:srgbClr val="FF0000"/>
                </a:solidFill>
              </a:rPr>
              <a:t>détecteur</a:t>
            </a:r>
            <a:r>
              <a:rPr lang="en-US" i="1" dirty="0">
                <a:solidFill>
                  <a:srgbClr val="FF0000"/>
                </a:solidFill>
              </a:rPr>
              <a:t> ITK) </a:t>
            </a:r>
          </a:p>
        </p:txBody>
      </p:sp>
    </p:spTree>
    <p:extLst>
      <p:ext uri="{BB962C8B-B14F-4D97-AF65-F5344CB8AC3E}">
        <p14:creationId xmlns:p14="http://schemas.microsoft.com/office/powerpoint/2010/main" val="1204584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49DA60-BEAE-41AD-99DC-421CDC38A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support R&amp;D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4E7EDE-1593-472D-B75B-1D7E562D2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7487920" cy="145075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Mertologie</a:t>
            </a:r>
            <a:r>
              <a:rPr lang="en-US" dirty="0"/>
              <a:t> de cellules </a:t>
            </a:r>
            <a:r>
              <a:rPr lang="en-US" dirty="0" err="1"/>
              <a:t>efectuée</a:t>
            </a:r>
            <a:r>
              <a:rPr lang="en-US" dirty="0"/>
              <a:t> sur des prototypes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formes</a:t>
            </a:r>
            <a:r>
              <a:rPr lang="en-US" dirty="0">
                <a:sym typeface="Wingdings" panose="05000000000000000000" pitchFamily="2" charset="2"/>
              </a:rPr>
              <a:t> concaves et </a:t>
            </a:r>
            <a:r>
              <a:rPr lang="en-US" dirty="0" err="1">
                <a:sym typeface="Wingdings" panose="05000000000000000000" pitchFamily="2" charset="2"/>
              </a:rPr>
              <a:t>covexes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equi-réparties</a:t>
            </a:r>
            <a:r>
              <a:rPr lang="en-US" dirty="0">
                <a:sym typeface="Wingdings" panose="05000000000000000000" pitchFamily="2" charset="2"/>
              </a:rPr>
              <a:t>  orientation de la production pour </a:t>
            </a:r>
            <a:r>
              <a:rPr lang="en-US" dirty="0" err="1">
                <a:sym typeface="Wingdings" panose="05000000000000000000" pitchFamily="2" charset="2"/>
              </a:rPr>
              <a:t>avoir</a:t>
            </a:r>
            <a:r>
              <a:rPr lang="en-US" dirty="0">
                <a:sym typeface="Wingdings" panose="05000000000000000000" pitchFamily="2" charset="2"/>
              </a:rPr>
              <a:t> des cellules </a:t>
            </a:r>
            <a:r>
              <a:rPr lang="en-US" dirty="0" err="1">
                <a:sym typeface="Wingdings" panose="05000000000000000000" pitchFamily="2" charset="2"/>
              </a:rPr>
              <a:t>orientées</a:t>
            </a:r>
            <a:r>
              <a:rPr lang="en-US" dirty="0">
                <a:sym typeface="Wingdings" panose="05000000000000000000" pitchFamily="2" charset="2"/>
              </a:rPr>
              <a:t> dans le </a:t>
            </a:r>
            <a:r>
              <a:rPr lang="en-US" dirty="0" err="1">
                <a:sym typeface="Wingdings" panose="05000000000000000000" pitchFamily="2" charset="2"/>
              </a:rPr>
              <a:t>même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sens</a:t>
            </a:r>
            <a:r>
              <a:rPr lang="en-US" dirty="0">
                <a:sym typeface="Wingdings" panose="05000000000000000000" pitchFamily="2" charset="2"/>
              </a:rPr>
              <a:t> (simplification loading)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ym typeface="Wingdings" panose="05000000000000000000" pitchFamily="2" charset="2"/>
              </a:rPr>
              <a:t>Courant 2020 des </a:t>
            </a:r>
            <a:r>
              <a:rPr lang="en-US" dirty="0" err="1">
                <a:sym typeface="Wingdings" panose="05000000000000000000" pitchFamily="2" charset="2"/>
              </a:rPr>
              <a:t>mesures</a:t>
            </a:r>
            <a:r>
              <a:rPr lang="en-US" dirty="0">
                <a:sym typeface="Wingdings" panose="05000000000000000000" pitchFamily="2" charset="2"/>
              </a:rPr>
              <a:t> thermo </a:t>
            </a:r>
            <a:r>
              <a:rPr lang="en-US" dirty="0" err="1">
                <a:sym typeface="Wingdings" panose="05000000000000000000" pitchFamily="2" charset="2"/>
              </a:rPr>
              <a:t>mécaniques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seront</a:t>
            </a:r>
            <a:r>
              <a:rPr lang="en-US" dirty="0">
                <a:sym typeface="Wingdings" panose="05000000000000000000" pitchFamily="2" charset="2"/>
              </a:rPr>
              <a:t> à faire sur les cellules et local supports  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21A0FBC-3D5D-4D49-829D-012329684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F285737-09EF-4820-9FFA-C8AAE8192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250" y="395324"/>
            <a:ext cx="2725385" cy="346209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E0CDBB7-BF41-4785-8E3F-5DF615252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1250" y="3888180"/>
            <a:ext cx="3186762" cy="227625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4CCB4D2-F0A7-4109-BD29-829EDF1D9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749" y="3525719"/>
            <a:ext cx="5168900" cy="208744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BC92337-52BA-4F1B-B2B4-827B865E4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0919" y="3352070"/>
            <a:ext cx="2613864" cy="289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72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BB6F3A-07AA-42F2-B734-73A1B32FB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Frame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33EFF4-E34B-4A46-8129-337FCFC7B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err="1"/>
              <a:t>Outillage</a:t>
            </a:r>
            <a:r>
              <a:rPr lang="en-US" dirty="0"/>
              <a:t> de </a:t>
            </a:r>
            <a:r>
              <a:rPr lang="en-US" dirty="0" err="1"/>
              <a:t>maintien</a:t>
            </a:r>
            <a:r>
              <a:rPr lang="en-US" dirty="0"/>
              <a:t> des local support pour les operations de montage, test et transport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158 </a:t>
            </a:r>
            <a:r>
              <a:rPr lang="en-US" dirty="0" err="1"/>
              <a:t>Objets</a:t>
            </a:r>
            <a:r>
              <a:rPr lang="en-US" dirty="0"/>
              <a:t> à </a:t>
            </a:r>
            <a:r>
              <a:rPr lang="en-US" dirty="0" err="1"/>
              <a:t>fabriquer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Marché </a:t>
            </a:r>
            <a:r>
              <a:rPr lang="en-US" dirty="0" err="1">
                <a:sym typeface="Wingdings" panose="05000000000000000000" pitchFamily="2" charset="2"/>
              </a:rPr>
              <a:t>estimé</a:t>
            </a:r>
            <a:r>
              <a:rPr lang="en-US" dirty="0">
                <a:sym typeface="Wingdings" panose="05000000000000000000" pitchFamily="2" charset="2"/>
              </a:rPr>
              <a:t> à 400 </a:t>
            </a:r>
            <a:r>
              <a:rPr lang="en-US" dirty="0" err="1">
                <a:sym typeface="Wingdings" panose="05000000000000000000" pitchFamily="2" charset="2"/>
              </a:rPr>
              <a:t>kEuros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2EBA7F5-EB32-4F34-9514-644ABE7D5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7AB54D1-A64B-48AA-B02F-294E3B81E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5" y="2956548"/>
            <a:ext cx="6365631" cy="271257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B18C712-6E16-43A4-9E7E-E6C912980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862" y="4015154"/>
            <a:ext cx="2418979" cy="133606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0452C18-CFAE-4EB6-B3D2-BA2A34BF7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4898" y="3519907"/>
            <a:ext cx="1742522" cy="176302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63D0B66-3FDC-4D09-99C3-3F5E0A270AF0}"/>
              </a:ext>
            </a:extLst>
          </p:cNvPr>
          <p:cNvSpPr txBox="1"/>
          <p:nvPr/>
        </p:nvSpPr>
        <p:spPr>
          <a:xfrm rot="18697314">
            <a:off x="9221221" y="2757615"/>
            <a:ext cx="1719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Prototypes Jan 2021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C616426-E7A3-46B6-88BC-B239F464EBBC}"/>
              </a:ext>
            </a:extLst>
          </p:cNvPr>
          <p:cNvSpPr txBox="1"/>
          <p:nvPr/>
        </p:nvSpPr>
        <p:spPr>
          <a:xfrm rot="20178535">
            <a:off x="10266210" y="3671724"/>
            <a:ext cx="2133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Pre production Mars </a:t>
            </a:r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2021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A0AB289-D8BD-458E-BBD1-BCADF27AED11}"/>
              </a:ext>
            </a:extLst>
          </p:cNvPr>
          <p:cNvSpPr txBox="1"/>
          <p:nvPr/>
        </p:nvSpPr>
        <p:spPr>
          <a:xfrm rot="1557055">
            <a:off x="10108840" y="5089608"/>
            <a:ext cx="1719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production Mars 2021 </a:t>
            </a:r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 Mars 2023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874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D54718-FC0A-4F61-A7FA-118A5244D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loading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E34EE6-FCAB-49F6-9BC9-8C0A1C6ED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6 Sites de production (Wuppertal, KEK, LPSC, CPPM, UNIGE, CERN)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Outils</a:t>
            </a:r>
            <a:r>
              <a:rPr lang="en-US" dirty="0"/>
              <a:t> et procedures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cours</a:t>
            </a:r>
            <a:r>
              <a:rPr lang="en-US" dirty="0"/>
              <a:t> de test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En</a:t>
            </a:r>
            <a:r>
              <a:rPr lang="en-US" dirty="0"/>
              <a:t> // qualification des </a:t>
            </a:r>
            <a:r>
              <a:rPr lang="en-US" dirty="0" err="1"/>
              <a:t>colles</a:t>
            </a:r>
            <a:r>
              <a:rPr lang="en-US" dirty="0"/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F650F5-9D45-4D4D-87CD-BBFFAB812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6999250-E529-4050-AF25-D605388C0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0732" y="3166648"/>
            <a:ext cx="1742522" cy="176302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96A4537-0707-4A1D-81E6-3AF21853DA33}"/>
              </a:ext>
            </a:extLst>
          </p:cNvPr>
          <p:cNvSpPr txBox="1"/>
          <p:nvPr/>
        </p:nvSpPr>
        <p:spPr>
          <a:xfrm rot="20178535">
            <a:off x="9670592" y="2544048"/>
            <a:ext cx="2133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Pre production </a:t>
            </a:r>
            <a:r>
              <a:rPr lang="en-US" sz="1400" dirty="0" err="1">
                <a:solidFill>
                  <a:srgbClr val="FF0000"/>
                </a:solidFill>
              </a:rPr>
              <a:t>Juin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2021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2AF9820-1864-4139-A6D4-058648B7773F}"/>
              </a:ext>
            </a:extLst>
          </p:cNvPr>
          <p:cNvSpPr txBox="1"/>
          <p:nvPr/>
        </p:nvSpPr>
        <p:spPr>
          <a:xfrm rot="1557055">
            <a:off x="10108840" y="5089608"/>
            <a:ext cx="1719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production </a:t>
            </a:r>
            <a:r>
              <a:rPr lang="en-US" sz="1400" dirty="0" err="1">
                <a:solidFill>
                  <a:srgbClr val="FF0000"/>
                </a:solidFill>
              </a:rPr>
              <a:t>Juillet</a:t>
            </a:r>
            <a:r>
              <a:rPr lang="en-US" sz="1400" dirty="0">
                <a:solidFill>
                  <a:srgbClr val="FF0000"/>
                </a:solidFill>
              </a:rPr>
              <a:t> 2022 </a:t>
            </a:r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 Mars 2024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9B4935E-48B6-4095-80FD-C6D512F02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10" y="3194462"/>
            <a:ext cx="2179234" cy="215617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01CBDBE-8ACF-4267-A16A-62E303EFB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871" y="2765669"/>
            <a:ext cx="2179234" cy="291196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2A693D1-61FF-45C2-BE85-4C170BFED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270" y="5452120"/>
            <a:ext cx="9214477" cy="82627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D2621F4-A3C1-42C9-B183-E0E8D3E701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530" y="3062974"/>
            <a:ext cx="3009900" cy="229552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C50DC0E-AC9E-4B8C-B23A-67FAFC2C2A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9650" y="174213"/>
            <a:ext cx="1474275" cy="148005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F889EFF-011F-42A9-A82B-1AF7B61565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1136" y="93426"/>
            <a:ext cx="2077333" cy="175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31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7A3EFA-46CE-4C19-9983-6DE471296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integration tool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0CCF38-1AF1-4F9B-B1B6-FE4D3F82E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9556738" cy="603851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Developpement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partenariat</a:t>
            </a:r>
            <a:r>
              <a:rPr lang="en-US" dirty="0"/>
              <a:t> avec les </a:t>
            </a:r>
            <a:r>
              <a:rPr lang="en-US" dirty="0" err="1"/>
              <a:t>laboratoires</a:t>
            </a:r>
            <a:r>
              <a:rPr lang="en-US" dirty="0"/>
              <a:t> CERN, UNIGE, LAPP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Procédure</a:t>
            </a:r>
            <a:r>
              <a:rPr lang="en-US" dirty="0"/>
              <a:t> plus </a:t>
            </a:r>
            <a:r>
              <a:rPr lang="en-US" dirty="0" err="1"/>
              <a:t>compliquée</a:t>
            </a:r>
            <a:r>
              <a:rPr lang="en-US" dirty="0"/>
              <a:t> pour les longerons (gap de 0.3 mm entre les modules)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8EE8350-7487-4C78-AF9C-D128DB2BA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1262FE6-CA26-42EA-B600-9E0CF527E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80" y="2759941"/>
            <a:ext cx="8154099" cy="338948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619CB28-3B2C-4848-81A0-7C52E3F86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732" y="3166648"/>
            <a:ext cx="1742522" cy="176302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EC3DFD8-1BBC-4635-A554-310DCD138495}"/>
              </a:ext>
            </a:extLst>
          </p:cNvPr>
          <p:cNvSpPr txBox="1"/>
          <p:nvPr/>
        </p:nvSpPr>
        <p:spPr>
          <a:xfrm rot="20178535">
            <a:off x="9670592" y="2544048"/>
            <a:ext cx="2133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Juillet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2021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94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B32ACC-2FCB-49FE-98F6-4A7C6F92E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Equipements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cours</a:t>
            </a:r>
            <a:r>
              <a:rPr lang="en-US" dirty="0"/>
              <a:t> de reception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232CE7-3F28-408F-90C6-FA7C9359A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998720" cy="145075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Salle blanche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cours</a:t>
            </a:r>
            <a:r>
              <a:rPr lang="en-US" dirty="0"/>
              <a:t> </a:t>
            </a:r>
            <a:r>
              <a:rPr lang="en-US" dirty="0" err="1"/>
              <a:t>d’emmenagement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preparation de la production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Scanner Laser </a:t>
            </a:r>
            <a:r>
              <a:rPr lang="en-US" dirty="0" err="1"/>
              <a:t>devrait</a:t>
            </a:r>
            <a:r>
              <a:rPr lang="en-US" dirty="0"/>
              <a:t> </a:t>
            </a:r>
            <a:r>
              <a:rPr lang="en-US" dirty="0" err="1"/>
              <a:t>etre</a:t>
            </a:r>
            <a:r>
              <a:rPr lang="en-US" dirty="0"/>
              <a:t> </a:t>
            </a:r>
            <a:r>
              <a:rPr lang="en-US" dirty="0" err="1"/>
              <a:t>receptionné</a:t>
            </a:r>
            <a:r>
              <a:rPr lang="en-US" dirty="0"/>
              <a:t> </a:t>
            </a:r>
            <a:r>
              <a:rPr lang="en-US" dirty="0" err="1"/>
              <a:t>prochainement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CO2 cooling </a:t>
            </a:r>
            <a:r>
              <a:rPr lang="en-US" dirty="0" err="1"/>
              <a:t>marta</a:t>
            </a:r>
            <a:r>
              <a:rPr lang="en-US" dirty="0"/>
              <a:t> </a:t>
            </a:r>
            <a:r>
              <a:rPr lang="en-US" dirty="0" err="1"/>
              <a:t>devrait</a:t>
            </a:r>
            <a:r>
              <a:rPr lang="en-US" dirty="0"/>
              <a:t> </a:t>
            </a:r>
            <a:r>
              <a:rPr lang="en-US" dirty="0" err="1"/>
              <a:t>etre</a:t>
            </a:r>
            <a:r>
              <a:rPr lang="en-US" dirty="0"/>
              <a:t> </a:t>
            </a:r>
            <a:r>
              <a:rPr lang="en-US" dirty="0" err="1"/>
              <a:t>installé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Mars 2020 –&gt; reseau de </a:t>
            </a:r>
            <a:r>
              <a:rPr lang="en-US" dirty="0" err="1"/>
              <a:t>froid</a:t>
            </a:r>
            <a:r>
              <a:rPr lang="en-US" dirty="0"/>
              <a:t> (300 W à -30°C)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622A05-C49E-4A75-83E0-CC79DA40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AE458FC-A082-4FEC-BAD8-97C8A089D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3" y="3248610"/>
            <a:ext cx="2053494" cy="305778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A29D579-72D3-41F3-9B5E-2105BE51E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281" y="1845734"/>
            <a:ext cx="3936186" cy="436935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B25E1C4-11C1-4D94-A19A-370920375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222" y="3674344"/>
            <a:ext cx="4141929" cy="232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93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E7ACC4-AF4F-4772-8DAB-D149F5D36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5C86EB-6310-4482-BFF8-81B10992E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Nous </a:t>
            </a:r>
            <a:r>
              <a:rPr lang="en-US" dirty="0" err="1"/>
              <a:t>avons</a:t>
            </a:r>
            <a:r>
              <a:rPr lang="en-US" dirty="0"/>
              <a:t> </a:t>
            </a:r>
            <a:r>
              <a:rPr lang="en-US" dirty="0" err="1"/>
              <a:t>pris</a:t>
            </a:r>
            <a:r>
              <a:rPr lang="en-US" dirty="0"/>
              <a:t> du retard dans le </a:t>
            </a:r>
            <a:r>
              <a:rPr lang="en-US" dirty="0" err="1"/>
              <a:t>programme</a:t>
            </a:r>
            <a:r>
              <a:rPr lang="en-US" dirty="0"/>
              <a:t> module loading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/>
              <a:t>Problèmes</a:t>
            </a:r>
            <a:r>
              <a:rPr lang="en-US" dirty="0"/>
              <a:t> avec la </a:t>
            </a:r>
            <a:r>
              <a:rPr lang="en-US" dirty="0" err="1"/>
              <a:t>colle</a:t>
            </a:r>
            <a:r>
              <a:rPr lang="en-US" dirty="0"/>
              <a:t> </a:t>
            </a:r>
            <a:r>
              <a:rPr lang="en-US" dirty="0" err="1"/>
              <a:t>choisie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Decision de changer de </a:t>
            </a:r>
            <a:r>
              <a:rPr lang="en-US" dirty="0" err="1">
                <a:sym typeface="Wingdings" panose="05000000000000000000" pitchFamily="2" charset="2"/>
              </a:rPr>
              <a:t>colle</a:t>
            </a:r>
            <a:r>
              <a:rPr lang="en-US" dirty="0">
                <a:sym typeface="Wingdings" panose="05000000000000000000" pitchFamily="2" charset="2"/>
              </a:rPr>
              <a:t>  d ‘</a:t>
            </a:r>
            <a:r>
              <a:rPr lang="en-US" dirty="0" err="1">
                <a:sym typeface="Wingdings" panose="05000000000000000000" pitchFamily="2" charset="2"/>
              </a:rPr>
              <a:t>autres</a:t>
            </a:r>
            <a:r>
              <a:rPr lang="en-US" dirty="0">
                <a:sym typeface="Wingdings" panose="05000000000000000000" pitchFamily="2" charset="2"/>
              </a:rPr>
              <a:t> sites on signaler des </a:t>
            </a:r>
            <a:r>
              <a:rPr lang="en-US" dirty="0" err="1">
                <a:sym typeface="Wingdings" panose="05000000000000000000" pitchFamily="2" charset="2"/>
              </a:rPr>
              <a:t>difficultés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Salle blanche 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indisponible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depuis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3 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mois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 des 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délais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de 3 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mois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annoncés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par le service 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patrimoine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et 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logistique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 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risque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de 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dépasser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les 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delais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pour passer un puma 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ou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une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simple 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commande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 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Incapacité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a 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remplir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nos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objectifs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…..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Le </a:t>
            </a:r>
            <a:r>
              <a:rPr lang="en-US" dirty="0" err="1">
                <a:solidFill>
                  <a:schemeClr val="tx1"/>
                </a:solidFill>
              </a:rPr>
              <a:t>programme</a:t>
            </a:r>
            <a:r>
              <a:rPr lang="en-US" dirty="0">
                <a:solidFill>
                  <a:schemeClr val="tx1"/>
                </a:solidFill>
              </a:rPr>
              <a:t> handling frame se </a:t>
            </a:r>
            <a:r>
              <a:rPr lang="en-US" dirty="0" err="1">
                <a:solidFill>
                  <a:schemeClr val="tx1"/>
                </a:solidFill>
              </a:rPr>
              <a:t>déroule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correctement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nous 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devons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être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attentifs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au passage du 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marché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et aux 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delais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necessaire a 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celui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-ci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2020 sera 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une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année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chargée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Programme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R&amp;D local support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Reception de matériel et mise a place de la zone de production et de test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Finalisation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module loading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Reception handling frames et preparation du 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marché</a:t>
            </a: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8A3472-C6DE-417F-B4CF-48D30B3A6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033671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140</TotalTime>
  <Words>485</Words>
  <Application>Microsoft Office PowerPoint</Application>
  <PresentationFormat>Grand écran</PresentationFormat>
  <Paragraphs>62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Wingdings</vt:lpstr>
      <vt:lpstr>Rétrospective</vt:lpstr>
      <vt:lpstr>ITK Pixel</vt:lpstr>
      <vt:lpstr>Planning</vt:lpstr>
      <vt:lpstr>Implication dans l’Outer Barrel </vt:lpstr>
      <vt:lpstr>Local support R&amp;D</vt:lpstr>
      <vt:lpstr>Handling Frame</vt:lpstr>
      <vt:lpstr>Module loading</vt:lpstr>
      <vt:lpstr>Cell integration tool</vt:lpstr>
      <vt:lpstr>Equipements en cours de reception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ITK Pixel</dc:title>
  <dc:creator>Eric Vigeolas</dc:creator>
  <cp:lastModifiedBy>Eric Vigeolas</cp:lastModifiedBy>
  <cp:revision>13</cp:revision>
  <dcterms:created xsi:type="dcterms:W3CDTF">2019-10-02T07:18:09Z</dcterms:created>
  <dcterms:modified xsi:type="dcterms:W3CDTF">2019-10-02T09:39:06Z</dcterms:modified>
</cp:coreProperties>
</file>