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57" r:id="rId2"/>
    <p:sldId id="848" r:id="rId3"/>
    <p:sldId id="843" r:id="rId4"/>
    <p:sldId id="84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94660"/>
  </p:normalViewPr>
  <p:slideViewPr>
    <p:cSldViewPr>
      <p:cViewPr varScale="1">
        <p:scale>
          <a:sx n="159" d="100"/>
          <a:sy n="159" d="100"/>
        </p:scale>
        <p:origin x="42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 smtClean="0">
                <a:solidFill>
                  <a:schemeClr val="bg1"/>
                </a:solidFill>
                <a:latin typeface="Calibri" charset="0"/>
              </a:rPr>
              <a:t>Réunion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du service </a:t>
            </a:r>
            <a:r>
              <a:rPr lang="en-US" sz="1000" dirty="0" err="1" smtClean="0">
                <a:solidFill>
                  <a:schemeClr val="bg1"/>
                </a:solidFill>
                <a:latin typeface="Calibri" charset="0"/>
              </a:rPr>
              <a:t>mécanique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– 3 </a:t>
            </a:r>
            <a:r>
              <a:rPr lang="en-US" sz="1000" dirty="0" err="1" smtClean="0">
                <a:solidFill>
                  <a:schemeClr val="bg1"/>
                </a:solidFill>
                <a:latin typeface="Calibri" charset="0"/>
              </a:rPr>
              <a:t>octobre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2019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April, 2018 – March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364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‹N°›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 err="1" smtClean="0">
                <a:solidFill>
                  <a:prstClr val="white">
                    <a:lumMod val="65000"/>
                  </a:prstClr>
                </a:solidFill>
              </a:rPr>
              <a:t>Réunion</a:t>
            </a: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 du service </a:t>
            </a:r>
            <a:r>
              <a:rPr lang="en-US" sz="1000" dirty="0" err="1" smtClean="0">
                <a:solidFill>
                  <a:prstClr val="white">
                    <a:lumMod val="65000"/>
                  </a:prstClr>
                </a:solidFill>
              </a:rPr>
              <a:t>mécanique</a:t>
            </a: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 – 3 </a:t>
            </a:r>
            <a:r>
              <a:rPr lang="en-US" sz="1000" dirty="0" err="1" smtClean="0">
                <a:solidFill>
                  <a:prstClr val="white">
                    <a:lumMod val="65000"/>
                  </a:prstClr>
                </a:solidFill>
              </a:rPr>
              <a:t>octobre</a:t>
            </a:r>
            <a:r>
              <a:rPr lang="en-US" sz="1000" baseline="0" dirty="0" smtClean="0">
                <a:solidFill>
                  <a:prstClr val="white">
                    <a:lumMod val="65000"/>
                  </a:prstClr>
                </a:solidFill>
              </a:rPr>
              <a:t> 2019</a:t>
            </a:r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 Exchange System Status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Pierre Karst</a:t>
            </a:r>
            <a:br>
              <a:rPr lang="en-US" dirty="0"/>
            </a:br>
            <a:r>
              <a:rPr lang="en-US" dirty="0"/>
              <a:t>Filter Exchange System Manager – IN2P3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 </a:t>
            </a:r>
            <a:r>
              <a:rPr lang="en-US" dirty="0" err="1" smtClean="0"/>
              <a:t>Octobre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33704"/>
          <a:stretch/>
        </p:blipFill>
        <p:spPr>
          <a:xfrm>
            <a:off x="2209800" y="666750"/>
            <a:ext cx="6858000" cy="2286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L’équipe</a:t>
            </a:r>
            <a:r>
              <a:rPr lang="en-US" dirty="0" smtClean="0"/>
              <a:t> CPPM</a:t>
            </a:r>
            <a:endParaRPr lang="en-US" dirty="0"/>
          </a:p>
        </p:txBody>
      </p:sp>
      <p:sp>
        <p:nvSpPr>
          <p:cNvPr id="6" name="Organigramme : Alternative 5"/>
          <p:cNvSpPr/>
          <p:nvPr/>
        </p:nvSpPr>
        <p:spPr>
          <a:xfrm>
            <a:off x="457200" y="878138"/>
            <a:ext cx="2743200" cy="57447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Chef de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Projet Echanger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Filtre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Karst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70" y="1822784"/>
            <a:ext cx="7193659" cy="30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9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109" y="1581150"/>
            <a:ext cx="3090847" cy="3090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796061"/>
            <a:ext cx="2814638" cy="1875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8F0B4-FF18-4B34-B059-AB6CB517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Changer </a:t>
            </a:r>
            <a:r>
              <a:rPr lang="en-US" dirty="0"/>
              <a:t>progress in </a:t>
            </a:r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type="body" idx="1"/>
          </p:nvPr>
        </p:nvSpPr>
        <p:spPr>
          <a:xfrm>
            <a:off x="288769" y="735436"/>
            <a:ext cx="5561339" cy="1883180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charset="0"/>
              <a:buChar char="•"/>
              <a:defRPr/>
            </a:pPr>
            <a:r>
              <a:rPr lang="en-US" altLang="fr-FR" sz="1000" dirty="0" smtClean="0"/>
              <a:t> Prototype unit : Fully assembled and tested (Stand-alone test, cold test, combined tests)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altLang="fr-FR" sz="1000" dirty="0" smtClean="0"/>
              <a:t> Final unit </a:t>
            </a:r>
            <a:r>
              <a:rPr lang="en-US" altLang="fr-FR" sz="1000" dirty="0" smtClean="0"/>
              <a:t>1:</a:t>
            </a:r>
            <a:endParaRPr lang="en-US" altLang="fr-FR" sz="1000" dirty="0" smtClean="0"/>
          </a:p>
          <a:p>
            <a:pPr marL="400050" lvl="1" indent="0">
              <a:buFont typeface="Arial" charset="0"/>
              <a:buChar char="•"/>
              <a:defRPr/>
            </a:pPr>
            <a:r>
              <a:rPr lang="en-US" altLang="fr-FR" sz="1000" dirty="0" smtClean="0"/>
              <a:t> The Assembly and the Stand-alone tests are complete</a:t>
            </a:r>
          </a:p>
          <a:p>
            <a:pPr marL="400050" lvl="1" indent="0">
              <a:buFont typeface="Arial" charset="0"/>
              <a:buChar char="•"/>
              <a:defRPr/>
            </a:pPr>
            <a:r>
              <a:rPr lang="en-US" altLang="fr-FR" sz="1000" dirty="0" smtClean="0"/>
              <a:t> The Combined Test with the Filter Loader and the Carousel is complete</a:t>
            </a:r>
          </a:p>
          <a:p>
            <a:pPr marL="400050" lvl="1" indent="0" defTabSz="439738">
              <a:buFont typeface="Arial" charset="0"/>
              <a:buChar char="•"/>
              <a:defRPr/>
            </a:pPr>
            <a:r>
              <a:rPr lang="en-US" altLang="fr-FR" sz="1000" dirty="0" smtClean="0"/>
              <a:t> The test at cold and warm Temperature is done (-17°C ; 35°C</a:t>
            </a:r>
            <a:r>
              <a:rPr lang="en-US" altLang="fr-FR" sz="1000" dirty="0" smtClean="0"/>
              <a:t>)</a:t>
            </a:r>
          </a:p>
          <a:p>
            <a:pPr marL="400050" lvl="1" indent="0" defTabSz="439738">
              <a:buFont typeface="Arial" charset="0"/>
              <a:buChar char="•"/>
              <a:defRPr/>
            </a:pPr>
            <a:endParaRPr lang="en-US" altLang="fr-FR" sz="1000" dirty="0"/>
          </a:p>
          <a:p>
            <a:pPr marL="0" indent="0" defTabSz="439738">
              <a:buFont typeface="Arial" charset="0"/>
              <a:buChar char="•"/>
              <a:defRPr/>
            </a:pPr>
            <a:r>
              <a:rPr lang="en-US" altLang="fr-FR" sz="1000" dirty="0" smtClean="0"/>
              <a:t> Final unit 2 :</a:t>
            </a:r>
          </a:p>
          <a:p>
            <a:pPr marL="400050" lvl="1" indent="0" defTabSz="439738">
              <a:buFont typeface="Arial" charset="0"/>
              <a:buChar char="•"/>
              <a:defRPr/>
            </a:pPr>
            <a:r>
              <a:rPr lang="en-US" altLang="fr-FR" sz="1000" dirty="0"/>
              <a:t> </a:t>
            </a:r>
            <a:r>
              <a:rPr lang="en-US" altLang="fr-FR" sz="1000" dirty="0" smtClean="0"/>
              <a:t>Fabrication in progress : Expected end of June 2020 (Not fully funded in 2019)</a:t>
            </a:r>
          </a:p>
          <a:p>
            <a:pPr marL="400050" lvl="1" indent="0" defTabSz="439738">
              <a:buFont typeface="Arial" charset="0"/>
              <a:buChar char="•"/>
              <a:defRPr/>
            </a:pPr>
            <a:r>
              <a:rPr lang="en-US" altLang="fr-FR" sz="1000" dirty="0"/>
              <a:t> </a:t>
            </a:r>
            <a:r>
              <a:rPr lang="en-US" altLang="fr-FR" sz="1000" dirty="0" smtClean="0"/>
              <a:t>Assembly and Stand Alone Test : Spring and Summer 2020</a:t>
            </a:r>
          </a:p>
          <a:p>
            <a:pPr marL="400050" lvl="1" indent="0" defTabSz="439738">
              <a:buFont typeface="Arial" charset="0"/>
              <a:buChar char="•"/>
              <a:defRPr/>
            </a:pPr>
            <a:r>
              <a:rPr lang="en-US" altLang="fr-FR" sz="1000" dirty="0"/>
              <a:t> </a:t>
            </a:r>
            <a:r>
              <a:rPr lang="en-US" altLang="fr-FR" sz="1000" dirty="0" smtClean="0"/>
              <a:t>Combined Test : Fall 2020</a:t>
            </a:r>
          </a:p>
          <a:p>
            <a:pPr marL="400050" lvl="1" indent="0" defTabSz="439738">
              <a:buFont typeface="Arial" charset="0"/>
              <a:buChar char="•"/>
              <a:defRPr/>
            </a:pPr>
            <a:r>
              <a:rPr lang="en-US" altLang="fr-FR" sz="1000" dirty="0"/>
              <a:t> </a:t>
            </a:r>
            <a:r>
              <a:rPr lang="en-US" altLang="fr-FR" sz="1000" dirty="0" smtClean="0"/>
              <a:t>Delivery : End of 2020, early 2021</a:t>
            </a:r>
            <a:endParaRPr lang="en-US" altLang="fr-FR" sz="1000" dirty="0" smtClean="0"/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6143302" y="4324350"/>
            <a:ext cx="2496196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1050" b="1" dirty="0" smtClean="0">
                <a:latin typeface="Calibri" pitchFamily="34" charset="0"/>
              </a:rPr>
              <a:t>Auto Changer on the Transport Clean Box</a:t>
            </a:r>
            <a:endParaRPr lang="en-US" altLang="fr-FR" sz="1050" b="1" dirty="0">
              <a:latin typeface="Calibri" pitchFamily="34" charset="0"/>
            </a:endParaRPr>
          </a:p>
        </p:txBody>
      </p:sp>
      <p:sp>
        <p:nvSpPr>
          <p:cNvPr id="24" name="ZoneTexte 12"/>
          <p:cNvSpPr txBox="1">
            <a:spLocks noChangeArrowheads="1"/>
          </p:cNvSpPr>
          <p:nvPr/>
        </p:nvSpPr>
        <p:spPr bwMode="auto">
          <a:xfrm>
            <a:off x="288770" y="4324350"/>
            <a:ext cx="2393605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1050" b="1" dirty="0" smtClean="0">
                <a:latin typeface="Calibri" pitchFamily="34" charset="0"/>
              </a:rPr>
              <a:t>Auto Changer on Stan-alone Test Bench</a:t>
            </a:r>
            <a:endParaRPr lang="en-US" altLang="fr-FR" sz="105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638" y="2796061"/>
            <a:ext cx="2501248" cy="1875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ZoneTexte 12"/>
          <p:cNvSpPr txBox="1">
            <a:spLocks noChangeArrowheads="1"/>
          </p:cNvSpPr>
          <p:nvPr/>
        </p:nvSpPr>
        <p:spPr bwMode="auto">
          <a:xfrm>
            <a:off x="3249459" y="4324350"/>
            <a:ext cx="2393605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1050" b="1" dirty="0" smtClean="0">
                <a:latin typeface="Calibri" pitchFamily="34" charset="0"/>
              </a:rPr>
              <a:t>Auto Changer on Stan-alone Test Bench</a:t>
            </a:r>
            <a:endParaRPr lang="en-US" altLang="fr-FR" sz="1050" b="1" dirty="0">
              <a:solidFill>
                <a:srgbClr val="1F497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644C-1259-447C-B74A-081F071C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and Validation activities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CCED-D4CA-4835-AAFA-A412FBE3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76" y="742950"/>
            <a:ext cx="3718682" cy="3982640"/>
          </a:xfrm>
        </p:spPr>
        <p:txBody>
          <a:bodyPr/>
          <a:lstStyle/>
          <a:p>
            <a:r>
              <a:rPr lang="en-US" sz="1100" dirty="0" smtClean="0">
                <a:cs typeface="+mn-cs"/>
              </a:rPr>
              <a:t>Test </a:t>
            </a:r>
            <a:r>
              <a:rPr lang="en-US" sz="1100" dirty="0">
                <a:cs typeface="+mn-cs"/>
              </a:rPr>
              <a:t>Loader/Auto Changer :</a:t>
            </a:r>
          </a:p>
          <a:p>
            <a:pPr lvl="1"/>
            <a:r>
              <a:rPr lang="en-US" sz="1100" dirty="0"/>
              <a:t>The alignment of the Loader with the Auto Changer is done.</a:t>
            </a:r>
          </a:p>
          <a:p>
            <a:pPr lvl="1"/>
            <a:r>
              <a:rPr lang="en-US" sz="1100" dirty="0"/>
              <a:t>The Filter Hand-off is verified and validated</a:t>
            </a:r>
            <a:r>
              <a:rPr lang="en-US" sz="1100" dirty="0" smtClean="0"/>
              <a:t>.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1100" dirty="0">
                <a:cs typeface="+mn-cs"/>
              </a:rPr>
              <a:t>Combined Test :</a:t>
            </a:r>
          </a:p>
          <a:p>
            <a:pPr lvl="1"/>
            <a:r>
              <a:rPr lang="en-US" sz="1100" dirty="0" smtClean="0"/>
              <a:t>All </a:t>
            </a:r>
            <a:r>
              <a:rPr lang="en-US" sz="1100" dirty="0"/>
              <a:t>the system has been mechanically tested with 5 filters on the </a:t>
            </a:r>
            <a:r>
              <a:rPr lang="en-US" sz="1100" dirty="0" smtClean="0"/>
              <a:t>carousel (Filter Loading and Filter </a:t>
            </a:r>
            <a:r>
              <a:rPr lang="en-US" sz="1100" dirty="0"/>
              <a:t>H</a:t>
            </a:r>
            <a:r>
              <a:rPr lang="en-US" sz="1100" dirty="0" smtClean="0"/>
              <a:t>and-off</a:t>
            </a:r>
            <a:r>
              <a:rPr lang="en-US" sz="1100" dirty="0" smtClean="0"/>
              <a:t>) =&gt; June and July 2019</a:t>
            </a:r>
          </a:p>
          <a:p>
            <a:pPr lvl="1"/>
            <a:r>
              <a:rPr lang="en-US" sz="1100" dirty="0" smtClean="0"/>
              <a:t>Tuning of </a:t>
            </a:r>
            <a:r>
              <a:rPr lang="en-US" sz="1100" dirty="0"/>
              <a:t>the </a:t>
            </a:r>
            <a:r>
              <a:rPr lang="en-US" sz="1100" dirty="0" smtClean="0"/>
              <a:t>control/command done on August and September 2019</a:t>
            </a:r>
          </a:p>
          <a:p>
            <a:pPr lvl="1"/>
            <a:r>
              <a:rPr lang="en-US" sz="1100" dirty="0" smtClean="0"/>
              <a:t>Many travels at Paris</a:t>
            </a:r>
          </a:p>
          <a:p>
            <a:pPr lvl="1"/>
            <a:endParaRPr lang="en-US" sz="1100" dirty="0"/>
          </a:p>
          <a:p>
            <a:r>
              <a:rPr lang="en-US" sz="1100" dirty="0" smtClean="0"/>
              <a:t>Shipment to US (SLAC) : Early October</a:t>
            </a:r>
          </a:p>
          <a:p>
            <a:pPr lvl="1"/>
            <a:r>
              <a:rPr lang="en-US" sz="1100" dirty="0" err="1" smtClean="0"/>
              <a:t>BackFlange</a:t>
            </a:r>
            <a:r>
              <a:rPr lang="en-US" sz="1100" dirty="0" smtClean="0"/>
              <a:t> + Carousel : Plane =&gt; End of </a:t>
            </a:r>
            <a:r>
              <a:rPr lang="en-US" sz="1100" dirty="0" err="1" smtClean="0"/>
              <a:t>Novembre</a:t>
            </a:r>
            <a:endParaRPr lang="en-US" sz="1100" dirty="0" smtClean="0"/>
          </a:p>
          <a:p>
            <a:pPr lvl="1"/>
            <a:r>
              <a:rPr lang="en-US" sz="1100" dirty="0" smtClean="0"/>
              <a:t>All the System : Boat =&gt; Early December</a:t>
            </a:r>
          </a:p>
          <a:p>
            <a:pPr lvl="1"/>
            <a:r>
              <a:rPr lang="en-US" sz="1100" dirty="0" smtClean="0"/>
              <a:t>Operations at SLAC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100" dirty="0" smtClean="0"/>
              <a:t>Unpacking and test : December 2019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100" dirty="0" smtClean="0"/>
              <a:t>Camera Integration : February 2020</a:t>
            </a:r>
            <a:endParaRPr lang="en-US" sz="1100" dirty="0"/>
          </a:p>
          <a:p>
            <a:pPr marL="457200" lvl="1" indent="0">
              <a:buNone/>
            </a:pPr>
            <a:endParaRPr lang="en-US" sz="1100" dirty="0" smtClean="0"/>
          </a:p>
        </p:txBody>
      </p:sp>
      <p:grpSp>
        <p:nvGrpSpPr>
          <p:cNvPr id="37" name="Groupe 36"/>
          <p:cNvGrpSpPr/>
          <p:nvPr/>
        </p:nvGrpSpPr>
        <p:grpSpPr>
          <a:xfrm>
            <a:off x="3962400" y="895351"/>
            <a:ext cx="2554271" cy="3405694"/>
            <a:chOff x="3822998" y="895351"/>
            <a:chExt cx="2554271" cy="340569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97287" y="1321062"/>
              <a:ext cx="3405694" cy="25542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4212441" y="4022296"/>
              <a:ext cx="1858904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Combined Test Auto Changer/Filter Loader</a:t>
              </a:r>
              <a:endParaRPr lang="en-US" sz="700" b="1" dirty="0">
                <a:ln w="3175">
                  <a:noFill/>
                </a:ln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5440612" y="1726194"/>
              <a:ext cx="599141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Loader</a:t>
              </a:r>
              <a:endParaRPr lang="en-US" sz="700" b="1" dirty="0">
                <a:ln w="3175">
                  <a:noFill/>
                </a:ln>
              </a:endParaRPr>
            </a:p>
          </p:txBody>
        </p:sp>
        <p:cxnSp>
          <p:nvCxnSpPr>
            <p:cNvPr id="26" name="Connecteur droit avec flèche 25"/>
            <p:cNvCxnSpPr>
              <a:stCxn id="24" idx="1"/>
            </p:cNvCxnSpPr>
            <p:nvPr/>
          </p:nvCxnSpPr>
          <p:spPr>
            <a:xfrm flipH="1">
              <a:off x="5141042" y="1826222"/>
              <a:ext cx="299570" cy="3972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5440612" y="2584832"/>
              <a:ext cx="827740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Auto Changer</a:t>
              </a:r>
              <a:endParaRPr lang="en-US" sz="700" b="1" dirty="0">
                <a:ln w="3175">
                  <a:noFill/>
                </a:ln>
              </a:endParaRPr>
            </a:p>
          </p:txBody>
        </p:sp>
        <p:cxnSp>
          <p:nvCxnSpPr>
            <p:cNvPr id="28" name="Connecteur droit avec flèche 27"/>
            <p:cNvCxnSpPr>
              <a:stCxn id="27" idx="1"/>
            </p:cNvCxnSpPr>
            <p:nvPr/>
          </p:nvCxnSpPr>
          <p:spPr>
            <a:xfrm flipH="1">
              <a:off x="4672958" y="2684860"/>
              <a:ext cx="767654" cy="26789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6553200" y="891717"/>
            <a:ext cx="2554272" cy="3405695"/>
            <a:chOff x="6477000" y="891717"/>
            <a:chExt cx="2554272" cy="340569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000" y="891717"/>
              <a:ext cx="2554272" cy="34056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7669642" y="2225423"/>
              <a:ext cx="1082900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Dummy Camera Body</a:t>
              </a:r>
              <a:endParaRPr lang="en-US" sz="700" b="1" dirty="0">
                <a:ln w="3175">
                  <a:noFill/>
                </a:ln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7391400" y="3537465"/>
              <a:ext cx="827740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Auto Changer</a:t>
              </a:r>
              <a:endParaRPr lang="en-US" sz="700" b="1" dirty="0">
                <a:ln w="3175">
                  <a:noFill/>
                </a:ln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8305800" y="1143848"/>
              <a:ext cx="599141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Carousel</a:t>
              </a:r>
              <a:endParaRPr lang="en-US" sz="700" b="1" dirty="0">
                <a:ln w="3175">
                  <a:noFill/>
                </a:ln>
              </a:endParaRPr>
            </a:p>
          </p:txBody>
        </p:sp>
        <p:cxnSp>
          <p:nvCxnSpPr>
            <p:cNvPr id="22" name="Connecteur droit avec flèche 21"/>
            <p:cNvCxnSpPr>
              <a:stCxn id="19" idx="2"/>
            </p:cNvCxnSpPr>
            <p:nvPr/>
          </p:nvCxnSpPr>
          <p:spPr>
            <a:xfrm flipH="1">
              <a:off x="7924800" y="1343903"/>
              <a:ext cx="680571" cy="465847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18" idx="0"/>
            </p:cNvCxnSpPr>
            <p:nvPr/>
          </p:nvCxnSpPr>
          <p:spPr>
            <a:xfrm flipH="1" flipV="1">
              <a:off x="6982714" y="2800350"/>
              <a:ext cx="822556" cy="737115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17" idx="0"/>
            </p:cNvCxnSpPr>
            <p:nvPr/>
          </p:nvCxnSpPr>
          <p:spPr>
            <a:xfrm flipH="1" flipV="1">
              <a:off x="7315200" y="2009805"/>
              <a:ext cx="895892" cy="215618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F0230305-4794-4E6F-9CED-549B5447D0DB}"/>
                </a:ext>
              </a:extLst>
            </p:cNvPr>
            <p:cNvSpPr txBox="1"/>
            <p:nvPr/>
          </p:nvSpPr>
          <p:spPr>
            <a:xfrm>
              <a:off x="6756267" y="4039572"/>
              <a:ext cx="2098005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ln w="3175">
                    <a:noFill/>
                  </a:ln>
                </a:rPr>
                <a:t>Auto Changer and Carousel on the Test Bench</a:t>
              </a:r>
              <a:endParaRPr lang="en-US" sz="700" b="1" dirty="0">
                <a:ln w="3175"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2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4103</TotalTime>
  <Words>281</Words>
  <Application>Microsoft Office PowerPoint</Application>
  <PresentationFormat>Affichage à l'écran (16:9)</PresentationFormat>
  <Paragraphs>42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Courier New</vt:lpstr>
      <vt:lpstr>Lucida Grande</vt:lpstr>
      <vt:lpstr>Times New Roman</vt:lpstr>
      <vt:lpstr>Legacy 169 JSR2017</vt:lpstr>
      <vt:lpstr>Filter Exchange System Status  Pierre Karst Filter Exchange System Manager – IN2P3   3 Octobre 2019</vt:lpstr>
      <vt:lpstr>L’équipe CPPM</vt:lpstr>
      <vt:lpstr>Auto Changer progress in 2018-2019</vt:lpstr>
      <vt:lpstr>Verification and Validation activities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Pierre Karst</cp:lastModifiedBy>
  <cp:revision>93</cp:revision>
  <dcterms:created xsi:type="dcterms:W3CDTF">2018-04-26T20:33:17Z</dcterms:created>
  <dcterms:modified xsi:type="dcterms:W3CDTF">2019-09-26T06:13:18Z</dcterms:modified>
</cp:coreProperties>
</file>