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794500" cy="9931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0197C46-13FD-44FF-BA1A-F2C54181CE5A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5677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3848040" y="9433080"/>
            <a:ext cx="2944080" cy="49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7EAD2EB-E5DB-45F5-A483-7803A6A41C3B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1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4920" cy="4467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3848040" y="9433080"/>
            <a:ext cx="2944080" cy="49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7CC44C2F-154F-4168-A074-E67171C7A26D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2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4920" cy="4467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3848040" y="9433080"/>
            <a:ext cx="2944080" cy="49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9597066-5014-4067-B76C-401DD5C1395B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4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4920" cy="4467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3848040" y="9433080"/>
            <a:ext cx="2944080" cy="49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3D90A43-5416-4276-9834-B7ACF19F6733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5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4920" cy="4467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3848040" y="9433080"/>
            <a:ext cx="2944080" cy="49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6D194C-6F42-43DA-B996-0D117D1666BB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6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4920" cy="4467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3848040" y="9433080"/>
            <a:ext cx="2944080" cy="49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BAC9889-C01F-4A58-9F46-20983CE06401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7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4920" cy="4467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3848040" y="9433080"/>
            <a:ext cx="2944080" cy="49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6CE4F7A-0A6B-4856-9CCB-3484A531E366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8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4920" cy="4467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Image 73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5" name="Image 74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/>
          <p:nvPr/>
        </p:nvPicPr>
        <p:blipFill>
          <a:blip r:embed="rId15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>
            <a:noFill/>
          </a:ln>
        </p:spPr>
      </p:pic>
      <p:pic>
        <p:nvPicPr>
          <p:cNvPr id="6" name="Picture 6"/>
          <p:cNvPicPr/>
          <p:nvPr/>
        </p:nvPicPr>
        <p:blipFill>
          <a:blip r:embed="rId16"/>
          <a:stretch/>
        </p:blipFill>
        <p:spPr>
          <a:xfrm>
            <a:off x="1674720" y="907920"/>
            <a:ext cx="5795280" cy="3942720"/>
          </a:xfrm>
          <a:prstGeom prst="rect">
            <a:avLst/>
          </a:prstGeom>
          <a:ln>
            <a:noFill/>
          </a:ln>
        </p:spPr>
      </p:pic>
      <p:sp>
        <p:nvSpPr>
          <p:cNvPr id="2" name="CustomShape 1"/>
          <p:cNvSpPr/>
          <p:nvPr/>
        </p:nvSpPr>
        <p:spPr>
          <a:xfrm>
            <a:off x="395280" y="220680"/>
            <a:ext cx="82796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Astroparticules &amp; Neutrinos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240" cy="16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6"/>
          <p:cNvPicPr/>
          <p:nvPr/>
        </p:nvPicPr>
        <p:blipFill>
          <a:blip r:embed="rId15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755640" y="693000"/>
            <a:ext cx="777168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Demande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20</a:t>
            </a:r>
            <a:r>
              <a:rPr lang="en-US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20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1339560" y="4677480"/>
            <a:ext cx="6400080" cy="83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Projet NA61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8501040" y="5719680"/>
            <a:ext cx="6422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E1750B94-C6EF-4C9A-B041-DD5B18B47A8A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1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831960" y="5445360"/>
            <a:ext cx="777168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DejaVu Sans"/>
              </a:rPr>
              <a:t>Boris Popov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52280" y="1845000"/>
            <a:ext cx="8686080" cy="489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Rappel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du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calendrier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construction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/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exploitation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Prise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données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pour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faisceaux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Fermilab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(2018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et 2019</a:t>
            </a:r>
            <a:r>
              <a:rPr lang="ru-RU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)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,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cible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replique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NOvA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(2018)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Faits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marquants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201</a:t>
            </a:r>
            <a:r>
              <a:rPr lang="en-US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8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-1</a:t>
            </a:r>
            <a:r>
              <a:rPr lang="en-US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9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Utilisation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dans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l’analyse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officielle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de T2K des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données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de la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cible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réplique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et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réduction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d’un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facteur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2 des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incertitudes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systématiques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Papiers</a:t>
            </a:r>
            <a:r>
              <a:rPr lang="ru-RU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sur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les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données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2010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sur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cible</a:t>
            </a: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T2K </a:t>
            </a:r>
            <a:r>
              <a:rPr lang="ru-RU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(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publié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8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dans</a:t>
            </a:r>
            <a:r>
              <a:rPr lang="en-US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EPJ </a:t>
            </a:r>
            <a:r>
              <a:rPr lang="ru-RU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</a:t>
            </a:r>
            <a:r>
              <a:rPr lang="ru-RU" sz="1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)</a:t>
            </a:r>
            <a:endParaRPr lang="en-US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Lucida Sans Unicode"/>
              <a:ea typeface="ＭＳ Ｐゴシック"/>
            </a:endParaRPr>
          </a:p>
          <a:p>
            <a:pPr algn="just">
              <a:lnSpc>
                <a:spcPct val="100000"/>
              </a:lnSpc>
            </a:pPr>
            <a:r>
              <a:rPr lang="en-US" sz="19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A</a:t>
            </a:r>
            <a:r>
              <a:rPr lang="ru-RU" sz="19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nalyses</a:t>
            </a:r>
            <a:r>
              <a:rPr lang="ru-RU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des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données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pour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Fermilab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(</a:t>
            </a:r>
            <a:r>
              <a:rPr lang="en-US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1 article </a:t>
            </a:r>
            <a:r>
              <a:rPr lang="en-US" sz="19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publié</a:t>
            </a:r>
            <a:r>
              <a:rPr lang="en-US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9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dans</a:t>
            </a:r>
            <a:r>
              <a:rPr lang="en-US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PRD</a:t>
            </a:r>
            <a:r>
              <a:rPr lang="en-US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et 2 </a:t>
            </a:r>
            <a:r>
              <a:rPr lang="en-US" sz="19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autres</a:t>
            </a:r>
            <a:r>
              <a:rPr lang="en-US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en-US" sz="19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soumis</a:t>
            </a:r>
            <a:r>
              <a:rPr lang="ru-RU" sz="19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Eventuels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faits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marquants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attendus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en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</a:t>
            </a:r>
            <a:r>
              <a:rPr lang="en-US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Données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2010 (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champ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magnetique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maximal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)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sur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cible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T2K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Analyses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des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données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pour</a:t>
            </a:r>
            <a:r>
              <a:rPr lang="ru-RU" sz="19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9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Fermilab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4191120" y="6356520"/>
            <a:ext cx="7614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F80577E3-045A-4AF7-B495-B3C9132295CA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2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304920" y="30492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Calendrier et faits marquants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29985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5" name="Image 4" descr="Screen Shot 2019-09-26 at 14.46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0"/>
            <a:ext cx="9144000" cy="485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96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23640" y="197640"/>
            <a:ext cx="8228880" cy="92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Humaines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(1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/</a:t>
            </a:r>
            <a:r>
              <a:rPr lang="en-US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67640" y="836640"/>
            <a:ext cx="8208360" cy="540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Responsable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Technique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IN2P3 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Ressources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humaines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IN2P3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engagées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en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201</a:t>
            </a:r>
            <a:r>
              <a:rPr lang="en-US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9</a:t>
            </a:r>
            <a:r>
              <a:rPr lang="ru-RU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* 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*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Renseignées</a:t>
            </a: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dans</a:t>
            </a: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ISIS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par</a:t>
            </a: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les</a:t>
            </a: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directions</a:t>
            </a: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des</a:t>
            </a: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laboratoires</a:t>
            </a:r>
            <a:r>
              <a:rPr lang="ru-RU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6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concernés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4191120" y="6356520"/>
            <a:ext cx="7614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E09ADAFA-43A1-49D5-978E-19F0199578E7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4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1" name="Table 4"/>
          <p:cNvGraphicFramePr/>
          <p:nvPr>
            <p:extLst>
              <p:ext uri="{D42A27DB-BD31-4B8C-83A1-F6EECF244321}">
                <p14:modId xmlns:p14="http://schemas.microsoft.com/office/powerpoint/2010/main" val="3518575075"/>
              </p:ext>
            </p:extLst>
          </p:nvPr>
        </p:nvGraphicFramePr>
        <p:xfrm>
          <a:off x="539640" y="2205000"/>
          <a:ext cx="7848360" cy="1462320"/>
        </p:xfrm>
        <a:graphic>
          <a:graphicData uri="http://schemas.openxmlformats.org/drawingml/2006/table">
            <a:tbl>
              <a:tblPr/>
              <a:tblGrid>
                <a:gridCol w="1368000"/>
                <a:gridCol w="1440000"/>
                <a:gridCol w="1368000"/>
                <a:gridCol w="1152000"/>
                <a:gridCol w="1152000"/>
                <a:gridCol w="1368360"/>
              </a:tblGrid>
              <a:tr h="597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Responsable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Chercheurs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(Nb/ETP)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ITA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(Nb/ETP)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Postdocs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Doctorants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48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B.</a:t>
                      </a:r>
                      <a:r>
                        <a:rPr lang="en-US" sz="16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Popov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 / 0.6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0/0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0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82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pattFill prst="openDmnd">
                      <a:fgClr>
                        <a:srgbClr val="F2F2F2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 / 0.6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0/0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23640" y="197640"/>
            <a:ext cx="8228880" cy="92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Humaines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(</a:t>
            </a:r>
            <a:r>
              <a:rPr lang="en-US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/</a:t>
            </a:r>
            <a:r>
              <a:rPr lang="en-US" sz="36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467640" y="836640"/>
            <a:ext cx="8208360" cy="532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Ressources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humaines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IN2P3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en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</a:t>
            </a:r>
            <a:r>
              <a:rPr lang="en-US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(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projection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):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Demande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(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s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)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prioritaire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(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s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)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Chercheurs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et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/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ou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ITA (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préciser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laboratoire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et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0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justification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) 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4191120" y="6356520"/>
            <a:ext cx="7614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03B30252-3E04-4DB7-ACA4-3C19E73EACDC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5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5" name="Table 4"/>
          <p:cNvGraphicFramePr/>
          <p:nvPr>
            <p:extLst>
              <p:ext uri="{D42A27DB-BD31-4B8C-83A1-F6EECF244321}">
                <p14:modId xmlns:p14="http://schemas.microsoft.com/office/powerpoint/2010/main" val="1032328821"/>
              </p:ext>
            </p:extLst>
          </p:nvPr>
        </p:nvGraphicFramePr>
        <p:xfrm>
          <a:off x="543906" y="2171713"/>
          <a:ext cx="7848360" cy="1594440"/>
        </p:xfrm>
        <a:graphic>
          <a:graphicData uri="http://schemas.openxmlformats.org/drawingml/2006/table">
            <a:tbl>
              <a:tblPr/>
              <a:tblGrid>
                <a:gridCol w="1368000"/>
                <a:gridCol w="1440000"/>
                <a:gridCol w="1368000"/>
                <a:gridCol w="1152000"/>
                <a:gridCol w="1152000"/>
                <a:gridCol w="1368360"/>
              </a:tblGrid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Responsable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Chercheurs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(Nb/ETP)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ITA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</a:t>
                      </a:r>
                      <a:r>
                        <a:rPr lang="ru-RU" sz="160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Nb</a:t>
                      </a:r>
                      <a:r>
                        <a:rPr lang="ru-RU" sz="16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/ETP)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Postdocs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Doctorants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B. Popov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/ 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0/0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0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87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pattFill prst="openDmnd">
                      <a:fgClr>
                        <a:srgbClr val="F2F2F2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/ 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0/0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323640" y="197640"/>
            <a:ext cx="8228880" cy="92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Financières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 (1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/</a:t>
            </a:r>
            <a:r>
              <a:rPr lang="en-US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467640" y="908640"/>
            <a:ext cx="8208360" cy="496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Ressources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financières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IN2P3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reçues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en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201</a:t>
            </a:r>
            <a:r>
              <a:rPr lang="en-US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9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   *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Définies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comme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missions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effectuées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par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personnel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technique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4191120" y="6356520"/>
            <a:ext cx="7614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392F1AD1-5622-41A7-B61E-E118929CB6A9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6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9" name="Table 4"/>
          <p:cNvGraphicFramePr/>
          <p:nvPr>
            <p:extLst>
              <p:ext uri="{D42A27DB-BD31-4B8C-83A1-F6EECF244321}">
                <p14:modId xmlns:p14="http://schemas.microsoft.com/office/powerpoint/2010/main" val="820776591"/>
              </p:ext>
            </p:extLst>
          </p:nvPr>
        </p:nvGraphicFramePr>
        <p:xfrm>
          <a:off x="467640" y="2349000"/>
          <a:ext cx="7776360" cy="1871040"/>
        </p:xfrm>
        <a:graphic>
          <a:graphicData uri="http://schemas.openxmlformats.org/drawingml/2006/table">
            <a:tbl>
              <a:tblPr/>
              <a:tblGrid>
                <a:gridCol w="1407240"/>
                <a:gridCol w="1555200"/>
                <a:gridCol w="1333080"/>
                <a:gridCol w="1407240"/>
                <a:gridCol w="1234800"/>
                <a:gridCol w="838800"/>
              </a:tblGrid>
              <a:tr h="870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Fond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Commun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Equipement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Techniques*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(k€)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95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9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pattFill prst="openDmnd">
                      <a:fgClr>
                        <a:srgbClr val="F2F2F2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pattFill prst="openDmnd">
                      <a:fgClr>
                        <a:srgbClr val="F2F2F2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323640" y="197640"/>
            <a:ext cx="8228880" cy="92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6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Financières</a:t>
            </a:r>
            <a:r>
              <a:rPr lang="ru-RU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 (2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/</a:t>
            </a:r>
            <a:r>
              <a:rPr lang="en-US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</a:t>
            </a:r>
            <a:r>
              <a:rPr lang="ru-RU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467640" y="908640"/>
            <a:ext cx="8208360" cy="496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3200" indent="-402480" algn="just">
              <a:lnSpc>
                <a:spcPct val="100000"/>
              </a:lnSpc>
              <a:buBlip>
                <a:blip r:embed="rId3"/>
              </a:buBlip>
            </a:pP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Demande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Ressources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Financières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IN2P3 </a:t>
            </a:r>
            <a:r>
              <a:rPr lang="ru-RU" sz="24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pour</a:t>
            </a:r>
            <a:r>
              <a:rPr lang="ru-RU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</a:t>
            </a:r>
            <a:r>
              <a:rPr lang="en-US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</a:t>
            </a:r>
            <a:r>
              <a:rPr lang="ru-RU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  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*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Définies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comme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missions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effectuées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par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personnel</a:t>
            </a:r>
            <a:r>
              <a:rPr lang="ru-RU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</a:t>
            </a:r>
            <a:r>
              <a:rPr lang="ru-RU" sz="1800" b="0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technique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4191120" y="6356520"/>
            <a:ext cx="7614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DCB13DB3-9B8A-44B7-B7EF-601BC998569B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7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03" name="Table 4"/>
          <p:cNvGraphicFramePr/>
          <p:nvPr/>
        </p:nvGraphicFramePr>
        <p:xfrm>
          <a:off x="467640" y="2061000"/>
          <a:ext cx="7776360" cy="1905600"/>
        </p:xfrm>
        <a:graphic>
          <a:graphicData uri="http://schemas.openxmlformats.org/drawingml/2006/table">
            <a:tbl>
              <a:tblPr/>
              <a:tblGrid>
                <a:gridCol w="1440000"/>
                <a:gridCol w="1512000"/>
                <a:gridCol w="1296000"/>
                <a:gridCol w="1368000"/>
                <a:gridCol w="1245240"/>
                <a:gridCol w="915120"/>
              </a:tblGrid>
              <a:tr h="846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Fond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Commun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Equipement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Techniques*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(k€)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9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81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pattFill prst="openDmnd">
                      <a:fgClr>
                        <a:srgbClr val="F2F2F2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pattFill prst="openDmnd">
                      <a:fgClr>
                        <a:srgbClr val="F2F2F2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191120" y="6356520"/>
            <a:ext cx="7614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D755A709-5864-4C53-8C73-5E2A244F9822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8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395280" y="304920"/>
            <a:ext cx="8228880" cy="571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Liste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nominale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des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signataires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des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publications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et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statut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(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permanent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postdoc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thèsard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ru-RU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etc</a:t>
            </a:r>
            <a:r>
              <a:rPr lang="ru-RU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6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LPNHE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J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. Dumarchez (DR), 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.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Popov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(DR), </a:t>
            </a:r>
            <a:r>
              <a:rPr lang="en-US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A. </a:t>
            </a:r>
            <a:r>
              <a:rPr lang="en-US" sz="1600" b="1" i="1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Blondel</a:t>
            </a:r>
            <a:r>
              <a:rPr lang="en-US" sz="1600" b="1" i="1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(DR)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.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Pavin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L.Zambelli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(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anciens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doctorants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toujours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signataires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sous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1600" b="1" i="1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</a:t>
            </a:r>
            <a:r>
              <a:rPr lang="en-US" sz="1600" b="1" i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’</a:t>
            </a:r>
            <a:r>
              <a:rPr lang="ru-RU" sz="1600" b="1" i="1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affiliation</a:t>
            </a:r>
            <a:r>
              <a:rPr lang="ru-RU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LPNHE)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Orbite.thmx</Template>
  <TotalTime>11779</TotalTime>
  <Words>419</Words>
  <Application>Microsoft Macintosh PowerPoint</Application>
  <PresentationFormat>Présentation à l'écran (4:3)</PresentationFormat>
  <Paragraphs>168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IN2P325</dc:creator>
  <dc:description/>
  <cp:lastModifiedBy>Jacques Dumarchez</cp:lastModifiedBy>
  <cp:revision>223</cp:revision>
  <dcterms:created xsi:type="dcterms:W3CDTF">2012-05-31T12:12:44Z</dcterms:created>
  <dcterms:modified xsi:type="dcterms:W3CDTF">2019-09-27T10:33:04Z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cnrs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7</vt:i4>
  </property>
  <property fmtid="{D5CDD505-2E9C-101B-9397-08002B2CF9AE}" pid="9" name="PresentationFormat">
    <vt:lpwstr>Présentation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7</vt:i4>
  </property>
</Properties>
</file>