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794500" cy="99314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2" d="100"/>
          <a:sy n="152" d="100"/>
        </p:scale>
        <p:origin x="-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53E79540-2FF3-4E95-85CA-4A78701C4BF0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3436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3848040" y="9433080"/>
            <a:ext cx="2944440" cy="4964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E7070DA-538C-41AC-9C1C-1D5F347CA394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1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5280" cy="4468320"/>
          </a:xfrm>
          <a:prstGeom prst="rect">
            <a:avLst/>
          </a:prstGeom>
        </p:spPr>
        <p:txBody>
          <a:bodyPr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3848040" y="9433080"/>
            <a:ext cx="2944440" cy="4964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B10715C-FC55-46DB-8B4D-F5C8EFDEBE39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2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5280" cy="4468320"/>
          </a:xfrm>
          <a:prstGeom prst="rect">
            <a:avLst/>
          </a:prstGeom>
        </p:spPr>
        <p:txBody>
          <a:bodyPr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3848040" y="9433080"/>
            <a:ext cx="2944440" cy="4964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B458F289-6D18-4437-9D9A-23B0A421058F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4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5280" cy="4468320"/>
          </a:xfrm>
          <a:prstGeom prst="rect">
            <a:avLst/>
          </a:prstGeom>
        </p:spPr>
        <p:txBody>
          <a:bodyPr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3848040" y="9433080"/>
            <a:ext cx="2944440" cy="4964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98690ED3-2F20-425B-A760-142B0E8269BE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5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5280" cy="4468320"/>
          </a:xfrm>
          <a:prstGeom prst="rect">
            <a:avLst/>
          </a:prstGeom>
        </p:spPr>
        <p:txBody>
          <a:bodyPr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3848040" y="9433080"/>
            <a:ext cx="2944440" cy="4964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2D3070E0-B823-445D-B1B1-258C8D7F2ABA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6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5280" cy="4468320"/>
          </a:xfrm>
          <a:prstGeom prst="rect">
            <a:avLst/>
          </a:prstGeom>
        </p:spPr>
        <p:txBody>
          <a:bodyPr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TextShape 1"/>
          <p:cNvSpPr txBox="1"/>
          <p:nvPr/>
        </p:nvSpPr>
        <p:spPr>
          <a:xfrm>
            <a:off x="3848040" y="9433080"/>
            <a:ext cx="2944440" cy="4964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7E3A9BE1-7DA3-4FDD-BED3-2BDDEF1EA0A4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7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5280" cy="4468320"/>
          </a:xfrm>
          <a:prstGeom prst="rect">
            <a:avLst/>
          </a:prstGeom>
        </p:spPr>
        <p:txBody>
          <a:bodyPr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3848040" y="9433080"/>
            <a:ext cx="2944440" cy="4964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024AF1E6-0BF8-4025-ABB2-3E92333C1EA4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8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5280" cy="4468320"/>
          </a:xfrm>
          <a:prstGeom prst="rect">
            <a:avLst/>
          </a:prstGeom>
        </p:spPr>
        <p:txBody>
          <a:bodyPr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3848040" y="9433080"/>
            <a:ext cx="2944440" cy="4964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373501AA-D888-47F6-9801-1E9145A5EF3A}" type="slidenum">
              <a:rPr lang="ru-RU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9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79320" y="4718160"/>
            <a:ext cx="5435280" cy="4468320"/>
          </a:xfrm>
          <a:prstGeom prst="rect">
            <a:avLst/>
          </a:prstGeom>
        </p:spPr>
        <p:txBody>
          <a:bodyPr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758160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779400" y="3947400"/>
            <a:ext cx="758160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64520" y="39474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779400" y="39474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758160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779400" y="1882800"/>
            <a:ext cx="758160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pic>
        <p:nvPicPr>
          <p:cNvPr id="40" name="Image 39"/>
          <p:cNvPicPr/>
          <p:nvPr/>
        </p:nvPicPr>
        <p:blipFill>
          <a:blip r:embed="rId2"/>
          <a:stretch/>
        </p:blipFill>
        <p:spPr>
          <a:xfrm>
            <a:off x="2091960" y="1882440"/>
            <a:ext cx="4956120" cy="3952440"/>
          </a:xfrm>
          <a:prstGeom prst="rect">
            <a:avLst/>
          </a:prstGeom>
          <a:ln>
            <a:noFill/>
          </a:ln>
        </p:spPr>
      </p:pic>
      <p:pic>
        <p:nvPicPr>
          <p:cNvPr id="41" name="Image 40"/>
          <p:cNvPicPr/>
          <p:nvPr/>
        </p:nvPicPr>
        <p:blipFill>
          <a:blip r:embed="rId2"/>
          <a:stretch/>
        </p:blipFill>
        <p:spPr>
          <a:xfrm>
            <a:off x="2091960" y="1882440"/>
            <a:ext cx="4956120" cy="3952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779400" y="1882800"/>
            <a:ext cx="7581600" cy="3952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758160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779400" y="108000"/>
            <a:ext cx="7581600" cy="766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79400" y="39474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779400" y="1882800"/>
            <a:ext cx="7581600" cy="39524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64520" y="39474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779400" y="3947400"/>
            <a:ext cx="758160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758160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779400" y="3947400"/>
            <a:ext cx="758160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64520" y="39474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779400" y="39474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758160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779400" y="1882800"/>
            <a:ext cx="758160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pic>
        <p:nvPicPr>
          <p:cNvPr id="80" name="Image 79"/>
          <p:cNvPicPr/>
          <p:nvPr/>
        </p:nvPicPr>
        <p:blipFill>
          <a:blip r:embed="rId2"/>
          <a:stretch/>
        </p:blipFill>
        <p:spPr>
          <a:xfrm>
            <a:off x="2091960" y="1882440"/>
            <a:ext cx="4956120" cy="3952440"/>
          </a:xfrm>
          <a:prstGeom prst="rect">
            <a:avLst/>
          </a:prstGeom>
          <a:ln>
            <a:noFill/>
          </a:ln>
        </p:spPr>
      </p:pic>
      <p:pic>
        <p:nvPicPr>
          <p:cNvPr id="81" name="Image 80"/>
          <p:cNvPicPr/>
          <p:nvPr/>
        </p:nvPicPr>
        <p:blipFill>
          <a:blip r:embed="rId2"/>
          <a:stretch/>
        </p:blipFill>
        <p:spPr>
          <a:xfrm>
            <a:off x="2091960" y="1882440"/>
            <a:ext cx="4956120" cy="3952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758160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779400" y="108000"/>
            <a:ext cx="7581600" cy="766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779400" y="39474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39524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64520" y="39474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64520" y="1882800"/>
            <a:ext cx="369972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779400" y="3947400"/>
            <a:ext cx="7581600" cy="188496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/>
          <p:cNvPicPr/>
          <p:nvPr/>
        </p:nvPicPr>
        <p:blipFill>
          <a:blip r:embed="rId15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9" name="Picture 6"/>
          <p:cNvPicPr/>
          <p:nvPr/>
        </p:nvPicPr>
        <p:blipFill>
          <a:blip r:embed="rId16"/>
          <a:stretch/>
        </p:blipFill>
        <p:spPr>
          <a:xfrm>
            <a:off x="1674720" y="907920"/>
            <a:ext cx="5795640" cy="3943080"/>
          </a:xfrm>
          <a:prstGeom prst="rect">
            <a:avLst/>
          </a:prstGeom>
          <a:ln>
            <a:noFill/>
          </a:ln>
        </p:spPr>
      </p:pic>
      <p:sp>
        <p:nvSpPr>
          <p:cNvPr id="2" name="CustomShape 1"/>
          <p:cNvSpPr/>
          <p:nvPr/>
        </p:nvSpPr>
        <p:spPr>
          <a:xfrm>
            <a:off x="395280" y="220680"/>
            <a:ext cx="82800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Astroparticules &amp; Neutrinos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820800" y="4155120"/>
            <a:ext cx="7542000" cy="1012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r-FR" sz="5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Cliquez et modifiez le titre</a:t>
            </a:r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dt"/>
          </p:nvPr>
        </p:nvSpPr>
        <p:spPr>
          <a:xfrm>
            <a:off x="665172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ru-RU" sz="1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17/02/15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/>
          </p:nvPr>
        </p:nvSpPr>
        <p:spPr>
          <a:xfrm>
            <a:off x="3538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/>
          </p:nvPr>
        </p:nvSpPr>
        <p:spPr>
          <a:xfrm>
            <a:off x="4191120" y="6356520"/>
            <a:ext cx="76176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86EFB551-3B20-4F5B-AC2B-BD39B011EAC7}" type="slidenum">
              <a:rPr lang="ru-RU" sz="1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6"/>
          <p:cNvPicPr/>
          <p:nvPr/>
        </p:nvPicPr>
        <p:blipFill>
          <a:blip r:embed="rId15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779400" y="108000"/>
            <a:ext cx="7581600" cy="165384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5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Cliquez et modifiez le titre</a:t>
            </a:r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779400" y="1882800"/>
            <a:ext cx="7581600" cy="395244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Click to edit the outline text format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Second Outline Level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Third Outline Level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Fourth Outline Level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Fifth Outline Level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Sixth Outline Level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403200" indent="-402840">
              <a:lnSpc>
                <a:spcPct val="100000"/>
              </a:lnSpc>
              <a:buBlip>
                <a:blip r:embed="rId16"/>
              </a:buBlip>
            </a:pPr>
            <a:r>
              <a:rPr lang="fr-FR" sz="24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Seventh Outline LevelCliquez pour modifier les styles du texte du masque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806400" lvl="1" indent="-402840">
              <a:lnSpc>
                <a:spcPct val="100000"/>
              </a:lnSpc>
              <a:buBlip>
                <a:blip r:embed="rId16"/>
              </a:buBlip>
            </a:pPr>
            <a:r>
              <a:rPr lang="fr-FR" sz="22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Deuxième niveau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1143000" lvl="2" indent="-336240">
              <a:lnSpc>
                <a:spcPct val="100000"/>
              </a:lnSpc>
              <a:buBlip>
                <a:blip r:embed="rId16"/>
              </a:buBlip>
            </a:pPr>
            <a:r>
              <a:rPr lang="fr-FR" sz="2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Troisième niveau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1492200" lvl="3" indent="-348840">
              <a:lnSpc>
                <a:spcPct val="100000"/>
              </a:lnSpc>
              <a:buBlip>
                <a:blip r:embed="rId16"/>
              </a:buBlip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Quatrième niveau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1828800" lvl="4" indent="-336240">
              <a:lnSpc>
                <a:spcPct val="100000"/>
              </a:lnSpc>
              <a:buBlip>
                <a:blip r:embed="rId16"/>
              </a:buBlip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Cinquième niveau</a:t>
            </a:r>
            <a:endParaRPr lang="fr-FR" sz="2400" b="1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/>
          </p:nvPr>
        </p:nvSpPr>
        <p:spPr>
          <a:xfrm>
            <a:off x="665172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ru-RU" sz="1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17/02/15</a:t>
            </a:r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/>
          </p:nvPr>
        </p:nvSpPr>
        <p:spPr>
          <a:xfrm>
            <a:off x="3538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/>
          </p:nvPr>
        </p:nvSpPr>
        <p:spPr>
          <a:xfrm>
            <a:off x="4191120" y="6356520"/>
            <a:ext cx="761760" cy="36468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53AA23F4-984E-44BC-9D4D-F5025CFF51CE}" type="slidenum">
              <a:rPr lang="ru-RU" sz="1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755640" y="693000"/>
            <a:ext cx="7772040" cy="64728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fr-FR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Demande de Ressources </a:t>
            </a:r>
            <a:r>
              <a:rPr lang="fr-FR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2020</a:t>
            </a:r>
            <a:endParaRPr lang="fr-FR" sz="56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1339560" y="4677480"/>
            <a:ext cx="6400440" cy="8395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ru-RU" sz="3600" b="1" strike="noStrike" spc="-1">
                <a:solidFill>
                  <a:srgbClr val="FF33CC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Projet T2K</a:t>
            </a:r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TextShape 3"/>
          <p:cNvSpPr txBox="1"/>
          <p:nvPr/>
        </p:nvSpPr>
        <p:spPr>
          <a:xfrm>
            <a:off x="8501040" y="5719680"/>
            <a:ext cx="64260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30C87BBA-3870-4175-AE1C-5FED214D92B2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1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0" name="CustomShape 4"/>
          <p:cNvSpPr/>
          <p:nvPr/>
        </p:nvSpPr>
        <p:spPr>
          <a:xfrm>
            <a:off x="831960" y="5445360"/>
            <a:ext cx="7772040" cy="64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ru-RU" sz="2400" b="1" i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LPNHE</a:t>
            </a:r>
            <a:endParaRPr lang="ru-RU" sz="5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152280" y="1286789"/>
            <a:ext cx="8686440" cy="5454571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Rappel du calendrier de construction/</a:t>
            </a:r>
            <a:r>
              <a:rPr lang="fr-FR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exploitation</a:t>
            </a:r>
            <a:endParaRPr lang="fr-FR" sz="1800" b="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Lucida Sans Unicode"/>
              <a:ea typeface="ＭＳ Ｐゴシック"/>
            </a:endParaRPr>
          </a:p>
          <a:p>
            <a:pPr algn="just">
              <a:lnSpc>
                <a:spcPct val="100000"/>
              </a:lnSpc>
            </a:pP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Intensité </a:t>
            </a:r>
            <a:r>
              <a:rPr lang="fr-FR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du faisceau: </a:t>
            </a: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485 </a:t>
            </a:r>
            <a:r>
              <a:rPr lang="fr-FR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kW</a:t>
            </a:r>
            <a:endParaRPr lang="fr-FR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  <a:cs typeface="Candara"/>
            </a:endParaRPr>
          </a:p>
          <a:p>
            <a:pPr algn="just">
              <a:lnSpc>
                <a:spcPct val="100000"/>
              </a:lnSpc>
            </a:pP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Travail </a:t>
            </a:r>
            <a:r>
              <a:rPr lang="fr-FR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sur les upgrades pour le détecteur proche (ND280) avec faisceau test en 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é</a:t>
            </a: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té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 </a:t>
            </a: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2019 à DESY. </a:t>
            </a:r>
            <a:r>
              <a:rPr lang="fr-FR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TDR final en janvier 2019. T2K-II encouragé par </a:t>
            </a: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PAC </a:t>
            </a:r>
            <a:r>
              <a:rPr lang="fr-FR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de J</a:t>
            </a: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-PARC cet par le CERN.</a:t>
            </a:r>
            <a:endParaRPr lang="fr-FR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  <a:cs typeface="Candara"/>
            </a:endParaRPr>
          </a:p>
          <a:p>
            <a:pPr algn="just">
              <a:lnSpc>
                <a:spcPct val="100000"/>
              </a:lnSpc>
            </a:pP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Confirmation </a:t>
            </a:r>
            <a:r>
              <a:rPr lang="fr-FR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d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u succès de la ré</a:t>
            </a: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paration </a:t>
            </a:r>
            <a:r>
              <a:rPr lang="fr-FR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de </a:t>
            </a: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SK qui est maintenant prêt pour le Gadolinium. </a:t>
            </a:r>
            <a:endParaRPr lang="fr-FR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  <a:cs typeface="Candara"/>
            </a:endParaRPr>
          </a:p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Faits marquants </a:t>
            </a:r>
            <a:r>
              <a:rPr lang="fr-FR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2018-19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/>
            <a:r>
              <a:rPr lang="fr-FR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Main ring power </a:t>
            </a:r>
            <a:r>
              <a:rPr lang="fr-FR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supply</a:t>
            </a:r>
            <a:r>
              <a:rPr lang="fr-FR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upgrade </a:t>
            </a:r>
            <a:r>
              <a:rPr lang="fr-FR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approved</a:t>
            </a:r>
            <a:r>
              <a:rPr lang="fr-FR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by MEXT</a:t>
            </a:r>
          </a:p>
          <a:p>
            <a:pPr algn="just"/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3.2  </a:t>
            </a:r>
            <a:r>
              <a:rPr lang="fr-FR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10</a:t>
            </a:r>
            <a:r>
              <a:rPr lang="fr-FR" spc="-1" baseline="3000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21</a:t>
            </a:r>
            <a:r>
              <a:rPr lang="fr-FR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 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POT analysés:</a:t>
            </a:r>
            <a:r>
              <a:rPr lang="fr-FR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 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CP </a:t>
            </a:r>
            <a:r>
              <a:rPr lang="fr-FR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conserving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 values of </a:t>
            </a:r>
            <a:r>
              <a:rPr lang="fr-FR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delta_CP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 lie </a:t>
            </a:r>
            <a:r>
              <a:rPr lang="fr-FR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outside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 2sigma </a:t>
            </a:r>
            <a:r>
              <a:rPr lang="fr-FR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region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, </a:t>
            </a:r>
            <a:r>
              <a:rPr lang="fr-FR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paper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 </a:t>
            </a:r>
            <a:r>
              <a:rPr lang="fr-FR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submitted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 to Nature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  <a:cs typeface="Candara"/>
            </a:endParaRPr>
          </a:p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Eventuels faits marquants attendus en </a:t>
            </a:r>
            <a:r>
              <a:rPr lang="fr-FR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2020</a:t>
            </a:r>
          </a:p>
          <a:p>
            <a:pPr marL="360" algn="just">
              <a:lnSpc>
                <a:spcPct val="100000"/>
              </a:lnSpc>
            </a:pP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Nouvelle prise de données avec probable augmentation de puissance, avant un </a:t>
            </a:r>
            <a:r>
              <a:rPr lang="fr-FR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shutdown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 pour l’upgrade du main ring de J-PARC</a:t>
            </a:r>
            <a:r>
              <a:rPr lang="fr-FR" sz="24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.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Production des principaux composants pour l’upgrade de </a:t>
            </a:r>
            <a:r>
              <a:rPr lang="fr-FR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T2K</a:t>
            </a:r>
          </a:p>
          <a:p>
            <a:pPr algn="just">
              <a:lnSpc>
                <a:spcPct val="100000"/>
              </a:lnSpc>
            </a:pP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  <a:cs typeface="Candara"/>
              </a:rPr>
              <a:t>Introduction du Gd dans SK</a:t>
            </a:r>
            <a:endParaRPr lang="fr-FR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  <a:cs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4191120" y="6356520"/>
            <a:ext cx="7617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25051FA1-1874-400B-9626-B6802B5CBA59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2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3" name="TextShape 3"/>
          <p:cNvSpPr txBox="1"/>
          <p:nvPr/>
        </p:nvSpPr>
        <p:spPr>
          <a:xfrm>
            <a:off x="304920" y="30492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Calendrier et faits marquants</a:t>
            </a:r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 txBox="1"/>
          <p:nvPr/>
        </p:nvSpPr>
        <p:spPr>
          <a:xfrm>
            <a:off x="779400" y="108000"/>
            <a:ext cx="7581600" cy="16538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TextShape 2"/>
          <p:cNvSpPr txBox="1"/>
          <p:nvPr/>
        </p:nvSpPr>
        <p:spPr>
          <a:xfrm>
            <a:off x="4191120" y="6356520"/>
            <a:ext cx="7617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F80C950A-9DE9-4A0D-B175-224984EE2016}" type="slidenum">
              <a:rPr lang="ru-RU" sz="11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3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pic>
        <p:nvPicPr>
          <p:cNvPr id="3" name="Image 2" descr="Screen Shot 2019-09-26 at 14.52.3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800"/>
            <a:ext cx="9144000" cy="62430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323640" y="197640"/>
            <a:ext cx="8229240" cy="926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 Humaines (1</a:t>
            </a:r>
            <a:r>
              <a:rPr lang="fr-FR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/2)</a:t>
            </a:r>
            <a:endParaRPr lang="fr-FR" sz="56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467640" y="836640"/>
            <a:ext cx="8208720" cy="5400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Responsable Technique IN2P3 : 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Ressources humaines IN2P3 engagées en </a:t>
            </a:r>
            <a:r>
              <a:rPr lang="fr-FR" sz="2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2019* </a:t>
            </a:r>
            <a:r>
              <a:rPr lang="fr-FR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: 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r>
              <a:rPr lang="fr-FR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* Renseignées dans ISIS par les directions des laboratoires concernés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99" name="TextShape 3"/>
          <p:cNvSpPr txBox="1"/>
          <p:nvPr/>
        </p:nvSpPr>
        <p:spPr>
          <a:xfrm>
            <a:off x="4191120" y="6356520"/>
            <a:ext cx="7617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245DF770-30F3-4A73-9F50-3A308A4376F1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4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00" name="Table 4"/>
          <p:cNvGraphicFramePr/>
          <p:nvPr>
            <p:extLst>
              <p:ext uri="{D42A27DB-BD31-4B8C-83A1-F6EECF244321}">
                <p14:modId xmlns:p14="http://schemas.microsoft.com/office/powerpoint/2010/main" val="1137145905"/>
              </p:ext>
            </p:extLst>
          </p:nvPr>
        </p:nvGraphicFramePr>
        <p:xfrm>
          <a:off x="539640" y="2709000"/>
          <a:ext cx="7848360" cy="979920"/>
        </p:xfrm>
        <a:graphic>
          <a:graphicData uri="http://schemas.openxmlformats.org/drawingml/2006/table">
            <a:tbl>
              <a:tblPr/>
              <a:tblGrid>
                <a:gridCol w="1368000"/>
                <a:gridCol w="1440000"/>
                <a:gridCol w="1368000"/>
                <a:gridCol w="1152000"/>
                <a:gridCol w="1152000"/>
                <a:gridCol w="1368360"/>
              </a:tblGrid>
              <a:tr h="597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Laboratoire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Responsable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Chercheurs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(Nb/ETP)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ITA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(Nb/ETP)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Postdocs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Doctorants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82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LPNHE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B. Popov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/ 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.0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/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1.7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0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323640" y="197640"/>
            <a:ext cx="8229240" cy="926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 Humaines </a:t>
            </a:r>
            <a:r>
              <a:rPr lang="fr-FR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(2/</a:t>
            </a:r>
            <a:r>
              <a:rPr lang="fr-FR" sz="3600" b="1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2</a:t>
            </a:r>
            <a:r>
              <a:rPr lang="fr-FR" sz="36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)</a:t>
            </a:r>
            <a:endParaRPr lang="fr-FR" sz="56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467640" y="836640"/>
            <a:ext cx="8208720" cy="5328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Ressources humaines IN2P3 en </a:t>
            </a:r>
            <a:r>
              <a:rPr lang="fr-FR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2020 </a:t>
            </a:r>
            <a:r>
              <a:rPr lang="fr-FR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(projection): 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Demande(s) prioritaire(s) Chercheurs et/ou ITA (préciser laboratoire et justification ) : 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/>
            <a:r>
              <a:rPr lang="fr-FR" sz="2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LPNHE</a:t>
            </a:r>
            <a:r>
              <a:rPr lang="fr-FR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: </a:t>
            </a:r>
            <a:r>
              <a:rPr lang="fr-FR" sz="2000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	</a:t>
            </a:r>
            <a:r>
              <a:rPr lang="fr-FR" sz="2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1 </a:t>
            </a:r>
            <a:r>
              <a:rPr lang="fr-FR" sz="2000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postdoc</a:t>
            </a:r>
            <a:r>
              <a:rPr lang="fr-FR" sz="2000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(2ans) obtenu via ANR pour 2020</a:t>
            </a:r>
          </a:p>
          <a:p>
            <a:pPr algn="just"/>
            <a:r>
              <a:rPr lang="fr-FR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	</a:t>
            </a:r>
            <a:r>
              <a:rPr lang="fr-FR" sz="2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		 1 </a:t>
            </a:r>
            <a:r>
              <a:rPr lang="fr-FR" sz="2000" b="0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postdoc</a:t>
            </a:r>
            <a:r>
              <a:rPr lang="fr-FR" sz="20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(1an) obtenu via SU: demande à l’IN2P3 de 			compléter pour un an de plus </a:t>
            </a: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07" name="TextShape 3"/>
          <p:cNvSpPr txBox="1"/>
          <p:nvPr/>
        </p:nvSpPr>
        <p:spPr>
          <a:xfrm>
            <a:off x="4191120" y="6356520"/>
            <a:ext cx="7617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059DCA0A-43A3-4D1C-A764-928831510D2A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5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08" name="Table 4"/>
          <p:cNvGraphicFramePr/>
          <p:nvPr>
            <p:extLst>
              <p:ext uri="{D42A27DB-BD31-4B8C-83A1-F6EECF244321}">
                <p14:modId xmlns:p14="http://schemas.microsoft.com/office/powerpoint/2010/main" val="87071244"/>
              </p:ext>
            </p:extLst>
          </p:nvPr>
        </p:nvGraphicFramePr>
        <p:xfrm>
          <a:off x="611640" y="2205000"/>
          <a:ext cx="7848360" cy="990360"/>
        </p:xfrm>
        <a:graphic>
          <a:graphicData uri="http://schemas.openxmlformats.org/drawingml/2006/table">
            <a:tbl>
              <a:tblPr/>
              <a:tblGrid>
                <a:gridCol w="1368000"/>
                <a:gridCol w="1440000"/>
                <a:gridCol w="1368000"/>
                <a:gridCol w="1152000"/>
                <a:gridCol w="1152000"/>
                <a:gridCol w="1368360"/>
              </a:tblGrid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Laboratoire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Responsable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Chercheurs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(Nb/ETP)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ITA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(Nb/ETP)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Postdocs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Doctorants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86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LPNHE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B.</a:t>
                      </a:r>
                      <a:r>
                        <a:rPr lang="en-US" sz="1600" b="0" strike="noStrike" spc="-1" baseline="0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Popov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8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/ 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/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2.1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323640" y="197640"/>
            <a:ext cx="8229240" cy="926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 Financières  (1/4) </a:t>
            </a:r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467640" y="908640"/>
            <a:ext cx="8208720" cy="4968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Ressources financières IN2P3 reçues en </a:t>
            </a:r>
            <a:r>
              <a:rPr lang="fr-FR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2019 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   </a:t>
            </a:r>
            <a:endParaRPr lang="fr-FR" sz="1800" b="0" strike="noStrike" spc="-1" dirty="0" smtClean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Lucida Sans Unicode"/>
              <a:ea typeface="ＭＳ Ｐゴシック"/>
            </a:endParaRPr>
          </a:p>
          <a:p>
            <a:pPr algn="just">
              <a:lnSpc>
                <a:spcPct val="100000"/>
              </a:lnSpc>
            </a:pPr>
            <a:r>
              <a:rPr lang="fr-FR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Rq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: les 20 </a:t>
            </a:r>
            <a:r>
              <a:rPr lang="fr-FR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keuros</a:t>
            </a:r>
            <a:r>
              <a:rPr lang="fr-FR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d’équipement scientifique sont arrivés le 20/09 ce qui nous empêche de faire un profil de dépense plat sur 3 ans comme demandé par la direction de l’IN2P3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1" name="TextShape 3"/>
          <p:cNvSpPr txBox="1"/>
          <p:nvPr/>
        </p:nvSpPr>
        <p:spPr>
          <a:xfrm>
            <a:off x="4191120" y="6356520"/>
            <a:ext cx="7617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3BCBD373-D6C5-4266-AAC9-A01FFBB59F9C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6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12" name="Table 4"/>
          <p:cNvGraphicFramePr/>
          <p:nvPr>
            <p:extLst>
              <p:ext uri="{D42A27DB-BD31-4B8C-83A1-F6EECF244321}">
                <p14:modId xmlns:p14="http://schemas.microsoft.com/office/powerpoint/2010/main" val="2596888670"/>
              </p:ext>
            </p:extLst>
          </p:nvPr>
        </p:nvGraphicFramePr>
        <p:xfrm>
          <a:off x="467640" y="2349000"/>
          <a:ext cx="7776360" cy="1275960"/>
        </p:xfrm>
        <a:graphic>
          <a:graphicData uri="http://schemas.openxmlformats.org/drawingml/2006/table">
            <a:tbl>
              <a:tblPr/>
              <a:tblGrid>
                <a:gridCol w="1407240"/>
                <a:gridCol w="1112376"/>
                <a:gridCol w="1775904"/>
                <a:gridCol w="1407240"/>
                <a:gridCol w="1234800"/>
                <a:gridCol w="838800"/>
              </a:tblGrid>
              <a:tr h="870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Laboratoire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Fond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Commun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Equipement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 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Techniques*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Total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(k€)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9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LPNHE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</a:t>
                      </a:r>
                      <a:endParaRPr lang="fr-FR" dirty="0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4</a:t>
                      </a: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60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323640" y="197640"/>
            <a:ext cx="8229240" cy="926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36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 Financières  (2/4) </a:t>
            </a:r>
            <a:endParaRPr lang="fr-FR" sz="5600" b="0" strike="noStrike" spc="-1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467640" y="908640"/>
            <a:ext cx="8208720" cy="4968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Demande Ressources Financières IN2P3 pour </a:t>
            </a:r>
            <a:r>
              <a:rPr lang="fr-FR" sz="24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2020 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  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/>
            <a:r>
              <a:rPr lang="en-US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100 </a:t>
            </a:r>
            <a:r>
              <a:rPr lang="en-US" sz="2400" spc="-1" dirty="0" err="1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kEuros</a:t>
            </a:r>
            <a:r>
              <a:rPr lang="en-US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(</a:t>
            </a:r>
            <a:r>
              <a:rPr lang="en-US" sz="2400" spc="-1" dirty="0" err="1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protos</a:t>
            </a:r>
            <a:r>
              <a:rPr lang="en-US" sz="2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Front-end electronics TPC </a:t>
            </a:r>
            <a:r>
              <a:rPr lang="en-US" sz="2400" spc="-1" dirty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et </a:t>
            </a:r>
            <a:r>
              <a:rPr lang="en-US" sz="2400" spc="-1" dirty="0" err="1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approvisionnement</a:t>
            </a:r>
            <a:r>
              <a:rPr lang="en-US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pour la production finale de 80 </a:t>
            </a:r>
            <a:r>
              <a:rPr lang="en-US" sz="2400" spc="-1" dirty="0" err="1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cartes</a:t>
            </a:r>
            <a:r>
              <a:rPr lang="en-US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en 2020 et </a:t>
            </a:r>
            <a:r>
              <a:rPr lang="en-US" sz="2400" spc="-1" dirty="0" err="1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système</a:t>
            </a:r>
            <a:r>
              <a:rPr lang="en-US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de suspension </a:t>
            </a:r>
            <a:r>
              <a:rPr lang="en-US" sz="2400" spc="-1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mécanique</a:t>
            </a:r>
            <a:r>
              <a:rPr lang="en-US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 des nouveaux </a:t>
            </a:r>
            <a:r>
              <a:rPr lang="en-US" sz="2400" spc="-1" dirty="0" err="1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détecteurs</a:t>
            </a:r>
            <a:r>
              <a:rPr lang="en-US" sz="2400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</a:rPr>
              <a:t>)</a:t>
            </a:r>
            <a:endParaRPr lang="ru-RU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5" name="TextShape 3"/>
          <p:cNvSpPr txBox="1"/>
          <p:nvPr/>
        </p:nvSpPr>
        <p:spPr>
          <a:xfrm>
            <a:off x="4191120" y="6356520"/>
            <a:ext cx="7617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86634E84-B204-4ED3-A88C-C098417E38A4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7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16" name="Table 4"/>
          <p:cNvGraphicFramePr/>
          <p:nvPr>
            <p:extLst>
              <p:ext uri="{D42A27DB-BD31-4B8C-83A1-F6EECF244321}">
                <p14:modId xmlns:p14="http://schemas.microsoft.com/office/powerpoint/2010/main" val="916359437"/>
              </p:ext>
            </p:extLst>
          </p:nvPr>
        </p:nvGraphicFramePr>
        <p:xfrm>
          <a:off x="467640" y="2421000"/>
          <a:ext cx="7776360" cy="1265160"/>
        </p:xfrm>
        <a:graphic>
          <a:graphicData uri="http://schemas.openxmlformats.org/drawingml/2006/table">
            <a:tbl>
              <a:tblPr/>
              <a:tblGrid>
                <a:gridCol w="1330080"/>
                <a:gridCol w="1621920"/>
                <a:gridCol w="1296000"/>
                <a:gridCol w="1368000"/>
                <a:gridCol w="1245240"/>
                <a:gridCol w="915120"/>
              </a:tblGrid>
              <a:tr h="846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Laboratoire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Fond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Commun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Equipement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 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Techniques*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Total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(k€)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00"/>
                    </a:solidFill>
                  </a:tcPr>
                </a:tc>
              </a:tr>
              <a:tr h="381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LPNHE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7pers*5kEuros?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100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r>
                        <a:rPr lang="ru-RU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600" b="0" strike="noStrike" spc="-1" dirty="0" smtClean="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185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323640" y="197640"/>
            <a:ext cx="8229240" cy="926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fr-FR" sz="36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Ressources Financières  (4/4) </a:t>
            </a:r>
            <a:endParaRPr lang="fr-FR" sz="56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467640" y="908640"/>
            <a:ext cx="8208720" cy="54478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marL="403200" indent="-402840" algn="just">
              <a:lnSpc>
                <a:spcPct val="100000"/>
              </a:lnSpc>
              <a:buBlip>
                <a:blip r:embed="rId3"/>
              </a:buBlip>
            </a:pPr>
            <a:r>
              <a:rPr lang="fr-FR" sz="24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Autres Ressources Financières 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   </a:t>
            </a:r>
            <a:r>
              <a:rPr lang="fr-FR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* Une ligne par financeur (CNES, ANR, LABEX, … ) et par laboratoire 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r>
              <a:rPr lang="fr-FR" sz="18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Lucida Sans Unicode"/>
                <a:ea typeface="ＭＳ Ｐゴシック"/>
              </a:rPr>
              <a:t>    ** Définies comme missions effectuées par personnel technique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r>
              <a:rPr lang="fr-FR" sz="24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*Financement EU pour T2K et pour HK</a:t>
            </a:r>
          </a:p>
          <a:p>
            <a:pPr algn="just">
              <a:lnSpc>
                <a:spcPct val="100000"/>
              </a:lnSpc>
            </a:pPr>
            <a:r>
              <a:rPr lang="fr-FR" sz="24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Par ailleurs M. </a:t>
            </a:r>
            <a:r>
              <a:rPr lang="fr-FR" sz="2400" b="1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Guigue</a:t>
            </a:r>
            <a:r>
              <a:rPr lang="fr-FR" sz="24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(</a:t>
            </a:r>
            <a:r>
              <a:rPr lang="fr-FR" sz="2400" b="1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MdC</a:t>
            </a:r>
            <a:r>
              <a:rPr lang="fr-FR" sz="24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SU) a obtenu un budget de « </a:t>
            </a:r>
            <a:r>
              <a:rPr lang="fr-FR" sz="2400" b="1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seed</a:t>
            </a:r>
            <a:r>
              <a:rPr lang="fr-FR" sz="2400" b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 money » pour une R&amp;D vers HK.</a:t>
            </a: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  <a:p>
            <a:pPr algn="just">
              <a:lnSpc>
                <a:spcPct val="100000"/>
              </a:lnSpc>
            </a:pPr>
            <a:endParaRPr lang="fr-FR" sz="2400" b="1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Candara"/>
            </a:endParaRPr>
          </a:p>
        </p:txBody>
      </p:sp>
      <p:sp>
        <p:nvSpPr>
          <p:cNvPr id="119" name="TextShape 3"/>
          <p:cNvSpPr txBox="1"/>
          <p:nvPr/>
        </p:nvSpPr>
        <p:spPr>
          <a:xfrm>
            <a:off x="4191120" y="6356520"/>
            <a:ext cx="7617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72CB0150-A04E-4461-8FB7-28B1FD0144D7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8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graphicFrame>
        <p:nvGraphicFramePr>
          <p:cNvPr id="120" name="Table 4"/>
          <p:cNvGraphicFramePr/>
          <p:nvPr>
            <p:extLst>
              <p:ext uri="{D42A27DB-BD31-4B8C-83A1-F6EECF244321}">
                <p14:modId xmlns:p14="http://schemas.microsoft.com/office/powerpoint/2010/main" val="249668503"/>
              </p:ext>
            </p:extLst>
          </p:nvPr>
        </p:nvGraphicFramePr>
        <p:xfrm>
          <a:off x="902840" y="2275662"/>
          <a:ext cx="7344360" cy="2421840"/>
        </p:xfrm>
        <a:graphic>
          <a:graphicData uri="http://schemas.openxmlformats.org/drawingml/2006/table">
            <a:tbl>
              <a:tblPr/>
              <a:tblGrid>
                <a:gridCol w="1478880"/>
                <a:gridCol w="1617120"/>
                <a:gridCol w="1656000"/>
                <a:gridCol w="1785960"/>
                <a:gridCol w="806400"/>
              </a:tblGrid>
              <a:tr h="768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Financeur</a:t>
                      </a:r>
                      <a:r>
                        <a:rPr lang="ru-RU" sz="160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*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Equipement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 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Scientifiques 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Missions Techniques**</a:t>
                      </a:r>
                      <a:endParaRPr lang="ru-RU" sz="1800" b="0" strike="noStrike" spc="-1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Total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60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</a:t>
                      </a:r>
                      <a:r>
                        <a:rPr lang="ru-RU" sz="1600" b="0" strike="noStrike" spc="-1" dirty="0" err="1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k</a:t>
                      </a:r>
                      <a:r>
                        <a:rPr lang="ru-RU" sz="1600" b="0" strike="noStrike" spc="-1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€) </a:t>
                      </a:r>
                      <a:endParaRPr lang="ru-RU" sz="1800" b="0" strike="noStrike" spc="-1" dirty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768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ANR (</a:t>
                      </a:r>
                      <a:r>
                        <a:rPr lang="en-US" sz="1800" b="0" strike="noStrike" spc="-1" dirty="0" err="1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sur</a:t>
                      </a:r>
                      <a:r>
                        <a:rPr lang="en-US" sz="1800" b="0" strike="noStrike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4 </a:t>
                      </a:r>
                      <a:r>
                        <a:rPr lang="en-US" sz="1800" b="0" strike="noStrike" spc="-1" dirty="0" err="1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ans</a:t>
                      </a:r>
                      <a:r>
                        <a:rPr lang="en-US" sz="1800" b="0" strike="noStrike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)</a:t>
                      </a:r>
                      <a:endParaRPr lang="ru-RU" sz="1800" b="0" strike="noStrike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5</a:t>
                      </a:r>
                      <a:endParaRPr lang="ru-RU" sz="1800" b="0" strike="noStrike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30</a:t>
                      </a:r>
                      <a:endParaRPr lang="ru-RU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35</a:t>
                      </a:r>
                      <a:endParaRPr lang="ru-RU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7689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JENNIFER* </a:t>
                      </a:r>
                      <a:r>
                        <a:rPr lang="en-US" sz="1800" b="0" strike="noStrike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(</a:t>
                      </a:r>
                      <a:r>
                        <a:rPr lang="en-US" sz="1800" b="0" strike="noStrike" spc="-1" dirty="0" err="1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sur</a:t>
                      </a:r>
                      <a:r>
                        <a:rPr lang="en-US" sz="1800" b="0" strike="noStrike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 4 </a:t>
                      </a:r>
                      <a:r>
                        <a:rPr lang="en-US" sz="1800" b="0" strike="noStrike" spc="-1" dirty="0" err="1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ans</a:t>
                      </a:r>
                      <a:r>
                        <a:rPr lang="en-US" sz="1800" b="0" strike="noStrike" spc="-1" dirty="0" smtClean="0">
                          <a:solidFill>
                            <a:schemeClr val="bg1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)</a:t>
                      </a:r>
                      <a:endParaRPr lang="ru-RU" sz="1800" b="0" strike="noStrike" spc="-1" dirty="0">
                        <a:solidFill>
                          <a:schemeClr val="bg1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0</a:t>
                      </a:r>
                      <a:endParaRPr lang="ru-RU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30</a:t>
                      </a:r>
                      <a:endParaRPr lang="ru-RU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9</a:t>
                      </a:r>
                      <a:endParaRPr lang="ru-RU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800" b="0" strike="noStrike" spc="-1" dirty="0" smtClean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Arial"/>
                        </a:rPr>
                        <a:t>39</a:t>
                      </a:r>
                      <a:endParaRPr lang="ru-RU" sz="1800" b="0" strike="noStrike" spc="-1" dirty="0">
                        <a:solidFill>
                          <a:srgbClr val="FFFFFF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4191120" y="6356520"/>
            <a:ext cx="76176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fld id="{23FF5F78-E7CE-4E25-A395-7E94637ED5C1}" type="slidenum">
              <a:rPr lang="ru-RU" sz="1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ＭＳ Ｐゴシック"/>
              </a:rPr>
              <a:t>9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22" name="TextShape 2"/>
          <p:cNvSpPr txBox="1"/>
          <p:nvPr/>
        </p:nvSpPr>
        <p:spPr>
          <a:xfrm>
            <a:off x="395280" y="304920"/>
            <a:ext cx="8229240" cy="57160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fr-FR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Liste nominale des signataires des publications et statut (permanent, </a:t>
            </a:r>
            <a:r>
              <a:rPr lang="fr-FR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postdoc</a:t>
            </a:r>
            <a:r>
              <a:rPr lang="fr-FR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</a:t>
            </a:r>
            <a:r>
              <a:rPr lang="fr-FR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thèsard</a:t>
            </a:r>
            <a:r>
              <a:rPr lang="fr-FR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, </a:t>
            </a:r>
            <a:r>
              <a:rPr lang="fr-FR" sz="32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etc</a:t>
            </a:r>
            <a:r>
              <a:rPr lang="fr-FR" sz="32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)
</a:t>
            </a:r>
            <a:r>
              <a:rPr lang="fr-FR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</a:rPr>
              <a:t>
</a:t>
            </a:r>
            <a:r>
              <a:rPr lang="fr-FR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
</a:t>
            </a:r>
            <a:r>
              <a:rPr lang="fr-FR" sz="1600" b="0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LPNHE</a:t>
            </a:r>
            <a:r>
              <a:rPr lang="fr-FR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 </a:t>
            </a:r>
            <a:r>
              <a:rPr lang="fr-FR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
J. Dumarchez (DR), C. </a:t>
            </a:r>
            <a:r>
              <a:rPr lang="fr-FR" sz="1600" b="1" i="1" strike="noStrike" spc="-1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Giganti</a:t>
            </a:r>
            <a:r>
              <a:rPr lang="fr-FR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 (CR), B. Popov (DR</a:t>
            </a:r>
            <a:r>
              <a:rPr lang="fr-FR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), M. </a:t>
            </a:r>
            <a:r>
              <a:rPr lang="fr-FR" sz="1600" b="1" i="1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Guigue</a:t>
            </a:r>
            <a:r>
              <a:rPr lang="fr-FR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 (</a:t>
            </a:r>
            <a:r>
              <a:rPr lang="fr-FR" sz="1600" b="1" i="1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MdC</a:t>
            </a:r>
            <a:r>
              <a:rPr lang="fr-FR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), M. </a:t>
            </a:r>
            <a:r>
              <a:rPr lang="fr-FR" sz="1600" b="1" i="1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Zito</a:t>
            </a:r>
            <a:r>
              <a:rPr lang="fr-FR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 (DR), A. Blondel (DR)</a:t>
            </a:r>
            <a:r>
              <a:rPr lang="fr-FR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
</a:t>
            </a:r>
            <a:r>
              <a:rPr lang="fr-FR" sz="1600" b="1" i="1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V. Nguyen</a:t>
            </a:r>
            <a:r>
              <a:rPr lang="fr-FR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 </a:t>
            </a:r>
            <a:r>
              <a:rPr lang="fr-FR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(doctorant</a:t>
            </a:r>
            <a:r>
              <a:rPr lang="fr-FR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), XXX (</a:t>
            </a:r>
            <a:r>
              <a:rPr lang="fr-FR" sz="1600" b="1" i="1" strike="noStrike" spc="-1" dirty="0" err="1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postdoc</a:t>
            </a:r>
            <a:r>
              <a:rPr lang="fr-FR" sz="1600" b="1" i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)</a:t>
            </a:r>
            <a:r>
              <a:rPr lang="fr-FR" sz="1600" b="1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
 </a:t>
            </a:r>
            <a:r>
              <a:rPr lang="fr-FR" sz="1600" b="0" i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ndara"/>
                <a:ea typeface="ＭＳ Ｐゴシック"/>
              </a:rPr>
              <a:t>
</a:t>
            </a:r>
            <a:endParaRPr lang="fr-FR" sz="5600" b="0" strike="noStrike" spc="-1" dirty="0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Orbite.thmx</Template>
  <TotalTime>13100</TotalTime>
  <Words>547</Words>
  <Application>Microsoft Macintosh PowerPoint</Application>
  <PresentationFormat>Présentation à l'écran (4:3)</PresentationFormat>
  <Paragraphs>187</Paragraphs>
  <Slides>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cnrs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IN2P325</dc:creator>
  <dc:description/>
  <cp:lastModifiedBy>Jacques Dumarchez</cp:lastModifiedBy>
  <cp:revision>245</cp:revision>
  <dcterms:created xsi:type="dcterms:W3CDTF">2012-05-31T12:12:44Z</dcterms:created>
  <dcterms:modified xsi:type="dcterms:W3CDTF">2019-09-26T12:53:50Z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cnrs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Présentation à l'écran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10</vt:i4>
  </property>
</Properties>
</file>