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8"/>
  </p:notesMasterIdLst>
  <p:sldIdLst>
    <p:sldId id="336" r:id="rId2"/>
    <p:sldId id="349" r:id="rId3"/>
    <p:sldId id="350" r:id="rId4"/>
    <p:sldId id="351" r:id="rId5"/>
    <p:sldId id="352" r:id="rId6"/>
    <p:sldId id="353" r:id="rId7"/>
    <p:sldId id="354" r:id="rId8"/>
    <p:sldId id="360" r:id="rId9"/>
    <p:sldId id="355" r:id="rId10"/>
    <p:sldId id="358" r:id="rId11"/>
    <p:sldId id="339" r:id="rId12"/>
    <p:sldId id="357" r:id="rId13"/>
    <p:sldId id="362" r:id="rId14"/>
    <p:sldId id="348" r:id="rId15"/>
    <p:sldId id="361" r:id="rId16"/>
    <p:sldId id="275"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112"/>
    <a:srgbClr val="339933"/>
    <a:srgbClr val="008080"/>
    <a:srgbClr val="00294B"/>
    <a:srgbClr val="62C4DD"/>
    <a:srgbClr val="4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5"/>
    <p:restoredTop sz="94703"/>
  </p:normalViewPr>
  <p:slideViewPr>
    <p:cSldViewPr>
      <p:cViewPr>
        <p:scale>
          <a:sx n="89" d="100"/>
          <a:sy n="89" d="100"/>
        </p:scale>
        <p:origin x="-59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7F24A-4044-434C-BEEA-F4F4DA9256D8}" type="datetimeFigureOut">
              <a:rPr lang="fr-FR" smtClean="0"/>
              <a:t>17/01/2020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864A8-E5E8-4C6C-89E7-BC8C8B4867BC}" type="slidenum">
              <a:rPr lang="fr-FR" smtClean="0"/>
              <a:t>‹N°›</a:t>
            </a:fld>
            <a:endParaRPr lang="fr-FR"/>
          </a:p>
        </p:txBody>
      </p:sp>
    </p:spTree>
    <p:extLst>
      <p:ext uri="{BB962C8B-B14F-4D97-AF65-F5344CB8AC3E}">
        <p14:creationId xmlns:p14="http://schemas.microsoft.com/office/powerpoint/2010/main" val="377494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7" name="Rectangle 16"/>
          <p:cNvSpPr/>
          <p:nvPr userDrawn="1"/>
        </p:nvSpPr>
        <p:spPr>
          <a:xfrm>
            <a:off x="0" y="5079999"/>
            <a:ext cx="9144000" cy="1872296"/>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userDrawn="1"/>
        </p:nvCxnSpPr>
        <p:spPr>
          <a:xfrm flipH="1">
            <a:off x="6984958" y="5750260"/>
            <a:ext cx="1979530" cy="0"/>
          </a:xfrm>
          <a:prstGeom prst="line">
            <a:avLst/>
          </a:prstGeom>
          <a:ln>
            <a:solidFill>
              <a:srgbClr val="62C4DD"/>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userDrawn="1"/>
        </p:nvSpPr>
        <p:spPr bwMode="auto">
          <a:xfrm>
            <a:off x="6696744" y="1340768"/>
            <a:ext cx="2339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b="0" dirty="0">
                <a:solidFill>
                  <a:srgbClr val="1B4367"/>
                </a:solidFill>
                <a:latin typeface="Arial Narrow" panose="020B0606020202030204" pitchFamily="34" charset="0"/>
              </a:rPr>
              <a:t>www.in2p3.fr</a:t>
            </a:r>
          </a:p>
        </p:txBody>
      </p:sp>
      <p:sp>
        <p:nvSpPr>
          <p:cNvPr id="15" name="Titre 1"/>
          <p:cNvSpPr txBox="1">
            <a:spLocks/>
          </p:cNvSpPr>
          <p:nvPr userDrawn="1"/>
        </p:nvSpPr>
        <p:spPr>
          <a:xfrm>
            <a:off x="2123728" y="332656"/>
            <a:ext cx="6933456"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3600" dirty="0">
                <a:solidFill>
                  <a:srgbClr val="E75112"/>
                </a:solidFill>
                <a:latin typeface="Arial Narrow" panose="020B0606020202030204" pitchFamily="34" charset="0"/>
                <a:ea typeface="ＭＳ Ｐゴシック" panose="020B0600070205080204" pitchFamily="34" charset="-128"/>
              </a:rPr>
              <a:t>Institut national de physique nucléaire </a:t>
            </a:r>
          </a:p>
          <a:p>
            <a:pPr algn="r"/>
            <a:r>
              <a:rPr lang="fr-FR" altLang="fr-FR" sz="3600" dirty="0">
                <a:solidFill>
                  <a:srgbClr val="E75112"/>
                </a:solidFill>
                <a:latin typeface="Arial Narrow" panose="020B0606020202030204" pitchFamily="34" charset="0"/>
                <a:ea typeface="ＭＳ Ｐゴシック" panose="020B0600070205080204" pitchFamily="34" charset="-128"/>
              </a:rPr>
              <a:t>et de physique des particules</a:t>
            </a:r>
            <a:endParaRPr lang="fr-FR" sz="3600" dirty="0">
              <a:solidFill>
                <a:srgbClr val="E75112"/>
              </a:solidFill>
              <a:latin typeface="Arial Narrow" panose="020B0606020202030204" pitchFamily="34" charset="0"/>
            </a:endParaRPr>
          </a:p>
        </p:txBody>
      </p:sp>
      <p:sp>
        <p:nvSpPr>
          <p:cNvPr id="2" name="Titre 1"/>
          <p:cNvSpPr>
            <a:spLocks noGrp="1"/>
          </p:cNvSpPr>
          <p:nvPr>
            <p:ph type="title" hasCustomPrompt="1"/>
          </p:nvPr>
        </p:nvSpPr>
        <p:spPr>
          <a:xfrm>
            <a:off x="1669754" y="5196832"/>
            <a:ext cx="7380312" cy="464416"/>
          </a:xfrm>
        </p:spPr>
        <p:txBody>
          <a:bodyPr>
            <a:noAutofit/>
          </a:bodyPr>
          <a:lstStyle>
            <a:lvl1pPr algn="r">
              <a:defRPr sz="3000" b="0" i="0">
                <a:solidFill>
                  <a:schemeClr val="tx1"/>
                </a:solidFill>
              </a:defRPr>
            </a:lvl1pPr>
          </a:lstStyle>
          <a:p>
            <a:r>
              <a:rPr lang="fr-FR" dirty="0"/>
              <a:t>Titre de la présentation - Date</a:t>
            </a:r>
          </a:p>
        </p:txBody>
      </p:sp>
      <p:sp>
        <p:nvSpPr>
          <p:cNvPr id="4" name="Espace réservé du texte 3"/>
          <p:cNvSpPr>
            <a:spLocks noGrp="1"/>
          </p:cNvSpPr>
          <p:nvPr>
            <p:ph type="body" sz="quarter" idx="10" hasCustomPrompt="1"/>
          </p:nvPr>
        </p:nvSpPr>
        <p:spPr>
          <a:xfrm>
            <a:off x="1692275" y="5805488"/>
            <a:ext cx="7343775" cy="360362"/>
          </a:xfrm>
          <a:prstGeom prst="rect">
            <a:avLst/>
          </a:prstGeom>
        </p:spPr>
        <p:txBody>
          <a:bodyPr/>
          <a:lstStyle>
            <a:lvl1pPr marL="0" indent="0" algn="r">
              <a:buNone/>
              <a:defRPr sz="2200" i="1">
                <a:latin typeface="Arial Narrow" panose="020B0606020202030204" pitchFamily="34" charset="0"/>
              </a:defRPr>
            </a:lvl1pPr>
          </a:lstStyle>
          <a:p>
            <a:pPr lvl="0"/>
            <a:r>
              <a:rPr lang="fr-FR" sz="2200" dirty="0"/>
              <a:t>Nom de l’intervenant - fonction</a:t>
            </a:r>
            <a:endParaRPr lang="fr-FR" dirty="0"/>
          </a:p>
        </p:txBody>
      </p:sp>
      <p:pic>
        <p:nvPicPr>
          <p:cNvPr id="2050" name="Picture 2" descr="Résultat de recherche d'images pour &quot;CNRS logo&quo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504" y="188640"/>
            <a:ext cx="1549946" cy="154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6179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a:xfrm>
            <a:off x="2771800" y="6516000"/>
            <a:ext cx="5184000" cy="360000"/>
          </a:xfrm>
        </p:spPr>
        <p:txBody>
          <a:bodyPr/>
          <a:lstStyle>
            <a:lvl1pPr>
              <a:defRPr>
                <a:solidFill>
                  <a:srgbClr val="00294B"/>
                </a:solidFill>
              </a:defRPr>
            </a:lvl1pPr>
          </a:lstStyle>
          <a:p>
            <a:r>
              <a:rPr lang="fr-FR"/>
              <a:t>IN2P3</a:t>
            </a:r>
          </a:p>
        </p:txBody>
      </p:sp>
      <p:sp>
        <p:nvSpPr>
          <p:cNvPr id="6" name="Espace réservé du numéro de diapositive 5"/>
          <p:cNvSpPr>
            <a:spLocks noGrp="1"/>
          </p:cNvSpPr>
          <p:nvPr>
            <p:ph type="sldNum" sz="quarter" idx="12"/>
          </p:nvPr>
        </p:nvSpPr>
        <p:spPr>
          <a:xfrm>
            <a:off x="8316416" y="6516000"/>
            <a:ext cx="720000" cy="360000"/>
          </a:xfrm>
        </p:spPr>
        <p:txBody>
          <a:bodyPr/>
          <a:lstStyle>
            <a:lvl1pPr>
              <a:defRPr>
                <a:solidFill>
                  <a:srgbClr val="00294B"/>
                </a:solidFill>
              </a:defRPr>
            </a:lvl1pPr>
          </a:lstStyle>
          <a:p>
            <a:fld id="{5A41D906-68FB-4FCF-A226-CB4AF2FE6205}" type="slidenum">
              <a:rPr lang="fr-FR" smtClean="0"/>
              <a:pPr/>
              <a:t>‹N°›</a:t>
            </a:fld>
            <a:endParaRPr lang="fr-FR"/>
          </a:p>
        </p:txBody>
      </p:sp>
      <p:sp>
        <p:nvSpPr>
          <p:cNvPr id="7" name="Espace réservé de la date 1">
            <a:extLst>
              <a:ext uri="{FF2B5EF4-FFF2-40B4-BE49-F238E27FC236}">
                <a16:creationId xmlns="" xmlns:a16="http://schemas.microsoft.com/office/drawing/2014/main" id="{88E2FC32-ED7C-FA4B-94C4-3D0E5B749275}"/>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ctr">
              <a:defRPr sz="1200">
                <a:solidFill>
                  <a:srgbClr val="00294B"/>
                </a:solidFill>
              </a:defRPr>
            </a:lvl1pPr>
          </a:lstStyle>
          <a:p>
            <a:fld id="{2286A1D0-96F7-294A-BDF0-BB132E9CC2D8}" type="datetime1">
              <a:rPr lang="fr-FR" smtClean="0"/>
              <a:pPr/>
              <a:t>17/01/2020</a:t>
            </a:fld>
            <a:endParaRPr lang="en-GB" dirty="0"/>
          </a:p>
        </p:txBody>
      </p:sp>
      <p:sp>
        <p:nvSpPr>
          <p:cNvPr id="8" name="Titre 1">
            <a:extLst>
              <a:ext uri="{FF2B5EF4-FFF2-40B4-BE49-F238E27FC236}">
                <a16:creationId xmlns="" xmlns:a16="http://schemas.microsoft.com/office/drawing/2014/main" id="{E0FE2E31-FA02-3C4D-A384-3B4F60B79652}"/>
              </a:ext>
            </a:extLst>
          </p:cNvPr>
          <p:cNvSpPr>
            <a:spLocks noGrp="1"/>
          </p:cNvSpPr>
          <p:nvPr>
            <p:ph type="title"/>
          </p:nvPr>
        </p:nvSpPr>
        <p:spPr>
          <a:xfrm>
            <a:off x="936104" y="260648"/>
            <a:ext cx="7380312" cy="346050"/>
          </a:xfrm>
          <a:prstGeom prst="rect">
            <a:avLst/>
          </a:prstGeom>
        </p:spPr>
        <p:txBody>
          <a:bodyPr/>
          <a:lstStyle/>
          <a:p>
            <a:r>
              <a:rPr lang="fr-FR" dirty="0"/>
              <a:t>Modifiez le style du titre</a:t>
            </a:r>
          </a:p>
        </p:txBody>
      </p:sp>
    </p:spTree>
    <p:extLst>
      <p:ext uri="{BB962C8B-B14F-4D97-AF65-F5344CB8AC3E}">
        <p14:creationId xmlns:p14="http://schemas.microsoft.com/office/powerpoint/2010/main" val="23088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17" name="Rectangle 16"/>
          <p:cNvSpPr/>
          <p:nvPr userDrawn="1"/>
        </p:nvSpPr>
        <p:spPr>
          <a:xfrm>
            <a:off x="0" y="5079999"/>
            <a:ext cx="9144000" cy="1872296"/>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userDrawn="1"/>
        </p:nvCxnSpPr>
        <p:spPr>
          <a:xfrm flipH="1">
            <a:off x="6984958" y="5750260"/>
            <a:ext cx="1979530" cy="0"/>
          </a:xfrm>
          <a:prstGeom prst="line">
            <a:avLst/>
          </a:prstGeom>
          <a:ln>
            <a:solidFill>
              <a:srgbClr val="62C4DD"/>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userDrawn="1"/>
        </p:nvSpPr>
        <p:spPr bwMode="auto">
          <a:xfrm>
            <a:off x="6696744" y="1340768"/>
            <a:ext cx="2339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b="0" dirty="0">
                <a:solidFill>
                  <a:srgbClr val="1B4367"/>
                </a:solidFill>
                <a:latin typeface="Arial Narrow" panose="020B0606020202030204" pitchFamily="34" charset="0"/>
              </a:rPr>
              <a:t>www.in2p3.fr</a:t>
            </a:r>
          </a:p>
        </p:txBody>
      </p:sp>
      <p:sp>
        <p:nvSpPr>
          <p:cNvPr id="15" name="Titre 1"/>
          <p:cNvSpPr txBox="1">
            <a:spLocks/>
          </p:cNvSpPr>
          <p:nvPr userDrawn="1"/>
        </p:nvSpPr>
        <p:spPr>
          <a:xfrm>
            <a:off x="2123728" y="332656"/>
            <a:ext cx="6933456"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3600" dirty="0">
                <a:solidFill>
                  <a:srgbClr val="E75112"/>
                </a:solidFill>
                <a:latin typeface="Arial Narrow" panose="020B0606020202030204" pitchFamily="34" charset="0"/>
                <a:ea typeface="ＭＳ Ｐゴシック" panose="020B0600070205080204" pitchFamily="34" charset="-128"/>
              </a:rPr>
              <a:t>Institut national de physique nucléaire </a:t>
            </a:r>
          </a:p>
          <a:p>
            <a:pPr algn="r"/>
            <a:r>
              <a:rPr lang="fr-FR" altLang="fr-FR" sz="3600" dirty="0">
                <a:solidFill>
                  <a:srgbClr val="E75112"/>
                </a:solidFill>
                <a:latin typeface="Arial Narrow" panose="020B0606020202030204" pitchFamily="34" charset="0"/>
                <a:ea typeface="ＭＳ Ｐゴシック" panose="020B0600070205080204" pitchFamily="34" charset="-128"/>
              </a:rPr>
              <a:t>et de physique des particules</a:t>
            </a:r>
            <a:endParaRPr lang="fr-FR" sz="3600" dirty="0">
              <a:solidFill>
                <a:srgbClr val="E75112"/>
              </a:solidFill>
              <a:latin typeface="Arial Narrow" panose="020B0606020202030204" pitchFamily="34" charset="0"/>
            </a:endParaRPr>
          </a:p>
        </p:txBody>
      </p:sp>
      <p:sp>
        <p:nvSpPr>
          <p:cNvPr id="11" name="Espace réservé du pied de page 4"/>
          <p:cNvSpPr>
            <a:spLocks noGrp="1"/>
          </p:cNvSpPr>
          <p:nvPr>
            <p:ph type="ftr" sz="quarter" idx="3"/>
          </p:nvPr>
        </p:nvSpPr>
        <p:spPr>
          <a:xfrm>
            <a:off x="1187624" y="6516000"/>
            <a:ext cx="6768000" cy="360000"/>
          </a:xfrm>
          <a:prstGeom prst="rect">
            <a:avLst/>
          </a:prstGeom>
        </p:spPr>
        <p:txBody>
          <a:bodyPr vert="horz" lIns="91440" tIns="45720" rIns="91440" bIns="45720" rtlCol="0" anchor="ctr"/>
          <a:lstStyle>
            <a:lvl1pPr algn="ctr">
              <a:defRPr sz="1400" b="1">
                <a:solidFill>
                  <a:schemeClr val="bg1"/>
                </a:solidFill>
              </a:defRPr>
            </a:lvl1pPr>
          </a:lstStyle>
          <a:p>
            <a:r>
              <a:rPr lang="fr-FR" sz="1200" dirty="0"/>
              <a:t>IN2P3</a:t>
            </a:r>
          </a:p>
        </p:txBody>
      </p:sp>
      <p:sp>
        <p:nvSpPr>
          <p:cNvPr id="2" name="Titre 1"/>
          <p:cNvSpPr>
            <a:spLocks noGrp="1"/>
          </p:cNvSpPr>
          <p:nvPr>
            <p:ph type="title" hasCustomPrompt="1"/>
          </p:nvPr>
        </p:nvSpPr>
        <p:spPr>
          <a:xfrm>
            <a:off x="1669754" y="5196832"/>
            <a:ext cx="7380312" cy="464416"/>
          </a:xfrm>
        </p:spPr>
        <p:txBody>
          <a:bodyPr>
            <a:noAutofit/>
          </a:bodyPr>
          <a:lstStyle>
            <a:lvl1pPr algn="r">
              <a:defRPr sz="3000" b="0" i="0">
                <a:solidFill>
                  <a:schemeClr val="tx1"/>
                </a:solidFill>
              </a:defRPr>
            </a:lvl1pPr>
          </a:lstStyle>
          <a:p>
            <a:r>
              <a:rPr lang="fr-FR" dirty="0"/>
              <a:t>Titre de la présentation - Date</a:t>
            </a:r>
          </a:p>
        </p:txBody>
      </p:sp>
      <p:sp>
        <p:nvSpPr>
          <p:cNvPr id="4" name="Espace réservé du texte 3"/>
          <p:cNvSpPr>
            <a:spLocks noGrp="1"/>
          </p:cNvSpPr>
          <p:nvPr>
            <p:ph type="body" sz="quarter" idx="10" hasCustomPrompt="1"/>
          </p:nvPr>
        </p:nvSpPr>
        <p:spPr>
          <a:xfrm>
            <a:off x="1692275" y="5805488"/>
            <a:ext cx="7343775" cy="360362"/>
          </a:xfrm>
          <a:prstGeom prst="rect">
            <a:avLst/>
          </a:prstGeom>
        </p:spPr>
        <p:txBody>
          <a:bodyPr/>
          <a:lstStyle>
            <a:lvl1pPr marL="0" indent="0" algn="r">
              <a:buNone/>
              <a:defRPr sz="2200" i="1">
                <a:latin typeface="Arial Narrow" panose="020B0606020202030204" pitchFamily="34" charset="0"/>
              </a:defRPr>
            </a:lvl1pPr>
          </a:lstStyle>
          <a:p>
            <a:pPr lvl="0"/>
            <a:r>
              <a:rPr lang="fr-FR" sz="2200" dirty="0"/>
              <a:t>Nom de l’intervenant - fonction</a:t>
            </a:r>
            <a:endParaRPr lang="fr-FR" dirty="0"/>
          </a:p>
        </p:txBody>
      </p:sp>
      <p:pic>
        <p:nvPicPr>
          <p:cNvPr id="14" name="Image 13">
            <a:extLst>
              <a:ext uri="{FF2B5EF4-FFF2-40B4-BE49-F238E27FC236}">
                <a16:creationId xmlns="" xmlns:a16="http://schemas.microsoft.com/office/drawing/2014/main" id="{B4793332-E926-7640-9152-48EB3ADE5E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843200"/>
            <a:ext cx="9144000" cy="3307184"/>
          </a:xfrm>
          <a:prstGeom prst="rect">
            <a:avLst/>
          </a:prstGeom>
        </p:spPr>
      </p:pic>
      <p:pic>
        <p:nvPicPr>
          <p:cNvPr id="18" name="Picture 2" descr="Résultat de recherche d'images pour &quot;CNRS logo&quot;"/>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04" y="188640"/>
            <a:ext cx="1549946" cy="154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791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1187624" y="6516000"/>
            <a:ext cx="6768000" cy="360000"/>
          </a:xfrm>
          <a:prstGeom prst="rect">
            <a:avLst/>
          </a:prstGeom>
        </p:spPr>
        <p:txBody>
          <a:bodyPr vert="horz" lIns="91440" tIns="45720" rIns="91440" bIns="45720" rtlCol="0" anchor="ctr"/>
          <a:lstStyle>
            <a:lvl1pPr algn="ctr">
              <a:defRPr sz="1400" b="1">
                <a:solidFill>
                  <a:schemeClr val="bg1"/>
                </a:solidFill>
              </a:defRPr>
            </a:lvl1pPr>
          </a:lstStyle>
          <a:p>
            <a:r>
              <a:rPr lang="fr-FR" sz="1200" dirty="0"/>
              <a:t>IN2P3</a:t>
            </a:r>
          </a:p>
        </p:txBody>
      </p:sp>
      <p:sp>
        <p:nvSpPr>
          <p:cNvPr id="14" name="Rectangle 13"/>
          <p:cNvSpPr/>
          <p:nvPr userDrawn="1"/>
        </p:nvSpPr>
        <p:spPr>
          <a:xfrm>
            <a:off x="0" y="1844824"/>
            <a:ext cx="9144000" cy="637887"/>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userDrawn="1"/>
        </p:nvSpPr>
        <p:spPr>
          <a:xfrm>
            <a:off x="0" y="6219433"/>
            <a:ext cx="9144000" cy="637887"/>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99750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2">
    <p:spTree>
      <p:nvGrpSpPr>
        <p:cNvPr id="1" name=""/>
        <p:cNvGrpSpPr/>
        <p:nvPr/>
      </p:nvGrpSpPr>
      <p:grpSpPr>
        <a:xfrm>
          <a:off x="0" y="0"/>
          <a:ext cx="0" cy="0"/>
          <a:chOff x="0" y="0"/>
          <a:chExt cx="0" cy="0"/>
        </a:xfrm>
      </p:grpSpPr>
      <p:sp>
        <p:nvSpPr>
          <p:cNvPr id="2" name="Titre 1"/>
          <p:cNvSpPr>
            <a:spLocks noGrp="1"/>
          </p:cNvSpPr>
          <p:nvPr>
            <p:ph type="title"/>
          </p:nvPr>
        </p:nvSpPr>
        <p:spPr>
          <a:xfrm>
            <a:off x="1115616" y="260648"/>
            <a:ext cx="7380312" cy="346050"/>
          </a:xfrm>
          <a:prstGeom prst="rect">
            <a:avLst/>
          </a:prstGeom>
        </p:spPr>
        <p:txBody>
          <a:bodyPr/>
          <a:lstStyle/>
          <a:p>
            <a:r>
              <a:rPr lang="fr-FR" dirty="0"/>
              <a:t>Modifiez le style du titre</a:t>
            </a:r>
          </a:p>
        </p:txBody>
      </p:sp>
      <p:sp>
        <p:nvSpPr>
          <p:cNvPr id="5"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‹N°›</a:t>
            </a:fld>
            <a:endParaRPr lang="fr-FR"/>
          </a:p>
        </p:txBody>
      </p:sp>
      <p:sp>
        <p:nvSpPr>
          <p:cNvPr id="7" name="Espace réservé du pied de page 4"/>
          <p:cNvSpPr>
            <a:spLocks noGrp="1"/>
          </p:cNvSpPr>
          <p:nvPr>
            <p:ph type="ftr" sz="quarter" idx="3"/>
          </p:nvPr>
        </p:nvSpPr>
        <p:spPr>
          <a:xfrm>
            <a:off x="2771800" y="6516000"/>
            <a:ext cx="5184000" cy="360000"/>
          </a:xfrm>
          <a:prstGeom prst="rect">
            <a:avLst/>
          </a:prstGeom>
        </p:spPr>
        <p:txBody>
          <a:bodyPr vert="horz" lIns="91440" tIns="45720" rIns="91440" bIns="45720" rtlCol="0" anchor="ctr"/>
          <a:lstStyle>
            <a:lvl1pPr algn="ctr">
              <a:defRPr sz="1200" b="1">
                <a:solidFill>
                  <a:schemeClr val="tx1">
                    <a:tint val="75000"/>
                  </a:schemeClr>
                </a:solidFill>
                <a:latin typeface="Arial Narrow" panose="020B0606020202030204" pitchFamily="34" charset="0"/>
              </a:defRPr>
            </a:lvl1pPr>
          </a:lstStyle>
          <a:p>
            <a:r>
              <a:rPr lang="fr-FR" dirty="0" smtClean="0"/>
              <a:t>J-L. Biarrotte, MYRRHA </a:t>
            </a:r>
            <a:r>
              <a:rPr lang="fr-FR" dirty="0" err="1" smtClean="0"/>
              <a:t>Stakeholders</a:t>
            </a:r>
            <a:r>
              <a:rPr lang="fr-FR" dirty="0" smtClean="0"/>
              <a:t> Event, Mol, 05/11/2019</a:t>
            </a:r>
            <a:endParaRPr lang="fr-FR" dirty="0"/>
          </a:p>
        </p:txBody>
      </p:sp>
    </p:spTree>
    <p:extLst>
      <p:ext uri="{BB962C8B-B14F-4D97-AF65-F5344CB8AC3E}">
        <p14:creationId xmlns:p14="http://schemas.microsoft.com/office/powerpoint/2010/main" val="30252212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7F82933-F053-3F45-BE0F-7EDE3DD2B503}"/>
              </a:ext>
            </a:extLst>
          </p:cNvPr>
          <p:cNvSpPr>
            <a:spLocks noGrp="1"/>
          </p:cNvSpPr>
          <p:nvPr>
            <p:ph type="title"/>
          </p:nvPr>
        </p:nvSpPr>
        <p:spPr>
          <a:xfrm>
            <a:off x="936104" y="116632"/>
            <a:ext cx="7380312" cy="637888"/>
          </a:xfrm>
        </p:spPr>
        <p:txBody>
          <a:bodyPr/>
          <a:lstStyle/>
          <a:p>
            <a:r>
              <a:rPr lang="fr-FR"/>
              <a:t>Modifiez le style du titre</a:t>
            </a:r>
            <a:endParaRPr lang="en-GB"/>
          </a:p>
        </p:txBody>
      </p:sp>
      <p:sp>
        <p:nvSpPr>
          <p:cNvPr id="4" name="Espace réservé du numéro de diapositive 3">
            <a:extLst>
              <a:ext uri="{FF2B5EF4-FFF2-40B4-BE49-F238E27FC236}">
                <a16:creationId xmlns="" xmlns:a16="http://schemas.microsoft.com/office/drawing/2014/main" id="{D7C1F132-D535-114A-9B88-538EA4360300}"/>
              </a:ext>
            </a:extLst>
          </p:cNvPr>
          <p:cNvSpPr>
            <a:spLocks noGrp="1"/>
          </p:cNvSpPr>
          <p:nvPr>
            <p:ph type="sldNum" sz="quarter" idx="11"/>
          </p:nvPr>
        </p:nvSpPr>
        <p:spPr/>
        <p:txBody>
          <a:bodyPr/>
          <a:lstStyle/>
          <a:p>
            <a:fld id="{5A41D906-68FB-4FCF-A226-CB4AF2FE6205}" type="slidenum">
              <a:rPr lang="fr-FR" smtClean="0"/>
              <a:pPr/>
              <a:t>‹N°›</a:t>
            </a:fld>
            <a:endParaRPr lang="fr-FR" dirty="0"/>
          </a:p>
        </p:txBody>
      </p:sp>
      <p:sp>
        <p:nvSpPr>
          <p:cNvPr id="6" name="Espace réservé du pied de page 4"/>
          <p:cNvSpPr>
            <a:spLocks noGrp="1"/>
          </p:cNvSpPr>
          <p:nvPr>
            <p:ph type="ftr" sz="quarter" idx="3"/>
          </p:nvPr>
        </p:nvSpPr>
        <p:spPr>
          <a:xfrm>
            <a:off x="2771800" y="6516000"/>
            <a:ext cx="5184000" cy="360000"/>
          </a:xfrm>
          <a:prstGeom prst="rect">
            <a:avLst/>
          </a:prstGeom>
        </p:spPr>
        <p:txBody>
          <a:bodyPr vert="horz" lIns="91440" tIns="45720" rIns="91440" bIns="45720" rtlCol="0" anchor="ctr"/>
          <a:lstStyle>
            <a:lvl1pPr algn="ctr">
              <a:defRPr sz="1200" b="1">
                <a:solidFill>
                  <a:schemeClr val="tx1">
                    <a:tint val="75000"/>
                  </a:schemeClr>
                </a:solidFill>
                <a:latin typeface="Arial Narrow" panose="020B0606020202030204" pitchFamily="34" charset="0"/>
              </a:defRPr>
            </a:lvl1pPr>
          </a:lstStyle>
          <a:p>
            <a:r>
              <a:rPr lang="fr-FR" dirty="0" smtClean="0"/>
              <a:t>J-L. Biarrotte, MYRRHA </a:t>
            </a:r>
            <a:r>
              <a:rPr lang="fr-FR" dirty="0" err="1" smtClean="0"/>
              <a:t>Stakeholders</a:t>
            </a:r>
            <a:r>
              <a:rPr lang="fr-FR" dirty="0" smtClean="0"/>
              <a:t> Event, Mol, 05/11/2019</a:t>
            </a:r>
            <a:endParaRPr lang="fr-FR" dirty="0"/>
          </a:p>
        </p:txBody>
      </p:sp>
    </p:spTree>
    <p:extLst>
      <p:ext uri="{BB962C8B-B14F-4D97-AF65-F5344CB8AC3E}">
        <p14:creationId xmlns:p14="http://schemas.microsoft.com/office/powerpoint/2010/main" val="2665841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3">
    <p:spTree>
      <p:nvGrpSpPr>
        <p:cNvPr id="1" name=""/>
        <p:cNvGrpSpPr/>
        <p:nvPr/>
      </p:nvGrpSpPr>
      <p:grpSpPr>
        <a:xfrm>
          <a:off x="0" y="0"/>
          <a:ext cx="0" cy="0"/>
          <a:chOff x="0" y="0"/>
          <a:chExt cx="0" cy="0"/>
        </a:xfrm>
      </p:grpSpPr>
      <p:sp>
        <p:nvSpPr>
          <p:cNvPr id="6" name="Titre 1"/>
          <p:cNvSpPr txBox="1">
            <a:spLocks/>
          </p:cNvSpPr>
          <p:nvPr userDrawn="1"/>
        </p:nvSpPr>
        <p:spPr>
          <a:xfrm>
            <a:off x="3635896" y="927600"/>
            <a:ext cx="55081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800" dirty="0">
              <a:solidFill>
                <a:schemeClr val="bg1"/>
              </a:solidFill>
              <a:latin typeface="Arial Narrow" panose="020B0606020202030204" pitchFamily="34" charset="0"/>
            </a:endParaRPr>
          </a:p>
        </p:txBody>
      </p:sp>
      <p:sp>
        <p:nvSpPr>
          <p:cNvPr id="9" name="Rectangle 8"/>
          <p:cNvSpPr/>
          <p:nvPr userDrawn="1"/>
        </p:nvSpPr>
        <p:spPr>
          <a:xfrm>
            <a:off x="0" y="114992"/>
            <a:ext cx="9144000" cy="230045"/>
          </a:xfrm>
          <a:prstGeom prst="rect">
            <a:avLst/>
          </a:prstGeom>
          <a:gradFill flip="none" rotWithShape="1">
            <a:gsLst>
              <a:gs pos="0">
                <a:srgbClr val="E75112"/>
              </a:gs>
              <a:gs pos="66000">
                <a:schemeClr val="accent3">
                  <a:lumMod val="60000"/>
                  <a:lumOff val="4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950" y="114992"/>
            <a:ext cx="636050" cy="230045"/>
          </a:xfrm>
          <a:prstGeom prst="rect">
            <a:avLst/>
          </a:prstGeom>
        </p:spPr>
      </p:pic>
      <p:pic>
        <p:nvPicPr>
          <p:cNvPr id="14" name="Imag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20" y="6453336"/>
            <a:ext cx="347674" cy="347674"/>
          </a:xfrm>
          <a:prstGeom prst="rect">
            <a:avLst/>
          </a:prstGeom>
        </p:spPr>
      </p:pic>
      <p:sp>
        <p:nvSpPr>
          <p:cNvPr id="15" name="Text Box 6"/>
          <p:cNvSpPr txBox="1">
            <a:spLocks noChangeArrowheads="1"/>
          </p:cNvSpPr>
          <p:nvPr userDrawn="1"/>
        </p:nvSpPr>
        <p:spPr bwMode="auto">
          <a:xfrm>
            <a:off x="-716508" y="6533436"/>
            <a:ext cx="171238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000" b="1" dirty="0">
                <a:solidFill>
                  <a:srgbClr val="E75112"/>
                </a:solidFill>
                <a:latin typeface="Arial Narrow" panose="020B0606020202030204" pitchFamily="34" charset="0"/>
              </a:rPr>
              <a:t>                            IN2P3</a:t>
            </a:r>
          </a:p>
          <a:p>
            <a:pPr algn="r"/>
            <a:r>
              <a:rPr lang="fr-FR" sz="500" b="0" dirty="0">
                <a:solidFill>
                  <a:srgbClr val="E75112"/>
                </a:solidFill>
                <a:latin typeface="Arial Narrow" panose="020B0606020202030204" pitchFamily="34" charset="0"/>
              </a:rPr>
              <a:t>Les</a:t>
            </a:r>
            <a:r>
              <a:rPr lang="fr-FR" sz="500" b="1" baseline="0" dirty="0">
                <a:solidFill>
                  <a:srgbClr val="E75112"/>
                </a:solidFill>
                <a:latin typeface="Arial Narrow" panose="020B0606020202030204" pitchFamily="34" charset="0"/>
              </a:rPr>
              <a:t> deux infinis</a:t>
            </a:r>
            <a:endParaRPr lang="fr-FR" sz="600" b="1" dirty="0">
              <a:solidFill>
                <a:srgbClr val="E75112"/>
              </a:solidFill>
              <a:latin typeface="Arial Narrow" panose="020B0606020202030204" pitchFamily="34" charset="0"/>
            </a:endParaRPr>
          </a:p>
        </p:txBody>
      </p:sp>
      <p:sp>
        <p:nvSpPr>
          <p:cNvPr id="17"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‹N°›</a:t>
            </a:fld>
            <a:endParaRPr lang="fr-FR"/>
          </a:p>
        </p:txBody>
      </p:sp>
      <p:sp>
        <p:nvSpPr>
          <p:cNvPr id="10" name="Titre 1"/>
          <p:cNvSpPr>
            <a:spLocks noGrp="1"/>
          </p:cNvSpPr>
          <p:nvPr>
            <p:ph type="title"/>
          </p:nvPr>
        </p:nvSpPr>
        <p:spPr>
          <a:xfrm>
            <a:off x="0" y="490662"/>
            <a:ext cx="8507950" cy="346050"/>
          </a:xfrm>
          <a:prstGeom prst="rect">
            <a:avLst/>
          </a:prstGeom>
        </p:spPr>
        <p:txBody>
          <a:bodyPr/>
          <a:lstStyle>
            <a:lvl1pPr algn="r">
              <a:defRPr>
                <a:solidFill>
                  <a:srgbClr val="E75112"/>
                </a:solidFill>
              </a:defRPr>
            </a:lvl1pPr>
          </a:lstStyle>
          <a:p>
            <a:r>
              <a:rPr lang="fr-FR" dirty="0"/>
              <a:t>Modifiez le style du titre</a:t>
            </a:r>
          </a:p>
        </p:txBody>
      </p:sp>
      <p:sp>
        <p:nvSpPr>
          <p:cNvPr id="12" name="Espace réservé du pied de page 4"/>
          <p:cNvSpPr>
            <a:spLocks noGrp="1"/>
          </p:cNvSpPr>
          <p:nvPr>
            <p:ph type="ftr" sz="quarter" idx="3"/>
          </p:nvPr>
        </p:nvSpPr>
        <p:spPr>
          <a:xfrm>
            <a:off x="2771800" y="6516000"/>
            <a:ext cx="5184000" cy="360000"/>
          </a:xfrm>
          <a:prstGeom prst="rect">
            <a:avLst/>
          </a:prstGeom>
        </p:spPr>
        <p:txBody>
          <a:bodyPr vert="horz" lIns="91440" tIns="45720" rIns="91440" bIns="45720" rtlCol="0" anchor="ctr"/>
          <a:lstStyle>
            <a:lvl1pPr algn="ctr">
              <a:defRPr sz="1200" b="1">
                <a:solidFill>
                  <a:schemeClr val="tx1">
                    <a:tint val="75000"/>
                  </a:schemeClr>
                </a:solidFill>
                <a:latin typeface="Arial Narrow" panose="020B0606020202030204" pitchFamily="34" charset="0"/>
              </a:defRPr>
            </a:lvl1pPr>
          </a:lstStyle>
          <a:p>
            <a:r>
              <a:rPr lang="fr-FR" dirty="0" smtClean="0"/>
              <a:t>J-L. Biarrotte, MYRRHA </a:t>
            </a:r>
            <a:r>
              <a:rPr lang="fr-FR" dirty="0" err="1" smtClean="0"/>
              <a:t>Stakeholders</a:t>
            </a:r>
            <a:r>
              <a:rPr lang="fr-FR" dirty="0" smtClean="0"/>
              <a:t> Event, Mol, 05/11/2019</a:t>
            </a:r>
            <a:endParaRPr lang="fr-FR" dirty="0"/>
          </a:p>
        </p:txBody>
      </p:sp>
    </p:spTree>
    <p:extLst>
      <p:ext uri="{BB962C8B-B14F-4D97-AF65-F5344CB8AC3E}">
        <p14:creationId xmlns:p14="http://schemas.microsoft.com/office/powerpoint/2010/main" val="30252212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1">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‹N°›</a:t>
            </a:fld>
            <a:endParaRPr lang="fr-FR" dirty="0"/>
          </a:p>
        </p:txBody>
      </p:sp>
      <p:grpSp>
        <p:nvGrpSpPr>
          <p:cNvPr id="6" name="Groupe 5"/>
          <p:cNvGrpSpPr/>
          <p:nvPr userDrawn="1"/>
        </p:nvGrpSpPr>
        <p:grpSpPr>
          <a:xfrm>
            <a:off x="-2" y="0"/>
            <a:ext cx="9144002" cy="1916832"/>
            <a:chOff x="-2" y="234904"/>
            <a:chExt cx="9144002" cy="1916832"/>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836712"/>
              <a:ext cx="3635897" cy="1315024"/>
            </a:xfrm>
            <a:prstGeom prst="rect">
              <a:avLst/>
            </a:prstGeom>
          </p:spPr>
        </p:pic>
        <p:sp>
          <p:nvSpPr>
            <p:cNvPr id="8" name="Rectangle 7"/>
            <p:cNvSpPr/>
            <p:nvPr/>
          </p:nvSpPr>
          <p:spPr>
            <a:xfrm>
              <a:off x="3635896" y="836712"/>
              <a:ext cx="5508104" cy="1315024"/>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3635896" y="927600"/>
              <a:ext cx="55081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800" dirty="0">
                <a:solidFill>
                  <a:schemeClr val="bg1"/>
                </a:solidFill>
                <a:latin typeface="Arial Narrow" panose="020B0606020202030204" pitchFamily="34" charset="0"/>
              </a:endParaRPr>
            </a:p>
          </p:txBody>
        </p:sp>
        <p:sp>
          <p:nvSpPr>
            <p:cNvPr id="10" name="Titre 1"/>
            <p:cNvSpPr txBox="1">
              <a:spLocks/>
            </p:cNvSpPr>
            <p:nvPr/>
          </p:nvSpPr>
          <p:spPr>
            <a:xfrm>
              <a:off x="3635894" y="234904"/>
              <a:ext cx="5503331" cy="60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1700" b="0" dirty="0">
                  <a:solidFill>
                    <a:srgbClr val="E75112"/>
                  </a:solidFill>
                  <a:latin typeface="Arial Narrow" panose="020B0606020202030204" pitchFamily="34" charset="0"/>
                  <a:ea typeface="ＭＳ Ｐゴシック" panose="020B0600070205080204" pitchFamily="34" charset="-128"/>
                </a:rPr>
                <a:t>Institut national de physique nucléaire et de physique des particules</a:t>
              </a:r>
              <a:endParaRPr lang="fr-FR" sz="1700" b="0" dirty="0">
                <a:solidFill>
                  <a:srgbClr val="E75112"/>
                </a:solidFill>
                <a:latin typeface="Arial Narrow" panose="020B0606020202030204" pitchFamily="34" charset="0"/>
              </a:endParaRPr>
            </a:p>
          </p:txBody>
        </p:sp>
      </p:grpSp>
      <p:pic>
        <p:nvPicPr>
          <p:cNvPr id="12" name="Imag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788" y="116632"/>
            <a:ext cx="432048" cy="432048"/>
          </a:xfrm>
          <a:prstGeom prst="rect">
            <a:avLst/>
          </a:prstGeom>
        </p:spPr>
      </p:pic>
      <p:sp>
        <p:nvSpPr>
          <p:cNvPr id="13" name="Titre 1"/>
          <p:cNvSpPr>
            <a:spLocks noGrp="1"/>
          </p:cNvSpPr>
          <p:nvPr>
            <p:ph type="title"/>
          </p:nvPr>
        </p:nvSpPr>
        <p:spPr>
          <a:xfrm>
            <a:off x="3635895" y="1052736"/>
            <a:ext cx="5503329" cy="346050"/>
          </a:xfrm>
          <a:prstGeom prst="rect">
            <a:avLst/>
          </a:prstGeom>
        </p:spPr>
        <p:txBody>
          <a:bodyPr>
            <a:noAutofit/>
          </a:bodyPr>
          <a:lstStyle>
            <a:lvl1pPr>
              <a:defRPr sz="2800"/>
            </a:lvl1pPr>
          </a:lstStyle>
          <a:p>
            <a:r>
              <a:rPr lang="fr-FR" dirty="0"/>
              <a:t>Modifiez le style du titre</a:t>
            </a:r>
          </a:p>
        </p:txBody>
      </p:sp>
      <p:sp>
        <p:nvSpPr>
          <p:cNvPr id="14" name="Espace réservé du pied de page 4"/>
          <p:cNvSpPr>
            <a:spLocks noGrp="1"/>
          </p:cNvSpPr>
          <p:nvPr>
            <p:ph type="ftr" sz="quarter" idx="3"/>
          </p:nvPr>
        </p:nvSpPr>
        <p:spPr>
          <a:xfrm>
            <a:off x="2771800" y="6516000"/>
            <a:ext cx="5184000" cy="360000"/>
          </a:xfrm>
          <a:prstGeom prst="rect">
            <a:avLst/>
          </a:prstGeom>
        </p:spPr>
        <p:txBody>
          <a:bodyPr vert="horz" lIns="91440" tIns="45720" rIns="91440" bIns="45720" rtlCol="0" anchor="ctr"/>
          <a:lstStyle>
            <a:lvl1pPr algn="ctr">
              <a:defRPr sz="1200" b="1">
                <a:solidFill>
                  <a:schemeClr val="tx1">
                    <a:tint val="75000"/>
                  </a:schemeClr>
                </a:solidFill>
                <a:latin typeface="Arial Narrow" panose="020B0606020202030204" pitchFamily="34" charset="0"/>
              </a:defRPr>
            </a:lvl1pPr>
          </a:lstStyle>
          <a:p>
            <a:r>
              <a:rPr lang="fr-FR" dirty="0" smtClean="0"/>
              <a:t>J-L. Biarrotte, MYRRHA </a:t>
            </a:r>
            <a:r>
              <a:rPr lang="fr-FR" dirty="0" err="1" smtClean="0"/>
              <a:t>Stakeholders</a:t>
            </a:r>
            <a:r>
              <a:rPr lang="fr-FR" dirty="0" smtClean="0"/>
              <a:t> Event, Mol, 05/11/2019</a:t>
            </a:r>
            <a:endParaRPr lang="fr-FR" dirty="0"/>
          </a:p>
        </p:txBody>
      </p:sp>
    </p:spTree>
    <p:extLst>
      <p:ext uri="{BB962C8B-B14F-4D97-AF65-F5344CB8AC3E}">
        <p14:creationId xmlns:p14="http://schemas.microsoft.com/office/powerpoint/2010/main" val="11823003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numéro de diapositive 3"/>
          <p:cNvSpPr>
            <a:spLocks noGrp="1"/>
          </p:cNvSpPr>
          <p:nvPr>
            <p:ph type="sldNum" sz="quarter" idx="11"/>
          </p:nvPr>
        </p:nvSpPr>
        <p:spPr/>
        <p:txBody>
          <a:bodyPr/>
          <a:lstStyle/>
          <a:p>
            <a:fld id="{5A41D906-68FB-4FCF-A226-CB4AF2FE6205}" type="slidenum">
              <a:rPr lang="fr-FR" smtClean="0"/>
              <a:pPr/>
              <a:t>‹N°›</a:t>
            </a:fld>
            <a:endParaRPr lang="fr-FR" dirty="0"/>
          </a:p>
        </p:txBody>
      </p:sp>
      <p:sp>
        <p:nvSpPr>
          <p:cNvPr id="6" name="Espace réservé du pied de page 4"/>
          <p:cNvSpPr>
            <a:spLocks noGrp="1"/>
          </p:cNvSpPr>
          <p:nvPr>
            <p:ph type="ftr" sz="quarter" idx="3"/>
          </p:nvPr>
        </p:nvSpPr>
        <p:spPr>
          <a:xfrm>
            <a:off x="2771800" y="6516000"/>
            <a:ext cx="5184000" cy="360000"/>
          </a:xfrm>
          <a:prstGeom prst="rect">
            <a:avLst/>
          </a:prstGeom>
        </p:spPr>
        <p:txBody>
          <a:bodyPr vert="horz" lIns="91440" tIns="45720" rIns="91440" bIns="45720" rtlCol="0" anchor="ctr"/>
          <a:lstStyle>
            <a:lvl1pPr algn="ctr">
              <a:defRPr sz="1200" b="1">
                <a:solidFill>
                  <a:schemeClr val="tx1">
                    <a:tint val="75000"/>
                  </a:schemeClr>
                </a:solidFill>
                <a:latin typeface="Arial Narrow" panose="020B0606020202030204" pitchFamily="34" charset="0"/>
              </a:defRPr>
            </a:lvl1pPr>
          </a:lstStyle>
          <a:p>
            <a:r>
              <a:rPr lang="fr-FR" dirty="0" smtClean="0"/>
              <a:t>J-L. Biarrotte, MYRRHA </a:t>
            </a:r>
            <a:r>
              <a:rPr lang="fr-FR" dirty="0" err="1" smtClean="0"/>
              <a:t>Stakeholders</a:t>
            </a:r>
            <a:r>
              <a:rPr lang="fr-FR" dirty="0" smtClean="0"/>
              <a:t> Event, Mol, 05/11/2019</a:t>
            </a:r>
            <a:endParaRPr lang="fr-FR" dirty="0"/>
          </a:p>
        </p:txBody>
      </p:sp>
    </p:spTree>
    <p:extLst>
      <p:ext uri="{BB962C8B-B14F-4D97-AF65-F5344CB8AC3E}">
        <p14:creationId xmlns:p14="http://schemas.microsoft.com/office/powerpoint/2010/main" val="1459987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0" y="1256885"/>
            <a:ext cx="8172464" cy="4968552"/>
          </a:xfrm>
          <a:prstGeom prst="rect">
            <a:avLst/>
          </a:prstGeom>
        </p:spPr>
        <p:txBody>
          <a:bodyPr/>
          <a:lstStyle>
            <a:lvl1pPr>
              <a:spcAft>
                <a:spcPts val="600"/>
              </a:spcAft>
              <a:defRPr cap="none" baseline="0">
                <a:latin typeface="Verdana" pitchFamily="34" charset="0"/>
                <a:ea typeface="Verdana" pitchFamily="34" charset="0"/>
                <a:cs typeface="Verdana" pitchFamily="34" charset="0"/>
              </a:defRPr>
            </a:lvl1pPr>
            <a:lvl2pPr marL="270000" indent="-270000">
              <a:lnSpc>
                <a:spcPct val="100000"/>
              </a:lnSpc>
              <a:spcAft>
                <a:spcPts val="400"/>
              </a:spcAft>
              <a:buSzPct val="60000"/>
              <a:defRPr sz="1800">
                <a:latin typeface="Verdana" pitchFamily="34" charset="0"/>
                <a:ea typeface="Verdana" pitchFamily="34" charset="0"/>
                <a:cs typeface="Verdana" pitchFamily="34" charset="0"/>
              </a:defRPr>
            </a:lvl2pPr>
            <a:lvl3pPr marL="360000">
              <a:lnSpc>
                <a:spcPct val="100000"/>
              </a:lnSpc>
              <a:defRPr>
                <a:latin typeface="Verdana" pitchFamily="34" charset="0"/>
                <a:ea typeface="Verdana" pitchFamily="34" charset="0"/>
                <a:cs typeface="Verdana" pitchFamily="34" charset="0"/>
              </a:defRPr>
            </a:lvl3pPr>
            <a:lvl4pPr marL="628650" indent="-276225">
              <a:lnSpc>
                <a:spcPct val="100000"/>
              </a:lnSpc>
              <a:spcBef>
                <a:spcPts val="200"/>
              </a:spcBef>
              <a:spcAft>
                <a:spcPts val="400"/>
              </a:spcAft>
              <a:buSzPct val="30000"/>
              <a:defRPr sz="1400">
                <a:latin typeface="Verdana" pitchFamily="34" charset="0"/>
                <a:ea typeface="Verdana" pitchFamily="34" charset="0"/>
                <a:cs typeface="Verdana" pitchFamily="34" charset="0"/>
              </a:defRPr>
            </a:lvl4pPr>
            <a:lvl5pPr marL="630000" indent="0">
              <a:lnSpc>
                <a:spcPct val="100000"/>
              </a:lnSpc>
              <a:defRPr sz="1200">
                <a:latin typeface="Verdana" pitchFamily="34" charset="0"/>
                <a:ea typeface="Verdana" pitchFamily="34" charset="0"/>
                <a:cs typeface="Verdana" pitchFamily="34" charset="0"/>
              </a:defRPr>
            </a:lvl5pPr>
            <a:lvl6pPr marL="809625" indent="-180975">
              <a:spcBef>
                <a:spcPts val="0"/>
              </a:spcBef>
              <a:defRPr sz="1200" baseline="0"/>
            </a:lvl6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6" name="Espace réservé du titre 1"/>
          <p:cNvSpPr>
            <a:spLocks noGrp="1"/>
          </p:cNvSpPr>
          <p:nvPr>
            <p:ph type="title"/>
          </p:nvPr>
        </p:nvSpPr>
        <p:spPr>
          <a:xfrm>
            <a:off x="1382104" y="52752"/>
            <a:ext cx="6790296" cy="908720"/>
          </a:xfrm>
          <a:prstGeom prst="rect">
            <a:avLst/>
          </a:prstGeom>
        </p:spPr>
        <p:txBody>
          <a:bodyPr vert="horz" lIns="0" tIns="0" rIns="0" bIns="0" rtlCol="0" anchor="ctr" anchorCtr="0">
            <a:noAutofit/>
          </a:bodyPr>
          <a:lstStyle>
            <a:lvl1pPr>
              <a:defRPr sz="2400" cap="small" baseline="0"/>
            </a:lvl1pPr>
          </a:lstStyle>
          <a:p>
            <a:r>
              <a:rPr lang="fr-FR" dirty="0" smtClean="0"/>
              <a:t>Cliquez pour modifier le style du titre</a:t>
            </a:r>
            <a:endParaRPr lang="fr-FR" dirty="0"/>
          </a:p>
        </p:txBody>
      </p:sp>
      <p:sp>
        <p:nvSpPr>
          <p:cNvPr id="30" name="Espace réservé du pied de page 4"/>
          <p:cNvSpPr>
            <a:spLocks noGrp="1"/>
          </p:cNvSpPr>
          <p:nvPr>
            <p:ph type="ftr" sz="quarter" idx="3"/>
          </p:nvPr>
        </p:nvSpPr>
        <p:spPr>
          <a:xfrm>
            <a:off x="576001" y="6465733"/>
            <a:ext cx="2599000" cy="324000"/>
          </a:xfrm>
          <a:prstGeom prst="rect">
            <a:avLst/>
          </a:prstGeom>
        </p:spPr>
        <p:txBody>
          <a:bodyPr vert="horz" lIns="0" tIns="0" rIns="0" bIns="0" rtlCol="0" anchor="ctr"/>
          <a:lstStyle>
            <a:lvl1pPr algn="l">
              <a:defRPr sz="1000">
                <a:solidFill>
                  <a:srgbClr val="666666"/>
                </a:solidFill>
              </a:defRPr>
            </a:lvl1pPr>
          </a:lstStyle>
          <a:p>
            <a:endParaRPr lang="fr-FR" dirty="0">
              <a:solidFill>
                <a:srgbClr val="FF0000"/>
              </a:solidFill>
            </a:endParaRPr>
          </a:p>
        </p:txBody>
      </p:sp>
      <p:sp>
        <p:nvSpPr>
          <p:cNvPr id="31" name="Espace réservé du numéro de diapositive 5"/>
          <p:cNvSpPr>
            <a:spLocks noGrp="1"/>
          </p:cNvSpPr>
          <p:nvPr>
            <p:ph type="sldNum" sz="quarter" idx="4"/>
          </p:nvPr>
        </p:nvSpPr>
        <p:spPr>
          <a:xfrm>
            <a:off x="7984067" y="6465733"/>
            <a:ext cx="764397" cy="324000"/>
          </a:xfrm>
          <a:prstGeom prst="rect">
            <a:avLst/>
          </a:prstGeom>
        </p:spPr>
        <p:txBody>
          <a:bodyPr vert="horz" lIns="0" tIns="0" rIns="0" bIns="0" rtlCol="0" anchor="ctr"/>
          <a:lstStyle>
            <a:lvl1pPr algn="r">
              <a:defRPr sz="1000">
                <a:solidFill>
                  <a:srgbClr val="666666"/>
                </a:solidFill>
              </a:defRPr>
            </a:lvl1pPr>
          </a:lstStyle>
          <a:p>
            <a:r>
              <a:rPr lang="fr-FR" dirty="0" smtClean="0"/>
              <a:t>Page </a:t>
            </a:r>
            <a:fld id="{AEFB9B6D-867A-40B8-ACB0-35CC9F272C9C}" type="slidenum">
              <a:rPr lang="fr-FR" smtClean="0"/>
              <a:pPr/>
              <a:t>‹N°›</a:t>
            </a:fld>
            <a:endParaRPr lang="fr-FR" dirty="0"/>
          </a:p>
        </p:txBody>
      </p:sp>
      <p:sp>
        <p:nvSpPr>
          <p:cNvPr id="32" name="Espace réservé de la date 6"/>
          <p:cNvSpPr>
            <a:spLocks noGrp="1"/>
          </p:cNvSpPr>
          <p:nvPr>
            <p:ph type="dt" sz="half" idx="2"/>
          </p:nvPr>
        </p:nvSpPr>
        <p:spPr>
          <a:xfrm>
            <a:off x="3327401" y="6465733"/>
            <a:ext cx="4131732" cy="324000"/>
          </a:xfrm>
          <a:prstGeom prst="rect">
            <a:avLst/>
          </a:prstGeom>
        </p:spPr>
        <p:txBody>
          <a:bodyPr vert="horz" lIns="0" tIns="0" rIns="0" bIns="0" rtlCol="0" anchor="ctr"/>
          <a:lstStyle>
            <a:lvl1pPr algn="ctr">
              <a:defRPr sz="1000" b="0">
                <a:solidFill>
                  <a:srgbClr val="666666"/>
                </a:solidFill>
              </a:defRPr>
            </a:lvl1pPr>
          </a:lstStyle>
          <a:p>
            <a:r>
              <a:rPr lang="fr-FR" smtClean="0"/>
              <a:t>Evènement - Date</a:t>
            </a:r>
            <a:endParaRPr lang="fr-FR" dirty="0"/>
          </a:p>
        </p:txBody>
      </p:sp>
    </p:spTree>
    <p:extLst>
      <p:ext uri="{BB962C8B-B14F-4D97-AF65-F5344CB8AC3E}">
        <p14:creationId xmlns:p14="http://schemas.microsoft.com/office/powerpoint/2010/main" val="3103288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16632"/>
            <a:ext cx="9144000" cy="637887"/>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pied de page 4"/>
          <p:cNvSpPr>
            <a:spLocks noGrp="1"/>
          </p:cNvSpPr>
          <p:nvPr>
            <p:ph type="ftr" sz="quarter" idx="3"/>
          </p:nvPr>
        </p:nvSpPr>
        <p:spPr>
          <a:xfrm>
            <a:off x="2771800" y="6516000"/>
            <a:ext cx="5184000" cy="360000"/>
          </a:xfrm>
          <a:prstGeom prst="rect">
            <a:avLst/>
          </a:prstGeom>
        </p:spPr>
        <p:txBody>
          <a:bodyPr vert="horz" lIns="91440" tIns="45720" rIns="91440" bIns="45720" rtlCol="0" anchor="ctr"/>
          <a:lstStyle>
            <a:lvl1pPr algn="ctr">
              <a:defRPr sz="1200" b="1">
                <a:solidFill>
                  <a:schemeClr val="tx1">
                    <a:tint val="75000"/>
                  </a:schemeClr>
                </a:solidFill>
                <a:latin typeface="Arial Narrow" panose="020B0606020202030204" pitchFamily="34" charset="0"/>
              </a:defRPr>
            </a:lvl1pPr>
          </a:lstStyle>
          <a:p>
            <a:endParaRPr lang="fr-FR" dirty="0"/>
          </a:p>
        </p:txBody>
      </p:sp>
      <p:sp>
        <p:nvSpPr>
          <p:cNvPr id="6" name="Espace réservé du numéro de diapositive 5"/>
          <p:cNvSpPr>
            <a:spLocks noGrp="1"/>
          </p:cNvSpPr>
          <p:nvPr>
            <p:ph type="sldNum" sz="quarter" idx="4"/>
          </p:nvPr>
        </p:nvSpPr>
        <p:spPr>
          <a:xfrm>
            <a:off x="8316416" y="6516000"/>
            <a:ext cx="720000" cy="360000"/>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5A41D906-68FB-4FCF-A226-CB4AF2FE6205}" type="slidenum">
              <a:rPr lang="fr-FR" smtClean="0"/>
              <a:pPr/>
              <a:t>‹N°›</a:t>
            </a:fld>
            <a:endParaRPr lang="fr-FR" dirty="0"/>
          </a:p>
        </p:txBody>
      </p:sp>
      <p:sp>
        <p:nvSpPr>
          <p:cNvPr id="9" name="Titre 1"/>
          <p:cNvSpPr txBox="1">
            <a:spLocks/>
          </p:cNvSpPr>
          <p:nvPr/>
        </p:nvSpPr>
        <p:spPr>
          <a:xfrm>
            <a:off x="2977480" y="260648"/>
            <a:ext cx="4762872" cy="346050"/>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endParaRPr lang="fr-FR" dirty="0"/>
          </a:p>
        </p:txBody>
      </p:sp>
      <p:sp>
        <p:nvSpPr>
          <p:cNvPr id="11" name="Espace réservé du titre 10"/>
          <p:cNvSpPr>
            <a:spLocks noGrp="1"/>
          </p:cNvSpPr>
          <p:nvPr>
            <p:ph type="title"/>
          </p:nvPr>
        </p:nvSpPr>
        <p:spPr>
          <a:xfrm>
            <a:off x="936104" y="114729"/>
            <a:ext cx="7380312" cy="637888"/>
          </a:xfrm>
          <a:prstGeom prst="rect">
            <a:avLst/>
          </a:prstGeom>
        </p:spPr>
        <p:txBody>
          <a:bodyPr vert="horz" lIns="91440" tIns="45720" rIns="91440" bIns="45720" rtlCol="0" anchor="ctr">
            <a:normAutofit/>
          </a:bodyPr>
          <a:lstStyle/>
          <a:p>
            <a:r>
              <a:rPr lang="fr-FR" dirty="0"/>
              <a:t>Modifiez le style du titre</a:t>
            </a:r>
          </a:p>
        </p:txBody>
      </p:sp>
      <p:pic>
        <p:nvPicPr>
          <p:cNvPr id="12" name="Picture 3" descr="D:\IN2P3\CNRS\logo_telechargement\IN2P3-CNRS.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2203" y="6597352"/>
            <a:ext cx="914554" cy="26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6915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5" r:id="rId4"/>
    <p:sldLayoutId id="2147483659" r:id="rId5"/>
    <p:sldLayoutId id="2147483656" r:id="rId6"/>
    <p:sldLayoutId id="2147483654" r:id="rId7"/>
    <p:sldLayoutId id="2147483661" r:id="rId8"/>
    <p:sldLayoutId id="2147483663" r:id="rId9"/>
    <p:sldLayoutId id="2147483664" r:id="rId10"/>
  </p:sldLayoutIdLst>
  <p:timing>
    <p:tnLst>
      <p:par>
        <p:cTn id="1" dur="indefinite" restart="never" nodeType="tmRoot"/>
      </p:par>
    </p:tnLst>
  </p:timing>
  <p:hf hdr="0"/>
  <p:txStyles>
    <p:title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814" y="5589240"/>
            <a:ext cx="9278333" cy="637887"/>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numéro de diapositive 6"/>
          <p:cNvSpPr>
            <a:spLocks noGrp="1"/>
          </p:cNvSpPr>
          <p:nvPr>
            <p:ph type="sldNum" sz="quarter" idx="4294967295"/>
          </p:nvPr>
        </p:nvSpPr>
        <p:spPr>
          <a:xfrm>
            <a:off x="8424863" y="6516688"/>
            <a:ext cx="719137" cy="358775"/>
          </a:xfrm>
        </p:spPr>
        <p:txBody>
          <a:bodyPr/>
          <a:lstStyle/>
          <a:p>
            <a:fld id="{D384CA22-6367-EA44-B647-20E2FBBA2D0E}" type="slidenum">
              <a:rPr lang="fr-FR" smtClean="0"/>
              <a:pPr/>
              <a:t>0</a:t>
            </a:fld>
            <a:endParaRPr lang="fr-FR"/>
          </a:p>
        </p:txBody>
      </p:sp>
      <p:sp>
        <p:nvSpPr>
          <p:cNvPr id="32" name="Titre 1"/>
          <p:cNvSpPr txBox="1">
            <a:spLocks/>
          </p:cNvSpPr>
          <p:nvPr/>
        </p:nvSpPr>
        <p:spPr>
          <a:xfrm>
            <a:off x="4139952" y="3530377"/>
            <a:ext cx="5112568" cy="762719"/>
          </a:xfrm>
          <a:prstGeom prst="rect">
            <a:avLst/>
          </a:prstGeom>
          <a:noFill/>
        </p:spPr>
        <p:txBody>
          <a:bodyPr anchor="ctr"/>
          <a:lstStyle>
            <a:lvl1pPr>
              <a:defRPr>
                <a:solidFill>
                  <a:schemeClr val="tx1"/>
                </a:solidFill>
                <a:latin typeface="Calibri" pitchFamily="34" charset="0"/>
                <a:ea typeface="ＭＳ Ｐゴシック" pitchFamily="-109" charset="-128"/>
              </a:defRPr>
            </a:lvl1pPr>
            <a:lvl2pPr marL="37931725" indent="-37474525">
              <a:defRPr>
                <a:solidFill>
                  <a:schemeClr val="tx1"/>
                </a:solidFill>
                <a:latin typeface="Calibri" pitchFamily="34" charset="0"/>
                <a:ea typeface="ＭＳ Ｐゴシック" pitchFamily="-109" charset="-128"/>
              </a:defRPr>
            </a:lvl2pPr>
            <a:lvl3pPr>
              <a:defRPr>
                <a:solidFill>
                  <a:schemeClr val="tx1"/>
                </a:solidFill>
                <a:latin typeface="Calibri" pitchFamily="34" charset="0"/>
                <a:ea typeface="ＭＳ Ｐゴシック" pitchFamily="-109" charset="-128"/>
              </a:defRPr>
            </a:lvl3pPr>
            <a:lvl4pPr>
              <a:defRPr>
                <a:solidFill>
                  <a:schemeClr val="tx1"/>
                </a:solidFill>
                <a:latin typeface="Calibri" pitchFamily="34" charset="0"/>
                <a:ea typeface="ＭＳ Ｐゴシック" pitchFamily="-109" charset="-128"/>
              </a:defRPr>
            </a:lvl4pPr>
            <a:lvl5pPr>
              <a:defRPr>
                <a:solidFill>
                  <a:schemeClr val="tx1"/>
                </a:solidFill>
                <a:latin typeface="Calibri" pitchFamily="34" charset="0"/>
                <a:ea typeface="ＭＳ Ｐゴシック" pitchFamily="-109" charset="-128"/>
              </a:defRPr>
            </a:lvl5pPr>
            <a:lvl6pPr marL="457200" fontAlgn="base">
              <a:spcBef>
                <a:spcPct val="0"/>
              </a:spcBef>
              <a:spcAft>
                <a:spcPct val="0"/>
              </a:spcAft>
              <a:defRPr>
                <a:solidFill>
                  <a:schemeClr val="tx1"/>
                </a:solidFill>
                <a:latin typeface="Calibri" pitchFamily="34" charset="0"/>
                <a:ea typeface="ＭＳ Ｐゴシック" pitchFamily="-109" charset="-128"/>
              </a:defRPr>
            </a:lvl6pPr>
            <a:lvl7pPr marL="914400" fontAlgn="base">
              <a:spcBef>
                <a:spcPct val="0"/>
              </a:spcBef>
              <a:spcAft>
                <a:spcPct val="0"/>
              </a:spcAft>
              <a:defRPr>
                <a:solidFill>
                  <a:schemeClr val="tx1"/>
                </a:solidFill>
                <a:latin typeface="Calibri" pitchFamily="34" charset="0"/>
                <a:ea typeface="ＭＳ Ｐゴシック" pitchFamily="-109" charset="-128"/>
              </a:defRPr>
            </a:lvl7pPr>
            <a:lvl8pPr marL="1371600" fontAlgn="base">
              <a:spcBef>
                <a:spcPct val="0"/>
              </a:spcBef>
              <a:spcAft>
                <a:spcPct val="0"/>
              </a:spcAft>
              <a:defRPr>
                <a:solidFill>
                  <a:schemeClr val="tx1"/>
                </a:solidFill>
                <a:latin typeface="Calibri" pitchFamily="34" charset="0"/>
                <a:ea typeface="ＭＳ Ｐゴシック" pitchFamily="-109" charset="-128"/>
              </a:defRPr>
            </a:lvl8pPr>
            <a:lvl9pPr marL="1828800" fontAlgn="base">
              <a:spcBef>
                <a:spcPct val="0"/>
              </a:spcBef>
              <a:spcAft>
                <a:spcPct val="0"/>
              </a:spcAft>
              <a:defRPr>
                <a:solidFill>
                  <a:schemeClr val="tx1"/>
                </a:solidFill>
                <a:latin typeface="Calibri" pitchFamily="34" charset="0"/>
                <a:ea typeface="ＭＳ Ｐゴシック" pitchFamily="-109" charset="-128"/>
              </a:defRPr>
            </a:lvl9pPr>
          </a:lstStyle>
          <a:p>
            <a:pPr algn="ctr" fontAlgn="base">
              <a:spcBef>
                <a:spcPct val="0"/>
              </a:spcBef>
              <a:spcAft>
                <a:spcPct val="0"/>
              </a:spcAft>
            </a:pPr>
            <a:r>
              <a:rPr lang="en-US" sz="4800" b="1" cap="small" dirty="0" smtClean="0">
                <a:solidFill>
                  <a:schemeClr val="tx2"/>
                </a:solidFill>
                <a:latin typeface="+mj-lt"/>
              </a:rPr>
              <a:t>Table </a:t>
            </a:r>
            <a:r>
              <a:rPr lang="en-US" sz="4800" b="1" cap="small" dirty="0" err="1" smtClean="0">
                <a:solidFill>
                  <a:schemeClr val="tx2"/>
                </a:solidFill>
                <a:latin typeface="+mj-lt"/>
              </a:rPr>
              <a:t>Ronde</a:t>
            </a:r>
            <a:r>
              <a:rPr lang="en-US" sz="4800" b="1" cap="small" dirty="0" smtClean="0">
                <a:solidFill>
                  <a:schemeClr val="tx2"/>
                </a:solidFill>
                <a:latin typeface="+mj-lt"/>
              </a:rPr>
              <a:t> GT07</a:t>
            </a:r>
            <a:endParaRPr lang="fr-FR" sz="4800" b="1" cap="small" dirty="0">
              <a:solidFill>
                <a:schemeClr val="tx2"/>
              </a:solidFill>
              <a:latin typeface="+mj-lt"/>
            </a:endParaRPr>
          </a:p>
        </p:txBody>
      </p:sp>
      <p:sp>
        <p:nvSpPr>
          <p:cNvPr id="11" name="Titre 1"/>
          <p:cNvSpPr txBox="1">
            <a:spLocks/>
          </p:cNvSpPr>
          <p:nvPr/>
        </p:nvSpPr>
        <p:spPr>
          <a:xfrm>
            <a:off x="4283968" y="5834633"/>
            <a:ext cx="4662736" cy="762719"/>
          </a:xfrm>
          <a:prstGeom prst="rect">
            <a:avLst/>
          </a:prstGeom>
          <a:noFill/>
        </p:spPr>
        <p:txBody>
          <a:bodyPr anchor="ctr"/>
          <a:lstStyle>
            <a:lvl1pPr>
              <a:defRPr>
                <a:solidFill>
                  <a:schemeClr val="tx1"/>
                </a:solidFill>
                <a:latin typeface="Calibri" pitchFamily="34" charset="0"/>
                <a:ea typeface="ＭＳ Ｐゴシック" pitchFamily="-109" charset="-128"/>
              </a:defRPr>
            </a:lvl1pPr>
            <a:lvl2pPr marL="37931725" indent="-37474525">
              <a:defRPr>
                <a:solidFill>
                  <a:schemeClr val="tx1"/>
                </a:solidFill>
                <a:latin typeface="Calibri" pitchFamily="34" charset="0"/>
                <a:ea typeface="ＭＳ Ｐゴシック" pitchFamily="-109" charset="-128"/>
              </a:defRPr>
            </a:lvl2pPr>
            <a:lvl3pPr>
              <a:defRPr>
                <a:solidFill>
                  <a:schemeClr val="tx1"/>
                </a:solidFill>
                <a:latin typeface="Calibri" pitchFamily="34" charset="0"/>
                <a:ea typeface="ＭＳ Ｐゴシック" pitchFamily="-109" charset="-128"/>
              </a:defRPr>
            </a:lvl3pPr>
            <a:lvl4pPr>
              <a:defRPr>
                <a:solidFill>
                  <a:schemeClr val="tx1"/>
                </a:solidFill>
                <a:latin typeface="Calibri" pitchFamily="34" charset="0"/>
                <a:ea typeface="ＭＳ Ｐゴシック" pitchFamily="-109" charset="-128"/>
              </a:defRPr>
            </a:lvl4pPr>
            <a:lvl5pPr>
              <a:defRPr>
                <a:solidFill>
                  <a:schemeClr val="tx1"/>
                </a:solidFill>
                <a:latin typeface="Calibri" pitchFamily="34" charset="0"/>
                <a:ea typeface="ＭＳ Ｐゴシック" pitchFamily="-109" charset="-128"/>
              </a:defRPr>
            </a:lvl5pPr>
            <a:lvl6pPr marL="457200" fontAlgn="base">
              <a:spcBef>
                <a:spcPct val="0"/>
              </a:spcBef>
              <a:spcAft>
                <a:spcPct val="0"/>
              </a:spcAft>
              <a:defRPr>
                <a:solidFill>
                  <a:schemeClr val="tx1"/>
                </a:solidFill>
                <a:latin typeface="Calibri" pitchFamily="34" charset="0"/>
                <a:ea typeface="ＭＳ Ｐゴシック" pitchFamily="-109" charset="-128"/>
              </a:defRPr>
            </a:lvl6pPr>
            <a:lvl7pPr marL="914400" fontAlgn="base">
              <a:spcBef>
                <a:spcPct val="0"/>
              </a:spcBef>
              <a:spcAft>
                <a:spcPct val="0"/>
              </a:spcAft>
              <a:defRPr>
                <a:solidFill>
                  <a:schemeClr val="tx1"/>
                </a:solidFill>
                <a:latin typeface="Calibri" pitchFamily="34" charset="0"/>
                <a:ea typeface="ＭＳ Ｐゴシック" pitchFamily="-109" charset="-128"/>
              </a:defRPr>
            </a:lvl7pPr>
            <a:lvl8pPr marL="1371600" fontAlgn="base">
              <a:spcBef>
                <a:spcPct val="0"/>
              </a:spcBef>
              <a:spcAft>
                <a:spcPct val="0"/>
              </a:spcAft>
              <a:defRPr>
                <a:solidFill>
                  <a:schemeClr val="tx1"/>
                </a:solidFill>
                <a:latin typeface="Calibri" pitchFamily="34" charset="0"/>
                <a:ea typeface="ＭＳ Ｐゴシック" pitchFamily="-109" charset="-128"/>
              </a:defRPr>
            </a:lvl8pPr>
            <a:lvl9pPr marL="1828800" fontAlgn="base">
              <a:spcBef>
                <a:spcPct val="0"/>
              </a:spcBef>
              <a:spcAft>
                <a:spcPct val="0"/>
              </a:spcAft>
              <a:defRPr>
                <a:solidFill>
                  <a:schemeClr val="tx1"/>
                </a:solidFill>
                <a:latin typeface="Calibri" pitchFamily="34" charset="0"/>
                <a:ea typeface="ＭＳ Ｐゴシック" pitchFamily="-109" charset="-128"/>
              </a:defRPr>
            </a:lvl9pPr>
          </a:lstStyle>
          <a:p>
            <a:pPr algn="r" fontAlgn="base">
              <a:spcBef>
                <a:spcPct val="0"/>
              </a:spcBef>
              <a:spcAft>
                <a:spcPct val="0"/>
              </a:spcAft>
            </a:pPr>
            <a:r>
              <a:rPr lang="en-US" b="1" cap="small" dirty="0" smtClean="0">
                <a:solidFill>
                  <a:schemeClr val="tx2"/>
                </a:solidFill>
                <a:latin typeface="+mj-lt"/>
              </a:rPr>
              <a:t>Jean-Luc BIARROTTE &amp; Rodolphe CLEDASSOU, CNRS/IN2P3</a:t>
            </a:r>
          </a:p>
        </p:txBody>
      </p:sp>
      <p:pic>
        <p:nvPicPr>
          <p:cNvPr id="1026" name="Picture 2" descr="https://indico.in2p3.fr/event/19783/images/5809-afficheGT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398956"/>
            <a:ext cx="4536504" cy="6414420"/>
          </a:xfrm>
          <a:prstGeom prst="rect">
            <a:avLst/>
          </a:prstGeom>
          <a:ln>
            <a:noFill/>
          </a:ln>
          <a:effectLst>
            <a:reflection blurRad="12700" stA="30000" endPos="30000" dist="5000" dir="5400000" sy="-100000" algn="bl" rotWithShape="0"/>
          </a:effectLst>
          <a:scene3d>
            <a:camera prst="perspectiveContrastingLeftFacing" fov="1800000">
              <a:rot lat="600000" lon="19800000" rev="0"/>
            </a:camera>
            <a:lightRig rig="threePt" dir="t">
              <a:rot lat="0" lon="0" rev="2700000"/>
            </a:lightRig>
          </a:scene3d>
          <a:sp3d>
            <a:bevelT w="25400" h="31750"/>
          </a:sp3d>
          <a:extLst>
            <a:ext uri="{909E8E84-426E-40DD-AFC4-6F175D3DCCD1}">
              <a14:hiddenFill xmlns:a14="http://schemas.microsoft.com/office/drawing/2010/main">
                <a:solidFill>
                  <a:srgbClr val="FFFFFF"/>
                </a:solidFill>
              </a14:hiddenFill>
            </a:ext>
          </a:extLst>
        </p:spPr>
      </p:pic>
      <p:pic>
        <p:nvPicPr>
          <p:cNvPr id="1027" name="Picture 3" descr="D:\IN2P3\CNRS\logo_telechargement\IN2P3-CN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88640"/>
            <a:ext cx="454787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98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IN2P3</a:t>
            </a:r>
            <a:endParaRPr lang="fr-FR" dirty="0"/>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9</a:t>
            </a:fld>
            <a:endParaRPr lang="fr-FR"/>
          </a:p>
        </p:txBody>
      </p:sp>
      <p:sp>
        <p:nvSpPr>
          <p:cNvPr id="6" name="Titre 5"/>
          <p:cNvSpPr>
            <a:spLocks noGrp="1"/>
          </p:cNvSpPr>
          <p:nvPr>
            <p:ph type="title"/>
          </p:nvPr>
        </p:nvSpPr>
        <p:spPr>
          <a:xfrm>
            <a:off x="4593829" y="2564904"/>
            <a:ext cx="4370659" cy="2232248"/>
          </a:xfrm>
        </p:spPr>
        <p:txBody>
          <a:bodyPr>
            <a:noAutofit/>
          </a:bodyPr>
          <a:lstStyle/>
          <a:p>
            <a:r>
              <a:rPr lang="fr-FR" sz="3200" dirty="0" smtClean="0">
                <a:solidFill>
                  <a:schemeClr val="accent3"/>
                </a:solidFill>
              </a:rPr>
              <a:t>Discussions</a:t>
            </a:r>
            <a:br>
              <a:rPr lang="fr-FR" sz="3200" dirty="0" smtClean="0">
                <a:solidFill>
                  <a:schemeClr val="accent3"/>
                </a:solidFill>
              </a:rPr>
            </a:br>
            <a:r>
              <a:rPr lang="fr-FR" sz="3200" dirty="0" smtClean="0">
                <a:solidFill>
                  <a:schemeClr val="accent3"/>
                </a:solidFill>
              </a:rPr>
              <a:t/>
            </a:r>
            <a:br>
              <a:rPr lang="fr-FR" sz="3200" dirty="0" smtClean="0">
                <a:solidFill>
                  <a:schemeClr val="accent3"/>
                </a:solidFill>
              </a:rPr>
            </a:br>
            <a:r>
              <a:rPr lang="fr-FR" sz="3200" dirty="0" smtClean="0">
                <a:solidFill>
                  <a:schemeClr val="accent3"/>
                </a:solidFill>
              </a:rPr>
              <a:t/>
            </a:r>
            <a:br>
              <a:rPr lang="fr-FR" sz="3200" dirty="0" smtClean="0">
                <a:solidFill>
                  <a:schemeClr val="accent3"/>
                </a:solidFill>
              </a:rPr>
            </a:br>
            <a:r>
              <a:rPr lang="fr-FR" sz="3200" b="0" dirty="0" smtClean="0">
                <a:solidFill>
                  <a:schemeClr val="accent3"/>
                </a:solidFill>
              </a:rPr>
              <a:t>Chair: R. Clédassou</a:t>
            </a:r>
            <a:endParaRPr lang="fr-FR" sz="3200" b="0" dirty="0">
              <a:solidFill>
                <a:schemeClr val="accent3"/>
              </a:solidFill>
            </a:endParaRPr>
          </a:p>
        </p:txBody>
      </p:sp>
      <p:pic>
        <p:nvPicPr>
          <p:cNvPr id="5" name="Picture 2" descr="https://indico.in2p3.fr/event/19783/images/5809-afficheGT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398956"/>
            <a:ext cx="4536504" cy="6414420"/>
          </a:xfrm>
          <a:prstGeom prst="rect">
            <a:avLst/>
          </a:prstGeom>
          <a:ln>
            <a:noFill/>
          </a:ln>
          <a:effectLst>
            <a:reflection blurRad="12700" stA="30000" endPos="30000" dist="5000" dir="5400000" sy="-100000" algn="bl" rotWithShape="0"/>
          </a:effectLst>
          <a:scene3d>
            <a:camera prst="perspectiveContrastingLeftFacing" fov="1800000">
              <a:rot lat="600000" lon="19800000" rev="0"/>
            </a:camera>
            <a:lightRig rig="threePt" dir="t">
              <a:rot lat="0" lon="0" rev="2700000"/>
            </a:lightRig>
          </a:scene3d>
          <a:sp3d>
            <a:bevelT w="25400" h="31750"/>
          </a:sp3d>
          <a:extLst>
            <a:ext uri="{909E8E84-426E-40DD-AFC4-6F175D3DCCD1}">
              <a14:hiddenFill xmlns:a14="http://schemas.microsoft.com/office/drawing/2010/main">
                <a:solidFill>
                  <a:srgbClr val="FFFFFF"/>
                </a:solidFill>
              </a14:hiddenFill>
            </a:ext>
          </a:extLst>
        </p:spPr>
      </p:pic>
      <p:pic>
        <p:nvPicPr>
          <p:cNvPr id="7" name="Picture 3" descr="D:\IN2P3\CNRS\logo_telechargement\IN2P3-CN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5157192"/>
            <a:ext cx="2520280" cy="71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47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1600" y="0"/>
            <a:ext cx="7294352" cy="908720"/>
          </a:xfrm>
        </p:spPr>
        <p:txBody>
          <a:bodyPr/>
          <a:lstStyle/>
          <a:p>
            <a:r>
              <a:rPr lang="fr-FR" sz="2800" dirty="0" err="1" smtClean="0"/>
              <a:t>Themes</a:t>
            </a:r>
            <a:r>
              <a:rPr lang="fr-FR" sz="2800" dirty="0" smtClean="0"/>
              <a:t> Discussion #1</a:t>
            </a:r>
            <a:endParaRPr lang="en-US" sz="2800" dirty="0"/>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10</a:t>
            </a:fld>
            <a:endParaRPr lang="fr-FR" dirty="0"/>
          </a:p>
        </p:txBody>
      </p:sp>
      <p:sp>
        <p:nvSpPr>
          <p:cNvPr id="15" name="Espace réservé du contenu 1"/>
          <p:cNvSpPr txBox="1">
            <a:spLocks/>
          </p:cNvSpPr>
          <p:nvPr/>
        </p:nvSpPr>
        <p:spPr>
          <a:xfrm>
            <a:off x="251520" y="1196752"/>
            <a:ext cx="8424936" cy="648072"/>
          </a:xfrm>
          <a:prstGeom prst="rect">
            <a:avLst/>
          </a:prstGeom>
        </p:spPr>
        <p:txBody>
          <a:bodyPr/>
          <a:lstStyle>
            <a:lvl1pPr marL="342900" indent="-342900" algn="l" defTabSz="914400" rtl="0" eaLnBrk="1" latinLnBrk="0" hangingPunct="1">
              <a:spcBef>
                <a:spcPct val="20000"/>
              </a:spcBef>
              <a:spcAft>
                <a:spcPts val="600"/>
              </a:spcAft>
              <a:buFont typeface="Arial" panose="020B0604020202020204" pitchFamily="34" charset="0"/>
              <a:buChar char="•"/>
              <a:defRPr sz="3200" kern="1200" cap="none" baseline="0">
                <a:solidFill>
                  <a:schemeClr val="tx1"/>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ct val="20000"/>
              </a:spcBef>
              <a:spcAft>
                <a:spcPts val="400"/>
              </a:spcAft>
              <a:buSzPct val="60000"/>
              <a:buFont typeface="Arial" panose="020B0604020202020204" pitchFamily="34" charset="0"/>
              <a:buChar char="–"/>
              <a:defRPr sz="1800" kern="1200">
                <a:solidFill>
                  <a:schemeClr val="tx1"/>
                </a:solidFill>
                <a:latin typeface="Verdana" pitchFamily="34" charset="0"/>
                <a:ea typeface="Verdana" pitchFamily="34" charset="0"/>
                <a:cs typeface="Verdana" pitchFamily="34" charset="0"/>
              </a:defRPr>
            </a:lvl2pPr>
            <a:lvl3pPr marL="360000" indent="-2286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SzPct val="30000"/>
              <a:buFont typeface="Arial" panose="020B0604020202020204" pitchFamily="34" charset="0"/>
              <a:buChar char="–"/>
              <a:defRPr sz="1400" kern="1200">
                <a:solidFill>
                  <a:schemeClr val="tx1"/>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ct val="20000"/>
              </a:spcBef>
              <a:buFont typeface="Arial" panose="020B0604020202020204" pitchFamily="34" charset="0"/>
              <a:buChar char="»"/>
              <a:defRPr sz="1200" kern="1200">
                <a:solidFill>
                  <a:schemeClr val="tx1"/>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anose="020B0604020202020204"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1400" lvl="2" indent="0">
              <a:buNone/>
            </a:pPr>
            <a:r>
              <a:rPr lang="fr-FR" b="1" dirty="0" smtClean="0">
                <a:latin typeface="+mj-lt"/>
              </a:rPr>
              <a:t>Comment </a:t>
            </a:r>
            <a:r>
              <a:rPr lang="fr-FR" b="1" dirty="0">
                <a:latin typeface="+mj-lt"/>
              </a:rPr>
              <a:t>monter et financer nos projets accélérateurs et R&amp;T </a:t>
            </a:r>
            <a:r>
              <a:rPr lang="fr-FR" b="1" dirty="0" smtClean="0">
                <a:latin typeface="+mj-lt"/>
              </a:rPr>
              <a:t>?</a:t>
            </a:r>
          </a:p>
          <a:p>
            <a:pPr lvl="2">
              <a:buFontTx/>
              <a:buChar char="-"/>
            </a:pPr>
            <a:endParaRPr lang="fr-FR" sz="1800" dirty="0" smtClean="0">
              <a:latin typeface="+mj-lt"/>
            </a:endParaRPr>
          </a:p>
          <a:p>
            <a:pPr lvl="2">
              <a:buFontTx/>
              <a:buChar char="-"/>
            </a:pPr>
            <a:endParaRPr lang="fr-FR" sz="1800" dirty="0" smtClean="0">
              <a:latin typeface="+mj-lt"/>
            </a:endParaRPr>
          </a:p>
          <a:p>
            <a:pPr lvl="2">
              <a:buFontTx/>
              <a:buChar char="-"/>
            </a:pPr>
            <a:r>
              <a:rPr lang="fr-FR" sz="1800" dirty="0" smtClean="0">
                <a:latin typeface="+mj-lt"/>
              </a:rPr>
              <a:t>Projets de R&amp;T à l’IN2P3: visibilité, soutien ?</a:t>
            </a:r>
          </a:p>
          <a:p>
            <a:pPr lvl="2">
              <a:buFontTx/>
              <a:buChar char="-"/>
            </a:pPr>
            <a:r>
              <a:rPr lang="fr-FR" sz="1800" dirty="0" smtClean="0">
                <a:latin typeface="+mj-lt"/>
              </a:rPr>
              <a:t>Aspects innovation / valorisation ?</a:t>
            </a:r>
          </a:p>
          <a:p>
            <a:pPr lvl="2">
              <a:buFontTx/>
              <a:buChar char="-"/>
            </a:pPr>
            <a:r>
              <a:rPr lang="fr-FR" sz="1800" dirty="0" smtClean="0">
                <a:latin typeface="+mj-lt"/>
              </a:rPr>
              <a:t>Montage </a:t>
            </a:r>
            <a:r>
              <a:rPr lang="fr-FR" sz="1800" dirty="0">
                <a:latin typeface="+mj-lt"/>
              </a:rPr>
              <a:t>et vie d’un </a:t>
            </a:r>
            <a:r>
              <a:rPr lang="fr-FR" sz="1800" dirty="0" smtClean="0">
                <a:latin typeface="+mj-lt"/>
              </a:rPr>
              <a:t>projet en général: </a:t>
            </a:r>
            <a:r>
              <a:rPr lang="fr-FR" sz="1800" dirty="0" smtClean="0">
                <a:latin typeface="+mj-lt"/>
              </a:rPr>
              <a:t>formation collaboration</a:t>
            </a:r>
            <a:r>
              <a:rPr lang="fr-FR" sz="1800" dirty="0" smtClean="0">
                <a:latin typeface="+mj-lt"/>
              </a:rPr>
              <a:t>, processus </a:t>
            </a:r>
            <a:r>
              <a:rPr lang="fr-FR" sz="1800" dirty="0" smtClean="0">
                <a:latin typeface="+mj-lt"/>
              </a:rPr>
              <a:t>d’évaluation, processus décisionnels, </a:t>
            </a:r>
            <a:r>
              <a:rPr lang="fr-FR" sz="1800" dirty="0" err="1" smtClean="0">
                <a:latin typeface="+mj-lt"/>
              </a:rPr>
              <a:t>reporting</a:t>
            </a:r>
            <a:r>
              <a:rPr lang="fr-FR" sz="1800" dirty="0" smtClean="0">
                <a:latin typeface="+mj-lt"/>
              </a:rPr>
              <a:t>… </a:t>
            </a:r>
            <a:r>
              <a:rPr lang="fr-FR" sz="1800" dirty="0" smtClean="0">
                <a:latin typeface="+mj-lt"/>
              </a:rPr>
              <a:t>? </a:t>
            </a:r>
            <a:endParaRPr lang="fr-FR" sz="1800" dirty="0">
              <a:latin typeface="+mj-lt"/>
            </a:endParaRPr>
          </a:p>
          <a:p>
            <a:pPr lvl="2">
              <a:buFontTx/>
              <a:buChar char="-"/>
            </a:pPr>
            <a:r>
              <a:rPr lang="fr-FR" sz="1800" dirty="0" smtClean="0">
                <a:latin typeface="+mj-lt"/>
              </a:rPr>
              <a:t>Cas des projets avec financements extérieurs (ANR, Europe…) </a:t>
            </a:r>
            <a:r>
              <a:rPr lang="fr-FR" sz="1800" dirty="0" smtClean="0">
                <a:latin typeface="+mj-lt"/>
              </a:rPr>
              <a:t>?</a:t>
            </a:r>
            <a:endParaRPr lang="fr-FR" sz="1800" dirty="0" smtClean="0">
              <a:latin typeface="+mj-lt"/>
            </a:endParaRPr>
          </a:p>
          <a:p>
            <a:pPr lvl="2">
              <a:buFontTx/>
              <a:buChar char="-"/>
            </a:pPr>
            <a:r>
              <a:rPr lang="fr-FR" sz="1800" dirty="0" smtClean="0">
                <a:latin typeface="+mj-lt"/>
              </a:rPr>
              <a:t>…</a:t>
            </a:r>
          </a:p>
          <a:p>
            <a:pPr lvl="2">
              <a:buFontTx/>
              <a:buChar char="-"/>
            </a:pPr>
            <a:endParaRPr lang="fr-FR" sz="1800" dirty="0" smtClean="0">
              <a:latin typeface="+mj-lt"/>
            </a:endParaRPr>
          </a:p>
          <a:p>
            <a:pPr lvl="2">
              <a:buFontTx/>
              <a:buChar char="-"/>
            </a:pPr>
            <a:endParaRPr lang="fr-FR" sz="1800" dirty="0" smtClean="0">
              <a:latin typeface="+mj-lt"/>
            </a:endParaRPr>
          </a:p>
          <a:p>
            <a:pPr lvl="2">
              <a:buFontTx/>
              <a:buChar char="-"/>
            </a:pPr>
            <a:endParaRPr lang="fr-FR" sz="1800" dirty="0" smtClean="0">
              <a:latin typeface="+mj-lt"/>
            </a:endParaRPr>
          </a:p>
          <a:p>
            <a:pPr lvl="2"/>
            <a:endParaRPr lang="fr-FR" sz="1800" b="1" dirty="0">
              <a:latin typeface="+mj-lt"/>
            </a:endParaRPr>
          </a:p>
        </p:txBody>
      </p:sp>
    </p:spTree>
    <p:extLst>
      <p:ext uri="{BB962C8B-B14F-4D97-AF65-F5344CB8AC3E}">
        <p14:creationId xmlns:p14="http://schemas.microsoft.com/office/powerpoint/2010/main" val="4257181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1600" y="0"/>
            <a:ext cx="7294352" cy="908720"/>
          </a:xfrm>
        </p:spPr>
        <p:txBody>
          <a:bodyPr/>
          <a:lstStyle/>
          <a:p>
            <a:r>
              <a:rPr lang="fr-FR" sz="2800" dirty="0" err="1" smtClean="0"/>
              <a:t>Themes</a:t>
            </a:r>
            <a:r>
              <a:rPr lang="fr-FR" sz="2800" dirty="0" smtClean="0"/>
              <a:t> Discussion #2</a:t>
            </a:r>
            <a:endParaRPr lang="en-US" sz="2800" dirty="0"/>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11</a:t>
            </a:fld>
            <a:endParaRPr lang="fr-FR" dirty="0"/>
          </a:p>
        </p:txBody>
      </p:sp>
      <p:sp>
        <p:nvSpPr>
          <p:cNvPr id="15" name="Espace réservé du contenu 1"/>
          <p:cNvSpPr txBox="1">
            <a:spLocks/>
          </p:cNvSpPr>
          <p:nvPr/>
        </p:nvSpPr>
        <p:spPr>
          <a:xfrm>
            <a:off x="251520" y="1124744"/>
            <a:ext cx="8424936" cy="864096"/>
          </a:xfrm>
          <a:prstGeom prst="rect">
            <a:avLst/>
          </a:prstGeom>
        </p:spPr>
        <p:txBody>
          <a:bodyPr/>
          <a:lstStyle>
            <a:lvl1pPr marL="342900" indent="-342900" algn="l" defTabSz="914400" rtl="0" eaLnBrk="1" latinLnBrk="0" hangingPunct="1">
              <a:spcBef>
                <a:spcPct val="20000"/>
              </a:spcBef>
              <a:spcAft>
                <a:spcPts val="600"/>
              </a:spcAft>
              <a:buFont typeface="Arial" panose="020B0604020202020204" pitchFamily="34" charset="0"/>
              <a:buChar char="•"/>
              <a:defRPr sz="3200" kern="1200" cap="none" baseline="0">
                <a:solidFill>
                  <a:schemeClr val="tx1"/>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ct val="20000"/>
              </a:spcBef>
              <a:spcAft>
                <a:spcPts val="400"/>
              </a:spcAft>
              <a:buSzPct val="60000"/>
              <a:buFont typeface="Arial" panose="020B0604020202020204" pitchFamily="34" charset="0"/>
              <a:buChar char="–"/>
              <a:defRPr sz="1800" kern="1200">
                <a:solidFill>
                  <a:schemeClr val="tx1"/>
                </a:solidFill>
                <a:latin typeface="Verdana" pitchFamily="34" charset="0"/>
                <a:ea typeface="Verdana" pitchFamily="34" charset="0"/>
                <a:cs typeface="Verdana" pitchFamily="34" charset="0"/>
              </a:defRPr>
            </a:lvl2pPr>
            <a:lvl3pPr marL="360000" indent="-2286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SzPct val="30000"/>
              <a:buFont typeface="Arial" panose="020B0604020202020204" pitchFamily="34" charset="0"/>
              <a:buChar char="–"/>
              <a:defRPr sz="1400" kern="1200">
                <a:solidFill>
                  <a:schemeClr val="tx1"/>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ct val="20000"/>
              </a:spcBef>
              <a:buFont typeface="Arial" panose="020B0604020202020204" pitchFamily="34" charset="0"/>
              <a:buChar char="»"/>
              <a:defRPr sz="1200" kern="1200">
                <a:solidFill>
                  <a:schemeClr val="tx1"/>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anose="020B0604020202020204"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1400" lvl="2" indent="0">
              <a:buNone/>
            </a:pPr>
            <a:r>
              <a:rPr lang="fr-FR" b="1" dirty="0" smtClean="0">
                <a:latin typeface="+mj-lt"/>
              </a:rPr>
              <a:t>Quelle </a:t>
            </a:r>
            <a:r>
              <a:rPr lang="fr-FR" b="1" dirty="0">
                <a:latin typeface="+mj-lt"/>
              </a:rPr>
              <a:t>sont les disciplines/expertises prioritaires en termes de besoins RH pour mener à bien nos projets </a:t>
            </a:r>
            <a:r>
              <a:rPr lang="fr-FR" b="1" dirty="0" smtClean="0">
                <a:latin typeface="+mj-lt"/>
              </a:rPr>
              <a:t>?</a:t>
            </a:r>
          </a:p>
          <a:p>
            <a:pPr marL="131400" lvl="2" indent="0">
              <a:buNone/>
            </a:pPr>
            <a:endParaRPr lang="fr-FR" b="1" dirty="0">
              <a:latin typeface="+mj-lt"/>
            </a:endParaRPr>
          </a:p>
          <a:p>
            <a:pPr marL="131400" lvl="2" indent="0">
              <a:buNone/>
            </a:pPr>
            <a:r>
              <a:rPr lang="fr-FR" sz="1800" b="1" i="1" dirty="0" smtClean="0">
                <a:latin typeface="+mj-lt"/>
              </a:rPr>
              <a:t>=&gt; Chargé de missions « compétences »</a:t>
            </a:r>
            <a:endParaRPr lang="fr-FR" sz="1800" b="1" i="1" dirty="0">
              <a:latin typeface="+mj-lt"/>
            </a:endParaRPr>
          </a:p>
          <a:p>
            <a:pPr lvl="2">
              <a:buFontTx/>
              <a:buChar char="-"/>
            </a:pPr>
            <a:endParaRPr lang="fr-FR" sz="1800" dirty="0" smtClean="0">
              <a:latin typeface="+mj-lt"/>
            </a:endParaRPr>
          </a:p>
          <a:p>
            <a:pPr lvl="2">
              <a:buFontTx/>
              <a:buChar char="-"/>
            </a:pPr>
            <a:endParaRPr lang="fr-FR" sz="1800" dirty="0">
              <a:latin typeface="+mj-lt"/>
            </a:endParaRPr>
          </a:p>
          <a:p>
            <a:pPr lvl="2">
              <a:buFontTx/>
              <a:buChar char="-"/>
            </a:pPr>
            <a:r>
              <a:rPr lang="fr-FR" sz="1800" dirty="0">
                <a:latin typeface="+mj-lt"/>
              </a:rPr>
              <a:t>E</a:t>
            </a:r>
            <a:r>
              <a:rPr lang="fr-FR" sz="1800" dirty="0" smtClean="0">
                <a:latin typeface="+mj-lt"/>
              </a:rPr>
              <a:t>xpertises disponibles Vs expertises </a:t>
            </a:r>
            <a:r>
              <a:rPr lang="fr-FR" sz="1800" dirty="0">
                <a:latin typeface="+mj-lt"/>
              </a:rPr>
              <a:t>en </a:t>
            </a:r>
            <a:r>
              <a:rPr lang="fr-FR" sz="1800" dirty="0" smtClean="0">
                <a:latin typeface="+mj-lt"/>
              </a:rPr>
              <a:t>danger ?</a:t>
            </a:r>
          </a:p>
          <a:p>
            <a:pPr lvl="2">
              <a:buFontTx/>
              <a:buChar char="-"/>
            </a:pPr>
            <a:r>
              <a:rPr lang="fr-FR" sz="1800" dirty="0" smtClean="0">
                <a:latin typeface="+mj-lt"/>
              </a:rPr>
              <a:t>Expertises </a:t>
            </a:r>
            <a:r>
              <a:rPr lang="fr-FR" sz="1800" dirty="0">
                <a:latin typeface="+mj-lt"/>
              </a:rPr>
              <a:t>de + en + indispensables Vs expertises de - en </a:t>
            </a:r>
            <a:r>
              <a:rPr lang="fr-FR" sz="1800" dirty="0" smtClean="0">
                <a:latin typeface="+mj-lt"/>
              </a:rPr>
              <a:t>– indispensables ?</a:t>
            </a:r>
            <a:endParaRPr lang="fr-FR" sz="1800" dirty="0">
              <a:latin typeface="+mj-lt"/>
            </a:endParaRPr>
          </a:p>
          <a:p>
            <a:pPr lvl="2">
              <a:buFontTx/>
              <a:buChar char="-"/>
            </a:pPr>
            <a:r>
              <a:rPr lang="fr-FR" sz="1800" dirty="0">
                <a:latin typeface="+mj-lt"/>
              </a:rPr>
              <a:t>E</a:t>
            </a:r>
            <a:r>
              <a:rPr lang="fr-FR" sz="1800" dirty="0" smtClean="0">
                <a:latin typeface="+mj-lt"/>
              </a:rPr>
              <a:t>xpertises à renforcer Vs expertises </a:t>
            </a:r>
            <a:r>
              <a:rPr lang="fr-FR" sz="1800" dirty="0">
                <a:latin typeface="+mj-lt"/>
              </a:rPr>
              <a:t>à </a:t>
            </a:r>
            <a:r>
              <a:rPr lang="fr-FR" sz="1800" dirty="0" smtClean="0">
                <a:latin typeface="+mj-lt"/>
              </a:rPr>
              <a:t>sous-traiter ? Comment le faire </a:t>
            </a:r>
            <a:r>
              <a:rPr lang="fr-FR" sz="1800" dirty="0" smtClean="0">
                <a:latin typeface="+mj-lt"/>
              </a:rPr>
              <a:t>?</a:t>
            </a:r>
          </a:p>
          <a:p>
            <a:pPr lvl="2">
              <a:buFontTx/>
              <a:buChar char="-"/>
            </a:pPr>
            <a:r>
              <a:rPr lang="fr-FR" sz="1800" dirty="0" smtClean="0">
                <a:latin typeface="+mj-lt"/>
              </a:rPr>
              <a:t>Complémentarités entre labos IN2P3, rôle des réseaux?</a:t>
            </a:r>
            <a:endParaRPr lang="fr-FR" sz="1800" dirty="0" smtClean="0">
              <a:latin typeface="+mj-lt"/>
            </a:endParaRPr>
          </a:p>
          <a:p>
            <a:pPr lvl="2">
              <a:buFontTx/>
              <a:buChar char="-"/>
            </a:pPr>
            <a:r>
              <a:rPr lang="fr-FR" sz="1800" dirty="0" smtClean="0">
                <a:latin typeface="+mj-lt"/>
              </a:rPr>
              <a:t>Rôle des plateformes et plateaux techniques?</a:t>
            </a:r>
          </a:p>
          <a:p>
            <a:pPr lvl="2">
              <a:buFontTx/>
              <a:buChar char="-"/>
            </a:pPr>
            <a:r>
              <a:rPr lang="fr-FR" sz="1800" dirty="0" smtClean="0">
                <a:latin typeface="+mj-lt"/>
              </a:rPr>
              <a:t>…</a:t>
            </a:r>
          </a:p>
          <a:p>
            <a:pPr marL="131400" lvl="2" indent="0">
              <a:buNone/>
            </a:pPr>
            <a:endParaRPr lang="fr-FR" sz="1800" dirty="0">
              <a:latin typeface="+mj-lt"/>
            </a:endParaRPr>
          </a:p>
          <a:p>
            <a:pPr lvl="2"/>
            <a:endParaRPr lang="fr-FR" sz="1800" b="1" dirty="0">
              <a:latin typeface="+mj-lt"/>
            </a:endParaRPr>
          </a:p>
        </p:txBody>
      </p:sp>
    </p:spTree>
    <p:extLst>
      <p:ext uri="{BB962C8B-B14F-4D97-AF65-F5344CB8AC3E}">
        <p14:creationId xmlns:p14="http://schemas.microsoft.com/office/powerpoint/2010/main" val="624155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12</a:t>
            </a:fld>
            <a:endParaRPr lang="fr-FR"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7565" r="-547"/>
          <a:stretch/>
        </p:blipFill>
        <p:spPr bwMode="auto">
          <a:xfrm>
            <a:off x="4716016" y="2276872"/>
            <a:ext cx="4392488" cy="4237605"/>
          </a:xfrm>
          <a:prstGeom prst="rect">
            <a:avLst/>
          </a:prstGeom>
          <a:solidFill>
            <a:schemeClr val="bg1"/>
          </a:solidFill>
          <a:ln>
            <a:noFill/>
          </a:ln>
          <a:effectLst/>
        </p:spPr>
      </p:pic>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5" r="-547" b="42197"/>
          <a:stretch/>
        </p:blipFill>
        <p:spPr bwMode="auto">
          <a:xfrm>
            <a:off x="35496" y="764704"/>
            <a:ext cx="4392488" cy="5782637"/>
          </a:xfrm>
          <a:prstGeom prst="rect">
            <a:avLst/>
          </a:prstGeom>
          <a:solidFill>
            <a:schemeClr val="bg1"/>
          </a:solidFill>
          <a:ln>
            <a:noFill/>
          </a:ln>
          <a:effectLst/>
        </p:spPr>
      </p:pic>
      <p:sp>
        <p:nvSpPr>
          <p:cNvPr id="14" name="Titre 2"/>
          <p:cNvSpPr txBox="1">
            <a:spLocks/>
          </p:cNvSpPr>
          <p:nvPr/>
        </p:nvSpPr>
        <p:spPr>
          <a:xfrm>
            <a:off x="971600" y="0"/>
            <a:ext cx="7294352" cy="908720"/>
          </a:xfrm>
          <a:prstGeom prst="rect">
            <a:avLst/>
          </a:prstGeom>
        </p:spPr>
        <p:txBody>
          <a:bodyPr vert="horz" lIns="0" tIns="0" rIns="0" bIns="0" rtlCol="0" anchor="ctr" anchorCtr="0">
            <a:noAutofit/>
          </a:bodyPr>
          <a:lstStyle>
            <a:lvl1pPr algn="ctr" defTabSz="914400" rtl="0" eaLnBrk="1" latinLnBrk="0" hangingPunct="1">
              <a:spcBef>
                <a:spcPct val="0"/>
              </a:spcBef>
              <a:buNone/>
              <a:defRPr sz="2400" b="1" kern="1200" cap="small" baseline="0">
                <a:solidFill>
                  <a:schemeClr val="bg1"/>
                </a:solidFill>
                <a:latin typeface="Arial Narrow" panose="020B0606020202030204" pitchFamily="34" charset="0"/>
                <a:ea typeface="+mj-ea"/>
                <a:cs typeface="+mj-cs"/>
              </a:defRPr>
            </a:lvl1pPr>
          </a:lstStyle>
          <a:p>
            <a:r>
              <a:rPr lang="fr-FR" sz="2800" smtClean="0"/>
              <a:t>Themes Discussion #2</a:t>
            </a:r>
            <a:endParaRPr lang="en-US" sz="2800" dirty="0"/>
          </a:p>
        </p:txBody>
      </p:sp>
      <p:sp>
        <p:nvSpPr>
          <p:cNvPr id="8" name="Rectangle 7"/>
          <p:cNvSpPr/>
          <p:nvPr/>
        </p:nvSpPr>
        <p:spPr>
          <a:xfrm>
            <a:off x="5580112" y="1124744"/>
            <a:ext cx="2976392" cy="400110"/>
          </a:xfrm>
          <a:prstGeom prst="rect">
            <a:avLst/>
          </a:prstGeom>
        </p:spPr>
        <p:txBody>
          <a:bodyPr wrap="none">
            <a:spAutoFit/>
          </a:bodyPr>
          <a:lstStyle/>
          <a:p>
            <a:pPr marL="131400" lvl="2" indent="0">
              <a:buNone/>
            </a:pPr>
            <a:r>
              <a:rPr lang="fr-FR" sz="2000" b="1" i="1" dirty="0" smtClean="0"/>
              <a:t>Données indicatives NSIP</a:t>
            </a:r>
            <a:endParaRPr lang="fr-FR" sz="2000" b="1" i="1" dirty="0"/>
          </a:p>
        </p:txBody>
      </p:sp>
    </p:spTree>
    <p:extLst>
      <p:ext uri="{BB962C8B-B14F-4D97-AF65-F5344CB8AC3E}">
        <p14:creationId xmlns:p14="http://schemas.microsoft.com/office/powerpoint/2010/main" val="91771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1600" y="0"/>
            <a:ext cx="7294352" cy="908720"/>
          </a:xfrm>
        </p:spPr>
        <p:txBody>
          <a:bodyPr/>
          <a:lstStyle/>
          <a:p>
            <a:r>
              <a:rPr lang="fr-FR" sz="2800" dirty="0" err="1" smtClean="0"/>
              <a:t>Themes</a:t>
            </a:r>
            <a:r>
              <a:rPr lang="fr-FR" sz="2800" dirty="0" smtClean="0"/>
              <a:t> Discussion #3</a:t>
            </a:r>
            <a:endParaRPr lang="en-US" sz="2800" dirty="0"/>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13</a:t>
            </a:fld>
            <a:endParaRPr lang="fr-FR" dirty="0"/>
          </a:p>
        </p:txBody>
      </p:sp>
      <p:sp>
        <p:nvSpPr>
          <p:cNvPr id="15" name="Espace réservé du contenu 1"/>
          <p:cNvSpPr txBox="1">
            <a:spLocks/>
          </p:cNvSpPr>
          <p:nvPr/>
        </p:nvSpPr>
        <p:spPr>
          <a:xfrm>
            <a:off x="251520" y="1124744"/>
            <a:ext cx="8892480" cy="648072"/>
          </a:xfrm>
          <a:prstGeom prst="rect">
            <a:avLst/>
          </a:prstGeom>
        </p:spPr>
        <p:txBody>
          <a:bodyPr/>
          <a:lstStyle>
            <a:lvl1pPr marL="342900" indent="-342900" algn="l" defTabSz="914400" rtl="0" eaLnBrk="1" latinLnBrk="0" hangingPunct="1">
              <a:spcBef>
                <a:spcPct val="20000"/>
              </a:spcBef>
              <a:spcAft>
                <a:spcPts val="600"/>
              </a:spcAft>
              <a:buFont typeface="Arial" panose="020B0604020202020204" pitchFamily="34" charset="0"/>
              <a:buChar char="•"/>
              <a:defRPr sz="3200" kern="1200" cap="none" baseline="0">
                <a:solidFill>
                  <a:schemeClr val="tx1"/>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ct val="20000"/>
              </a:spcBef>
              <a:spcAft>
                <a:spcPts val="400"/>
              </a:spcAft>
              <a:buSzPct val="60000"/>
              <a:buFont typeface="Arial" panose="020B0604020202020204" pitchFamily="34" charset="0"/>
              <a:buChar char="–"/>
              <a:defRPr sz="1800" kern="1200">
                <a:solidFill>
                  <a:schemeClr val="tx1"/>
                </a:solidFill>
                <a:latin typeface="Verdana" pitchFamily="34" charset="0"/>
                <a:ea typeface="Verdana" pitchFamily="34" charset="0"/>
                <a:cs typeface="Verdana" pitchFamily="34" charset="0"/>
              </a:defRPr>
            </a:lvl2pPr>
            <a:lvl3pPr marL="360000" indent="-2286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SzPct val="30000"/>
              <a:buFont typeface="Arial" panose="020B0604020202020204" pitchFamily="34" charset="0"/>
              <a:buChar char="–"/>
              <a:defRPr sz="1400" kern="1200">
                <a:solidFill>
                  <a:schemeClr val="tx1"/>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ct val="20000"/>
              </a:spcBef>
              <a:buFont typeface="Arial" panose="020B0604020202020204" pitchFamily="34" charset="0"/>
              <a:buChar char="»"/>
              <a:defRPr sz="1200" kern="1200">
                <a:solidFill>
                  <a:schemeClr val="tx1"/>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anose="020B0604020202020204"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1400" lvl="2" indent="0">
              <a:buNone/>
            </a:pPr>
            <a:r>
              <a:rPr lang="fr-FR" b="1" dirty="0" smtClean="0">
                <a:latin typeface="+mj-lt"/>
              </a:rPr>
              <a:t>Comment </a:t>
            </a:r>
            <a:r>
              <a:rPr lang="fr-FR" b="1" dirty="0">
                <a:latin typeface="+mj-lt"/>
              </a:rPr>
              <a:t>améliorer notre attractivité et former les jeunes </a:t>
            </a:r>
            <a:r>
              <a:rPr lang="fr-FR" b="1" dirty="0" smtClean="0">
                <a:latin typeface="+mj-lt"/>
              </a:rPr>
              <a:t>?</a:t>
            </a:r>
          </a:p>
          <a:p>
            <a:pPr lvl="2">
              <a:buFontTx/>
              <a:buChar char="-"/>
            </a:pPr>
            <a:endParaRPr lang="fr-FR" sz="1800" dirty="0" smtClean="0">
              <a:latin typeface="+mj-lt"/>
            </a:endParaRPr>
          </a:p>
          <a:p>
            <a:pPr lvl="2">
              <a:buFontTx/>
              <a:buChar char="-"/>
            </a:pPr>
            <a:endParaRPr lang="fr-FR" sz="1800" dirty="0">
              <a:latin typeface="+mj-lt"/>
            </a:endParaRPr>
          </a:p>
          <a:p>
            <a:pPr lvl="2">
              <a:buFontTx/>
              <a:buChar char="-"/>
            </a:pPr>
            <a:r>
              <a:rPr lang="fr-FR" sz="1800" dirty="0" smtClean="0">
                <a:latin typeface="+mj-lt"/>
              </a:rPr>
              <a:t>Comment les capter et les attirer dès le stade Mastère ?</a:t>
            </a:r>
          </a:p>
          <a:p>
            <a:pPr lvl="2">
              <a:buFontTx/>
              <a:buChar char="-"/>
            </a:pPr>
            <a:r>
              <a:rPr lang="fr-FR" sz="1800" dirty="0" smtClean="0">
                <a:latin typeface="+mj-lt"/>
              </a:rPr>
              <a:t>Trouver des bourses </a:t>
            </a:r>
            <a:r>
              <a:rPr lang="fr-FR" sz="1800" dirty="0">
                <a:latin typeface="+mj-lt"/>
              </a:rPr>
              <a:t>pour thèses en instrumentation/technologie (CNRS, </a:t>
            </a:r>
            <a:r>
              <a:rPr lang="fr-FR" sz="1800" dirty="0" smtClean="0">
                <a:latin typeface="+mj-lt"/>
              </a:rPr>
              <a:t>CIFRE, </a:t>
            </a:r>
            <a:r>
              <a:rPr lang="fr-FR" sz="1800" dirty="0" smtClean="0">
                <a:latin typeface="+mj-lt"/>
              </a:rPr>
              <a:t>IRL, CERN…) </a:t>
            </a:r>
            <a:r>
              <a:rPr lang="fr-FR" sz="1800" dirty="0" smtClean="0">
                <a:latin typeface="+mj-lt"/>
              </a:rPr>
              <a:t>?</a:t>
            </a:r>
          </a:p>
          <a:p>
            <a:pPr lvl="2">
              <a:buFontTx/>
              <a:buChar char="-"/>
            </a:pPr>
            <a:r>
              <a:rPr lang="fr-FR" sz="1800" dirty="0" smtClean="0">
                <a:latin typeface="+mj-lt"/>
              </a:rPr>
              <a:t>Améliorer les liens avec les </a:t>
            </a:r>
            <a:r>
              <a:rPr lang="fr-FR" sz="1800" dirty="0">
                <a:latin typeface="+mj-lt"/>
              </a:rPr>
              <a:t>écoles </a:t>
            </a:r>
            <a:r>
              <a:rPr lang="fr-FR" sz="1800" dirty="0" smtClean="0">
                <a:latin typeface="+mj-lt"/>
              </a:rPr>
              <a:t>ingénieur et l’apprentissage ?</a:t>
            </a:r>
          </a:p>
          <a:p>
            <a:pPr lvl="2">
              <a:buFontTx/>
              <a:buChar char="-"/>
            </a:pPr>
            <a:r>
              <a:rPr lang="fr-FR" sz="1800" dirty="0" smtClean="0">
                <a:latin typeface="+mj-lt"/>
              </a:rPr>
              <a:t>Activités enseignement à l’université et ailleurs ?</a:t>
            </a:r>
          </a:p>
          <a:p>
            <a:pPr lvl="2">
              <a:buFontTx/>
              <a:buChar char="-"/>
            </a:pPr>
            <a:r>
              <a:rPr lang="fr-FR" sz="1800" dirty="0" smtClean="0">
                <a:latin typeface="+mj-lt"/>
              </a:rPr>
              <a:t>Encadrement et HDR ?</a:t>
            </a:r>
          </a:p>
          <a:p>
            <a:pPr lvl="2">
              <a:buFontTx/>
              <a:buChar char="-"/>
            </a:pPr>
            <a:r>
              <a:rPr lang="fr-FR" sz="1800" dirty="0" smtClean="0">
                <a:latin typeface="+mj-lt"/>
              </a:rPr>
              <a:t>… </a:t>
            </a:r>
            <a:endParaRPr lang="fr-FR" sz="1800" dirty="0">
              <a:latin typeface="+mj-lt"/>
            </a:endParaRPr>
          </a:p>
          <a:p>
            <a:pPr lvl="2"/>
            <a:endParaRPr lang="fr-FR" sz="1800" b="1" dirty="0">
              <a:latin typeface="+mj-lt"/>
            </a:endParaRPr>
          </a:p>
        </p:txBody>
      </p:sp>
    </p:spTree>
    <p:extLst>
      <p:ext uri="{BB962C8B-B14F-4D97-AF65-F5344CB8AC3E}">
        <p14:creationId xmlns:p14="http://schemas.microsoft.com/office/powerpoint/2010/main" val="4258410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1600" y="0"/>
            <a:ext cx="7294352" cy="908720"/>
          </a:xfrm>
        </p:spPr>
        <p:txBody>
          <a:bodyPr/>
          <a:lstStyle/>
          <a:p>
            <a:r>
              <a:rPr lang="fr-FR" sz="2800" dirty="0" smtClean="0"/>
              <a:t>Autres Thèmes?</a:t>
            </a:r>
            <a:endParaRPr lang="en-US" sz="2800" dirty="0"/>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14</a:t>
            </a:fld>
            <a:endParaRPr lang="fr-FR" dirty="0"/>
          </a:p>
        </p:txBody>
      </p:sp>
      <p:sp>
        <p:nvSpPr>
          <p:cNvPr id="15" name="Espace réservé du contenu 1"/>
          <p:cNvSpPr txBox="1">
            <a:spLocks/>
          </p:cNvSpPr>
          <p:nvPr/>
        </p:nvSpPr>
        <p:spPr>
          <a:xfrm>
            <a:off x="251520" y="1124744"/>
            <a:ext cx="8892480" cy="648072"/>
          </a:xfrm>
          <a:prstGeom prst="rect">
            <a:avLst/>
          </a:prstGeom>
        </p:spPr>
        <p:txBody>
          <a:bodyPr/>
          <a:lstStyle>
            <a:lvl1pPr marL="342900" indent="-342900" algn="l" defTabSz="914400" rtl="0" eaLnBrk="1" latinLnBrk="0" hangingPunct="1">
              <a:spcBef>
                <a:spcPct val="20000"/>
              </a:spcBef>
              <a:spcAft>
                <a:spcPts val="600"/>
              </a:spcAft>
              <a:buFont typeface="Arial" panose="020B0604020202020204" pitchFamily="34" charset="0"/>
              <a:buChar char="•"/>
              <a:defRPr sz="3200" kern="1200" cap="none" baseline="0">
                <a:solidFill>
                  <a:schemeClr val="tx1"/>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ct val="20000"/>
              </a:spcBef>
              <a:spcAft>
                <a:spcPts val="400"/>
              </a:spcAft>
              <a:buSzPct val="60000"/>
              <a:buFont typeface="Arial" panose="020B0604020202020204" pitchFamily="34" charset="0"/>
              <a:buChar char="–"/>
              <a:defRPr sz="1800" kern="1200">
                <a:solidFill>
                  <a:schemeClr val="tx1"/>
                </a:solidFill>
                <a:latin typeface="Verdana" pitchFamily="34" charset="0"/>
                <a:ea typeface="Verdana" pitchFamily="34" charset="0"/>
                <a:cs typeface="Verdana" pitchFamily="34" charset="0"/>
              </a:defRPr>
            </a:lvl2pPr>
            <a:lvl3pPr marL="360000" indent="-2286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SzPct val="30000"/>
              <a:buFont typeface="Arial" panose="020B0604020202020204" pitchFamily="34" charset="0"/>
              <a:buChar char="–"/>
              <a:defRPr sz="1400" kern="1200">
                <a:solidFill>
                  <a:schemeClr val="tx1"/>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ct val="20000"/>
              </a:spcBef>
              <a:buFont typeface="Arial" panose="020B0604020202020204" pitchFamily="34" charset="0"/>
              <a:buChar char="»"/>
              <a:defRPr sz="1200" kern="1200">
                <a:solidFill>
                  <a:schemeClr val="tx1"/>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anose="020B0604020202020204"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1400" lvl="2" indent="0">
              <a:buNone/>
            </a:pPr>
            <a:r>
              <a:rPr lang="fr-FR" b="1" dirty="0" smtClean="0">
                <a:latin typeface="+mj-lt"/>
              </a:rPr>
              <a:t>Autres sujets de discussion?</a:t>
            </a:r>
          </a:p>
          <a:p>
            <a:pPr lvl="2"/>
            <a:endParaRPr lang="fr-FR" sz="1800" b="1" dirty="0">
              <a:latin typeface="+mj-lt"/>
            </a:endParaRPr>
          </a:p>
        </p:txBody>
      </p:sp>
    </p:spTree>
    <p:extLst>
      <p:ext uri="{BB962C8B-B14F-4D97-AF65-F5344CB8AC3E}">
        <p14:creationId xmlns:p14="http://schemas.microsoft.com/office/powerpoint/2010/main" val="4063112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s1-ssl.dmcdn.net/K_icz/x250-iRw.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4581128"/>
            <a:ext cx="9144000" cy="1771650"/>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txBox="1">
            <a:spLocks/>
          </p:cNvSpPr>
          <p:nvPr/>
        </p:nvSpPr>
        <p:spPr>
          <a:xfrm>
            <a:off x="-180528" y="3098329"/>
            <a:ext cx="9505056" cy="762719"/>
          </a:xfrm>
          <a:prstGeom prst="rect">
            <a:avLst/>
          </a:prstGeom>
          <a:noFill/>
        </p:spPr>
        <p:txBody>
          <a:bodyPr anchor="ctr"/>
          <a:lstStyle>
            <a:lvl1pPr>
              <a:defRPr>
                <a:solidFill>
                  <a:schemeClr val="tx1"/>
                </a:solidFill>
                <a:latin typeface="Calibri" pitchFamily="34" charset="0"/>
                <a:ea typeface="ＭＳ Ｐゴシック" pitchFamily="-109" charset="-128"/>
              </a:defRPr>
            </a:lvl1pPr>
            <a:lvl2pPr marL="37931725" indent="-37474525">
              <a:defRPr>
                <a:solidFill>
                  <a:schemeClr val="tx1"/>
                </a:solidFill>
                <a:latin typeface="Calibri" pitchFamily="34" charset="0"/>
                <a:ea typeface="ＭＳ Ｐゴシック" pitchFamily="-109" charset="-128"/>
              </a:defRPr>
            </a:lvl2pPr>
            <a:lvl3pPr>
              <a:defRPr>
                <a:solidFill>
                  <a:schemeClr val="tx1"/>
                </a:solidFill>
                <a:latin typeface="Calibri" pitchFamily="34" charset="0"/>
                <a:ea typeface="ＭＳ Ｐゴシック" pitchFamily="-109" charset="-128"/>
              </a:defRPr>
            </a:lvl3pPr>
            <a:lvl4pPr>
              <a:defRPr>
                <a:solidFill>
                  <a:schemeClr val="tx1"/>
                </a:solidFill>
                <a:latin typeface="Calibri" pitchFamily="34" charset="0"/>
                <a:ea typeface="ＭＳ Ｐゴシック" pitchFamily="-109" charset="-128"/>
              </a:defRPr>
            </a:lvl4pPr>
            <a:lvl5pPr>
              <a:defRPr>
                <a:solidFill>
                  <a:schemeClr val="tx1"/>
                </a:solidFill>
                <a:latin typeface="Calibri" pitchFamily="34" charset="0"/>
                <a:ea typeface="ＭＳ Ｐゴシック" pitchFamily="-109" charset="-128"/>
              </a:defRPr>
            </a:lvl5pPr>
            <a:lvl6pPr marL="457200" fontAlgn="base">
              <a:spcBef>
                <a:spcPct val="0"/>
              </a:spcBef>
              <a:spcAft>
                <a:spcPct val="0"/>
              </a:spcAft>
              <a:defRPr>
                <a:solidFill>
                  <a:schemeClr val="tx1"/>
                </a:solidFill>
                <a:latin typeface="Calibri" pitchFamily="34" charset="0"/>
                <a:ea typeface="ＭＳ Ｐゴシック" pitchFamily="-109" charset="-128"/>
              </a:defRPr>
            </a:lvl6pPr>
            <a:lvl7pPr marL="914400" fontAlgn="base">
              <a:spcBef>
                <a:spcPct val="0"/>
              </a:spcBef>
              <a:spcAft>
                <a:spcPct val="0"/>
              </a:spcAft>
              <a:defRPr>
                <a:solidFill>
                  <a:schemeClr val="tx1"/>
                </a:solidFill>
                <a:latin typeface="Calibri" pitchFamily="34" charset="0"/>
                <a:ea typeface="ＭＳ Ｐゴシック" pitchFamily="-109" charset="-128"/>
              </a:defRPr>
            </a:lvl7pPr>
            <a:lvl8pPr marL="1371600" fontAlgn="base">
              <a:spcBef>
                <a:spcPct val="0"/>
              </a:spcBef>
              <a:spcAft>
                <a:spcPct val="0"/>
              </a:spcAft>
              <a:defRPr>
                <a:solidFill>
                  <a:schemeClr val="tx1"/>
                </a:solidFill>
                <a:latin typeface="Calibri" pitchFamily="34" charset="0"/>
                <a:ea typeface="ＭＳ Ｐゴシック" pitchFamily="-109" charset="-128"/>
              </a:defRPr>
            </a:lvl8pPr>
            <a:lvl9pPr marL="1828800" fontAlgn="base">
              <a:spcBef>
                <a:spcPct val="0"/>
              </a:spcBef>
              <a:spcAft>
                <a:spcPct val="0"/>
              </a:spcAft>
              <a:defRPr>
                <a:solidFill>
                  <a:schemeClr val="tx1"/>
                </a:solidFill>
                <a:latin typeface="Calibri" pitchFamily="34" charset="0"/>
                <a:ea typeface="ＭＳ Ｐゴシック" pitchFamily="-109" charset="-128"/>
              </a:defRPr>
            </a:lvl9pPr>
          </a:lstStyle>
          <a:p>
            <a:pPr algn="ctr" fontAlgn="base">
              <a:spcBef>
                <a:spcPct val="0"/>
              </a:spcBef>
              <a:spcAft>
                <a:spcPct val="0"/>
              </a:spcAft>
            </a:pPr>
            <a:r>
              <a:rPr lang="fr-FR" sz="3600" b="1" dirty="0" smtClean="0">
                <a:solidFill>
                  <a:schemeClr val="tx2"/>
                </a:solidFill>
                <a:latin typeface="+mj-lt"/>
              </a:rPr>
              <a:t>MERCI POUR </a:t>
            </a:r>
            <a:r>
              <a:rPr lang="fr-FR" sz="3600" b="1" smtClean="0">
                <a:solidFill>
                  <a:schemeClr val="tx2"/>
                </a:solidFill>
                <a:latin typeface="+mj-lt"/>
              </a:rPr>
              <a:t>VOTRE PARTICIPATION </a:t>
            </a:r>
            <a:r>
              <a:rPr lang="fr-FR" sz="3600" b="1" dirty="0" smtClean="0">
                <a:solidFill>
                  <a:schemeClr val="tx2"/>
                </a:solidFill>
                <a:latin typeface="+mj-lt"/>
              </a:rPr>
              <a:t>!</a:t>
            </a:r>
            <a:endParaRPr lang="fr-FR" sz="3600" b="1" dirty="0">
              <a:solidFill>
                <a:schemeClr val="tx2"/>
              </a:solidFill>
              <a:latin typeface="+mj-lt"/>
            </a:endParaRPr>
          </a:p>
        </p:txBody>
      </p:sp>
    </p:spTree>
    <p:extLst>
      <p:ext uri="{BB962C8B-B14F-4D97-AF65-F5344CB8AC3E}">
        <p14:creationId xmlns:p14="http://schemas.microsoft.com/office/powerpoint/2010/main" val="1406780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IN2P3</a:t>
            </a:r>
            <a:endParaRPr lang="fr-FR" dirty="0"/>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1</a:t>
            </a:fld>
            <a:endParaRPr lang="fr-FR"/>
          </a:p>
        </p:txBody>
      </p:sp>
      <p:sp>
        <p:nvSpPr>
          <p:cNvPr id="6" name="Titre 5"/>
          <p:cNvSpPr>
            <a:spLocks noGrp="1"/>
          </p:cNvSpPr>
          <p:nvPr>
            <p:ph type="title"/>
          </p:nvPr>
        </p:nvSpPr>
        <p:spPr>
          <a:xfrm>
            <a:off x="4593829" y="2420888"/>
            <a:ext cx="4370659" cy="2232248"/>
          </a:xfrm>
        </p:spPr>
        <p:txBody>
          <a:bodyPr>
            <a:noAutofit/>
          </a:bodyPr>
          <a:lstStyle/>
          <a:p>
            <a:r>
              <a:rPr lang="fr-FR" sz="3200" dirty="0" smtClean="0">
                <a:solidFill>
                  <a:schemeClr val="accent3"/>
                </a:solidFill>
              </a:rPr>
              <a:t>Introduction à la table ronde: </a:t>
            </a:r>
            <a:br>
              <a:rPr lang="fr-FR" sz="3200" dirty="0" smtClean="0">
                <a:solidFill>
                  <a:schemeClr val="accent3"/>
                </a:solidFill>
              </a:rPr>
            </a:br>
            <a:r>
              <a:rPr lang="fr-FR" sz="3200" dirty="0" smtClean="0">
                <a:solidFill>
                  <a:schemeClr val="accent3"/>
                </a:solidFill>
              </a:rPr>
              <a:t>les projets de R&amp;T à l’IN2P3</a:t>
            </a:r>
            <a:br>
              <a:rPr lang="fr-FR" sz="3200" dirty="0" smtClean="0">
                <a:solidFill>
                  <a:schemeClr val="accent3"/>
                </a:solidFill>
              </a:rPr>
            </a:br>
            <a:r>
              <a:rPr lang="fr-FR" sz="3200" dirty="0" smtClean="0">
                <a:solidFill>
                  <a:schemeClr val="accent3"/>
                </a:solidFill>
              </a:rPr>
              <a:t/>
            </a:r>
            <a:br>
              <a:rPr lang="fr-FR" sz="3200" dirty="0" smtClean="0">
                <a:solidFill>
                  <a:schemeClr val="accent3"/>
                </a:solidFill>
              </a:rPr>
            </a:br>
            <a:r>
              <a:rPr lang="fr-FR" sz="3200" dirty="0" smtClean="0">
                <a:solidFill>
                  <a:schemeClr val="accent3"/>
                </a:solidFill>
              </a:rPr>
              <a:t/>
            </a:r>
            <a:br>
              <a:rPr lang="fr-FR" sz="3200" dirty="0" smtClean="0">
                <a:solidFill>
                  <a:schemeClr val="accent3"/>
                </a:solidFill>
              </a:rPr>
            </a:br>
            <a:r>
              <a:rPr lang="fr-FR" sz="3200" b="0" dirty="0" smtClean="0">
                <a:solidFill>
                  <a:schemeClr val="accent3"/>
                </a:solidFill>
              </a:rPr>
              <a:t>R. Clédassou</a:t>
            </a:r>
            <a:endParaRPr lang="fr-FR" sz="3200" b="0" dirty="0">
              <a:solidFill>
                <a:schemeClr val="accent3"/>
              </a:solidFill>
            </a:endParaRPr>
          </a:p>
        </p:txBody>
      </p:sp>
      <p:pic>
        <p:nvPicPr>
          <p:cNvPr id="5" name="Picture 2" descr="https://indico.in2p3.fr/event/19783/images/5809-afficheGT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398956"/>
            <a:ext cx="4536504" cy="6414420"/>
          </a:xfrm>
          <a:prstGeom prst="rect">
            <a:avLst/>
          </a:prstGeom>
          <a:ln>
            <a:noFill/>
          </a:ln>
          <a:effectLst>
            <a:reflection blurRad="12700" stA="30000" endPos="30000" dist="5000" dir="5400000" sy="-100000" algn="bl" rotWithShape="0"/>
          </a:effectLst>
          <a:scene3d>
            <a:camera prst="perspectiveContrastingLeftFacing" fov="1800000">
              <a:rot lat="600000" lon="19800000" rev="0"/>
            </a:camera>
            <a:lightRig rig="threePt" dir="t">
              <a:rot lat="0" lon="0" rev="2700000"/>
            </a:lightRig>
          </a:scene3d>
          <a:sp3d>
            <a:bevelT w="25400" h="31750"/>
          </a:sp3d>
          <a:extLst>
            <a:ext uri="{909E8E84-426E-40DD-AFC4-6F175D3DCCD1}">
              <a14:hiddenFill xmlns:a14="http://schemas.microsoft.com/office/drawing/2010/main">
                <a:solidFill>
                  <a:srgbClr val="FFFFFF"/>
                </a:solidFill>
              </a14:hiddenFill>
            </a:ext>
          </a:extLst>
        </p:spPr>
      </p:pic>
      <p:pic>
        <p:nvPicPr>
          <p:cNvPr id="7" name="Picture 3" descr="D:\IN2P3\CNRS\logo_telechargement\IN2P3-CN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5157192"/>
            <a:ext cx="2520280" cy="71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13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628800"/>
            <a:ext cx="8784976" cy="3888432"/>
          </a:xfrm>
        </p:spPr>
        <p:txBody>
          <a:bodyPr/>
          <a:lstStyle/>
          <a:p>
            <a:r>
              <a:rPr lang="fr-FR" sz="2000" dirty="0" smtClean="0"/>
              <a:t>Tous les projets de l’IN2P3 sont de la recherche.</a:t>
            </a:r>
          </a:p>
          <a:p>
            <a:r>
              <a:rPr lang="fr-FR" sz="2000" dirty="0" smtClean="0"/>
              <a:t>Tous les projets de l’IN2P3 sont du développement</a:t>
            </a:r>
          </a:p>
          <a:p>
            <a:endParaRPr lang="fr-FR" sz="2000" dirty="0"/>
          </a:p>
          <a:p>
            <a:pPr marL="0" indent="0">
              <a:buNone/>
            </a:pPr>
            <a:r>
              <a:rPr lang="fr-FR" sz="2000" b="1" dirty="0" smtClean="0"/>
              <a:t>Je suggère pour le sujet que nous évoquons d’utiliser le terme « R&amp;T » car</a:t>
            </a:r>
          </a:p>
        </p:txBody>
      </p:sp>
      <p:sp>
        <p:nvSpPr>
          <p:cNvPr id="3" name="Espace réservé du pied de page 2"/>
          <p:cNvSpPr>
            <a:spLocks noGrp="1"/>
          </p:cNvSpPr>
          <p:nvPr>
            <p:ph type="ftr" sz="quarter" idx="11"/>
          </p:nvPr>
        </p:nvSpPr>
        <p:spPr/>
        <p:txBody>
          <a:bodyPr/>
          <a:lstStyle/>
          <a:p>
            <a:r>
              <a:rPr lang="fr-FR" smtClean="0"/>
              <a:t>IN2P3</a:t>
            </a:r>
            <a:endParaRPr lang="fr-FR"/>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2</a:t>
            </a:fld>
            <a:endParaRPr lang="fr-FR"/>
          </a:p>
        </p:txBody>
      </p:sp>
      <p:sp>
        <p:nvSpPr>
          <p:cNvPr id="6" name="Titre 5"/>
          <p:cNvSpPr>
            <a:spLocks noGrp="1"/>
          </p:cNvSpPr>
          <p:nvPr>
            <p:ph type="title"/>
          </p:nvPr>
        </p:nvSpPr>
        <p:spPr/>
        <p:txBody>
          <a:bodyPr>
            <a:normAutofit fontScale="90000"/>
          </a:bodyPr>
          <a:lstStyle/>
          <a:p>
            <a:r>
              <a:rPr lang="fr-FR" dirty="0"/>
              <a:t>Une nouvelle structuration pour la gouvernance des </a:t>
            </a:r>
            <a:r>
              <a:rPr lang="fr-FR" dirty="0" err="1"/>
              <a:t>R&amp;Ts</a:t>
            </a:r>
            <a:endParaRPr lang="fr-FR" dirty="0"/>
          </a:p>
        </p:txBody>
      </p:sp>
      <p:pic>
        <p:nvPicPr>
          <p:cNvPr id="5" name="Image 4"/>
          <p:cNvPicPr>
            <a:picLocks noChangeAspect="1"/>
          </p:cNvPicPr>
          <p:nvPr/>
        </p:nvPicPr>
        <p:blipFill>
          <a:blip r:embed="rId2"/>
          <a:stretch>
            <a:fillRect/>
          </a:stretch>
        </p:blipFill>
        <p:spPr>
          <a:xfrm>
            <a:off x="256859" y="3356992"/>
            <a:ext cx="8682274" cy="1296144"/>
          </a:xfrm>
          <a:prstGeom prst="rect">
            <a:avLst/>
          </a:prstGeom>
          <a:solidFill>
            <a:schemeClr val="accent1">
              <a:lumMod val="25000"/>
              <a:lumOff val="75000"/>
            </a:schemeClr>
          </a:solidFill>
        </p:spPr>
      </p:pic>
      <p:sp>
        <p:nvSpPr>
          <p:cNvPr id="7" name="ZoneTexte 6"/>
          <p:cNvSpPr txBox="1"/>
          <p:nvPr/>
        </p:nvSpPr>
        <p:spPr>
          <a:xfrm>
            <a:off x="179512" y="980728"/>
            <a:ext cx="3528392" cy="400110"/>
          </a:xfrm>
          <a:prstGeom prst="rect">
            <a:avLst/>
          </a:prstGeom>
          <a:noFill/>
        </p:spPr>
        <p:txBody>
          <a:bodyPr wrap="square" rtlCol="0">
            <a:spAutoFit/>
          </a:bodyPr>
          <a:lstStyle/>
          <a:p>
            <a:r>
              <a:rPr lang="fr-FR" sz="2000" b="1" dirty="0" smtClean="0"/>
              <a:t>Pourquoi R&amp;T et pas R&amp;D?</a:t>
            </a:r>
            <a:endParaRPr lang="fr-FR" sz="2000" b="1" dirty="0"/>
          </a:p>
        </p:txBody>
      </p:sp>
    </p:spTree>
    <p:extLst>
      <p:ext uri="{BB962C8B-B14F-4D97-AF65-F5344CB8AC3E}">
        <p14:creationId xmlns:p14="http://schemas.microsoft.com/office/powerpoint/2010/main" val="414331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836712"/>
            <a:ext cx="8784976" cy="4392488"/>
          </a:xfrm>
        </p:spPr>
        <p:txBody>
          <a:bodyPr/>
          <a:lstStyle/>
          <a:p>
            <a:r>
              <a:rPr lang="fr-FR" sz="2000" dirty="0" smtClean="0"/>
              <a:t>Les </a:t>
            </a:r>
            <a:r>
              <a:rPr lang="fr-FR" sz="2000" dirty="0" err="1" smtClean="0"/>
              <a:t>R&amp;Ts</a:t>
            </a:r>
            <a:r>
              <a:rPr lang="fr-FR" sz="2000" dirty="0" smtClean="0"/>
              <a:t> sont des projets vecteurs d’innovation technologique et scientifique.</a:t>
            </a:r>
          </a:p>
          <a:p>
            <a:r>
              <a:rPr lang="fr-FR" sz="2000" dirty="0" smtClean="0"/>
              <a:t>Nous en avons un portefeuille dynamique et variés.</a:t>
            </a:r>
          </a:p>
          <a:p>
            <a:r>
              <a:rPr lang="fr-FR" sz="2000" dirty="0" smtClean="0"/>
              <a:t>La visibilité de leur diversité pour l’ensemble des acteurs de l’institut est actuellement faible.</a:t>
            </a:r>
          </a:p>
          <a:p>
            <a:pPr lvl="1">
              <a:buFont typeface="Wingdings" panose="05000000000000000000" pitchFamily="2" charset="2"/>
              <a:buChar char="Ø"/>
            </a:pPr>
            <a:r>
              <a:rPr lang="fr-FR" sz="1600" dirty="0" smtClean="0"/>
              <a:t>Il y a un « silotage » important</a:t>
            </a:r>
          </a:p>
          <a:p>
            <a:pPr lvl="1">
              <a:buFont typeface="Wingdings" panose="05000000000000000000" pitchFamily="2" charset="2"/>
              <a:buChar char="Ø"/>
            </a:pPr>
            <a:r>
              <a:rPr lang="fr-FR" sz="1600" dirty="0" smtClean="0"/>
              <a:t>Peu de personnes ont la vision de l’effort global (RH, RF) et du florilège des activités</a:t>
            </a:r>
          </a:p>
          <a:p>
            <a:pPr lvl="1">
              <a:buFont typeface="Wingdings" panose="05000000000000000000" pitchFamily="2" charset="2"/>
              <a:buChar char="Ø"/>
            </a:pPr>
            <a:r>
              <a:rPr lang="fr-FR" sz="1600" dirty="0" smtClean="0"/>
              <a:t>Il n’y a pas de moment fort dans la vie de l’institut permettant de les mettre en exergue (en particulier pour les </a:t>
            </a:r>
            <a:r>
              <a:rPr lang="fr-FR" sz="1600" dirty="0" err="1" smtClean="0"/>
              <a:t>ITs</a:t>
            </a:r>
            <a:r>
              <a:rPr lang="fr-FR" sz="1600" dirty="0" smtClean="0"/>
              <a:t>, c’est un peu moins vrai pour les physiciens)</a:t>
            </a:r>
          </a:p>
          <a:p>
            <a:r>
              <a:rPr lang="fr-FR" sz="2000" dirty="0" smtClean="0"/>
              <a:t>La gouvernance des R&amp;T est diffuse :</a:t>
            </a:r>
          </a:p>
          <a:p>
            <a:pPr lvl="1"/>
            <a:r>
              <a:rPr lang="fr-FR" sz="1600" dirty="0" smtClean="0"/>
              <a:t>Un DAS « Accélérateurs &amp; Technologies » qui a essentiellement le portefeuille des </a:t>
            </a:r>
            <a:r>
              <a:rPr lang="fr-FR" sz="1600" dirty="0" err="1" smtClean="0"/>
              <a:t>R&amp;Ts</a:t>
            </a:r>
            <a:r>
              <a:rPr lang="fr-FR" sz="1600" dirty="0" smtClean="0"/>
              <a:t> transverses et des </a:t>
            </a:r>
            <a:r>
              <a:rPr lang="fr-FR" sz="1600" dirty="0" err="1" smtClean="0"/>
              <a:t>R&amp;Ts</a:t>
            </a:r>
            <a:r>
              <a:rPr lang="fr-FR" sz="1600" dirty="0" smtClean="0"/>
              <a:t> accélérateurs</a:t>
            </a:r>
          </a:p>
          <a:p>
            <a:pPr lvl="1"/>
            <a:r>
              <a:rPr lang="fr-FR" sz="1600" dirty="0" smtClean="0"/>
              <a:t>Des </a:t>
            </a:r>
            <a:r>
              <a:rPr lang="fr-FR" sz="1600" dirty="0" err="1" smtClean="0"/>
              <a:t>R&amp;Ts</a:t>
            </a:r>
            <a:r>
              <a:rPr lang="fr-FR" sz="1600" dirty="0" smtClean="0"/>
              <a:t> pilotées par le DAS « Calcul et données » et dans son portefeuille</a:t>
            </a:r>
          </a:p>
          <a:p>
            <a:pPr lvl="1"/>
            <a:r>
              <a:rPr lang="fr-FR" sz="1600" dirty="0" smtClean="0"/>
              <a:t>Des </a:t>
            </a:r>
            <a:r>
              <a:rPr lang="fr-FR" sz="1600" dirty="0" err="1" smtClean="0"/>
              <a:t>R&amp;Ts</a:t>
            </a:r>
            <a:r>
              <a:rPr lang="fr-FR" sz="1600" dirty="0" smtClean="0"/>
              <a:t> pilotées par le DAS « particules et hadroniques » et dans son portefeuille</a:t>
            </a:r>
          </a:p>
          <a:p>
            <a:pPr lvl="1"/>
            <a:r>
              <a:rPr lang="fr-FR" sz="1600" dirty="0" smtClean="0"/>
              <a:t>Etc.</a:t>
            </a:r>
          </a:p>
        </p:txBody>
      </p:sp>
      <p:sp>
        <p:nvSpPr>
          <p:cNvPr id="3" name="Espace réservé du pied de page 2"/>
          <p:cNvSpPr>
            <a:spLocks noGrp="1"/>
          </p:cNvSpPr>
          <p:nvPr>
            <p:ph type="ftr" sz="quarter" idx="11"/>
          </p:nvPr>
        </p:nvSpPr>
        <p:spPr/>
        <p:txBody>
          <a:bodyPr/>
          <a:lstStyle/>
          <a:p>
            <a:r>
              <a:rPr lang="fr-FR" smtClean="0"/>
              <a:t>IN2P3</a:t>
            </a:r>
            <a:endParaRPr lang="fr-FR"/>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3</a:t>
            </a:fld>
            <a:endParaRPr lang="fr-FR"/>
          </a:p>
        </p:txBody>
      </p:sp>
      <p:sp>
        <p:nvSpPr>
          <p:cNvPr id="6" name="Titre 5"/>
          <p:cNvSpPr>
            <a:spLocks noGrp="1"/>
          </p:cNvSpPr>
          <p:nvPr>
            <p:ph type="title"/>
          </p:nvPr>
        </p:nvSpPr>
        <p:spPr/>
        <p:txBody>
          <a:bodyPr>
            <a:normAutofit fontScale="90000"/>
          </a:bodyPr>
          <a:lstStyle/>
          <a:p>
            <a:r>
              <a:rPr lang="fr-FR" dirty="0" smtClean="0"/>
              <a:t>Une nouvelle structuration pour la gouvernance des </a:t>
            </a:r>
            <a:r>
              <a:rPr lang="fr-FR" dirty="0" err="1" smtClean="0"/>
              <a:t>R&amp;Ts</a:t>
            </a:r>
            <a:endParaRPr lang="fr-FR" dirty="0"/>
          </a:p>
        </p:txBody>
      </p:sp>
      <p:pic>
        <p:nvPicPr>
          <p:cNvPr id="5" name="Image 4"/>
          <p:cNvPicPr>
            <a:picLocks noChangeAspect="1"/>
          </p:cNvPicPr>
          <p:nvPr/>
        </p:nvPicPr>
        <p:blipFill>
          <a:blip r:embed="rId2"/>
          <a:stretch>
            <a:fillRect/>
          </a:stretch>
        </p:blipFill>
        <p:spPr>
          <a:xfrm>
            <a:off x="124107" y="5277395"/>
            <a:ext cx="8913509" cy="842027"/>
          </a:xfrm>
          <a:prstGeom prst="rect">
            <a:avLst/>
          </a:prstGeom>
          <a:solidFill>
            <a:schemeClr val="accent1">
              <a:lumMod val="25000"/>
              <a:lumOff val="75000"/>
            </a:schemeClr>
          </a:solidFill>
        </p:spPr>
      </p:pic>
    </p:spTree>
    <p:extLst>
      <p:ext uri="{BB962C8B-B14F-4D97-AF65-F5344CB8AC3E}">
        <p14:creationId xmlns:p14="http://schemas.microsoft.com/office/powerpoint/2010/main" val="106833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848169"/>
            <a:ext cx="8496944" cy="1433423"/>
          </a:xfrm>
        </p:spPr>
        <p:txBody>
          <a:bodyPr/>
          <a:lstStyle/>
          <a:p>
            <a:pPr>
              <a:buFont typeface="Wingdings" panose="05000000000000000000" pitchFamily="2" charset="2"/>
              <a:buChar char="q"/>
            </a:pPr>
            <a:r>
              <a:rPr lang="fr-FR" sz="2000" dirty="0" smtClean="0"/>
              <a:t>Nous allons donc faire évoluer la gestion des projets de </a:t>
            </a:r>
            <a:r>
              <a:rPr lang="fr-FR" sz="2000" dirty="0" err="1" smtClean="0"/>
              <a:t>R&amp;Ts</a:t>
            </a:r>
            <a:r>
              <a:rPr lang="fr-FR" sz="2000" dirty="0" smtClean="0"/>
              <a:t> pour leur donner plus de visibilité et organiser plus de cohérence dans leur pilotage, …</a:t>
            </a:r>
          </a:p>
          <a:p>
            <a:pPr>
              <a:buFont typeface="Wingdings" panose="05000000000000000000" pitchFamily="2" charset="2"/>
              <a:buChar char="q"/>
            </a:pPr>
            <a:r>
              <a:rPr lang="fr-FR" sz="2000" dirty="0" smtClean="0"/>
              <a:t>La R&amp;T apparaîtra comme une entité comprenant des axes thématiques.</a:t>
            </a:r>
          </a:p>
        </p:txBody>
      </p:sp>
      <p:sp>
        <p:nvSpPr>
          <p:cNvPr id="3" name="Espace réservé du pied de page 2"/>
          <p:cNvSpPr>
            <a:spLocks noGrp="1"/>
          </p:cNvSpPr>
          <p:nvPr>
            <p:ph type="ftr" sz="quarter" idx="11"/>
          </p:nvPr>
        </p:nvSpPr>
        <p:spPr/>
        <p:txBody>
          <a:bodyPr/>
          <a:lstStyle/>
          <a:p>
            <a:r>
              <a:rPr lang="fr-FR" smtClean="0"/>
              <a:t>IN2P3</a:t>
            </a:r>
            <a:endParaRPr lang="fr-FR"/>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4</a:t>
            </a:fld>
            <a:endParaRPr lang="fr-FR"/>
          </a:p>
        </p:txBody>
      </p:sp>
      <p:sp>
        <p:nvSpPr>
          <p:cNvPr id="6" name="Titre 5"/>
          <p:cNvSpPr>
            <a:spLocks noGrp="1"/>
          </p:cNvSpPr>
          <p:nvPr>
            <p:ph type="title"/>
          </p:nvPr>
        </p:nvSpPr>
        <p:spPr/>
        <p:txBody>
          <a:bodyPr>
            <a:normAutofit fontScale="90000"/>
          </a:bodyPr>
          <a:lstStyle/>
          <a:p>
            <a:r>
              <a:rPr lang="fr-FR" dirty="0"/>
              <a:t>Une nouvelle structuration pour la gouvernance des </a:t>
            </a:r>
            <a:r>
              <a:rPr lang="fr-FR" dirty="0" err="1"/>
              <a:t>R&amp;Ts</a:t>
            </a:r>
            <a:endParaRPr lang="fr-FR" dirty="0"/>
          </a:p>
        </p:txBody>
      </p:sp>
      <p:sp>
        <p:nvSpPr>
          <p:cNvPr id="87" name="ZoneTexte 86"/>
          <p:cNvSpPr txBox="1"/>
          <p:nvPr/>
        </p:nvSpPr>
        <p:spPr>
          <a:xfrm>
            <a:off x="1609530" y="5932336"/>
            <a:ext cx="7416744" cy="369332"/>
          </a:xfrm>
          <a:prstGeom prst="rect">
            <a:avLst/>
          </a:prstGeom>
          <a:noFill/>
        </p:spPr>
        <p:txBody>
          <a:bodyPr wrap="square" rtlCol="0">
            <a:spAutoFit/>
          </a:bodyPr>
          <a:lstStyle/>
          <a:p>
            <a:r>
              <a:rPr lang="fr-FR" b="1" dirty="0" smtClean="0">
                <a:solidFill>
                  <a:schemeClr val="accent3"/>
                </a:solidFill>
              </a:rPr>
              <a:t>… dans laquelle on peut reconnaître les différents portefeuilles des DAS.</a:t>
            </a:r>
            <a:endParaRPr lang="fr-FR" b="1" dirty="0">
              <a:solidFill>
                <a:schemeClr val="accent3"/>
              </a:solidFill>
            </a:endParaRPr>
          </a:p>
        </p:txBody>
      </p:sp>
      <p:pic>
        <p:nvPicPr>
          <p:cNvPr id="21" name="Image 20"/>
          <p:cNvPicPr>
            <a:picLocks noChangeAspect="1"/>
          </p:cNvPicPr>
          <p:nvPr/>
        </p:nvPicPr>
        <p:blipFill>
          <a:blip r:embed="rId2"/>
          <a:stretch>
            <a:fillRect/>
          </a:stretch>
        </p:blipFill>
        <p:spPr>
          <a:xfrm>
            <a:off x="1163407" y="1988840"/>
            <a:ext cx="6682115" cy="3861890"/>
          </a:xfrm>
          <a:prstGeom prst="rect">
            <a:avLst/>
          </a:prstGeom>
        </p:spPr>
      </p:pic>
    </p:spTree>
    <p:extLst>
      <p:ext uri="{BB962C8B-B14F-4D97-AF65-F5344CB8AC3E}">
        <p14:creationId xmlns:p14="http://schemas.microsoft.com/office/powerpoint/2010/main" val="1159848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980729"/>
            <a:ext cx="8640960" cy="5256583"/>
          </a:xfrm>
        </p:spPr>
        <p:txBody>
          <a:bodyPr/>
          <a:lstStyle/>
          <a:p>
            <a:pPr>
              <a:buFont typeface="Wingdings" panose="05000000000000000000" pitchFamily="2" charset="2"/>
              <a:buChar char="q"/>
            </a:pPr>
            <a:r>
              <a:rPr lang="fr-FR" sz="2000" b="1" u="sng" dirty="0"/>
              <a:t>Pilotage :</a:t>
            </a:r>
          </a:p>
          <a:p>
            <a:pPr marL="0" indent="0">
              <a:buNone/>
            </a:pPr>
            <a:r>
              <a:rPr lang="fr-FR" sz="2000" dirty="0"/>
              <a:t>Le pilotage du processus de R&amp;T est assuré par le DAT. C’est lui qui en est l’animateur. Chacun des axes thématiques est piloté en tandem par le </a:t>
            </a:r>
            <a:r>
              <a:rPr lang="fr-FR" sz="2000" dirty="0" smtClean="0"/>
              <a:t>DAS (autorité </a:t>
            </a:r>
            <a:r>
              <a:rPr lang="fr-FR" sz="2000" dirty="0"/>
              <a:t>s</a:t>
            </a:r>
            <a:r>
              <a:rPr lang="fr-FR" sz="2000" dirty="0" smtClean="0"/>
              <a:t>cientifique) </a:t>
            </a:r>
            <a:r>
              <a:rPr lang="fr-FR" sz="2000" dirty="0"/>
              <a:t>concerné par la thématique et le </a:t>
            </a:r>
            <a:r>
              <a:rPr lang="fr-FR" sz="2000" dirty="0" smtClean="0"/>
              <a:t>DAT (animateur).</a:t>
            </a:r>
            <a:endParaRPr lang="fr-FR" sz="2000" dirty="0"/>
          </a:p>
          <a:p>
            <a:pPr>
              <a:buFont typeface="Wingdings" panose="05000000000000000000" pitchFamily="2" charset="2"/>
              <a:buChar char="q"/>
            </a:pPr>
            <a:r>
              <a:rPr lang="fr-FR" sz="2000" b="1" u="sng" dirty="0"/>
              <a:t>Soumission des propositions :</a:t>
            </a:r>
          </a:p>
          <a:p>
            <a:pPr marL="0" indent="0">
              <a:buNone/>
            </a:pPr>
            <a:r>
              <a:rPr lang="fr-FR" sz="2000" dirty="0"/>
              <a:t>Les demandes de nouveaux projets de R&amp;T sont envoyées au DAT et au DAS concerné au fil de l’eau pendant l’année avec une échéance typique </a:t>
            </a:r>
            <a:r>
              <a:rPr lang="fr-FR" sz="2000" dirty="0" smtClean="0"/>
              <a:t>fin aout. </a:t>
            </a:r>
            <a:r>
              <a:rPr lang="fr-FR" sz="2000" dirty="0"/>
              <a:t>Un modèle de document </a:t>
            </a:r>
            <a:r>
              <a:rPr lang="fr-FR" sz="2000" dirty="0" smtClean="0"/>
              <a:t>spécifique sera </a:t>
            </a:r>
            <a:r>
              <a:rPr lang="fr-FR" sz="2000" dirty="0"/>
              <a:t>disponible à cet effet sur </a:t>
            </a:r>
            <a:r>
              <a:rPr lang="fr-FR" sz="2000" dirty="0" smtClean="0"/>
              <a:t>ATRIUM. En septembre les </a:t>
            </a:r>
            <a:r>
              <a:rPr lang="fr-FR" sz="2000" dirty="0"/>
              <a:t>demandes sont instruites par le DAS et le DAT et des itérations sont faites avec l’équipe proposante.</a:t>
            </a:r>
          </a:p>
          <a:p>
            <a:pPr>
              <a:buFont typeface="Wingdings" panose="05000000000000000000" pitchFamily="2" charset="2"/>
              <a:buChar char="q"/>
            </a:pPr>
            <a:r>
              <a:rPr lang="fr-FR" sz="2000" b="1" u="sng" dirty="0"/>
              <a:t>Arbitrage :</a:t>
            </a:r>
          </a:p>
          <a:p>
            <a:pPr marL="0" indent="0">
              <a:buNone/>
            </a:pPr>
            <a:r>
              <a:rPr lang="fr-FR" sz="2000" dirty="0"/>
              <a:t>En octobre, chacun des DAS établit ses priorités entre toutes les demandes et en fonction de ses budgets prévisionnels. L’ensemble du portefeuille est ensuite présenté, arbitré et validé en comité directeur d’institut. Le résultat de ce processus est présenté lors de la journée projets de l’institut</a:t>
            </a:r>
            <a:r>
              <a:rPr lang="fr-FR" sz="2000" dirty="0" smtClean="0"/>
              <a:t>.</a:t>
            </a:r>
            <a:endParaRPr lang="fr-FR" sz="2000" dirty="0"/>
          </a:p>
        </p:txBody>
      </p:sp>
      <p:sp>
        <p:nvSpPr>
          <p:cNvPr id="3" name="Espace réservé du pied de page 2"/>
          <p:cNvSpPr>
            <a:spLocks noGrp="1"/>
          </p:cNvSpPr>
          <p:nvPr>
            <p:ph type="ftr" sz="quarter" idx="11"/>
          </p:nvPr>
        </p:nvSpPr>
        <p:spPr/>
        <p:txBody>
          <a:bodyPr/>
          <a:lstStyle/>
          <a:p>
            <a:r>
              <a:rPr lang="fr-FR" smtClean="0"/>
              <a:t>IN2P3</a:t>
            </a:r>
            <a:endParaRPr lang="fr-FR"/>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5</a:t>
            </a:fld>
            <a:endParaRPr lang="fr-FR"/>
          </a:p>
        </p:txBody>
      </p:sp>
      <p:sp>
        <p:nvSpPr>
          <p:cNvPr id="6" name="Titre 5"/>
          <p:cNvSpPr>
            <a:spLocks noGrp="1"/>
          </p:cNvSpPr>
          <p:nvPr>
            <p:ph type="title"/>
          </p:nvPr>
        </p:nvSpPr>
        <p:spPr/>
        <p:txBody>
          <a:bodyPr>
            <a:normAutofit fontScale="90000"/>
          </a:bodyPr>
          <a:lstStyle/>
          <a:p>
            <a:r>
              <a:rPr lang="fr-FR" dirty="0"/>
              <a:t>Une nouvelle structuration pour la gouvernance des </a:t>
            </a:r>
            <a:r>
              <a:rPr lang="fr-FR" dirty="0" err="1"/>
              <a:t>R&amp;Ts</a:t>
            </a:r>
            <a:endParaRPr lang="fr-FR" dirty="0"/>
          </a:p>
        </p:txBody>
      </p:sp>
    </p:spTree>
    <p:extLst>
      <p:ext uri="{BB962C8B-B14F-4D97-AF65-F5344CB8AC3E}">
        <p14:creationId xmlns:p14="http://schemas.microsoft.com/office/powerpoint/2010/main" val="2533408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836712"/>
            <a:ext cx="8424936" cy="5256583"/>
          </a:xfrm>
        </p:spPr>
        <p:txBody>
          <a:bodyPr/>
          <a:lstStyle/>
          <a:p>
            <a:pPr>
              <a:buFont typeface="Wingdings" panose="05000000000000000000" pitchFamily="2" charset="2"/>
              <a:buChar char="q"/>
            </a:pPr>
            <a:r>
              <a:rPr lang="fr-FR" sz="2000" b="1" u="sng" dirty="0" smtClean="0"/>
              <a:t>Reporting </a:t>
            </a:r>
            <a:r>
              <a:rPr lang="fr-FR" sz="2000" b="1" u="sng" dirty="0"/>
              <a:t>:</a:t>
            </a:r>
          </a:p>
          <a:p>
            <a:pPr lvl="1"/>
            <a:r>
              <a:rPr lang="fr-FR" sz="1800" dirty="0"/>
              <a:t>La fiche de R&amp;T est un document vivant qui constituera le rapport de fin de projet à l’issue de </a:t>
            </a:r>
            <a:r>
              <a:rPr lang="fr-FR" sz="1800" dirty="0" smtClean="0"/>
              <a:t>celui-ci.</a:t>
            </a:r>
          </a:p>
          <a:p>
            <a:pPr lvl="1"/>
            <a:r>
              <a:rPr lang="fr-FR" sz="1800" dirty="0" smtClean="0"/>
              <a:t>Ce </a:t>
            </a:r>
            <a:r>
              <a:rPr lang="fr-FR" sz="1800" dirty="0"/>
              <a:t>rapport pourra être accompagné d’un dossier technique plus détaillé (notes techniques, rapports de tests, …) en fonction du </a:t>
            </a:r>
            <a:r>
              <a:rPr lang="fr-FR" sz="1800" dirty="0" smtClean="0"/>
              <a:t>projet.</a:t>
            </a:r>
          </a:p>
          <a:p>
            <a:pPr lvl="1"/>
            <a:r>
              <a:rPr lang="fr-FR" sz="1800" dirty="0" smtClean="0"/>
              <a:t>Le </a:t>
            </a:r>
            <a:r>
              <a:rPr lang="fr-FR" sz="1800" dirty="0"/>
              <a:t>reporting sera donc fait via la fiche de projet R&amp;T qui sera mise à jour au fil de l’eau et diffusée en septembre de chaque année par le responsable du </a:t>
            </a:r>
            <a:r>
              <a:rPr lang="fr-FR" sz="1800" dirty="0" smtClean="0"/>
              <a:t>projet.</a:t>
            </a:r>
          </a:p>
          <a:p>
            <a:pPr lvl="1"/>
            <a:r>
              <a:rPr lang="fr-FR" sz="1800" dirty="0" smtClean="0"/>
              <a:t>En </a:t>
            </a:r>
            <a:r>
              <a:rPr lang="fr-FR" sz="1800" dirty="0"/>
              <a:t>particulier, l’évolution des consommations des ressources financières et humaines y figureront ainsi que la mise à jour de la planification des ressources nécessaires (dans l’enveloppe allouée initialement). Ceci est aussi vrai pour le calendrier du projet.</a:t>
            </a:r>
          </a:p>
          <a:p>
            <a:pPr>
              <a:buFont typeface="Wingdings" panose="05000000000000000000" pitchFamily="2" charset="2"/>
              <a:buChar char="q"/>
            </a:pPr>
            <a:r>
              <a:rPr lang="fr-FR" sz="2000" b="1" u="sng" dirty="0"/>
              <a:t>Avancement technique :</a:t>
            </a:r>
          </a:p>
          <a:p>
            <a:pPr marL="0" indent="0">
              <a:buNone/>
            </a:pPr>
            <a:r>
              <a:rPr lang="fr-FR" sz="2000" dirty="0"/>
              <a:t>La présentation des avancées techniques, relatées dans la fiche projet, </a:t>
            </a:r>
            <a:r>
              <a:rPr lang="fr-FR" sz="2000" dirty="0" smtClean="0"/>
              <a:t>pourrait se faire (</a:t>
            </a:r>
            <a:r>
              <a:rPr lang="fr-FR" sz="2000" u="sng" dirty="0" smtClean="0"/>
              <a:t>c’est une proposition, un projet</a:t>
            </a:r>
            <a:r>
              <a:rPr lang="fr-FR" sz="2000" dirty="0" smtClean="0"/>
              <a:t>) </a:t>
            </a:r>
            <a:r>
              <a:rPr lang="fr-FR" sz="2000" dirty="0"/>
              <a:t>lors </a:t>
            </a:r>
            <a:r>
              <a:rPr lang="fr-FR" sz="2000" dirty="0" smtClean="0"/>
              <a:t>de </a:t>
            </a:r>
            <a:r>
              <a:rPr lang="fr-FR" sz="2000" dirty="0"/>
              <a:t>« journées R&amp;T ». Il </a:t>
            </a:r>
            <a:r>
              <a:rPr lang="fr-FR" sz="2000" dirty="0" smtClean="0"/>
              <a:t>s’agirait </a:t>
            </a:r>
            <a:r>
              <a:rPr lang="fr-FR" sz="2000" dirty="0"/>
              <a:t>d’un « moment » de partages techniques </a:t>
            </a:r>
            <a:r>
              <a:rPr lang="fr-FR" sz="2000" dirty="0" smtClean="0"/>
              <a:t>ouvert à tous.</a:t>
            </a:r>
            <a:endParaRPr lang="fr-FR" sz="2000" dirty="0"/>
          </a:p>
        </p:txBody>
      </p:sp>
      <p:sp>
        <p:nvSpPr>
          <p:cNvPr id="3" name="Espace réservé du pied de page 2"/>
          <p:cNvSpPr>
            <a:spLocks noGrp="1"/>
          </p:cNvSpPr>
          <p:nvPr>
            <p:ph type="ftr" sz="quarter" idx="11"/>
          </p:nvPr>
        </p:nvSpPr>
        <p:spPr/>
        <p:txBody>
          <a:bodyPr/>
          <a:lstStyle/>
          <a:p>
            <a:r>
              <a:rPr lang="fr-FR" smtClean="0"/>
              <a:t>IN2P3</a:t>
            </a:r>
            <a:endParaRPr lang="fr-FR"/>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6</a:t>
            </a:fld>
            <a:endParaRPr lang="fr-FR"/>
          </a:p>
        </p:txBody>
      </p:sp>
      <p:sp>
        <p:nvSpPr>
          <p:cNvPr id="6" name="Titre 5"/>
          <p:cNvSpPr>
            <a:spLocks noGrp="1"/>
          </p:cNvSpPr>
          <p:nvPr>
            <p:ph type="title"/>
          </p:nvPr>
        </p:nvSpPr>
        <p:spPr/>
        <p:txBody>
          <a:bodyPr>
            <a:normAutofit fontScale="90000"/>
          </a:bodyPr>
          <a:lstStyle/>
          <a:p>
            <a:r>
              <a:rPr lang="fr-FR" dirty="0"/>
              <a:t>Une nouvelle structuration pour la gouvernance des </a:t>
            </a:r>
            <a:r>
              <a:rPr lang="fr-FR" dirty="0" err="1"/>
              <a:t>R&amp;Ts</a:t>
            </a:r>
            <a:endParaRPr lang="fr-FR" dirty="0"/>
          </a:p>
        </p:txBody>
      </p:sp>
    </p:spTree>
    <p:extLst>
      <p:ext uri="{BB962C8B-B14F-4D97-AF65-F5344CB8AC3E}">
        <p14:creationId xmlns:p14="http://schemas.microsoft.com/office/powerpoint/2010/main" val="1995742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IN2P3</a:t>
            </a:r>
            <a:endParaRPr lang="fr-FR"/>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7</a:t>
            </a:fld>
            <a:endParaRPr lang="fr-FR"/>
          </a:p>
        </p:txBody>
      </p:sp>
      <p:sp>
        <p:nvSpPr>
          <p:cNvPr id="6" name="Titre 5"/>
          <p:cNvSpPr>
            <a:spLocks noGrp="1"/>
          </p:cNvSpPr>
          <p:nvPr>
            <p:ph type="title"/>
          </p:nvPr>
        </p:nvSpPr>
        <p:spPr/>
        <p:txBody>
          <a:bodyPr>
            <a:normAutofit fontScale="90000"/>
          </a:bodyPr>
          <a:lstStyle/>
          <a:p>
            <a:r>
              <a:rPr lang="fr-FR" dirty="0"/>
              <a:t>Une nouvelle structuration pour la gouvernance des </a:t>
            </a:r>
            <a:r>
              <a:rPr lang="fr-FR" dirty="0" err="1"/>
              <a:t>R&amp;Ts</a:t>
            </a:r>
            <a:endParaRPr lang="fr-FR" dirty="0"/>
          </a:p>
        </p:txBody>
      </p:sp>
      <p:sp>
        <p:nvSpPr>
          <p:cNvPr id="8" name="ZoneTexte 7"/>
          <p:cNvSpPr txBox="1"/>
          <p:nvPr/>
        </p:nvSpPr>
        <p:spPr>
          <a:xfrm>
            <a:off x="107504" y="836712"/>
            <a:ext cx="8964488" cy="2246769"/>
          </a:xfrm>
          <a:prstGeom prst="rect">
            <a:avLst/>
          </a:prstGeom>
          <a:noFill/>
        </p:spPr>
        <p:txBody>
          <a:bodyPr wrap="square" rtlCol="0">
            <a:spAutoFit/>
          </a:bodyPr>
          <a:lstStyle/>
          <a:p>
            <a:r>
              <a:rPr lang="fr-FR" sz="2000" b="1" dirty="0"/>
              <a:t>Ce processus va être mis en place en 2020, </a:t>
            </a:r>
            <a:r>
              <a:rPr lang="fr-FR" sz="2000" dirty="0" smtClean="0"/>
              <a:t>et décrit dans la note </a:t>
            </a:r>
            <a:r>
              <a:rPr lang="fr-FR" sz="2000" b="1" dirty="0" smtClean="0"/>
              <a:t>‘La </a:t>
            </a:r>
            <a:r>
              <a:rPr lang="fr-FR" sz="2000" b="1" dirty="0"/>
              <a:t>gouvernance des projets à </a:t>
            </a:r>
            <a:r>
              <a:rPr lang="fr-FR" sz="2000" b="1" dirty="0" smtClean="0"/>
              <a:t>l’IN2P3’</a:t>
            </a:r>
            <a:r>
              <a:rPr lang="fr-FR" sz="2000" dirty="0" smtClean="0"/>
              <a:t>, qui devrait être publiée prochainement</a:t>
            </a:r>
          </a:p>
          <a:p>
            <a:endParaRPr lang="fr-FR" sz="2000" b="1" dirty="0"/>
          </a:p>
          <a:p>
            <a:r>
              <a:rPr lang="fr-FR" sz="2000" b="1" dirty="0" smtClean="0"/>
              <a:t>L’idée est de simplifier autant que possible les processus décisionnels et le reporting</a:t>
            </a:r>
            <a:r>
              <a:rPr lang="fr-FR" sz="2000" b="1" dirty="0"/>
              <a:t> </a:t>
            </a:r>
            <a:r>
              <a:rPr lang="fr-FR" sz="2000" b="1" dirty="0" smtClean="0"/>
              <a:t>pour les projets de R&amp;T </a:t>
            </a:r>
            <a:r>
              <a:rPr lang="fr-FR" sz="2000" dirty="0" smtClean="0"/>
              <a:t>- mais par contre </a:t>
            </a:r>
            <a:r>
              <a:rPr lang="fr-FR" sz="2000" b="1" dirty="0" smtClean="0"/>
              <a:t>de les renforcer </a:t>
            </a:r>
            <a:r>
              <a:rPr lang="fr-FR" sz="2000" dirty="0" smtClean="0"/>
              <a:t>(via création de Key </a:t>
            </a:r>
            <a:r>
              <a:rPr lang="fr-FR" sz="2000" dirty="0" err="1" smtClean="0"/>
              <a:t>Decision</a:t>
            </a:r>
            <a:r>
              <a:rPr lang="fr-FR" sz="2000" dirty="0" smtClean="0"/>
              <a:t> Points KDP) </a:t>
            </a:r>
            <a:r>
              <a:rPr lang="fr-FR" sz="2000" b="1" dirty="0" smtClean="0"/>
              <a:t>pour les projets de recherche expérimentaux d’envergure </a:t>
            </a:r>
            <a:r>
              <a:rPr lang="fr-FR" sz="2000" dirty="0" smtClean="0"/>
              <a:t>(cf. exemple-type ci-dessous -&gt; projet de R&amp;T = KDP0 uniquement)</a:t>
            </a:r>
            <a:endParaRPr lang="fr-FR"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 y="3183608"/>
            <a:ext cx="9150750" cy="3716114"/>
          </a:xfrm>
          <a:prstGeom prst="rect">
            <a:avLst/>
          </a:prstGeom>
          <a:solidFill>
            <a:schemeClr val="bg1"/>
          </a:solidFill>
          <a:ln>
            <a:noFill/>
          </a:ln>
          <a:effectLst/>
        </p:spPr>
      </p:pic>
    </p:spTree>
    <p:extLst>
      <p:ext uri="{BB962C8B-B14F-4D97-AF65-F5344CB8AC3E}">
        <p14:creationId xmlns:p14="http://schemas.microsoft.com/office/powerpoint/2010/main" val="1115107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IN2P3</a:t>
            </a:r>
            <a:endParaRPr lang="fr-FR"/>
          </a:p>
        </p:txBody>
      </p:sp>
      <p:sp>
        <p:nvSpPr>
          <p:cNvPr id="4" name="Espace réservé du numéro de diapositive 3"/>
          <p:cNvSpPr>
            <a:spLocks noGrp="1"/>
          </p:cNvSpPr>
          <p:nvPr>
            <p:ph type="sldNum" sz="quarter" idx="12"/>
          </p:nvPr>
        </p:nvSpPr>
        <p:spPr/>
        <p:txBody>
          <a:bodyPr/>
          <a:lstStyle/>
          <a:p>
            <a:fld id="{5A41D906-68FB-4FCF-A226-CB4AF2FE6205}" type="slidenum">
              <a:rPr lang="fr-FR" smtClean="0"/>
              <a:pPr/>
              <a:t>8</a:t>
            </a:fld>
            <a:endParaRPr lang="fr-FR"/>
          </a:p>
        </p:txBody>
      </p:sp>
      <p:sp>
        <p:nvSpPr>
          <p:cNvPr id="5" name="Espace réservé de la date 4"/>
          <p:cNvSpPr>
            <a:spLocks noGrp="1"/>
          </p:cNvSpPr>
          <p:nvPr>
            <p:ph type="dt" sz="half" idx="2"/>
          </p:nvPr>
        </p:nvSpPr>
        <p:spPr/>
        <p:txBody>
          <a:bodyPr/>
          <a:lstStyle/>
          <a:p>
            <a:fld id="{2286A1D0-96F7-294A-BDF0-BB132E9CC2D8}" type="datetime1">
              <a:rPr lang="fr-FR" smtClean="0"/>
              <a:pPr/>
              <a:t>17/01/2020</a:t>
            </a:fld>
            <a:endParaRPr lang="en-GB" dirty="0"/>
          </a:p>
        </p:txBody>
      </p:sp>
      <p:sp>
        <p:nvSpPr>
          <p:cNvPr id="6" name="Titre 5"/>
          <p:cNvSpPr>
            <a:spLocks noGrp="1"/>
          </p:cNvSpPr>
          <p:nvPr>
            <p:ph type="title"/>
          </p:nvPr>
        </p:nvSpPr>
        <p:spPr/>
        <p:txBody>
          <a:bodyPr>
            <a:normAutofit fontScale="90000"/>
          </a:bodyPr>
          <a:lstStyle/>
          <a:p>
            <a:r>
              <a:rPr lang="fr-FR" dirty="0" smtClean="0"/>
              <a:t>Exemple : évolution du budget sur les R&amp;T </a:t>
            </a:r>
            <a:r>
              <a:rPr lang="fr-FR" dirty="0" smtClean="0">
                <a:solidFill>
                  <a:srgbClr val="92D050"/>
                </a:solidFill>
              </a:rPr>
              <a:t>transverses</a:t>
            </a:r>
            <a:endParaRPr lang="fr-FR" dirty="0">
              <a:solidFill>
                <a:srgbClr val="92D05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 t="980" r="595" b="1601"/>
          <a:stretch/>
        </p:blipFill>
        <p:spPr bwMode="auto">
          <a:xfrm>
            <a:off x="-1" y="764704"/>
            <a:ext cx="9067801"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e 11"/>
          <p:cNvGrpSpPr/>
          <p:nvPr/>
        </p:nvGrpSpPr>
        <p:grpSpPr>
          <a:xfrm>
            <a:off x="1764551" y="1947015"/>
            <a:ext cx="2709334" cy="1396999"/>
            <a:chOff x="1693333" y="2167468"/>
            <a:chExt cx="2709334" cy="1396999"/>
          </a:xfrm>
        </p:grpSpPr>
        <p:sp>
          <p:nvSpPr>
            <p:cNvPr id="13" name="Ellipse 12"/>
            <p:cNvSpPr/>
            <p:nvPr/>
          </p:nvSpPr>
          <p:spPr>
            <a:xfrm>
              <a:off x="1693333" y="2167468"/>
              <a:ext cx="2032000" cy="838200"/>
            </a:xfrm>
            <a:prstGeom prst="ellips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4" name="Connecteur droit avec flèche 13"/>
            <p:cNvCxnSpPr/>
            <p:nvPr/>
          </p:nvCxnSpPr>
          <p:spPr>
            <a:xfrm>
              <a:off x="3471333" y="2878667"/>
              <a:ext cx="931334" cy="685800"/>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sp>
          <p:nvSpPr>
            <p:cNvPr id="15" name="ZoneTexte 14"/>
            <p:cNvSpPr txBox="1">
              <a:spLocks noChangeArrowheads="1"/>
            </p:cNvSpPr>
            <p:nvPr/>
          </p:nvSpPr>
          <p:spPr bwMode="auto">
            <a:xfrm>
              <a:off x="1820334" y="2267828"/>
              <a:ext cx="1854200" cy="707886"/>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fr-FR" sz="2000" b="1" i="0" u="none" strike="noStrike" kern="0" cap="none" spc="0" normalizeH="0" baseline="0" noProof="0" dirty="0" smtClean="0">
                  <a:ln>
                    <a:noFill/>
                  </a:ln>
                  <a:solidFill>
                    <a:prstClr val="black"/>
                  </a:solidFill>
                  <a:effectLst/>
                  <a:uLnTx/>
                  <a:uFillTx/>
                  <a:cs typeface="Times New Roman" pitchFamily="18" charset="0"/>
                </a:rPr>
                <a:t>+40k€ (+20%) en 2020</a:t>
              </a:r>
              <a:endParaRPr kumimoji="0" lang="fr-FR" sz="1600" b="1" i="0" u="none" strike="noStrike" kern="0" cap="none" spc="0" normalizeH="0" baseline="0" noProof="0" dirty="0" smtClean="0">
                <a:ln>
                  <a:noFill/>
                </a:ln>
                <a:solidFill>
                  <a:prstClr val="black"/>
                </a:solidFill>
                <a:effectLst/>
                <a:uLnTx/>
                <a:uFillTx/>
                <a:cs typeface="Times New Roman" pitchFamily="18" charset="0"/>
              </a:endParaRPr>
            </a:p>
          </p:txBody>
        </p:sp>
      </p:grpSp>
      <p:sp>
        <p:nvSpPr>
          <p:cNvPr id="2" name="ZoneTexte 1"/>
          <p:cNvSpPr txBox="1"/>
          <p:nvPr/>
        </p:nvSpPr>
        <p:spPr>
          <a:xfrm flipH="1">
            <a:off x="5527425" y="801136"/>
            <a:ext cx="1080120" cy="369332"/>
          </a:xfrm>
          <a:prstGeom prst="rect">
            <a:avLst/>
          </a:prstGeom>
          <a:noFill/>
        </p:spPr>
        <p:txBody>
          <a:bodyPr wrap="square" rtlCol="0">
            <a:spAutoFit/>
          </a:bodyPr>
          <a:lstStyle/>
          <a:p>
            <a:r>
              <a:rPr lang="fr-FR" b="1" dirty="0" smtClean="0">
                <a:solidFill>
                  <a:srgbClr val="FF0000"/>
                </a:solidFill>
              </a:rPr>
              <a:t>engagés</a:t>
            </a:r>
            <a:endParaRPr lang="fr-FR" b="1" dirty="0">
              <a:solidFill>
                <a:srgbClr val="FF0000"/>
              </a:solidFill>
            </a:endParaRPr>
          </a:p>
        </p:txBody>
      </p:sp>
      <p:sp>
        <p:nvSpPr>
          <p:cNvPr id="16" name="Titre 5"/>
          <p:cNvSpPr txBox="1">
            <a:spLocks/>
          </p:cNvSpPr>
          <p:nvPr/>
        </p:nvSpPr>
        <p:spPr>
          <a:xfrm>
            <a:off x="539551" y="6062888"/>
            <a:ext cx="8208913" cy="503779"/>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pPr algn="r"/>
            <a:r>
              <a:rPr lang="fr-FR" dirty="0" smtClean="0">
                <a:solidFill>
                  <a:schemeClr val="tx1"/>
                </a:solidFill>
              </a:rPr>
              <a:t>Cet effort devra être fait dans chacune des thématiques scientifiques de l’institut …</a:t>
            </a:r>
            <a:endParaRPr lang="fr-FR" dirty="0">
              <a:solidFill>
                <a:schemeClr val="tx1"/>
              </a:solidFill>
            </a:endParaRPr>
          </a:p>
        </p:txBody>
      </p:sp>
    </p:spTree>
    <p:extLst>
      <p:ext uri="{BB962C8B-B14F-4D97-AF65-F5344CB8AC3E}">
        <p14:creationId xmlns:p14="http://schemas.microsoft.com/office/powerpoint/2010/main" val="1036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le presentation IN2P3">
  <a:themeElements>
    <a:clrScheme name="Thème IN2P3">
      <a:dk1>
        <a:srgbClr val="00294B"/>
      </a:dk1>
      <a:lt1>
        <a:srgbClr val="FFFFFF"/>
      </a:lt1>
      <a:dk2>
        <a:srgbClr val="456487"/>
      </a:dk2>
      <a:lt2>
        <a:srgbClr val="FFFFFF"/>
      </a:lt2>
      <a:accent1>
        <a:srgbClr val="00294B"/>
      </a:accent1>
      <a:accent2>
        <a:srgbClr val="456487"/>
      </a:accent2>
      <a:accent3>
        <a:srgbClr val="E75112"/>
      </a:accent3>
      <a:accent4>
        <a:srgbClr val="62C4DD"/>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26953</TotalTime>
  <Words>836</Words>
  <Application>Microsoft Office PowerPoint</Application>
  <PresentationFormat>Affichage à l'écran (4:3)</PresentationFormat>
  <Paragraphs>112</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Modele presentation IN2P3</vt:lpstr>
      <vt:lpstr>Présentation PowerPoint</vt:lpstr>
      <vt:lpstr>Introduction à la table ronde:  les projets de R&amp;T à l’IN2P3   R. Clédassou</vt:lpstr>
      <vt:lpstr>Une nouvelle structuration pour la gouvernance des R&amp;Ts</vt:lpstr>
      <vt:lpstr>Une nouvelle structuration pour la gouvernance des R&amp;Ts</vt:lpstr>
      <vt:lpstr>Une nouvelle structuration pour la gouvernance des R&amp;Ts</vt:lpstr>
      <vt:lpstr>Une nouvelle structuration pour la gouvernance des R&amp;Ts</vt:lpstr>
      <vt:lpstr>Une nouvelle structuration pour la gouvernance des R&amp;Ts</vt:lpstr>
      <vt:lpstr>Une nouvelle structuration pour la gouvernance des R&amp;Ts</vt:lpstr>
      <vt:lpstr>Exemple : évolution du budget sur les R&amp;T transverses</vt:lpstr>
      <vt:lpstr>Discussions   Chair: R. Clédassou</vt:lpstr>
      <vt:lpstr>Themes Discussion #1</vt:lpstr>
      <vt:lpstr>Themes Discussion #2</vt:lpstr>
      <vt:lpstr>Présentation PowerPoint</vt:lpstr>
      <vt:lpstr>Themes Discussion #3</vt:lpstr>
      <vt:lpstr>Autres Thèmes?</vt:lpstr>
      <vt:lpstr>Présentation PowerPoint</vt:lpstr>
    </vt:vector>
  </TitlesOfParts>
  <Company>CNRS DR16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MERCIER Francois</dc:creator>
  <cp:lastModifiedBy>$biarrott</cp:lastModifiedBy>
  <cp:revision>259</cp:revision>
  <dcterms:created xsi:type="dcterms:W3CDTF">2017-07-31T09:41:10Z</dcterms:created>
  <dcterms:modified xsi:type="dcterms:W3CDTF">2020-01-17T08:26:45Z</dcterms:modified>
</cp:coreProperties>
</file>