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93" r:id="rId1"/>
  </p:sldMasterIdLst>
  <p:notesMasterIdLst>
    <p:notesMasterId r:id="rId51"/>
  </p:notesMasterIdLst>
  <p:handoutMasterIdLst>
    <p:handoutMasterId r:id="rId52"/>
  </p:handoutMasterIdLst>
  <p:sldIdLst>
    <p:sldId id="256" r:id="rId2"/>
    <p:sldId id="343" r:id="rId3"/>
    <p:sldId id="337" r:id="rId4"/>
    <p:sldId id="335" r:id="rId5"/>
    <p:sldId id="345" r:id="rId6"/>
    <p:sldId id="257" r:id="rId7"/>
    <p:sldId id="349" r:id="rId8"/>
    <p:sldId id="258" r:id="rId9"/>
    <p:sldId id="259" r:id="rId10"/>
    <p:sldId id="350" r:id="rId11"/>
    <p:sldId id="351" r:id="rId12"/>
    <p:sldId id="328" r:id="rId13"/>
    <p:sldId id="291" r:id="rId14"/>
    <p:sldId id="313" r:id="rId15"/>
    <p:sldId id="303" r:id="rId16"/>
    <p:sldId id="329" r:id="rId17"/>
    <p:sldId id="372" r:id="rId18"/>
    <p:sldId id="373" r:id="rId19"/>
    <p:sldId id="374" r:id="rId20"/>
    <p:sldId id="368" r:id="rId21"/>
    <p:sldId id="365" r:id="rId22"/>
    <p:sldId id="364" r:id="rId23"/>
    <p:sldId id="377" r:id="rId24"/>
    <p:sldId id="375" r:id="rId25"/>
    <p:sldId id="376" r:id="rId26"/>
    <p:sldId id="310" r:id="rId27"/>
    <p:sldId id="334" r:id="rId28"/>
    <p:sldId id="331" r:id="rId29"/>
    <p:sldId id="348" r:id="rId30"/>
    <p:sldId id="341" r:id="rId31"/>
    <p:sldId id="342" r:id="rId32"/>
    <p:sldId id="353" r:id="rId33"/>
    <p:sldId id="352" r:id="rId34"/>
    <p:sldId id="354" r:id="rId35"/>
    <p:sldId id="355" r:id="rId36"/>
    <p:sldId id="356" r:id="rId37"/>
    <p:sldId id="357" r:id="rId38"/>
    <p:sldId id="358" r:id="rId39"/>
    <p:sldId id="359" r:id="rId40"/>
    <p:sldId id="360" r:id="rId41"/>
    <p:sldId id="361" r:id="rId42"/>
    <p:sldId id="362" r:id="rId43"/>
    <p:sldId id="363" r:id="rId44"/>
    <p:sldId id="369" r:id="rId45"/>
    <p:sldId id="370" r:id="rId46"/>
    <p:sldId id="367" r:id="rId47"/>
    <p:sldId id="366" r:id="rId48"/>
    <p:sldId id="311" r:id="rId49"/>
    <p:sldId id="371" r:id="rId5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79186" autoAdjust="0"/>
  </p:normalViewPr>
  <p:slideViewPr>
    <p:cSldViewPr snapToGrid="0">
      <p:cViewPr varScale="1">
        <p:scale>
          <a:sx n="51" d="100"/>
          <a:sy n="51" d="100"/>
        </p:scale>
        <p:origin x="2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17882-08A5-CC49-947E-3A8C6181FCF8}" type="doc">
      <dgm:prSet loTypeId="urn:microsoft.com/office/officeart/2008/layout/RadialCluster" loCatId="" qsTypeId="urn:microsoft.com/office/officeart/2005/8/quickstyle/simple3" qsCatId="simple" csTypeId="urn:microsoft.com/office/officeart/2005/8/colors/colorful3" csCatId="colorful" phldr="1"/>
      <dgm:spPr/>
      <dgm:t>
        <a:bodyPr/>
        <a:lstStyle/>
        <a:p>
          <a:endParaRPr lang="en-US"/>
        </a:p>
      </dgm:t>
    </dgm:pt>
    <dgm:pt modelId="{B651CF6E-9931-184D-9D89-44A5A769CCF1}">
      <dgm:prSet phldrT="[Text]" custT="1"/>
      <dgm:spPr/>
      <dgm:t>
        <a:bodyPr/>
        <a:lstStyle/>
        <a:p>
          <a:r>
            <a:rPr lang="en-US" sz="2000" b="1" dirty="0" smtClean="0">
              <a:latin typeface="Times New Roman"/>
              <a:cs typeface="Times New Roman"/>
            </a:rPr>
            <a:t>TARGET</a:t>
          </a:r>
          <a:endParaRPr lang="en-US" sz="2000" b="1" dirty="0">
            <a:latin typeface="Times New Roman"/>
            <a:cs typeface="Times New Roman"/>
          </a:endParaRPr>
        </a:p>
      </dgm:t>
    </dgm:pt>
    <dgm:pt modelId="{A33637DE-5F49-3B41-B120-48A9284262FC}" type="parTrans" cxnId="{0068ADC0-BBFB-7545-AEDD-6066792F4787}">
      <dgm:prSet/>
      <dgm:spPr/>
      <dgm:t>
        <a:bodyPr/>
        <a:lstStyle/>
        <a:p>
          <a:endParaRPr lang="en-US"/>
        </a:p>
      </dgm:t>
    </dgm:pt>
    <dgm:pt modelId="{851D34BC-C872-3F46-875E-EA883614C28E}" type="sibTrans" cxnId="{0068ADC0-BBFB-7545-AEDD-6066792F4787}">
      <dgm:prSet/>
      <dgm:spPr/>
      <dgm:t>
        <a:bodyPr/>
        <a:lstStyle/>
        <a:p>
          <a:endParaRPr lang="en-US"/>
        </a:p>
      </dgm:t>
    </dgm:pt>
    <dgm:pt modelId="{19D93A4F-1423-2E4B-8894-179DC55C5C79}">
      <dgm:prSet phldrT="[Text]" custT="1"/>
      <dgm:spPr>
        <a:gradFill rotWithShape="0">
          <a:gsLst>
            <a:gs pos="0">
              <a:srgbClr val="00B050"/>
            </a:gs>
            <a:gs pos="100000">
              <a:srgbClr val="92D050"/>
            </a:gs>
          </a:gsLst>
        </a:gradFill>
      </dgm:spPr>
      <dgm:t>
        <a:bodyPr/>
        <a:lstStyle/>
        <a:p>
          <a:r>
            <a:rPr lang="en-US" sz="2000" b="1" dirty="0" smtClean="0">
              <a:latin typeface="Times New Roman"/>
              <a:cs typeface="Times New Roman"/>
            </a:rPr>
            <a:t>thickness</a:t>
          </a:r>
          <a:endParaRPr lang="en-US" sz="2000" b="1" dirty="0">
            <a:latin typeface="Times New Roman"/>
            <a:cs typeface="Times New Roman"/>
          </a:endParaRPr>
        </a:p>
      </dgm:t>
    </dgm:pt>
    <dgm:pt modelId="{1C18E248-BDF9-2745-B342-8FCB4BC69754}" type="parTrans" cxnId="{CE3C771E-AAB5-7549-9110-E7040EAEB87B}">
      <dgm:prSet/>
      <dgm:spPr/>
      <dgm:t>
        <a:bodyPr/>
        <a:lstStyle/>
        <a:p>
          <a:endParaRPr lang="en-US"/>
        </a:p>
      </dgm:t>
    </dgm:pt>
    <dgm:pt modelId="{A824DA4E-E58A-1A47-870B-6CE68B10BD34}" type="sibTrans" cxnId="{CE3C771E-AAB5-7549-9110-E7040EAEB87B}">
      <dgm:prSet/>
      <dgm:spPr/>
      <dgm:t>
        <a:bodyPr/>
        <a:lstStyle/>
        <a:p>
          <a:endParaRPr lang="en-US"/>
        </a:p>
      </dgm:t>
    </dgm:pt>
    <dgm:pt modelId="{7B1D1FFE-E355-8445-B5D2-3128D2DD7B5F}">
      <dgm:prSet phldrT="[Text]" custT="1"/>
      <dgm:spPr>
        <a:gradFill rotWithShape="0">
          <a:gsLst>
            <a:gs pos="0">
              <a:srgbClr val="00B050"/>
            </a:gs>
            <a:gs pos="100000">
              <a:srgbClr val="92D050"/>
            </a:gs>
          </a:gsLst>
        </a:gradFill>
      </dgm:spPr>
      <dgm:t>
        <a:bodyPr/>
        <a:lstStyle/>
        <a:p>
          <a:r>
            <a:rPr lang="en-US" sz="2000" b="1" dirty="0" smtClean="0">
              <a:latin typeface="Times New Roman"/>
              <a:cs typeface="Times New Roman"/>
            </a:rPr>
            <a:t>thickness uniformity</a:t>
          </a:r>
          <a:endParaRPr lang="en-US" sz="2000" b="1" dirty="0">
            <a:latin typeface="Times New Roman"/>
            <a:cs typeface="Times New Roman"/>
          </a:endParaRPr>
        </a:p>
      </dgm:t>
    </dgm:pt>
    <dgm:pt modelId="{B268D126-F667-FD40-8A0E-7B87FF0C786B}" type="parTrans" cxnId="{70388779-0E27-E64D-BDC0-28F41A2059AC}">
      <dgm:prSet/>
      <dgm:spPr/>
      <dgm:t>
        <a:bodyPr/>
        <a:lstStyle/>
        <a:p>
          <a:endParaRPr lang="en-US"/>
        </a:p>
      </dgm:t>
    </dgm:pt>
    <dgm:pt modelId="{FDF258EC-3774-EF41-8092-3ACC2096A216}" type="sibTrans" cxnId="{70388779-0E27-E64D-BDC0-28F41A2059AC}">
      <dgm:prSet/>
      <dgm:spPr/>
      <dgm:t>
        <a:bodyPr/>
        <a:lstStyle/>
        <a:p>
          <a:endParaRPr lang="en-US"/>
        </a:p>
      </dgm:t>
    </dgm:pt>
    <dgm:pt modelId="{AF275C0D-3E27-0E48-A99F-962C4D96F7AD}">
      <dgm:prSet phldrT="[Text]" custT="1"/>
      <dgm:spPr>
        <a:gradFill rotWithShape="0">
          <a:gsLst>
            <a:gs pos="0">
              <a:srgbClr val="0070C0"/>
            </a:gs>
            <a:gs pos="100000">
              <a:schemeClr val="accent6">
                <a:lumMod val="60000"/>
                <a:lumOff val="40000"/>
              </a:schemeClr>
            </a:gs>
          </a:gsLst>
        </a:gradFill>
      </dgm:spPr>
      <dgm:t>
        <a:bodyPr/>
        <a:lstStyle/>
        <a:p>
          <a:r>
            <a:rPr lang="en-US" sz="2000" b="1" dirty="0" smtClean="0">
              <a:latin typeface="Times New Roman"/>
              <a:cs typeface="Times New Roman"/>
            </a:rPr>
            <a:t>identification of impurities</a:t>
          </a:r>
          <a:endParaRPr lang="en-US" sz="2000" b="1" dirty="0">
            <a:latin typeface="Times New Roman"/>
            <a:cs typeface="Times New Roman"/>
          </a:endParaRPr>
        </a:p>
      </dgm:t>
    </dgm:pt>
    <dgm:pt modelId="{234FE6B6-8FCA-8044-8A1D-3323B4A6E7ED}" type="parTrans" cxnId="{8482B8B4-BE7D-6E4B-AD88-59904F08AC41}">
      <dgm:prSet/>
      <dgm:spPr/>
      <dgm:t>
        <a:bodyPr/>
        <a:lstStyle/>
        <a:p>
          <a:endParaRPr lang="en-US"/>
        </a:p>
      </dgm:t>
    </dgm:pt>
    <dgm:pt modelId="{DAC41E4B-C80E-3A4B-A6B2-E8DCA9FD6B96}" type="sibTrans" cxnId="{8482B8B4-BE7D-6E4B-AD88-59904F08AC41}">
      <dgm:prSet/>
      <dgm:spPr/>
      <dgm:t>
        <a:bodyPr/>
        <a:lstStyle/>
        <a:p>
          <a:endParaRPr lang="en-US"/>
        </a:p>
      </dgm:t>
    </dgm:pt>
    <dgm:pt modelId="{6A957132-18FD-D240-AD4F-5DD287168C5F}">
      <dgm:prSet phldrT="[Text]" custT="1"/>
      <dgm:spPr/>
      <dgm:t>
        <a:bodyPr/>
        <a:lstStyle/>
        <a:p>
          <a:r>
            <a:rPr lang="en-US" sz="2000" b="1" dirty="0" smtClean="0">
              <a:latin typeface="Times New Roman"/>
              <a:cs typeface="Times New Roman"/>
            </a:rPr>
            <a:t>surface roughness</a:t>
          </a:r>
          <a:endParaRPr lang="en-US" sz="2000" b="1" dirty="0">
            <a:latin typeface="Times New Roman"/>
            <a:cs typeface="Times New Roman"/>
          </a:endParaRPr>
        </a:p>
      </dgm:t>
    </dgm:pt>
    <dgm:pt modelId="{F513DA25-0285-EC43-9D3D-7BA0B5829A88}" type="parTrans" cxnId="{FB7EE2D0-354D-3447-B54A-91CECE436392}">
      <dgm:prSet/>
      <dgm:spPr/>
      <dgm:t>
        <a:bodyPr/>
        <a:lstStyle/>
        <a:p>
          <a:endParaRPr lang="en-US"/>
        </a:p>
      </dgm:t>
    </dgm:pt>
    <dgm:pt modelId="{051008D8-F9C8-8646-A56A-5C416B44DFE9}" type="sibTrans" cxnId="{FB7EE2D0-354D-3447-B54A-91CECE436392}">
      <dgm:prSet/>
      <dgm:spPr/>
      <dgm:t>
        <a:bodyPr/>
        <a:lstStyle/>
        <a:p>
          <a:endParaRPr lang="en-US"/>
        </a:p>
      </dgm:t>
    </dgm:pt>
    <dgm:pt modelId="{AAE30361-E83E-DE4C-8D20-4ACA129ED6CD}">
      <dgm:prSet phldrT="[Text]" custT="1"/>
      <dgm:spPr/>
      <dgm:t>
        <a:bodyPr/>
        <a:lstStyle/>
        <a:p>
          <a:r>
            <a:rPr lang="en-US" sz="2000" b="1" dirty="0" smtClean="0">
              <a:latin typeface="Times New Roman"/>
              <a:cs typeface="Times New Roman"/>
            </a:rPr>
            <a:t>surface morphology</a:t>
          </a:r>
          <a:endParaRPr lang="en-US" sz="2000" b="1" dirty="0">
            <a:latin typeface="Times New Roman"/>
            <a:cs typeface="Times New Roman"/>
          </a:endParaRPr>
        </a:p>
      </dgm:t>
    </dgm:pt>
    <dgm:pt modelId="{AEC47A92-70A1-464C-9BB8-0310BBB8CB29}" type="parTrans" cxnId="{B3CE78F8-53EA-824C-9B4B-3609B06F74DA}">
      <dgm:prSet/>
      <dgm:spPr/>
      <dgm:t>
        <a:bodyPr/>
        <a:lstStyle/>
        <a:p>
          <a:endParaRPr lang="en-US"/>
        </a:p>
      </dgm:t>
    </dgm:pt>
    <dgm:pt modelId="{8518E12C-423B-4F4D-8043-269B690B3BF2}" type="sibTrans" cxnId="{B3CE78F8-53EA-824C-9B4B-3609B06F74DA}">
      <dgm:prSet/>
      <dgm:spPr/>
      <dgm:t>
        <a:bodyPr/>
        <a:lstStyle/>
        <a:p>
          <a:endParaRPr lang="en-US"/>
        </a:p>
      </dgm:t>
    </dgm:pt>
    <dgm:pt modelId="{B8C143F6-DE4B-4759-A00C-CD5134070FE0}">
      <dgm:prSet phldrT="[Text]"/>
      <dgm:spPr>
        <a:gradFill rotWithShape="0">
          <a:gsLst>
            <a:gs pos="0">
              <a:schemeClr val="accent3"/>
            </a:gs>
            <a:gs pos="100000">
              <a:schemeClr val="accent3">
                <a:lumMod val="60000"/>
                <a:lumOff val="40000"/>
              </a:schemeClr>
            </a:gs>
          </a:gsLst>
        </a:gradFill>
      </dgm:spPr>
      <dgm:t>
        <a:bodyPr/>
        <a:lstStyle/>
        <a:p>
          <a:r>
            <a:rPr lang="en-US" b="1" dirty="0" smtClean="0">
              <a:latin typeface="Times New Roman"/>
              <a:cs typeface="Times New Roman"/>
            </a:rPr>
            <a:t>Isotopic abundances</a:t>
          </a:r>
          <a:endParaRPr lang="en-US" b="1" dirty="0">
            <a:latin typeface="Times New Roman"/>
            <a:cs typeface="Times New Roman"/>
          </a:endParaRPr>
        </a:p>
      </dgm:t>
    </dgm:pt>
    <dgm:pt modelId="{3EE20DD7-8BC9-497B-B558-F403FAADFA5C}" type="parTrans" cxnId="{19EEB564-8FFA-4136-9B87-44873E72DFC5}">
      <dgm:prSet/>
      <dgm:spPr/>
      <dgm:t>
        <a:bodyPr/>
        <a:lstStyle/>
        <a:p>
          <a:endParaRPr lang="fr-FR"/>
        </a:p>
      </dgm:t>
    </dgm:pt>
    <dgm:pt modelId="{8681E4E7-374D-4B71-9618-CB8BE3875DE0}" type="sibTrans" cxnId="{19EEB564-8FFA-4136-9B87-44873E72DFC5}">
      <dgm:prSet/>
      <dgm:spPr/>
      <dgm:t>
        <a:bodyPr/>
        <a:lstStyle/>
        <a:p>
          <a:endParaRPr lang="fr-FR"/>
        </a:p>
      </dgm:t>
    </dgm:pt>
    <dgm:pt modelId="{218FC809-6548-854A-A6E4-67643F69E69B}" type="pres">
      <dgm:prSet presAssocID="{4C717882-08A5-CC49-947E-3A8C6181FCF8}" presName="Name0" presStyleCnt="0">
        <dgm:presLayoutVars>
          <dgm:chMax val="1"/>
          <dgm:chPref val="1"/>
          <dgm:dir/>
          <dgm:animOne val="branch"/>
          <dgm:animLvl val="lvl"/>
        </dgm:presLayoutVars>
      </dgm:prSet>
      <dgm:spPr/>
      <dgm:t>
        <a:bodyPr/>
        <a:lstStyle/>
        <a:p>
          <a:endParaRPr lang="en-US"/>
        </a:p>
      </dgm:t>
    </dgm:pt>
    <dgm:pt modelId="{D4D4B253-FADD-A74E-A5E2-F3B92DA8CFBC}" type="pres">
      <dgm:prSet presAssocID="{B651CF6E-9931-184D-9D89-44A5A769CCF1}" presName="singleCycle" presStyleCnt="0"/>
      <dgm:spPr/>
    </dgm:pt>
    <dgm:pt modelId="{5157C844-0C78-5C41-B880-2632C50003CD}" type="pres">
      <dgm:prSet presAssocID="{B651CF6E-9931-184D-9D89-44A5A769CCF1}" presName="singleCenter" presStyleLbl="node1" presStyleIdx="0" presStyleCnt="7">
        <dgm:presLayoutVars>
          <dgm:chMax val="7"/>
          <dgm:chPref val="7"/>
        </dgm:presLayoutVars>
      </dgm:prSet>
      <dgm:spPr/>
      <dgm:t>
        <a:bodyPr/>
        <a:lstStyle/>
        <a:p>
          <a:endParaRPr lang="en-US"/>
        </a:p>
      </dgm:t>
    </dgm:pt>
    <dgm:pt modelId="{985AEFD0-9E18-0B40-9BB9-35C51ABFCEA8}" type="pres">
      <dgm:prSet presAssocID="{1C18E248-BDF9-2745-B342-8FCB4BC69754}" presName="Name56" presStyleLbl="parChTrans1D2" presStyleIdx="0" presStyleCnt="6"/>
      <dgm:spPr/>
      <dgm:t>
        <a:bodyPr/>
        <a:lstStyle/>
        <a:p>
          <a:endParaRPr lang="en-US"/>
        </a:p>
      </dgm:t>
    </dgm:pt>
    <dgm:pt modelId="{80468294-7266-C44D-8137-382BE4DB583C}" type="pres">
      <dgm:prSet presAssocID="{19D93A4F-1423-2E4B-8894-179DC55C5C79}" presName="text0" presStyleLbl="node1" presStyleIdx="1" presStyleCnt="7" custScaleX="210663" custScaleY="67155">
        <dgm:presLayoutVars>
          <dgm:bulletEnabled val="1"/>
        </dgm:presLayoutVars>
      </dgm:prSet>
      <dgm:spPr/>
      <dgm:t>
        <a:bodyPr/>
        <a:lstStyle/>
        <a:p>
          <a:endParaRPr lang="en-US"/>
        </a:p>
      </dgm:t>
    </dgm:pt>
    <dgm:pt modelId="{EFD1C0BB-2F30-8444-93BB-2F6E2E2B5921}" type="pres">
      <dgm:prSet presAssocID="{B268D126-F667-FD40-8A0E-7B87FF0C786B}" presName="Name56" presStyleLbl="parChTrans1D2" presStyleIdx="1" presStyleCnt="6"/>
      <dgm:spPr/>
      <dgm:t>
        <a:bodyPr/>
        <a:lstStyle/>
        <a:p>
          <a:endParaRPr lang="en-US"/>
        </a:p>
      </dgm:t>
    </dgm:pt>
    <dgm:pt modelId="{5AE453D6-2A1C-A149-B0CB-B6CEA58E2603}" type="pres">
      <dgm:prSet presAssocID="{7B1D1FFE-E355-8445-B5D2-3128D2DD7B5F}" presName="text0" presStyleLbl="node1" presStyleIdx="2" presStyleCnt="7" custScaleX="216841" custScaleY="84468" custRadScaleRad="116104" custRadScaleInc="17010">
        <dgm:presLayoutVars>
          <dgm:bulletEnabled val="1"/>
        </dgm:presLayoutVars>
      </dgm:prSet>
      <dgm:spPr/>
      <dgm:t>
        <a:bodyPr/>
        <a:lstStyle/>
        <a:p>
          <a:endParaRPr lang="en-US"/>
        </a:p>
      </dgm:t>
    </dgm:pt>
    <dgm:pt modelId="{0E7BD5AD-3B17-B542-9D16-8306DAC554A5}" type="pres">
      <dgm:prSet presAssocID="{234FE6B6-8FCA-8044-8A1D-3323B4A6E7ED}" presName="Name56" presStyleLbl="parChTrans1D2" presStyleIdx="2" presStyleCnt="6"/>
      <dgm:spPr/>
      <dgm:t>
        <a:bodyPr/>
        <a:lstStyle/>
        <a:p>
          <a:endParaRPr lang="en-US"/>
        </a:p>
      </dgm:t>
    </dgm:pt>
    <dgm:pt modelId="{AF98DC78-C296-2648-83E6-0B38E19CC99E}" type="pres">
      <dgm:prSet presAssocID="{AF275C0D-3E27-0E48-A99F-962C4D96F7AD}" presName="text0" presStyleLbl="node1" presStyleIdx="3" presStyleCnt="7" custScaleX="226408" custScaleY="77828" custRadScaleRad="177821" custRadScaleInc="-13113">
        <dgm:presLayoutVars>
          <dgm:bulletEnabled val="1"/>
        </dgm:presLayoutVars>
      </dgm:prSet>
      <dgm:spPr/>
      <dgm:t>
        <a:bodyPr/>
        <a:lstStyle/>
        <a:p>
          <a:endParaRPr lang="en-US"/>
        </a:p>
      </dgm:t>
    </dgm:pt>
    <dgm:pt modelId="{7263C39F-2D39-470C-BA67-FF1D7875E924}" type="pres">
      <dgm:prSet presAssocID="{3EE20DD7-8BC9-497B-B558-F403FAADFA5C}" presName="Name56" presStyleLbl="parChTrans1D2" presStyleIdx="3" presStyleCnt="6"/>
      <dgm:spPr/>
      <dgm:t>
        <a:bodyPr/>
        <a:lstStyle/>
        <a:p>
          <a:endParaRPr lang="fr-FR"/>
        </a:p>
      </dgm:t>
    </dgm:pt>
    <dgm:pt modelId="{39F0630C-6AD3-4E77-859A-8CD3DDA9C42E}" type="pres">
      <dgm:prSet presAssocID="{B8C143F6-DE4B-4759-A00C-CD5134070FE0}" presName="text0" presStyleLbl="node1" presStyleIdx="4" presStyleCnt="7" custScaleX="226408" custScaleY="77828" custRadScaleRad="109108" custRadScaleInc="14040">
        <dgm:presLayoutVars>
          <dgm:bulletEnabled val="1"/>
        </dgm:presLayoutVars>
      </dgm:prSet>
      <dgm:spPr/>
      <dgm:t>
        <a:bodyPr/>
        <a:lstStyle/>
        <a:p>
          <a:endParaRPr lang="fr-FR"/>
        </a:p>
      </dgm:t>
    </dgm:pt>
    <dgm:pt modelId="{32DA7CEE-7F2C-7D42-B4F0-875FFA52E40A}" type="pres">
      <dgm:prSet presAssocID="{F513DA25-0285-EC43-9D3D-7BA0B5829A88}" presName="Name56" presStyleLbl="parChTrans1D2" presStyleIdx="4" presStyleCnt="6"/>
      <dgm:spPr/>
      <dgm:t>
        <a:bodyPr/>
        <a:lstStyle/>
        <a:p>
          <a:endParaRPr lang="en-US"/>
        </a:p>
      </dgm:t>
    </dgm:pt>
    <dgm:pt modelId="{2CBECF48-879B-224E-BE2D-CF3D3B834A5A}" type="pres">
      <dgm:prSet presAssocID="{6A957132-18FD-D240-AD4F-5DD287168C5F}" presName="text0" presStyleLbl="node1" presStyleIdx="5" presStyleCnt="7" custScaleX="204612" custScaleY="66742" custRadScaleRad="196467" custRadScaleInc="59811">
        <dgm:presLayoutVars>
          <dgm:bulletEnabled val="1"/>
        </dgm:presLayoutVars>
      </dgm:prSet>
      <dgm:spPr/>
      <dgm:t>
        <a:bodyPr/>
        <a:lstStyle/>
        <a:p>
          <a:endParaRPr lang="en-US"/>
        </a:p>
      </dgm:t>
    </dgm:pt>
    <dgm:pt modelId="{532A47BB-F0FC-204D-9CCA-91523689A90C}" type="pres">
      <dgm:prSet presAssocID="{AEC47A92-70A1-464C-9BB8-0310BBB8CB29}" presName="Name56" presStyleLbl="parChTrans1D2" presStyleIdx="5" presStyleCnt="6"/>
      <dgm:spPr/>
      <dgm:t>
        <a:bodyPr/>
        <a:lstStyle/>
        <a:p>
          <a:endParaRPr lang="en-US"/>
        </a:p>
      </dgm:t>
    </dgm:pt>
    <dgm:pt modelId="{E1D2DA43-4408-B145-AE47-FA17F8F4B6E3}" type="pres">
      <dgm:prSet presAssocID="{AAE30361-E83E-DE4C-8D20-4ACA129ED6CD}" presName="text0" presStyleLbl="node1" presStyleIdx="6" presStyleCnt="7" custScaleX="199207" custScaleY="65469" custRadScaleRad="155364" custRadScaleInc="-21566">
        <dgm:presLayoutVars>
          <dgm:bulletEnabled val="1"/>
        </dgm:presLayoutVars>
      </dgm:prSet>
      <dgm:spPr/>
      <dgm:t>
        <a:bodyPr/>
        <a:lstStyle/>
        <a:p>
          <a:endParaRPr lang="en-US"/>
        </a:p>
      </dgm:t>
    </dgm:pt>
  </dgm:ptLst>
  <dgm:cxnLst>
    <dgm:cxn modelId="{C22CC2AF-3528-6E47-B8D4-6A455896C894}" type="presOf" srcId="{4C717882-08A5-CC49-947E-3A8C6181FCF8}" destId="{218FC809-6548-854A-A6E4-67643F69E69B}" srcOrd="0" destOrd="0" presId="urn:microsoft.com/office/officeart/2008/layout/RadialCluster"/>
    <dgm:cxn modelId="{B3CE78F8-53EA-824C-9B4B-3609B06F74DA}" srcId="{B651CF6E-9931-184D-9D89-44A5A769CCF1}" destId="{AAE30361-E83E-DE4C-8D20-4ACA129ED6CD}" srcOrd="5" destOrd="0" parTransId="{AEC47A92-70A1-464C-9BB8-0310BBB8CB29}" sibTransId="{8518E12C-423B-4F4D-8043-269B690B3BF2}"/>
    <dgm:cxn modelId="{0068ADC0-BBFB-7545-AEDD-6066792F4787}" srcId="{4C717882-08A5-CC49-947E-3A8C6181FCF8}" destId="{B651CF6E-9931-184D-9D89-44A5A769CCF1}" srcOrd="0" destOrd="0" parTransId="{A33637DE-5F49-3B41-B120-48A9284262FC}" sibTransId="{851D34BC-C872-3F46-875E-EA883614C28E}"/>
    <dgm:cxn modelId="{8482B8B4-BE7D-6E4B-AD88-59904F08AC41}" srcId="{B651CF6E-9931-184D-9D89-44A5A769CCF1}" destId="{AF275C0D-3E27-0E48-A99F-962C4D96F7AD}" srcOrd="2" destOrd="0" parTransId="{234FE6B6-8FCA-8044-8A1D-3323B4A6E7ED}" sibTransId="{DAC41E4B-C80E-3A4B-A6B2-E8DCA9FD6B96}"/>
    <dgm:cxn modelId="{969A2ED4-C7BE-CA47-A451-879EB19CD359}" type="presOf" srcId="{1C18E248-BDF9-2745-B342-8FCB4BC69754}" destId="{985AEFD0-9E18-0B40-9BB9-35C51ABFCEA8}" srcOrd="0" destOrd="0" presId="urn:microsoft.com/office/officeart/2008/layout/RadialCluster"/>
    <dgm:cxn modelId="{6AA93A53-90B9-C746-8DF0-C281E3A12254}" type="presOf" srcId="{AF275C0D-3E27-0E48-A99F-962C4D96F7AD}" destId="{AF98DC78-C296-2648-83E6-0B38E19CC99E}" srcOrd="0" destOrd="0" presId="urn:microsoft.com/office/officeart/2008/layout/RadialCluster"/>
    <dgm:cxn modelId="{A079CBB6-2757-47B3-9040-7127EF63356C}" type="presOf" srcId="{3EE20DD7-8BC9-497B-B558-F403FAADFA5C}" destId="{7263C39F-2D39-470C-BA67-FF1D7875E924}" srcOrd="0" destOrd="0" presId="urn:microsoft.com/office/officeart/2008/layout/RadialCluster"/>
    <dgm:cxn modelId="{FB7EE2D0-354D-3447-B54A-91CECE436392}" srcId="{B651CF6E-9931-184D-9D89-44A5A769CCF1}" destId="{6A957132-18FD-D240-AD4F-5DD287168C5F}" srcOrd="4" destOrd="0" parTransId="{F513DA25-0285-EC43-9D3D-7BA0B5829A88}" sibTransId="{051008D8-F9C8-8646-A56A-5C416B44DFE9}"/>
    <dgm:cxn modelId="{19EEB564-8FFA-4136-9B87-44873E72DFC5}" srcId="{B651CF6E-9931-184D-9D89-44A5A769CCF1}" destId="{B8C143F6-DE4B-4759-A00C-CD5134070FE0}" srcOrd="3" destOrd="0" parTransId="{3EE20DD7-8BC9-497B-B558-F403FAADFA5C}" sibTransId="{8681E4E7-374D-4B71-9618-CB8BE3875DE0}"/>
    <dgm:cxn modelId="{CE3C771E-AAB5-7549-9110-E7040EAEB87B}" srcId="{B651CF6E-9931-184D-9D89-44A5A769CCF1}" destId="{19D93A4F-1423-2E4B-8894-179DC55C5C79}" srcOrd="0" destOrd="0" parTransId="{1C18E248-BDF9-2745-B342-8FCB4BC69754}" sibTransId="{A824DA4E-E58A-1A47-870B-6CE68B10BD34}"/>
    <dgm:cxn modelId="{4EBDFB04-2482-497B-8F5C-8FBF1832AC89}" type="presOf" srcId="{B8C143F6-DE4B-4759-A00C-CD5134070FE0}" destId="{39F0630C-6AD3-4E77-859A-8CD3DDA9C42E}" srcOrd="0" destOrd="0" presId="urn:microsoft.com/office/officeart/2008/layout/RadialCluster"/>
    <dgm:cxn modelId="{29071367-37A9-F04E-808E-E445BA853D21}" type="presOf" srcId="{AEC47A92-70A1-464C-9BB8-0310BBB8CB29}" destId="{532A47BB-F0FC-204D-9CCA-91523689A90C}" srcOrd="0" destOrd="0" presId="urn:microsoft.com/office/officeart/2008/layout/RadialCluster"/>
    <dgm:cxn modelId="{9F1FD0FF-7E14-3C48-B5A4-FCA375BF913B}" type="presOf" srcId="{6A957132-18FD-D240-AD4F-5DD287168C5F}" destId="{2CBECF48-879B-224E-BE2D-CF3D3B834A5A}" srcOrd="0" destOrd="0" presId="urn:microsoft.com/office/officeart/2008/layout/RadialCluster"/>
    <dgm:cxn modelId="{2DCEB287-6144-9047-A36D-1DF830CA70BE}" type="presOf" srcId="{B651CF6E-9931-184D-9D89-44A5A769CCF1}" destId="{5157C844-0C78-5C41-B880-2632C50003CD}" srcOrd="0" destOrd="0" presId="urn:microsoft.com/office/officeart/2008/layout/RadialCluster"/>
    <dgm:cxn modelId="{D0965D75-3C87-3E4F-A192-BD2BD80D53AB}" type="presOf" srcId="{F513DA25-0285-EC43-9D3D-7BA0B5829A88}" destId="{32DA7CEE-7F2C-7D42-B4F0-875FFA52E40A}" srcOrd="0" destOrd="0" presId="urn:microsoft.com/office/officeart/2008/layout/RadialCluster"/>
    <dgm:cxn modelId="{037B5F8C-39CF-B24D-8765-91216472D78C}" type="presOf" srcId="{7B1D1FFE-E355-8445-B5D2-3128D2DD7B5F}" destId="{5AE453D6-2A1C-A149-B0CB-B6CEA58E2603}" srcOrd="0" destOrd="0" presId="urn:microsoft.com/office/officeart/2008/layout/RadialCluster"/>
    <dgm:cxn modelId="{4FEB0249-1542-8A49-AE43-169623AC62B0}" type="presOf" srcId="{234FE6B6-8FCA-8044-8A1D-3323B4A6E7ED}" destId="{0E7BD5AD-3B17-B542-9D16-8306DAC554A5}" srcOrd="0" destOrd="0" presId="urn:microsoft.com/office/officeart/2008/layout/RadialCluster"/>
    <dgm:cxn modelId="{18C4FE7D-5BBA-164A-A6C2-CD71DF559EEA}" type="presOf" srcId="{19D93A4F-1423-2E4B-8894-179DC55C5C79}" destId="{80468294-7266-C44D-8137-382BE4DB583C}" srcOrd="0" destOrd="0" presId="urn:microsoft.com/office/officeart/2008/layout/RadialCluster"/>
    <dgm:cxn modelId="{70388779-0E27-E64D-BDC0-28F41A2059AC}" srcId="{B651CF6E-9931-184D-9D89-44A5A769CCF1}" destId="{7B1D1FFE-E355-8445-B5D2-3128D2DD7B5F}" srcOrd="1" destOrd="0" parTransId="{B268D126-F667-FD40-8A0E-7B87FF0C786B}" sibTransId="{FDF258EC-3774-EF41-8092-3ACC2096A216}"/>
    <dgm:cxn modelId="{ED4648D2-D2A0-2244-9119-0AB6A966667C}" type="presOf" srcId="{AAE30361-E83E-DE4C-8D20-4ACA129ED6CD}" destId="{E1D2DA43-4408-B145-AE47-FA17F8F4B6E3}" srcOrd="0" destOrd="0" presId="urn:microsoft.com/office/officeart/2008/layout/RadialCluster"/>
    <dgm:cxn modelId="{F09973CC-6841-DE46-9165-C47117C0AA12}" type="presOf" srcId="{B268D126-F667-FD40-8A0E-7B87FF0C786B}" destId="{EFD1C0BB-2F30-8444-93BB-2F6E2E2B5921}" srcOrd="0" destOrd="0" presId="urn:microsoft.com/office/officeart/2008/layout/RadialCluster"/>
    <dgm:cxn modelId="{CD5C3BA7-B505-334C-9B3B-C2CCF894AC58}" type="presParOf" srcId="{218FC809-6548-854A-A6E4-67643F69E69B}" destId="{D4D4B253-FADD-A74E-A5E2-F3B92DA8CFBC}" srcOrd="0" destOrd="0" presId="urn:microsoft.com/office/officeart/2008/layout/RadialCluster"/>
    <dgm:cxn modelId="{A13EECB2-877B-9844-B8AA-AD63AA146B10}" type="presParOf" srcId="{D4D4B253-FADD-A74E-A5E2-F3B92DA8CFBC}" destId="{5157C844-0C78-5C41-B880-2632C50003CD}" srcOrd="0" destOrd="0" presId="urn:microsoft.com/office/officeart/2008/layout/RadialCluster"/>
    <dgm:cxn modelId="{4C902C0E-69EA-1745-9125-821ACE2745DE}" type="presParOf" srcId="{D4D4B253-FADD-A74E-A5E2-F3B92DA8CFBC}" destId="{985AEFD0-9E18-0B40-9BB9-35C51ABFCEA8}" srcOrd="1" destOrd="0" presId="urn:microsoft.com/office/officeart/2008/layout/RadialCluster"/>
    <dgm:cxn modelId="{EBD1C530-9924-1A4F-9EFB-3F7AD82D7806}" type="presParOf" srcId="{D4D4B253-FADD-A74E-A5E2-F3B92DA8CFBC}" destId="{80468294-7266-C44D-8137-382BE4DB583C}" srcOrd="2" destOrd="0" presId="urn:microsoft.com/office/officeart/2008/layout/RadialCluster"/>
    <dgm:cxn modelId="{2A02BA38-6E2B-AA48-962B-6824CCBF34E7}" type="presParOf" srcId="{D4D4B253-FADD-A74E-A5E2-F3B92DA8CFBC}" destId="{EFD1C0BB-2F30-8444-93BB-2F6E2E2B5921}" srcOrd="3" destOrd="0" presId="urn:microsoft.com/office/officeart/2008/layout/RadialCluster"/>
    <dgm:cxn modelId="{1A233F3F-E2ED-D745-BE74-86FE09D7DA75}" type="presParOf" srcId="{D4D4B253-FADD-A74E-A5E2-F3B92DA8CFBC}" destId="{5AE453D6-2A1C-A149-B0CB-B6CEA58E2603}" srcOrd="4" destOrd="0" presId="urn:microsoft.com/office/officeart/2008/layout/RadialCluster"/>
    <dgm:cxn modelId="{AFEAA98C-6732-424D-9538-AE053822F921}" type="presParOf" srcId="{D4D4B253-FADD-A74E-A5E2-F3B92DA8CFBC}" destId="{0E7BD5AD-3B17-B542-9D16-8306DAC554A5}" srcOrd="5" destOrd="0" presId="urn:microsoft.com/office/officeart/2008/layout/RadialCluster"/>
    <dgm:cxn modelId="{6D4375EE-4119-B547-911A-E95488F673B5}" type="presParOf" srcId="{D4D4B253-FADD-A74E-A5E2-F3B92DA8CFBC}" destId="{AF98DC78-C296-2648-83E6-0B38E19CC99E}" srcOrd="6" destOrd="0" presId="urn:microsoft.com/office/officeart/2008/layout/RadialCluster"/>
    <dgm:cxn modelId="{27BB20BF-B482-4DC3-A420-1CCB808B4B7F}" type="presParOf" srcId="{D4D4B253-FADD-A74E-A5E2-F3B92DA8CFBC}" destId="{7263C39F-2D39-470C-BA67-FF1D7875E924}" srcOrd="7" destOrd="0" presId="urn:microsoft.com/office/officeart/2008/layout/RadialCluster"/>
    <dgm:cxn modelId="{BDF4F8B2-F0E3-450E-A94C-B8F48EB684FF}" type="presParOf" srcId="{D4D4B253-FADD-A74E-A5E2-F3B92DA8CFBC}" destId="{39F0630C-6AD3-4E77-859A-8CD3DDA9C42E}" srcOrd="8" destOrd="0" presId="urn:microsoft.com/office/officeart/2008/layout/RadialCluster"/>
    <dgm:cxn modelId="{D530FA00-01E4-6143-9CBA-D1BFF94AE0A8}" type="presParOf" srcId="{D4D4B253-FADD-A74E-A5E2-F3B92DA8CFBC}" destId="{32DA7CEE-7F2C-7D42-B4F0-875FFA52E40A}" srcOrd="9" destOrd="0" presId="urn:microsoft.com/office/officeart/2008/layout/RadialCluster"/>
    <dgm:cxn modelId="{805DBA94-7B87-B64F-89B0-11B7B2A3CA3A}" type="presParOf" srcId="{D4D4B253-FADD-A74E-A5E2-F3B92DA8CFBC}" destId="{2CBECF48-879B-224E-BE2D-CF3D3B834A5A}" srcOrd="10" destOrd="0" presId="urn:microsoft.com/office/officeart/2008/layout/RadialCluster"/>
    <dgm:cxn modelId="{BC648B7A-E28D-C84F-B00A-04D1D5118284}" type="presParOf" srcId="{D4D4B253-FADD-A74E-A5E2-F3B92DA8CFBC}" destId="{532A47BB-F0FC-204D-9CCA-91523689A90C}" srcOrd="11" destOrd="0" presId="urn:microsoft.com/office/officeart/2008/layout/RadialCluster"/>
    <dgm:cxn modelId="{9C17C45C-7482-3B4B-B94E-C1B648A13193}" type="presParOf" srcId="{D4D4B253-FADD-A74E-A5E2-F3B92DA8CFBC}" destId="{E1D2DA43-4408-B145-AE47-FA17F8F4B6E3}"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C844-0C78-5C41-B880-2632C50003CD}">
      <dsp:nvSpPr>
        <dsp:cNvPr id="0" name=""/>
        <dsp:cNvSpPr/>
      </dsp:nvSpPr>
      <dsp:spPr>
        <a:xfrm>
          <a:off x="3300276" y="1837030"/>
          <a:ext cx="1599101" cy="1599101"/>
        </a:xfrm>
        <a:prstGeom prst="round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TARGET</a:t>
          </a:r>
          <a:endParaRPr lang="en-US" sz="2000" b="1" kern="1200" dirty="0">
            <a:latin typeface="Times New Roman"/>
            <a:cs typeface="Times New Roman"/>
          </a:endParaRPr>
        </a:p>
      </dsp:txBody>
      <dsp:txXfrm>
        <a:off x="3378338" y="1915092"/>
        <a:ext cx="1442977" cy="1442977"/>
      </dsp:txXfrm>
    </dsp:sp>
    <dsp:sp modelId="{985AEFD0-9E18-0B40-9BB9-35C51ABFCEA8}">
      <dsp:nvSpPr>
        <dsp:cNvPr id="0" name=""/>
        <dsp:cNvSpPr/>
      </dsp:nvSpPr>
      <dsp:spPr>
        <a:xfrm rot="16200000">
          <a:off x="3614971" y="1352174"/>
          <a:ext cx="969712" cy="0"/>
        </a:xfrm>
        <a:custGeom>
          <a:avLst/>
          <a:gdLst/>
          <a:ahLst/>
          <a:cxnLst/>
          <a:rect l="0" t="0" r="0" b="0"/>
          <a:pathLst>
            <a:path>
              <a:moveTo>
                <a:pt x="0" y="0"/>
              </a:moveTo>
              <a:lnTo>
                <a:pt x="969712"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468294-7266-C44D-8137-382BE4DB583C}">
      <dsp:nvSpPr>
        <dsp:cNvPr id="0" name=""/>
        <dsp:cNvSpPr/>
      </dsp:nvSpPr>
      <dsp:spPr>
        <a:xfrm>
          <a:off x="2971308" y="147820"/>
          <a:ext cx="2257038" cy="719497"/>
        </a:xfrm>
        <a:prstGeom prst="roundRect">
          <a:avLst/>
        </a:prstGeom>
        <a:gradFill rotWithShape="0">
          <a:gsLst>
            <a:gs pos="0">
              <a:srgbClr val="00B050"/>
            </a:gs>
            <a:gs pos="100000">
              <a:srgbClr val="92D050"/>
            </a:gs>
          </a:gsLs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thickness</a:t>
          </a:r>
          <a:endParaRPr lang="en-US" sz="2000" b="1" kern="1200" dirty="0">
            <a:latin typeface="Times New Roman"/>
            <a:cs typeface="Times New Roman"/>
          </a:endParaRPr>
        </a:p>
      </dsp:txBody>
      <dsp:txXfrm>
        <a:off x="3006431" y="182943"/>
        <a:ext cx="2186792" cy="649251"/>
      </dsp:txXfrm>
    </dsp:sp>
    <dsp:sp modelId="{EFD1C0BB-2F30-8444-93BB-2F6E2E2B5921}">
      <dsp:nvSpPr>
        <dsp:cNvPr id="0" name=""/>
        <dsp:cNvSpPr/>
      </dsp:nvSpPr>
      <dsp:spPr>
        <a:xfrm rot="20106180">
          <a:off x="4875421" y="2156970"/>
          <a:ext cx="515560" cy="0"/>
        </a:xfrm>
        <a:custGeom>
          <a:avLst/>
          <a:gdLst/>
          <a:ahLst/>
          <a:cxnLst/>
          <a:rect l="0" t="0" r="0" b="0"/>
          <a:pathLst>
            <a:path>
              <a:moveTo>
                <a:pt x="0" y="0"/>
              </a:moveTo>
              <a:lnTo>
                <a:pt x="515560"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E453D6-2A1C-A149-B0CB-B6CEA58E2603}">
      <dsp:nvSpPr>
        <dsp:cNvPr id="0" name=""/>
        <dsp:cNvSpPr/>
      </dsp:nvSpPr>
      <dsp:spPr>
        <a:xfrm>
          <a:off x="5180359" y="1143459"/>
          <a:ext cx="2323229" cy="904988"/>
        </a:xfrm>
        <a:prstGeom prst="roundRect">
          <a:avLst/>
        </a:prstGeom>
        <a:gradFill rotWithShape="0">
          <a:gsLst>
            <a:gs pos="0">
              <a:srgbClr val="00B050"/>
            </a:gs>
            <a:gs pos="100000">
              <a:srgbClr val="92D050"/>
            </a:gs>
          </a:gsLs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thickness uniformity</a:t>
          </a:r>
          <a:endParaRPr lang="en-US" sz="2000" b="1" kern="1200" dirty="0">
            <a:latin typeface="Times New Roman"/>
            <a:cs typeface="Times New Roman"/>
          </a:endParaRPr>
        </a:p>
      </dsp:txBody>
      <dsp:txXfrm>
        <a:off x="5224537" y="1187637"/>
        <a:ext cx="2234873" cy="816632"/>
      </dsp:txXfrm>
    </dsp:sp>
    <dsp:sp modelId="{0E7BD5AD-3B17-B542-9D16-8306DAC554A5}">
      <dsp:nvSpPr>
        <dsp:cNvPr id="0" name=""/>
        <dsp:cNvSpPr/>
      </dsp:nvSpPr>
      <dsp:spPr>
        <a:xfrm rot="1738714">
          <a:off x="4795520" y="3481284"/>
          <a:ext cx="1659073" cy="0"/>
        </a:xfrm>
        <a:custGeom>
          <a:avLst/>
          <a:gdLst/>
          <a:ahLst/>
          <a:cxnLst/>
          <a:rect l="0" t="0" r="0" b="0"/>
          <a:pathLst>
            <a:path>
              <a:moveTo>
                <a:pt x="0" y="0"/>
              </a:moveTo>
              <a:lnTo>
                <a:pt x="1659073"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8DC78-C296-2648-83E6-0B38E19CC99E}">
      <dsp:nvSpPr>
        <dsp:cNvPr id="0" name=""/>
        <dsp:cNvSpPr/>
      </dsp:nvSpPr>
      <dsp:spPr>
        <a:xfrm>
          <a:off x="5890685" y="3883180"/>
          <a:ext cx="2425730" cy="833847"/>
        </a:xfrm>
        <a:prstGeom prst="roundRect">
          <a:avLst/>
        </a:prstGeom>
        <a:gradFill rotWithShape="0">
          <a:gsLst>
            <a:gs pos="0">
              <a:srgbClr val="0070C0"/>
            </a:gs>
            <a:gs pos="100000">
              <a:schemeClr val="accent6">
                <a:lumMod val="60000"/>
                <a:lumOff val="40000"/>
              </a:schemeClr>
            </a:gs>
          </a:gsLs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identification of impurities</a:t>
          </a:r>
          <a:endParaRPr lang="en-US" sz="2000" b="1" kern="1200" dirty="0">
            <a:latin typeface="Times New Roman"/>
            <a:cs typeface="Times New Roman"/>
          </a:endParaRPr>
        </a:p>
      </dsp:txBody>
      <dsp:txXfrm>
        <a:off x="5931390" y="3923885"/>
        <a:ext cx="2344320" cy="752437"/>
      </dsp:txXfrm>
    </dsp:sp>
    <dsp:sp modelId="{7263C39F-2D39-470C-BA67-FF1D7875E924}">
      <dsp:nvSpPr>
        <dsp:cNvPr id="0" name=""/>
        <dsp:cNvSpPr/>
      </dsp:nvSpPr>
      <dsp:spPr>
        <a:xfrm rot="5657123">
          <a:off x="3468520" y="3966310"/>
          <a:ext cx="1063330" cy="0"/>
        </a:xfrm>
        <a:custGeom>
          <a:avLst/>
          <a:gdLst/>
          <a:ahLst/>
          <a:cxnLst/>
          <a:rect l="0" t="0" r="0" b="0"/>
          <a:pathLst>
            <a:path>
              <a:moveTo>
                <a:pt x="0" y="0"/>
              </a:moveTo>
              <a:lnTo>
                <a:pt x="1063330"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F0630C-6AD3-4E77-859A-8CD3DDA9C42E}">
      <dsp:nvSpPr>
        <dsp:cNvPr id="0" name=""/>
        <dsp:cNvSpPr/>
      </dsp:nvSpPr>
      <dsp:spPr>
        <a:xfrm>
          <a:off x="2716350" y="4496489"/>
          <a:ext cx="2425730" cy="833847"/>
        </a:xfrm>
        <a:prstGeom prst="roundRect">
          <a:avLst/>
        </a:prstGeom>
        <a:gradFill rotWithShape="0">
          <a:gsLst>
            <a:gs pos="0">
              <a:schemeClr val="accent3"/>
            </a:gs>
            <a:gs pos="100000">
              <a:schemeClr val="accent3">
                <a:lumMod val="60000"/>
                <a:lumOff val="40000"/>
              </a:schemeClr>
            </a:gs>
          </a:gsLs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latin typeface="Times New Roman"/>
              <a:cs typeface="Times New Roman"/>
            </a:rPr>
            <a:t>Isotopic abundances</a:t>
          </a:r>
          <a:endParaRPr lang="en-US" sz="2300" b="1" kern="1200" dirty="0">
            <a:latin typeface="Times New Roman"/>
            <a:cs typeface="Times New Roman"/>
          </a:endParaRPr>
        </a:p>
      </dsp:txBody>
      <dsp:txXfrm>
        <a:off x="2757055" y="4537194"/>
        <a:ext cx="2344320" cy="752437"/>
      </dsp:txXfrm>
    </dsp:sp>
    <dsp:sp modelId="{32DA7CEE-7F2C-7D42-B4F0-875FFA52E40A}">
      <dsp:nvSpPr>
        <dsp:cNvPr id="0" name=""/>
        <dsp:cNvSpPr/>
      </dsp:nvSpPr>
      <dsp:spPr>
        <a:xfrm rot="9826902">
          <a:off x="2169246" y="3030302"/>
          <a:ext cx="1153992" cy="0"/>
        </a:xfrm>
        <a:custGeom>
          <a:avLst/>
          <a:gdLst/>
          <a:ahLst/>
          <a:cxnLst/>
          <a:rect l="0" t="0" r="0" b="0"/>
          <a:pathLst>
            <a:path>
              <a:moveTo>
                <a:pt x="0" y="0"/>
              </a:moveTo>
              <a:lnTo>
                <a:pt x="1153992"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BECF48-879B-224E-BE2D-CF3D3B834A5A}">
      <dsp:nvSpPr>
        <dsp:cNvPr id="0" name=""/>
        <dsp:cNvSpPr/>
      </dsp:nvSpPr>
      <dsp:spPr>
        <a:xfrm>
          <a:off x="0" y="3152747"/>
          <a:ext cx="2192208" cy="715072"/>
        </a:xfrm>
        <a:prstGeom prst="roundRect">
          <a:avLst/>
        </a:prstGeom>
        <a:solidFill>
          <a:schemeClr val="accent3">
            <a:hueOff val="2253319"/>
            <a:satOff val="-7497"/>
            <a:lumOff val="-375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surface roughness</a:t>
          </a:r>
          <a:endParaRPr lang="en-US" sz="2000" b="1" kern="1200" dirty="0">
            <a:latin typeface="Times New Roman"/>
            <a:cs typeface="Times New Roman"/>
          </a:endParaRPr>
        </a:p>
      </dsp:txBody>
      <dsp:txXfrm>
        <a:off x="34907" y="3187654"/>
        <a:ext cx="2122394" cy="645258"/>
      </dsp:txXfrm>
    </dsp:sp>
    <dsp:sp modelId="{532A47BB-F0FC-204D-9CCA-91523689A90C}">
      <dsp:nvSpPr>
        <dsp:cNvPr id="0" name=""/>
        <dsp:cNvSpPr/>
      </dsp:nvSpPr>
      <dsp:spPr>
        <a:xfrm rot="12211813">
          <a:off x="1807841" y="1977587"/>
          <a:ext cx="1557175" cy="0"/>
        </a:xfrm>
        <a:custGeom>
          <a:avLst/>
          <a:gdLst/>
          <a:ahLst/>
          <a:cxnLst/>
          <a:rect l="0" t="0" r="0" b="0"/>
          <a:pathLst>
            <a:path>
              <a:moveTo>
                <a:pt x="0" y="0"/>
              </a:moveTo>
              <a:lnTo>
                <a:pt x="1557175" y="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2DA43-4408-B145-AE47-FA17F8F4B6E3}">
      <dsp:nvSpPr>
        <dsp:cNvPr id="0" name=""/>
        <dsp:cNvSpPr/>
      </dsp:nvSpPr>
      <dsp:spPr>
        <a:xfrm>
          <a:off x="0" y="965316"/>
          <a:ext cx="2134299" cy="701433"/>
        </a:xfrm>
        <a:prstGeom prst="roundRect">
          <a:avLst/>
        </a:prstGeom>
        <a:solidFill>
          <a:schemeClr val="accent3">
            <a:hueOff val="2703983"/>
            <a:satOff val="-8997"/>
            <a:lumOff val="-450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a:cs typeface="Times New Roman"/>
            </a:rPr>
            <a:t>surface morphology</a:t>
          </a:r>
          <a:endParaRPr lang="en-US" sz="2000" b="1" kern="1200" dirty="0">
            <a:latin typeface="Times New Roman"/>
            <a:cs typeface="Times New Roman"/>
          </a:endParaRPr>
        </a:p>
      </dsp:txBody>
      <dsp:txXfrm>
        <a:off x="34241" y="999557"/>
        <a:ext cx="2065817" cy="63295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F086D6D1-27AE-4C00-8883-EF29596C38B8}" type="datetimeFigureOut">
              <a:rPr lang="en-US" smtClean="0"/>
              <a:t>1/20/2020</a:t>
            </a:fld>
            <a:endParaRPr lang="en-US"/>
          </a:p>
        </p:txBody>
      </p:sp>
      <p:sp>
        <p:nvSpPr>
          <p:cNvPr id="4" name="Espace réservé du pied de page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9482DA20-98A1-40D6-9CBD-A0AE18A94DA7}" type="slidenum">
              <a:rPr lang="en-US" smtClean="0"/>
              <a:t>‹N°›</a:t>
            </a:fld>
            <a:endParaRPr lang="en-US"/>
          </a:p>
        </p:txBody>
      </p:sp>
    </p:spTree>
    <p:extLst>
      <p:ext uri="{BB962C8B-B14F-4D97-AF65-F5344CB8AC3E}">
        <p14:creationId xmlns:p14="http://schemas.microsoft.com/office/powerpoint/2010/main" val="4063570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9A539B0-CCD9-44E8-B400-85C079CC4E9F}" type="datetimeFigureOut">
              <a:rPr lang="en-US" smtClean="0"/>
              <a:t>1/20/2020</a:t>
            </a:fld>
            <a:endParaRPr lang="en-US"/>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DB98247-0193-4858-96A0-2B69AB25DEF8}" type="slidenum">
              <a:rPr lang="en-US" smtClean="0"/>
              <a:t>‹N°›</a:t>
            </a:fld>
            <a:endParaRPr lang="en-US"/>
          </a:p>
        </p:txBody>
      </p:sp>
    </p:spTree>
    <p:extLst>
      <p:ext uri="{BB962C8B-B14F-4D97-AF65-F5344CB8AC3E}">
        <p14:creationId xmlns:p14="http://schemas.microsoft.com/office/powerpoint/2010/main" val="186354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Positionner cette</a:t>
            </a:r>
            <a:r>
              <a:rPr lang="fr-FR" baseline="0" dirty="0" smtClean="0"/>
              <a:t> thématique dans le contexte des prospectives</a:t>
            </a:r>
            <a:endParaRPr lang="en-US" dirty="0"/>
          </a:p>
        </p:txBody>
      </p:sp>
      <p:sp>
        <p:nvSpPr>
          <p:cNvPr id="4" name="Espace réservé du numéro de diapositive 3"/>
          <p:cNvSpPr>
            <a:spLocks noGrp="1"/>
          </p:cNvSpPr>
          <p:nvPr>
            <p:ph type="sldNum" sz="quarter" idx="10"/>
          </p:nvPr>
        </p:nvSpPr>
        <p:spPr/>
        <p:txBody>
          <a:bodyPr/>
          <a:lstStyle/>
          <a:p>
            <a:fld id="{6DB98247-0193-4858-96A0-2B69AB25DEF8}" type="slidenum">
              <a:rPr lang="en-US" smtClean="0"/>
              <a:t>2</a:t>
            </a:fld>
            <a:endParaRPr lang="en-US"/>
          </a:p>
        </p:txBody>
      </p:sp>
    </p:spTree>
    <p:extLst>
      <p:ext uri="{BB962C8B-B14F-4D97-AF65-F5344CB8AC3E}">
        <p14:creationId xmlns:p14="http://schemas.microsoft.com/office/powerpoint/2010/main" val="390855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DB98247-0193-4858-96A0-2B69AB25DEF8}" type="slidenum">
              <a:rPr lang="en-US" smtClean="0"/>
              <a:t>32</a:t>
            </a:fld>
            <a:endParaRPr lang="en-US"/>
          </a:p>
        </p:txBody>
      </p:sp>
    </p:spTree>
    <p:extLst>
      <p:ext uri="{BB962C8B-B14F-4D97-AF65-F5344CB8AC3E}">
        <p14:creationId xmlns:p14="http://schemas.microsoft.com/office/powerpoint/2010/main" val="2340361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34</a:t>
            </a:fld>
            <a:endParaRPr lang="fr-FR" dirty="0"/>
          </a:p>
        </p:txBody>
      </p:sp>
    </p:spTree>
    <p:extLst>
      <p:ext uri="{BB962C8B-B14F-4D97-AF65-F5344CB8AC3E}">
        <p14:creationId xmlns:p14="http://schemas.microsoft.com/office/powerpoint/2010/main" val="4177174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35</a:t>
            </a:fld>
            <a:endParaRPr lang="fr-FR" dirty="0"/>
          </a:p>
        </p:txBody>
      </p:sp>
    </p:spTree>
    <p:extLst>
      <p:ext uri="{BB962C8B-B14F-4D97-AF65-F5344CB8AC3E}">
        <p14:creationId xmlns:p14="http://schemas.microsoft.com/office/powerpoint/2010/main" val="13888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36</a:t>
            </a:fld>
            <a:endParaRPr lang="fr-FR" dirty="0"/>
          </a:p>
        </p:txBody>
      </p:sp>
    </p:spTree>
    <p:extLst>
      <p:ext uri="{BB962C8B-B14F-4D97-AF65-F5344CB8AC3E}">
        <p14:creationId xmlns:p14="http://schemas.microsoft.com/office/powerpoint/2010/main" val="803251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37</a:t>
            </a:fld>
            <a:endParaRPr lang="fr-FR" dirty="0"/>
          </a:p>
        </p:txBody>
      </p:sp>
    </p:spTree>
    <p:extLst>
      <p:ext uri="{BB962C8B-B14F-4D97-AF65-F5344CB8AC3E}">
        <p14:creationId xmlns:p14="http://schemas.microsoft.com/office/powerpoint/2010/main" val="291442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38</a:t>
            </a:fld>
            <a:endParaRPr lang="fr-FR" dirty="0"/>
          </a:p>
        </p:txBody>
      </p:sp>
    </p:spTree>
    <p:extLst>
      <p:ext uri="{BB962C8B-B14F-4D97-AF65-F5344CB8AC3E}">
        <p14:creationId xmlns:p14="http://schemas.microsoft.com/office/powerpoint/2010/main" val="153973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39</a:t>
            </a:fld>
            <a:endParaRPr lang="fr-FR" dirty="0"/>
          </a:p>
        </p:txBody>
      </p:sp>
    </p:spTree>
    <p:extLst>
      <p:ext uri="{BB962C8B-B14F-4D97-AF65-F5344CB8AC3E}">
        <p14:creationId xmlns:p14="http://schemas.microsoft.com/office/powerpoint/2010/main" val="1049879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40</a:t>
            </a:fld>
            <a:endParaRPr lang="fr-FR" dirty="0"/>
          </a:p>
        </p:txBody>
      </p:sp>
    </p:spTree>
    <p:extLst>
      <p:ext uri="{BB962C8B-B14F-4D97-AF65-F5344CB8AC3E}">
        <p14:creationId xmlns:p14="http://schemas.microsoft.com/office/powerpoint/2010/main" val="75691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41</a:t>
            </a:fld>
            <a:endParaRPr lang="fr-FR" dirty="0"/>
          </a:p>
        </p:txBody>
      </p:sp>
    </p:spTree>
    <p:extLst>
      <p:ext uri="{BB962C8B-B14F-4D97-AF65-F5344CB8AC3E}">
        <p14:creationId xmlns:p14="http://schemas.microsoft.com/office/powerpoint/2010/main" val="287197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42</a:t>
            </a:fld>
            <a:endParaRPr lang="fr-FR" dirty="0"/>
          </a:p>
        </p:txBody>
      </p:sp>
    </p:spTree>
    <p:extLst>
      <p:ext uri="{BB962C8B-B14F-4D97-AF65-F5344CB8AC3E}">
        <p14:creationId xmlns:p14="http://schemas.microsoft.com/office/powerpoint/2010/main" val="22465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Exigences sur</a:t>
            </a:r>
            <a:r>
              <a:rPr lang="fr-FR" baseline="0" dirty="0" smtClean="0"/>
              <a:t> la qualité des cibles pour les résultats</a:t>
            </a:r>
            <a:endParaRPr lang="fr-FR" dirty="0" smtClean="0"/>
          </a:p>
          <a:p>
            <a:r>
              <a:rPr lang="fr-FR" dirty="0" err="1" smtClean="0"/>
              <a:t>Uncertainties</a:t>
            </a:r>
            <a:r>
              <a:rPr lang="fr-FR" dirty="0" smtClean="0"/>
              <a:t> </a:t>
            </a:r>
            <a:r>
              <a:rPr lang="fr-FR" dirty="0" err="1" smtClean="0"/>
              <a:t>expected</a:t>
            </a:r>
            <a:r>
              <a:rPr lang="fr-FR" dirty="0" smtClean="0"/>
              <a:t> to </a:t>
            </a:r>
            <a:r>
              <a:rPr lang="fr-FR" dirty="0" err="1" smtClean="0"/>
              <a:t>be</a:t>
            </a:r>
            <a:r>
              <a:rPr lang="fr-FR" dirty="0" smtClean="0"/>
              <a:t> &lt; 0.5%</a:t>
            </a:r>
          </a:p>
          <a:p>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3</a:t>
            </a:fld>
            <a:endParaRPr lang="en-US"/>
          </a:p>
        </p:txBody>
      </p:sp>
    </p:spTree>
    <p:extLst>
      <p:ext uri="{BB962C8B-B14F-4D97-AF65-F5344CB8AC3E}">
        <p14:creationId xmlns:p14="http://schemas.microsoft.com/office/powerpoint/2010/main" val="2896470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r>
              <a:rPr lang="fr-FR" smtClean="0"/>
              <a:t>RAPPEL TITRE PRESENTATION</a:t>
            </a:r>
            <a:endParaRPr lang="fr-FR"/>
          </a:p>
        </p:txBody>
      </p:sp>
      <p:sp>
        <p:nvSpPr>
          <p:cNvPr id="5" name="Espace réservé de la date 4"/>
          <p:cNvSpPr>
            <a:spLocks noGrp="1"/>
          </p:cNvSpPr>
          <p:nvPr>
            <p:ph type="dt" idx="11"/>
          </p:nvPr>
        </p:nvSpPr>
        <p:spPr/>
        <p:txBody>
          <a:bodyPr/>
          <a:lstStyle/>
          <a:p>
            <a:pPr>
              <a:defRPr/>
            </a:pPr>
            <a:fld id="{0C139455-F477-4A33-910C-CD698E684678}" type="datetime2">
              <a:rPr lang="fr-FR" smtClean="0"/>
              <a:pPr>
                <a:defRPr/>
              </a:pPr>
              <a:t>lundi 20 janvier 2020</a:t>
            </a:fld>
            <a:endParaRPr lang="fr-FR" dirty="0"/>
          </a:p>
        </p:txBody>
      </p:sp>
      <p:sp>
        <p:nvSpPr>
          <p:cNvPr id="6" name="Espace réservé du numéro de diapositive 5"/>
          <p:cNvSpPr>
            <a:spLocks noGrp="1"/>
          </p:cNvSpPr>
          <p:nvPr>
            <p:ph type="sldNum" sz="quarter" idx="12"/>
          </p:nvPr>
        </p:nvSpPr>
        <p:spPr/>
        <p:txBody>
          <a:bodyPr/>
          <a:lstStyle/>
          <a:p>
            <a:pPr>
              <a:defRPr/>
            </a:pPr>
            <a:fld id="{604E0F9D-1343-4C5C-A61C-4DB144CB0089}" type="slidenum">
              <a:rPr lang="fr-FR" smtClean="0"/>
              <a:pPr>
                <a:defRPr/>
              </a:pPr>
              <a:t>43</a:t>
            </a:fld>
            <a:endParaRPr lang="fr-FR" dirty="0"/>
          </a:p>
        </p:txBody>
      </p:sp>
    </p:spTree>
    <p:extLst>
      <p:ext uri="{BB962C8B-B14F-4D97-AF65-F5344CB8AC3E}">
        <p14:creationId xmlns:p14="http://schemas.microsoft.com/office/powerpoint/2010/main" val="271942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DE3FAA8-C266-4FA9-9914-BA1949170F3A}" type="slidenum">
              <a:rPr lang="fr-FR" smtClean="0"/>
              <a:t>48</a:t>
            </a:fld>
            <a:endParaRPr lang="fr-FR"/>
          </a:p>
        </p:txBody>
      </p:sp>
    </p:spTree>
    <p:extLst>
      <p:ext uri="{BB962C8B-B14F-4D97-AF65-F5344CB8AC3E}">
        <p14:creationId xmlns:p14="http://schemas.microsoft.com/office/powerpoint/2010/main" val="232678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Etat des lieux et diversité des cibles. </a:t>
            </a:r>
          </a:p>
          <a:p>
            <a:r>
              <a:rPr lang="fr-FR" dirty="0" smtClean="0"/>
              <a:t>Problématique de l’augmentation</a:t>
            </a:r>
            <a:r>
              <a:rPr lang="fr-FR" baseline="0" dirty="0" smtClean="0"/>
              <a:t> d’intensité / q</a:t>
            </a:r>
            <a:r>
              <a:rPr lang="fr-FR" dirty="0" smtClean="0"/>
              <a:t>uelques solutions sur les stations</a:t>
            </a:r>
          </a:p>
          <a:p>
            <a:r>
              <a:rPr lang="fr-FR" dirty="0" smtClean="0"/>
              <a:t>Aller</a:t>
            </a:r>
            <a:r>
              <a:rPr lang="fr-FR" baseline="0" dirty="0" smtClean="0"/>
              <a:t> plus loin</a:t>
            </a:r>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4</a:t>
            </a:fld>
            <a:endParaRPr lang="en-US"/>
          </a:p>
        </p:txBody>
      </p:sp>
    </p:spTree>
    <p:extLst>
      <p:ext uri="{BB962C8B-B14F-4D97-AF65-F5344CB8AC3E}">
        <p14:creationId xmlns:p14="http://schemas.microsoft.com/office/powerpoint/2010/main" val="160663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Sujets à présenter</a:t>
            </a:r>
          </a:p>
          <a:p>
            <a:r>
              <a:rPr lang="fr-FR" dirty="0" smtClean="0"/>
              <a:t>Trop large </a:t>
            </a:r>
            <a:r>
              <a:rPr lang="fr-FR" dirty="0" smtClean="0">
                <a:sym typeface="Wingdings" panose="05000000000000000000" pitchFamily="2" charset="2"/>
              </a:rPr>
              <a:t> on va se concentrer</a:t>
            </a:r>
            <a:r>
              <a:rPr lang="fr-FR" baseline="0" dirty="0" smtClean="0">
                <a:sym typeface="Wingdings" panose="05000000000000000000" pitchFamily="2" charset="2"/>
              </a:rPr>
              <a:t> sur les Bi liquide, actinides et ISOL </a:t>
            </a:r>
            <a:r>
              <a:rPr lang="fr-FR" baseline="0" dirty="0" err="1" smtClean="0">
                <a:sym typeface="Wingdings" panose="05000000000000000000" pitchFamily="2" charset="2"/>
              </a:rPr>
              <a:t>targets</a:t>
            </a:r>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5</a:t>
            </a:fld>
            <a:endParaRPr lang="en-US"/>
          </a:p>
        </p:txBody>
      </p:sp>
    </p:spTree>
    <p:extLst>
      <p:ext uri="{BB962C8B-B14F-4D97-AF65-F5344CB8AC3E}">
        <p14:creationId xmlns:p14="http://schemas.microsoft.com/office/powerpoint/2010/main" val="328886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REPARE: The goal of this work package is to design a high power rotating system able to sustain possibly 10kW beam power on a bismuth target including the extraction method and radioprotection aspects </a:t>
            </a:r>
            <a:endParaRPr lang="en-US" dirty="0"/>
          </a:p>
        </p:txBody>
      </p:sp>
      <p:sp>
        <p:nvSpPr>
          <p:cNvPr id="4" name="Espace réservé du numéro de diapositive 3"/>
          <p:cNvSpPr>
            <a:spLocks noGrp="1"/>
          </p:cNvSpPr>
          <p:nvPr>
            <p:ph type="sldNum" sz="quarter" idx="10"/>
          </p:nvPr>
        </p:nvSpPr>
        <p:spPr/>
        <p:txBody>
          <a:bodyPr/>
          <a:lstStyle/>
          <a:p>
            <a:fld id="{6DB98247-0193-4858-96A0-2B69AB25DEF8}" type="slidenum">
              <a:rPr lang="en-US" smtClean="0"/>
              <a:t>7</a:t>
            </a:fld>
            <a:endParaRPr lang="en-US"/>
          </a:p>
        </p:txBody>
      </p:sp>
    </p:spTree>
    <p:extLst>
      <p:ext uri="{BB962C8B-B14F-4D97-AF65-F5344CB8AC3E}">
        <p14:creationId xmlns:p14="http://schemas.microsoft.com/office/powerpoint/2010/main" val="230659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DB98247-0193-4858-96A0-2B69AB25DEF8}" type="slidenum">
              <a:rPr lang="en-US" smtClean="0"/>
              <a:t>12</a:t>
            </a:fld>
            <a:endParaRPr lang="en-US"/>
          </a:p>
        </p:txBody>
      </p:sp>
    </p:spTree>
    <p:extLst>
      <p:ext uri="{BB962C8B-B14F-4D97-AF65-F5344CB8AC3E}">
        <p14:creationId xmlns:p14="http://schemas.microsoft.com/office/powerpoint/2010/main" val="277155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For MP the compound,</a:t>
            </a:r>
            <a:r>
              <a:rPr lang="fr-FR" baseline="0" dirty="0" smtClean="0"/>
              <a:t> </a:t>
            </a:r>
            <a:r>
              <a:rPr lang="fr-FR" baseline="0" dirty="0" err="1" smtClean="0"/>
              <a:t>typically</a:t>
            </a:r>
            <a:r>
              <a:rPr lang="fr-FR" baseline="0" dirty="0" smtClean="0"/>
              <a:t> the </a:t>
            </a:r>
            <a:r>
              <a:rPr lang="fr-FR" baseline="0" dirty="0" err="1" smtClean="0"/>
              <a:t>chloride</a:t>
            </a:r>
            <a:r>
              <a:rPr lang="fr-FR" baseline="0" dirty="0" smtClean="0"/>
              <a:t> or nitrate </a:t>
            </a:r>
            <a:r>
              <a:rPr lang="fr-FR" baseline="0" dirty="0" err="1" smtClean="0"/>
              <a:t>is</a:t>
            </a:r>
            <a:r>
              <a:rPr lang="fr-FR" baseline="0" dirty="0" smtClean="0"/>
              <a:t> </a:t>
            </a:r>
            <a:r>
              <a:rPr lang="fr-FR" baseline="0" dirty="0" err="1" smtClean="0"/>
              <a:t>dissolved</a:t>
            </a:r>
            <a:r>
              <a:rPr lang="fr-FR" baseline="0" dirty="0" smtClean="0"/>
              <a:t> in a </a:t>
            </a:r>
            <a:r>
              <a:rPr lang="fr-FR" baseline="0" dirty="0" err="1" smtClean="0"/>
              <a:t>small</a:t>
            </a:r>
            <a:r>
              <a:rPr lang="fr-FR" baseline="0" dirty="0" smtClean="0"/>
              <a:t> </a:t>
            </a:r>
            <a:r>
              <a:rPr lang="fr-FR" baseline="0" dirty="0" err="1" smtClean="0"/>
              <a:t>amount</a:t>
            </a:r>
            <a:r>
              <a:rPr lang="fr-FR" baseline="0" dirty="0" smtClean="0"/>
              <a:t> of volume of </a:t>
            </a:r>
            <a:r>
              <a:rPr lang="fr-FR" baseline="0" dirty="0" err="1" smtClean="0"/>
              <a:t>nitric</a:t>
            </a:r>
            <a:r>
              <a:rPr lang="fr-FR" baseline="0" dirty="0" smtClean="0"/>
              <a:t> </a:t>
            </a:r>
            <a:r>
              <a:rPr lang="fr-FR" baseline="0" dirty="0" err="1" smtClean="0"/>
              <a:t>acid</a:t>
            </a:r>
            <a:r>
              <a:rPr lang="fr-FR" baseline="0" dirty="0" smtClean="0"/>
              <a:t> and the </a:t>
            </a:r>
            <a:r>
              <a:rPr lang="fr-FR" baseline="0" dirty="0" err="1" smtClean="0"/>
              <a:t>aqueous</a:t>
            </a:r>
            <a:r>
              <a:rPr lang="fr-FR" baseline="0" dirty="0" smtClean="0"/>
              <a:t> phase </a:t>
            </a:r>
            <a:r>
              <a:rPr lang="fr-FR" baseline="0" dirty="0" err="1" smtClean="0"/>
              <a:t>is</a:t>
            </a:r>
            <a:r>
              <a:rPr lang="fr-FR" baseline="0" dirty="0" smtClean="0"/>
              <a:t> mixed </a:t>
            </a:r>
            <a:r>
              <a:rPr lang="fr-FR" baseline="0" dirty="0" err="1" smtClean="0"/>
              <a:t>with</a:t>
            </a:r>
            <a:r>
              <a:rPr lang="fr-FR" baseline="0" dirty="0" smtClean="0"/>
              <a:t> a surplus of an </a:t>
            </a:r>
            <a:r>
              <a:rPr lang="fr-FR" baseline="0" dirty="0" err="1" smtClean="0"/>
              <a:t>organic</a:t>
            </a:r>
            <a:r>
              <a:rPr lang="fr-FR" baseline="0" dirty="0" smtClean="0"/>
              <a:t> </a:t>
            </a:r>
            <a:r>
              <a:rPr lang="fr-FR" baseline="0" dirty="0" err="1" smtClean="0"/>
              <a:t>solvent</a:t>
            </a:r>
            <a:r>
              <a:rPr lang="fr-FR" baseline="0" dirty="0" smtClean="0"/>
              <a:t>(few ml), </a:t>
            </a:r>
            <a:r>
              <a:rPr lang="fr-FR" baseline="0" dirty="0" err="1" smtClean="0"/>
              <a:t>they</a:t>
            </a:r>
            <a:r>
              <a:rPr lang="fr-FR" baseline="0" dirty="0" smtClean="0"/>
              <a:t> are isopropanol, </a:t>
            </a:r>
            <a:r>
              <a:rPr lang="fr-FR" baseline="0" dirty="0" err="1" smtClean="0"/>
              <a:t>isobutanol</a:t>
            </a:r>
            <a:r>
              <a:rPr lang="fr-FR" baseline="0" dirty="0" smtClean="0"/>
              <a:t> or </a:t>
            </a:r>
            <a:r>
              <a:rPr lang="fr-FR" baseline="0" dirty="0" err="1" smtClean="0"/>
              <a:t>acetone.Under</a:t>
            </a:r>
            <a:r>
              <a:rPr lang="fr-FR" baseline="0" dirty="0" smtClean="0"/>
              <a:t> </a:t>
            </a:r>
            <a:r>
              <a:rPr lang="fr-FR" baseline="0" dirty="0" err="1" smtClean="0"/>
              <a:t>these</a:t>
            </a:r>
            <a:r>
              <a:rPr lang="fr-FR" baseline="0" dirty="0" smtClean="0"/>
              <a:t> conditions no </a:t>
            </a:r>
            <a:r>
              <a:rPr lang="fr-FR" baseline="0" dirty="0" err="1" smtClean="0"/>
              <a:t>electrolytic</a:t>
            </a:r>
            <a:r>
              <a:rPr lang="fr-FR" baseline="0" dirty="0" smtClean="0"/>
              <a:t> dissociations </a:t>
            </a:r>
            <a:r>
              <a:rPr lang="fr-FR" baseline="0" dirty="0" err="1" smtClean="0"/>
              <a:t>occurs</a:t>
            </a:r>
            <a:r>
              <a:rPr lang="fr-FR" baseline="0" dirty="0" smtClean="0"/>
              <a:t> by </a:t>
            </a:r>
            <a:r>
              <a:rPr lang="fr-FR" baseline="0" dirty="0" err="1" smtClean="0"/>
              <a:t>applying</a:t>
            </a:r>
            <a:r>
              <a:rPr lang="fr-FR" baseline="0" dirty="0" smtClean="0"/>
              <a:t> an </a:t>
            </a:r>
            <a:r>
              <a:rPr lang="fr-FR" baseline="0" dirty="0" err="1" smtClean="0"/>
              <a:t>electric</a:t>
            </a:r>
            <a:r>
              <a:rPr lang="fr-FR" baseline="0" dirty="0" smtClean="0"/>
              <a:t> </a:t>
            </a:r>
            <a:r>
              <a:rPr lang="fr-FR" baseline="0" dirty="0" err="1" smtClean="0"/>
              <a:t>current</a:t>
            </a:r>
            <a:r>
              <a:rPr lang="fr-FR" baseline="0" dirty="0" smtClean="0"/>
              <a:t> at voltages up to 3000V.</a:t>
            </a:r>
          </a:p>
          <a:p>
            <a:r>
              <a:rPr lang="fr-FR" baseline="0" dirty="0" smtClean="0"/>
              <a:t>It </a:t>
            </a:r>
            <a:r>
              <a:rPr lang="fr-FR" baseline="0" dirty="0" err="1" smtClean="0"/>
              <a:t>is</a:t>
            </a:r>
            <a:r>
              <a:rPr lang="fr-FR" baseline="0" dirty="0" smtClean="0"/>
              <a:t> </a:t>
            </a:r>
            <a:r>
              <a:rPr lang="fr-FR" baseline="0" dirty="0" err="1" smtClean="0"/>
              <a:t>assumed</a:t>
            </a:r>
            <a:r>
              <a:rPr lang="fr-FR" baseline="0" dirty="0" smtClean="0"/>
              <a:t> </a:t>
            </a:r>
            <a:r>
              <a:rPr lang="fr-FR" baseline="0" dirty="0" err="1" smtClean="0"/>
              <a:t>that</a:t>
            </a:r>
            <a:r>
              <a:rPr lang="fr-FR" baseline="0" dirty="0" smtClean="0"/>
              <a:t> the </a:t>
            </a:r>
            <a:r>
              <a:rPr lang="fr-FR" baseline="0" dirty="0" err="1" smtClean="0"/>
              <a:t>dissolved</a:t>
            </a:r>
            <a:r>
              <a:rPr lang="fr-FR" baseline="0" dirty="0" smtClean="0"/>
              <a:t> </a:t>
            </a:r>
            <a:r>
              <a:rPr lang="fr-FR" baseline="0" dirty="0" err="1" smtClean="0"/>
              <a:t>molecules</a:t>
            </a:r>
            <a:r>
              <a:rPr lang="fr-FR" baseline="0" dirty="0" smtClean="0"/>
              <a:t> </a:t>
            </a:r>
            <a:r>
              <a:rPr lang="fr-FR" baseline="0" dirty="0" err="1" smtClean="0"/>
              <a:t>form</a:t>
            </a:r>
            <a:r>
              <a:rPr lang="fr-FR" baseline="0" dirty="0" smtClean="0"/>
              <a:t> clusters </a:t>
            </a:r>
            <a:r>
              <a:rPr lang="fr-FR" baseline="0" dirty="0" err="1" smtClean="0"/>
              <a:t>that</a:t>
            </a:r>
            <a:r>
              <a:rPr lang="fr-FR" baseline="0" dirty="0" smtClean="0"/>
              <a:t> </a:t>
            </a:r>
            <a:r>
              <a:rPr lang="fr-FR" baseline="0" dirty="0" err="1" smtClean="0"/>
              <a:t>migrate</a:t>
            </a:r>
            <a:r>
              <a:rPr lang="fr-FR" baseline="0" dirty="0" smtClean="0"/>
              <a:t> in the </a:t>
            </a:r>
            <a:r>
              <a:rPr lang="fr-FR" baseline="0" dirty="0" err="1" smtClean="0"/>
              <a:t>electric</a:t>
            </a:r>
            <a:r>
              <a:rPr lang="fr-FR" baseline="0" dirty="0" smtClean="0"/>
              <a:t> </a:t>
            </a:r>
            <a:r>
              <a:rPr lang="fr-FR" baseline="0" dirty="0" err="1" smtClean="0"/>
              <a:t>field</a:t>
            </a:r>
            <a:r>
              <a:rPr lang="fr-FR" baseline="0" dirty="0" smtClean="0"/>
              <a:t> </a:t>
            </a:r>
            <a:r>
              <a:rPr lang="fr-FR" baseline="0" dirty="0" err="1" smtClean="0"/>
              <a:t>towards</a:t>
            </a:r>
            <a:r>
              <a:rPr lang="fr-FR" baseline="0" dirty="0" smtClean="0"/>
              <a:t> the cathode. </a:t>
            </a:r>
            <a:r>
              <a:rPr lang="fr-FR" baseline="0" dirty="0" err="1" smtClean="0"/>
              <a:t>However</a:t>
            </a:r>
            <a:r>
              <a:rPr lang="fr-FR" baseline="0" dirty="0" smtClean="0"/>
              <a:t> the </a:t>
            </a:r>
            <a:r>
              <a:rPr lang="fr-FR" baseline="0" dirty="0" err="1" smtClean="0"/>
              <a:t>deposition</a:t>
            </a:r>
            <a:r>
              <a:rPr lang="fr-FR" baseline="0" dirty="0" smtClean="0"/>
              <a:t> </a:t>
            </a:r>
            <a:r>
              <a:rPr lang="fr-FR" baseline="0" dirty="0" err="1" smtClean="0"/>
              <a:t>process</a:t>
            </a:r>
            <a:r>
              <a:rPr lang="fr-FR" baseline="0" dirty="0" smtClean="0"/>
              <a:t> </a:t>
            </a:r>
            <a:r>
              <a:rPr lang="fr-FR" baseline="0" dirty="0" err="1" smtClean="0"/>
              <a:t>is</a:t>
            </a:r>
            <a:r>
              <a:rPr lang="fr-FR" baseline="0" dirty="0" smtClean="0"/>
              <a:t> not </a:t>
            </a:r>
            <a:r>
              <a:rPr lang="fr-FR" baseline="0" dirty="0" err="1" smtClean="0"/>
              <a:t>yet</a:t>
            </a:r>
            <a:r>
              <a:rPr lang="fr-FR" baseline="0" dirty="0" smtClean="0"/>
              <a:t> </a:t>
            </a:r>
            <a:r>
              <a:rPr lang="fr-FR" baseline="0" dirty="0" err="1" smtClean="0"/>
              <a:t>well</a:t>
            </a:r>
            <a:r>
              <a:rPr lang="fr-FR" baseline="0" dirty="0" smtClean="0"/>
              <a:t> </a:t>
            </a:r>
            <a:r>
              <a:rPr lang="fr-FR" baseline="0" dirty="0" err="1" smtClean="0"/>
              <a:t>understood</a:t>
            </a:r>
            <a:r>
              <a:rPr lang="fr-FR" baseline="0" dirty="0" smtClean="0"/>
              <a:t>.</a:t>
            </a:r>
          </a:p>
          <a:p>
            <a:r>
              <a:rPr lang="fr-FR" baseline="0" dirty="0" smtClean="0"/>
              <a:t>The composition of the </a:t>
            </a:r>
            <a:r>
              <a:rPr lang="fr-FR" baseline="0" dirty="0" err="1" smtClean="0"/>
              <a:t>deposit</a:t>
            </a:r>
            <a:r>
              <a:rPr lang="fr-FR" baseline="0" dirty="0" smtClean="0"/>
              <a:t> </a:t>
            </a:r>
            <a:r>
              <a:rPr lang="fr-FR" baseline="0" dirty="0" err="1" smtClean="0"/>
              <a:t>is</a:t>
            </a:r>
            <a:r>
              <a:rPr lang="fr-FR" baseline="0" dirty="0" smtClean="0"/>
              <a:t> </a:t>
            </a:r>
            <a:r>
              <a:rPr lang="fr-FR" baseline="0" dirty="0" err="1" smtClean="0"/>
              <a:t>complex</a:t>
            </a:r>
            <a:r>
              <a:rPr lang="fr-FR" baseline="0" dirty="0" smtClean="0"/>
              <a:t> and </a:t>
            </a:r>
            <a:r>
              <a:rPr lang="fr-FR" baseline="0" dirty="0" err="1" smtClean="0"/>
              <a:t>contains</a:t>
            </a:r>
            <a:r>
              <a:rPr lang="fr-FR" baseline="0" dirty="0" smtClean="0"/>
              <a:t> </a:t>
            </a:r>
            <a:r>
              <a:rPr lang="fr-FR" baseline="0" dirty="0" err="1" smtClean="0"/>
              <a:t>possibly</a:t>
            </a:r>
            <a:r>
              <a:rPr lang="fr-FR" baseline="0" dirty="0" smtClean="0"/>
              <a:t> fragments of the </a:t>
            </a:r>
            <a:r>
              <a:rPr lang="fr-FR" baseline="0" dirty="0" err="1" smtClean="0"/>
              <a:t>solvent</a:t>
            </a:r>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13</a:t>
            </a:fld>
            <a:endParaRPr lang="en-US"/>
          </a:p>
        </p:txBody>
      </p:sp>
    </p:spTree>
    <p:extLst>
      <p:ext uri="{BB962C8B-B14F-4D97-AF65-F5344CB8AC3E}">
        <p14:creationId xmlns:p14="http://schemas.microsoft.com/office/powerpoint/2010/main" val="218834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29</a:t>
            </a:fld>
            <a:endParaRPr lang="en-US"/>
          </a:p>
        </p:txBody>
      </p:sp>
    </p:spTree>
    <p:extLst>
      <p:ext uri="{BB962C8B-B14F-4D97-AF65-F5344CB8AC3E}">
        <p14:creationId xmlns:p14="http://schemas.microsoft.com/office/powerpoint/2010/main" val="237084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altLang="ja-JP" b="1" i="0" dirty="0" smtClean="0">
                <a:latin typeface="Arial" panose="020B0604020202020204" pitchFamily="34" charset="0"/>
              </a:rPr>
              <a:t>Rutherford</a:t>
            </a:r>
            <a:r>
              <a:rPr lang="en-US" altLang="ja-JP" sz="1200" b="1" i="0" dirty="0" smtClean="0">
                <a:latin typeface="Arial" panose="020B0604020202020204" pitchFamily="34" charset="0"/>
                <a:ea typeface="MS PGothic" panose="020B0600070205080204" pitchFamily="34" charset="-128"/>
              </a:rPr>
              <a:t> transmutation </a:t>
            </a:r>
            <a:r>
              <a:rPr lang="pl-PL" altLang="ja-JP" b="1" i="0" dirty="0" smtClean="0">
                <a:solidFill>
                  <a:srgbClr val="006666"/>
                </a:solidFill>
              </a:rPr>
              <a:t>„</a:t>
            </a:r>
            <a:r>
              <a:rPr lang="en-US" altLang="ja-JP" b="1" i="0" dirty="0" smtClean="0">
                <a:solidFill>
                  <a:srgbClr val="006666"/>
                </a:solidFill>
                <a:ea typeface="MS PGothic" panose="020B0600070205080204" pitchFamily="34" charset="-128"/>
              </a:rPr>
              <a:t>An anomalous effect in nitrogen,”</a:t>
            </a:r>
            <a:r>
              <a:rPr lang="en-US" altLang="ja-JP" sz="1050" i="0" dirty="0" smtClean="0">
                <a:solidFill>
                  <a:schemeClr val="folHlink"/>
                </a:solidFill>
                <a:ea typeface="MS PGothic" panose="020B0600070205080204" pitchFamily="34" charset="-128"/>
              </a:rPr>
              <a:t> </a:t>
            </a:r>
            <a:endParaRPr lang="en-GB" altLang="en-US" sz="1050" i="0" dirty="0" smtClean="0">
              <a:solidFill>
                <a:schemeClr val="folHlin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1200" i="0" dirty="0" smtClean="0">
                <a:latin typeface="Arial" panose="020B0604020202020204" pitchFamily="34" charset="0"/>
                <a:ea typeface="MS PGothic" panose="020B0600070205080204" pitchFamily="34" charset="-128"/>
              </a:rPr>
              <a:t>the alpha particle (from Polonium), which passed through the container with nitrogen gas, and nitrogen nucleus stuck together with a proton flying loose.</a:t>
            </a:r>
            <a:r>
              <a:rPr lang="en-GB" altLang="ja-JP" sz="1050" i="0" dirty="0" smtClean="0">
                <a:latin typeface="Arial" panose="020B0604020202020204" pitchFamily="34" charset="0"/>
                <a:ea typeface="MS PGothic"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altLang="ja-JP" sz="1200" b="1" i="0" dirty="0" smtClean="0">
              <a:latin typeface="Arial" panose="020B0604020202020204" pitchFamily="34" charset="0"/>
            </a:endParaRPr>
          </a:p>
          <a:p>
            <a:endParaRPr lang="en-US" dirty="0"/>
          </a:p>
        </p:txBody>
      </p:sp>
      <p:sp>
        <p:nvSpPr>
          <p:cNvPr id="4" name="Espace réservé du numéro de diapositive 3"/>
          <p:cNvSpPr>
            <a:spLocks noGrp="1"/>
          </p:cNvSpPr>
          <p:nvPr>
            <p:ph type="sldNum" sz="quarter" idx="10"/>
          </p:nvPr>
        </p:nvSpPr>
        <p:spPr/>
        <p:txBody>
          <a:bodyPr/>
          <a:lstStyle/>
          <a:p>
            <a:fld id="{D65B0A92-C829-4677-A4F9-3FABEC5A7D0E}" type="slidenum">
              <a:rPr lang="en-US" smtClean="0"/>
              <a:t>30</a:t>
            </a:fld>
            <a:endParaRPr lang="en-US"/>
          </a:p>
        </p:txBody>
      </p:sp>
    </p:spTree>
    <p:extLst>
      <p:ext uri="{BB962C8B-B14F-4D97-AF65-F5344CB8AC3E}">
        <p14:creationId xmlns:p14="http://schemas.microsoft.com/office/powerpoint/2010/main" val="63731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560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788856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634768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45144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626908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15805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73871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65903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2905216423"/>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770841192"/>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54650844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57074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521856803"/>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007316436"/>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1804126062"/>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688998880"/>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2928181731"/>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580162577"/>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2850222266"/>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2045695002"/>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1324548597"/>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1192045035"/>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69208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4041921408"/>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261559942"/>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769259846"/>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794681617"/>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1061231590"/>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2923333540"/>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491979615"/>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3926254947"/>
      </p:ext>
    </p:extLst>
  </p:cSld>
  <p:clrMapOvr>
    <a:masterClrMapping/>
  </p:clrMapOvr>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4185148395"/>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1555384913"/>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11528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Vide">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 name="Image 6" descr="POWERPOINTfond_suite (2).jp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3" name="Image 7" descr="logoipn.png"/>
          <p:cNvPicPr>
            <a:picLocks noChangeAspect="1"/>
          </p:cNvPicPr>
          <p:nvPr userDrawn="1"/>
        </p:nvPicPr>
        <p:blipFill>
          <a:blip r:embed="rId4" cstate="print"/>
          <a:srcRect/>
          <a:stretch>
            <a:fillRect/>
          </a:stretch>
        </p:blipFill>
        <p:spPr bwMode="auto">
          <a:xfrm>
            <a:off x="-237067" y="-71438"/>
            <a:ext cx="2904067" cy="1357313"/>
          </a:xfrm>
          <a:prstGeom prst="rect">
            <a:avLst/>
          </a:prstGeom>
          <a:noFill/>
          <a:ln w="9525">
            <a:noFill/>
            <a:miter lim="800000"/>
            <a:headEnd/>
            <a:tailEnd/>
          </a:ln>
        </p:spPr>
      </p:pic>
      <p:sp>
        <p:nvSpPr>
          <p:cNvPr id="14" name="Espace réservé du pied de page 14"/>
          <p:cNvSpPr>
            <a:spLocks noGrp="1"/>
          </p:cNvSpPr>
          <p:nvPr/>
        </p:nvSpPr>
        <p:spPr bwMode="auto">
          <a:xfrm>
            <a:off x="0" y="0"/>
            <a:ext cx="0" cy="0"/>
          </a:xfrm>
          <a:prstGeom prst="rect">
            <a:avLst/>
          </a:prstGeom>
          <a:noFill/>
          <a:ln w="9525">
            <a:noFill/>
            <a:miter lim="800000"/>
            <a:headEnd/>
            <a:tailEnd/>
          </a:ln>
        </p:spPr>
        <p:txBody>
          <a:bodyPr/>
          <a:lstStyle/>
          <a:p>
            <a:endParaRPr lang="fr-FR" sz="1800">
              <a:latin typeface="Calibri" pitchFamily="34" charset="0"/>
            </a:endParaRPr>
          </a:p>
        </p:txBody>
      </p:sp>
      <p:cxnSp>
        <p:nvCxnSpPr>
          <p:cNvPr id="15" name="Connecteur droit 14"/>
          <p:cNvCxnSpPr/>
          <p:nvPr userDrawn="1"/>
        </p:nvCxnSpPr>
        <p:spPr>
          <a:xfrm>
            <a:off x="3333751" y="785814"/>
            <a:ext cx="8858249" cy="1587"/>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16" name="Espace réservé du numéro de diapositive 4"/>
          <p:cNvSpPr txBox="1">
            <a:spLocks/>
          </p:cNvSpPr>
          <p:nvPr userDrawn="1"/>
        </p:nvSpPr>
        <p:spPr>
          <a:xfrm>
            <a:off x="11430000" y="6500813"/>
            <a:ext cx="762000" cy="285750"/>
          </a:xfrm>
          <a:prstGeom prst="rect">
            <a:avLst/>
          </a:prstGeom>
        </p:spPr>
        <p:txBody>
          <a:bodyPr anchor="ctr"/>
          <a:lstStyle>
            <a:lvl1pPr>
              <a:defRPr baseline="0">
                <a:solidFill>
                  <a:srgbClr val="C3004A"/>
                </a:solidFill>
                <a:latin typeface="Arial Bold"/>
              </a:defRPr>
            </a:lvl1pPr>
          </a:lstStyle>
          <a:p>
            <a:pPr algn="r" fontAlgn="auto">
              <a:spcBef>
                <a:spcPts val="0"/>
              </a:spcBef>
              <a:spcAft>
                <a:spcPts val="0"/>
              </a:spcAft>
              <a:defRPr/>
            </a:pPr>
            <a:fld id="{59165783-4895-431A-B21B-AC5EE150A871}" type="slidenum">
              <a:rPr lang="fr-FR" sz="1200" smtClean="0">
                <a:cs typeface="+mn-cs"/>
              </a:rPr>
              <a:pPr algn="r" fontAlgn="auto">
                <a:spcBef>
                  <a:spcPts val="0"/>
                </a:spcBef>
                <a:spcAft>
                  <a:spcPts val="0"/>
                </a:spcAft>
                <a:defRPr/>
              </a:pPr>
              <a:t>‹N°›</a:t>
            </a:fld>
            <a:endParaRPr lang="fr-FR" sz="1200" dirty="0">
              <a:cs typeface="+mn-cs"/>
            </a:endParaRPr>
          </a:p>
        </p:txBody>
      </p:sp>
      <p:sp>
        <p:nvSpPr>
          <p:cNvPr id="8" name="Espace réservé du contenu 7"/>
          <p:cNvSpPr>
            <a:spLocks noGrp="1"/>
          </p:cNvSpPr>
          <p:nvPr>
            <p:ph sz="quarter" idx="13"/>
          </p:nvPr>
        </p:nvSpPr>
        <p:spPr>
          <a:xfrm>
            <a:off x="3143229" y="1428736"/>
            <a:ext cx="8286808"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smtClean="0"/>
              <a:t>Cliquez pour modifier les styles du texte du masque</a:t>
            </a:r>
          </a:p>
        </p:txBody>
      </p:sp>
      <p:sp>
        <p:nvSpPr>
          <p:cNvPr id="10" name="Espace réservé pour une image  9"/>
          <p:cNvSpPr>
            <a:spLocks noGrp="1"/>
          </p:cNvSpPr>
          <p:nvPr>
            <p:ph type="pic" sz="quarter" idx="14"/>
          </p:nvPr>
        </p:nvSpPr>
        <p:spPr>
          <a:xfrm>
            <a:off x="3143229" y="4786322"/>
            <a:ext cx="8191557" cy="1571636"/>
          </a:xfrm>
        </p:spPr>
        <p:txBody>
          <a:bodyPr rtlCol="0">
            <a:normAutofit/>
          </a:bodyPr>
          <a:lstStyle>
            <a:lvl1pPr>
              <a:buFontTx/>
              <a:buNone/>
              <a:defRPr sz="1400" baseline="0">
                <a:latin typeface="Arial Bold"/>
              </a:defRPr>
            </a:lvl1pPr>
          </a:lstStyle>
          <a:p>
            <a:pPr lvl="0"/>
            <a:r>
              <a:rPr lang="fr-FR" noProof="0" dirty="0" smtClean="0"/>
              <a:t>Cliquez sur l'icône pour ajouter une image</a:t>
            </a:r>
            <a:endParaRPr lang="fr-FR" noProof="0" dirty="0"/>
          </a:p>
        </p:txBody>
      </p:sp>
      <p:sp>
        <p:nvSpPr>
          <p:cNvPr id="11" name="Titre 10"/>
          <p:cNvSpPr>
            <a:spLocks noGrp="1"/>
          </p:cNvSpPr>
          <p:nvPr>
            <p:ph type="title"/>
          </p:nvPr>
        </p:nvSpPr>
        <p:spPr>
          <a:xfrm>
            <a:off x="3143230" y="285728"/>
            <a:ext cx="8763061"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smtClean="0"/>
              <a:t>Cliquez pour modifier le style du titre</a:t>
            </a:r>
            <a:endParaRPr lang="fr-FR" dirty="0"/>
          </a:p>
        </p:txBody>
      </p:sp>
      <p:sp>
        <p:nvSpPr>
          <p:cNvPr id="12" name="Espace réservé du contenu 7"/>
          <p:cNvSpPr>
            <a:spLocks noGrp="1"/>
          </p:cNvSpPr>
          <p:nvPr>
            <p:ph sz="quarter" idx="15"/>
          </p:nvPr>
        </p:nvSpPr>
        <p:spPr>
          <a:xfrm>
            <a:off x="3143229" y="3071810"/>
            <a:ext cx="8191557"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24" name="Espace réservé du texte 23"/>
          <p:cNvSpPr>
            <a:spLocks noGrp="1"/>
          </p:cNvSpPr>
          <p:nvPr>
            <p:ph type="body" sz="quarter" idx="17"/>
          </p:nvPr>
        </p:nvSpPr>
        <p:spPr>
          <a:xfrm>
            <a:off x="3143230" y="1071546"/>
            <a:ext cx="4762533" cy="357190"/>
          </a:xfrm>
        </p:spPr>
        <p:txBody>
          <a:bodyPr>
            <a:normAutofit/>
          </a:bodyPr>
          <a:lstStyle>
            <a:lvl1pPr>
              <a:buFontTx/>
              <a:buNone/>
              <a:defRPr sz="1800" b="1" i="0" baseline="0">
                <a:solidFill>
                  <a:srgbClr val="C3004A"/>
                </a:solidFill>
                <a:latin typeface="Arial Bold"/>
              </a:defRPr>
            </a:lvl1pPr>
          </a:lstStyle>
          <a:p>
            <a:pPr lvl="0"/>
            <a:r>
              <a:rPr lang="fr-FR" smtClean="0"/>
              <a:t>Cliquez pour modifier les styles du texte du masque</a:t>
            </a:r>
          </a:p>
        </p:txBody>
      </p:sp>
      <p:sp>
        <p:nvSpPr>
          <p:cNvPr id="26" name="Espace réservé du texte 25"/>
          <p:cNvSpPr>
            <a:spLocks noGrp="1"/>
          </p:cNvSpPr>
          <p:nvPr>
            <p:ph type="body" sz="quarter" idx="18"/>
          </p:nvPr>
        </p:nvSpPr>
        <p:spPr>
          <a:xfrm>
            <a:off x="3143230" y="2714620"/>
            <a:ext cx="4762533" cy="357190"/>
          </a:xfrm>
        </p:spPr>
        <p:txBody>
          <a:bodyPr>
            <a:noAutofit/>
          </a:bodyPr>
          <a:lstStyle>
            <a:lvl1pPr>
              <a:buFontTx/>
              <a:buNone/>
              <a:defRPr sz="1800" baseline="0">
                <a:solidFill>
                  <a:srgbClr val="501F74"/>
                </a:solidFill>
                <a:latin typeface="Arial Bold"/>
              </a:defRPr>
            </a:lvl1pPr>
          </a:lstStyle>
          <a:p>
            <a:pPr lvl="0"/>
            <a:r>
              <a:rPr lang="fr-FR" smtClean="0"/>
              <a:t>Cliquez pour modifier les styles du texte du masque</a:t>
            </a:r>
          </a:p>
        </p:txBody>
      </p:sp>
      <p:sp>
        <p:nvSpPr>
          <p:cNvPr id="28" name="Espace réservé du texte 27"/>
          <p:cNvSpPr>
            <a:spLocks noGrp="1"/>
          </p:cNvSpPr>
          <p:nvPr>
            <p:ph type="body" sz="quarter" idx="19"/>
          </p:nvPr>
        </p:nvSpPr>
        <p:spPr>
          <a:xfrm>
            <a:off x="3143230" y="4429126"/>
            <a:ext cx="4762533" cy="357196"/>
          </a:xfrm>
        </p:spPr>
        <p:txBody>
          <a:bodyPr>
            <a:noAutofit/>
          </a:bodyPr>
          <a:lstStyle>
            <a:lvl1pPr>
              <a:buFontTx/>
              <a:buNone/>
              <a:defRPr sz="1800" baseline="0">
                <a:solidFill>
                  <a:srgbClr val="AB757F"/>
                </a:solidFill>
                <a:latin typeface="Arial Bold"/>
              </a:defRPr>
            </a:lvl1pPr>
          </a:lstStyle>
          <a:p>
            <a:pPr lvl="0"/>
            <a:r>
              <a:rPr lang="fr-FR" smtClean="0"/>
              <a:t>Cliquez pour modifier les styles du texte du masque</a:t>
            </a:r>
          </a:p>
        </p:txBody>
      </p:sp>
      <p:sp>
        <p:nvSpPr>
          <p:cNvPr id="17" name="Espace réservé de la date 3"/>
          <p:cNvSpPr>
            <a:spLocks noGrp="1"/>
          </p:cNvSpPr>
          <p:nvPr>
            <p:ph type="dt" sz="half" idx="20"/>
          </p:nvPr>
        </p:nvSpPr>
        <p:spPr>
          <a:xfrm>
            <a:off x="9715500" y="492126"/>
            <a:ext cx="2286000" cy="365125"/>
          </a:xfrm>
        </p:spPr>
        <p:txBody>
          <a:bodyPr/>
          <a:lstStyle>
            <a:lvl1pPr>
              <a:defRPr sz="1000" b="0" i="1" baseline="0">
                <a:solidFill>
                  <a:srgbClr val="C3004A"/>
                </a:solidFill>
                <a:latin typeface="Arial Bold"/>
              </a:defRPr>
            </a:lvl1pPr>
          </a:lstStyle>
          <a:p>
            <a:pPr>
              <a:defRPr/>
            </a:pPr>
            <a:fld id="{7CFCF27E-D44E-462A-B1BF-CABEF9F4CCA1}" type="datetime2">
              <a:rPr lang="fr-FR" smtClean="0"/>
              <a:pPr>
                <a:defRPr/>
              </a:pPr>
              <a:t>lundi 20 janvier 2020</a:t>
            </a:fld>
            <a:endParaRPr lang="fr-FR" dirty="0"/>
          </a:p>
        </p:txBody>
      </p:sp>
    </p:spTree>
    <p:extLst>
      <p:ext uri="{BB962C8B-B14F-4D97-AF65-F5344CB8AC3E}">
        <p14:creationId xmlns:p14="http://schemas.microsoft.com/office/powerpoint/2010/main" val="95108809"/>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8100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034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863824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9613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9B482E8-6E0E-1B4F-B1FD-C69DB9E858D9}"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95622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9B482E8-6E0E-1B4F-B1FD-C69DB9E858D9}" type="datetimeFigureOut">
              <a:rPr lang="en-US" smtClean="0"/>
              <a:pPr/>
              <a:t>1/20/2020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99311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1"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43.png"/><Relationship Id="rId4" Type="http://schemas.openxmlformats.org/officeDocument/2006/relationships/image" Target="../media/image10.jp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7.png"/><Relationship Id="rId10" Type="http://schemas.openxmlformats.org/officeDocument/2006/relationships/image" Target="../media/image10.jpg"/><Relationship Id="rId4" Type="http://schemas.openxmlformats.org/officeDocument/2006/relationships/image" Target="../media/image46.wmf"/><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0.png"/></Relationships>
</file>

<file path=ppt/slides/_rels/slide1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microsoft.com/office/2007/relationships/hdphoto" Target="../media/hdphoto3.wdp"/><Relationship Id="rId2" Type="http://schemas.openxmlformats.org/officeDocument/2006/relationships/image" Target="../media/image9.jp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0.png"/><Relationship Id="rId5" Type="http://schemas.microsoft.com/office/2007/relationships/hdphoto" Target="../media/hdphoto2.wdp"/><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6.emf"/><Relationship Id="rId5" Type="http://schemas.openxmlformats.org/officeDocument/2006/relationships/oleObject" Target="../embeddings/oleObject3.bin"/><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_ftn1"/><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7.png"/><Relationship Id="rId5" Type="http://schemas.openxmlformats.org/officeDocument/2006/relationships/image" Target="../media/image801.png"/><Relationship Id="rId4" Type="http://schemas.openxmlformats.org/officeDocument/2006/relationships/image" Target="../media/image18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hyperlink" Target="http://cds.cern.ch/record/1355060?ln=fr" TargetMode="External"/><Relationship Id="rId10" Type="http://schemas.openxmlformats.org/officeDocument/2006/relationships/image" Target="../media/image84.png"/><Relationship Id="rId4" Type="http://schemas.openxmlformats.org/officeDocument/2006/relationships/image" Target="../media/image22.pn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42.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jpg"/><Relationship Id="rId11" Type="http://schemas.openxmlformats.org/officeDocument/2006/relationships/image" Target="../media/image16.jpe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microsoft.com/office/2007/relationships/hdphoto" Target="../media/hdphoto3.wdp"/><Relationship Id="rId2" Type="http://schemas.openxmlformats.org/officeDocument/2006/relationships/image" Target="../media/image9.jpg"/><Relationship Id="rId1" Type="http://schemas.openxmlformats.org/officeDocument/2006/relationships/slideLayout" Target="../slideLayouts/slideLayout12.xml"/><Relationship Id="rId6" Type="http://schemas.openxmlformats.org/officeDocument/2006/relationships/image" Target="../media/image66.png"/><Relationship Id="rId5" Type="http://schemas.microsoft.com/office/2007/relationships/hdphoto" Target="../media/hdphoto2.wdp"/><Relationship Id="rId4" Type="http://schemas.openxmlformats.org/officeDocument/2006/relationships/image" Target="../media/image65.png"/><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jp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43.png"/><Relationship Id="rId9"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jp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290.png"/><Relationship Id="rId3" Type="http://schemas.openxmlformats.org/officeDocument/2006/relationships/image" Target="../media/image12.jpg"/><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6.xml"/><Relationship Id="rId11"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image" Target="../media/image23.png"/><Relationship Id="rId19" Type="http://schemas.openxmlformats.org/officeDocument/2006/relationships/image" Target="../media/image32.png"/><Relationship Id="rId9" Type="http://schemas.openxmlformats.org/officeDocument/2006/relationships/hyperlink" Target="http://cds.cern.ch/record/1355060?ln=fr" TargetMode="External"/><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19419" y="2514600"/>
            <a:ext cx="8915399" cy="2262781"/>
          </a:xfrm>
        </p:spPr>
        <p:txBody>
          <a:bodyPr/>
          <a:lstStyle/>
          <a:p>
            <a:r>
              <a:rPr lang="fr-FR" dirty="0" smtClean="0"/>
              <a:t>« </a:t>
            </a:r>
            <a:r>
              <a:rPr lang="fr-FR" dirty="0" err="1" smtClean="0"/>
              <a:t>Next</a:t>
            </a:r>
            <a:r>
              <a:rPr lang="fr-FR" dirty="0" smtClean="0"/>
              <a:t> » </a:t>
            </a:r>
            <a:r>
              <a:rPr lang="fr-FR" dirty="0" err="1" smtClean="0"/>
              <a:t>Generation</a:t>
            </a:r>
            <a:r>
              <a:rPr lang="fr-FR" dirty="0" smtClean="0"/>
              <a:t> of </a:t>
            </a:r>
            <a:r>
              <a:rPr lang="fr-FR" dirty="0" err="1" smtClean="0"/>
              <a:t>Targets</a:t>
            </a:r>
            <a:endParaRPr lang="en-US" dirty="0"/>
          </a:p>
        </p:txBody>
      </p:sp>
      <p:sp>
        <p:nvSpPr>
          <p:cNvPr id="3" name="Sous-titre 2"/>
          <p:cNvSpPr>
            <a:spLocks noGrp="1"/>
          </p:cNvSpPr>
          <p:nvPr>
            <p:ph type="subTitle" idx="1"/>
          </p:nvPr>
        </p:nvSpPr>
        <p:spPr>
          <a:xfrm>
            <a:off x="2299281" y="4966950"/>
            <a:ext cx="8915399" cy="1126283"/>
          </a:xfrm>
        </p:spPr>
        <p:txBody>
          <a:bodyPr>
            <a:normAutofit/>
          </a:bodyPr>
          <a:lstStyle/>
          <a:p>
            <a:r>
              <a:rPr lang="fr-FR" dirty="0" smtClean="0"/>
              <a:t>B. </a:t>
            </a:r>
            <a:r>
              <a:rPr lang="fr-FR" dirty="0" err="1" smtClean="0"/>
              <a:t>Jurado</a:t>
            </a:r>
            <a:r>
              <a:rPr lang="fr-FR" dirty="0" smtClean="0"/>
              <a:t>, CENBG; C. Cannes, </a:t>
            </a:r>
            <a:r>
              <a:rPr lang="fr-FR" dirty="0" err="1" smtClean="0"/>
              <a:t>IJCLab</a:t>
            </a:r>
            <a:r>
              <a:rPr lang="fr-FR" dirty="0" smtClean="0"/>
              <a:t>; B. Gall, O. </a:t>
            </a:r>
            <a:r>
              <a:rPr lang="fr-FR" dirty="0" err="1" smtClean="0"/>
              <a:t>Dorvaux</a:t>
            </a:r>
            <a:r>
              <a:rPr lang="fr-FR" dirty="0" smtClean="0"/>
              <a:t>, M. </a:t>
            </a:r>
            <a:r>
              <a:rPr lang="fr-FR" dirty="0" err="1" smtClean="0"/>
              <a:t>Kerveno</a:t>
            </a:r>
            <a:r>
              <a:rPr lang="fr-FR" dirty="0" smtClean="0"/>
              <a:t>, IPHC; M. Dubois, O. </a:t>
            </a:r>
            <a:r>
              <a:rPr lang="fr-FR" dirty="0" err="1" smtClean="0"/>
              <a:t>Bajat</a:t>
            </a:r>
            <a:r>
              <a:rPr lang="fr-FR" dirty="0" smtClean="0"/>
              <a:t>, X. Ledoux, G de France, B. Jacquot, J. Piot, D. Ackermann, H. Savajols, G. Frémont, J.-C. Foy, </a:t>
            </a:r>
            <a:r>
              <a:rPr lang="fr-FR" u="sng" dirty="0" smtClean="0"/>
              <a:t>Ch. Stodel</a:t>
            </a:r>
            <a:r>
              <a:rPr lang="fr-FR" dirty="0" smtClean="0"/>
              <a:t>, GANIL</a:t>
            </a:r>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537" y="0"/>
            <a:ext cx="2624463" cy="371087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41" y="6033454"/>
            <a:ext cx="2848356" cy="6294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883" y="5981890"/>
            <a:ext cx="2781300" cy="87611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0348" y="5582539"/>
            <a:ext cx="1285875" cy="1285875"/>
          </a:xfrm>
          <a:prstGeom prst="rect">
            <a:avLst/>
          </a:prstGeom>
        </p:spPr>
      </p:pic>
      <p:pic>
        <p:nvPicPr>
          <p:cNvPr id="8" name="Image 7" descr="IPNO.jpg"/>
          <p:cNvPicPr>
            <a:picLocks noChangeAspect="1"/>
          </p:cNvPicPr>
          <p:nvPr/>
        </p:nvPicPr>
        <p:blipFill>
          <a:blip r:embed="rId6" cstate="print"/>
          <a:stretch>
            <a:fillRect/>
          </a:stretch>
        </p:blipFill>
        <p:spPr>
          <a:xfrm>
            <a:off x="4034533" y="5938585"/>
            <a:ext cx="1395413" cy="819150"/>
          </a:xfrm>
          <a:prstGeom prst="rect">
            <a:avLst/>
          </a:prstGeom>
        </p:spPr>
      </p:pic>
    </p:spTree>
    <p:extLst>
      <p:ext uri="{BB962C8B-B14F-4D97-AF65-F5344CB8AC3E}">
        <p14:creationId xmlns:p14="http://schemas.microsoft.com/office/powerpoint/2010/main" val="2239629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947532" y="578356"/>
            <a:ext cx="7136782" cy="769792"/>
          </a:xfrm>
        </p:spPr>
        <p:txBody>
          <a:bodyPr>
            <a:normAutofit fontScale="90000"/>
          </a:bodyPr>
          <a:lstStyle/>
          <a:p>
            <a:r>
              <a:rPr lang="fr-FR" dirty="0" err="1" smtClean="0"/>
              <a:t>Gaseous</a:t>
            </a:r>
            <a:r>
              <a:rPr lang="fr-FR" dirty="0" smtClean="0"/>
              <a:t> </a:t>
            </a:r>
            <a:r>
              <a:rPr lang="fr-FR" dirty="0" err="1" smtClean="0"/>
              <a:t>equilibrium</a:t>
            </a:r>
            <a:r>
              <a:rPr lang="fr-FR" dirty="0" smtClean="0"/>
              <a:t> foils for S3 ?</a:t>
            </a:r>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87" y="862711"/>
            <a:ext cx="205740" cy="215265"/>
          </a:xfrm>
          <a:prstGeom prst="rect">
            <a:avLst/>
          </a:prstGeom>
        </p:spPr>
      </p:pic>
      <p:sp>
        <p:nvSpPr>
          <p:cNvPr id="5"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Strippers Foils</a:t>
            </a:r>
            <a:endParaRPr lang="en-US" sz="2000" b="1" dirty="0">
              <a:solidFill>
                <a:schemeClr val="accent1"/>
              </a:solidFill>
            </a:endParaRPr>
          </a:p>
        </p:txBody>
      </p:sp>
      <mc:AlternateContent xmlns:mc="http://schemas.openxmlformats.org/markup-compatibility/2006" xmlns:a14="http://schemas.microsoft.com/office/drawing/2010/main">
        <mc:Choice Requires="a14">
          <p:sp>
            <p:nvSpPr>
              <p:cNvPr id="10" name="Rectangle 9"/>
              <p:cNvSpPr/>
              <p:nvPr/>
            </p:nvSpPr>
            <p:spPr>
              <a:xfrm>
                <a:off x="1415943" y="165173"/>
                <a:ext cx="3201517" cy="369332"/>
              </a:xfrm>
              <a:prstGeom prst="rect">
                <a:avLst/>
              </a:prstGeom>
            </p:spPr>
            <p:txBody>
              <a:bodyPr wrap="none">
                <a:spAutoFit/>
              </a:bodyPr>
              <a:lstStyle/>
              <a:p>
                <a:r>
                  <a:rPr lang="fr-FR" b="1" dirty="0">
                    <a:solidFill>
                      <a:schemeClr val="accent2"/>
                    </a:solidFill>
                  </a:rPr>
                  <a:t>Hi</a:t>
                </a:r>
                <a:r>
                  <a:rPr lang="fr-FR" b="1" baseline="30000" dirty="0" err="1">
                    <a:solidFill>
                      <a:schemeClr val="accent2"/>
                    </a:solidFill>
                  </a:rPr>
                  <a:t>q</a:t>
                </a:r>
                <a:r>
                  <a:rPr lang="fr-FR" b="1" baseline="30000" dirty="0">
                    <a:solidFill>
                      <a:schemeClr val="accent2"/>
                    </a:solidFill>
                  </a:rPr>
                  <a:t>+</a:t>
                </a:r>
                <a:r>
                  <a:rPr lang="fr-FR" dirty="0"/>
                  <a:t> (</a:t>
                </a:r>
                <a:r>
                  <a:rPr lang="fr-FR" b="1" dirty="0">
                    <a:solidFill>
                      <a:srgbClr val="00B050"/>
                    </a:solidFill>
                  </a:rPr>
                  <a:t>C</a:t>
                </a:r>
                <a:r>
                  <a:rPr lang="fr-FR" dirty="0"/>
                  <a:t> ,  stripping)	</a:t>
                </a:r>
                <a14:m>
                  <m:oMath xmlns:m="http://schemas.openxmlformats.org/officeDocument/2006/math">
                    <m:r>
                      <m:rPr>
                        <m:nor/>
                      </m:rPr>
                      <a:rPr lang="fr-FR" b="1" dirty="0">
                        <a:solidFill>
                          <a:schemeClr val="bg1">
                            <a:lumMod val="50000"/>
                          </a:schemeClr>
                        </a:solidFill>
                      </a:rPr>
                      <m:t>Hi</m:t>
                    </m:r>
                    <m:r>
                      <m:rPr>
                        <m:nor/>
                      </m:rPr>
                      <a:rPr lang="fr-FR" b="1" baseline="30000" dirty="0">
                        <a:solidFill>
                          <a:schemeClr val="bg1">
                            <a:lumMod val="50000"/>
                          </a:schemeClr>
                        </a:solidFill>
                      </a:rPr>
                      <m:t>(</m:t>
                    </m:r>
                    <m:r>
                      <m:rPr>
                        <m:nor/>
                      </m:rPr>
                      <a:rPr lang="fr-FR" b="1" baseline="30000" dirty="0">
                        <a:solidFill>
                          <a:schemeClr val="bg1">
                            <a:lumMod val="50000"/>
                          </a:schemeClr>
                        </a:solidFill>
                      </a:rPr>
                      <m:t>q</m:t>
                    </m:r>
                    <m:r>
                      <m:rPr>
                        <m:nor/>
                      </m:rPr>
                      <a:rPr lang="fr-FR" b="1" baseline="30000" dirty="0">
                        <a:solidFill>
                          <a:schemeClr val="bg1">
                            <a:lumMod val="50000"/>
                          </a:schemeClr>
                        </a:solidFill>
                      </a:rPr>
                      <m:t>+</m:t>
                    </m:r>
                    <m:r>
                      <m:rPr>
                        <m:nor/>
                      </m:rPr>
                      <a:rPr lang="fr-FR" b="1" baseline="30000" dirty="0">
                        <a:solidFill>
                          <a:schemeClr val="bg1">
                            <a:lumMod val="50000"/>
                          </a:schemeClr>
                        </a:solidFill>
                      </a:rPr>
                      <m:t>n</m:t>
                    </m:r>
                    <m:r>
                      <m:rPr>
                        <m:nor/>
                      </m:rPr>
                      <a:rPr lang="fr-FR" b="1" baseline="30000" dirty="0">
                        <a:solidFill>
                          <a:schemeClr val="bg1">
                            <a:lumMod val="50000"/>
                          </a:schemeClr>
                        </a:solidFill>
                      </a:rPr>
                      <m:t>)+</m:t>
                    </m:r>
                  </m:oMath>
                </a14:m>
                <a:endParaRPr lang="en-US" b="1" dirty="0">
                  <a:solidFill>
                    <a:schemeClr val="bg1">
                      <a:lumMod val="50000"/>
                    </a:schemeClr>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415943" y="165173"/>
                <a:ext cx="3201517" cy="369332"/>
              </a:xfrm>
              <a:prstGeom prst="rect">
                <a:avLst/>
              </a:prstGeom>
              <a:blipFill>
                <a:blip r:embed="rId3"/>
                <a:stretch>
                  <a:fillRect l="-1524" t="-8197" b="-24590"/>
                </a:stretch>
              </a:blipFill>
            </p:spPr>
            <p:txBody>
              <a:bodyPr/>
              <a:lstStyle/>
              <a:p>
                <a:r>
                  <a:rPr lang="en-US">
                    <a:noFill/>
                  </a:rPr>
                  <a:t> </a:t>
                </a:r>
              </a:p>
            </p:txBody>
          </p:sp>
        </mc:Fallback>
      </mc:AlternateContent>
      <p:pic>
        <p:nvPicPr>
          <p:cNvPr id="17" name="Image 16"/>
          <p:cNvPicPr>
            <a:picLocks noChangeAspect="1"/>
          </p:cNvPicPr>
          <p:nvPr/>
        </p:nvPicPr>
        <p:blipFill>
          <a:blip r:embed="rId4"/>
          <a:stretch>
            <a:fillRect/>
          </a:stretch>
        </p:blipFill>
        <p:spPr>
          <a:xfrm>
            <a:off x="9264646" y="1576665"/>
            <a:ext cx="2105224" cy="3491781"/>
          </a:xfrm>
          <a:prstGeom prst="rect">
            <a:avLst/>
          </a:prstGeom>
        </p:spPr>
      </p:pic>
      <p:sp>
        <p:nvSpPr>
          <p:cNvPr id="18" name="ZoneTexte 17"/>
          <p:cNvSpPr txBox="1"/>
          <p:nvPr/>
        </p:nvSpPr>
        <p:spPr>
          <a:xfrm>
            <a:off x="1650381" y="2107580"/>
            <a:ext cx="6973384" cy="1754326"/>
          </a:xfrm>
          <a:prstGeom prst="rect">
            <a:avLst/>
          </a:prstGeom>
          <a:noFill/>
        </p:spPr>
        <p:txBody>
          <a:bodyPr wrap="none" rtlCol="0">
            <a:spAutoFit/>
          </a:bodyPr>
          <a:lstStyle/>
          <a:p>
            <a:r>
              <a:rPr lang="fr-FR" dirty="0" err="1" smtClean="0"/>
              <a:t>Carbon</a:t>
            </a:r>
            <a:r>
              <a:rPr lang="fr-FR" dirty="0" smtClean="0"/>
              <a:t> foils for charge </a:t>
            </a:r>
            <a:r>
              <a:rPr lang="fr-FR" dirty="0" err="1" smtClean="0"/>
              <a:t>equilibraiton</a:t>
            </a:r>
            <a:r>
              <a:rPr lang="fr-FR" dirty="0" smtClean="0"/>
              <a:t> of </a:t>
            </a:r>
            <a:r>
              <a:rPr lang="fr-FR" dirty="0" err="1" smtClean="0"/>
              <a:t>evaporation</a:t>
            </a:r>
            <a:r>
              <a:rPr lang="fr-FR" dirty="0" smtClean="0"/>
              <a:t> </a:t>
            </a:r>
            <a:r>
              <a:rPr lang="fr-FR" dirty="0" err="1" smtClean="0"/>
              <a:t>residues</a:t>
            </a:r>
            <a:r>
              <a:rPr lang="fr-FR" dirty="0" smtClean="0"/>
              <a:t> </a:t>
            </a:r>
          </a:p>
          <a:p>
            <a:r>
              <a:rPr lang="fr-FR" dirty="0" err="1" smtClean="0"/>
              <a:t>presently</a:t>
            </a:r>
            <a:r>
              <a:rPr lang="fr-FR" dirty="0" smtClean="0"/>
              <a:t> </a:t>
            </a:r>
            <a:r>
              <a:rPr lang="fr-FR" dirty="0" err="1" smtClean="0"/>
              <a:t>mounted</a:t>
            </a:r>
            <a:r>
              <a:rPr lang="fr-FR" dirty="0" smtClean="0"/>
              <a:t> on the </a:t>
            </a:r>
            <a:r>
              <a:rPr lang="fr-FR" dirty="0" err="1" smtClean="0"/>
              <a:t>wheel</a:t>
            </a:r>
            <a:r>
              <a:rPr lang="fr-FR" dirty="0" smtClean="0"/>
              <a:t> able to </a:t>
            </a:r>
            <a:r>
              <a:rPr lang="fr-FR" dirty="0" err="1" smtClean="0"/>
              <a:t>sustain</a:t>
            </a:r>
            <a:r>
              <a:rPr lang="fr-FR" dirty="0" smtClean="0"/>
              <a:t> 10pµA</a:t>
            </a:r>
          </a:p>
          <a:p>
            <a:endParaRPr lang="fr-FR" dirty="0" smtClean="0"/>
          </a:p>
          <a:p>
            <a:r>
              <a:rPr lang="fr-FR" dirty="0" err="1" smtClean="0"/>
              <a:t>Gas</a:t>
            </a:r>
            <a:r>
              <a:rPr lang="fr-FR" dirty="0" smtClean="0"/>
              <a:t> </a:t>
            </a:r>
            <a:r>
              <a:rPr lang="fr-FR" dirty="0" err="1" smtClean="0"/>
              <a:t>helps</a:t>
            </a:r>
            <a:r>
              <a:rPr lang="fr-FR" dirty="0" smtClean="0"/>
              <a:t> in </a:t>
            </a:r>
            <a:r>
              <a:rPr lang="fr-FR" dirty="0" err="1" smtClean="0"/>
              <a:t>cooling</a:t>
            </a:r>
            <a:r>
              <a:rPr lang="fr-FR" dirty="0" smtClean="0"/>
              <a:t> by convection </a:t>
            </a:r>
          </a:p>
          <a:p>
            <a:endParaRPr lang="fr-FR" dirty="0" smtClean="0"/>
          </a:p>
          <a:p>
            <a:r>
              <a:rPr lang="fr-FR" dirty="0" err="1" smtClean="0"/>
              <a:t>Complex</a:t>
            </a:r>
            <a:r>
              <a:rPr lang="fr-FR" dirty="0" smtClean="0"/>
              <a:t> system ? Dimensions for </a:t>
            </a:r>
            <a:r>
              <a:rPr lang="fr-FR" dirty="0" err="1" smtClean="0"/>
              <a:t>equivalent</a:t>
            </a:r>
            <a:r>
              <a:rPr lang="fr-FR" dirty="0" smtClean="0"/>
              <a:t> 30µg/cm²?</a:t>
            </a:r>
            <a:endParaRPr lang="en-US" dirty="0"/>
          </a:p>
        </p:txBody>
      </p:sp>
    </p:spTree>
    <p:extLst>
      <p:ext uri="{BB962C8B-B14F-4D97-AF65-F5344CB8AC3E}">
        <p14:creationId xmlns:p14="http://schemas.microsoft.com/office/powerpoint/2010/main" val="41013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5442" y="136477"/>
            <a:ext cx="8915399" cy="1787809"/>
          </a:xfrm>
        </p:spPr>
        <p:txBody>
          <a:bodyPr/>
          <a:lstStyle/>
          <a:p>
            <a:r>
              <a:rPr lang="fr-FR" dirty="0" smtClean="0"/>
              <a:t>Actinide </a:t>
            </a:r>
            <a:r>
              <a:rPr lang="fr-FR" dirty="0" err="1" smtClean="0"/>
              <a:t>Targets</a:t>
            </a:r>
            <a:endParaRPr lang="en-US" dirty="0"/>
          </a:p>
        </p:txBody>
      </p:sp>
      <p:sp>
        <p:nvSpPr>
          <p:cNvPr id="3" name="Espace réservé du texte 2"/>
          <p:cNvSpPr>
            <a:spLocks noGrp="1"/>
          </p:cNvSpPr>
          <p:nvPr>
            <p:ph type="body" sz="quarter" idx="13"/>
          </p:nvPr>
        </p:nvSpPr>
        <p:spPr>
          <a:xfrm>
            <a:off x="1019019" y="2365095"/>
            <a:ext cx="4631606" cy="2915390"/>
          </a:xfrm>
        </p:spPr>
        <p:txBody>
          <a:bodyPr/>
          <a:lstStyle/>
          <a:p>
            <a:pPr marL="285750" indent="-285750">
              <a:spcBef>
                <a:spcPts val="0"/>
              </a:spcBef>
              <a:buFont typeface="Wingdings" panose="05000000000000000000" pitchFamily="2" charset="2"/>
              <a:buChar char="ü"/>
            </a:pPr>
            <a:r>
              <a:rPr lang="en-US" sz="2000" u="sng" dirty="0" smtClean="0"/>
              <a:t>Constraints:</a:t>
            </a:r>
            <a:r>
              <a:rPr lang="en-US" sz="2000" dirty="0" smtClean="0"/>
              <a:t> </a:t>
            </a:r>
          </a:p>
          <a:p>
            <a:pPr marL="893763" indent="-342900">
              <a:spcBef>
                <a:spcPts val="0"/>
              </a:spcBef>
              <a:buFont typeface="Wingdings" panose="05000000000000000000" pitchFamily="2" charset="2"/>
              <a:buChar char="Ø"/>
            </a:pPr>
            <a:r>
              <a:rPr lang="en-US" sz="2000" dirty="0" smtClean="0"/>
              <a:t>Limited availability</a:t>
            </a:r>
          </a:p>
          <a:p>
            <a:pPr marL="893763" indent="-342900">
              <a:spcBef>
                <a:spcPts val="0"/>
              </a:spcBef>
              <a:buFont typeface="Wingdings" panose="05000000000000000000" pitchFamily="2" charset="2"/>
              <a:buChar char="Ø"/>
            </a:pPr>
            <a:r>
              <a:rPr lang="en-US" sz="2000" dirty="0" smtClean="0"/>
              <a:t>high specific activity</a:t>
            </a:r>
          </a:p>
          <a:p>
            <a:pPr marL="893763" indent="-342900">
              <a:spcBef>
                <a:spcPts val="0"/>
              </a:spcBef>
              <a:buFont typeface="Wingdings" panose="05000000000000000000" pitchFamily="2" charset="2"/>
              <a:buChar char="Ø"/>
            </a:pPr>
            <a:r>
              <a:rPr lang="en-US" sz="2000" dirty="0" smtClean="0"/>
              <a:t>Backing : material, thickness, roughness</a:t>
            </a:r>
          </a:p>
          <a:p>
            <a:pPr marL="893763" indent="-342900">
              <a:spcBef>
                <a:spcPts val="0"/>
              </a:spcBef>
              <a:buFont typeface="Wingdings" panose="05000000000000000000" pitchFamily="2" charset="2"/>
              <a:buChar char="Ø"/>
            </a:pPr>
            <a:r>
              <a:rPr lang="en-US" sz="2000" dirty="0" smtClean="0"/>
              <a:t>High chemical purity</a:t>
            </a:r>
          </a:p>
          <a:p>
            <a:pPr marL="893763" indent="-342900">
              <a:spcBef>
                <a:spcPts val="0"/>
              </a:spcBef>
              <a:buFont typeface="Wingdings" panose="05000000000000000000" pitchFamily="2" charset="2"/>
              <a:buChar char="Ø"/>
            </a:pPr>
            <a:r>
              <a:rPr lang="en-US" sz="2000" dirty="0" smtClean="0"/>
              <a:t>large surface/numerous</a:t>
            </a:r>
          </a:p>
          <a:p>
            <a:pPr marL="893763" indent="-342900">
              <a:spcBef>
                <a:spcPts val="0"/>
              </a:spcBef>
              <a:buFont typeface="Wingdings" panose="05000000000000000000" pitchFamily="2" charset="2"/>
              <a:buChar char="Ø"/>
            </a:pPr>
            <a:r>
              <a:rPr lang="en-US" sz="2000" dirty="0" smtClean="0"/>
              <a:t>Fragile for transportation</a:t>
            </a:r>
          </a:p>
          <a:p>
            <a:pPr marL="893763" indent="-342900">
              <a:spcBef>
                <a:spcPts val="0"/>
              </a:spcBef>
              <a:buFont typeface="Wingdings" panose="05000000000000000000" pitchFamily="2" charset="2"/>
              <a:buChar char="Ø"/>
            </a:pPr>
            <a:r>
              <a:rPr lang="en-US" sz="2000" dirty="0" smtClean="0"/>
              <a:t>Few expertise in the world</a:t>
            </a:r>
          </a:p>
        </p:txBody>
      </p:sp>
      <p:pic>
        <p:nvPicPr>
          <p:cNvPr id="6" name="Image 5"/>
          <p:cNvPicPr>
            <a:picLocks noChangeAspect="1"/>
          </p:cNvPicPr>
          <p:nvPr/>
        </p:nvPicPr>
        <p:blipFill>
          <a:blip r:embed="rId2"/>
          <a:stretch>
            <a:fillRect/>
          </a:stretch>
        </p:blipFill>
        <p:spPr>
          <a:xfrm>
            <a:off x="3036862" y="1309487"/>
            <a:ext cx="7357661" cy="1438952"/>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19" y="5027611"/>
            <a:ext cx="220980" cy="215265"/>
          </a:xfrm>
          <a:prstGeom prst="rect">
            <a:avLst/>
          </a:prstGeom>
        </p:spPr>
      </p:pic>
      <p:sp>
        <p:nvSpPr>
          <p:cNvPr id="8"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Actinide Targets</a:t>
            </a:r>
            <a:endParaRPr lang="en-US" sz="2000" b="1" dirty="0">
              <a:solidFill>
                <a:schemeClr val="accent1"/>
              </a:solidFill>
            </a:endParaRPr>
          </a:p>
        </p:txBody>
      </p:sp>
      <mc:AlternateContent xmlns:mc="http://schemas.openxmlformats.org/markup-compatibility/2006" xmlns:a14="http://schemas.microsoft.com/office/drawing/2010/main">
        <mc:Choice Requires="a14">
          <p:sp>
            <p:nvSpPr>
              <p:cNvPr id="9" name="ZoneTexte 8"/>
              <p:cNvSpPr txBox="1"/>
              <p:nvPr/>
            </p:nvSpPr>
            <p:spPr>
              <a:xfrm>
                <a:off x="432824" y="171179"/>
                <a:ext cx="3168303" cy="697499"/>
              </a:xfrm>
              <a:prstGeom prst="rect">
                <a:avLst/>
              </a:prstGeom>
              <a:noFill/>
            </p:spPr>
            <p:txBody>
              <a:bodyPr wrap="none" rtlCol="0">
                <a:spAutoFit/>
              </a:bodyPr>
              <a:lstStyle/>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HI</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432824" y="171179"/>
                <a:ext cx="3168303" cy="697499"/>
              </a:xfrm>
              <a:prstGeom prst="rect">
                <a:avLst/>
              </a:prstGeom>
              <a:blipFill>
                <a:blip r:embed="rId4"/>
                <a:stretch>
                  <a:fillRect l="-1538" t="-4386" b="-7895"/>
                </a:stretch>
              </a:blipFill>
            </p:spPr>
            <p:txBody>
              <a:bodyPr/>
              <a:lstStyle/>
              <a:p>
                <a:r>
                  <a:rPr lang="en-US">
                    <a:noFill/>
                  </a:rPr>
                  <a:t> </a:t>
                </a:r>
              </a:p>
            </p:txBody>
          </p:sp>
        </mc:Fallback>
      </mc:AlternateContent>
      <p:sp>
        <p:nvSpPr>
          <p:cNvPr id="10" name="Espace réservé du texte 2"/>
          <p:cNvSpPr>
            <a:spLocks noGrp="1"/>
          </p:cNvSpPr>
          <p:nvPr>
            <p:ph type="body" sz="quarter" idx="13"/>
          </p:nvPr>
        </p:nvSpPr>
        <p:spPr>
          <a:xfrm>
            <a:off x="4340625" y="5629493"/>
            <a:ext cx="5176991" cy="1000605"/>
          </a:xfrm>
          <a:ln>
            <a:solidFill>
              <a:schemeClr val="accent1"/>
            </a:solidFill>
          </a:ln>
        </p:spPr>
        <p:txBody>
          <a:bodyPr/>
          <a:lstStyle/>
          <a:p>
            <a:pPr marL="285750" indent="-285750">
              <a:spcBef>
                <a:spcPts val="0"/>
              </a:spcBef>
              <a:buFont typeface="Wingdings" panose="05000000000000000000" pitchFamily="2" charset="2"/>
              <a:buChar char="ü"/>
            </a:pPr>
            <a:r>
              <a:rPr lang="en-US" sz="2000" u="sng" dirty="0" smtClean="0"/>
              <a:t>Complementary developments: </a:t>
            </a:r>
          </a:p>
          <a:p>
            <a:pPr marL="808038" indent="-342900">
              <a:spcBef>
                <a:spcPts val="0"/>
              </a:spcBef>
              <a:buFont typeface="Wingdings" panose="05000000000000000000" pitchFamily="2" charset="2"/>
              <a:buChar char="Ø"/>
            </a:pPr>
            <a:r>
              <a:rPr lang="en-US" sz="2000" dirty="0" smtClean="0"/>
              <a:t>backings (material + thickness)</a:t>
            </a:r>
          </a:p>
          <a:p>
            <a:pPr marL="808038" indent="-342900">
              <a:spcBef>
                <a:spcPts val="0"/>
              </a:spcBef>
              <a:buFont typeface="Wingdings" panose="05000000000000000000" pitchFamily="2" charset="2"/>
              <a:buChar char="Ø"/>
            </a:pPr>
            <a:r>
              <a:rPr lang="en-US" sz="2000" dirty="0" smtClean="0"/>
              <a:t>characterization techniques </a:t>
            </a:r>
            <a:endParaRPr lang="en-US" sz="2000" dirty="0"/>
          </a:p>
        </p:txBody>
      </p:sp>
      <p:sp>
        <p:nvSpPr>
          <p:cNvPr id="11" name="Espace réservé du texte 2"/>
          <p:cNvSpPr>
            <a:spLocks noGrp="1"/>
          </p:cNvSpPr>
          <p:nvPr>
            <p:ph type="body" sz="quarter" idx="13"/>
          </p:nvPr>
        </p:nvSpPr>
        <p:spPr>
          <a:xfrm>
            <a:off x="5650626" y="2817518"/>
            <a:ext cx="5896462" cy="1344901"/>
          </a:xfrm>
        </p:spPr>
        <p:txBody>
          <a:bodyPr/>
          <a:lstStyle/>
          <a:p>
            <a:pPr marL="285750" indent="-285750">
              <a:spcBef>
                <a:spcPts val="0"/>
              </a:spcBef>
              <a:buFont typeface="Wingdings" panose="05000000000000000000" pitchFamily="2" charset="2"/>
              <a:buChar char="ü"/>
            </a:pPr>
            <a:r>
              <a:rPr lang="en-US" sz="2000" u="sng" dirty="0" smtClean="0"/>
              <a:t>Methods:</a:t>
            </a:r>
            <a:endParaRPr lang="en-US" sz="2000" dirty="0" smtClean="0"/>
          </a:p>
          <a:p>
            <a:pPr marL="712788" indent="-342900">
              <a:spcBef>
                <a:spcPts val="0"/>
              </a:spcBef>
              <a:buFont typeface="Wingdings" panose="05000000000000000000" pitchFamily="2" charset="2"/>
              <a:buChar char="Ø"/>
            </a:pPr>
            <a:r>
              <a:rPr lang="en-US" sz="2000" dirty="0" smtClean="0">
                <a:sym typeface="Wingdings" panose="05000000000000000000" pitchFamily="2" charset="2"/>
              </a:rPr>
              <a:t>High yield</a:t>
            </a:r>
          </a:p>
          <a:p>
            <a:pPr marL="712788" indent="-342900">
              <a:spcBef>
                <a:spcPts val="0"/>
              </a:spcBef>
              <a:buFont typeface="Wingdings" panose="05000000000000000000" pitchFamily="2" charset="2"/>
              <a:buChar char="Ø"/>
            </a:pPr>
            <a:r>
              <a:rPr lang="en-US" sz="2000" dirty="0" smtClean="0">
                <a:sym typeface="Wingdings" panose="05000000000000000000" pitchFamily="2" charset="2"/>
              </a:rPr>
              <a:t>reliability/reproducibility</a:t>
            </a:r>
          </a:p>
          <a:p>
            <a:pPr marL="712788" indent="-342900">
              <a:spcBef>
                <a:spcPts val="0"/>
              </a:spcBef>
              <a:buFont typeface="Wingdings" panose="05000000000000000000" pitchFamily="2" charset="2"/>
              <a:buChar char="Ø"/>
            </a:pPr>
            <a:r>
              <a:rPr lang="en-US" sz="2000" dirty="0" smtClean="0">
                <a:sym typeface="Wingdings" panose="05000000000000000000" pitchFamily="2" charset="2"/>
              </a:rPr>
              <a:t>control </a:t>
            </a:r>
            <a:r>
              <a:rPr lang="en-US" sz="2000" dirty="0">
                <a:sym typeface="Wingdings" panose="05000000000000000000" pitchFamily="2" charset="2"/>
              </a:rPr>
              <a:t>of </a:t>
            </a:r>
            <a:r>
              <a:rPr lang="en-US" sz="2000" dirty="0" smtClean="0">
                <a:sym typeface="Wingdings" panose="05000000000000000000" pitchFamily="2" charset="2"/>
              </a:rPr>
              <a:t>dimensions </a:t>
            </a:r>
            <a:r>
              <a:rPr lang="en-US" sz="2000" dirty="0">
                <a:sym typeface="Wingdings" panose="05000000000000000000" pitchFamily="2" charset="2"/>
              </a:rPr>
              <a:t>and </a:t>
            </a:r>
            <a:r>
              <a:rPr lang="en-US" sz="2000" dirty="0" smtClean="0">
                <a:sym typeface="Wingdings" panose="05000000000000000000" pitchFamily="2" charset="2"/>
              </a:rPr>
              <a:t>thickness</a:t>
            </a:r>
            <a:endParaRPr lang="en-US" sz="2000" dirty="0" smtClean="0"/>
          </a:p>
        </p:txBody>
      </p:sp>
      <p:sp>
        <p:nvSpPr>
          <p:cNvPr id="12" name="Espace réservé du texte 2"/>
          <p:cNvSpPr>
            <a:spLocks noGrp="1"/>
          </p:cNvSpPr>
          <p:nvPr>
            <p:ph type="body" sz="quarter" idx="13"/>
          </p:nvPr>
        </p:nvSpPr>
        <p:spPr>
          <a:xfrm>
            <a:off x="8120603" y="4268483"/>
            <a:ext cx="3846522" cy="1134903"/>
          </a:xfrm>
          <a:ln w="25400">
            <a:solidFill>
              <a:schemeClr val="accent1"/>
            </a:solidFill>
          </a:ln>
          <a:effectLst>
            <a:outerShdw blurRad="50800" dist="38100" dir="5400000" algn="t" rotWithShape="0">
              <a:prstClr val="black">
                <a:alpha val="40000"/>
              </a:prstClr>
            </a:outerShdw>
          </a:effectLst>
        </p:spPr>
        <p:txBody>
          <a:bodyPr/>
          <a:lstStyle/>
          <a:p>
            <a:pPr marL="712788" indent="-342900">
              <a:spcBef>
                <a:spcPts val="0"/>
              </a:spcBef>
              <a:buFont typeface="Wingdings" panose="05000000000000000000" pitchFamily="2" charset="2"/>
              <a:buChar char="Ø"/>
            </a:pPr>
            <a:r>
              <a:rPr lang="en-US" sz="2000" dirty="0" smtClean="0"/>
              <a:t>Electro-precipitation</a:t>
            </a:r>
          </a:p>
          <a:p>
            <a:pPr marL="712788" indent="-342900">
              <a:spcBef>
                <a:spcPts val="0"/>
              </a:spcBef>
              <a:buFont typeface="Wingdings" panose="05000000000000000000" pitchFamily="2" charset="2"/>
              <a:buChar char="Ø"/>
            </a:pPr>
            <a:r>
              <a:rPr lang="en-US" sz="2000" dirty="0" smtClean="0"/>
              <a:t>Drop-on-Demand</a:t>
            </a:r>
          </a:p>
          <a:p>
            <a:pPr marL="712788" indent="-342900">
              <a:spcBef>
                <a:spcPts val="0"/>
              </a:spcBef>
              <a:buFont typeface="Wingdings" panose="05000000000000000000" pitchFamily="2" charset="2"/>
              <a:buChar char="Ø"/>
            </a:pPr>
            <a:r>
              <a:rPr lang="en-US" sz="2000" dirty="0" smtClean="0"/>
              <a:t>intermetallic targets </a:t>
            </a:r>
          </a:p>
        </p:txBody>
      </p:sp>
    </p:spTree>
    <p:extLst>
      <p:ext uri="{BB962C8B-B14F-4D97-AF65-F5344CB8AC3E}">
        <p14:creationId xmlns:p14="http://schemas.microsoft.com/office/powerpoint/2010/main" val="41138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p:bldP spid="1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5442" y="136477"/>
            <a:ext cx="8915399" cy="1787809"/>
          </a:xfrm>
        </p:spPr>
        <p:txBody>
          <a:bodyPr/>
          <a:lstStyle/>
          <a:p>
            <a:r>
              <a:rPr lang="fr-FR" dirty="0" smtClean="0"/>
              <a:t>Actinide </a:t>
            </a:r>
            <a:r>
              <a:rPr lang="fr-FR" dirty="0" err="1" smtClean="0"/>
              <a:t>Targets</a:t>
            </a:r>
            <a:endParaRPr lang="en-US" dirty="0"/>
          </a:p>
        </p:txBody>
      </p:sp>
      <p:pic>
        <p:nvPicPr>
          <p:cNvPr id="6" name="Image 5"/>
          <p:cNvPicPr>
            <a:picLocks noChangeAspect="1"/>
          </p:cNvPicPr>
          <p:nvPr/>
        </p:nvPicPr>
        <p:blipFill rotWithShape="1">
          <a:blip r:embed="rId3"/>
          <a:srcRect t="48812" b="1280"/>
          <a:stretch/>
        </p:blipFill>
        <p:spPr>
          <a:xfrm>
            <a:off x="6352690" y="837314"/>
            <a:ext cx="5266536" cy="51404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019" y="5027611"/>
            <a:ext cx="220980" cy="215265"/>
          </a:xfrm>
          <a:prstGeom prst="rect">
            <a:avLst/>
          </a:prstGeom>
        </p:spPr>
      </p:pic>
      <p:sp>
        <p:nvSpPr>
          <p:cNvPr id="8" name="Sous-titre 2"/>
          <p:cNvSpPr txBox="1">
            <a:spLocks/>
          </p:cNvSpPr>
          <p:nvPr/>
        </p:nvSpPr>
        <p:spPr>
          <a:xfrm>
            <a:off x="9264646" y="31800"/>
            <a:ext cx="2770438" cy="805514"/>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Actinide Targets</a:t>
            </a:r>
          </a:p>
          <a:p>
            <a:r>
              <a:rPr lang="fr-FR" sz="2000" dirty="0" smtClean="0">
                <a:solidFill>
                  <a:schemeClr val="accent1"/>
                </a:solidFill>
              </a:rPr>
              <a:t>Applications</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9" name="ZoneTexte 8"/>
              <p:cNvSpPr txBox="1"/>
              <p:nvPr/>
            </p:nvSpPr>
            <p:spPr>
              <a:xfrm>
                <a:off x="254405" y="85595"/>
                <a:ext cx="3168303" cy="697499"/>
              </a:xfrm>
              <a:prstGeom prst="rect">
                <a:avLst/>
              </a:prstGeom>
              <a:noFill/>
            </p:spPr>
            <p:txBody>
              <a:bodyPr wrap="none" rtlCol="0">
                <a:spAutoFit/>
              </a:bodyPr>
              <a:lstStyle/>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HI</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254405" y="85595"/>
                <a:ext cx="3168303" cy="697499"/>
              </a:xfrm>
              <a:prstGeom prst="rect">
                <a:avLst/>
              </a:prstGeom>
              <a:blipFill>
                <a:blip r:embed="rId5"/>
                <a:stretch>
                  <a:fillRect l="-1734" t="-4386" b="-7895"/>
                </a:stretch>
              </a:blipFill>
            </p:spPr>
            <p:txBody>
              <a:bodyPr/>
              <a:lstStyle/>
              <a:p>
                <a:r>
                  <a:rPr lang="en-US">
                    <a:noFill/>
                  </a:rPr>
                  <a:t> </a:t>
                </a:r>
              </a:p>
            </p:txBody>
          </p:sp>
        </mc:Fallback>
      </mc:AlternateContent>
      <p:sp>
        <p:nvSpPr>
          <p:cNvPr id="10" name="ZoneTexte 9"/>
          <p:cNvSpPr txBox="1"/>
          <p:nvPr/>
        </p:nvSpPr>
        <p:spPr>
          <a:xfrm>
            <a:off x="3579025" y="2664033"/>
            <a:ext cx="3432350" cy="1569660"/>
          </a:xfrm>
          <a:prstGeom prst="rect">
            <a:avLst/>
          </a:prstGeom>
          <a:noFill/>
        </p:spPr>
        <p:txBody>
          <a:bodyPr wrap="none" rtlCol="0">
            <a:spAutoFit/>
          </a:bodyPr>
          <a:lstStyle/>
          <a:p>
            <a:r>
              <a:rPr lang="en-US" sz="1600" dirty="0" smtClean="0">
                <a:solidFill>
                  <a:srgbClr val="C00000"/>
                </a:solidFill>
              </a:rPr>
              <a:t>Actinide targets for SHE:</a:t>
            </a:r>
          </a:p>
          <a:p>
            <a:pPr lvl="1">
              <a:buFont typeface="Wingdings" pitchFamily="2" charset="2"/>
              <a:buChar char="ü"/>
            </a:pPr>
            <a:r>
              <a:rPr lang="en-US" sz="1600" dirty="0" smtClean="0">
                <a:solidFill>
                  <a:srgbClr val="C00000"/>
                </a:solidFill>
              </a:rPr>
              <a:t>200 – 500 µg/cm²</a:t>
            </a:r>
          </a:p>
          <a:p>
            <a:pPr lvl="1">
              <a:buFont typeface="Wingdings" pitchFamily="2" charset="2"/>
              <a:buChar char="ü"/>
            </a:pPr>
            <a:r>
              <a:rPr lang="en-US" sz="1600" dirty="0" smtClean="0">
                <a:solidFill>
                  <a:srgbClr val="C00000"/>
                </a:solidFill>
              </a:rPr>
              <a:t>Homogeneous</a:t>
            </a:r>
          </a:p>
          <a:p>
            <a:pPr lvl="1">
              <a:buFont typeface="Wingdings" pitchFamily="2" charset="2"/>
              <a:buChar char="ü"/>
            </a:pPr>
            <a:r>
              <a:rPr lang="fr-FR" sz="1600" dirty="0" err="1" smtClean="0">
                <a:solidFill>
                  <a:srgbClr val="C00000"/>
                </a:solidFill>
              </a:rPr>
              <a:t>Numerous</a:t>
            </a:r>
            <a:endParaRPr lang="en-US" sz="1600" dirty="0" smtClean="0">
              <a:solidFill>
                <a:srgbClr val="C00000"/>
              </a:solidFill>
            </a:endParaRPr>
          </a:p>
          <a:p>
            <a:pPr lvl="1">
              <a:buFont typeface="Wingdings" pitchFamily="2" charset="2"/>
              <a:buChar char="ü"/>
            </a:pPr>
            <a:r>
              <a:rPr lang="en-US" sz="1600" dirty="0" smtClean="0">
                <a:solidFill>
                  <a:srgbClr val="C00000"/>
                </a:solidFill>
              </a:rPr>
              <a:t>Minimizing </a:t>
            </a:r>
            <a:r>
              <a:rPr lang="en-US" sz="1600" dirty="0" err="1" smtClean="0">
                <a:solidFill>
                  <a:srgbClr val="C00000"/>
                </a:solidFill>
              </a:rPr>
              <a:t>Eloss</a:t>
            </a:r>
            <a:r>
              <a:rPr lang="en-US" sz="1600" dirty="0" smtClean="0">
                <a:solidFill>
                  <a:srgbClr val="C00000"/>
                </a:solidFill>
              </a:rPr>
              <a:t> in backing</a:t>
            </a:r>
          </a:p>
          <a:p>
            <a:pPr lvl="1"/>
            <a:r>
              <a:rPr lang="fr-FR" sz="1600" dirty="0" smtClean="0">
                <a:solidFill>
                  <a:srgbClr val="C00000"/>
                </a:solidFill>
              </a:rPr>
              <a:t>(</a:t>
            </a:r>
            <a:r>
              <a:rPr lang="fr-FR" sz="1600" dirty="0" err="1" smtClean="0">
                <a:solidFill>
                  <a:srgbClr val="C00000"/>
                </a:solidFill>
              </a:rPr>
              <a:t>now</a:t>
            </a:r>
            <a:r>
              <a:rPr lang="fr-FR" sz="1600" dirty="0" smtClean="0">
                <a:solidFill>
                  <a:srgbClr val="C00000"/>
                </a:solidFill>
              </a:rPr>
              <a:t> 1,5 µm Ti : </a:t>
            </a:r>
            <a:r>
              <a:rPr lang="fr-FR" sz="1600" dirty="0" err="1" smtClean="0">
                <a:solidFill>
                  <a:srgbClr val="C00000"/>
                </a:solidFill>
              </a:rPr>
              <a:t>dE</a:t>
            </a:r>
            <a:r>
              <a:rPr lang="fr-FR" sz="1600" dirty="0" smtClean="0">
                <a:solidFill>
                  <a:srgbClr val="C00000"/>
                </a:solidFill>
              </a:rPr>
              <a:t>=2/3dE</a:t>
            </a:r>
            <a:r>
              <a:rPr lang="fr-FR" sz="1600" baseline="-25000" dirty="0" smtClean="0">
                <a:solidFill>
                  <a:srgbClr val="C00000"/>
                </a:solidFill>
              </a:rPr>
              <a:t>tot</a:t>
            </a:r>
            <a:r>
              <a:rPr lang="fr-FR" sz="1600" dirty="0" smtClean="0">
                <a:solidFill>
                  <a:srgbClr val="C00000"/>
                </a:solidFill>
              </a:rPr>
              <a:t>)</a:t>
            </a:r>
            <a:endParaRPr lang="en-US" sz="1600" dirty="0">
              <a:solidFill>
                <a:srgbClr val="C00000"/>
              </a:solidFill>
            </a:endParaRPr>
          </a:p>
        </p:txBody>
      </p:sp>
      <p:grpSp>
        <p:nvGrpSpPr>
          <p:cNvPr id="15" name="Groupe 14"/>
          <p:cNvGrpSpPr/>
          <p:nvPr/>
        </p:nvGrpSpPr>
        <p:grpSpPr>
          <a:xfrm>
            <a:off x="496805" y="1654426"/>
            <a:ext cx="3780000" cy="3439580"/>
            <a:chOff x="2340000" y="946687"/>
            <a:chExt cx="3780000" cy="3439580"/>
          </a:xfrm>
        </p:grpSpPr>
        <p:grpSp>
          <p:nvGrpSpPr>
            <p:cNvPr id="16" name="Groupe 15"/>
            <p:cNvGrpSpPr/>
            <p:nvPr/>
          </p:nvGrpSpPr>
          <p:grpSpPr>
            <a:xfrm>
              <a:off x="2340000" y="946687"/>
              <a:ext cx="3780000" cy="3439580"/>
              <a:chOff x="2340000" y="946687"/>
              <a:chExt cx="3780000" cy="3439580"/>
            </a:xfrm>
          </p:grpSpPr>
          <p:sp>
            <p:nvSpPr>
              <p:cNvPr id="18" name="people.physics.anu.edu.au/"/>
              <p:cNvSpPr txBox="1"/>
              <p:nvPr/>
            </p:nvSpPr>
            <p:spPr>
              <a:xfrm>
                <a:off x="4006009" y="3784996"/>
                <a:ext cx="1025923" cy="18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lvl1pPr>
              </a:lstStyle>
              <a:p>
                <a:r>
                  <a:rPr sz="703"/>
                  <a:t>people.physics.anu.edu.au/</a:t>
                </a:r>
              </a:p>
            </p:txBody>
          </p:sp>
          <p:pic>
            <p:nvPicPr>
              <p:cNvPr id="19" name="chart-6.png" descr="chart-6.png"/>
              <p:cNvPicPr>
                <a:picLocks noChangeAspect="1"/>
              </p:cNvPicPr>
              <p:nvPr/>
            </p:nvPicPr>
            <p:blipFill rotWithShape="1">
              <a:blip r:embed="rId6">
                <a:extLst/>
              </a:blip>
              <a:srcRect l="59451" t="-1" r="-790" b="29601"/>
              <a:stretch/>
            </p:blipFill>
            <p:spPr>
              <a:xfrm>
                <a:off x="2340000" y="946687"/>
                <a:ext cx="3780000" cy="3420000"/>
              </a:xfrm>
              <a:prstGeom prst="rect">
                <a:avLst/>
              </a:prstGeom>
              <a:ln w="12700">
                <a:miter lim="400000"/>
              </a:ln>
            </p:spPr>
          </p:pic>
          <p:sp>
            <p:nvSpPr>
              <p:cNvPr id="20" name="Ligne"/>
              <p:cNvSpPr/>
              <p:nvPr/>
            </p:nvSpPr>
            <p:spPr>
              <a:xfrm flipV="1">
                <a:off x="2917941" y="1942142"/>
                <a:ext cx="1" cy="243519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1" name="Ligne"/>
              <p:cNvSpPr/>
              <p:nvPr/>
            </p:nvSpPr>
            <p:spPr>
              <a:xfrm flipV="1">
                <a:off x="2711645" y="1951072"/>
                <a:ext cx="1" cy="243519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pic>
          <p:nvPicPr>
            <p:cNvPr id="17" name="Rectangle aux angles arrondis" descr="Rectangle aux angles arrondis"/>
            <p:cNvPicPr>
              <a:picLocks/>
            </p:cNvPicPr>
            <p:nvPr/>
          </p:nvPicPr>
          <p:blipFill>
            <a:blip r:embed="rId7">
              <a:extLst/>
            </a:blip>
            <a:stretch>
              <a:fillRect/>
            </a:stretch>
          </p:blipFill>
          <p:spPr>
            <a:xfrm rot="18340391">
              <a:off x="2089005" y="2622337"/>
              <a:ext cx="2302949" cy="763444"/>
            </a:xfrm>
            <a:prstGeom prst="rect">
              <a:avLst/>
            </a:prstGeom>
          </p:spPr>
        </p:pic>
      </p:grpSp>
      <p:sp>
        <p:nvSpPr>
          <p:cNvPr id="22" name="Rectangle 21"/>
          <p:cNvSpPr/>
          <p:nvPr/>
        </p:nvSpPr>
        <p:spPr>
          <a:xfrm rot="18490401">
            <a:off x="1256232" y="3179759"/>
            <a:ext cx="587020" cy="369332"/>
          </a:xfrm>
          <a:prstGeom prst="rect">
            <a:avLst/>
          </a:prstGeom>
        </p:spPr>
        <p:txBody>
          <a:bodyPr wrap="none">
            <a:spAutoFit/>
          </a:bodyPr>
          <a:lstStyle/>
          <a:p>
            <a:r>
              <a:rPr lang="fr-FR" baseline="30000" dirty="0" smtClean="0">
                <a:solidFill>
                  <a:srgbClr val="00B050"/>
                </a:solidFill>
              </a:rPr>
              <a:t>238</a:t>
            </a:r>
            <a:r>
              <a:rPr lang="fr-FR" b="1" dirty="0" smtClean="0">
                <a:solidFill>
                  <a:srgbClr val="00B050"/>
                </a:solidFill>
              </a:rPr>
              <a:t>U</a:t>
            </a:r>
            <a:endParaRPr lang="fr-FR" b="1" dirty="0">
              <a:solidFill>
                <a:schemeClr val="bg1">
                  <a:lumMod val="50000"/>
                </a:schemeClr>
              </a:solidFill>
            </a:endParaRPr>
          </a:p>
        </p:txBody>
      </p:sp>
      <p:sp>
        <p:nvSpPr>
          <p:cNvPr id="23" name="Rectangle 22"/>
          <p:cNvSpPr/>
          <p:nvPr/>
        </p:nvSpPr>
        <p:spPr>
          <a:xfrm>
            <a:off x="2022340" y="2173612"/>
            <a:ext cx="827471" cy="369332"/>
          </a:xfrm>
          <a:prstGeom prst="rect">
            <a:avLst/>
          </a:prstGeom>
        </p:spPr>
        <p:txBody>
          <a:bodyPr wrap="none">
            <a:spAutoFit/>
          </a:bodyPr>
          <a:lstStyle/>
          <a:p>
            <a:r>
              <a:rPr lang="fr-FR" baseline="30000" dirty="0" smtClean="0">
                <a:solidFill>
                  <a:srgbClr val="00B050"/>
                </a:solidFill>
              </a:rPr>
              <a:t>243</a:t>
            </a:r>
            <a:r>
              <a:rPr lang="fr-FR" b="1" dirty="0" smtClean="0">
                <a:solidFill>
                  <a:srgbClr val="00B050"/>
                </a:solidFill>
              </a:rPr>
              <a:t>Am</a:t>
            </a:r>
            <a:endParaRPr lang="fr-FR" b="1" dirty="0">
              <a:solidFill>
                <a:schemeClr val="bg1">
                  <a:lumMod val="50000"/>
                </a:schemeClr>
              </a:solidFill>
            </a:endParaRPr>
          </a:p>
        </p:txBody>
      </p:sp>
      <p:sp>
        <p:nvSpPr>
          <p:cNvPr id="24" name="Rectangle 23"/>
          <p:cNvSpPr/>
          <p:nvPr/>
        </p:nvSpPr>
        <p:spPr>
          <a:xfrm>
            <a:off x="2162814" y="1952278"/>
            <a:ext cx="835485" cy="369332"/>
          </a:xfrm>
          <a:prstGeom prst="rect">
            <a:avLst/>
          </a:prstGeom>
        </p:spPr>
        <p:txBody>
          <a:bodyPr wrap="none">
            <a:spAutoFit/>
          </a:bodyPr>
          <a:lstStyle/>
          <a:p>
            <a:r>
              <a:rPr lang="fr-FR" baseline="30000" dirty="0" smtClean="0">
                <a:solidFill>
                  <a:srgbClr val="00B050"/>
                </a:solidFill>
              </a:rPr>
              <a:t>248</a:t>
            </a:r>
            <a:r>
              <a:rPr lang="fr-FR" b="1" dirty="0" smtClean="0">
                <a:solidFill>
                  <a:srgbClr val="00B050"/>
                </a:solidFill>
              </a:rPr>
              <a:t>Cm</a:t>
            </a:r>
            <a:endParaRPr lang="fr-FR" b="1" dirty="0">
              <a:solidFill>
                <a:schemeClr val="bg1">
                  <a:lumMod val="50000"/>
                </a:schemeClr>
              </a:solidFill>
            </a:endParaRPr>
          </a:p>
        </p:txBody>
      </p:sp>
      <p:sp>
        <p:nvSpPr>
          <p:cNvPr id="25" name="Rectangle 24"/>
          <p:cNvSpPr/>
          <p:nvPr/>
        </p:nvSpPr>
        <p:spPr>
          <a:xfrm>
            <a:off x="1566515" y="2389409"/>
            <a:ext cx="835485" cy="369332"/>
          </a:xfrm>
          <a:prstGeom prst="rect">
            <a:avLst/>
          </a:prstGeom>
        </p:spPr>
        <p:txBody>
          <a:bodyPr wrap="none">
            <a:spAutoFit/>
          </a:bodyPr>
          <a:lstStyle/>
          <a:p>
            <a:r>
              <a:rPr lang="fr-FR" baseline="30000" dirty="0" smtClean="0">
                <a:solidFill>
                  <a:srgbClr val="00B050"/>
                </a:solidFill>
              </a:rPr>
              <a:t>242,4</a:t>
            </a:r>
            <a:r>
              <a:rPr lang="fr-FR" b="1" dirty="0" smtClean="0">
                <a:solidFill>
                  <a:srgbClr val="00B050"/>
                </a:solidFill>
              </a:rPr>
              <a:t>Pu</a:t>
            </a:r>
            <a:endParaRPr lang="fr-FR" b="1" dirty="0">
              <a:solidFill>
                <a:schemeClr val="bg1">
                  <a:lumMod val="50000"/>
                </a:schemeClr>
              </a:solidFill>
            </a:endParaRPr>
          </a:p>
        </p:txBody>
      </p:sp>
      <p:sp>
        <p:nvSpPr>
          <p:cNvPr id="27" name="Rectangle 26"/>
          <p:cNvSpPr/>
          <p:nvPr/>
        </p:nvSpPr>
        <p:spPr>
          <a:xfrm>
            <a:off x="317997" y="1436978"/>
            <a:ext cx="2981504" cy="461665"/>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GT02</a:t>
            </a:r>
            <a:r>
              <a:rPr lang="fr-FR" sz="1200" i="1" dirty="0" smtClean="0"/>
              <a:t> – A. Lopez-Martens « Heavy and </a:t>
            </a:r>
            <a:r>
              <a:rPr lang="fr-FR" sz="1200" i="1" dirty="0" err="1" smtClean="0"/>
              <a:t>super_heavy</a:t>
            </a:r>
            <a:r>
              <a:rPr lang="fr-FR" sz="1200" i="1" dirty="0" smtClean="0"/>
              <a:t> </a:t>
            </a:r>
            <a:r>
              <a:rPr lang="fr-FR" sz="1200" i="1" dirty="0" err="1" smtClean="0"/>
              <a:t>nuclei</a:t>
            </a:r>
            <a:r>
              <a:rPr lang="fr-FR" sz="1200" i="1" dirty="0" smtClean="0"/>
              <a:t> »</a:t>
            </a:r>
          </a:p>
        </p:txBody>
      </p:sp>
      <p:sp>
        <p:nvSpPr>
          <p:cNvPr id="36" name="Rectangle 35"/>
          <p:cNvSpPr/>
          <p:nvPr/>
        </p:nvSpPr>
        <p:spPr>
          <a:xfrm>
            <a:off x="4160144" y="1875334"/>
            <a:ext cx="498855" cy="261610"/>
          </a:xfrm>
          <a:prstGeom prst="rect">
            <a:avLst/>
          </a:prstGeom>
        </p:spPr>
        <p:txBody>
          <a:bodyPr wrap="none">
            <a:spAutoFit/>
          </a:bodyPr>
          <a:lstStyle/>
          <a:p>
            <a:r>
              <a:rPr lang="fr-FR" sz="1100" baseline="30000" dirty="0" smtClean="0">
                <a:solidFill>
                  <a:srgbClr val="00B050"/>
                </a:solidFill>
              </a:rPr>
              <a:t>24x</a:t>
            </a:r>
            <a:r>
              <a:rPr lang="fr-FR" sz="1100" b="1" dirty="0" smtClean="0">
                <a:solidFill>
                  <a:srgbClr val="00B050"/>
                </a:solidFill>
              </a:rPr>
              <a:t>Bk</a:t>
            </a:r>
            <a:endParaRPr lang="fr-FR" sz="1100" b="1" dirty="0">
              <a:solidFill>
                <a:schemeClr val="bg1">
                  <a:lumMod val="50000"/>
                </a:schemeClr>
              </a:solidFill>
            </a:endParaRPr>
          </a:p>
        </p:txBody>
      </p:sp>
      <p:sp>
        <p:nvSpPr>
          <p:cNvPr id="37" name="Rectangle 36"/>
          <p:cNvSpPr/>
          <p:nvPr/>
        </p:nvSpPr>
        <p:spPr>
          <a:xfrm>
            <a:off x="4167930" y="1661168"/>
            <a:ext cx="494046" cy="261610"/>
          </a:xfrm>
          <a:prstGeom prst="rect">
            <a:avLst/>
          </a:prstGeom>
        </p:spPr>
        <p:txBody>
          <a:bodyPr wrap="none">
            <a:spAutoFit/>
          </a:bodyPr>
          <a:lstStyle/>
          <a:p>
            <a:r>
              <a:rPr lang="fr-FR" sz="1100" baseline="30000" dirty="0" smtClean="0">
                <a:solidFill>
                  <a:srgbClr val="00B050"/>
                </a:solidFill>
              </a:rPr>
              <a:t>252</a:t>
            </a:r>
            <a:r>
              <a:rPr lang="fr-FR" sz="1100" b="1" dirty="0" smtClean="0">
                <a:solidFill>
                  <a:srgbClr val="00B050"/>
                </a:solidFill>
              </a:rPr>
              <a:t>Cf</a:t>
            </a:r>
            <a:endParaRPr lang="fr-FR" sz="1100" b="1" dirty="0">
              <a:solidFill>
                <a:schemeClr val="bg1">
                  <a:lumMod val="50000"/>
                </a:schemeClr>
              </a:solidFill>
            </a:endParaRPr>
          </a:p>
        </p:txBody>
      </p:sp>
      <p:grpSp>
        <p:nvGrpSpPr>
          <p:cNvPr id="11" name="Groupe 10"/>
          <p:cNvGrpSpPr/>
          <p:nvPr/>
        </p:nvGrpSpPr>
        <p:grpSpPr>
          <a:xfrm>
            <a:off x="6292542" y="1757033"/>
            <a:ext cx="5764374" cy="4673574"/>
            <a:chOff x="6292542" y="1757033"/>
            <a:chExt cx="5764374" cy="4673574"/>
          </a:xfrm>
        </p:grpSpPr>
        <p:grpSp>
          <p:nvGrpSpPr>
            <p:cNvPr id="4" name="Groupe 3"/>
            <p:cNvGrpSpPr/>
            <p:nvPr/>
          </p:nvGrpSpPr>
          <p:grpSpPr>
            <a:xfrm>
              <a:off x="6292542" y="1757033"/>
              <a:ext cx="5764374" cy="4673574"/>
              <a:chOff x="6292542" y="1757033"/>
              <a:chExt cx="5764374" cy="4673574"/>
            </a:xfrm>
          </p:grpSpPr>
          <p:sp>
            <p:nvSpPr>
              <p:cNvPr id="34" name="ZoneTexte 33"/>
              <p:cNvSpPr txBox="1"/>
              <p:nvPr/>
            </p:nvSpPr>
            <p:spPr>
              <a:xfrm>
                <a:off x="10652056" y="6023141"/>
                <a:ext cx="1393330" cy="215444"/>
              </a:xfrm>
              <a:prstGeom prst="rect">
                <a:avLst/>
              </a:prstGeom>
              <a:noFill/>
            </p:spPr>
            <p:txBody>
              <a:bodyPr wrap="none" rtlCol="0">
                <a:spAutoFit/>
              </a:bodyPr>
              <a:lstStyle/>
              <a:p>
                <a:r>
                  <a:rPr lang="fr-FR" sz="800" i="1" dirty="0" err="1"/>
                  <a:t>Courtesy</a:t>
                </a:r>
                <a:r>
                  <a:rPr lang="fr-FR" sz="800" i="1" dirty="0"/>
                  <a:t> of K. Eberhardt</a:t>
                </a:r>
              </a:p>
            </p:txBody>
          </p:sp>
          <p:grpSp>
            <p:nvGrpSpPr>
              <p:cNvPr id="3" name="Groupe 2"/>
              <p:cNvGrpSpPr/>
              <p:nvPr/>
            </p:nvGrpSpPr>
            <p:grpSpPr>
              <a:xfrm>
                <a:off x="6292542" y="1757033"/>
                <a:ext cx="5764374" cy="4673574"/>
                <a:chOff x="6292542" y="1757033"/>
                <a:chExt cx="5764374" cy="4673574"/>
              </a:xfrm>
            </p:grpSpPr>
            <p:grpSp>
              <p:nvGrpSpPr>
                <p:cNvPr id="28" name="Gruppieren 1"/>
                <p:cNvGrpSpPr>
                  <a:grpSpLocks noChangeAspect="1"/>
                </p:cNvGrpSpPr>
                <p:nvPr/>
              </p:nvGrpSpPr>
              <p:grpSpPr>
                <a:xfrm>
                  <a:off x="10650300" y="4492735"/>
                  <a:ext cx="1406616" cy="1561526"/>
                  <a:chOff x="379952" y="2542973"/>
                  <a:chExt cx="3349085" cy="3717920"/>
                </a:xfrm>
              </p:grpSpPr>
              <p:pic>
                <p:nvPicPr>
                  <p:cNvPr id="29" name="Grafik 2"/>
                  <p:cNvPicPr>
                    <a:picLocks noChangeAspect="1"/>
                  </p:cNvPicPr>
                  <p:nvPr/>
                </p:nvPicPr>
                <p:blipFill>
                  <a:blip r:embed="rId8" cstate="print"/>
                  <a:stretch>
                    <a:fillRect/>
                  </a:stretch>
                </p:blipFill>
                <p:spPr>
                  <a:xfrm>
                    <a:off x="379952" y="2542973"/>
                    <a:ext cx="3349085" cy="3494697"/>
                  </a:xfrm>
                  <a:prstGeom prst="rect">
                    <a:avLst/>
                  </a:prstGeom>
                </p:spPr>
              </p:pic>
              <p:sp>
                <p:nvSpPr>
                  <p:cNvPr id="30" name="Textfeld 3"/>
                  <p:cNvSpPr txBox="1"/>
                  <p:nvPr/>
                </p:nvSpPr>
                <p:spPr>
                  <a:xfrm>
                    <a:off x="379952" y="5638012"/>
                    <a:ext cx="3349085" cy="622881"/>
                  </a:xfrm>
                  <a:prstGeom prst="rect">
                    <a:avLst/>
                  </a:prstGeom>
                  <a:solidFill>
                    <a:schemeClr val="bg1">
                      <a:lumMod val="65000"/>
                    </a:schemeClr>
                  </a:solidFill>
                </p:spPr>
                <p:txBody>
                  <a:bodyPr wrap="square" rtlCol="0">
                    <a:spAutoFit/>
                  </a:bodyPr>
                  <a:lstStyle/>
                  <a:p>
                    <a:pPr algn="ctr"/>
                    <a:r>
                      <a:rPr lang="de-DE" altLang="de-DE" sz="1050" b="1" baseline="30000" dirty="0">
                        <a:latin typeface="Arial" panose="020B0604020202020204" pitchFamily="34" charset="0"/>
                        <a:cs typeface="Arial" panose="020B0604020202020204" pitchFamily="34" charset="0"/>
                        <a:sym typeface="Symbol" panose="05050102010706020507" pitchFamily="18" charset="2"/>
                      </a:rPr>
                      <a:t>242</a:t>
                    </a:r>
                    <a:r>
                      <a:rPr lang="de-DE" altLang="de-DE" sz="1050" b="1" dirty="0">
                        <a:latin typeface="Arial" panose="020B0604020202020204" pitchFamily="34" charset="0"/>
                        <a:cs typeface="Arial" panose="020B0604020202020204" pitchFamily="34" charset="0"/>
                        <a:sym typeface="Symbol" panose="05050102010706020507" pitchFamily="18" charset="2"/>
                      </a:rPr>
                      <a:t>Pu / 110 µg/cm</a:t>
                    </a:r>
                    <a:r>
                      <a:rPr lang="de-DE" altLang="de-DE" sz="1050" b="1" baseline="30000" dirty="0">
                        <a:latin typeface="Arial" panose="020B0604020202020204" pitchFamily="34" charset="0"/>
                        <a:cs typeface="Arial" panose="020B0604020202020204" pitchFamily="34" charset="0"/>
                        <a:sym typeface="Symbol" panose="05050102010706020507" pitchFamily="18" charset="2"/>
                      </a:rPr>
                      <a:t>2</a:t>
                    </a:r>
                    <a:endParaRPr lang="de-DE" sz="1050" dirty="0"/>
                  </a:p>
                </p:txBody>
              </p:sp>
              <p:cxnSp>
                <p:nvCxnSpPr>
                  <p:cNvPr id="31" name="Gerade Verbindung mit Pfeil 5"/>
                  <p:cNvCxnSpPr/>
                  <p:nvPr/>
                </p:nvCxnSpPr>
                <p:spPr>
                  <a:xfrm>
                    <a:off x="871538" y="4057650"/>
                    <a:ext cx="2357437"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feld 13"/>
                  <p:cNvSpPr txBox="1"/>
                  <p:nvPr/>
                </p:nvSpPr>
                <p:spPr>
                  <a:xfrm>
                    <a:off x="1514478" y="3646199"/>
                    <a:ext cx="1056764" cy="1025922"/>
                  </a:xfrm>
                  <a:prstGeom prst="rect">
                    <a:avLst/>
                  </a:prstGeom>
                  <a:solidFill>
                    <a:schemeClr val="bg1">
                      <a:lumMod val="65000"/>
                    </a:schemeClr>
                  </a:solidFill>
                </p:spPr>
                <p:txBody>
                  <a:bodyPr wrap="square" rtlCol="0">
                    <a:spAutoFit/>
                  </a:bodyPr>
                  <a:lstStyle/>
                  <a:p>
                    <a:pPr algn="ctr"/>
                    <a:r>
                      <a:rPr lang="de-DE" altLang="de-DE" sz="1050" b="1" dirty="0">
                        <a:latin typeface="Arial" panose="020B0604020202020204" pitchFamily="34" charset="0"/>
                        <a:cs typeface="Arial" panose="020B0604020202020204" pitchFamily="34" charset="0"/>
                        <a:sym typeface="Symbol" panose="05050102010706020507" pitchFamily="18" charset="2"/>
                      </a:rPr>
                      <a:t>75 mm</a:t>
                    </a:r>
                    <a:endParaRPr lang="de-DE" sz="1050" dirty="0"/>
                  </a:p>
                </p:txBody>
              </p:sp>
            </p:grpSp>
            <p:sp>
              <p:nvSpPr>
                <p:cNvPr id="14" name="Rectangle 13"/>
                <p:cNvSpPr/>
                <p:nvPr/>
              </p:nvSpPr>
              <p:spPr>
                <a:xfrm>
                  <a:off x="7606044" y="1757033"/>
                  <a:ext cx="3866081" cy="64633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GT02</a:t>
                  </a:r>
                  <a:r>
                    <a:rPr lang="fr-FR" sz="1200" i="1" dirty="0" smtClean="0"/>
                    <a:t> – B. </a:t>
                  </a:r>
                  <a:r>
                    <a:rPr lang="fr-FR" sz="1200" i="1" dirty="0" err="1" smtClean="0"/>
                    <a:t>Jurado</a:t>
                  </a:r>
                  <a:r>
                    <a:rPr lang="fr-FR" sz="1200" i="1" dirty="0" smtClean="0"/>
                    <a:t> « Comment arriver à une description complète de la fission nucléaire? »</a:t>
                  </a:r>
                  <a:endParaRPr lang="fr-FR" sz="1200" i="1" dirty="0"/>
                </a:p>
                <a:p>
                  <a:r>
                    <a:rPr lang="fr-FR" sz="1200" b="1" i="1" dirty="0" smtClean="0"/>
                    <a:t>GT11</a:t>
                  </a:r>
                  <a:r>
                    <a:rPr lang="fr-FR" sz="1200" i="1" dirty="0" smtClean="0"/>
                    <a:t> – M. </a:t>
                  </a:r>
                  <a:r>
                    <a:rPr lang="fr-FR" sz="1200" i="1" dirty="0" err="1" smtClean="0"/>
                    <a:t>Kerveno</a:t>
                  </a:r>
                  <a:r>
                    <a:rPr lang="fr-FR" sz="1200" i="1" dirty="0" smtClean="0"/>
                    <a:t> « Données nucléaires »</a:t>
                  </a:r>
                </a:p>
              </p:txBody>
            </p:sp>
            <p:sp>
              <p:nvSpPr>
                <p:cNvPr id="26" name="ZoneTexte 25"/>
                <p:cNvSpPr txBox="1"/>
                <p:nvPr/>
              </p:nvSpPr>
              <p:spPr>
                <a:xfrm>
                  <a:off x="6292542" y="4553170"/>
                  <a:ext cx="4552694" cy="1877437"/>
                </a:xfrm>
                <a:prstGeom prst="rect">
                  <a:avLst/>
                </a:prstGeom>
                <a:noFill/>
              </p:spPr>
              <p:txBody>
                <a:bodyPr wrap="square" rtlCol="0">
                  <a:spAutoFit/>
                </a:bodyPr>
                <a:lstStyle/>
                <a:p>
                  <a:r>
                    <a:rPr lang="fr-FR" sz="1600" dirty="0">
                      <a:solidFill>
                        <a:srgbClr val="C00000"/>
                      </a:solidFill>
                    </a:rPr>
                    <a:t>Actinide </a:t>
                  </a:r>
                  <a:r>
                    <a:rPr lang="fr-FR" sz="1600" dirty="0" err="1">
                      <a:solidFill>
                        <a:srgbClr val="C00000"/>
                      </a:solidFill>
                    </a:rPr>
                    <a:t>sample</a:t>
                  </a:r>
                  <a:r>
                    <a:rPr lang="fr-FR" sz="1600" dirty="0">
                      <a:solidFill>
                        <a:srgbClr val="C00000"/>
                      </a:solidFill>
                    </a:rPr>
                    <a:t>:</a:t>
                  </a:r>
                </a:p>
                <a:p>
                  <a:pPr lvl="1">
                    <a:buFont typeface="Wingdings" pitchFamily="2" charset="2"/>
                    <a:buChar char="ü"/>
                  </a:pPr>
                  <a:r>
                    <a:rPr lang="fr-FR" sz="1600" dirty="0" smtClean="0">
                      <a:solidFill>
                        <a:srgbClr val="C00000"/>
                      </a:solidFill>
                    </a:rPr>
                    <a:t>150</a:t>
                  </a:r>
                  <a:r>
                    <a:rPr lang="fr-FR" sz="1600" dirty="0" smtClean="0">
                      <a:solidFill>
                        <a:srgbClr val="C00000"/>
                      </a:solidFill>
                      <a:sym typeface="Wingdings" panose="05000000000000000000" pitchFamily="2" charset="2"/>
                    </a:rPr>
                    <a:t></a:t>
                  </a:r>
                  <a:r>
                    <a:rPr lang="fr-FR" sz="1600" dirty="0" smtClean="0">
                      <a:solidFill>
                        <a:srgbClr val="C00000"/>
                      </a:solidFill>
                    </a:rPr>
                    <a:t>1000 </a:t>
                  </a:r>
                  <a:r>
                    <a:rPr lang="fr-FR" sz="1600" dirty="0">
                      <a:solidFill>
                        <a:srgbClr val="C00000"/>
                      </a:solidFill>
                    </a:rPr>
                    <a:t>µg/cm²</a:t>
                  </a:r>
                </a:p>
                <a:p>
                  <a:pPr lvl="1">
                    <a:buFont typeface="Wingdings" pitchFamily="2" charset="2"/>
                    <a:buChar char="ü"/>
                  </a:pPr>
                  <a:r>
                    <a:rPr lang="fr-FR" sz="1600" dirty="0">
                      <a:solidFill>
                        <a:srgbClr val="C00000"/>
                      </a:solidFill>
                    </a:rPr>
                    <a:t>Active </a:t>
                  </a:r>
                  <a:r>
                    <a:rPr lang="fr-FR" sz="1600" dirty="0" err="1">
                      <a:solidFill>
                        <a:srgbClr val="C00000"/>
                      </a:solidFill>
                    </a:rPr>
                    <a:t>diameter</a:t>
                  </a:r>
                  <a:r>
                    <a:rPr lang="fr-FR" sz="1600" dirty="0">
                      <a:solidFill>
                        <a:srgbClr val="C00000"/>
                      </a:solidFill>
                    </a:rPr>
                    <a:t> 40-80 mm</a:t>
                  </a:r>
                </a:p>
                <a:p>
                  <a:pPr lvl="1">
                    <a:buFont typeface="Wingdings" pitchFamily="2" charset="2"/>
                    <a:buChar char="ü"/>
                  </a:pPr>
                  <a:r>
                    <a:rPr lang="fr-FR" sz="1600" dirty="0" err="1">
                      <a:solidFill>
                        <a:srgbClr val="C00000"/>
                      </a:solidFill>
                    </a:rPr>
                    <a:t>Homogeneous</a:t>
                  </a:r>
                  <a:endParaRPr lang="fr-FR" sz="1600" dirty="0">
                    <a:solidFill>
                      <a:srgbClr val="C00000"/>
                    </a:solidFill>
                  </a:endParaRPr>
                </a:p>
                <a:p>
                  <a:pPr lvl="1">
                    <a:buFont typeface="Wingdings" pitchFamily="2" charset="2"/>
                    <a:buChar char="ü"/>
                  </a:pPr>
                  <a:r>
                    <a:rPr lang="fr-FR" sz="1600" dirty="0">
                      <a:solidFill>
                        <a:srgbClr val="C00000"/>
                      </a:solidFill>
                    </a:rPr>
                    <a:t>Surface </a:t>
                  </a:r>
                  <a:r>
                    <a:rPr lang="fr-FR" sz="1600" dirty="0" err="1">
                      <a:solidFill>
                        <a:srgbClr val="C00000"/>
                      </a:solidFill>
                    </a:rPr>
                    <a:t>roughness</a:t>
                  </a:r>
                  <a:r>
                    <a:rPr lang="fr-FR" sz="1600" dirty="0">
                      <a:solidFill>
                        <a:srgbClr val="C00000"/>
                      </a:solidFill>
                    </a:rPr>
                    <a:t> as </a:t>
                  </a:r>
                  <a:r>
                    <a:rPr lang="fr-FR" sz="1600" dirty="0" err="1">
                      <a:solidFill>
                        <a:srgbClr val="C00000"/>
                      </a:solidFill>
                    </a:rPr>
                    <a:t>low</a:t>
                  </a:r>
                  <a:r>
                    <a:rPr lang="fr-FR" sz="1600" dirty="0">
                      <a:solidFill>
                        <a:srgbClr val="C00000"/>
                      </a:solidFill>
                    </a:rPr>
                    <a:t> as possible</a:t>
                  </a:r>
                </a:p>
                <a:p>
                  <a:pPr lvl="1">
                    <a:buFont typeface="Wingdings" pitchFamily="2" charset="2"/>
                    <a:buChar char="ü"/>
                  </a:pPr>
                  <a:r>
                    <a:rPr lang="fr-FR" sz="1600" dirty="0">
                      <a:solidFill>
                        <a:srgbClr val="C00000"/>
                      </a:solidFill>
                    </a:rPr>
                    <a:t>On ultra-</a:t>
                  </a:r>
                  <a:r>
                    <a:rPr lang="fr-FR" sz="1600" dirty="0" err="1">
                      <a:solidFill>
                        <a:srgbClr val="C00000"/>
                      </a:solidFill>
                    </a:rPr>
                    <a:t>thin</a:t>
                  </a:r>
                  <a:r>
                    <a:rPr lang="fr-FR" sz="1600" dirty="0">
                      <a:solidFill>
                        <a:srgbClr val="C00000"/>
                      </a:solidFill>
                    </a:rPr>
                    <a:t> </a:t>
                  </a:r>
                  <a:r>
                    <a:rPr lang="fr-FR" sz="1600" dirty="0" err="1" smtClean="0">
                      <a:solidFill>
                        <a:srgbClr val="C00000"/>
                      </a:solidFill>
                    </a:rPr>
                    <a:t>backing</a:t>
                  </a:r>
                  <a:r>
                    <a:rPr lang="fr-FR" sz="1600" dirty="0">
                      <a:solidFill>
                        <a:srgbClr val="C00000"/>
                      </a:solidFill>
                    </a:rPr>
                    <a:t>: Ni (250 nm) or PL (220 nm)</a:t>
                  </a:r>
                </a:p>
              </p:txBody>
            </p:sp>
          </p:grpSp>
        </p:gr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1172" y="2442497"/>
              <a:ext cx="2785594" cy="1890500"/>
            </a:xfrm>
            <a:prstGeom prst="rect">
              <a:avLst/>
            </a:prstGeom>
          </p:spPr>
        </p:pic>
        <p:sp>
          <p:nvSpPr>
            <p:cNvPr id="38" name="ZoneTexte 37"/>
            <p:cNvSpPr txBox="1"/>
            <p:nvPr/>
          </p:nvSpPr>
          <p:spPr>
            <a:xfrm rot="16200000">
              <a:off x="9959048" y="3231889"/>
              <a:ext cx="1962666" cy="215444"/>
            </a:xfrm>
            <a:prstGeom prst="rect">
              <a:avLst/>
            </a:prstGeom>
            <a:noFill/>
          </p:spPr>
          <p:txBody>
            <a:bodyPr wrap="square" rtlCol="0">
              <a:spAutoFit/>
            </a:bodyPr>
            <a:lstStyle/>
            <a:p>
              <a:r>
                <a:rPr lang="fr-FR" sz="800" i="1" dirty="0" err="1" smtClean="0"/>
                <a:t>Spectrometer</a:t>
              </a:r>
              <a:r>
                <a:rPr lang="fr-FR" sz="800" i="1" dirty="0" smtClean="0"/>
                <a:t> for </a:t>
              </a:r>
              <a:r>
                <a:rPr lang="fr-FR" sz="800" i="1" dirty="0" err="1" smtClean="0"/>
                <a:t>surrogate</a:t>
              </a:r>
              <a:r>
                <a:rPr lang="fr-FR" sz="800" i="1" dirty="0" smtClean="0"/>
                <a:t> </a:t>
              </a:r>
              <a:r>
                <a:rPr lang="fr-FR" sz="800" i="1" dirty="0" err="1" smtClean="0"/>
                <a:t>studies</a:t>
              </a:r>
              <a:endParaRPr lang="fr-FR" sz="800" i="1" dirty="0" smtClean="0"/>
            </a:p>
          </p:txBody>
        </p:sp>
      </p:grpSp>
      <p:sp>
        <p:nvSpPr>
          <p:cNvPr id="39" name="Rectangle 38"/>
          <p:cNvSpPr>
            <a:spLocks noChangeArrowheads="1"/>
          </p:cNvSpPr>
          <p:nvPr/>
        </p:nvSpPr>
        <p:spPr bwMode="auto">
          <a:xfrm>
            <a:off x="1446294" y="4867026"/>
            <a:ext cx="47217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kumimoji="0" lang="en-US" altLang="en-US" sz="12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Yu. </a:t>
            </a:r>
            <a:r>
              <a:rPr kumimoji="0" lang="en-US" altLang="en-US" sz="12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kumimoji="0" lang="en-US" altLang="en-US" sz="120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Oganessian</a:t>
            </a:r>
            <a:r>
              <a:rPr kumimoji="0" lang="en-US" altLang="en-US" sz="12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JINR),</a:t>
            </a:r>
            <a:r>
              <a:rPr kumimoji="0" lang="en-US" altLang="en-US" sz="120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“production </a:t>
            </a:r>
            <a:r>
              <a:rPr kumimoji="0" lang="en-US" altLang="en-US" sz="12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 new target materials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a:t>
            </a:r>
            <a:r>
              <a:rPr kumimoji="0" lang="en-US" altLang="en-US" sz="12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development of techniques for making targets with high thermal and radiation stabilities</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J.B. Roberto (ORNL),</a:t>
            </a:r>
            <a:r>
              <a:rPr kumimoji="0" lang="en-US" altLang="en-US" sz="1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“progress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the development of heavy actinide targets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They depend on </a:t>
            </a:r>
            <a:r>
              <a:rPr kumimoji="0" lang="en-US" altLang="en-US" sz="12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robust infrastructure of actinide production</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chemical processing, and heavy ion accelerator facilities</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Continued scientific progress will require further advances in actinide production</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processing, and target</a:t>
            </a:r>
            <a:r>
              <a:rPr kumimoji="0" lang="en-US" altLang="en-US" sz="1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technology to enable experiments essential for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1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200" dirty="0" smtClean="0">
                <a:latin typeface="Times New Roman" panose="02020603050405020304" pitchFamily="18" charset="0"/>
                <a:ea typeface="CMR10"/>
                <a:cs typeface="Times New Roman" panose="02020603050405020304" pitchFamily="18" charset="0"/>
              </a:rPr>
              <a:t> </a:t>
            </a:r>
            <a:r>
              <a:rPr lang="en-US" altLang="en-US" sz="1200" i="1" dirty="0">
                <a:latin typeface="Times New Roman" panose="02020603050405020304" pitchFamily="18" charset="0"/>
                <a:ea typeface="CMR10"/>
                <a:cs typeface="Times New Roman" panose="02020603050405020304" pitchFamily="18" charset="0"/>
              </a:rPr>
              <a:t>Nuclear Physics A 944 (2015) </a:t>
            </a:r>
            <a:endParaRPr lang="en-US"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3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23" descr="JGU-Logo_farbe.wmf"/>
          <p:cNvPicPr>
            <a:picLocks/>
          </p:cNvPicPr>
          <p:nvPr/>
        </p:nvPicPr>
        <p:blipFill>
          <a:blip r:embed="rId4" cstate="print">
            <a:extLst>
              <a:ext uri="{28A0092B-C50C-407E-A947-70E740481C1C}">
                <a14:useLocalDpi xmlns:a14="http://schemas.microsoft.com/office/drawing/2010/main" val="0"/>
              </a:ext>
            </a:extLst>
          </a:blip>
          <a:srcRect l="42017" t="28493" r="38478" b="43871"/>
          <a:stretch>
            <a:fillRect/>
          </a:stretch>
        </p:blipFill>
        <p:spPr bwMode="auto">
          <a:xfrm>
            <a:off x="1529379" y="6244046"/>
            <a:ext cx="606272" cy="61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3216276" y="2779714"/>
            <a:ext cx="1512887" cy="1944687"/>
          </a:xfrm>
          <a:prstGeom prst="rect">
            <a:avLst/>
          </a:prstGeom>
          <a:gradFill>
            <a:gsLst>
              <a:gs pos="16000">
                <a:schemeClr val="accent1">
                  <a:tint val="66000"/>
                  <a:satMod val="160000"/>
                  <a:lumMod val="70000"/>
                </a:schemeClr>
              </a:gs>
              <a:gs pos="65000">
                <a:schemeClr val="accent1">
                  <a:tint val="44500"/>
                  <a:satMod val="160000"/>
                  <a:lumMod val="16000"/>
                  <a:lumOff val="84000"/>
                </a:schemeClr>
              </a:gs>
              <a:gs pos="100000">
                <a:schemeClr val="accent1">
                  <a:tint val="23500"/>
                  <a:satMod val="160000"/>
                </a:schemeClr>
              </a:gs>
            </a:gsLst>
            <a:lin ang="16200000" scaled="1"/>
          </a:gradFill>
          <a:ln w="9525">
            <a:noFill/>
            <a:miter lim="800000"/>
            <a:headEnd/>
            <a:tailEnd/>
          </a:ln>
          <a:effectLst/>
        </p:spPr>
        <p:txBody>
          <a:bodyPr wrap="none" anchor="ctr"/>
          <a:lstStyle/>
          <a:p>
            <a:pPr>
              <a:defRPr/>
            </a:pPr>
            <a:endParaRPr lang="it-IT" sz="2000" dirty="0">
              <a:solidFill>
                <a:prstClr val="black"/>
              </a:solidFill>
              <a:effectLst>
                <a:outerShdw blurRad="38100" dist="38100" dir="2700000" algn="tl">
                  <a:srgbClr val="FFFFFF"/>
                </a:outerShdw>
              </a:effectLst>
              <a:latin typeface="Calibri" pitchFamily="34" charset="0"/>
            </a:endParaRPr>
          </a:p>
        </p:txBody>
      </p:sp>
      <p:sp>
        <p:nvSpPr>
          <p:cNvPr id="6" name="Rectangle 3"/>
          <p:cNvSpPr>
            <a:spLocks noChangeArrowheads="1"/>
          </p:cNvSpPr>
          <p:nvPr/>
        </p:nvSpPr>
        <p:spPr bwMode="auto">
          <a:xfrm>
            <a:off x="3071814" y="4724400"/>
            <a:ext cx="1800225" cy="503238"/>
          </a:xfrm>
          <a:prstGeom prst="rect">
            <a:avLst/>
          </a:prstGeom>
          <a:solidFill>
            <a:srgbClr val="FF9900"/>
          </a:solidFill>
          <a:ln w="12700">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7" name="Rectangle 4"/>
          <p:cNvSpPr>
            <a:spLocks noChangeArrowheads="1"/>
          </p:cNvSpPr>
          <p:nvPr/>
        </p:nvSpPr>
        <p:spPr bwMode="auto">
          <a:xfrm>
            <a:off x="3071813" y="2492376"/>
            <a:ext cx="144462" cy="2232025"/>
          </a:xfrm>
          <a:prstGeom prst="rect">
            <a:avLst/>
          </a:prstGeom>
          <a:solidFill>
            <a:srgbClr val="FF9900"/>
          </a:solidFill>
          <a:ln w="12700">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8" name="Rectangle 5"/>
          <p:cNvSpPr>
            <a:spLocks noChangeArrowheads="1"/>
          </p:cNvSpPr>
          <p:nvPr/>
        </p:nvSpPr>
        <p:spPr bwMode="auto">
          <a:xfrm>
            <a:off x="4729164" y="2492376"/>
            <a:ext cx="142875" cy="2232025"/>
          </a:xfrm>
          <a:prstGeom prst="rect">
            <a:avLst/>
          </a:prstGeom>
          <a:solidFill>
            <a:srgbClr val="FF9900"/>
          </a:solidFill>
          <a:ln w="12700">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9" name="Rectangle 6"/>
          <p:cNvSpPr>
            <a:spLocks noChangeArrowheads="1"/>
          </p:cNvSpPr>
          <p:nvPr/>
        </p:nvSpPr>
        <p:spPr bwMode="auto">
          <a:xfrm>
            <a:off x="2424114" y="2779713"/>
            <a:ext cx="649287" cy="1657350"/>
          </a:xfrm>
          <a:prstGeom prst="rect">
            <a:avLst/>
          </a:prstGeom>
          <a:solidFill>
            <a:srgbClr val="4D4D4D"/>
          </a:solidFill>
          <a:ln w="9525">
            <a:solidFill>
              <a:schemeClr val="tx1"/>
            </a:solidFill>
            <a:miter lim="800000"/>
            <a:headEnd/>
            <a:tailEnd/>
          </a:ln>
        </p:spPr>
        <p:txBody>
          <a:bodyPr wrap="none" anchor="ctr"/>
          <a:lstStyle/>
          <a:p>
            <a:endParaRPr lang="de-DE">
              <a:solidFill>
                <a:prstClr val="black"/>
              </a:solidFill>
            </a:endParaRPr>
          </a:p>
        </p:txBody>
      </p:sp>
      <p:sp>
        <p:nvSpPr>
          <p:cNvPr id="10" name="Rectangle 7"/>
          <p:cNvSpPr>
            <a:spLocks noChangeArrowheads="1"/>
          </p:cNvSpPr>
          <p:nvPr/>
        </p:nvSpPr>
        <p:spPr bwMode="auto">
          <a:xfrm>
            <a:off x="4872039" y="2779713"/>
            <a:ext cx="649287" cy="1657350"/>
          </a:xfrm>
          <a:prstGeom prst="rect">
            <a:avLst/>
          </a:prstGeom>
          <a:solidFill>
            <a:srgbClr val="4D4D4D"/>
          </a:solidFill>
          <a:ln w="9525">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1" name="Oval 8"/>
          <p:cNvSpPr>
            <a:spLocks noChangeArrowheads="1"/>
          </p:cNvSpPr>
          <p:nvPr/>
        </p:nvSpPr>
        <p:spPr bwMode="auto">
          <a:xfrm>
            <a:off x="2568576" y="3427413"/>
            <a:ext cx="360363" cy="360362"/>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2" name="Oval 9"/>
          <p:cNvSpPr>
            <a:spLocks noChangeArrowheads="1"/>
          </p:cNvSpPr>
          <p:nvPr/>
        </p:nvSpPr>
        <p:spPr bwMode="auto">
          <a:xfrm>
            <a:off x="5016501" y="3427413"/>
            <a:ext cx="360363" cy="360362"/>
          </a:xfrm>
          <a:prstGeom prst="ellipse">
            <a:avLst/>
          </a:prstGeom>
          <a:solidFill>
            <a:schemeClr val="tx2">
              <a:lumMod val="60000"/>
              <a:lumOff val="40000"/>
            </a:schemeClr>
          </a:solidFill>
          <a:ln w="9525">
            <a:solidFill>
              <a:schemeClr val="tx1"/>
            </a:solidFill>
            <a:round/>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3" name="Rectangle 10"/>
          <p:cNvSpPr>
            <a:spLocks noChangeArrowheads="1"/>
          </p:cNvSpPr>
          <p:nvPr/>
        </p:nvSpPr>
        <p:spPr bwMode="auto">
          <a:xfrm>
            <a:off x="3071813" y="3211514"/>
            <a:ext cx="144462" cy="865187"/>
          </a:xfrm>
          <a:prstGeom prst="rect">
            <a:avLst/>
          </a:prstGeom>
          <a:solidFill>
            <a:schemeClr val="tx1"/>
          </a:solidFill>
          <a:ln w="9525">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4" name="Rectangle 11"/>
          <p:cNvSpPr>
            <a:spLocks noChangeArrowheads="1"/>
          </p:cNvSpPr>
          <p:nvPr/>
        </p:nvSpPr>
        <p:spPr bwMode="auto">
          <a:xfrm>
            <a:off x="4729163" y="3211514"/>
            <a:ext cx="144462" cy="865187"/>
          </a:xfrm>
          <a:prstGeom prst="rect">
            <a:avLst/>
          </a:prstGeom>
          <a:solidFill>
            <a:srgbClr val="C00000"/>
          </a:solidFill>
          <a:ln w="9525">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5" name="Rectangle 13"/>
          <p:cNvSpPr>
            <a:spLocks noChangeArrowheads="1"/>
          </p:cNvSpPr>
          <p:nvPr/>
        </p:nvSpPr>
        <p:spPr bwMode="auto">
          <a:xfrm>
            <a:off x="3906791" y="2057424"/>
            <a:ext cx="215900" cy="1727200"/>
          </a:xfrm>
          <a:prstGeom prst="rect">
            <a:avLst/>
          </a:prstGeom>
          <a:solidFill>
            <a:srgbClr val="FFFFCC"/>
          </a:solidFill>
          <a:ln w="9525">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16" name="Line 14"/>
          <p:cNvSpPr>
            <a:spLocks noChangeShapeType="1"/>
          </p:cNvSpPr>
          <p:nvPr/>
        </p:nvSpPr>
        <p:spPr bwMode="auto">
          <a:xfrm>
            <a:off x="2713038" y="4437063"/>
            <a:ext cx="0" cy="1223962"/>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17" name="Line 15"/>
          <p:cNvSpPr>
            <a:spLocks noChangeShapeType="1"/>
          </p:cNvSpPr>
          <p:nvPr/>
        </p:nvSpPr>
        <p:spPr bwMode="auto">
          <a:xfrm>
            <a:off x="2713038" y="5662613"/>
            <a:ext cx="2519362" cy="0"/>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18" name="Line 16"/>
          <p:cNvSpPr>
            <a:spLocks noChangeShapeType="1"/>
          </p:cNvSpPr>
          <p:nvPr/>
        </p:nvSpPr>
        <p:spPr bwMode="auto">
          <a:xfrm flipV="1">
            <a:off x="5232400" y="4437063"/>
            <a:ext cx="0" cy="1223962"/>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19" name="Rectangle 17"/>
          <p:cNvSpPr>
            <a:spLocks noChangeArrowheads="1"/>
          </p:cNvSpPr>
          <p:nvPr/>
        </p:nvSpPr>
        <p:spPr bwMode="auto">
          <a:xfrm>
            <a:off x="3648075" y="5518151"/>
            <a:ext cx="647700" cy="288925"/>
          </a:xfrm>
          <a:prstGeom prst="rect">
            <a:avLst/>
          </a:prstGeom>
          <a:solidFill>
            <a:schemeClr val="bg1"/>
          </a:solidFill>
          <a:ln w="28575">
            <a:solidFill>
              <a:schemeClr val="tx1"/>
            </a:solidFill>
            <a:miter lim="800000"/>
            <a:headEnd/>
            <a:tailEnd/>
          </a:ln>
        </p:spPr>
        <p:txBody>
          <a:bodyPr wrap="none" anchor="ctr"/>
          <a:lstStyle/>
          <a:p>
            <a:r>
              <a:rPr lang="en-US" b="1" dirty="0">
                <a:solidFill>
                  <a:prstClr val="black"/>
                </a:solidFill>
                <a:sym typeface="Symbol"/>
              </a:rPr>
              <a:t>  </a:t>
            </a:r>
            <a:endParaRPr lang="en-US" b="1" dirty="0">
              <a:solidFill>
                <a:prstClr val="black"/>
              </a:solidFill>
            </a:endParaRPr>
          </a:p>
        </p:txBody>
      </p:sp>
      <p:sp>
        <p:nvSpPr>
          <p:cNvPr id="20" name="Text Box 18"/>
          <p:cNvSpPr txBox="1">
            <a:spLocks noChangeArrowheads="1"/>
          </p:cNvSpPr>
          <p:nvPr/>
        </p:nvSpPr>
        <p:spPr bwMode="auto">
          <a:xfrm>
            <a:off x="5326113" y="5010319"/>
            <a:ext cx="2341029" cy="1015663"/>
          </a:xfrm>
          <a:prstGeom prst="rect">
            <a:avLst/>
          </a:prstGeom>
          <a:noFill/>
          <a:ln w="9525">
            <a:noFill/>
            <a:miter lim="800000"/>
            <a:headEnd/>
            <a:tailEnd/>
          </a:ln>
          <a:effectLst/>
        </p:spPr>
        <p:txBody>
          <a:bodyPr wrap="square">
            <a:spAutoFit/>
          </a:bodyPr>
          <a:lstStyle/>
          <a:p>
            <a:pPr>
              <a:defRPr/>
            </a:pPr>
            <a:r>
              <a:rPr lang="it-IT" sz="2000" b="1" dirty="0" err="1">
                <a:solidFill>
                  <a:prstClr val="black"/>
                </a:solidFill>
                <a:latin typeface="Calibri" pitchFamily="34" charset="0"/>
              </a:rPr>
              <a:t>Actinide</a:t>
            </a:r>
            <a:r>
              <a:rPr lang="it-IT" sz="2000" b="1" dirty="0">
                <a:solidFill>
                  <a:prstClr val="black"/>
                </a:solidFill>
                <a:latin typeface="Calibri" pitchFamily="34" charset="0"/>
              </a:rPr>
              <a:t> compound, </a:t>
            </a:r>
            <a:r>
              <a:rPr lang="it-IT" sz="2000" b="1" dirty="0" err="1">
                <a:solidFill>
                  <a:prstClr val="black"/>
                </a:solidFill>
                <a:latin typeface="Calibri" pitchFamily="34" charset="0"/>
              </a:rPr>
              <a:t>dissolved</a:t>
            </a:r>
            <a:r>
              <a:rPr lang="it-IT" sz="2000" b="1" dirty="0">
                <a:solidFill>
                  <a:prstClr val="black"/>
                </a:solidFill>
                <a:latin typeface="Calibri" pitchFamily="34" charset="0"/>
              </a:rPr>
              <a:t> in </a:t>
            </a:r>
            <a:r>
              <a:rPr lang="it-IT" sz="2000" b="1" dirty="0" err="1">
                <a:solidFill>
                  <a:prstClr val="black"/>
                </a:solidFill>
                <a:latin typeface="Calibri" pitchFamily="34" charset="0"/>
              </a:rPr>
              <a:t>isobutanol</a:t>
            </a:r>
            <a:r>
              <a:rPr lang="it-IT" sz="2000" b="1" dirty="0">
                <a:solidFill>
                  <a:prstClr val="black"/>
                </a:solidFill>
                <a:latin typeface="Calibri" pitchFamily="34" charset="0"/>
              </a:rPr>
              <a:t> </a:t>
            </a:r>
          </a:p>
        </p:txBody>
      </p:sp>
      <p:sp>
        <p:nvSpPr>
          <p:cNvPr id="21" name="Line 19"/>
          <p:cNvSpPr>
            <a:spLocks noChangeShapeType="1"/>
          </p:cNvSpPr>
          <p:nvPr/>
        </p:nvSpPr>
        <p:spPr bwMode="auto">
          <a:xfrm flipH="1" flipV="1">
            <a:off x="3216275" y="1557339"/>
            <a:ext cx="647700" cy="935037"/>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22" name="Text Box 20"/>
          <p:cNvSpPr txBox="1">
            <a:spLocks noChangeArrowheads="1"/>
          </p:cNvSpPr>
          <p:nvPr/>
        </p:nvSpPr>
        <p:spPr bwMode="auto">
          <a:xfrm>
            <a:off x="1603898" y="1196975"/>
            <a:ext cx="1971822" cy="400110"/>
          </a:xfrm>
          <a:prstGeom prst="rect">
            <a:avLst/>
          </a:prstGeom>
          <a:noFill/>
          <a:ln w="9525">
            <a:noFill/>
            <a:miter lim="800000"/>
            <a:headEnd/>
            <a:tailEnd/>
          </a:ln>
          <a:effectLst/>
        </p:spPr>
        <p:txBody>
          <a:bodyPr wrap="none">
            <a:spAutoFit/>
          </a:bodyPr>
          <a:lstStyle/>
          <a:p>
            <a:pPr>
              <a:defRPr/>
            </a:pPr>
            <a:r>
              <a:rPr lang="it-IT" sz="2000" b="1" dirty="0" err="1">
                <a:solidFill>
                  <a:prstClr val="black"/>
                </a:solidFill>
                <a:latin typeface="Calibri" pitchFamily="34" charset="0"/>
              </a:rPr>
              <a:t>Ultrasonic</a:t>
            </a:r>
            <a:r>
              <a:rPr lang="it-IT" sz="2000" b="1" dirty="0">
                <a:solidFill>
                  <a:prstClr val="black"/>
                </a:solidFill>
                <a:latin typeface="Calibri" pitchFamily="34" charset="0"/>
              </a:rPr>
              <a:t> </a:t>
            </a:r>
            <a:r>
              <a:rPr lang="it-IT" sz="2000" b="1" dirty="0" err="1">
                <a:solidFill>
                  <a:prstClr val="black"/>
                </a:solidFill>
                <a:latin typeface="Calibri" pitchFamily="34" charset="0"/>
              </a:rPr>
              <a:t>stirrer</a:t>
            </a:r>
            <a:endParaRPr lang="it-IT" sz="2000" b="1" dirty="0">
              <a:solidFill>
                <a:prstClr val="black"/>
              </a:solidFill>
              <a:latin typeface="Calibri" pitchFamily="34" charset="0"/>
            </a:endParaRPr>
          </a:p>
        </p:txBody>
      </p:sp>
      <p:sp>
        <p:nvSpPr>
          <p:cNvPr id="23" name="Text Box 21"/>
          <p:cNvSpPr txBox="1">
            <a:spLocks noChangeArrowheads="1"/>
          </p:cNvSpPr>
          <p:nvPr/>
        </p:nvSpPr>
        <p:spPr bwMode="auto">
          <a:xfrm>
            <a:off x="2063750" y="2852738"/>
            <a:ext cx="3619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50000"/>
              </a:lnSpc>
              <a:spcBef>
                <a:spcPct val="20000"/>
              </a:spcBef>
              <a:defRPr sz="2400" b="1">
                <a:solidFill>
                  <a:schemeClr val="tx1"/>
                </a:solidFill>
                <a:latin typeface="Times New Roman" pitchFamily="18" charset="0"/>
                <a:cs typeface="Times New Roman" pitchFamily="18" charset="0"/>
              </a:defRPr>
            </a:lvl1pPr>
            <a:lvl2pPr marL="742950" indent="-285750" eaLnBrk="0" hangingPunct="0">
              <a:lnSpc>
                <a:spcPct val="50000"/>
              </a:lnSpc>
              <a:spcBef>
                <a:spcPct val="20000"/>
              </a:spcBef>
              <a:defRPr sz="2400" b="1">
                <a:solidFill>
                  <a:schemeClr val="tx1"/>
                </a:solidFill>
                <a:latin typeface="Times New Roman" pitchFamily="18" charset="0"/>
                <a:cs typeface="Times New Roman" pitchFamily="18" charset="0"/>
              </a:defRPr>
            </a:lvl2pPr>
            <a:lvl3pPr marL="1143000" indent="-228600" eaLnBrk="0" hangingPunct="0">
              <a:lnSpc>
                <a:spcPct val="50000"/>
              </a:lnSpc>
              <a:spcBef>
                <a:spcPct val="20000"/>
              </a:spcBef>
              <a:defRPr sz="2400" b="1">
                <a:solidFill>
                  <a:schemeClr val="tx1"/>
                </a:solidFill>
                <a:latin typeface="Times New Roman" pitchFamily="18" charset="0"/>
                <a:cs typeface="Times New Roman" pitchFamily="18" charset="0"/>
              </a:defRPr>
            </a:lvl3pPr>
            <a:lvl4pPr marL="1600200" indent="-228600" eaLnBrk="0" hangingPunct="0">
              <a:lnSpc>
                <a:spcPct val="50000"/>
              </a:lnSpc>
              <a:spcBef>
                <a:spcPct val="20000"/>
              </a:spcBef>
              <a:defRPr sz="2400" b="1">
                <a:solidFill>
                  <a:schemeClr val="tx1"/>
                </a:solidFill>
                <a:latin typeface="Times New Roman" pitchFamily="18" charset="0"/>
                <a:cs typeface="Times New Roman" pitchFamily="18" charset="0"/>
              </a:defRPr>
            </a:lvl4pPr>
            <a:lvl5pPr marL="2057400" indent="-228600" eaLnBrk="0" hangingPunct="0">
              <a:lnSpc>
                <a:spcPct val="50000"/>
              </a:lnSpc>
              <a:spcBef>
                <a:spcPct val="20000"/>
              </a:spcBef>
              <a:defRPr sz="2400" b="1">
                <a:solidFill>
                  <a:schemeClr val="tx1"/>
                </a:solidFill>
                <a:latin typeface="Times New Roman" pitchFamily="18" charset="0"/>
                <a:cs typeface="Times New Roman" pitchFamily="18" charset="0"/>
              </a:defRPr>
            </a:lvl5pPr>
            <a:lvl6pPr marL="25146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9pPr>
          </a:lstStyle>
          <a:p>
            <a:pPr eaLnBrk="1" hangingPunct="1">
              <a:lnSpc>
                <a:spcPct val="100000"/>
              </a:lnSpc>
              <a:spcBef>
                <a:spcPct val="0"/>
              </a:spcBef>
            </a:pPr>
            <a:r>
              <a:rPr lang="it-IT" sz="1800" dirty="0">
                <a:solidFill>
                  <a:prstClr val="black"/>
                </a:solidFill>
                <a:latin typeface="Arial" charset="0"/>
              </a:rPr>
              <a:t>A</a:t>
            </a:r>
          </a:p>
          <a:p>
            <a:pPr eaLnBrk="1" hangingPunct="1">
              <a:lnSpc>
                <a:spcPct val="100000"/>
              </a:lnSpc>
              <a:spcBef>
                <a:spcPct val="0"/>
              </a:spcBef>
            </a:pPr>
            <a:r>
              <a:rPr lang="it-IT" sz="1800" dirty="0">
                <a:solidFill>
                  <a:prstClr val="black"/>
                </a:solidFill>
                <a:latin typeface="Arial" charset="0"/>
              </a:rPr>
              <a:t>N</a:t>
            </a:r>
          </a:p>
          <a:p>
            <a:pPr eaLnBrk="1" hangingPunct="1">
              <a:lnSpc>
                <a:spcPct val="100000"/>
              </a:lnSpc>
              <a:spcBef>
                <a:spcPct val="0"/>
              </a:spcBef>
            </a:pPr>
            <a:r>
              <a:rPr lang="it-IT" sz="1800" dirty="0">
                <a:solidFill>
                  <a:prstClr val="black"/>
                </a:solidFill>
                <a:latin typeface="Arial" charset="0"/>
              </a:rPr>
              <a:t>O</a:t>
            </a:r>
          </a:p>
          <a:p>
            <a:pPr eaLnBrk="1" hangingPunct="1">
              <a:lnSpc>
                <a:spcPct val="100000"/>
              </a:lnSpc>
              <a:spcBef>
                <a:spcPct val="0"/>
              </a:spcBef>
            </a:pPr>
            <a:r>
              <a:rPr lang="it-IT" sz="1800" dirty="0">
                <a:solidFill>
                  <a:prstClr val="black"/>
                </a:solidFill>
                <a:latin typeface="Arial" charset="0"/>
              </a:rPr>
              <a:t>D</a:t>
            </a:r>
          </a:p>
          <a:p>
            <a:pPr eaLnBrk="1" hangingPunct="1">
              <a:lnSpc>
                <a:spcPct val="100000"/>
              </a:lnSpc>
              <a:spcBef>
                <a:spcPct val="0"/>
              </a:spcBef>
            </a:pPr>
            <a:r>
              <a:rPr lang="it-IT" sz="1800" dirty="0">
                <a:solidFill>
                  <a:prstClr val="black"/>
                </a:solidFill>
                <a:latin typeface="Arial" charset="0"/>
              </a:rPr>
              <a:t>E</a:t>
            </a:r>
          </a:p>
        </p:txBody>
      </p:sp>
      <p:sp>
        <p:nvSpPr>
          <p:cNvPr id="24" name="Text Box 22"/>
          <p:cNvSpPr txBox="1">
            <a:spLocks noChangeArrowheads="1"/>
          </p:cNvSpPr>
          <p:nvPr/>
        </p:nvSpPr>
        <p:spPr bwMode="auto">
          <a:xfrm>
            <a:off x="5521325" y="2565400"/>
            <a:ext cx="3619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50000"/>
              </a:lnSpc>
              <a:spcBef>
                <a:spcPct val="20000"/>
              </a:spcBef>
              <a:defRPr sz="2400" b="1">
                <a:solidFill>
                  <a:schemeClr val="tx1"/>
                </a:solidFill>
                <a:latin typeface="Times New Roman" pitchFamily="18" charset="0"/>
                <a:cs typeface="Times New Roman" pitchFamily="18" charset="0"/>
              </a:defRPr>
            </a:lvl1pPr>
            <a:lvl2pPr marL="742950" indent="-285750" eaLnBrk="0" hangingPunct="0">
              <a:lnSpc>
                <a:spcPct val="50000"/>
              </a:lnSpc>
              <a:spcBef>
                <a:spcPct val="20000"/>
              </a:spcBef>
              <a:defRPr sz="2400" b="1">
                <a:solidFill>
                  <a:schemeClr val="tx1"/>
                </a:solidFill>
                <a:latin typeface="Times New Roman" pitchFamily="18" charset="0"/>
                <a:cs typeface="Times New Roman" pitchFamily="18" charset="0"/>
              </a:defRPr>
            </a:lvl2pPr>
            <a:lvl3pPr marL="1143000" indent="-228600" eaLnBrk="0" hangingPunct="0">
              <a:lnSpc>
                <a:spcPct val="50000"/>
              </a:lnSpc>
              <a:spcBef>
                <a:spcPct val="20000"/>
              </a:spcBef>
              <a:defRPr sz="2400" b="1">
                <a:solidFill>
                  <a:schemeClr val="tx1"/>
                </a:solidFill>
                <a:latin typeface="Times New Roman" pitchFamily="18" charset="0"/>
                <a:cs typeface="Times New Roman" pitchFamily="18" charset="0"/>
              </a:defRPr>
            </a:lvl3pPr>
            <a:lvl4pPr marL="1600200" indent="-228600" eaLnBrk="0" hangingPunct="0">
              <a:lnSpc>
                <a:spcPct val="50000"/>
              </a:lnSpc>
              <a:spcBef>
                <a:spcPct val="20000"/>
              </a:spcBef>
              <a:defRPr sz="2400" b="1">
                <a:solidFill>
                  <a:schemeClr val="tx1"/>
                </a:solidFill>
                <a:latin typeface="Times New Roman" pitchFamily="18" charset="0"/>
                <a:cs typeface="Times New Roman" pitchFamily="18" charset="0"/>
              </a:defRPr>
            </a:lvl4pPr>
            <a:lvl5pPr marL="2057400" indent="-228600" eaLnBrk="0" hangingPunct="0">
              <a:lnSpc>
                <a:spcPct val="50000"/>
              </a:lnSpc>
              <a:spcBef>
                <a:spcPct val="20000"/>
              </a:spcBef>
              <a:defRPr sz="2400" b="1">
                <a:solidFill>
                  <a:schemeClr val="tx1"/>
                </a:solidFill>
                <a:latin typeface="Times New Roman" pitchFamily="18" charset="0"/>
                <a:cs typeface="Times New Roman" pitchFamily="18" charset="0"/>
              </a:defRPr>
            </a:lvl5pPr>
            <a:lvl6pPr marL="25146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6pPr>
            <a:lvl7pPr marL="29718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7pPr>
            <a:lvl8pPr marL="34290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8pPr>
            <a:lvl9pPr marL="3886200" indent="-228600" algn="ctr" eaLnBrk="0" fontAlgn="base" hangingPunct="0">
              <a:lnSpc>
                <a:spcPct val="50000"/>
              </a:lnSpc>
              <a:spcBef>
                <a:spcPct val="20000"/>
              </a:spcBef>
              <a:spcAft>
                <a:spcPct val="0"/>
              </a:spcAft>
              <a:defRPr sz="2400" b="1">
                <a:solidFill>
                  <a:schemeClr val="tx1"/>
                </a:solidFill>
                <a:latin typeface="Times New Roman" pitchFamily="18" charset="0"/>
                <a:cs typeface="Times New Roman" pitchFamily="18" charset="0"/>
              </a:defRPr>
            </a:lvl9pPr>
          </a:lstStyle>
          <a:p>
            <a:pPr eaLnBrk="1" hangingPunct="1">
              <a:lnSpc>
                <a:spcPct val="100000"/>
              </a:lnSpc>
              <a:spcBef>
                <a:spcPct val="0"/>
              </a:spcBef>
            </a:pPr>
            <a:r>
              <a:rPr lang="it-IT" sz="1800">
                <a:solidFill>
                  <a:prstClr val="black"/>
                </a:solidFill>
                <a:latin typeface="Arial" charset="0"/>
              </a:rPr>
              <a:t>C</a:t>
            </a:r>
          </a:p>
          <a:p>
            <a:pPr eaLnBrk="1" hangingPunct="1">
              <a:lnSpc>
                <a:spcPct val="100000"/>
              </a:lnSpc>
              <a:spcBef>
                <a:spcPct val="0"/>
              </a:spcBef>
            </a:pPr>
            <a:r>
              <a:rPr lang="it-IT" sz="1800">
                <a:solidFill>
                  <a:prstClr val="black"/>
                </a:solidFill>
                <a:latin typeface="Arial" charset="0"/>
              </a:rPr>
              <a:t>A</a:t>
            </a:r>
          </a:p>
          <a:p>
            <a:pPr eaLnBrk="1" hangingPunct="1">
              <a:lnSpc>
                <a:spcPct val="100000"/>
              </a:lnSpc>
              <a:spcBef>
                <a:spcPct val="0"/>
              </a:spcBef>
            </a:pPr>
            <a:r>
              <a:rPr lang="it-IT" sz="1800">
                <a:solidFill>
                  <a:prstClr val="black"/>
                </a:solidFill>
                <a:latin typeface="Arial" charset="0"/>
              </a:rPr>
              <a:t>T</a:t>
            </a:r>
          </a:p>
          <a:p>
            <a:pPr eaLnBrk="1" hangingPunct="1">
              <a:lnSpc>
                <a:spcPct val="100000"/>
              </a:lnSpc>
              <a:spcBef>
                <a:spcPct val="0"/>
              </a:spcBef>
            </a:pPr>
            <a:r>
              <a:rPr lang="it-IT" sz="1800">
                <a:solidFill>
                  <a:prstClr val="black"/>
                </a:solidFill>
                <a:latin typeface="Arial" charset="0"/>
              </a:rPr>
              <a:t>H</a:t>
            </a:r>
          </a:p>
          <a:p>
            <a:pPr eaLnBrk="1" hangingPunct="1">
              <a:lnSpc>
                <a:spcPct val="100000"/>
              </a:lnSpc>
              <a:spcBef>
                <a:spcPct val="0"/>
              </a:spcBef>
            </a:pPr>
            <a:r>
              <a:rPr lang="it-IT" sz="1800">
                <a:solidFill>
                  <a:prstClr val="black"/>
                </a:solidFill>
                <a:latin typeface="Arial" charset="0"/>
              </a:rPr>
              <a:t>O</a:t>
            </a:r>
          </a:p>
          <a:p>
            <a:pPr eaLnBrk="1" hangingPunct="1">
              <a:lnSpc>
                <a:spcPct val="100000"/>
              </a:lnSpc>
              <a:spcBef>
                <a:spcPct val="0"/>
              </a:spcBef>
            </a:pPr>
            <a:r>
              <a:rPr lang="it-IT" sz="1800">
                <a:solidFill>
                  <a:prstClr val="black"/>
                </a:solidFill>
                <a:latin typeface="Arial" charset="0"/>
              </a:rPr>
              <a:t>D</a:t>
            </a:r>
          </a:p>
          <a:p>
            <a:pPr eaLnBrk="1" hangingPunct="1">
              <a:lnSpc>
                <a:spcPct val="100000"/>
              </a:lnSpc>
              <a:spcBef>
                <a:spcPct val="0"/>
              </a:spcBef>
            </a:pPr>
            <a:r>
              <a:rPr lang="it-IT" sz="1800">
                <a:solidFill>
                  <a:prstClr val="black"/>
                </a:solidFill>
                <a:latin typeface="Arial" charset="0"/>
              </a:rPr>
              <a:t>E</a:t>
            </a:r>
          </a:p>
        </p:txBody>
      </p:sp>
      <p:sp>
        <p:nvSpPr>
          <p:cNvPr id="25" name="Line 23"/>
          <p:cNvSpPr>
            <a:spLocks noChangeShapeType="1"/>
          </p:cNvSpPr>
          <p:nvPr/>
        </p:nvSpPr>
        <p:spPr bwMode="auto">
          <a:xfrm flipH="1" flipV="1">
            <a:off x="2566988" y="2205039"/>
            <a:ext cx="144462" cy="1368425"/>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26" name="Text Box 24"/>
          <p:cNvSpPr txBox="1">
            <a:spLocks noChangeArrowheads="1"/>
          </p:cNvSpPr>
          <p:nvPr/>
        </p:nvSpPr>
        <p:spPr bwMode="auto">
          <a:xfrm>
            <a:off x="1603898" y="1844675"/>
            <a:ext cx="1657570" cy="400110"/>
          </a:xfrm>
          <a:prstGeom prst="rect">
            <a:avLst/>
          </a:prstGeom>
          <a:noFill/>
          <a:ln w="9525">
            <a:noFill/>
            <a:miter lim="800000"/>
            <a:headEnd/>
            <a:tailEnd/>
          </a:ln>
          <a:effectLst/>
        </p:spPr>
        <p:txBody>
          <a:bodyPr wrap="none">
            <a:spAutoFit/>
          </a:bodyPr>
          <a:lstStyle/>
          <a:p>
            <a:pPr>
              <a:defRPr/>
            </a:pPr>
            <a:r>
              <a:rPr lang="it-IT" sz="2000" b="1" dirty="0" err="1">
                <a:solidFill>
                  <a:prstClr val="black"/>
                </a:solidFill>
                <a:latin typeface="Calibri" pitchFamily="34" charset="0"/>
              </a:rPr>
              <a:t>Cooling</a:t>
            </a:r>
            <a:r>
              <a:rPr lang="it-IT" sz="2000" b="1" dirty="0">
                <a:solidFill>
                  <a:prstClr val="black"/>
                </a:solidFill>
                <a:latin typeface="Calibri" pitchFamily="34" charset="0"/>
              </a:rPr>
              <a:t> water</a:t>
            </a:r>
          </a:p>
        </p:txBody>
      </p:sp>
      <p:sp>
        <p:nvSpPr>
          <p:cNvPr id="27" name="Line 25"/>
          <p:cNvSpPr>
            <a:spLocks noChangeShapeType="1"/>
          </p:cNvSpPr>
          <p:nvPr/>
        </p:nvSpPr>
        <p:spPr bwMode="auto">
          <a:xfrm>
            <a:off x="4440238" y="4237086"/>
            <a:ext cx="1655763" cy="773233"/>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28" name="Text Box 26"/>
          <p:cNvSpPr txBox="1">
            <a:spLocks noChangeArrowheads="1"/>
          </p:cNvSpPr>
          <p:nvPr/>
        </p:nvSpPr>
        <p:spPr bwMode="auto">
          <a:xfrm>
            <a:off x="4463244" y="1348840"/>
            <a:ext cx="2433935" cy="400110"/>
          </a:xfrm>
          <a:prstGeom prst="rect">
            <a:avLst/>
          </a:prstGeom>
          <a:noFill/>
          <a:ln w="9525">
            <a:noFill/>
            <a:miter lim="800000"/>
            <a:headEnd/>
            <a:tailEnd/>
          </a:ln>
          <a:effectLst/>
        </p:spPr>
        <p:txBody>
          <a:bodyPr wrap="square">
            <a:spAutoFit/>
          </a:bodyPr>
          <a:lstStyle/>
          <a:p>
            <a:pPr>
              <a:defRPr/>
            </a:pPr>
            <a:r>
              <a:rPr lang="it-IT" sz="2000" b="1" dirty="0" err="1">
                <a:solidFill>
                  <a:srgbClr val="C00000"/>
                </a:solidFill>
                <a:latin typeface="Calibri" pitchFamily="34" charset="0"/>
              </a:rPr>
              <a:t>Backing</a:t>
            </a:r>
            <a:r>
              <a:rPr lang="it-IT" sz="2000" b="1" dirty="0">
                <a:solidFill>
                  <a:srgbClr val="C00000"/>
                </a:solidFill>
                <a:latin typeface="Calibri" pitchFamily="34" charset="0"/>
              </a:rPr>
              <a:t>: 2</a:t>
            </a:r>
            <a:r>
              <a:rPr lang="el-GR" sz="2000" b="1" dirty="0">
                <a:solidFill>
                  <a:srgbClr val="C00000"/>
                </a:solidFill>
                <a:latin typeface="Calibri" pitchFamily="34" charset="0"/>
              </a:rPr>
              <a:t>μ</a:t>
            </a:r>
            <a:r>
              <a:rPr lang="it-IT" sz="2000" b="1" dirty="0">
                <a:solidFill>
                  <a:srgbClr val="C00000"/>
                </a:solidFill>
                <a:latin typeface="Calibri" pitchFamily="34" charset="0"/>
              </a:rPr>
              <a:t>m Ti-</a:t>
            </a:r>
            <a:r>
              <a:rPr lang="it-IT" sz="2000" b="1" dirty="0" err="1">
                <a:solidFill>
                  <a:srgbClr val="C00000"/>
                </a:solidFill>
                <a:latin typeface="Calibri" pitchFamily="34" charset="0"/>
              </a:rPr>
              <a:t>foil</a:t>
            </a:r>
            <a:endParaRPr lang="el-GR" sz="2000" b="1" dirty="0">
              <a:solidFill>
                <a:srgbClr val="C00000"/>
              </a:solidFill>
              <a:latin typeface="Calibri" pitchFamily="34" charset="0"/>
            </a:endParaRPr>
          </a:p>
        </p:txBody>
      </p:sp>
      <p:sp>
        <p:nvSpPr>
          <p:cNvPr id="29" name="Rectangle 27"/>
          <p:cNvSpPr>
            <a:spLocks noChangeArrowheads="1"/>
          </p:cNvSpPr>
          <p:nvPr/>
        </p:nvSpPr>
        <p:spPr bwMode="auto">
          <a:xfrm>
            <a:off x="3690891" y="1338286"/>
            <a:ext cx="647700" cy="719138"/>
          </a:xfrm>
          <a:prstGeom prst="rect">
            <a:avLst/>
          </a:prstGeom>
          <a:solidFill>
            <a:srgbClr val="B2B2B2"/>
          </a:solidFill>
          <a:ln w="9525">
            <a:solidFill>
              <a:schemeClr val="tx1"/>
            </a:solidFill>
            <a:miter lim="800000"/>
            <a:headEnd/>
            <a:tailEnd/>
          </a:ln>
          <a:effectLst/>
        </p:spPr>
        <p:txBody>
          <a:bodyPr wrap="none" anchor="ctr"/>
          <a:lstStyle/>
          <a:p>
            <a:pPr>
              <a:lnSpc>
                <a:spcPct val="50000"/>
              </a:lnSpc>
              <a:spcBef>
                <a:spcPct val="20000"/>
              </a:spcBef>
              <a:defRPr/>
            </a:pPr>
            <a:endParaRPr lang="de-DE">
              <a:solidFill>
                <a:prstClr val="black"/>
              </a:solidFill>
              <a:latin typeface="Calibri" pitchFamily="34" charset="0"/>
            </a:endParaRPr>
          </a:p>
        </p:txBody>
      </p:sp>
      <p:sp>
        <p:nvSpPr>
          <p:cNvPr id="30" name="Text Box 28"/>
          <p:cNvSpPr txBox="1">
            <a:spLocks noChangeArrowheads="1"/>
          </p:cNvSpPr>
          <p:nvPr/>
        </p:nvSpPr>
        <p:spPr bwMode="auto">
          <a:xfrm>
            <a:off x="2640013" y="5945214"/>
            <a:ext cx="2637710" cy="400110"/>
          </a:xfrm>
          <a:prstGeom prst="rect">
            <a:avLst/>
          </a:prstGeom>
          <a:noFill/>
          <a:ln w="9525">
            <a:noFill/>
            <a:miter lim="800000"/>
            <a:headEnd/>
            <a:tailEnd/>
          </a:ln>
          <a:effectLst/>
        </p:spPr>
        <p:txBody>
          <a:bodyPr wrap="none">
            <a:spAutoFit/>
          </a:bodyPr>
          <a:lstStyle/>
          <a:p>
            <a:pPr>
              <a:defRPr/>
            </a:pPr>
            <a:r>
              <a:rPr lang="it-IT" sz="2000" b="1" dirty="0">
                <a:solidFill>
                  <a:prstClr val="black"/>
                </a:solidFill>
                <a:latin typeface="Calibri" pitchFamily="34" charset="0"/>
              </a:rPr>
              <a:t>Voltage: 100 V - 1500 V</a:t>
            </a:r>
          </a:p>
        </p:txBody>
      </p:sp>
      <p:sp>
        <p:nvSpPr>
          <p:cNvPr id="31" name="Text Box 31"/>
          <p:cNvSpPr txBox="1">
            <a:spLocks noChangeArrowheads="1"/>
          </p:cNvSpPr>
          <p:nvPr/>
        </p:nvSpPr>
        <p:spPr bwMode="auto">
          <a:xfrm>
            <a:off x="3296036" y="4775964"/>
            <a:ext cx="1223962" cy="400110"/>
          </a:xfrm>
          <a:prstGeom prst="rect">
            <a:avLst/>
          </a:prstGeom>
          <a:noFill/>
          <a:ln w="9525">
            <a:noFill/>
            <a:miter lim="800000"/>
            <a:headEnd/>
            <a:tailEnd/>
          </a:ln>
          <a:effectLst/>
        </p:spPr>
        <p:txBody>
          <a:bodyPr wrap="square">
            <a:spAutoFit/>
          </a:bodyPr>
          <a:lstStyle/>
          <a:p>
            <a:pPr>
              <a:defRPr/>
            </a:pPr>
            <a:r>
              <a:rPr lang="it-IT" sz="2000" b="1" dirty="0">
                <a:solidFill>
                  <a:prstClr val="black"/>
                </a:solidFill>
                <a:latin typeface="Calibri" pitchFamily="34" charset="0"/>
              </a:rPr>
              <a:t>PEEK-</a:t>
            </a:r>
            <a:r>
              <a:rPr lang="it-IT" sz="2000" b="1" dirty="0" err="1">
                <a:solidFill>
                  <a:prstClr val="black"/>
                </a:solidFill>
                <a:latin typeface="Calibri" pitchFamily="34" charset="0"/>
              </a:rPr>
              <a:t>cell</a:t>
            </a:r>
            <a:endParaRPr lang="it-IT" sz="2000" b="1" dirty="0">
              <a:solidFill>
                <a:prstClr val="black"/>
              </a:solidFill>
              <a:latin typeface="Calibri" pitchFamily="34" charset="0"/>
            </a:endParaRPr>
          </a:p>
        </p:txBody>
      </p:sp>
      <p:pic>
        <p:nvPicPr>
          <p:cNvPr id="32" name="Picture 32"/>
          <p:cNvPicPr>
            <a:picLocks noChangeAspect="1" noChangeArrowheads="1"/>
          </p:cNvPicPr>
          <p:nvPr/>
        </p:nvPicPr>
        <p:blipFill rotWithShape="1">
          <a:blip r:embed="rId5">
            <a:extLst>
              <a:ext uri="{28A0092B-C50C-407E-A947-70E740481C1C}">
                <a14:useLocalDpi xmlns:a14="http://schemas.microsoft.com/office/drawing/2010/main" val="0"/>
              </a:ext>
            </a:extLst>
          </a:blip>
          <a:srcRect l="13148" t="11034" r="12156" b="4660"/>
          <a:stretch/>
        </p:blipFill>
        <p:spPr bwMode="auto">
          <a:xfrm>
            <a:off x="6897056" y="1315743"/>
            <a:ext cx="358331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33"/>
          <p:cNvSpPr>
            <a:spLocks noChangeShapeType="1"/>
          </p:cNvSpPr>
          <p:nvPr/>
        </p:nvSpPr>
        <p:spPr bwMode="auto">
          <a:xfrm flipH="1">
            <a:off x="4295775" y="1773238"/>
            <a:ext cx="431800" cy="647700"/>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sp>
        <p:nvSpPr>
          <p:cNvPr id="34" name="Line 34"/>
          <p:cNvSpPr>
            <a:spLocks noChangeShapeType="1"/>
          </p:cNvSpPr>
          <p:nvPr/>
        </p:nvSpPr>
        <p:spPr bwMode="auto">
          <a:xfrm>
            <a:off x="4295775" y="2420938"/>
            <a:ext cx="431800" cy="1079500"/>
          </a:xfrm>
          <a:prstGeom prst="line">
            <a:avLst/>
          </a:prstGeom>
          <a:noFill/>
          <a:ln w="28575">
            <a:solidFill>
              <a:schemeClr val="tx1"/>
            </a:solidFill>
            <a:round/>
            <a:headEnd/>
            <a:tailEnd/>
          </a:ln>
          <a:effectLst/>
        </p:spPr>
        <p:txBody>
          <a:bodyPr/>
          <a:lstStyle/>
          <a:p>
            <a:pPr>
              <a:lnSpc>
                <a:spcPct val="50000"/>
              </a:lnSpc>
              <a:spcBef>
                <a:spcPct val="20000"/>
              </a:spcBef>
              <a:defRPr/>
            </a:pPr>
            <a:endParaRPr lang="de-DE">
              <a:solidFill>
                <a:prstClr val="black"/>
              </a:solidFill>
              <a:latin typeface="Calibri" pitchFamily="34" charset="0"/>
            </a:endParaRPr>
          </a:p>
        </p:txBody>
      </p:sp>
      <p:graphicFrame>
        <p:nvGraphicFramePr>
          <p:cNvPr id="35" name="Object 35"/>
          <p:cNvGraphicFramePr>
            <a:graphicFrameLocks noChangeAspect="1"/>
          </p:cNvGraphicFramePr>
          <p:nvPr>
            <p:extLst/>
          </p:nvPr>
        </p:nvGraphicFramePr>
        <p:xfrm>
          <a:off x="9134574" y="5142483"/>
          <a:ext cx="1209899" cy="1209899"/>
        </p:xfrm>
        <a:graphic>
          <a:graphicData uri="http://schemas.openxmlformats.org/presentationml/2006/ole">
            <mc:AlternateContent xmlns:mc="http://schemas.openxmlformats.org/markup-compatibility/2006">
              <mc:Choice xmlns:v="urn:schemas-microsoft-com:vml" Requires="v">
                <p:oleObj spid="_x0000_s1131" name="Immagine bitmap" r:id="rId6" imgW="4761905" imgH="4761905" progId="Paint.Picture">
                  <p:embed/>
                </p:oleObj>
              </mc:Choice>
              <mc:Fallback>
                <p:oleObj name="Immagine bitmap" r:id="rId6" imgW="4761905" imgH="4761905" progId="Paint.Picture">
                  <p:embed/>
                  <p:pic>
                    <p:nvPicPr>
                      <p:cNvPr id="35" name="Objec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574" y="5142483"/>
                        <a:ext cx="1209899" cy="1209899"/>
                      </a:xfrm>
                      <a:prstGeom prst="rect">
                        <a:avLst/>
                      </a:prstGeom>
                      <a:noFill/>
                      <a:ln>
                        <a:noFill/>
                      </a:ln>
                      <a:effectLst/>
                      <a:extLst/>
                    </p:spPr>
                  </p:pic>
                </p:oleObj>
              </mc:Fallback>
            </mc:AlternateContent>
          </a:graphicData>
        </a:graphic>
      </p:graphicFrame>
      <p:sp>
        <p:nvSpPr>
          <p:cNvPr id="36" name="Text Box 36"/>
          <p:cNvSpPr txBox="1">
            <a:spLocks noChangeArrowheads="1"/>
          </p:cNvSpPr>
          <p:nvPr/>
        </p:nvSpPr>
        <p:spPr bwMode="auto">
          <a:xfrm>
            <a:off x="7104112" y="5453132"/>
            <a:ext cx="2016224" cy="707886"/>
          </a:xfrm>
          <a:prstGeom prst="rect">
            <a:avLst/>
          </a:prstGeom>
          <a:noFill/>
          <a:ln w="9525">
            <a:noFill/>
            <a:miter lim="800000"/>
            <a:headEnd/>
            <a:tailEnd/>
          </a:ln>
          <a:effectLst/>
        </p:spPr>
        <p:txBody>
          <a:bodyPr wrap="square">
            <a:spAutoFit/>
          </a:bodyPr>
          <a:lstStyle/>
          <a:p>
            <a:pPr>
              <a:defRPr/>
            </a:pPr>
            <a:r>
              <a:rPr lang="it-IT" sz="2000" b="1" dirty="0" err="1">
                <a:solidFill>
                  <a:prstClr val="black"/>
                </a:solidFill>
                <a:latin typeface="Calibri" pitchFamily="34" charset="0"/>
              </a:rPr>
              <a:t>Deposition</a:t>
            </a:r>
            <a:r>
              <a:rPr lang="it-IT" sz="2000" b="1" dirty="0">
                <a:solidFill>
                  <a:prstClr val="black"/>
                </a:solidFill>
                <a:latin typeface="Calibri" pitchFamily="34" charset="0"/>
              </a:rPr>
              <a:t> time:</a:t>
            </a:r>
          </a:p>
          <a:p>
            <a:pPr>
              <a:defRPr/>
            </a:pPr>
            <a:r>
              <a:rPr lang="it-IT" sz="2000" b="1" dirty="0">
                <a:solidFill>
                  <a:prstClr val="black"/>
                </a:solidFill>
                <a:latin typeface="Calibri" pitchFamily="34" charset="0"/>
              </a:rPr>
              <a:t>3-6 hours</a:t>
            </a:r>
          </a:p>
        </p:txBody>
      </p:sp>
      <p:grpSp>
        <p:nvGrpSpPr>
          <p:cNvPr id="37" name="Gruppieren 41"/>
          <p:cNvGrpSpPr/>
          <p:nvPr/>
        </p:nvGrpSpPr>
        <p:grpSpPr>
          <a:xfrm>
            <a:off x="3074279" y="1096624"/>
            <a:ext cx="5836444" cy="5576593"/>
            <a:chOff x="1760538" y="871661"/>
            <a:chExt cx="5403850" cy="5289823"/>
          </a:xfrm>
        </p:grpSpPr>
        <p:pic>
          <p:nvPicPr>
            <p:cNvPr id="38" name="Picture 9" descr="E:\Targetrräder\Bilder_neue_Zelle\P1010003.JPG"/>
            <p:cNvPicPr>
              <a:picLocks noChangeAspect="1" noChangeArrowheads="1"/>
            </p:cNvPicPr>
            <p:nvPr/>
          </p:nvPicPr>
          <p:blipFill>
            <a:blip r:embed="rId8" cstate="print">
              <a:extLst>
                <a:ext uri="{28A0092B-C50C-407E-A947-70E740481C1C}">
                  <a14:useLocalDpi xmlns:a14="http://schemas.microsoft.com/office/drawing/2010/main" val="0"/>
                </a:ext>
              </a:extLst>
            </a:blip>
            <a:srcRect l="7773" t="16367" r="9291" b="23935"/>
            <a:stretch>
              <a:fillRect/>
            </a:stretch>
          </p:blipFill>
          <p:spPr bwMode="auto">
            <a:xfrm>
              <a:off x="1763713" y="871661"/>
              <a:ext cx="540067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1" descr="E:\Targetrräder\Bilder_neue_Zelle\P1010001.JPG"/>
            <p:cNvPicPr>
              <a:picLocks noChangeAspect="1" noChangeArrowheads="1"/>
            </p:cNvPicPr>
            <p:nvPr/>
          </p:nvPicPr>
          <p:blipFill>
            <a:blip r:embed="rId9" cstate="print">
              <a:extLst>
                <a:ext uri="{28A0092B-C50C-407E-A947-70E740481C1C}">
                  <a14:useLocalDpi xmlns:a14="http://schemas.microsoft.com/office/drawing/2010/main" val="0"/>
                </a:ext>
              </a:extLst>
            </a:blip>
            <a:srcRect l="8286" t="18794" r="6857" b="28381"/>
            <a:stretch>
              <a:fillRect/>
            </a:stretch>
          </p:blipFill>
          <p:spPr bwMode="auto">
            <a:xfrm>
              <a:off x="1760538" y="3634184"/>
              <a:ext cx="539591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2"/>
            <p:cNvSpPr txBox="1">
              <a:spLocks noChangeArrowheads="1"/>
            </p:cNvSpPr>
            <p:nvPr/>
          </p:nvSpPr>
          <p:spPr bwMode="auto">
            <a:xfrm>
              <a:off x="1771649" y="872716"/>
              <a:ext cx="5384799" cy="350340"/>
            </a:xfrm>
            <a:prstGeom prst="rect">
              <a:avLst/>
            </a:prstGeom>
            <a:solidFill>
              <a:srgbClr val="000000">
                <a:alpha val="69803"/>
              </a:srgbClr>
            </a:solidFill>
            <a:ln w="9525">
              <a:solidFill>
                <a:schemeClr val="tx1"/>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00"/>
                  </a:solidFill>
                  <a:latin typeface="Arial" charset="0"/>
                </a:rPr>
                <a:t>Supporting frame with Ti-backing foil (2 µm)</a:t>
              </a:r>
            </a:p>
          </p:txBody>
        </p:sp>
        <p:sp>
          <p:nvSpPr>
            <p:cNvPr id="41" name="Text Box 12"/>
            <p:cNvSpPr txBox="1">
              <a:spLocks noChangeArrowheads="1"/>
            </p:cNvSpPr>
            <p:nvPr/>
          </p:nvSpPr>
          <p:spPr bwMode="auto">
            <a:xfrm>
              <a:off x="1760538" y="5795972"/>
              <a:ext cx="5395911" cy="350340"/>
            </a:xfrm>
            <a:prstGeom prst="rect">
              <a:avLst/>
            </a:prstGeom>
            <a:solidFill>
              <a:srgbClr val="000000"/>
            </a:solidFill>
            <a:ln w="9525">
              <a:solidFill>
                <a:schemeClr val="tx1"/>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FF00"/>
                  </a:solidFill>
                  <a:latin typeface="Arial" charset="0"/>
                </a:rPr>
                <a:t>Electrochemical cell assembly (26 ml)</a:t>
              </a:r>
            </a:p>
          </p:txBody>
        </p:sp>
        <p:cxnSp>
          <p:nvCxnSpPr>
            <p:cNvPr id="42" name="Gerade Verbindung 61"/>
            <p:cNvCxnSpPr/>
            <p:nvPr/>
          </p:nvCxnSpPr>
          <p:spPr>
            <a:xfrm>
              <a:off x="2446944" y="2600908"/>
              <a:ext cx="936625" cy="211742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Gerade Verbindung 62"/>
            <p:cNvCxnSpPr/>
            <p:nvPr/>
          </p:nvCxnSpPr>
          <p:spPr>
            <a:xfrm flipH="1">
              <a:off x="5723544" y="2422029"/>
              <a:ext cx="828676" cy="229630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4" name="Text Box 7"/>
          <p:cNvSpPr txBox="1">
            <a:spLocks noChangeArrowheads="1"/>
          </p:cNvSpPr>
          <p:nvPr/>
        </p:nvSpPr>
        <p:spPr bwMode="auto">
          <a:xfrm>
            <a:off x="3094219" y="2894499"/>
            <a:ext cx="5816504" cy="1477328"/>
          </a:xfrm>
          <a:prstGeom prst="rect">
            <a:avLst/>
          </a:prstGeom>
          <a:ln w="57150">
            <a:solidFill>
              <a:srgbClr val="C00000"/>
            </a:solidFill>
            <a:miter lim="800000"/>
            <a:headEnd/>
            <a:tailEnd/>
          </a:ln>
          <a:effectLst/>
        </p:spPr>
        <p:style>
          <a:lnRef idx="0">
            <a:scrgbClr r="0" g="0" b="0"/>
          </a:lnRef>
          <a:fillRef idx="1003">
            <a:schemeClr val="lt2"/>
          </a:fillRef>
          <a:effectRef idx="0">
            <a:scrgbClr r="0" g="0" b="0"/>
          </a:effectRef>
          <a:fontRef idx="major"/>
        </p:style>
        <p:txBody>
          <a:bodyPr wrap="square">
            <a:spAutoFit/>
          </a:bodyPr>
          <a:lstStyle/>
          <a:p>
            <a:pPr algn="ctr" eaLnBrk="0" hangingPunct="0">
              <a:lnSpc>
                <a:spcPct val="150000"/>
              </a:lnSpc>
              <a:defRPr/>
            </a:pPr>
            <a:r>
              <a:rPr lang="de-DE" sz="2000" b="1" noProof="1">
                <a:solidFill>
                  <a:srgbClr val="EEECE1">
                    <a:lumMod val="10000"/>
                  </a:srgbClr>
                </a:solidFill>
                <a:latin typeface="Arial" charset="0"/>
                <a:cs typeface="Arial" charset="0"/>
              </a:rPr>
              <a:t>Deposition yield: up to 90% </a:t>
            </a:r>
          </a:p>
          <a:p>
            <a:pPr algn="ctr" eaLnBrk="0" hangingPunct="0">
              <a:lnSpc>
                <a:spcPct val="150000"/>
              </a:lnSpc>
              <a:defRPr/>
            </a:pPr>
            <a:r>
              <a:rPr lang="de-DE" sz="2000" b="1" noProof="1">
                <a:solidFill>
                  <a:srgbClr val="EEECE1">
                    <a:lumMod val="10000"/>
                  </a:srgbClr>
                </a:solidFill>
                <a:latin typeface="Arial" charset="0"/>
                <a:cs typeface="Arial" charset="0"/>
              </a:rPr>
              <a:t>Target thickness: mg/cm</a:t>
            </a:r>
            <a:r>
              <a:rPr lang="de-DE" sz="2000" b="1" baseline="30000" noProof="1">
                <a:solidFill>
                  <a:srgbClr val="EEECE1">
                    <a:lumMod val="10000"/>
                  </a:srgbClr>
                </a:solidFill>
                <a:latin typeface="Arial" charset="0"/>
                <a:cs typeface="Arial" charset="0"/>
              </a:rPr>
              <a:t>2</a:t>
            </a:r>
            <a:r>
              <a:rPr lang="de-DE" sz="2000" b="1" noProof="1">
                <a:solidFill>
                  <a:srgbClr val="EEECE1">
                    <a:lumMod val="10000"/>
                  </a:srgbClr>
                </a:solidFill>
                <a:latin typeface="Arial" charset="0"/>
                <a:cs typeface="Arial" charset="0"/>
              </a:rPr>
              <a:t> in a </a:t>
            </a:r>
            <a:r>
              <a:rPr lang="de-DE" sz="2000" b="1" u="sng" noProof="1">
                <a:solidFill>
                  <a:prstClr val="black"/>
                </a:solidFill>
                <a:latin typeface="Arial" charset="0"/>
                <a:cs typeface="Arial" charset="0"/>
              </a:rPr>
              <a:t>single</a:t>
            </a:r>
            <a:r>
              <a:rPr lang="de-DE" sz="2000" b="1" noProof="1">
                <a:solidFill>
                  <a:srgbClr val="EEECE1">
                    <a:lumMod val="10000"/>
                  </a:srgbClr>
                </a:solidFill>
                <a:latin typeface="Arial" charset="0"/>
                <a:cs typeface="Arial" charset="0"/>
              </a:rPr>
              <a:t> deposition step</a:t>
            </a:r>
          </a:p>
        </p:txBody>
      </p:sp>
      <p:pic>
        <p:nvPicPr>
          <p:cNvPr id="50" name="Imag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166" y="845679"/>
            <a:ext cx="220980" cy="215265"/>
          </a:xfrm>
          <a:prstGeom prst="rect">
            <a:avLst/>
          </a:prstGeom>
        </p:spPr>
      </p:pic>
      <p:sp>
        <p:nvSpPr>
          <p:cNvPr id="51" name="Sous-titre 2"/>
          <p:cNvSpPr txBox="1">
            <a:spLocks/>
          </p:cNvSpPr>
          <p:nvPr/>
        </p:nvSpPr>
        <p:spPr>
          <a:xfrm>
            <a:off x="7375178" y="31801"/>
            <a:ext cx="4659906"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err="1" smtClean="0">
                <a:solidFill>
                  <a:schemeClr val="accent1"/>
                </a:solidFill>
              </a:rPr>
              <a:t>Molecular</a:t>
            </a:r>
            <a:r>
              <a:rPr lang="fr-FR" sz="2000" dirty="0" smtClean="0">
                <a:solidFill>
                  <a:schemeClr val="accent1"/>
                </a:solidFill>
              </a:rPr>
              <a:t> </a:t>
            </a:r>
            <a:r>
              <a:rPr lang="fr-FR" sz="2000" dirty="0" err="1" smtClean="0">
                <a:solidFill>
                  <a:schemeClr val="accent1"/>
                </a:solidFill>
              </a:rPr>
              <a:t>Plating</a:t>
            </a:r>
            <a:r>
              <a:rPr lang="fr-FR" sz="2000" dirty="0" smtClean="0">
                <a:solidFill>
                  <a:schemeClr val="accent1"/>
                </a:solidFill>
              </a:rPr>
              <a:t> (JGU, </a:t>
            </a:r>
            <a:r>
              <a:rPr lang="fr-FR" sz="2000" dirty="0" err="1" smtClean="0">
                <a:solidFill>
                  <a:schemeClr val="accent1"/>
                </a:solidFill>
              </a:rPr>
              <a:t>IJCLab</a:t>
            </a:r>
            <a:r>
              <a:rPr lang="fr-FR" sz="2000" dirty="0" smtClean="0">
                <a:solidFill>
                  <a:schemeClr val="accent1"/>
                </a:solidFill>
              </a:rPr>
              <a:t>)</a:t>
            </a:r>
            <a:endParaRPr lang="en-US" sz="2000" dirty="0">
              <a:solidFill>
                <a:schemeClr val="accent1"/>
              </a:solidFill>
            </a:endParaRPr>
          </a:p>
        </p:txBody>
      </p:sp>
      <p:grpSp>
        <p:nvGrpSpPr>
          <p:cNvPr id="47" name="Groupe 46"/>
          <p:cNvGrpSpPr/>
          <p:nvPr/>
        </p:nvGrpSpPr>
        <p:grpSpPr>
          <a:xfrm>
            <a:off x="11080204" y="738067"/>
            <a:ext cx="987005" cy="977786"/>
            <a:chOff x="11080204" y="738067"/>
            <a:chExt cx="987005" cy="977786"/>
          </a:xfrm>
        </p:grpSpPr>
        <p:sp>
          <p:nvSpPr>
            <p:cNvPr id="3" name="ZoneTexte 2"/>
            <p:cNvSpPr txBox="1"/>
            <p:nvPr/>
          </p:nvSpPr>
          <p:spPr>
            <a:xfrm>
              <a:off x="11379200" y="1315743"/>
              <a:ext cx="688009" cy="400110"/>
            </a:xfrm>
            <a:prstGeom prst="rect">
              <a:avLst/>
            </a:prstGeom>
            <a:noFill/>
          </p:spPr>
          <p:txBody>
            <a:bodyPr wrap="none" rtlCol="0">
              <a:spAutoFit/>
            </a:bodyPr>
            <a:lstStyle/>
            <a:p>
              <a:r>
                <a:rPr lang="fr-FR" sz="2000" b="1" dirty="0" smtClean="0">
                  <a:solidFill>
                    <a:srgbClr val="FF0000"/>
                  </a:solidFill>
                </a:rPr>
                <a:t>R&amp;D</a:t>
              </a:r>
              <a:endParaRPr lang="en-US" sz="2000" b="1" dirty="0">
                <a:solidFill>
                  <a:srgbClr val="FF0000"/>
                </a:solidFill>
              </a:endParaRPr>
            </a:p>
          </p:txBody>
        </p:sp>
        <p:cxnSp>
          <p:nvCxnSpPr>
            <p:cNvPr id="46" name="Connecteur droit avec flèche 45"/>
            <p:cNvCxnSpPr>
              <a:endCxn id="3" idx="0"/>
            </p:cNvCxnSpPr>
            <p:nvPr/>
          </p:nvCxnSpPr>
          <p:spPr>
            <a:xfrm>
              <a:off x="11080204" y="738067"/>
              <a:ext cx="643001" cy="57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8" name="ZoneTexte 47"/>
          <p:cNvSpPr txBox="1"/>
          <p:nvPr/>
        </p:nvSpPr>
        <p:spPr>
          <a:xfrm>
            <a:off x="210568" y="6642556"/>
            <a:ext cx="1393330" cy="215444"/>
          </a:xfrm>
          <a:prstGeom prst="rect">
            <a:avLst/>
          </a:prstGeom>
          <a:noFill/>
        </p:spPr>
        <p:txBody>
          <a:bodyPr wrap="none" rtlCol="0">
            <a:spAutoFit/>
          </a:bodyPr>
          <a:lstStyle/>
          <a:p>
            <a:r>
              <a:rPr lang="fr-FR" sz="800" i="1" dirty="0" err="1"/>
              <a:t>Courtesy</a:t>
            </a:r>
            <a:r>
              <a:rPr lang="fr-FR" sz="800" i="1" dirty="0"/>
              <a:t> of K. Eberhardt</a:t>
            </a:r>
          </a:p>
        </p:txBody>
      </p:sp>
    </p:spTree>
    <p:extLst>
      <p:ext uri="{BB962C8B-B14F-4D97-AF65-F5344CB8AC3E}">
        <p14:creationId xmlns:p14="http://schemas.microsoft.com/office/powerpoint/2010/main" val="4246772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556828" y="227682"/>
            <a:ext cx="5382947" cy="64633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200" i="1" dirty="0"/>
              <a:t>I. </a:t>
            </a:r>
            <a:r>
              <a:rPr lang="en-US" sz="1200" i="1" dirty="0" err="1"/>
              <a:t>Usoltsev</a:t>
            </a:r>
            <a:r>
              <a:rPr lang="en-US" sz="1200" i="1" dirty="0"/>
              <a:t> et al, “Preparation and high intensity heavy ion irradiation tests of intermetallic 243Am/</a:t>
            </a:r>
            <a:r>
              <a:rPr lang="en-US" sz="1200" i="1" dirty="0" err="1"/>
              <a:t>Pd</a:t>
            </a:r>
            <a:r>
              <a:rPr lang="en-US" sz="1200" i="1" dirty="0"/>
              <a:t> targets”  </a:t>
            </a:r>
            <a:r>
              <a:rPr lang="en-US" sz="1200" i="1" dirty="0" err="1"/>
              <a:t>Nucl</a:t>
            </a:r>
            <a:r>
              <a:rPr lang="en-US" sz="1200" i="1" dirty="0"/>
              <a:t>. </a:t>
            </a:r>
            <a:r>
              <a:rPr lang="en-US" sz="1200" i="1" dirty="0" err="1"/>
              <a:t>Instr.Meth</a:t>
            </a:r>
            <a:r>
              <a:rPr lang="en-US" sz="1200" i="1" dirty="0"/>
              <a:t>. B 318, pp. 297-305, 2014</a:t>
            </a:r>
            <a:endParaRPr lang="fr-FR" sz="1200" i="1" dirty="0"/>
          </a:p>
        </p:txBody>
      </p:sp>
      <p:pic>
        <p:nvPicPr>
          <p:cNvPr id="2" name="Image 1"/>
          <p:cNvPicPr>
            <a:picLocks noChangeAspect="1"/>
          </p:cNvPicPr>
          <p:nvPr/>
        </p:nvPicPr>
        <p:blipFill>
          <a:blip r:embed="rId2"/>
          <a:stretch>
            <a:fillRect/>
          </a:stretch>
        </p:blipFill>
        <p:spPr>
          <a:xfrm>
            <a:off x="265354" y="1865953"/>
            <a:ext cx="4427838" cy="3238190"/>
          </a:xfrm>
          <a:prstGeom prst="rect">
            <a:avLst/>
          </a:prstGeom>
        </p:spPr>
      </p:pic>
      <p:sp>
        <p:nvSpPr>
          <p:cNvPr id="9" name="ZoneTexte 8"/>
          <p:cNvSpPr txBox="1"/>
          <p:nvPr/>
        </p:nvSpPr>
        <p:spPr>
          <a:xfrm>
            <a:off x="265354" y="1512154"/>
            <a:ext cx="4810932" cy="369332"/>
          </a:xfrm>
          <a:prstGeom prst="rect">
            <a:avLst/>
          </a:prstGeom>
          <a:noFill/>
        </p:spPr>
        <p:txBody>
          <a:bodyPr wrap="none" rtlCol="0">
            <a:spAutoFit/>
          </a:bodyPr>
          <a:lstStyle/>
          <a:p>
            <a:r>
              <a:rPr lang="fr-FR" dirty="0" smtClean="0"/>
              <a:t>1/Electro-</a:t>
            </a:r>
            <a:r>
              <a:rPr lang="fr-FR" dirty="0" err="1" smtClean="0"/>
              <a:t>deposition</a:t>
            </a:r>
            <a:r>
              <a:rPr lang="fr-FR" dirty="0" smtClean="0"/>
              <a:t> by </a:t>
            </a:r>
            <a:r>
              <a:rPr lang="fr-FR" dirty="0" err="1" smtClean="0"/>
              <a:t>molecular</a:t>
            </a:r>
            <a:r>
              <a:rPr lang="fr-FR" dirty="0" smtClean="0"/>
              <a:t> </a:t>
            </a:r>
            <a:r>
              <a:rPr lang="fr-FR" dirty="0" err="1" smtClean="0"/>
              <a:t>plating</a:t>
            </a:r>
            <a:endParaRPr lang="en-US" dirty="0"/>
          </a:p>
        </p:txBody>
      </p:sp>
      <p:sp>
        <p:nvSpPr>
          <p:cNvPr id="10" name="ZoneTexte 9"/>
          <p:cNvSpPr txBox="1"/>
          <p:nvPr/>
        </p:nvSpPr>
        <p:spPr>
          <a:xfrm>
            <a:off x="1337843" y="1011472"/>
            <a:ext cx="10942419" cy="400110"/>
          </a:xfrm>
          <a:prstGeom prst="rect">
            <a:avLst/>
          </a:prstGeom>
          <a:noFill/>
        </p:spPr>
        <p:txBody>
          <a:bodyPr wrap="none" rtlCol="0">
            <a:spAutoFit/>
          </a:bodyPr>
          <a:lstStyle/>
          <a:p>
            <a:r>
              <a:rPr lang="fr-FR" sz="2000" dirty="0" smtClean="0">
                <a:solidFill>
                  <a:schemeClr val="accent4">
                    <a:lumMod val="75000"/>
                  </a:schemeClr>
                </a:solidFill>
              </a:rPr>
              <a:t>Oxyde </a:t>
            </a:r>
            <a:r>
              <a:rPr lang="fr-FR" sz="2000" dirty="0" smtClean="0">
                <a:solidFill>
                  <a:schemeClr val="accent4">
                    <a:lumMod val="75000"/>
                  </a:schemeClr>
                </a:solidFill>
                <a:sym typeface="Wingdings" panose="05000000000000000000" pitchFamily="2" charset="2"/>
              </a:rPr>
              <a:t> </a:t>
            </a:r>
            <a:r>
              <a:rPr lang="fr-FR" sz="2000" dirty="0" err="1" smtClean="0">
                <a:solidFill>
                  <a:schemeClr val="accent4">
                    <a:lumMod val="75000"/>
                  </a:schemeClr>
                </a:solidFill>
              </a:rPr>
              <a:t>Metallic</a:t>
            </a:r>
            <a:r>
              <a:rPr lang="fr-FR" sz="2000" dirty="0" smtClean="0">
                <a:solidFill>
                  <a:schemeClr val="accent4">
                    <a:lumMod val="75000"/>
                  </a:schemeClr>
                </a:solidFill>
              </a:rPr>
              <a:t> state </a:t>
            </a:r>
            <a:r>
              <a:rPr lang="fr-FR" sz="2000" dirty="0" err="1" smtClean="0">
                <a:solidFill>
                  <a:schemeClr val="accent4">
                    <a:lumMod val="75000"/>
                  </a:schemeClr>
                </a:solidFill>
              </a:rPr>
              <a:t>superior</a:t>
            </a:r>
            <a:r>
              <a:rPr lang="fr-FR" sz="2000" dirty="0" smtClean="0">
                <a:solidFill>
                  <a:schemeClr val="accent4">
                    <a:lumMod val="75000"/>
                  </a:schemeClr>
                </a:solidFill>
              </a:rPr>
              <a:t> for </a:t>
            </a:r>
            <a:r>
              <a:rPr lang="fr-FR" sz="2000" dirty="0" err="1" smtClean="0">
                <a:solidFill>
                  <a:schemeClr val="accent4">
                    <a:lumMod val="75000"/>
                  </a:schemeClr>
                </a:solidFill>
              </a:rPr>
              <a:t>electric</a:t>
            </a:r>
            <a:r>
              <a:rPr lang="fr-FR" sz="2000" dirty="0" smtClean="0">
                <a:solidFill>
                  <a:schemeClr val="accent4">
                    <a:lumMod val="75000"/>
                  </a:schemeClr>
                </a:solidFill>
              </a:rPr>
              <a:t> &amp; </a:t>
            </a:r>
            <a:r>
              <a:rPr lang="fr-FR" sz="2000" dirty="0" err="1" smtClean="0">
                <a:solidFill>
                  <a:schemeClr val="accent4">
                    <a:lumMod val="75000"/>
                  </a:schemeClr>
                </a:solidFill>
              </a:rPr>
              <a:t>heat</a:t>
            </a:r>
            <a:r>
              <a:rPr lang="fr-FR" sz="2000" dirty="0" smtClean="0">
                <a:solidFill>
                  <a:schemeClr val="accent4">
                    <a:lumMod val="75000"/>
                  </a:schemeClr>
                </a:solidFill>
              </a:rPr>
              <a:t> conductance, </a:t>
            </a:r>
            <a:r>
              <a:rPr lang="fr-FR" sz="2000" dirty="0" err="1" smtClean="0">
                <a:solidFill>
                  <a:schemeClr val="accent4">
                    <a:lumMod val="75000"/>
                  </a:schemeClr>
                </a:solidFill>
              </a:rPr>
              <a:t>mechanical</a:t>
            </a:r>
            <a:r>
              <a:rPr lang="fr-FR" sz="2000" dirty="0" smtClean="0">
                <a:solidFill>
                  <a:schemeClr val="accent4">
                    <a:lumMod val="75000"/>
                  </a:schemeClr>
                </a:solidFill>
              </a:rPr>
              <a:t> </a:t>
            </a:r>
            <a:r>
              <a:rPr lang="fr-FR" sz="2000" dirty="0" err="1" smtClean="0">
                <a:solidFill>
                  <a:schemeClr val="accent4">
                    <a:lumMod val="75000"/>
                  </a:schemeClr>
                </a:solidFill>
              </a:rPr>
              <a:t>stability</a:t>
            </a:r>
            <a:r>
              <a:rPr lang="fr-FR" sz="2000" dirty="0" smtClean="0">
                <a:solidFill>
                  <a:schemeClr val="accent4">
                    <a:lumMod val="75000"/>
                  </a:schemeClr>
                </a:solidFill>
              </a:rPr>
              <a:t>  </a:t>
            </a:r>
            <a:endParaRPr lang="en-US" sz="2000" dirty="0">
              <a:solidFill>
                <a:schemeClr val="accent4">
                  <a:lumMod val="75000"/>
                </a:schemeClr>
              </a:solidFill>
            </a:endParaRPr>
          </a:p>
        </p:txBody>
      </p:sp>
      <p:grpSp>
        <p:nvGrpSpPr>
          <p:cNvPr id="13" name="Groupe 12"/>
          <p:cNvGrpSpPr/>
          <p:nvPr/>
        </p:nvGrpSpPr>
        <p:grpSpPr>
          <a:xfrm>
            <a:off x="4720245" y="1777331"/>
            <a:ext cx="5102302" cy="2715631"/>
            <a:chOff x="4720245" y="1777331"/>
            <a:chExt cx="5102302" cy="2715631"/>
          </a:xfrm>
        </p:grpSpPr>
        <p:pic>
          <p:nvPicPr>
            <p:cNvPr id="4" name="Image 3"/>
            <p:cNvPicPr>
              <a:picLocks noChangeAspect="1"/>
            </p:cNvPicPr>
            <p:nvPr/>
          </p:nvPicPr>
          <p:blipFill>
            <a:blip r:embed="rId3"/>
            <a:stretch>
              <a:fillRect/>
            </a:stretch>
          </p:blipFill>
          <p:spPr>
            <a:xfrm>
              <a:off x="4720245" y="2437180"/>
              <a:ext cx="5102302" cy="2055782"/>
            </a:xfrm>
            <a:prstGeom prst="rect">
              <a:avLst/>
            </a:prstGeom>
          </p:spPr>
        </p:pic>
        <p:sp>
          <p:nvSpPr>
            <p:cNvPr id="11" name="ZoneTexte 10"/>
            <p:cNvSpPr txBox="1"/>
            <p:nvPr/>
          </p:nvSpPr>
          <p:spPr>
            <a:xfrm>
              <a:off x="5897232" y="1777331"/>
              <a:ext cx="1569660" cy="369332"/>
            </a:xfrm>
            <a:prstGeom prst="rect">
              <a:avLst/>
            </a:prstGeom>
            <a:noFill/>
          </p:spPr>
          <p:txBody>
            <a:bodyPr wrap="none" rtlCol="0">
              <a:spAutoFit/>
            </a:bodyPr>
            <a:lstStyle/>
            <a:p>
              <a:r>
                <a:rPr lang="fr-FR" dirty="0" smtClean="0"/>
                <a:t>2/</a:t>
              </a:r>
              <a:r>
                <a:rPr lang="fr-FR" dirty="0" err="1" smtClean="0"/>
                <a:t>Reduction</a:t>
              </a:r>
              <a:endParaRPr lang="en-US" dirty="0"/>
            </a:p>
          </p:txBody>
        </p:sp>
        <mc:AlternateContent xmlns:mc="http://schemas.openxmlformats.org/markup-compatibility/2006" xmlns:a14="http://schemas.microsoft.com/office/drawing/2010/main">
          <mc:Choice Requires="a14">
            <p:sp>
              <p:nvSpPr>
                <p:cNvPr id="3" name="ZoneTexte 2"/>
                <p:cNvSpPr txBox="1"/>
                <p:nvPr/>
              </p:nvSpPr>
              <p:spPr>
                <a:xfrm>
                  <a:off x="5249784" y="2216064"/>
                  <a:ext cx="4043223" cy="298928"/>
                </a:xfrm>
                <a:prstGeom prst="rect">
                  <a:avLst/>
                </a:prstGeom>
                <a:noFill/>
              </p:spPr>
              <p:txBody>
                <a:bodyPr wrap="none" lIns="0" tIns="0" rIns="0" bIns="0" rtlCol="0">
                  <a:spAutoFit/>
                </a:bodyPr>
                <a:lstStyle/>
                <a:p>
                  <a14:m>
                    <m:oMath xmlns:m="http://schemas.openxmlformats.org/officeDocument/2006/math">
                      <m:r>
                        <a:rPr lang="fr-FR" b="0" i="1" smtClean="0">
                          <a:latin typeface="Cambria Math" panose="02040503050406030204" pitchFamily="18" charset="0"/>
                        </a:rPr>
                        <m:t>𝑥𝑃𝑑</m:t>
                      </m:r>
                      <m:r>
                        <a:rPr lang="fr-FR" b="0" i="1" smtClean="0">
                          <a:latin typeface="Cambria Math" panose="02040503050406030204" pitchFamily="18" charset="0"/>
                        </a:rPr>
                        <m:t>+</m:t>
                      </m:r>
                    </m:oMath>
                  </a14:m>
                  <a:r>
                    <a:rPr lang="en-US" dirty="0" smtClean="0"/>
                    <a:t> </a:t>
                  </a:r>
                  <a14:m>
                    <m:oMath xmlns:m="http://schemas.openxmlformats.org/officeDocument/2006/math">
                      <m:r>
                        <m:rPr>
                          <m:sty m:val="p"/>
                        </m:rPr>
                        <a:rPr lang="fr-FR" b="0" i="0" dirty="0" smtClean="0">
                          <a:latin typeface="Cambria Math" panose="02040503050406030204" pitchFamily="18" charset="0"/>
                        </a:rPr>
                        <m:t>y</m:t>
                      </m:r>
                      <m:sSub>
                        <m:sSubPr>
                          <m:ctrlPr>
                            <a:rPr lang="en-US" i="1" dirty="0" smtClean="0">
                              <a:latin typeface="Cambria Math" panose="02040503050406030204" pitchFamily="18" charset="0"/>
                            </a:rPr>
                          </m:ctrlPr>
                        </m:sSubPr>
                        <m:e>
                          <m:r>
                            <a:rPr lang="fr-FR" b="0" i="1" dirty="0" smtClean="0">
                              <a:latin typeface="Cambria Math" panose="02040503050406030204" pitchFamily="18" charset="0"/>
                            </a:rPr>
                            <m:t>𝐴𝑛</m:t>
                          </m:r>
                        </m:e>
                        <m:sub>
                          <m:r>
                            <a:rPr lang="fr-FR" b="0" i="1" dirty="0" smtClean="0">
                              <a:latin typeface="Cambria Math" panose="02040503050406030204" pitchFamily="18" charset="0"/>
                            </a:rPr>
                            <m:t>𝑥</m:t>
                          </m:r>
                        </m:sub>
                      </m:sSub>
                      <m:sSub>
                        <m:sSubPr>
                          <m:ctrlPr>
                            <a:rPr lang="en-US" i="1" dirty="0" smtClean="0">
                              <a:latin typeface="Cambria Math" panose="02040503050406030204" pitchFamily="18" charset="0"/>
                            </a:rPr>
                          </m:ctrlPr>
                        </m:sSubPr>
                        <m:e>
                          <m:r>
                            <a:rPr lang="fr-FR" b="0" i="1" dirty="0" smtClean="0">
                              <a:latin typeface="Cambria Math" panose="02040503050406030204" pitchFamily="18" charset="0"/>
                            </a:rPr>
                            <m:t>𝑂</m:t>
                          </m:r>
                        </m:e>
                        <m:sub>
                          <m:r>
                            <a:rPr lang="fr-FR" b="0" i="1" dirty="0" smtClean="0">
                              <a:latin typeface="Cambria Math" panose="02040503050406030204" pitchFamily="18" charset="0"/>
                            </a:rPr>
                            <m:t>𝑦</m:t>
                          </m:r>
                        </m:sub>
                      </m:sSub>
                      <m:r>
                        <a:rPr lang="fr-FR" b="0" i="1" dirty="0" smtClean="0">
                          <a:latin typeface="Cambria Math" panose="02040503050406030204" pitchFamily="18" charset="0"/>
                        </a:rPr>
                        <m:t>+</m:t>
                      </m:r>
                      <m:r>
                        <a:rPr lang="fr-FR" b="0" i="1" dirty="0" smtClean="0">
                          <a:latin typeface="Cambria Math" panose="02040503050406030204" pitchFamily="18" charset="0"/>
                        </a:rPr>
                        <m:t>𝑦</m:t>
                      </m:r>
                      <m:r>
                        <a:rPr lang="fr-FR" b="0" i="1" dirty="0" smtClean="0">
                          <a:latin typeface="Cambria Math" panose="02040503050406030204" pitchFamily="18" charset="0"/>
                        </a:rPr>
                        <m:t> </m:t>
                      </m:r>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𝐻</m:t>
                          </m:r>
                        </m:e>
                        <m:sub>
                          <m:r>
                            <a:rPr lang="fr-FR" b="0" i="1" dirty="0" smtClean="0">
                              <a:latin typeface="Cambria Math" panose="02040503050406030204" pitchFamily="18" charset="0"/>
                            </a:rPr>
                            <m:t>2</m:t>
                          </m:r>
                        </m:sub>
                      </m:sSub>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𝑥𝐴𝑛𝑃𝑑</m:t>
                      </m:r>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𝑦</m:t>
                      </m:r>
                      <m:sSub>
                        <m:sSubPr>
                          <m:ctrlPr>
                            <a:rPr lang="fr-FR" b="0" i="1" dirty="0" smtClean="0">
                              <a:latin typeface="Cambria Math" panose="02040503050406030204" pitchFamily="18" charset="0"/>
                              <a:ea typeface="Cambria Math" panose="02040503050406030204" pitchFamily="18" charset="0"/>
                            </a:rPr>
                          </m:ctrlPr>
                        </m:sSubPr>
                        <m:e>
                          <m:r>
                            <a:rPr lang="fr-FR" b="0" i="1" dirty="0" smtClean="0">
                              <a:latin typeface="Cambria Math" panose="02040503050406030204" pitchFamily="18" charset="0"/>
                              <a:ea typeface="Cambria Math" panose="02040503050406030204" pitchFamily="18" charset="0"/>
                            </a:rPr>
                            <m:t>𝐻</m:t>
                          </m:r>
                        </m:e>
                        <m:sub>
                          <m:r>
                            <a:rPr lang="fr-FR" b="0" i="1" dirty="0" smtClean="0">
                              <a:latin typeface="Cambria Math" panose="02040503050406030204" pitchFamily="18" charset="0"/>
                              <a:ea typeface="Cambria Math" panose="02040503050406030204" pitchFamily="18" charset="0"/>
                            </a:rPr>
                            <m:t>2</m:t>
                          </m:r>
                        </m:sub>
                      </m:sSub>
                      <m:r>
                        <a:rPr lang="fr-FR" b="0" i="1" dirty="0" smtClean="0">
                          <a:latin typeface="Cambria Math" panose="02040503050406030204" pitchFamily="18" charset="0"/>
                          <a:ea typeface="Cambria Math" panose="02040503050406030204" pitchFamily="18" charset="0"/>
                        </a:rPr>
                        <m:t>𝑂</m:t>
                      </m:r>
                    </m:oMath>
                  </a14:m>
                  <a:endParaRPr lang="en-US" dirty="0"/>
                </a:p>
              </p:txBody>
            </p:sp>
          </mc:Choice>
          <mc:Fallback xmlns="">
            <p:sp>
              <p:nvSpPr>
                <p:cNvPr id="3" name="ZoneTexte 2"/>
                <p:cNvSpPr txBox="1">
                  <a:spLocks noRot="1" noChangeAspect="1" noMove="1" noResize="1" noEditPoints="1" noAdjustHandles="1" noChangeArrowheads="1" noChangeShapeType="1" noTextEdit="1"/>
                </p:cNvSpPr>
                <p:nvPr/>
              </p:nvSpPr>
              <p:spPr>
                <a:xfrm>
                  <a:off x="5249784" y="2216064"/>
                  <a:ext cx="4043223" cy="298928"/>
                </a:xfrm>
                <a:prstGeom prst="rect">
                  <a:avLst/>
                </a:prstGeom>
                <a:blipFill>
                  <a:blip r:embed="rId5"/>
                  <a:stretch>
                    <a:fillRect l="-2112" r="-1056" b="-20408"/>
                  </a:stretch>
                </a:blipFill>
              </p:spPr>
              <p:txBody>
                <a:bodyPr/>
                <a:lstStyle/>
                <a:p>
                  <a:r>
                    <a:rPr lang="en-US">
                      <a:noFill/>
                    </a:rPr>
                    <a:t> </a:t>
                  </a:r>
                </a:p>
              </p:txBody>
            </p:sp>
          </mc:Fallback>
        </mc:AlternateContent>
      </p:grpSp>
      <p:pic>
        <p:nvPicPr>
          <p:cNvPr id="12" name="Image 11"/>
          <p:cNvPicPr>
            <a:picLocks noChangeAspect="1"/>
          </p:cNvPicPr>
          <p:nvPr/>
        </p:nvPicPr>
        <p:blipFill>
          <a:blip r:embed="rId6"/>
          <a:stretch>
            <a:fillRect/>
          </a:stretch>
        </p:blipFill>
        <p:spPr>
          <a:xfrm>
            <a:off x="9070458" y="3176329"/>
            <a:ext cx="2957354" cy="2251453"/>
          </a:xfrm>
          <a:prstGeom prst="rect">
            <a:avLst/>
          </a:prstGeom>
        </p:spPr>
      </p:pic>
      <p:grpSp>
        <p:nvGrpSpPr>
          <p:cNvPr id="24" name="Groupe 23"/>
          <p:cNvGrpSpPr/>
          <p:nvPr/>
        </p:nvGrpSpPr>
        <p:grpSpPr>
          <a:xfrm>
            <a:off x="953672" y="4917809"/>
            <a:ext cx="10659010" cy="1850966"/>
            <a:chOff x="1174652" y="4767880"/>
            <a:chExt cx="10659010" cy="1850966"/>
          </a:xfrm>
        </p:grpSpPr>
        <p:grpSp>
          <p:nvGrpSpPr>
            <p:cNvPr id="16" name="Groupe 15"/>
            <p:cNvGrpSpPr/>
            <p:nvPr/>
          </p:nvGrpSpPr>
          <p:grpSpPr>
            <a:xfrm>
              <a:off x="1174652" y="4767880"/>
              <a:ext cx="10659010" cy="1850966"/>
              <a:chOff x="1174652" y="4767880"/>
              <a:chExt cx="10659010" cy="1850966"/>
            </a:xfrm>
          </p:grpSpPr>
          <p:pic>
            <p:nvPicPr>
              <p:cNvPr id="14" name="Image 13"/>
              <p:cNvPicPr>
                <a:picLocks noChangeAspect="1"/>
              </p:cNvPicPr>
              <p:nvPr/>
            </p:nvPicPr>
            <p:blipFill>
              <a:blip r:embed="rId7"/>
              <a:stretch>
                <a:fillRect/>
              </a:stretch>
            </p:blipFill>
            <p:spPr>
              <a:xfrm>
                <a:off x="1174652" y="4767880"/>
                <a:ext cx="10659010" cy="1850966"/>
              </a:xfrm>
              <a:prstGeom prst="rect">
                <a:avLst/>
              </a:prstGeom>
            </p:spPr>
          </p:pic>
          <p:sp>
            <p:nvSpPr>
              <p:cNvPr id="15" name="Rectangle 14"/>
              <p:cNvSpPr/>
              <p:nvPr/>
            </p:nvSpPr>
            <p:spPr>
              <a:xfrm>
                <a:off x="1315845" y="5659837"/>
                <a:ext cx="2776654" cy="3506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579113" y="5672644"/>
                <a:ext cx="3839736" cy="3506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e 18"/>
            <p:cNvGrpSpPr/>
            <p:nvPr/>
          </p:nvGrpSpPr>
          <p:grpSpPr>
            <a:xfrm>
              <a:off x="2271133" y="5441718"/>
              <a:ext cx="827333" cy="786240"/>
              <a:chOff x="2271133" y="5441718"/>
              <a:chExt cx="827333" cy="786240"/>
            </a:xfrm>
          </p:grpSpPr>
          <p:sp>
            <p:nvSpPr>
              <p:cNvPr id="18" name="ZoneTexte 17"/>
              <p:cNvSpPr txBox="1"/>
              <p:nvPr/>
            </p:nvSpPr>
            <p:spPr>
              <a:xfrm>
                <a:off x="2286000" y="5441718"/>
                <a:ext cx="805029" cy="276999"/>
              </a:xfrm>
              <a:prstGeom prst="rect">
                <a:avLst/>
              </a:prstGeom>
              <a:noFill/>
            </p:spPr>
            <p:txBody>
              <a:bodyPr wrap="none" rtlCol="0">
                <a:spAutoFit/>
              </a:bodyPr>
              <a:lstStyle/>
              <a:p>
                <a:r>
                  <a:rPr lang="fr-FR" sz="1200" dirty="0" smtClean="0">
                    <a:solidFill>
                      <a:srgbClr val="0070C0"/>
                    </a:solidFill>
                  </a:rPr>
                  <a:t>MP +</a:t>
                </a:r>
                <a:r>
                  <a:rPr lang="fr-FR" sz="1200" dirty="0" err="1" smtClean="0">
                    <a:solidFill>
                      <a:srgbClr val="0070C0"/>
                    </a:solidFill>
                  </a:rPr>
                  <a:t>red</a:t>
                </a:r>
                <a:endParaRPr lang="en-US" sz="1200" dirty="0">
                  <a:solidFill>
                    <a:srgbClr val="0070C0"/>
                  </a:solidFill>
                </a:endParaRPr>
              </a:p>
            </p:txBody>
          </p:sp>
          <p:sp>
            <p:nvSpPr>
              <p:cNvPr id="21" name="ZoneTexte 20"/>
              <p:cNvSpPr txBox="1"/>
              <p:nvPr/>
            </p:nvSpPr>
            <p:spPr>
              <a:xfrm>
                <a:off x="2293437" y="5605269"/>
                <a:ext cx="805029" cy="276999"/>
              </a:xfrm>
              <a:prstGeom prst="rect">
                <a:avLst/>
              </a:prstGeom>
              <a:noFill/>
            </p:spPr>
            <p:txBody>
              <a:bodyPr wrap="none" rtlCol="0">
                <a:spAutoFit/>
              </a:bodyPr>
              <a:lstStyle/>
              <a:p>
                <a:r>
                  <a:rPr lang="fr-FR" sz="1200" dirty="0" smtClean="0">
                    <a:solidFill>
                      <a:srgbClr val="0070C0"/>
                    </a:solidFill>
                  </a:rPr>
                  <a:t>MP +</a:t>
                </a:r>
                <a:r>
                  <a:rPr lang="fr-FR" sz="1200" dirty="0" err="1" smtClean="0">
                    <a:solidFill>
                      <a:srgbClr val="0070C0"/>
                    </a:solidFill>
                  </a:rPr>
                  <a:t>red</a:t>
                </a:r>
                <a:endParaRPr lang="en-US" sz="1200" dirty="0">
                  <a:solidFill>
                    <a:srgbClr val="0070C0"/>
                  </a:solidFill>
                </a:endParaRPr>
              </a:p>
            </p:txBody>
          </p:sp>
          <p:sp>
            <p:nvSpPr>
              <p:cNvPr id="22" name="ZoneTexte 21"/>
              <p:cNvSpPr txBox="1"/>
              <p:nvPr/>
            </p:nvSpPr>
            <p:spPr>
              <a:xfrm>
                <a:off x="2271133" y="5950959"/>
                <a:ext cx="805029" cy="276999"/>
              </a:xfrm>
              <a:prstGeom prst="rect">
                <a:avLst/>
              </a:prstGeom>
              <a:noFill/>
            </p:spPr>
            <p:txBody>
              <a:bodyPr wrap="none" rtlCol="0">
                <a:spAutoFit/>
              </a:bodyPr>
              <a:lstStyle/>
              <a:p>
                <a:r>
                  <a:rPr lang="fr-FR" sz="1200" dirty="0" smtClean="0">
                    <a:solidFill>
                      <a:srgbClr val="0070C0"/>
                    </a:solidFill>
                  </a:rPr>
                  <a:t>MP +</a:t>
                </a:r>
                <a:r>
                  <a:rPr lang="fr-FR" sz="1200" dirty="0" err="1" smtClean="0">
                    <a:solidFill>
                      <a:srgbClr val="0070C0"/>
                    </a:solidFill>
                  </a:rPr>
                  <a:t>red</a:t>
                </a:r>
                <a:endParaRPr lang="en-US" sz="1200" dirty="0">
                  <a:solidFill>
                    <a:srgbClr val="0070C0"/>
                  </a:solidFill>
                </a:endParaRPr>
              </a:p>
            </p:txBody>
          </p:sp>
          <p:sp>
            <p:nvSpPr>
              <p:cNvPr id="23" name="ZoneTexte 22"/>
              <p:cNvSpPr txBox="1"/>
              <p:nvPr/>
            </p:nvSpPr>
            <p:spPr>
              <a:xfrm>
                <a:off x="2293437" y="5772534"/>
                <a:ext cx="417102" cy="276999"/>
              </a:xfrm>
              <a:prstGeom prst="rect">
                <a:avLst/>
              </a:prstGeom>
              <a:noFill/>
            </p:spPr>
            <p:txBody>
              <a:bodyPr wrap="none" rtlCol="0">
                <a:spAutoFit/>
              </a:bodyPr>
              <a:lstStyle/>
              <a:p>
                <a:r>
                  <a:rPr lang="fr-FR" sz="1200" dirty="0" smtClean="0">
                    <a:solidFill>
                      <a:srgbClr val="0070C0"/>
                    </a:solidFill>
                  </a:rPr>
                  <a:t>MP</a:t>
                </a:r>
                <a:endParaRPr lang="en-US" sz="1200" dirty="0">
                  <a:solidFill>
                    <a:srgbClr val="0070C0"/>
                  </a:solidFill>
                </a:endParaRPr>
              </a:p>
            </p:txBody>
          </p:sp>
        </p:grpSp>
      </p:grpSp>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672" y="869324"/>
            <a:ext cx="220980" cy="215265"/>
          </a:xfrm>
          <a:prstGeom prst="rect">
            <a:avLst/>
          </a:prstGeom>
        </p:spPr>
      </p:pic>
      <p:sp>
        <p:nvSpPr>
          <p:cNvPr id="28" name="Sous-titre 2"/>
          <p:cNvSpPr txBox="1">
            <a:spLocks/>
          </p:cNvSpPr>
          <p:nvPr/>
        </p:nvSpPr>
        <p:spPr>
          <a:xfrm>
            <a:off x="7095892" y="31801"/>
            <a:ext cx="4939192"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err="1" smtClean="0">
                <a:solidFill>
                  <a:schemeClr val="accent1"/>
                </a:solidFill>
              </a:rPr>
              <a:t>Intermetallic</a:t>
            </a:r>
            <a:r>
              <a:rPr lang="fr-FR" sz="2000" dirty="0" smtClean="0">
                <a:solidFill>
                  <a:schemeClr val="accent1"/>
                </a:solidFill>
              </a:rPr>
              <a:t> </a:t>
            </a:r>
            <a:r>
              <a:rPr lang="fr-FR" sz="2000" dirty="0" err="1" smtClean="0">
                <a:solidFill>
                  <a:schemeClr val="accent1"/>
                </a:solidFill>
              </a:rPr>
              <a:t>Targets</a:t>
            </a:r>
            <a:r>
              <a:rPr lang="fr-FR" sz="2000" dirty="0" smtClean="0">
                <a:solidFill>
                  <a:schemeClr val="accent1"/>
                </a:solidFill>
              </a:rPr>
              <a:t> (JINR </a:t>
            </a:r>
            <a:r>
              <a:rPr lang="fr-FR" sz="2000" dirty="0" err="1" smtClean="0">
                <a:solidFill>
                  <a:schemeClr val="accent1"/>
                </a:solidFill>
              </a:rPr>
              <a:t>Dubna</a:t>
            </a:r>
            <a:r>
              <a:rPr lang="fr-FR" sz="2000" dirty="0" smtClean="0">
                <a:solidFill>
                  <a:schemeClr val="accent1"/>
                </a:solidFill>
              </a:rPr>
              <a:t>, PSI)</a:t>
            </a:r>
            <a:endParaRPr lang="en-US" sz="2000" dirty="0">
              <a:solidFill>
                <a:schemeClr val="accent1"/>
              </a:solidFill>
            </a:endParaRPr>
          </a:p>
        </p:txBody>
      </p:sp>
    </p:spTree>
    <p:extLst>
      <p:ext uri="{BB962C8B-B14F-4D97-AF65-F5344CB8AC3E}">
        <p14:creationId xmlns:p14="http://schemas.microsoft.com/office/powerpoint/2010/main" val="12268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25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cluusers\utilisateurs$\stodel\Mes documents\SpiralII\S3\Target Working Group\radioactive target\Mainz\2017_12_14\20171214_103153.jpg"/>
          <p:cNvPicPr>
            <a:picLocks noChangeAspect="1" noChangeArrowheads="1"/>
          </p:cNvPicPr>
          <p:nvPr/>
        </p:nvPicPr>
        <p:blipFill>
          <a:blip r:embed="rId2" cstate="print"/>
          <a:srcRect/>
          <a:stretch>
            <a:fillRect/>
          </a:stretch>
        </p:blipFill>
        <p:spPr bwMode="auto">
          <a:xfrm>
            <a:off x="308068" y="1649797"/>
            <a:ext cx="2331720" cy="2550160"/>
          </a:xfrm>
          <a:prstGeom prst="rect">
            <a:avLst/>
          </a:prstGeom>
          <a:noFill/>
        </p:spPr>
      </p:pic>
      <p:sp>
        <p:nvSpPr>
          <p:cNvPr id="11" name="ZoneTexte 10"/>
          <p:cNvSpPr txBox="1"/>
          <p:nvPr/>
        </p:nvSpPr>
        <p:spPr>
          <a:xfrm>
            <a:off x="4007768" y="1549782"/>
            <a:ext cx="2952328" cy="1077218"/>
          </a:xfrm>
          <a:prstGeom prst="rect">
            <a:avLst/>
          </a:prstGeom>
          <a:noFill/>
        </p:spPr>
        <p:txBody>
          <a:bodyPr wrap="square" rtlCol="0">
            <a:spAutoFit/>
          </a:bodyPr>
          <a:lstStyle/>
          <a:p>
            <a:r>
              <a:rPr lang="fr-FR" sz="1600" baseline="30000" dirty="0"/>
              <a:t>140</a:t>
            </a:r>
            <a:r>
              <a:rPr lang="fr-FR" sz="1600" dirty="0"/>
              <a:t>La, </a:t>
            </a:r>
            <a:r>
              <a:rPr lang="fr-FR" sz="1600" baseline="30000" dirty="0"/>
              <a:t>198g</a:t>
            </a:r>
            <a:r>
              <a:rPr lang="fr-FR" sz="1600" dirty="0"/>
              <a:t>Au </a:t>
            </a:r>
            <a:r>
              <a:rPr lang="fr-FR" sz="1600" dirty="0" err="1"/>
              <a:t>tracers</a:t>
            </a:r>
            <a:r>
              <a:rPr lang="fr-FR" sz="1600" dirty="0"/>
              <a:t> as </a:t>
            </a:r>
            <a:r>
              <a:rPr lang="fr-FR" sz="1600" dirty="0" err="1"/>
              <a:t>natural</a:t>
            </a:r>
            <a:r>
              <a:rPr lang="fr-FR" sz="1600" dirty="0"/>
              <a:t> nitrate solution </a:t>
            </a:r>
          </a:p>
          <a:p>
            <a:r>
              <a:rPr lang="fr-FR" sz="1600" dirty="0"/>
              <a:t>on </a:t>
            </a:r>
            <a:r>
              <a:rPr lang="fr-FR" sz="1600" dirty="0" err="1"/>
              <a:t>graphene</a:t>
            </a:r>
            <a:r>
              <a:rPr lang="fr-FR" sz="1600" dirty="0"/>
              <a:t> 12 µm or Ti 50µm diam 25 mm </a:t>
            </a:r>
          </a:p>
        </p:txBody>
      </p:sp>
      <p:grpSp>
        <p:nvGrpSpPr>
          <p:cNvPr id="22" name="Groupe 21"/>
          <p:cNvGrpSpPr/>
          <p:nvPr/>
        </p:nvGrpSpPr>
        <p:grpSpPr>
          <a:xfrm>
            <a:off x="4079776" y="1412776"/>
            <a:ext cx="7011784" cy="1631216"/>
            <a:chOff x="2555776" y="1412776"/>
            <a:chExt cx="7011784" cy="1631216"/>
          </a:xfrm>
        </p:grpSpPr>
        <p:cxnSp>
          <p:nvCxnSpPr>
            <p:cNvPr id="15" name="Connecteur droit 14"/>
            <p:cNvCxnSpPr/>
            <p:nvPr/>
          </p:nvCxnSpPr>
          <p:spPr>
            <a:xfrm>
              <a:off x="2555776" y="2564904"/>
              <a:ext cx="936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228184" y="1412776"/>
              <a:ext cx="3339376" cy="1631216"/>
            </a:xfrm>
            <a:prstGeom prst="rect">
              <a:avLst/>
            </a:prstGeom>
            <a:noFill/>
          </p:spPr>
          <p:txBody>
            <a:bodyPr wrap="none" rtlCol="0">
              <a:spAutoFit/>
            </a:bodyPr>
            <a:lstStyle/>
            <a:p>
              <a:r>
                <a:rPr lang="fr-FR" sz="2000" dirty="0" err="1">
                  <a:solidFill>
                    <a:schemeClr val="tx2"/>
                  </a:solidFill>
                </a:rPr>
                <a:t>Organic</a:t>
              </a:r>
              <a:r>
                <a:rPr lang="fr-FR" sz="2000" dirty="0">
                  <a:solidFill>
                    <a:schemeClr val="tx2"/>
                  </a:solidFill>
                </a:rPr>
                <a:t> </a:t>
              </a:r>
              <a:r>
                <a:rPr lang="fr-FR" sz="2000" dirty="0" err="1">
                  <a:solidFill>
                    <a:schemeClr val="tx2"/>
                  </a:solidFill>
                </a:rPr>
                <a:t>solvents</a:t>
              </a:r>
              <a:endParaRPr lang="fr-FR" sz="2000" dirty="0">
                <a:solidFill>
                  <a:schemeClr val="tx2"/>
                </a:solidFill>
              </a:endParaRPr>
            </a:p>
            <a:p>
              <a:r>
                <a:rPr lang="fr-FR" sz="2000" dirty="0" err="1">
                  <a:solidFill>
                    <a:schemeClr val="tx2"/>
                  </a:solidFill>
                </a:rPr>
                <a:t>Other</a:t>
              </a:r>
              <a:r>
                <a:rPr lang="fr-FR" sz="2000" dirty="0">
                  <a:solidFill>
                    <a:schemeClr val="tx2"/>
                  </a:solidFill>
                </a:rPr>
                <a:t> </a:t>
              </a:r>
              <a:r>
                <a:rPr lang="fr-FR" sz="2000" dirty="0" err="1">
                  <a:solidFill>
                    <a:schemeClr val="tx2"/>
                  </a:solidFill>
                </a:rPr>
                <a:t>substrate</a:t>
              </a:r>
              <a:r>
                <a:rPr lang="fr-FR" sz="2000" dirty="0">
                  <a:solidFill>
                    <a:schemeClr val="tx2"/>
                  </a:solidFill>
                </a:rPr>
                <a:t>, </a:t>
              </a:r>
              <a:r>
                <a:rPr lang="fr-FR" sz="2000" dirty="0" err="1">
                  <a:solidFill>
                    <a:schemeClr val="tx2"/>
                  </a:solidFill>
                </a:rPr>
                <a:t>thickness</a:t>
              </a:r>
              <a:endParaRPr lang="fr-FR" sz="2000" dirty="0">
                <a:solidFill>
                  <a:schemeClr val="tx2"/>
                </a:solidFill>
              </a:endParaRPr>
            </a:p>
            <a:p>
              <a:r>
                <a:rPr lang="fr-FR" sz="2000" dirty="0">
                  <a:solidFill>
                    <a:schemeClr val="tx2"/>
                  </a:solidFill>
                </a:rPr>
                <a:t>Diam = 100 mm</a:t>
              </a:r>
            </a:p>
            <a:p>
              <a:endParaRPr lang="fr-FR" sz="2000" dirty="0">
                <a:solidFill>
                  <a:schemeClr val="tx2"/>
                </a:solidFill>
              </a:endParaRPr>
            </a:p>
            <a:p>
              <a:r>
                <a:rPr lang="fr-FR" sz="2000" dirty="0" err="1">
                  <a:solidFill>
                    <a:schemeClr val="tx2"/>
                  </a:solidFill>
                </a:rPr>
                <a:t>Study</a:t>
              </a:r>
              <a:r>
                <a:rPr lang="fr-FR" sz="2000" dirty="0">
                  <a:solidFill>
                    <a:schemeClr val="tx2"/>
                  </a:solidFill>
                </a:rPr>
                <a:t> of drop formation</a:t>
              </a:r>
            </a:p>
          </p:txBody>
        </p:sp>
        <p:cxnSp>
          <p:nvCxnSpPr>
            <p:cNvPr id="17" name="Connecteur droit 16"/>
            <p:cNvCxnSpPr/>
            <p:nvPr/>
          </p:nvCxnSpPr>
          <p:spPr>
            <a:xfrm>
              <a:off x="2627784" y="2060848"/>
              <a:ext cx="936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5220072" y="2132856"/>
              <a:ext cx="100811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3635896" y="2348880"/>
              <a:ext cx="936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Titel 1"/>
          <p:cNvSpPr txBox="1">
            <a:spLocks/>
          </p:cNvSpPr>
          <p:nvPr/>
        </p:nvSpPr>
        <p:spPr>
          <a:xfrm>
            <a:off x="3329109" y="2878997"/>
            <a:ext cx="4091783" cy="648072"/>
          </a:xfrm>
          <a:prstGeom prst="rect">
            <a:avLst/>
          </a:prstGeom>
          <a:ln>
            <a:solidFill>
              <a:schemeClr val="tx1"/>
            </a:solidFill>
          </a:ln>
        </p:spPr>
        <p:style>
          <a:lnRef idx="0">
            <a:scrgbClr r="0" g="0" b="0"/>
          </a:lnRef>
          <a:fillRef idx="1001">
            <a:schemeClr val="lt2"/>
          </a:fillRef>
          <a:effectRef idx="0">
            <a:scrgbClr r="0" g="0" b="0"/>
          </a:effectRef>
          <a:fontRef idx="major"/>
        </p:style>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j-lt"/>
                <a:ea typeface="+mj-ea"/>
                <a:cs typeface="+mj-cs"/>
              </a:defRPr>
            </a:lvl2pPr>
            <a:lvl3pPr algn="ctr" rtl="0" eaLnBrk="0" fontAlgn="base" hangingPunct="0">
              <a:spcBef>
                <a:spcPct val="0"/>
              </a:spcBef>
              <a:spcAft>
                <a:spcPct val="0"/>
              </a:spcAft>
              <a:defRPr sz="4400">
                <a:solidFill>
                  <a:schemeClr val="tx1"/>
                </a:solidFill>
                <a:latin typeface="+mj-lt"/>
                <a:ea typeface="+mj-ea"/>
                <a:cs typeface="+mj-cs"/>
              </a:defRPr>
            </a:lvl3pPr>
            <a:lvl4pPr algn="ctr" rtl="0" eaLnBrk="0" fontAlgn="base" hangingPunct="0">
              <a:spcBef>
                <a:spcPct val="0"/>
              </a:spcBef>
              <a:spcAft>
                <a:spcPct val="0"/>
              </a:spcAft>
              <a:defRPr sz="4400">
                <a:solidFill>
                  <a:schemeClr val="tx1"/>
                </a:solidFill>
                <a:latin typeface="+mj-lt"/>
                <a:ea typeface="+mj-ea"/>
                <a:cs typeface="+mj-cs"/>
              </a:defRPr>
            </a:lvl4pPr>
            <a:lvl5pPr algn="ctr" rtl="0" eaLnBrk="0" fontAlgn="base" hangingPunct="0">
              <a:spcBef>
                <a:spcPct val="0"/>
              </a:spcBef>
              <a:spcAft>
                <a:spcPct val="0"/>
              </a:spcAft>
              <a:defRPr sz="4400">
                <a:solidFill>
                  <a:schemeClr val="tx1"/>
                </a:solidFill>
                <a:latin typeface="+mj-lt"/>
                <a:ea typeface="+mj-ea"/>
                <a:cs typeface="+mj-cs"/>
              </a:defRPr>
            </a:lvl5pPr>
            <a:lvl6pPr marL="457200" algn="ctr" rtl="0" fontAlgn="base">
              <a:spcBef>
                <a:spcPct val="0"/>
              </a:spcBef>
              <a:spcAft>
                <a:spcPct val="0"/>
              </a:spcAft>
              <a:defRPr sz="4400">
                <a:solidFill>
                  <a:schemeClr val="tx1"/>
                </a:solidFill>
                <a:latin typeface="+mj-lt"/>
                <a:ea typeface="+mj-ea"/>
                <a:cs typeface="+mj-cs"/>
              </a:defRPr>
            </a:lvl6pPr>
            <a:lvl7pPr marL="914400" algn="ctr" rtl="0" fontAlgn="base">
              <a:spcBef>
                <a:spcPct val="0"/>
              </a:spcBef>
              <a:spcAft>
                <a:spcPct val="0"/>
              </a:spcAft>
              <a:defRPr sz="4400">
                <a:solidFill>
                  <a:schemeClr val="tx1"/>
                </a:solidFill>
                <a:latin typeface="+mj-lt"/>
                <a:ea typeface="+mj-ea"/>
                <a:cs typeface="+mj-cs"/>
              </a:defRPr>
            </a:lvl7pPr>
            <a:lvl8pPr marL="1371600" algn="ctr" rtl="0" fontAlgn="base">
              <a:spcBef>
                <a:spcPct val="0"/>
              </a:spcBef>
              <a:spcAft>
                <a:spcPct val="0"/>
              </a:spcAft>
              <a:defRPr sz="4400">
                <a:solidFill>
                  <a:schemeClr val="tx1"/>
                </a:solidFill>
                <a:latin typeface="+mj-lt"/>
                <a:ea typeface="+mj-ea"/>
                <a:cs typeface="+mj-cs"/>
              </a:defRPr>
            </a:lvl8pPr>
            <a:lvl9pPr marL="1828800" algn="ctr" rtl="0" fontAlgn="base">
              <a:spcBef>
                <a:spcPct val="0"/>
              </a:spcBef>
              <a:spcAft>
                <a:spcPct val="0"/>
              </a:spcAft>
              <a:defRPr sz="4400">
                <a:solidFill>
                  <a:schemeClr val="tx1"/>
                </a:solidFill>
                <a:latin typeface="+mj-lt"/>
                <a:ea typeface="+mj-ea"/>
                <a:cs typeface="+mj-cs"/>
              </a:defRPr>
            </a:lvl9pPr>
          </a:lstStyle>
          <a:p>
            <a:r>
              <a:rPr lang="de-DE" sz="1800" kern="0" dirty="0" err="1">
                <a:latin typeface="Arial" panose="020B0604020202020204" pitchFamily="34" charset="0"/>
                <a:cs typeface="Arial" panose="020B0604020202020204" pitchFamily="34" charset="0"/>
              </a:rPr>
              <a:t>Printing</a:t>
            </a:r>
            <a:r>
              <a:rPr lang="de-DE" sz="1800" kern="0" dirty="0">
                <a:latin typeface="Arial" panose="020B0604020202020204" pitchFamily="34" charset="0"/>
                <a:cs typeface="Arial" panose="020B0604020202020204" pitchFamily="34" charset="0"/>
              </a:rPr>
              <a:t> </a:t>
            </a:r>
            <a:r>
              <a:rPr lang="de-DE" sz="1800" kern="0" dirty="0" err="1">
                <a:latin typeface="Arial" panose="020B0604020202020204" pitchFamily="34" charset="0"/>
                <a:cs typeface="Arial" panose="020B0604020202020204" pitchFamily="34" charset="0"/>
              </a:rPr>
              <a:t>of</a:t>
            </a:r>
            <a:r>
              <a:rPr lang="de-DE" sz="1800" kern="0" dirty="0">
                <a:latin typeface="Arial" panose="020B0604020202020204" pitchFamily="34" charset="0"/>
                <a:cs typeface="Arial" panose="020B0604020202020204" pitchFamily="34" charset="0"/>
              </a:rPr>
              <a:t> JGU-Logo </a:t>
            </a:r>
            <a:r>
              <a:rPr lang="de-DE" sz="1800" kern="0" dirty="0" err="1">
                <a:latin typeface="Arial" panose="020B0604020202020204" pitchFamily="34" charset="0"/>
                <a:cs typeface="Arial" panose="020B0604020202020204" pitchFamily="34" charset="0"/>
              </a:rPr>
              <a:t>with</a:t>
            </a:r>
            <a:r>
              <a:rPr lang="de-DE" sz="1800" kern="0" dirty="0">
                <a:latin typeface="Arial" panose="020B0604020202020204" pitchFamily="34" charset="0"/>
                <a:cs typeface="Arial" panose="020B0604020202020204" pitchFamily="34" charset="0"/>
              </a:rPr>
              <a:t> NaCl-solution on </a:t>
            </a:r>
            <a:r>
              <a:rPr lang="de-DE" sz="1800" kern="0" dirty="0" err="1">
                <a:latin typeface="Arial" panose="020B0604020202020204" pitchFamily="34" charset="0"/>
                <a:cs typeface="Arial" panose="020B0604020202020204" pitchFamily="34" charset="0"/>
              </a:rPr>
              <a:t>Ti-surface</a:t>
            </a:r>
            <a:endParaRPr lang="de-DE" sz="1800" kern="0" dirty="0">
              <a:latin typeface="Arial" panose="020B0604020202020204" pitchFamily="34" charset="0"/>
              <a:cs typeface="Arial" panose="020B0604020202020204" pitchFamily="34" charset="0"/>
            </a:endParaRPr>
          </a:p>
        </p:txBody>
      </p:sp>
      <p:sp>
        <p:nvSpPr>
          <p:cNvPr id="21" name="Textfeld 5"/>
          <p:cNvSpPr txBox="1"/>
          <p:nvPr/>
        </p:nvSpPr>
        <p:spPr>
          <a:xfrm>
            <a:off x="6995827" y="4966495"/>
            <a:ext cx="2654894" cy="1246495"/>
          </a:xfrm>
          <a:prstGeom prst="rect">
            <a:avLst/>
          </a:prstGeom>
          <a:noFill/>
        </p:spPr>
        <p:txBody>
          <a:bodyPr wrap="none" rtlCol="0">
            <a:spAutoFit/>
          </a:bodyPr>
          <a:lstStyle/>
          <a:p>
            <a:pPr defTabSz="914400">
              <a:lnSpc>
                <a:spcPts val="3000"/>
              </a:lnSpc>
              <a:defRPr/>
            </a:pPr>
            <a:r>
              <a:rPr lang="de-DE" sz="1600" dirty="0" err="1">
                <a:solidFill>
                  <a:srgbClr val="000000"/>
                </a:solidFill>
                <a:latin typeface="Arial" panose="020B0604020202020204" pitchFamily="34" charset="0"/>
                <a:cs typeface="Arial" panose="020B0604020202020204" pitchFamily="34" charset="0"/>
              </a:rPr>
              <a:t>Stroke</a:t>
            </a:r>
            <a:r>
              <a:rPr lang="de-DE" sz="1600" dirty="0">
                <a:solidFill>
                  <a:srgbClr val="000000"/>
                </a:solidFill>
                <a:latin typeface="Arial" panose="020B0604020202020204" pitchFamily="34" charset="0"/>
                <a:cs typeface="Arial" panose="020B0604020202020204" pitchFamily="34" charset="0"/>
              </a:rPr>
              <a:t>: 16.25 µm</a:t>
            </a:r>
          </a:p>
          <a:p>
            <a:pPr defTabSz="914400">
              <a:lnSpc>
                <a:spcPts val="3000"/>
              </a:lnSpc>
              <a:defRPr/>
            </a:pPr>
            <a:r>
              <a:rPr lang="de-DE" sz="1600" dirty="0" err="1">
                <a:solidFill>
                  <a:srgbClr val="000000"/>
                </a:solidFill>
                <a:latin typeface="Arial" panose="020B0604020202020204" pitchFamily="34" charset="0"/>
                <a:cs typeface="Arial" panose="020B0604020202020204" pitchFamily="34" charset="0"/>
              </a:rPr>
              <a:t>Stroke</a:t>
            </a:r>
            <a:r>
              <a:rPr lang="de-DE" sz="1600" dirty="0">
                <a:solidFill>
                  <a:srgbClr val="000000"/>
                </a:solidFill>
                <a:latin typeface="Arial" panose="020B0604020202020204" pitchFamily="34" charset="0"/>
                <a:cs typeface="Arial" panose="020B0604020202020204" pitchFamily="34" charset="0"/>
              </a:rPr>
              <a:t> </a:t>
            </a:r>
            <a:r>
              <a:rPr lang="de-DE" sz="1600" dirty="0" err="1">
                <a:solidFill>
                  <a:srgbClr val="000000"/>
                </a:solidFill>
                <a:latin typeface="Arial" panose="020B0604020202020204" pitchFamily="34" charset="0"/>
                <a:cs typeface="Arial" panose="020B0604020202020204" pitchFamily="34" charset="0"/>
              </a:rPr>
              <a:t>velocity</a:t>
            </a:r>
            <a:r>
              <a:rPr lang="de-DE" sz="1600" dirty="0">
                <a:solidFill>
                  <a:srgbClr val="000000"/>
                </a:solidFill>
                <a:latin typeface="Arial" panose="020B0604020202020204" pitchFamily="34" charset="0"/>
                <a:cs typeface="Arial" panose="020B0604020202020204" pitchFamily="34" charset="0"/>
              </a:rPr>
              <a:t>: 150 µm/</a:t>
            </a:r>
            <a:r>
              <a:rPr lang="de-DE" sz="1600" dirty="0" err="1">
                <a:solidFill>
                  <a:srgbClr val="000000"/>
                </a:solidFill>
                <a:latin typeface="Arial" panose="020B0604020202020204" pitchFamily="34" charset="0"/>
                <a:cs typeface="Arial" panose="020B0604020202020204" pitchFamily="34" charset="0"/>
              </a:rPr>
              <a:t>ms</a:t>
            </a:r>
            <a:endParaRPr lang="de-DE" sz="1600" dirty="0">
              <a:solidFill>
                <a:srgbClr val="000000"/>
              </a:solidFill>
              <a:latin typeface="Arial" panose="020B0604020202020204" pitchFamily="34" charset="0"/>
              <a:cs typeface="Arial" panose="020B0604020202020204" pitchFamily="34" charset="0"/>
            </a:endParaRPr>
          </a:p>
          <a:p>
            <a:pPr defTabSz="914400">
              <a:lnSpc>
                <a:spcPts val="3000"/>
              </a:lnSpc>
              <a:defRPr/>
            </a:pPr>
            <a:r>
              <a:rPr lang="de-DE" sz="1600" b="1" dirty="0" err="1">
                <a:solidFill>
                  <a:srgbClr val="C00000"/>
                </a:solidFill>
                <a:latin typeface="Arial" panose="020B0604020202020204" pitchFamily="34" charset="0"/>
                <a:cs typeface="Arial" panose="020B0604020202020204" pitchFamily="34" charset="0"/>
              </a:rPr>
              <a:t>Droplet</a:t>
            </a:r>
            <a:r>
              <a:rPr lang="de-DE" sz="1600" b="1" dirty="0">
                <a:solidFill>
                  <a:srgbClr val="C00000"/>
                </a:solidFill>
                <a:latin typeface="Arial" panose="020B0604020202020204" pitchFamily="34" charset="0"/>
                <a:cs typeface="Arial" panose="020B0604020202020204" pitchFamily="34" charset="0"/>
              </a:rPr>
              <a:t> </a:t>
            </a:r>
            <a:r>
              <a:rPr lang="de-DE" sz="1600" b="1" dirty="0" err="1">
                <a:solidFill>
                  <a:srgbClr val="C00000"/>
                </a:solidFill>
                <a:latin typeface="Arial" panose="020B0604020202020204" pitchFamily="34" charset="0"/>
                <a:cs typeface="Arial" panose="020B0604020202020204" pitchFamily="34" charset="0"/>
              </a:rPr>
              <a:t>size</a:t>
            </a:r>
            <a:r>
              <a:rPr lang="de-DE" sz="1600" b="1" dirty="0">
                <a:solidFill>
                  <a:srgbClr val="C00000"/>
                </a:solidFill>
                <a:latin typeface="Arial" panose="020B0604020202020204" pitchFamily="34" charset="0"/>
                <a:cs typeface="Arial" panose="020B0604020202020204" pitchFamily="34" charset="0"/>
              </a:rPr>
              <a:t>: 15 ± 5 </a:t>
            </a:r>
            <a:r>
              <a:rPr lang="de-DE" sz="1600" b="1" dirty="0" err="1">
                <a:solidFill>
                  <a:srgbClr val="C00000"/>
                </a:solidFill>
                <a:latin typeface="Arial" panose="020B0604020202020204" pitchFamily="34" charset="0"/>
                <a:cs typeface="Arial" panose="020B0604020202020204" pitchFamily="34" charset="0"/>
              </a:rPr>
              <a:t>nL</a:t>
            </a:r>
            <a:endParaRPr lang="de-DE" sz="1600" b="1" dirty="0">
              <a:solidFill>
                <a:srgbClr val="C00000"/>
              </a:solidFill>
              <a:latin typeface="Arial" panose="020B0604020202020204" pitchFamily="34" charset="0"/>
              <a:cs typeface="Arial" panose="020B0604020202020204" pitchFamily="34" charset="0"/>
            </a:endParaRPr>
          </a:p>
        </p:txBody>
      </p:sp>
      <p:grpSp>
        <p:nvGrpSpPr>
          <p:cNvPr id="25" name="Groupe 24"/>
          <p:cNvGrpSpPr>
            <a:grpSpLocks noChangeAspect="1"/>
          </p:cNvGrpSpPr>
          <p:nvPr/>
        </p:nvGrpSpPr>
        <p:grpSpPr>
          <a:xfrm>
            <a:off x="4007827" y="3642122"/>
            <a:ext cx="2988000" cy="2749288"/>
            <a:chOff x="499513" y="1838060"/>
            <a:chExt cx="4268566" cy="3927553"/>
          </a:xfrm>
        </p:grpSpPr>
        <p:pic>
          <p:nvPicPr>
            <p:cNvPr id="26" name="Inhaltsplatzhalter 5"/>
            <p:cNvPicPr>
              <a:picLocks noChangeAspect="1"/>
            </p:cNvPicPr>
            <p:nvPr/>
          </p:nvPicPr>
          <p:blipFill rotWithShape="1">
            <a:blip r:embed="rId3" cstate="print">
              <a:extLst>
                <a:ext uri="{28A0092B-C50C-407E-A947-70E740481C1C}">
                  <a14:useLocalDpi xmlns:a14="http://schemas.microsoft.com/office/drawing/2010/main" val="0"/>
                </a:ext>
              </a:extLst>
            </a:blip>
            <a:srcRect r="19031" b="4337"/>
            <a:stretch/>
          </p:blipFill>
          <p:spPr>
            <a:xfrm>
              <a:off x="499513" y="1838060"/>
              <a:ext cx="4268566" cy="3857142"/>
            </a:xfrm>
            <a:prstGeom prst="rect">
              <a:avLst/>
            </a:prstGeom>
          </p:spPr>
        </p:pic>
        <p:grpSp>
          <p:nvGrpSpPr>
            <p:cNvPr id="27" name="Gruppieren 8"/>
            <p:cNvGrpSpPr/>
            <p:nvPr/>
          </p:nvGrpSpPr>
          <p:grpSpPr>
            <a:xfrm>
              <a:off x="810817" y="2924533"/>
              <a:ext cx="571586" cy="2132026"/>
              <a:chOff x="535245" y="2225226"/>
              <a:chExt cx="571586" cy="2132026"/>
            </a:xfrm>
          </p:grpSpPr>
          <p:cxnSp>
            <p:nvCxnSpPr>
              <p:cNvPr id="35" name="Gerade Verbindung mit Pfeil 9"/>
              <p:cNvCxnSpPr/>
              <p:nvPr/>
            </p:nvCxnSpPr>
            <p:spPr>
              <a:xfrm flipH="1" flipV="1">
                <a:off x="1038154" y="2225226"/>
                <a:ext cx="14515" cy="2132026"/>
              </a:xfrm>
              <a:prstGeom prst="straightConnector1">
                <a:avLst/>
              </a:prstGeom>
              <a:ln w="38100">
                <a:solidFill>
                  <a:srgbClr val="FFC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feld 12"/>
              <p:cNvSpPr txBox="1"/>
              <p:nvPr/>
            </p:nvSpPr>
            <p:spPr>
              <a:xfrm rot="16200000">
                <a:off x="211667" y="2877094"/>
                <a:ext cx="1218741" cy="571586"/>
              </a:xfrm>
              <a:prstGeom prst="rect">
                <a:avLst/>
              </a:prstGeom>
              <a:noFill/>
            </p:spPr>
            <p:txBody>
              <a:bodyPr wrap="none" rtlCol="0">
                <a:spAutoFit/>
              </a:bodyPr>
              <a:lstStyle/>
              <a:p>
                <a:pPr defTabSz="914400">
                  <a:defRPr/>
                </a:pPr>
                <a:r>
                  <a:rPr lang="de-DE" sz="2000" b="1" dirty="0">
                    <a:solidFill>
                      <a:srgbClr val="FFC000"/>
                    </a:solidFill>
                    <a:latin typeface="Arial" panose="020B0604020202020204" pitchFamily="34" charset="0"/>
                    <a:cs typeface="Arial" panose="020B0604020202020204" pitchFamily="34" charset="0"/>
                  </a:rPr>
                  <a:t>4 mm</a:t>
                </a:r>
              </a:p>
            </p:txBody>
          </p:sp>
        </p:grpSp>
        <p:grpSp>
          <p:nvGrpSpPr>
            <p:cNvPr id="28" name="Gruppieren 13"/>
            <p:cNvGrpSpPr/>
            <p:nvPr/>
          </p:nvGrpSpPr>
          <p:grpSpPr>
            <a:xfrm>
              <a:off x="1492470" y="5139667"/>
              <a:ext cx="2561771" cy="625946"/>
              <a:chOff x="1216898" y="4440360"/>
              <a:chExt cx="2561771" cy="625946"/>
            </a:xfrm>
          </p:grpSpPr>
          <p:cxnSp>
            <p:nvCxnSpPr>
              <p:cNvPr id="33" name="Gerade Verbindung mit Pfeil 14"/>
              <p:cNvCxnSpPr/>
              <p:nvPr/>
            </p:nvCxnSpPr>
            <p:spPr>
              <a:xfrm>
                <a:off x="1216898" y="4440360"/>
                <a:ext cx="2561771" cy="0"/>
              </a:xfrm>
              <a:prstGeom prst="straightConnector1">
                <a:avLst/>
              </a:prstGeom>
              <a:ln w="38100">
                <a:solidFill>
                  <a:srgbClr val="FFC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4" name="Textfeld 15"/>
              <p:cNvSpPr txBox="1"/>
              <p:nvPr/>
            </p:nvSpPr>
            <p:spPr>
              <a:xfrm>
                <a:off x="2081887" y="4494720"/>
                <a:ext cx="1218740" cy="571586"/>
              </a:xfrm>
              <a:prstGeom prst="rect">
                <a:avLst/>
              </a:prstGeom>
              <a:noFill/>
            </p:spPr>
            <p:txBody>
              <a:bodyPr wrap="none" rtlCol="0">
                <a:spAutoFit/>
              </a:bodyPr>
              <a:lstStyle/>
              <a:p>
                <a:pPr defTabSz="914400">
                  <a:defRPr/>
                </a:pPr>
                <a:r>
                  <a:rPr lang="de-DE" sz="2000" b="1" dirty="0">
                    <a:solidFill>
                      <a:srgbClr val="FFC000"/>
                    </a:solidFill>
                    <a:latin typeface="Arial" panose="020B0604020202020204" pitchFamily="34" charset="0"/>
                    <a:cs typeface="Arial" panose="020B0604020202020204" pitchFamily="34" charset="0"/>
                  </a:rPr>
                  <a:t>5 mm</a:t>
                </a:r>
              </a:p>
            </p:txBody>
          </p:sp>
        </p:grpSp>
        <p:grpSp>
          <p:nvGrpSpPr>
            <p:cNvPr id="29" name="Gruppieren 17"/>
            <p:cNvGrpSpPr/>
            <p:nvPr/>
          </p:nvGrpSpPr>
          <p:grpSpPr>
            <a:xfrm>
              <a:off x="2471309" y="2354449"/>
              <a:ext cx="1646819" cy="596619"/>
              <a:chOff x="2195737" y="1655142"/>
              <a:chExt cx="1646819" cy="596619"/>
            </a:xfrm>
          </p:grpSpPr>
          <p:sp>
            <p:nvSpPr>
              <p:cNvPr id="30" name="Textfeld 18"/>
              <p:cNvSpPr txBox="1"/>
              <p:nvPr/>
            </p:nvSpPr>
            <p:spPr>
              <a:xfrm>
                <a:off x="2330697" y="1655142"/>
                <a:ext cx="1511859" cy="571586"/>
              </a:xfrm>
              <a:prstGeom prst="rect">
                <a:avLst/>
              </a:prstGeom>
              <a:noFill/>
            </p:spPr>
            <p:txBody>
              <a:bodyPr wrap="none" rtlCol="0">
                <a:spAutoFit/>
              </a:bodyPr>
              <a:lstStyle/>
              <a:p>
                <a:pPr defTabSz="914400">
                  <a:defRPr/>
                </a:pPr>
                <a:r>
                  <a:rPr lang="de-DE" sz="2000" b="1" dirty="0">
                    <a:solidFill>
                      <a:srgbClr val="FFC000"/>
                    </a:solidFill>
                    <a:latin typeface="Arial" panose="020B0604020202020204" pitchFamily="34" charset="0"/>
                    <a:cs typeface="Arial" panose="020B0604020202020204" pitchFamily="34" charset="0"/>
                  </a:rPr>
                  <a:t>330 µm</a:t>
                </a:r>
              </a:p>
            </p:txBody>
          </p:sp>
          <p:cxnSp>
            <p:nvCxnSpPr>
              <p:cNvPr id="31" name="Gerade Verbindung mit Pfeil 19"/>
              <p:cNvCxnSpPr/>
              <p:nvPr/>
            </p:nvCxnSpPr>
            <p:spPr>
              <a:xfrm flipH="1">
                <a:off x="2895104" y="2240613"/>
                <a:ext cx="529577" cy="90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20"/>
              <p:cNvCxnSpPr/>
              <p:nvPr/>
            </p:nvCxnSpPr>
            <p:spPr>
              <a:xfrm flipH="1">
                <a:off x="2195737" y="2242159"/>
                <a:ext cx="559991" cy="9602"/>
              </a:xfrm>
              <a:prstGeom prst="straightConnector1">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7" name="ZoneTexte 36"/>
          <p:cNvSpPr txBox="1"/>
          <p:nvPr/>
        </p:nvSpPr>
        <p:spPr>
          <a:xfrm>
            <a:off x="764275" y="5935991"/>
            <a:ext cx="3134054" cy="276999"/>
          </a:xfrm>
          <a:prstGeom prst="rect">
            <a:avLst/>
          </a:prstGeom>
          <a:noFill/>
        </p:spPr>
        <p:txBody>
          <a:bodyPr wrap="square" rtlCol="0">
            <a:spAutoFit/>
          </a:bodyPr>
          <a:lstStyle/>
          <a:p>
            <a:r>
              <a:rPr lang="fr-FR" sz="1200" i="1" dirty="0" err="1"/>
              <a:t>Courtesy</a:t>
            </a:r>
            <a:r>
              <a:rPr lang="fr-FR" sz="1200" i="1" dirty="0"/>
              <a:t> of K. </a:t>
            </a:r>
            <a:r>
              <a:rPr lang="fr-FR" sz="1200" i="1" dirty="0" smtClean="0"/>
              <a:t>Eberhardt, D. </a:t>
            </a:r>
            <a:r>
              <a:rPr lang="fr-FR" sz="1200" i="1" dirty="0" err="1" smtClean="0"/>
              <a:t>Renish</a:t>
            </a:r>
            <a:endParaRPr lang="fr-FR" sz="1200" i="1" dirty="0"/>
          </a:p>
        </p:txBody>
      </p:sp>
      <p:pic>
        <p:nvPicPr>
          <p:cNvPr id="4" name="Image 3"/>
          <p:cNvPicPr>
            <a:picLocks noChangeAspect="1"/>
          </p:cNvPicPr>
          <p:nvPr/>
        </p:nvPicPr>
        <p:blipFill>
          <a:blip r:embed="rId4"/>
          <a:stretch>
            <a:fillRect/>
          </a:stretch>
        </p:blipFill>
        <p:spPr>
          <a:xfrm>
            <a:off x="140972" y="3524331"/>
            <a:ext cx="3757357" cy="2444026"/>
          </a:xfrm>
          <a:prstGeom prst="rect">
            <a:avLst/>
          </a:prstGeom>
        </p:spPr>
      </p:pic>
      <p:sp>
        <p:nvSpPr>
          <p:cNvPr id="38" name="Rectangle 37"/>
          <p:cNvSpPr/>
          <p:nvPr/>
        </p:nvSpPr>
        <p:spPr>
          <a:xfrm>
            <a:off x="1927880" y="253383"/>
            <a:ext cx="5032216" cy="64633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200" i="1" dirty="0"/>
              <a:t>R. Haas et al, “Development and characterization of a Drop-on-Demand inkjet printing system for nuclear target fabrication”  </a:t>
            </a:r>
            <a:r>
              <a:rPr lang="en-US" sz="1200" i="1" dirty="0" err="1"/>
              <a:t>Nucl</a:t>
            </a:r>
            <a:r>
              <a:rPr lang="en-US" sz="1200" i="1" dirty="0"/>
              <a:t>. Instr</a:t>
            </a:r>
            <a:r>
              <a:rPr lang="en-US" sz="1200" i="1" dirty="0" smtClean="0"/>
              <a:t>. Meth</a:t>
            </a:r>
            <a:r>
              <a:rPr lang="en-US" sz="1200" i="1" dirty="0"/>
              <a:t>. A </a:t>
            </a:r>
            <a:r>
              <a:rPr lang="en-US" sz="1200" b="1" i="1" dirty="0"/>
              <a:t>874</a:t>
            </a:r>
            <a:r>
              <a:rPr lang="en-US" sz="1200" i="1" dirty="0"/>
              <a:t>, pp. 43-49, 2017</a:t>
            </a:r>
            <a:endParaRPr lang="fr-FR" sz="1200" i="1" dirty="0"/>
          </a:p>
        </p:txBody>
      </p:sp>
      <p:sp>
        <p:nvSpPr>
          <p:cNvPr id="39" name="Titel 1"/>
          <p:cNvSpPr txBox="1">
            <a:spLocks/>
          </p:cNvSpPr>
          <p:nvPr/>
        </p:nvSpPr>
        <p:spPr>
          <a:xfrm>
            <a:off x="7435481" y="3821119"/>
            <a:ext cx="4645519" cy="1094491"/>
          </a:xfrm>
          <a:prstGeom prst="rect">
            <a:avLst/>
          </a:prstGeom>
          <a:ln>
            <a:solidFill>
              <a:schemeClr val="tx1"/>
            </a:solidFill>
          </a:ln>
        </p:spPr>
        <p:style>
          <a:lnRef idx="0">
            <a:scrgbClr r="0" g="0" b="0"/>
          </a:lnRef>
          <a:fillRef idx="1001">
            <a:schemeClr val="lt2"/>
          </a:fillRef>
          <a:effectRef idx="0">
            <a:scrgbClr r="0" g="0" b="0"/>
          </a:effectRef>
          <a:fontRef idx="major"/>
        </p:style>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j-lt"/>
                <a:ea typeface="+mj-ea"/>
                <a:cs typeface="+mj-cs"/>
              </a:defRPr>
            </a:lvl2pPr>
            <a:lvl3pPr algn="ctr" rtl="0" eaLnBrk="0" fontAlgn="base" hangingPunct="0">
              <a:spcBef>
                <a:spcPct val="0"/>
              </a:spcBef>
              <a:spcAft>
                <a:spcPct val="0"/>
              </a:spcAft>
              <a:defRPr sz="4400">
                <a:solidFill>
                  <a:schemeClr val="tx1"/>
                </a:solidFill>
                <a:latin typeface="+mj-lt"/>
                <a:ea typeface="+mj-ea"/>
                <a:cs typeface="+mj-cs"/>
              </a:defRPr>
            </a:lvl3pPr>
            <a:lvl4pPr algn="ctr" rtl="0" eaLnBrk="0" fontAlgn="base" hangingPunct="0">
              <a:spcBef>
                <a:spcPct val="0"/>
              </a:spcBef>
              <a:spcAft>
                <a:spcPct val="0"/>
              </a:spcAft>
              <a:defRPr sz="4400">
                <a:solidFill>
                  <a:schemeClr val="tx1"/>
                </a:solidFill>
                <a:latin typeface="+mj-lt"/>
                <a:ea typeface="+mj-ea"/>
                <a:cs typeface="+mj-cs"/>
              </a:defRPr>
            </a:lvl4pPr>
            <a:lvl5pPr algn="ctr" rtl="0" eaLnBrk="0" fontAlgn="base" hangingPunct="0">
              <a:spcBef>
                <a:spcPct val="0"/>
              </a:spcBef>
              <a:spcAft>
                <a:spcPct val="0"/>
              </a:spcAft>
              <a:defRPr sz="4400">
                <a:solidFill>
                  <a:schemeClr val="tx1"/>
                </a:solidFill>
                <a:latin typeface="+mj-lt"/>
                <a:ea typeface="+mj-ea"/>
                <a:cs typeface="+mj-cs"/>
              </a:defRPr>
            </a:lvl5pPr>
            <a:lvl6pPr marL="457200" algn="ctr" rtl="0" fontAlgn="base">
              <a:spcBef>
                <a:spcPct val="0"/>
              </a:spcBef>
              <a:spcAft>
                <a:spcPct val="0"/>
              </a:spcAft>
              <a:defRPr sz="4400">
                <a:solidFill>
                  <a:schemeClr val="tx1"/>
                </a:solidFill>
                <a:latin typeface="+mj-lt"/>
                <a:ea typeface="+mj-ea"/>
                <a:cs typeface="+mj-cs"/>
              </a:defRPr>
            </a:lvl6pPr>
            <a:lvl7pPr marL="914400" algn="ctr" rtl="0" fontAlgn="base">
              <a:spcBef>
                <a:spcPct val="0"/>
              </a:spcBef>
              <a:spcAft>
                <a:spcPct val="0"/>
              </a:spcAft>
              <a:defRPr sz="4400">
                <a:solidFill>
                  <a:schemeClr val="tx1"/>
                </a:solidFill>
                <a:latin typeface="+mj-lt"/>
                <a:ea typeface="+mj-ea"/>
                <a:cs typeface="+mj-cs"/>
              </a:defRPr>
            </a:lvl7pPr>
            <a:lvl8pPr marL="1371600" algn="ctr" rtl="0" fontAlgn="base">
              <a:spcBef>
                <a:spcPct val="0"/>
              </a:spcBef>
              <a:spcAft>
                <a:spcPct val="0"/>
              </a:spcAft>
              <a:defRPr sz="4400">
                <a:solidFill>
                  <a:schemeClr val="tx1"/>
                </a:solidFill>
                <a:latin typeface="+mj-lt"/>
                <a:ea typeface="+mj-ea"/>
                <a:cs typeface="+mj-cs"/>
              </a:defRPr>
            </a:lvl8pPr>
            <a:lvl9pPr marL="1828800" algn="ctr" rtl="0" fontAlgn="base">
              <a:spcBef>
                <a:spcPct val="0"/>
              </a:spcBef>
              <a:spcAft>
                <a:spcPct val="0"/>
              </a:spcAft>
              <a:defRPr sz="4400">
                <a:solidFill>
                  <a:schemeClr val="tx1"/>
                </a:solidFill>
                <a:latin typeface="+mj-lt"/>
                <a:ea typeface="+mj-ea"/>
                <a:cs typeface="+mj-cs"/>
              </a:defRPr>
            </a:lvl9pPr>
          </a:lstStyle>
          <a:p>
            <a:pPr algn="just"/>
            <a:r>
              <a:rPr lang="de-DE" sz="1600" kern="0" dirty="0" smtClean="0">
                <a:latin typeface="Arial" panose="020B0604020202020204" pitchFamily="34" charset="0"/>
                <a:cs typeface="Arial" panose="020B0604020202020204" pitchFamily="34" charset="0"/>
              </a:rPr>
              <a:t>1</a:t>
            </a:r>
            <a:r>
              <a:rPr lang="de-DE" sz="1600" kern="0" baseline="30000" dirty="0" smtClean="0">
                <a:latin typeface="Arial" panose="020B0604020202020204" pitchFamily="34" charset="0"/>
                <a:cs typeface="Arial" panose="020B0604020202020204" pitchFamily="34" charset="0"/>
              </a:rPr>
              <a:t>st </a:t>
            </a:r>
            <a:r>
              <a:rPr lang="de-DE" sz="1600" kern="0" dirty="0" err="1" smtClean="0">
                <a:latin typeface="Arial" panose="020B0604020202020204" pitchFamily="34" charset="0"/>
                <a:cs typeface="Arial" panose="020B0604020202020204" pitchFamily="34" charset="0"/>
              </a:rPr>
              <a:t>application</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preparation</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of</a:t>
            </a:r>
            <a:r>
              <a:rPr lang="de-DE" sz="1600" kern="0" dirty="0" smtClean="0">
                <a:latin typeface="Arial" panose="020B0604020202020204" pitchFamily="34" charset="0"/>
                <a:cs typeface="Arial" panose="020B0604020202020204" pitchFamily="34" charset="0"/>
              </a:rPr>
              <a:t> a </a:t>
            </a:r>
            <a:r>
              <a:rPr lang="de-DE" sz="1600" kern="0" baseline="30000" dirty="0" smtClean="0">
                <a:latin typeface="Arial" panose="020B0604020202020204" pitchFamily="34" charset="0"/>
                <a:cs typeface="Arial" panose="020B0604020202020204" pitchFamily="34" charset="0"/>
              </a:rPr>
              <a:t>252</a:t>
            </a:r>
            <a:r>
              <a:rPr lang="de-DE" sz="1600" kern="0" dirty="0" smtClean="0">
                <a:latin typeface="Arial" panose="020B0604020202020204" pitchFamily="34" charset="0"/>
                <a:cs typeface="Arial" panose="020B0604020202020204" pitchFamily="34" charset="0"/>
              </a:rPr>
              <a:t>Cf </a:t>
            </a:r>
            <a:r>
              <a:rPr lang="de-DE" sz="1600" kern="0" dirty="0" err="1" smtClean="0">
                <a:latin typeface="Arial" panose="020B0604020202020204" pitchFamily="34" charset="0"/>
                <a:cs typeface="Arial" panose="020B0604020202020204" pitchFamily="34" charset="0"/>
              </a:rPr>
              <a:t>fission</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fragment</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source</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for</a:t>
            </a:r>
            <a:r>
              <a:rPr lang="de-DE" sz="1600" kern="0" dirty="0" smtClean="0">
                <a:latin typeface="Arial" panose="020B0604020202020204" pitchFamily="34" charset="0"/>
                <a:cs typeface="Arial" panose="020B0604020202020204" pitchFamily="34" charset="0"/>
              </a:rPr>
              <a:t> JRC </a:t>
            </a:r>
            <a:r>
              <a:rPr lang="de-DE" sz="1600" kern="0" dirty="0" err="1" smtClean="0">
                <a:latin typeface="Arial" panose="020B0604020202020204" pitchFamily="34" charset="0"/>
                <a:cs typeface="Arial" panose="020B0604020202020204" pitchFamily="34" charset="0"/>
              </a:rPr>
              <a:t>Geel</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Very</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thin</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backing</a:t>
            </a:r>
            <a:r>
              <a:rPr lang="de-DE" sz="1600" kern="0" dirty="0" smtClean="0">
                <a:latin typeface="Arial" panose="020B0604020202020204" pitchFamily="34" charset="0"/>
                <a:cs typeface="Arial" panose="020B0604020202020204" pitchFamily="34" charset="0"/>
              </a:rPr>
              <a:t>: Polyamide </a:t>
            </a:r>
            <a:r>
              <a:rPr lang="de-DE" sz="1600" kern="0" dirty="0" err="1" smtClean="0">
                <a:latin typeface="Arial" panose="020B0604020202020204" pitchFamily="34" charset="0"/>
                <a:cs typeface="Arial" panose="020B0604020202020204" pitchFamily="34" charset="0"/>
              </a:rPr>
              <a:t>foil</a:t>
            </a:r>
            <a:r>
              <a:rPr lang="de-DE" sz="1600" kern="0" dirty="0" smtClean="0">
                <a:latin typeface="Arial" panose="020B0604020202020204" pitchFamily="34" charset="0"/>
                <a:cs typeface="Arial" panose="020B0604020202020204" pitchFamily="34" charset="0"/>
              </a:rPr>
              <a:t> (24 µg/cm²) </a:t>
            </a:r>
            <a:r>
              <a:rPr lang="de-DE" sz="1600" kern="0" dirty="0" err="1" smtClean="0">
                <a:latin typeface="Arial" panose="020B0604020202020204" pitchFamily="34" charset="0"/>
                <a:cs typeface="Arial" panose="020B0604020202020204" pitchFamily="34" charset="0"/>
              </a:rPr>
              <a:t>and</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graphite</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foil</a:t>
            </a:r>
            <a:r>
              <a:rPr lang="de-DE" sz="1600" kern="0" dirty="0" smtClean="0">
                <a:latin typeface="Arial" panose="020B0604020202020204" pitchFamily="34" charset="0"/>
                <a:cs typeface="Arial" panose="020B0604020202020204" pitchFamily="34" charset="0"/>
              </a:rPr>
              <a:t> (10 µg/cm²)</a:t>
            </a:r>
            <a:endParaRPr lang="de-DE" sz="1600" kern="0" dirty="0">
              <a:latin typeface="Arial" panose="020B0604020202020204" pitchFamily="34" charset="0"/>
              <a:cs typeface="Arial" panose="020B0604020202020204" pitchFamily="34" charset="0"/>
            </a:endParaRPr>
          </a:p>
        </p:txBody>
      </p:sp>
      <p:sp>
        <p:nvSpPr>
          <p:cNvPr id="40" name="ZoneTexte 39"/>
          <p:cNvSpPr txBox="1"/>
          <p:nvPr/>
        </p:nvSpPr>
        <p:spPr>
          <a:xfrm>
            <a:off x="2424403" y="978722"/>
            <a:ext cx="9498113" cy="400110"/>
          </a:xfrm>
          <a:prstGeom prst="rect">
            <a:avLst/>
          </a:prstGeom>
          <a:noFill/>
        </p:spPr>
        <p:txBody>
          <a:bodyPr wrap="none" rtlCol="0">
            <a:spAutoFit/>
          </a:bodyPr>
          <a:lstStyle/>
          <a:p>
            <a:r>
              <a:rPr lang="fr-FR" sz="2000" dirty="0" smtClean="0">
                <a:solidFill>
                  <a:schemeClr val="accent4">
                    <a:lumMod val="75000"/>
                  </a:schemeClr>
                </a:solidFill>
              </a:rPr>
              <a:t>Multi </a:t>
            </a:r>
            <a:r>
              <a:rPr lang="fr-FR" sz="2000" dirty="0" err="1" smtClean="0">
                <a:solidFill>
                  <a:schemeClr val="accent4">
                    <a:lumMod val="75000"/>
                  </a:schemeClr>
                </a:solidFill>
              </a:rPr>
              <a:t>geometry</a:t>
            </a:r>
            <a:r>
              <a:rPr lang="fr-FR" sz="2000" dirty="0" smtClean="0">
                <a:solidFill>
                  <a:schemeClr val="accent4">
                    <a:lumMod val="75000"/>
                  </a:schemeClr>
                </a:solidFill>
              </a:rPr>
              <a:t> of </a:t>
            </a:r>
            <a:r>
              <a:rPr lang="fr-FR" sz="2000" dirty="0" err="1" smtClean="0">
                <a:solidFill>
                  <a:schemeClr val="accent4">
                    <a:lumMod val="75000"/>
                  </a:schemeClr>
                </a:solidFill>
              </a:rPr>
              <a:t>targets</a:t>
            </a:r>
            <a:r>
              <a:rPr lang="fr-FR" sz="2000" dirty="0" smtClean="0">
                <a:solidFill>
                  <a:schemeClr val="accent4">
                    <a:lumMod val="75000"/>
                  </a:schemeClr>
                </a:solidFill>
              </a:rPr>
              <a:t> + no </a:t>
            </a:r>
            <a:r>
              <a:rPr lang="fr-FR" sz="2000" dirty="0" err="1" smtClean="0">
                <a:solidFill>
                  <a:schemeClr val="accent4">
                    <a:lumMod val="75000"/>
                  </a:schemeClr>
                </a:solidFill>
              </a:rPr>
              <a:t>backing</a:t>
            </a:r>
            <a:r>
              <a:rPr lang="fr-FR" sz="2000" dirty="0" smtClean="0">
                <a:solidFill>
                  <a:schemeClr val="accent4">
                    <a:lumMod val="75000"/>
                  </a:schemeClr>
                </a:solidFill>
              </a:rPr>
              <a:t> </a:t>
            </a:r>
            <a:r>
              <a:rPr lang="fr-FR" sz="2000" dirty="0" err="1" smtClean="0">
                <a:solidFill>
                  <a:schemeClr val="accent4">
                    <a:lumMod val="75000"/>
                  </a:schemeClr>
                </a:solidFill>
              </a:rPr>
              <a:t>constraint</a:t>
            </a:r>
            <a:r>
              <a:rPr lang="fr-FR" sz="2000" dirty="0" smtClean="0">
                <a:solidFill>
                  <a:schemeClr val="accent4">
                    <a:lumMod val="75000"/>
                  </a:schemeClr>
                </a:solidFill>
              </a:rPr>
              <a:t> / </a:t>
            </a:r>
            <a:r>
              <a:rPr lang="fr-FR" sz="2000" dirty="0" err="1" smtClean="0">
                <a:solidFill>
                  <a:schemeClr val="accent4">
                    <a:lumMod val="75000"/>
                  </a:schemeClr>
                </a:solidFill>
              </a:rPr>
              <a:t>reduced</a:t>
            </a:r>
            <a:r>
              <a:rPr lang="fr-FR" sz="2000" dirty="0" smtClean="0">
                <a:solidFill>
                  <a:schemeClr val="accent4">
                    <a:lumMod val="75000"/>
                  </a:schemeClr>
                </a:solidFill>
              </a:rPr>
              <a:t> volume of An*</a:t>
            </a:r>
            <a:endParaRPr lang="en-US" sz="2000" dirty="0">
              <a:solidFill>
                <a:schemeClr val="accent4">
                  <a:lumMod val="75000"/>
                </a:schemeClr>
              </a:solidFill>
            </a:endParaRPr>
          </a:p>
        </p:txBody>
      </p:sp>
      <p:pic>
        <p:nvPicPr>
          <p:cNvPr id="42" name="Imag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12" y="847768"/>
            <a:ext cx="220980" cy="215265"/>
          </a:xfrm>
          <a:prstGeom prst="rect">
            <a:avLst/>
          </a:prstGeom>
        </p:spPr>
      </p:pic>
      <p:sp>
        <p:nvSpPr>
          <p:cNvPr id="43" name="Sous-titre 2"/>
          <p:cNvSpPr txBox="1">
            <a:spLocks/>
          </p:cNvSpPr>
          <p:nvPr/>
        </p:nvSpPr>
        <p:spPr>
          <a:xfrm>
            <a:off x="7375178" y="31801"/>
            <a:ext cx="4659906"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smtClean="0">
                <a:solidFill>
                  <a:schemeClr val="accent1"/>
                </a:solidFill>
              </a:rPr>
              <a:t>Drop-on-</a:t>
            </a:r>
            <a:r>
              <a:rPr lang="fr-FR" sz="2000" dirty="0" err="1" smtClean="0">
                <a:solidFill>
                  <a:schemeClr val="accent1"/>
                </a:solidFill>
              </a:rPr>
              <a:t>Demand</a:t>
            </a:r>
            <a:r>
              <a:rPr lang="fr-FR" sz="2000" dirty="0" smtClean="0">
                <a:solidFill>
                  <a:schemeClr val="accent1"/>
                </a:solidFill>
              </a:rPr>
              <a:t> technique (JGU)</a:t>
            </a:r>
            <a:endParaRPr lang="en-US" sz="2000" dirty="0">
              <a:solidFill>
                <a:schemeClr val="accent1"/>
              </a:solidFill>
            </a:endParaRPr>
          </a:p>
        </p:txBody>
      </p:sp>
    </p:spTree>
    <p:extLst>
      <p:ext uri="{BB962C8B-B14F-4D97-AF65-F5344CB8AC3E}">
        <p14:creationId xmlns:p14="http://schemas.microsoft.com/office/powerpoint/2010/main" val="3258506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649" y="-113843"/>
            <a:ext cx="8915399" cy="841003"/>
          </a:xfrm>
        </p:spPr>
        <p:txBody>
          <a:bodyPr/>
          <a:lstStyle/>
          <a:p>
            <a:r>
              <a:rPr lang="fr-FR" dirty="0" err="1" smtClean="0"/>
              <a:t>Comparisons</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002348274"/>
              </p:ext>
            </p:extLst>
          </p:nvPr>
        </p:nvGraphicFramePr>
        <p:xfrm>
          <a:off x="1626579" y="706344"/>
          <a:ext cx="10461342" cy="5481320"/>
        </p:xfrm>
        <a:graphic>
          <a:graphicData uri="http://schemas.openxmlformats.org/drawingml/2006/table">
            <a:tbl>
              <a:tblPr firstRow="1" bandRow="1">
                <a:tableStyleId>{5C22544A-7EE6-4342-B048-85BDC9FD1C3A}</a:tableStyleId>
              </a:tblPr>
              <a:tblGrid>
                <a:gridCol w="3487114">
                  <a:extLst>
                    <a:ext uri="{9D8B030D-6E8A-4147-A177-3AD203B41FA5}">
                      <a16:colId xmlns:a16="http://schemas.microsoft.com/office/drawing/2014/main" val="3492417026"/>
                    </a:ext>
                  </a:extLst>
                </a:gridCol>
                <a:gridCol w="3487114">
                  <a:extLst>
                    <a:ext uri="{9D8B030D-6E8A-4147-A177-3AD203B41FA5}">
                      <a16:colId xmlns:a16="http://schemas.microsoft.com/office/drawing/2014/main" val="901783966"/>
                    </a:ext>
                  </a:extLst>
                </a:gridCol>
                <a:gridCol w="3487114">
                  <a:extLst>
                    <a:ext uri="{9D8B030D-6E8A-4147-A177-3AD203B41FA5}">
                      <a16:colId xmlns:a16="http://schemas.microsoft.com/office/drawing/2014/main" val="1601697124"/>
                    </a:ext>
                  </a:extLst>
                </a:gridCol>
              </a:tblGrid>
              <a:tr h="370840">
                <a:tc>
                  <a:txBody>
                    <a:bodyPr/>
                    <a:lstStyle/>
                    <a:p>
                      <a:pPr algn="ctr"/>
                      <a:r>
                        <a:rPr lang="fr-FR" sz="1600" dirty="0" smtClean="0"/>
                        <a:t>Drop-on </a:t>
                      </a:r>
                      <a:r>
                        <a:rPr lang="fr-FR" sz="1600" dirty="0" err="1" smtClean="0"/>
                        <a:t>Demand</a:t>
                      </a:r>
                      <a:endParaRPr lang="en-US" sz="1600" dirty="0"/>
                    </a:p>
                  </a:txBody>
                  <a:tcPr/>
                </a:tc>
                <a:tc>
                  <a:txBody>
                    <a:bodyPr/>
                    <a:lstStyle/>
                    <a:p>
                      <a:pPr algn="ctr"/>
                      <a:r>
                        <a:rPr lang="fr-FR" sz="1600" dirty="0" err="1" smtClean="0"/>
                        <a:t>Molecular</a:t>
                      </a:r>
                      <a:r>
                        <a:rPr lang="fr-FR" sz="1600" dirty="0" smtClean="0"/>
                        <a:t> </a:t>
                      </a:r>
                      <a:r>
                        <a:rPr lang="fr-FR" sz="1600" dirty="0" err="1" smtClean="0"/>
                        <a:t>Plating</a:t>
                      </a:r>
                      <a:endParaRPr lang="en-US" sz="1600" dirty="0"/>
                    </a:p>
                  </a:txBody>
                  <a:tcPr/>
                </a:tc>
                <a:tc>
                  <a:txBody>
                    <a:bodyPr/>
                    <a:lstStyle/>
                    <a:p>
                      <a:pPr algn="ctr"/>
                      <a:r>
                        <a:rPr lang="fr-FR" sz="1600" dirty="0" err="1" smtClean="0"/>
                        <a:t>Intermetallic</a:t>
                      </a:r>
                      <a:r>
                        <a:rPr lang="fr-FR" sz="1600" baseline="0" dirty="0" smtClean="0"/>
                        <a:t> </a:t>
                      </a:r>
                      <a:endParaRPr lang="en-US" sz="1600" dirty="0"/>
                    </a:p>
                  </a:txBody>
                  <a:tcPr/>
                </a:tc>
                <a:extLst>
                  <a:ext uri="{0D108BD9-81ED-4DB2-BD59-A6C34878D82A}">
                    <a16:rowId xmlns:a16="http://schemas.microsoft.com/office/drawing/2014/main" val="2168808396"/>
                  </a:ext>
                </a:extLst>
              </a:tr>
              <a:tr h="370840">
                <a:tc>
                  <a:txBody>
                    <a:bodyPr/>
                    <a:lstStyle/>
                    <a:p>
                      <a:endParaRPr lang="en-US" sz="1600" dirty="0"/>
                    </a:p>
                  </a:txBody>
                  <a:tcPr>
                    <a:solidFill>
                      <a:schemeClr val="accent5">
                        <a:lumMod val="60000"/>
                        <a:lumOff val="40000"/>
                      </a:schemeClr>
                    </a:solidFill>
                  </a:tcPr>
                </a:tc>
                <a:tc>
                  <a:txBody>
                    <a:bodyPr/>
                    <a:lstStyle/>
                    <a:p>
                      <a:r>
                        <a:rPr lang="fr-FR" sz="1600" dirty="0" err="1" smtClean="0"/>
                        <a:t>Reliable</a:t>
                      </a:r>
                      <a:r>
                        <a:rPr lang="fr-FR" sz="1600" dirty="0" smtClean="0"/>
                        <a:t> technique</a:t>
                      </a:r>
                    </a:p>
                    <a:p>
                      <a:r>
                        <a:rPr lang="fr-FR" sz="1600" dirty="0" smtClean="0"/>
                        <a:t>Long-</a:t>
                      </a:r>
                      <a:r>
                        <a:rPr lang="fr-FR" sz="1600" dirty="0" err="1" smtClean="0"/>
                        <a:t>term</a:t>
                      </a:r>
                      <a:r>
                        <a:rPr lang="fr-FR" sz="1600" dirty="0" smtClean="0"/>
                        <a:t> </a:t>
                      </a:r>
                      <a:r>
                        <a:rPr lang="fr-FR" sz="1600" dirty="0" err="1" smtClean="0"/>
                        <a:t>experience</a:t>
                      </a:r>
                      <a:endParaRPr lang="en-US" sz="1600" dirty="0"/>
                    </a:p>
                  </a:txBody>
                  <a:tcPr>
                    <a:solidFill>
                      <a:schemeClr val="accent5">
                        <a:lumMod val="60000"/>
                        <a:lumOff val="40000"/>
                      </a:schemeClr>
                    </a:solidFill>
                  </a:tcPr>
                </a:tc>
                <a:tc>
                  <a:txBody>
                    <a:bodyPr/>
                    <a:lstStyle/>
                    <a:p>
                      <a:endParaRPr lang="en-US" sz="1600"/>
                    </a:p>
                  </a:txBody>
                  <a:tcPr/>
                </a:tc>
                <a:extLst>
                  <a:ext uri="{0D108BD9-81ED-4DB2-BD59-A6C34878D82A}">
                    <a16:rowId xmlns:a16="http://schemas.microsoft.com/office/drawing/2014/main" val="3445684780"/>
                  </a:ext>
                </a:extLst>
              </a:tr>
              <a:tr h="370840">
                <a:tc>
                  <a:txBody>
                    <a:bodyPr/>
                    <a:lstStyle/>
                    <a:p>
                      <a:r>
                        <a:rPr lang="fr-FR" sz="1600" dirty="0" smtClean="0"/>
                        <a:t>Quantitative</a:t>
                      </a:r>
                      <a:r>
                        <a:rPr lang="fr-FR" sz="1600" baseline="0" dirty="0" smtClean="0"/>
                        <a:t> </a:t>
                      </a:r>
                      <a:r>
                        <a:rPr lang="fr-FR" sz="1600" b="1" baseline="0" dirty="0" err="1" smtClean="0"/>
                        <a:t>yield</a:t>
                      </a:r>
                      <a:endParaRPr lang="en-US" sz="1600" b="1" dirty="0"/>
                    </a:p>
                  </a:txBody>
                  <a:tcPr>
                    <a:solidFill>
                      <a:schemeClr val="accent5">
                        <a:lumMod val="60000"/>
                        <a:lumOff val="40000"/>
                      </a:schemeClr>
                    </a:solidFill>
                  </a:tcPr>
                </a:tc>
                <a:tc>
                  <a:txBody>
                    <a:bodyPr/>
                    <a:lstStyle/>
                    <a:p>
                      <a:r>
                        <a:rPr lang="fr-FR" sz="1600" dirty="0" smtClean="0"/>
                        <a:t>High </a:t>
                      </a:r>
                      <a:r>
                        <a:rPr lang="fr-FR" sz="1600" b="1" dirty="0" err="1" smtClean="0"/>
                        <a:t>yields</a:t>
                      </a:r>
                      <a:r>
                        <a:rPr lang="fr-FR" sz="1600" dirty="0" smtClean="0"/>
                        <a:t> possible (&gt; 90%)</a:t>
                      </a:r>
                      <a:endParaRPr lang="en-US" sz="1600" dirty="0"/>
                    </a:p>
                  </a:txBody>
                  <a:tcPr>
                    <a:solidFill>
                      <a:schemeClr val="accent5">
                        <a:lumMod val="60000"/>
                        <a:lumOff val="40000"/>
                      </a:schemeClr>
                    </a:solidFill>
                  </a:tcPr>
                </a:tc>
                <a:tc>
                  <a:txBody>
                    <a:bodyPr/>
                    <a:lstStyle/>
                    <a:p>
                      <a:endParaRPr lang="en-US" sz="1600" dirty="0"/>
                    </a:p>
                  </a:txBody>
                  <a:tcPr/>
                </a:tc>
                <a:extLst>
                  <a:ext uri="{0D108BD9-81ED-4DB2-BD59-A6C34878D82A}">
                    <a16:rowId xmlns:a16="http://schemas.microsoft.com/office/drawing/2014/main" val="2835166208"/>
                  </a:ext>
                </a:extLst>
              </a:tr>
              <a:tr h="370840">
                <a:tc>
                  <a:txBody>
                    <a:bodyPr/>
                    <a:lstStyle/>
                    <a:p>
                      <a:r>
                        <a:rPr lang="fr-FR" sz="1600" dirty="0" err="1" smtClean="0"/>
                        <a:t>Fast</a:t>
                      </a:r>
                      <a:r>
                        <a:rPr lang="fr-FR" sz="1600" dirty="0" smtClean="0"/>
                        <a:t> </a:t>
                      </a:r>
                      <a:r>
                        <a:rPr lang="fr-FR" sz="1600" dirty="0" err="1" smtClean="0"/>
                        <a:t>method</a:t>
                      </a:r>
                      <a:endParaRPr lang="en-US" sz="1600" dirty="0"/>
                    </a:p>
                  </a:txBody>
                  <a:tcPr>
                    <a:solidFill>
                      <a:schemeClr val="accent1">
                        <a:lumMod val="40000"/>
                        <a:lumOff val="60000"/>
                      </a:schemeClr>
                    </a:solidFill>
                  </a:tcPr>
                </a:tc>
                <a:tc>
                  <a:txBody>
                    <a:bodyPr/>
                    <a:lstStyle/>
                    <a:p>
                      <a:endParaRPr lang="fr-FR" sz="1600" dirty="0" smtClean="0"/>
                    </a:p>
                  </a:txBody>
                  <a:tcPr>
                    <a:solidFill>
                      <a:schemeClr val="accent1">
                        <a:lumMod val="40000"/>
                        <a:lumOff val="60000"/>
                      </a:schemeClr>
                    </a:solidFill>
                  </a:tcPr>
                </a:tc>
                <a:tc>
                  <a:txBody>
                    <a:bodyPr/>
                    <a:lstStyle/>
                    <a:p>
                      <a:endParaRPr lang="en-US" sz="1600" dirty="0"/>
                    </a:p>
                  </a:txBody>
                  <a:tcPr/>
                </a:tc>
                <a:extLst>
                  <a:ext uri="{0D108BD9-81ED-4DB2-BD59-A6C34878D82A}">
                    <a16:rowId xmlns:a16="http://schemas.microsoft.com/office/drawing/2014/main" val="2176194890"/>
                  </a:ext>
                </a:extLst>
              </a:tr>
              <a:tr h="370840">
                <a:tc>
                  <a:txBody>
                    <a:bodyPr/>
                    <a:lstStyle/>
                    <a:p>
                      <a:r>
                        <a:rPr lang="fr-FR" sz="1600" dirty="0" err="1" smtClean="0"/>
                        <a:t>Less</a:t>
                      </a:r>
                      <a:r>
                        <a:rPr lang="fr-FR" sz="1600" dirty="0" smtClean="0"/>
                        <a:t> </a:t>
                      </a:r>
                      <a:r>
                        <a:rPr lang="fr-FR" sz="1600" b="1" dirty="0" err="1" smtClean="0"/>
                        <a:t>homogeneous</a:t>
                      </a:r>
                      <a:r>
                        <a:rPr lang="fr-FR" sz="1600" dirty="0" smtClean="0"/>
                        <a:t>, </a:t>
                      </a:r>
                      <a:r>
                        <a:rPr lang="fr-FR" sz="1600" dirty="0" err="1" smtClean="0"/>
                        <a:t>uniform</a:t>
                      </a:r>
                      <a:r>
                        <a:rPr lang="fr-FR" sz="1600" dirty="0" smtClean="0"/>
                        <a:t> layer </a:t>
                      </a:r>
                      <a:r>
                        <a:rPr lang="fr-FR" sz="1600" dirty="0" err="1" smtClean="0"/>
                        <a:t>from</a:t>
                      </a:r>
                      <a:r>
                        <a:rPr lang="fr-FR" sz="1600" dirty="0" smtClean="0"/>
                        <a:t> </a:t>
                      </a:r>
                      <a:r>
                        <a:rPr lang="fr-FR" sz="1600" dirty="0" err="1" smtClean="0"/>
                        <a:t>aqueous</a:t>
                      </a:r>
                      <a:r>
                        <a:rPr lang="fr-FR" sz="1600" dirty="0" smtClean="0"/>
                        <a:t> solution</a:t>
                      </a:r>
                      <a:endParaRPr lang="en-US" sz="1600" dirty="0"/>
                    </a:p>
                  </a:txBody>
                  <a:tcPr>
                    <a:solidFill>
                      <a:schemeClr val="accent5">
                        <a:lumMod val="60000"/>
                        <a:lumOff val="40000"/>
                      </a:schemeClr>
                    </a:solidFill>
                  </a:tcPr>
                </a:tc>
                <a:tc>
                  <a:txBody>
                    <a:bodyPr/>
                    <a:lstStyle/>
                    <a:p>
                      <a:r>
                        <a:rPr lang="fr-FR" sz="1600" b="1" dirty="0" err="1" smtClean="0"/>
                        <a:t>Homogeneous</a:t>
                      </a:r>
                      <a:r>
                        <a:rPr lang="fr-FR" sz="1600" dirty="0" smtClean="0"/>
                        <a:t> layer</a:t>
                      </a:r>
                    </a:p>
                  </a:txBody>
                  <a:tcPr>
                    <a:solidFill>
                      <a:schemeClr val="accent5">
                        <a:lumMod val="60000"/>
                        <a:lumOff val="40000"/>
                      </a:schemeClr>
                    </a:solidFill>
                  </a:tcPr>
                </a:tc>
                <a:tc>
                  <a:txBody>
                    <a:bodyPr/>
                    <a:lstStyle/>
                    <a:p>
                      <a:endParaRPr lang="en-US" sz="1600" dirty="0"/>
                    </a:p>
                  </a:txBody>
                  <a:tcPr/>
                </a:tc>
                <a:extLst>
                  <a:ext uri="{0D108BD9-81ED-4DB2-BD59-A6C34878D82A}">
                    <a16:rowId xmlns:a16="http://schemas.microsoft.com/office/drawing/2014/main" val="91671423"/>
                  </a:ext>
                </a:extLst>
              </a:tr>
              <a:tr h="370840">
                <a:tc>
                  <a:txBody>
                    <a:bodyPr/>
                    <a:lstStyle/>
                    <a:p>
                      <a:r>
                        <a:rPr lang="fr-FR" sz="1600" dirty="0" smtClean="0"/>
                        <a:t>Flexible </a:t>
                      </a:r>
                      <a:r>
                        <a:rPr lang="fr-FR" sz="1600" dirty="0" err="1" smtClean="0"/>
                        <a:t>target</a:t>
                      </a:r>
                      <a:r>
                        <a:rPr lang="fr-FR" sz="1600" dirty="0" smtClean="0"/>
                        <a:t> </a:t>
                      </a:r>
                      <a:r>
                        <a:rPr lang="fr-FR" sz="1600" dirty="0" err="1" smtClean="0"/>
                        <a:t>geometry</a:t>
                      </a:r>
                      <a:endParaRPr lang="en-US" sz="1600" dirty="0"/>
                    </a:p>
                  </a:txBody>
                  <a:tcPr>
                    <a:solidFill>
                      <a:schemeClr val="bg2">
                        <a:lumMod val="75000"/>
                      </a:schemeClr>
                    </a:solidFill>
                  </a:tcPr>
                </a:tc>
                <a:tc>
                  <a:txBody>
                    <a:bodyPr/>
                    <a:lstStyle/>
                    <a:p>
                      <a:r>
                        <a:rPr lang="fr-FR" sz="1600" dirty="0" smtClean="0"/>
                        <a:t>1cell</a:t>
                      </a:r>
                      <a:r>
                        <a:rPr lang="fr-FR" sz="1600" baseline="0" dirty="0" smtClean="0"/>
                        <a:t> per </a:t>
                      </a:r>
                      <a:r>
                        <a:rPr lang="fr-FR" sz="1600" baseline="0" dirty="0" err="1" smtClean="0"/>
                        <a:t>geometry</a:t>
                      </a:r>
                      <a:r>
                        <a:rPr lang="fr-FR" sz="1600" baseline="0" dirty="0" smtClean="0"/>
                        <a:t> and actinide</a:t>
                      </a:r>
                      <a:endParaRPr lang="en-US" sz="1600" dirty="0"/>
                    </a:p>
                  </a:txBody>
                  <a:tcPr>
                    <a:solidFill>
                      <a:schemeClr val="accent1">
                        <a:lumMod val="40000"/>
                        <a:lumOff val="60000"/>
                      </a:schemeClr>
                    </a:solidFill>
                  </a:tcPr>
                </a:tc>
                <a:tc>
                  <a:txBody>
                    <a:bodyPr/>
                    <a:lstStyle/>
                    <a:p>
                      <a:endParaRPr lang="en-US" sz="1600" dirty="0"/>
                    </a:p>
                  </a:txBody>
                  <a:tcPr/>
                </a:tc>
                <a:extLst>
                  <a:ext uri="{0D108BD9-81ED-4DB2-BD59-A6C34878D82A}">
                    <a16:rowId xmlns:a16="http://schemas.microsoft.com/office/drawing/2014/main" val="1561617563"/>
                  </a:ext>
                </a:extLst>
              </a:tr>
              <a:tr h="370840">
                <a:tc>
                  <a:txBody>
                    <a:bodyPr/>
                    <a:lstStyle/>
                    <a:p>
                      <a:r>
                        <a:rPr lang="fr-FR" sz="1600" dirty="0" smtClean="0"/>
                        <a:t>No restrictions for the </a:t>
                      </a:r>
                      <a:r>
                        <a:rPr lang="fr-FR" sz="1600" b="1" dirty="0" err="1" smtClean="0"/>
                        <a:t>substrate</a:t>
                      </a:r>
                      <a:r>
                        <a:rPr lang="fr-FR" sz="1600" b="1" dirty="0" smtClean="0"/>
                        <a:t> </a:t>
                      </a:r>
                      <a:r>
                        <a:rPr lang="fr-FR" sz="1600" dirty="0" smtClean="0"/>
                        <a:t>(</a:t>
                      </a:r>
                      <a:r>
                        <a:rPr lang="fr-FR" sz="1600" dirty="0" err="1" smtClean="0"/>
                        <a:t>metal</a:t>
                      </a:r>
                      <a:r>
                        <a:rPr lang="fr-FR" sz="1600" dirty="0" smtClean="0"/>
                        <a:t>, </a:t>
                      </a:r>
                      <a:r>
                        <a:rPr lang="fr-FR" sz="1600" dirty="0" err="1" smtClean="0"/>
                        <a:t>polymer</a:t>
                      </a:r>
                      <a:r>
                        <a:rPr lang="fr-FR" sz="1600" dirty="0" smtClean="0"/>
                        <a:t>, C; ultra </a:t>
                      </a:r>
                      <a:r>
                        <a:rPr lang="fr-FR" sz="1600" dirty="0" err="1" smtClean="0"/>
                        <a:t>thin</a:t>
                      </a:r>
                      <a:r>
                        <a:rPr lang="fr-FR" sz="1600" dirty="0" smtClean="0"/>
                        <a:t>)</a:t>
                      </a:r>
                      <a:endParaRPr lang="en-US" sz="1600" dirty="0"/>
                    </a:p>
                  </a:txBody>
                  <a:tcPr>
                    <a:solidFill>
                      <a:schemeClr val="bg2">
                        <a:lumMod val="75000"/>
                      </a:schemeClr>
                    </a:solidFill>
                  </a:tcPr>
                </a:tc>
                <a:tc>
                  <a:txBody>
                    <a:bodyPr/>
                    <a:lstStyle/>
                    <a:p>
                      <a:r>
                        <a:rPr lang="fr-FR" sz="1600" dirty="0" err="1" smtClean="0"/>
                        <a:t>Conductive</a:t>
                      </a:r>
                      <a:r>
                        <a:rPr lang="fr-FR" sz="1600" baseline="0" dirty="0" smtClean="0"/>
                        <a:t> </a:t>
                      </a:r>
                      <a:r>
                        <a:rPr lang="fr-FR" sz="1600" b="1" baseline="0" dirty="0" err="1" smtClean="0"/>
                        <a:t>substrate</a:t>
                      </a:r>
                      <a:r>
                        <a:rPr lang="fr-FR" sz="1600" b="1" baseline="0" dirty="0" smtClean="0"/>
                        <a:t> </a:t>
                      </a:r>
                      <a:r>
                        <a:rPr lang="fr-FR" sz="1600" baseline="0" dirty="0" err="1" smtClean="0"/>
                        <a:t>necessary</a:t>
                      </a:r>
                      <a:r>
                        <a:rPr lang="fr-FR" sz="1600" baseline="0" dirty="0" smtClean="0"/>
                        <a:t> + tension </a:t>
                      </a:r>
                      <a:r>
                        <a:rPr lang="fr-FR" sz="1600" baseline="0" dirty="0" err="1" smtClean="0"/>
                        <a:t>resistant</a:t>
                      </a:r>
                      <a:r>
                        <a:rPr lang="fr-FR" sz="1600" baseline="0" dirty="0" smtClean="0"/>
                        <a:t>+ </a:t>
                      </a:r>
                      <a:r>
                        <a:rPr lang="fr-FR" sz="1600" baseline="0" dirty="0" err="1" smtClean="0"/>
                        <a:t>tight</a:t>
                      </a:r>
                      <a:r>
                        <a:rPr lang="fr-FR" sz="1600" baseline="0" dirty="0" smtClean="0"/>
                        <a:t>(==</a:t>
                      </a:r>
                      <a:r>
                        <a:rPr lang="fr-FR" sz="1600" baseline="0" dirty="0" err="1" smtClean="0"/>
                        <a:t>thick</a:t>
                      </a:r>
                      <a:r>
                        <a:rPr lang="fr-FR" sz="1600" baseline="0" dirty="0" smtClean="0"/>
                        <a:t>)</a:t>
                      </a:r>
                      <a:endParaRPr lang="en-US" sz="1600" dirty="0"/>
                    </a:p>
                  </a:txBody>
                  <a:tcPr>
                    <a:solidFill>
                      <a:schemeClr val="accent1">
                        <a:lumMod val="40000"/>
                        <a:lumOff val="60000"/>
                      </a:schemeClr>
                    </a:solidFill>
                  </a:tcPr>
                </a:tc>
                <a:tc>
                  <a:txBody>
                    <a:bodyPr/>
                    <a:lstStyle/>
                    <a:p>
                      <a:r>
                        <a:rPr lang="fr-FR" sz="1600" dirty="0" smtClean="0"/>
                        <a:t>++ </a:t>
                      </a:r>
                      <a:r>
                        <a:rPr lang="fr-FR" sz="1600" dirty="0" err="1" smtClean="0"/>
                        <a:t>Stability</a:t>
                      </a:r>
                      <a:r>
                        <a:rPr lang="fr-FR" sz="1600" baseline="0" dirty="0" smtClean="0"/>
                        <a:t> of An/</a:t>
                      </a:r>
                      <a:r>
                        <a:rPr lang="fr-FR" sz="1600" baseline="0" dirty="0" err="1" smtClean="0"/>
                        <a:t>substrate</a:t>
                      </a:r>
                      <a:endParaRPr lang="en-US" sz="1600" dirty="0"/>
                    </a:p>
                  </a:txBody>
                  <a:tcPr>
                    <a:solidFill>
                      <a:schemeClr val="accent5">
                        <a:lumMod val="60000"/>
                        <a:lumOff val="40000"/>
                      </a:schemeClr>
                    </a:solidFill>
                  </a:tcPr>
                </a:tc>
                <a:extLst>
                  <a:ext uri="{0D108BD9-81ED-4DB2-BD59-A6C34878D82A}">
                    <a16:rowId xmlns:a16="http://schemas.microsoft.com/office/drawing/2014/main" val="2392871850"/>
                  </a:ext>
                </a:extLst>
              </a:tr>
              <a:tr h="370840">
                <a:tc>
                  <a:txBody>
                    <a:bodyPr/>
                    <a:lstStyle/>
                    <a:p>
                      <a:r>
                        <a:rPr lang="fr-FR" sz="1600" dirty="0" smtClean="0"/>
                        <a:t>Influence of certain </a:t>
                      </a:r>
                      <a:r>
                        <a:rPr lang="fr-FR" sz="1600" dirty="0" err="1" smtClean="0"/>
                        <a:t>parameters</a:t>
                      </a:r>
                      <a:r>
                        <a:rPr lang="fr-FR" sz="1600" dirty="0" smtClean="0"/>
                        <a:t> (pH, </a:t>
                      </a:r>
                      <a:r>
                        <a:rPr lang="fr-FR" sz="1600" dirty="0" err="1" smtClean="0"/>
                        <a:t>viscosity</a:t>
                      </a:r>
                      <a:r>
                        <a:rPr lang="fr-FR" sz="1600" dirty="0" smtClean="0"/>
                        <a:t>, surface </a:t>
                      </a:r>
                      <a:r>
                        <a:rPr lang="fr-FR" sz="1600" dirty="0" err="1" smtClean="0"/>
                        <a:t>roughness</a:t>
                      </a:r>
                      <a:r>
                        <a:rPr lang="fr-FR" sz="1600" dirty="0" smtClean="0"/>
                        <a:t>, </a:t>
                      </a:r>
                      <a:r>
                        <a:rPr lang="fr-FR" sz="1600" dirty="0" err="1" smtClean="0"/>
                        <a:t>hydrophobicity</a:t>
                      </a:r>
                      <a:r>
                        <a:rPr lang="fr-FR" sz="1600" dirty="0" smtClean="0"/>
                        <a:t>,</a:t>
                      </a:r>
                      <a:r>
                        <a:rPr lang="fr-FR" sz="1600" baseline="0" dirty="0" smtClean="0"/>
                        <a:t> …)</a:t>
                      </a:r>
                      <a:endParaRPr lang="en-US" sz="1600" dirty="0"/>
                    </a:p>
                  </a:txBody>
                  <a:tcPr>
                    <a:solidFill>
                      <a:schemeClr val="accent1">
                        <a:lumMod val="40000"/>
                        <a:lumOff val="60000"/>
                      </a:schemeClr>
                    </a:solidFill>
                  </a:tcPr>
                </a:tc>
                <a:tc>
                  <a:txBody>
                    <a:bodyPr/>
                    <a:lstStyle/>
                    <a:p>
                      <a:r>
                        <a:rPr lang="fr-FR" sz="1600" dirty="0" smtClean="0"/>
                        <a:t>Chemical</a:t>
                      </a:r>
                      <a:r>
                        <a:rPr lang="fr-FR" sz="1600" baseline="0" dirty="0" smtClean="0"/>
                        <a:t> </a:t>
                      </a:r>
                      <a:r>
                        <a:rPr lang="fr-FR" sz="1600" baseline="0" dirty="0" err="1" smtClean="0"/>
                        <a:t>form</a:t>
                      </a:r>
                      <a:r>
                        <a:rPr lang="fr-FR" sz="1600" baseline="0" dirty="0" smtClean="0"/>
                        <a:t> </a:t>
                      </a:r>
                      <a:r>
                        <a:rPr lang="fr-FR" sz="1600" baseline="0" dirty="0" err="1" smtClean="0"/>
                        <a:t>undefined</a:t>
                      </a:r>
                      <a:endParaRPr lang="en-US" sz="1600" dirty="0"/>
                    </a:p>
                  </a:txBody>
                  <a:tcPr>
                    <a:solidFill>
                      <a:schemeClr val="accent1">
                        <a:lumMod val="40000"/>
                        <a:lumOff val="60000"/>
                      </a:schemeClr>
                    </a:solidFill>
                  </a:tcPr>
                </a:tc>
                <a:tc>
                  <a:txBody>
                    <a:bodyPr/>
                    <a:lstStyle/>
                    <a:p>
                      <a:r>
                        <a:rPr lang="fr-FR" sz="1600" dirty="0" smtClean="0"/>
                        <a:t>- </a:t>
                      </a:r>
                      <a:r>
                        <a:rPr lang="fr-FR" sz="1600" dirty="0" err="1" smtClean="0"/>
                        <a:t>pinhole</a:t>
                      </a:r>
                      <a:r>
                        <a:rPr lang="fr-FR" sz="1600" dirty="0" smtClean="0"/>
                        <a:t> formation</a:t>
                      </a:r>
                    </a:p>
                    <a:p>
                      <a:r>
                        <a:rPr lang="fr-FR" sz="1600" dirty="0" smtClean="0"/>
                        <a:t>-</a:t>
                      </a:r>
                      <a:r>
                        <a:rPr lang="fr-FR" sz="1600" baseline="0" dirty="0" smtClean="0"/>
                        <a:t> Broad distribution </a:t>
                      </a:r>
                      <a:r>
                        <a:rPr lang="fr-FR" sz="1600" baseline="0" dirty="0" smtClean="0">
                          <a:sym typeface="Wingdings" panose="05000000000000000000" pitchFamily="2" charset="2"/>
                        </a:rPr>
                        <a:t> not all An efficient &amp; </a:t>
                      </a:r>
                      <a:r>
                        <a:rPr lang="fr-FR" sz="1600" baseline="0" dirty="0" err="1" smtClean="0">
                          <a:sym typeface="Wingdings" panose="05000000000000000000" pitchFamily="2" charset="2"/>
                        </a:rPr>
                        <a:t>attenuation</a:t>
                      </a:r>
                      <a:r>
                        <a:rPr lang="fr-FR" sz="1600" baseline="0" dirty="0" smtClean="0">
                          <a:sym typeface="Wingdings" panose="05000000000000000000" pitchFamily="2" charset="2"/>
                        </a:rPr>
                        <a:t> and </a:t>
                      </a:r>
                      <a:r>
                        <a:rPr lang="fr-FR" sz="1600" baseline="0" dirty="0" err="1" smtClean="0">
                          <a:sym typeface="Wingdings" panose="05000000000000000000" pitchFamily="2" charset="2"/>
                        </a:rPr>
                        <a:t>scattering</a:t>
                      </a:r>
                      <a:r>
                        <a:rPr lang="fr-FR" sz="1600" baseline="0" dirty="0" smtClean="0">
                          <a:sym typeface="Wingdings" panose="05000000000000000000" pitchFamily="2" charset="2"/>
                        </a:rPr>
                        <a:t> of </a:t>
                      </a:r>
                      <a:r>
                        <a:rPr lang="fr-FR" sz="1600" baseline="0" dirty="0" err="1" smtClean="0">
                          <a:sym typeface="Wingdings" panose="05000000000000000000" pitchFamily="2" charset="2"/>
                        </a:rPr>
                        <a:t>products</a:t>
                      </a:r>
                      <a:endParaRPr lang="fr-FR" sz="1600" dirty="0" smtClean="0"/>
                    </a:p>
                  </a:txBody>
                  <a:tcPr>
                    <a:solidFill>
                      <a:schemeClr val="accent1">
                        <a:lumMod val="40000"/>
                        <a:lumOff val="60000"/>
                      </a:schemeClr>
                    </a:solidFill>
                  </a:tcPr>
                </a:tc>
                <a:extLst>
                  <a:ext uri="{0D108BD9-81ED-4DB2-BD59-A6C34878D82A}">
                    <a16:rowId xmlns:a16="http://schemas.microsoft.com/office/drawing/2014/main" val="611022874"/>
                  </a:ext>
                </a:extLst>
              </a:tr>
              <a:tr h="370840">
                <a:tc>
                  <a:txBody>
                    <a:bodyPr/>
                    <a:lstStyle/>
                    <a:p>
                      <a:r>
                        <a:rPr lang="fr-FR" sz="1600" dirty="0" err="1" smtClean="0"/>
                        <a:t>Potential</a:t>
                      </a:r>
                      <a:r>
                        <a:rPr lang="fr-FR" sz="1600" dirty="0" smtClean="0"/>
                        <a:t> for more </a:t>
                      </a:r>
                      <a:r>
                        <a:rPr lang="fr-FR" sz="1600" dirty="0" err="1" smtClean="0"/>
                        <a:t>chemical</a:t>
                      </a:r>
                      <a:r>
                        <a:rPr lang="fr-FR" sz="1600" dirty="0" smtClean="0"/>
                        <a:t> </a:t>
                      </a:r>
                      <a:r>
                        <a:rPr lang="fr-FR" sz="1600" dirty="0" err="1" smtClean="0"/>
                        <a:t>flexibility</a:t>
                      </a:r>
                      <a:r>
                        <a:rPr lang="fr-FR" sz="1600" baseline="0" dirty="0" smtClean="0"/>
                        <a:t> (non-</a:t>
                      </a:r>
                      <a:r>
                        <a:rPr lang="fr-FR" sz="1600" baseline="0" dirty="0" err="1" smtClean="0"/>
                        <a:t>aquaeous</a:t>
                      </a:r>
                      <a:r>
                        <a:rPr lang="fr-FR" sz="1600" baseline="0" dirty="0" smtClean="0"/>
                        <a:t> </a:t>
                      </a:r>
                      <a:r>
                        <a:rPr lang="fr-FR" sz="1600" baseline="0" dirty="0" err="1" smtClean="0"/>
                        <a:t>solvent</a:t>
                      </a:r>
                      <a:r>
                        <a:rPr lang="fr-FR" sz="1600" baseline="0" dirty="0" smtClean="0"/>
                        <a:t>) ?</a:t>
                      </a:r>
                      <a:endParaRPr lang="en-US" sz="1600" dirty="0"/>
                    </a:p>
                  </a:txBody>
                  <a:tcPr>
                    <a:solidFill>
                      <a:schemeClr val="bg2">
                        <a:lumMod val="75000"/>
                      </a:schemeClr>
                    </a:solidFill>
                  </a:tcPr>
                </a:tc>
                <a:tc>
                  <a:txBody>
                    <a:bodyPr/>
                    <a:lstStyle/>
                    <a:p>
                      <a:r>
                        <a:rPr lang="fr-FR" sz="1600" dirty="0" err="1" smtClean="0"/>
                        <a:t>Impurities</a:t>
                      </a:r>
                      <a:r>
                        <a:rPr lang="fr-FR" sz="1600" dirty="0" smtClean="0"/>
                        <a:t> </a:t>
                      </a:r>
                      <a:r>
                        <a:rPr lang="fr-FR" sz="1600" dirty="0" err="1" smtClean="0"/>
                        <a:t>from</a:t>
                      </a:r>
                      <a:r>
                        <a:rPr lang="fr-FR" sz="1600" dirty="0" smtClean="0"/>
                        <a:t> </a:t>
                      </a:r>
                      <a:r>
                        <a:rPr lang="fr-FR" sz="1600" dirty="0" err="1" smtClean="0"/>
                        <a:t>organic</a:t>
                      </a:r>
                      <a:r>
                        <a:rPr lang="fr-FR" sz="1600" dirty="0" smtClean="0"/>
                        <a:t> </a:t>
                      </a:r>
                      <a:r>
                        <a:rPr lang="fr-FR" sz="1600" dirty="0" err="1" smtClean="0"/>
                        <a:t>solvent</a:t>
                      </a:r>
                      <a:endParaRPr lang="en-US" sz="1600" dirty="0"/>
                    </a:p>
                  </a:txBody>
                  <a:tcPr>
                    <a:solidFill>
                      <a:schemeClr val="accent1">
                        <a:lumMod val="40000"/>
                        <a:lumOff val="60000"/>
                      </a:schemeClr>
                    </a:solidFill>
                  </a:tcPr>
                </a:tc>
                <a:tc>
                  <a:txBody>
                    <a:bodyPr/>
                    <a:lstStyle/>
                    <a:p>
                      <a:endParaRPr lang="en-US" sz="1600"/>
                    </a:p>
                  </a:txBody>
                  <a:tcPr/>
                </a:tc>
                <a:extLst>
                  <a:ext uri="{0D108BD9-81ED-4DB2-BD59-A6C34878D82A}">
                    <a16:rowId xmlns:a16="http://schemas.microsoft.com/office/drawing/2014/main" val="434094365"/>
                  </a:ext>
                </a:extLst>
              </a:tr>
              <a:tr h="370840">
                <a:tc>
                  <a:txBody>
                    <a:bodyPr/>
                    <a:lstStyle/>
                    <a:p>
                      <a:r>
                        <a:rPr lang="fr-FR" sz="1600" dirty="0" smtClean="0"/>
                        <a:t>Performance to </a:t>
                      </a:r>
                      <a:r>
                        <a:rPr lang="fr-FR" sz="1600" dirty="0" err="1" smtClean="0"/>
                        <a:t>be</a:t>
                      </a:r>
                      <a:r>
                        <a:rPr lang="fr-FR" sz="1600" dirty="0" smtClean="0"/>
                        <a:t> </a:t>
                      </a:r>
                      <a:r>
                        <a:rPr lang="fr-FR" sz="1600" dirty="0" err="1" smtClean="0"/>
                        <a:t>studied</a:t>
                      </a:r>
                      <a:endParaRPr lang="en-US" sz="1600" dirty="0"/>
                    </a:p>
                  </a:txBody>
                  <a:tcPr/>
                </a:tc>
                <a:tc>
                  <a:txBody>
                    <a:bodyPr/>
                    <a:lstStyle/>
                    <a:p>
                      <a:r>
                        <a:rPr lang="fr-FR" sz="1600" dirty="0" smtClean="0"/>
                        <a:t>R&amp;D on </a:t>
                      </a:r>
                      <a:r>
                        <a:rPr lang="fr-FR" sz="1600" dirty="0" err="1" smtClean="0"/>
                        <a:t>going</a:t>
                      </a:r>
                      <a:r>
                        <a:rPr lang="fr-FR" sz="1600" dirty="0" smtClean="0"/>
                        <a:t> </a:t>
                      </a:r>
                      <a:r>
                        <a:rPr lang="fr-FR" sz="1600" dirty="0" err="1" smtClean="0"/>
                        <a:t>IJCLab</a:t>
                      </a:r>
                      <a:r>
                        <a:rPr lang="fr-FR" sz="1600" dirty="0" smtClean="0"/>
                        <a:t>/GANIL</a:t>
                      </a:r>
                      <a:endParaRPr lang="en-US" sz="1600" dirty="0"/>
                    </a:p>
                  </a:txBody>
                  <a:tcPr/>
                </a:tc>
                <a:tc>
                  <a:txBody>
                    <a:bodyPr/>
                    <a:lstStyle/>
                    <a:p>
                      <a:r>
                        <a:rPr lang="fr-FR" sz="1600" dirty="0" err="1" smtClean="0"/>
                        <a:t>Higher</a:t>
                      </a:r>
                      <a:r>
                        <a:rPr lang="fr-FR" sz="1600" dirty="0" smtClean="0"/>
                        <a:t> maximum </a:t>
                      </a:r>
                      <a:r>
                        <a:rPr lang="fr-FR" sz="1600" dirty="0" err="1" smtClean="0"/>
                        <a:t>beam</a:t>
                      </a:r>
                      <a:r>
                        <a:rPr lang="fr-FR" sz="1600" dirty="0" smtClean="0"/>
                        <a:t> </a:t>
                      </a:r>
                      <a:r>
                        <a:rPr lang="fr-FR" sz="1600" dirty="0" err="1" smtClean="0"/>
                        <a:t>intensities</a:t>
                      </a:r>
                      <a:endParaRPr lang="en-US" sz="1600" dirty="0"/>
                    </a:p>
                  </a:txBody>
                  <a:tcPr>
                    <a:solidFill>
                      <a:schemeClr val="accent5">
                        <a:lumMod val="60000"/>
                        <a:lumOff val="40000"/>
                      </a:schemeClr>
                    </a:solidFill>
                  </a:tcPr>
                </a:tc>
                <a:extLst>
                  <a:ext uri="{0D108BD9-81ED-4DB2-BD59-A6C34878D82A}">
                    <a16:rowId xmlns:a16="http://schemas.microsoft.com/office/drawing/2014/main" val="3832152498"/>
                  </a:ext>
                </a:extLst>
              </a:tr>
            </a:tbl>
          </a:graphicData>
        </a:graphic>
      </p:graphicFrame>
      <p:sp>
        <p:nvSpPr>
          <p:cNvPr id="5" name="Rectangle 4"/>
          <p:cNvSpPr/>
          <p:nvPr/>
        </p:nvSpPr>
        <p:spPr>
          <a:xfrm>
            <a:off x="792646" y="6187664"/>
            <a:ext cx="4251135" cy="600164"/>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100" i="1" dirty="0"/>
              <a:t>R. Haas et al, </a:t>
            </a:r>
            <a:r>
              <a:rPr lang="en-US" sz="1100" i="1" dirty="0" smtClean="0"/>
              <a:t>“</a:t>
            </a:r>
            <a:r>
              <a:rPr lang="en-US" sz="1100" i="1" dirty="0" err="1" smtClean="0"/>
              <a:t>ODIn</a:t>
            </a:r>
            <a:r>
              <a:rPr lang="en-US" sz="1100" i="1" dirty="0" smtClean="0"/>
              <a:t> – a setup for Off-line Deposit Irradiations of thin layers for nuclear physics applications”  </a:t>
            </a:r>
            <a:r>
              <a:rPr lang="en-US" sz="1100" i="1" dirty="0" err="1"/>
              <a:t>Nucl</a:t>
            </a:r>
            <a:r>
              <a:rPr lang="en-US" sz="1100" i="1" dirty="0"/>
              <a:t>. Instr</a:t>
            </a:r>
            <a:r>
              <a:rPr lang="en-US" sz="1100" i="1" dirty="0" smtClean="0"/>
              <a:t>. Meth</a:t>
            </a:r>
            <a:r>
              <a:rPr lang="en-US" sz="1100" i="1" dirty="0"/>
              <a:t>. A </a:t>
            </a:r>
            <a:r>
              <a:rPr lang="en-US" sz="1100" b="1" i="1" dirty="0" smtClean="0"/>
              <a:t>, available online 26/12/19</a:t>
            </a:r>
            <a:endParaRPr lang="fr-FR" sz="1100" i="1"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33" y="3242146"/>
            <a:ext cx="220980" cy="215265"/>
          </a:xfrm>
          <a:prstGeom prst="rect">
            <a:avLst/>
          </a:prstGeom>
        </p:spPr>
      </p:pic>
      <p:sp>
        <p:nvSpPr>
          <p:cNvPr id="7"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Actinide Targets</a:t>
            </a:r>
            <a:endParaRPr lang="en-US" sz="2000" b="1" dirty="0">
              <a:solidFill>
                <a:schemeClr val="accent1"/>
              </a:solidFill>
            </a:endParaRPr>
          </a:p>
        </p:txBody>
      </p:sp>
    </p:spTree>
    <p:extLst>
      <p:ext uri="{BB962C8B-B14F-4D97-AF65-F5344CB8AC3E}">
        <p14:creationId xmlns:p14="http://schemas.microsoft.com/office/powerpoint/2010/main" val="1005580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33" y="3242146"/>
            <a:ext cx="220980" cy="215265"/>
          </a:xfrm>
          <a:prstGeom prst="rect">
            <a:avLst/>
          </a:prstGeom>
        </p:spPr>
      </p:pic>
      <p:sp>
        <p:nvSpPr>
          <p:cNvPr id="8" name="Sous-titre 2"/>
          <p:cNvSpPr txBox="1">
            <a:spLocks/>
          </p:cNvSpPr>
          <p:nvPr/>
        </p:nvSpPr>
        <p:spPr>
          <a:xfrm>
            <a:off x="8117880" y="0"/>
            <a:ext cx="4659906"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err="1" smtClean="0">
                <a:solidFill>
                  <a:schemeClr val="accent1"/>
                </a:solidFill>
              </a:rPr>
              <a:t>Molecular</a:t>
            </a:r>
            <a:r>
              <a:rPr lang="fr-FR" sz="2000" dirty="0" smtClean="0">
                <a:solidFill>
                  <a:schemeClr val="accent1"/>
                </a:solidFill>
              </a:rPr>
              <a:t> </a:t>
            </a:r>
            <a:r>
              <a:rPr lang="fr-FR" sz="2000" dirty="0" err="1" smtClean="0">
                <a:solidFill>
                  <a:schemeClr val="accent1"/>
                </a:solidFill>
              </a:rPr>
              <a:t>Plating</a:t>
            </a:r>
            <a:r>
              <a:rPr lang="fr-FR" sz="2000" dirty="0" smtClean="0">
                <a:solidFill>
                  <a:schemeClr val="accent1"/>
                </a:solidFill>
              </a:rPr>
              <a:t> @</a:t>
            </a:r>
            <a:r>
              <a:rPr lang="fr-FR" sz="2000" dirty="0" err="1" smtClean="0">
                <a:solidFill>
                  <a:schemeClr val="accent1"/>
                </a:solidFill>
              </a:rPr>
              <a:t>IJCLab</a:t>
            </a:r>
            <a:endParaRPr lang="en-US" sz="2000" dirty="0">
              <a:solidFill>
                <a:schemeClr val="accent1"/>
              </a:solidFill>
            </a:endParaRPr>
          </a:p>
        </p:txBody>
      </p:sp>
      <p:sp>
        <p:nvSpPr>
          <p:cNvPr id="9" name="Titre 3"/>
          <p:cNvSpPr>
            <a:spLocks noGrp="1"/>
          </p:cNvSpPr>
          <p:nvPr>
            <p:ph type="title"/>
          </p:nvPr>
        </p:nvSpPr>
        <p:spPr>
          <a:xfrm>
            <a:off x="157338" y="503061"/>
            <a:ext cx="9810751" cy="14684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fr-FR" sz="2800" dirty="0">
                <a:solidFill>
                  <a:srgbClr val="9E0000"/>
                </a:solidFill>
              </a:rPr>
              <a:t>Activités de </a:t>
            </a:r>
            <a:r>
              <a:rPr lang="fr-FR" sz="2800" dirty="0" smtClean="0">
                <a:solidFill>
                  <a:srgbClr val="9E0000"/>
                </a:solidFill>
              </a:rPr>
              <a:t>recherche groupe radiochimie, C. Cannes</a:t>
            </a:r>
            <a:r>
              <a:rPr lang="fr-FR" sz="2800" dirty="0" smtClean="0">
                <a:solidFill>
                  <a:srgbClr val="9E0000"/>
                </a:solidFill>
                <a:latin typeface="+mn-lt"/>
              </a:rPr>
              <a:t/>
            </a:r>
            <a:br>
              <a:rPr lang="fr-FR" sz="2800" dirty="0" smtClean="0">
                <a:solidFill>
                  <a:srgbClr val="9E0000"/>
                </a:solidFill>
                <a:latin typeface="+mn-lt"/>
              </a:rPr>
            </a:br>
            <a:r>
              <a:rPr lang="fr-FR" sz="2800" dirty="0" err="1" smtClean="0">
                <a:solidFill>
                  <a:srgbClr val="9E0000"/>
                </a:solidFill>
                <a:latin typeface="+mn-lt"/>
              </a:rPr>
              <a:t>Electrodépôt</a:t>
            </a:r>
            <a:r>
              <a:rPr lang="fr-FR" sz="2800" dirty="0" smtClean="0">
                <a:solidFill>
                  <a:srgbClr val="9E0000"/>
                </a:solidFill>
                <a:latin typeface="+mn-lt"/>
              </a:rPr>
              <a:t> </a:t>
            </a:r>
            <a:r>
              <a:rPr lang="fr-FR" sz="2800" dirty="0">
                <a:solidFill>
                  <a:srgbClr val="9E0000"/>
                </a:solidFill>
                <a:latin typeface="+mn-lt"/>
              </a:rPr>
              <a:t>d’actinides et lanthanides</a:t>
            </a:r>
            <a:br>
              <a:rPr lang="fr-FR" sz="2800" dirty="0">
                <a:solidFill>
                  <a:srgbClr val="9E0000"/>
                </a:solidFill>
                <a:latin typeface="+mn-lt"/>
              </a:rPr>
            </a:br>
            <a:r>
              <a:rPr lang="fr-FR" sz="2800" dirty="0">
                <a:solidFill>
                  <a:srgbClr val="9E0000"/>
                </a:solidFill>
                <a:latin typeface="+mn-lt"/>
              </a:rPr>
              <a:t>en milieux non-aqueux</a:t>
            </a:r>
            <a:endParaRPr lang="fr-FR" sz="2800" cap="all" dirty="0">
              <a:ln w="0" cap="sq">
                <a:solidFill>
                  <a:schemeClr val="tx1"/>
                </a:solidFill>
              </a:ln>
              <a:solidFill>
                <a:srgbClr val="9E0000"/>
              </a:solidFill>
              <a:uFill>
                <a:solidFill>
                  <a:schemeClr val="accent4">
                    <a:lumMod val="60000"/>
                    <a:lumOff val="40000"/>
                  </a:schemeClr>
                </a:solidFill>
              </a:uFill>
              <a:latin typeface="+mn-lt"/>
            </a:endParaRPr>
          </a:p>
        </p:txBody>
      </p:sp>
      <p:sp>
        <p:nvSpPr>
          <p:cNvPr id="13" name="ZoneTexte 12"/>
          <p:cNvSpPr txBox="1"/>
          <p:nvPr/>
        </p:nvSpPr>
        <p:spPr bwMode="auto">
          <a:xfrm>
            <a:off x="238227" y="1858205"/>
            <a:ext cx="5833501" cy="1323439"/>
          </a:xfrm>
          <a:prstGeom prst="rect">
            <a:avLst/>
          </a:prstGeom>
          <a:noFill/>
          <a:ln w="9525">
            <a:noFill/>
            <a:miter lim="800000"/>
            <a:headEnd/>
            <a:tailEnd/>
          </a:ln>
        </p:spPr>
        <p:txBody>
          <a:bodyPr wrap="square" rtlCol="0">
            <a:spAutoFit/>
          </a:bodyPr>
          <a:lstStyle/>
          <a:p>
            <a:r>
              <a:rPr lang="fr-FR" sz="1600" i="1" dirty="0"/>
              <a:t>Projet en collaboration avec l’ICSM (Marcoule), l’IPNO-groupe PACS, CENBG (Bordeaux), </a:t>
            </a:r>
            <a:r>
              <a:rPr lang="fr-FR" sz="1600" i="1" dirty="0" err="1"/>
              <a:t>Ganil</a:t>
            </a:r>
            <a:r>
              <a:rPr lang="fr-FR" sz="1600" i="1" dirty="0"/>
              <a:t> (Caen)</a:t>
            </a:r>
          </a:p>
          <a:p>
            <a:r>
              <a:rPr lang="fr-FR" sz="1600" i="1" dirty="0" smtClean="0"/>
              <a:t>CDD </a:t>
            </a:r>
            <a:r>
              <a:rPr lang="fr-FR" sz="1600" i="1" dirty="0"/>
              <a:t>Ingénieur, </a:t>
            </a:r>
            <a:r>
              <a:rPr lang="fr-FR" sz="1600" i="1" dirty="0" smtClean="0"/>
              <a:t>David </a:t>
            </a:r>
            <a:r>
              <a:rPr lang="fr-FR" sz="1600" i="1" dirty="0"/>
              <a:t>Rodrigues</a:t>
            </a:r>
          </a:p>
          <a:p>
            <a:r>
              <a:rPr lang="fr-FR" sz="1600" i="1" dirty="0"/>
              <a:t>Thèse de Lu Jin</a:t>
            </a:r>
          </a:p>
          <a:p>
            <a:r>
              <a:rPr lang="fr-FR" sz="1600" i="1" dirty="0" smtClean="0"/>
              <a:t>Projet </a:t>
            </a:r>
            <a:r>
              <a:rPr lang="fr-FR" sz="1600" i="1" dirty="0"/>
              <a:t>soutenu par </a:t>
            </a:r>
            <a:r>
              <a:rPr lang="fr-FR" sz="1600" i="1" dirty="0" err="1"/>
              <a:t>Needs</a:t>
            </a:r>
            <a:r>
              <a:rPr lang="fr-FR" sz="1600" i="1" dirty="0"/>
              <a:t> (2016 et 2017)</a:t>
            </a:r>
          </a:p>
        </p:txBody>
      </p:sp>
      <p:grpSp>
        <p:nvGrpSpPr>
          <p:cNvPr id="15" name="Groupe 14"/>
          <p:cNvGrpSpPr/>
          <p:nvPr/>
        </p:nvGrpSpPr>
        <p:grpSpPr>
          <a:xfrm>
            <a:off x="1773782" y="3795550"/>
            <a:ext cx="2486320" cy="2238484"/>
            <a:chOff x="122045" y="1723916"/>
            <a:chExt cx="2486320" cy="2238484"/>
          </a:xfrm>
        </p:grpSpPr>
        <p:sp>
          <p:nvSpPr>
            <p:cNvPr id="16" name="ZoneTexte 15"/>
            <p:cNvSpPr txBox="1"/>
            <p:nvPr/>
          </p:nvSpPr>
          <p:spPr bwMode="auto">
            <a:xfrm rot="16200000">
              <a:off x="-26882" y="3071419"/>
              <a:ext cx="1105038" cy="584775"/>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smtClean="0"/>
                <a:t>Anode (substrat)</a:t>
              </a:r>
              <a:endParaRPr lang="fr-FR" sz="1600" b="1" dirty="0"/>
            </a:p>
          </p:txBody>
        </p:sp>
        <p:cxnSp>
          <p:nvCxnSpPr>
            <p:cNvPr id="17" name="Connecteur droit 16"/>
            <p:cNvCxnSpPr/>
            <p:nvPr/>
          </p:nvCxnSpPr>
          <p:spPr>
            <a:xfrm>
              <a:off x="183411" y="2947667"/>
              <a:ext cx="0" cy="1014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83411" y="3962400"/>
              <a:ext cx="2424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608365" y="2927105"/>
              <a:ext cx="0" cy="103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bwMode="auto">
            <a:xfrm>
              <a:off x="1055784" y="3192569"/>
              <a:ext cx="540533" cy="369332"/>
            </a:xfrm>
            <a:prstGeom prst="rect">
              <a:avLst/>
            </a:prstGeom>
            <a:noFill/>
            <a:ln w="9525">
              <a:noFill/>
              <a:miter lim="800000"/>
              <a:headEnd/>
              <a:tailEnd/>
            </a:ln>
          </p:spPr>
          <p:txBody>
            <a:bodyPr wrap="none" rtlCol="0">
              <a:spAutoFit/>
            </a:bodyPr>
            <a:lstStyle/>
            <a:p>
              <a:r>
                <a:rPr lang="fr-FR" b="1" dirty="0"/>
                <a:t>[M]</a:t>
              </a:r>
            </a:p>
          </p:txBody>
        </p:sp>
        <p:sp>
          <p:nvSpPr>
            <p:cNvPr id="21" name="Arc 20"/>
            <p:cNvSpPr/>
            <p:nvPr/>
          </p:nvSpPr>
          <p:spPr>
            <a:xfrm>
              <a:off x="772180" y="1936491"/>
              <a:ext cx="1416052" cy="1700509"/>
            </a:xfrm>
            <a:prstGeom prst="arc">
              <a:avLst>
                <a:gd name="adj1" fmla="val 172187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bwMode="auto">
            <a:xfrm rot="16200000">
              <a:off x="1671571" y="3046879"/>
              <a:ext cx="1105038" cy="584775"/>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smtClean="0"/>
                <a:t>Cathode (Pt)</a:t>
              </a:r>
              <a:endParaRPr lang="fr-FR" sz="1600" b="1" dirty="0"/>
            </a:p>
          </p:txBody>
        </p:sp>
        <p:sp>
          <p:nvSpPr>
            <p:cNvPr id="23" name="Arc 22"/>
            <p:cNvSpPr/>
            <p:nvPr/>
          </p:nvSpPr>
          <p:spPr>
            <a:xfrm flipH="1">
              <a:off x="449680" y="1981200"/>
              <a:ext cx="1379117" cy="1676400"/>
            </a:xfrm>
            <a:prstGeom prst="arc">
              <a:avLst>
                <a:gd name="adj1" fmla="val 16815967"/>
                <a:gd name="adj2" fmla="val 215612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ZoneTexte 23"/>
            <p:cNvSpPr txBox="1"/>
            <p:nvPr/>
          </p:nvSpPr>
          <p:spPr bwMode="auto">
            <a:xfrm>
              <a:off x="122045" y="1723916"/>
              <a:ext cx="2404803" cy="996033"/>
            </a:xfrm>
            <a:prstGeom prst="rect">
              <a:avLst/>
            </a:prstGeom>
            <a:solidFill>
              <a:schemeClr val="bg1"/>
            </a:solidFill>
            <a:ln w="9525">
              <a:solidFill>
                <a:schemeClr val="tx1"/>
              </a:solidFill>
              <a:miter lim="800000"/>
              <a:headEnd/>
              <a:tailEnd/>
            </a:ln>
          </p:spPr>
          <p:txBody>
            <a:bodyPr wrap="square" lIns="36000" tIns="36000" rIns="36000" bIns="36000" rtlCol="0">
              <a:spAutoFit/>
            </a:bodyPr>
            <a:lstStyle/>
            <a:p>
              <a:pPr algn="ctr"/>
              <a:r>
                <a:rPr lang="fr-FR" sz="1600" b="1" dirty="0"/>
                <a:t>Générateur haute tension</a:t>
              </a:r>
            </a:p>
            <a:p>
              <a:pPr algn="ctr"/>
              <a:r>
                <a:rPr lang="fr-FR" sz="1400" dirty="0">
                  <a:latin typeface="Symbol" panose="05050102010706020507" pitchFamily="18" charset="2"/>
                </a:rPr>
                <a:t>D</a:t>
              </a:r>
              <a:r>
                <a:rPr lang="fr-FR" sz="1400" dirty="0"/>
                <a:t>E : 100 à 1000 V</a:t>
              </a:r>
            </a:p>
            <a:p>
              <a:pPr algn="ctr"/>
              <a:r>
                <a:rPr lang="fr-FR" sz="1400" dirty="0"/>
                <a:t>ou I : 1 à 10 mA/cm</a:t>
              </a:r>
              <a:r>
                <a:rPr lang="fr-FR" sz="1400" baseline="30000" dirty="0"/>
                <a:t>2</a:t>
              </a:r>
            </a:p>
          </p:txBody>
        </p:sp>
        <p:sp>
          <p:nvSpPr>
            <p:cNvPr id="25" name="Rectangle 24"/>
            <p:cNvSpPr/>
            <p:nvPr/>
          </p:nvSpPr>
          <p:spPr>
            <a:xfrm>
              <a:off x="183411" y="3023837"/>
              <a:ext cx="2404803" cy="938563"/>
            </a:xfrm>
            <a:prstGeom prst="rect">
              <a:avLst/>
            </a:prstGeom>
            <a:solidFill>
              <a:srgbClr val="DCE6F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Rectangle à coins arrondis 25"/>
          <p:cNvSpPr/>
          <p:nvPr/>
        </p:nvSpPr>
        <p:spPr>
          <a:xfrm>
            <a:off x="5606417" y="2552345"/>
            <a:ext cx="6504409" cy="2000272"/>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Aft>
                <a:spcPts val="600"/>
              </a:spcAft>
            </a:pPr>
            <a:r>
              <a:rPr lang="fr-FR" sz="1600" b="1" dirty="0">
                <a:solidFill>
                  <a:schemeClr val="tx1"/>
                </a:solidFill>
              </a:rPr>
              <a:t>Paramètres ajustables pour optimiser la qualité des dépôts :</a:t>
            </a:r>
          </a:p>
          <a:p>
            <a:pPr marL="180000" indent="-180000" algn="just">
              <a:buFont typeface="Arial" panose="020B0604020202020204" pitchFamily="34" charset="0"/>
              <a:buChar char="•"/>
            </a:pPr>
            <a:r>
              <a:rPr lang="fr-FR" sz="1600" dirty="0">
                <a:solidFill>
                  <a:schemeClr val="tx1"/>
                </a:solidFill>
              </a:rPr>
              <a:t>La composition de l’électrolyte : choix du solvant et des additifs ;</a:t>
            </a:r>
          </a:p>
          <a:p>
            <a:pPr marL="180000" indent="-180000" algn="just">
              <a:buFont typeface="Arial" panose="020B0604020202020204" pitchFamily="34" charset="0"/>
              <a:buChar char="•"/>
            </a:pPr>
            <a:r>
              <a:rPr lang="fr-FR" sz="1600" dirty="0">
                <a:solidFill>
                  <a:schemeClr val="tx1"/>
                </a:solidFill>
              </a:rPr>
              <a:t>La tension ou l’intensité imposée ;</a:t>
            </a:r>
          </a:p>
          <a:p>
            <a:pPr marL="180000" indent="-180000" algn="just">
              <a:buFont typeface="Arial" panose="020B0604020202020204" pitchFamily="34" charset="0"/>
              <a:buChar char="•"/>
            </a:pPr>
            <a:r>
              <a:rPr lang="fr-FR" sz="1600" dirty="0">
                <a:solidFill>
                  <a:schemeClr val="tx1"/>
                </a:solidFill>
              </a:rPr>
              <a:t>Le temps d’électrolyse ;</a:t>
            </a:r>
          </a:p>
          <a:p>
            <a:pPr marL="180000" indent="-180000" algn="just">
              <a:buFont typeface="Arial" panose="020B0604020202020204" pitchFamily="34" charset="0"/>
              <a:buChar char="•"/>
            </a:pPr>
            <a:r>
              <a:rPr lang="fr-FR" sz="1600" dirty="0">
                <a:solidFill>
                  <a:schemeClr val="tx1"/>
                </a:solidFill>
              </a:rPr>
              <a:t>La température d’électrolyse ;</a:t>
            </a:r>
          </a:p>
          <a:p>
            <a:pPr marL="180000" indent="-180000" algn="just">
              <a:buFont typeface="Arial" panose="020B0604020202020204" pitchFamily="34" charset="0"/>
              <a:buChar char="•"/>
            </a:pPr>
            <a:r>
              <a:rPr lang="fr-FR" sz="1600" dirty="0">
                <a:solidFill>
                  <a:schemeClr val="tx1"/>
                </a:solidFill>
              </a:rPr>
              <a:t>Le traitement thermique du dépôt ;</a:t>
            </a:r>
          </a:p>
          <a:p>
            <a:pPr marL="180000" indent="-180000" algn="just">
              <a:buFont typeface="Arial" panose="020B0604020202020204" pitchFamily="34" charset="0"/>
              <a:buChar char="•"/>
            </a:pPr>
            <a:r>
              <a:rPr lang="fr-FR" sz="1600" dirty="0">
                <a:solidFill>
                  <a:schemeClr val="tx1"/>
                </a:solidFill>
              </a:rPr>
              <a:t>L’état de surface du substrat.</a:t>
            </a:r>
          </a:p>
        </p:txBody>
      </p:sp>
      <p:sp>
        <p:nvSpPr>
          <p:cNvPr id="27" name="ZoneTexte 26"/>
          <p:cNvSpPr txBox="1"/>
          <p:nvPr/>
        </p:nvSpPr>
        <p:spPr bwMode="auto">
          <a:xfrm>
            <a:off x="4647829" y="5372028"/>
            <a:ext cx="3755066" cy="584775"/>
          </a:xfrm>
          <a:prstGeom prst="rect">
            <a:avLst/>
          </a:prstGeom>
          <a:noFill/>
          <a:ln w="9525">
            <a:noFill/>
            <a:miter lim="800000"/>
            <a:headEnd/>
            <a:tailEnd/>
          </a:ln>
        </p:spPr>
        <p:txBody>
          <a:bodyPr wrap="square" rtlCol="0">
            <a:spAutoFit/>
          </a:bodyPr>
          <a:lstStyle/>
          <a:p>
            <a:pPr algn="ctr"/>
            <a:r>
              <a:rPr lang="fr-FR" sz="1600" b="1" dirty="0"/>
              <a:t>Systèmes étudiés dans l’</a:t>
            </a:r>
            <a:r>
              <a:rPr lang="fr-FR" sz="1600" b="1" dirty="0" err="1"/>
              <a:t>isobutanol</a:t>
            </a:r>
            <a:r>
              <a:rPr lang="fr-FR" sz="1600" b="1" dirty="0"/>
              <a:t> :</a:t>
            </a:r>
          </a:p>
          <a:p>
            <a:pPr algn="ctr"/>
            <a:r>
              <a:rPr lang="fr-FR" sz="1600" dirty="0"/>
              <a:t>Ce, Pr, </a:t>
            </a:r>
            <a:r>
              <a:rPr lang="fr-FR" sz="1600" dirty="0" err="1"/>
              <a:t>Nd</a:t>
            </a:r>
            <a:r>
              <a:rPr lang="fr-FR" sz="1600" dirty="0"/>
              <a:t>, U et Pu</a:t>
            </a:r>
          </a:p>
        </p:txBody>
      </p:sp>
      <p:grpSp>
        <p:nvGrpSpPr>
          <p:cNvPr id="28" name="Groupe 27"/>
          <p:cNvGrpSpPr/>
          <p:nvPr/>
        </p:nvGrpSpPr>
        <p:grpSpPr>
          <a:xfrm>
            <a:off x="9215226" y="4722644"/>
            <a:ext cx="2913510" cy="1609810"/>
            <a:chOff x="4687336" y="4256205"/>
            <a:chExt cx="2913510" cy="1609810"/>
          </a:xfrm>
        </p:grpSpPr>
        <p:grpSp>
          <p:nvGrpSpPr>
            <p:cNvPr id="29" name="Groupe 28"/>
            <p:cNvGrpSpPr/>
            <p:nvPr/>
          </p:nvGrpSpPr>
          <p:grpSpPr>
            <a:xfrm>
              <a:off x="4724400" y="4572000"/>
              <a:ext cx="2876446" cy="1294015"/>
              <a:chOff x="3962400" y="5250858"/>
              <a:chExt cx="2876446" cy="1294015"/>
            </a:xfrm>
          </p:grpSpPr>
          <p:sp>
            <p:nvSpPr>
              <p:cNvPr id="31" name="ZoneTexte 30"/>
              <p:cNvSpPr txBox="1"/>
              <p:nvPr/>
            </p:nvSpPr>
            <p:spPr bwMode="auto">
              <a:xfrm>
                <a:off x="3962400" y="6256726"/>
                <a:ext cx="1307015" cy="288147"/>
              </a:xfrm>
              <a:prstGeom prst="rect">
                <a:avLst/>
              </a:prstGeom>
              <a:solidFill>
                <a:schemeClr val="bg1"/>
              </a:solidFill>
              <a:ln w="9525">
                <a:noFill/>
                <a:miter lim="800000"/>
                <a:headEnd/>
                <a:tailEnd/>
              </a:ln>
            </p:spPr>
            <p:txBody>
              <a:bodyPr wrap="none" lIns="36000" tIns="36000" rIns="36000" bIns="36000" rtlCol="0">
                <a:spAutoFit/>
              </a:bodyPr>
              <a:lstStyle/>
              <a:p>
                <a:r>
                  <a:rPr lang="fr-FR" sz="1400" b="1" dirty="0"/>
                  <a:t>U sur Al mince</a:t>
                </a:r>
              </a:p>
            </p:txBody>
          </p:sp>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77" t="18227" r="28618" b="19502"/>
              <a:stretch/>
            </p:blipFill>
            <p:spPr bwMode="auto">
              <a:xfrm>
                <a:off x="5587895" y="5250858"/>
                <a:ext cx="868964"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ZoneTexte 32"/>
              <p:cNvSpPr txBox="1"/>
              <p:nvPr/>
            </p:nvSpPr>
            <p:spPr bwMode="auto">
              <a:xfrm>
                <a:off x="5475725" y="6224342"/>
                <a:ext cx="1363121" cy="288147"/>
              </a:xfrm>
              <a:prstGeom prst="rect">
                <a:avLst/>
              </a:prstGeom>
              <a:solidFill>
                <a:schemeClr val="bg1"/>
              </a:solidFill>
              <a:ln w="9525">
                <a:noFill/>
                <a:miter lim="800000"/>
                <a:headEnd/>
                <a:tailEnd/>
              </a:ln>
            </p:spPr>
            <p:txBody>
              <a:bodyPr wrap="none" lIns="36000" tIns="36000" rIns="36000" bIns="36000" rtlCol="0">
                <a:spAutoFit/>
              </a:bodyPr>
              <a:lstStyle/>
              <a:p>
                <a:r>
                  <a:rPr lang="fr-FR" sz="1400" b="1" dirty="0"/>
                  <a:t>Pu sur C mince</a:t>
                </a:r>
              </a:p>
            </p:txBody>
          </p:sp>
          <p:pic>
            <p:nvPicPr>
              <p:cNvPr id="34" name="Image 33" descr="C:\Users\song\Desktop\Rapport de stage\BILAN des dépôts d'U\dépôts photos\0818_1.jpg"/>
              <p:cNvPicPr>
                <a:picLocks noChangeAspect="1"/>
              </p:cNvPicPr>
              <p:nvPr/>
            </p:nvPicPr>
            <p:blipFill rotWithShape="1">
              <a:blip r:embed="rId4" cstate="print">
                <a:extLst>
                  <a:ext uri="{28A0092B-C50C-407E-A947-70E740481C1C}">
                    <a14:useLocalDpi xmlns:a14="http://schemas.microsoft.com/office/drawing/2010/main" val="0"/>
                  </a:ext>
                </a:extLst>
              </a:blip>
              <a:srcRect l="21334" t="14584" r="19602" b="25520"/>
              <a:stretch/>
            </p:blipFill>
            <p:spPr bwMode="auto">
              <a:xfrm>
                <a:off x="4114800" y="5273617"/>
                <a:ext cx="887506" cy="900000"/>
              </a:xfrm>
              <a:prstGeom prst="rect">
                <a:avLst/>
              </a:prstGeom>
              <a:noFill/>
              <a:ln>
                <a:noFill/>
              </a:ln>
              <a:extLst>
                <a:ext uri="{53640926-AAD7-44D8-BBD7-CCE9431645EC}">
                  <a14:shadowObscured xmlns:a14="http://schemas.microsoft.com/office/drawing/2010/main"/>
                </a:ext>
              </a:extLst>
            </p:spPr>
          </p:pic>
        </p:grpSp>
        <p:sp>
          <p:nvSpPr>
            <p:cNvPr id="30" name="ZoneTexte 29"/>
            <p:cNvSpPr txBox="1"/>
            <p:nvPr/>
          </p:nvSpPr>
          <p:spPr bwMode="auto">
            <a:xfrm>
              <a:off x="4687336" y="4256205"/>
              <a:ext cx="2895600" cy="338554"/>
            </a:xfrm>
            <a:prstGeom prst="rect">
              <a:avLst/>
            </a:prstGeom>
            <a:noFill/>
            <a:ln w="9525">
              <a:noFill/>
              <a:miter lim="800000"/>
              <a:headEnd/>
              <a:tailEnd/>
            </a:ln>
          </p:spPr>
          <p:txBody>
            <a:bodyPr wrap="square" rtlCol="0">
              <a:spAutoFit/>
            </a:bodyPr>
            <a:lstStyle/>
            <a:p>
              <a:pPr algn="ctr"/>
              <a:r>
                <a:rPr lang="fr-FR" sz="1600" b="1" dirty="0" smtClean="0"/>
                <a:t>Ex. cibles </a:t>
              </a:r>
              <a:r>
                <a:rPr lang="fr-FR" sz="1600" b="1" dirty="0"/>
                <a:t>réalisées :</a:t>
              </a:r>
            </a:p>
          </p:txBody>
        </p:sp>
      </p:grpSp>
      <p:sp>
        <p:nvSpPr>
          <p:cNvPr id="35" name="Espace réservé de la date 8"/>
          <p:cNvSpPr>
            <a:spLocks noGrp="1"/>
          </p:cNvSpPr>
          <p:nvPr>
            <p:ph type="dt" sz="half" idx="4294967295"/>
          </p:nvPr>
        </p:nvSpPr>
        <p:spPr>
          <a:xfrm>
            <a:off x="10210800" y="6569075"/>
            <a:ext cx="1981200" cy="288925"/>
          </a:xfrm>
          <a:prstGeom prst="rect">
            <a:avLst/>
          </a:prstGeom>
        </p:spPr>
        <p:txBody>
          <a:bodyPr>
            <a:normAutofit fontScale="85000" lnSpcReduction="10000"/>
          </a:bodyPr>
          <a:lstStyle/>
          <a:p>
            <a:pPr algn="ctr">
              <a:defRPr/>
            </a:pPr>
            <a:r>
              <a:rPr lang="fr-FR" sz="1200" i="1" dirty="0">
                <a:latin typeface="+mn-lt"/>
              </a:rPr>
              <a:t>C. Cannes, HDR le 06/11/19</a:t>
            </a:r>
          </a:p>
        </p:txBody>
      </p:sp>
    </p:spTree>
    <p:extLst>
      <p:ext uri="{BB962C8B-B14F-4D97-AF65-F5344CB8AC3E}">
        <p14:creationId xmlns:p14="http://schemas.microsoft.com/office/powerpoint/2010/main" val="3878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re 3"/>
          <p:cNvSpPr>
            <a:spLocks noGrp="1"/>
          </p:cNvSpPr>
          <p:nvPr>
            <p:ph type="title"/>
          </p:nvPr>
        </p:nvSpPr>
        <p:spPr>
          <a:xfrm>
            <a:off x="335867" y="96990"/>
            <a:ext cx="666636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Concentration de l’eau et tension imposée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36" name="Espace réservé de la date 8"/>
          <p:cNvSpPr>
            <a:spLocks noGrp="1"/>
          </p:cNvSpPr>
          <p:nvPr>
            <p:ph type="dt" sz="half" idx="4294967295"/>
          </p:nvPr>
        </p:nvSpPr>
        <p:spPr>
          <a:xfrm>
            <a:off x="10210800" y="6569075"/>
            <a:ext cx="1981200" cy="288925"/>
          </a:xfrm>
          <a:prstGeom prst="rect">
            <a:avLst/>
          </a:prstGeom>
        </p:spPr>
        <p:txBody>
          <a:bodyPr>
            <a:normAutofit fontScale="85000" lnSpcReduction="10000"/>
          </a:bodyPr>
          <a:lstStyle/>
          <a:p>
            <a:pPr algn="ctr">
              <a:defRPr/>
            </a:pPr>
            <a:r>
              <a:rPr lang="fr-FR" sz="1200" i="1" dirty="0">
                <a:latin typeface="+mn-lt"/>
              </a:rPr>
              <a:t>C. Cannes, HDR le 06/11/19</a:t>
            </a:r>
          </a:p>
        </p:txBody>
      </p:sp>
      <p:sp>
        <p:nvSpPr>
          <p:cNvPr id="37" name="Zone de texte 20"/>
          <p:cNvSpPr txBox="1"/>
          <p:nvPr/>
        </p:nvSpPr>
        <p:spPr>
          <a:xfrm>
            <a:off x="3322112" y="1221376"/>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300 V</a:t>
            </a:r>
            <a:endParaRPr lang="fr-FR" dirty="0">
              <a:solidFill>
                <a:srgbClr val="7030A0"/>
              </a:solidFill>
              <a:ea typeface="Times New Roman"/>
            </a:endParaRPr>
          </a:p>
        </p:txBody>
      </p:sp>
      <p:sp>
        <p:nvSpPr>
          <p:cNvPr id="38" name="Zone de texte 20"/>
          <p:cNvSpPr txBox="1"/>
          <p:nvPr/>
        </p:nvSpPr>
        <p:spPr>
          <a:xfrm>
            <a:off x="5833503" y="1221376"/>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500 V</a:t>
            </a:r>
            <a:endParaRPr lang="fr-FR" dirty="0">
              <a:solidFill>
                <a:srgbClr val="7030A0"/>
              </a:solidFill>
              <a:ea typeface="Times New Roman"/>
            </a:endParaRPr>
          </a:p>
        </p:txBody>
      </p:sp>
      <p:sp>
        <p:nvSpPr>
          <p:cNvPr id="39" name="Zone de texte 20"/>
          <p:cNvSpPr txBox="1"/>
          <p:nvPr/>
        </p:nvSpPr>
        <p:spPr>
          <a:xfrm>
            <a:off x="8195703" y="1221376"/>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900 V</a:t>
            </a:r>
            <a:endParaRPr lang="fr-FR" dirty="0">
              <a:solidFill>
                <a:srgbClr val="7030A0"/>
              </a:solidFill>
              <a:ea typeface="Times New Roman"/>
            </a:endParaRPr>
          </a:p>
        </p:txBody>
      </p:sp>
      <p:sp>
        <p:nvSpPr>
          <p:cNvPr id="40" name="Zone de texte 20"/>
          <p:cNvSpPr txBox="1"/>
          <p:nvPr/>
        </p:nvSpPr>
        <p:spPr>
          <a:xfrm>
            <a:off x="970847" y="2178628"/>
            <a:ext cx="1371600" cy="35490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sz="1600" b="1" dirty="0">
                <a:solidFill>
                  <a:srgbClr val="7030A0"/>
                </a:solidFill>
                <a:ea typeface="Times New Roman"/>
              </a:rPr>
              <a:t>[H</a:t>
            </a:r>
            <a:r>
              <a:rPr lang="fr-FR" sz="1600" b="1" baseline="-25000" dirty="0">
                <a:solidFill>
                  <a:srgbClr val="7030A0"/>
                </a:solidFill>
                <a:ea typeface="Times New Roman"/>
              </a:rPr>
              <a:t>2</a:t>
            </a:r>
            <a:r>
              <a:rPr lang="fr-FR" sz="1600" b="1" dirty="0">
                <a:solidFill>
                  <a:srgbClr val="7030A0"/>
                </a:solidFill>
                <a:ea typeface="Times New Roman"/>
              </a:rPr>
              <a:t>O] = 0.22 M</a:t>
            </a:r>
            <a:endParaRPr lang="fr-FR" sz="1600" dirty="0">
              <a:solidFill>
                <a:srgbClr val="7030A0"/>
              </a:solidFill>
              <a:ea typeface="Times New Roman"/>
            </a:endParaRPr>
          </a:p>
        </p:txBody>
      </p:sp>
      <p:sp>
        <p:nvSpPr>
          <p:cNvPr id="41" name="Zone de texte 20"/>
          <p:cNvSpPr txBox="1"/>
          <p:nvPr/>
        </p:nvSpPr>
        <p:spPr>
          <a:xfrm>
            <a:off x="961882" y="3897028"/>
            <a:ext cx="1482324" cy="339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sz="1600" b="1" dirty="0">
                <a:solidFill>
                  <a:srgbClr val="7030A0"/>
                </a:solidFill>
                <a:ea typeface="Times New Roman"/>
              </a:rPr>
              <a:t>[H</a:t>
            </a:r>
            <a:r>
              <a:rPr lang="fr-FR" sz="1600" b="1" baseline="-25000" dirty="0">
                <a:solidFill>
                  <a:srgbClr val="7030A0"/>
                </a:solidFill>
                <a:ea typeface="Times New Roman"/>
              </a:rPr>
              <a:t>2</a:t>
            </a:r>
            <a:r>
              <a:rPr lang="fr-FR" sz="1600" b="1" dirty="0">
                <a:solidFill>
                  <a:srgbClr val="7030A0"/>
                </a:solidFill>
                <a:ea typeface="Times New Roman"/>
              </a:rPr>
              <a:t>O] = 1.1 M</a:t>
            </a:r>
            <a:endParaRPr lang="fr-FR" sz="1600" dirty="0">
              <a:solidFill>
                <a:srgbClr val="7030A0"/>
              </a:solidFill>
              <a:ea typeface="Times New Roman"/>
            </a:endParaRPr>
          </a:p>
        </p:txBody>
      </p:sp>
      <p:pic>
        <p:nvPicPr>
          <p:cNvPr id="42" name="Image 41"/>
          <p:cNvPicPr>
            <a:picLocks noChangeAspect="1"/>
          </p:cNvPicPr>
          <p:nvPr/>
        </p:nvPicPr>
        <p:blipFill rotWithShape="1">
          <a:blip r:embed="rId2"/>
          <a:srcRect t="16824" r="4710" b="5976"/>
          <a:stretch/>
        </p:blipFill>
        <p:spPr>
          <a:xfrm>
            <a:off x="2487123" y="1661131"/>
            <a:ext cx="2369925" cy="1440000"/>
          </a:xfrm>
          <a:prstGeom prst="rect">
            <a:avLst/>
          </a:prstGeom>
        </p:spPr>
      </p:pic>
      <p:pic>
        <p:nvPicPr>
          <p:cNvPr id="43" name="Image 42"/>
          <p:cNvPicPr>
            <a:picLocks/>
          </p:cNvPicPr>
          <p:nvPr/>
        </p:nvPicPr>
        <p:blipFill rotWithShape="1">
          <a:blip r:embed="rId3"/>
          <a:srcRect t="21057" b="5727"/>
          <a:stretch/>
        </p:blipFill>
        <p:spPr>
          <a:xfrm>
            <a:off x="4995647" y="1661130"/>
            <a:ext cx="2376000" cy="1440000"/>
          </a:xfrm>
          <a:prstGeom prst="rect">
            <a:avLst/>
          </a:prstGeom>
        </p:spPr>
      </p:pic>
      <p:pic>
        <p:nvPicPr>
          <p:cNvPr id="44" name="Image 43"/>
          <p:cNvPicPr>
            <a:picLocks/>
          </p:cNvPicPr>
          <p:nvPr/>
        </p:nvPicPr>
        <p:blipFill rotWithShape="1">
          <a:blip r:embed="rId4"/>
          <a:srcRect t="24686" b="9356"/>
          <a:stretch/>
        </p:blipFill>
        <p:spPr>
          <a:xfrm>
            <a:off x="7510247" y="1661131"/>
            <a:ext cx="2376000" cy="1440000"/>
          </a:xfrm>
          <a:prstGeom prst="rect">
            <a:avLst/>
          </a:prstGeom>
        </p:spPr>
      </p:pic>
      <p:pic>
        <p:nvPicPr>
          <p:cNvPr id="45" name="Image 44"/>
          <p:cNvPicPr>
            <a:picLocks/>
          </p:cNvPicPr>
          <p:nvPr/>
        </p:nvPicPr>
        <p:blipFill rotWithShape="1">
          <a:blip r:embed="rId5"/>
          <a:srcRect t="21593" b="5668"/>
          <a:stretch/>
        </p:blipFill>
        <p:spPr>
          <a:xfrm>
            <a:off x="2481047" y="3397828"/>
            <a:ext cx="2376000" cy="1440000"/>
          </a:xfrm>
          <a:prstGeom prst="rect">
            <a:avLst/>
          </a:prstGeom>
        </p:spPr>
      </p:pic>
      <p:pic>
        <p:nvPicPr>
          <p:cNvPr id="46" name="Image 45"/>
          <p:cNvPicPr>
            <a:picLocks/>
          </p:cNvPicPr>
          <p:nvPr/>
        </p:nvPicPr>
        <p:blipFill rotWithShape="1">
          <a:blip r:embed="rId6"/>
          <a:srcRect t="27119" b="13696"/>
          <a:stretch/>
        </p:blipFill>
        <p:spPr>
          <a:xfrm>
            <a:off x="4995647" y="3397828"/>
            <a:ext cx="2376000" cy="1440000"/>
          </a:xfrm>
          <a:prstGeom prst="rect">
            <a:avLst/>
          </a:prstGeom>
        </p:spPr>
      </p:pic>
      <p:pic>
        <p:nvPicPr>
          <p:cNvPr id="47" name="Image 46"/>
          <p:cNvPicPr>
            <a:picLocks/>
          </p:cNvPicPr>
          <p:nvPr/>
        </p:nvPicPr>
        <p:blipFill rotWithShape="1">
          <a:blip r:embed="rId7"/>
          <a:srcRect t="27009" b="11234"/>
          <a:stretch/>
        </p:blipFill>
        <p:spPr>
          <a:xfrm>
            <a:off x="7510247" y="3397828"/>
            <a:ext cx="2376000" cy="1440000"/>
          </a:xfrm>
          <a:prstGeom prst="rect">
            <a:avLst/>
          </a:prstGeom>
        </p:spPr>
      </p:pic>
      <p:cxnSp>
        <p:nvCxnSpPr>
          <p:cNvPr id="48" name="Connecteur droit 47"/>
          <p:cNvCxnSpPr/>
          <p:nvPr/>
        </p:nvCxnSpPr>
        <p:spPr>
          <a:xfrm>
            <a:off x="970847" y="3245428"/>
            <a:ext cx="90678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bwMode="auto">
          <a:xfrm>
            <a:off x="1428047" y="5029201"/>
            <a:ext cx="8153400" cy="1800493"/>
          </a:xfrm>
          <a:prstGeom prst="rect">
            <a:avLst/>
          </a:prstGeom>
          <a:solidFill>
            <a:schemeClr val="bg1"/>
          </a:solidFill>
          <a:ln w="9525">
            <a:noFill/>
            <a:miter lim="800000"/>
            <a:headEnd/>
            <a:tailEnd/>
          </a:ln>
        </p:spPr>
        <p:txBody>
          <a:bodyPr wrap="square" rtlCol="0">
            <a:spAutoFit/>
          </a:bodyPr>
          <a:lstStyle/>
          <a:p>
            <a:pPr algn="ctr">
              <a:spcAft>
                <a:spcPts val="600"/>
              </a:spcAft>
            </a:pPr>
            <a:r>
              <a:rPr lang="fr-FR" sz="1600" dirty="0"/>
              <a:t>Avantage des images 3 D : informations sur la rugosité des dépôts.</a:t>
            </a:r>
          </a:p>
          <a:p>
            <a:pPr marL="285750" indent="-285750" algn="just">
              <a:spcAft>
                <a:spcPts val="600"/>
              </a:spcAft>
              <a:buFont typeface="Arial" panose="020B0604020202020204" pitchFamily="34" charset="0"/>
              <a:buChar char="•"/>
            </a:pPr>
            <a:r>
              <a:rPr lang="fr-FR" sz="1600" dirty="0"/>
              <a:t>On observe des « rubans » composés principalement de C et O (analyse EDX).</a:t>
            </a:r>
          </a:p>
          <a:p>
            <a:pPr marL="285750" indent="-285750" algn="just">
              <a:spcAft>
                <a:spcPts val="600"/>
              </a:spcAft>
              <a:buFont typeface="Arial" panose="020B0604020202020204" pitchFamily="34" charset="0"/>
              <a:buChar char="•"/>
            </a:pPr>
            <a:r>
              <a:rPr lang="fr-FR" sz="1600" dirty="0"/>
              <a:t>La quantité de ces rubans diminue quand </a:t>
            </a:r>
            <a:r>
              <a:rPr lang="fr-FR" sz="1600" dirty="0">
                <a:latin typeface="Symbol" panose="05050102010706020507" pitchFamily="18" charset="2"/>
              </a:rPr>
              <a:t>D</a:t>
            </a:r>
            <a:r>
              <a:rPr lang="fr-FR" sz="1600" dirty="0"/>
              <a:t>E ou la concentration en eau augmente.</a:t>
            </a:r>
          </a:p>
          <a:p>
            <a:pPr marL="285750" indent="-285750" algn="just">
              <a:spcAft>
                <a:spcPts val="600"/>
              </a:spcAft>
              <a:buFont typeface="Arial" panose="020B0604020202020204" pitchFamily="34" charset="0"/>
              <a:buChar char="•"/>
            </a:pPr>
            <a:r>
              <a:rPr lang="fr-FR" sz="1600" dirty="0"/>
              <a:t>Le dépôt est plus couvrant quand </a:t>
            </a:r>
            <a:r>
              <a:rPr lang="fr-FR" sz="1600" dirty="0">
                <a:latin typeface="Symbol" panose="05050102010706020507" pitchFamily="18" charset="2"/>
              </a:rPr>
              <a:t>D</a:t>
            </a:r>
            <a:r>
              <a:rPr lang="fr-FR" sz="1600" dirty="0"/>
              <a:t>E augmente et quand la concentration en eau augmente.</a:t>
            </a:r>
          </a:p>
        </p:txBody>
      </p:sp>
      <p:sp>
        <p:nvSpPr>
          <p:cNvPr id="50" name="Zone de texte 20"/>
          <p:cNvSpPr txBox="1"/>
          <p:nvPr/>
        </p:nvSpPr>
        <p:spPr>
          <a:xfrm>
            <a:off x="894647" y="990600"/>
            <a:ext cx="1482324" cy="685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ctr" anchorCtr="0" forceAA="0" compatLnSpc="1">
            <a:prstTxWarp prst="textNoShape">
              <a:avLst/>
            </a:prstTxWarp>
            <a:noAutofit/>
          </a:bodyPr>
          <a:lstStyle/>
          <a:p>
            <a:pPr>
              <a:lnSpc>
                <a:spcPct val="150000"/>
              </a:lnSpc>
            </a:pPr>
            <a:r>
              <a:rPr lang="fr-FR" sz="1600" b="1" dirty="0">
                <a:solidFill>
                  <a:srgbClr val="7030A0"/>
                </a:solidFill>
                <a:ea typeface="Times New Roman"/>
              </a:rPr>
              <a:t>[</a:t>
            </a:r>
            <a:r>
              <a:rPr lang="fr-FR" sz="1600" b="1" dirty="0" err="1">
                <a:solidFill>
                  <a:srgbClr val="7030A0"/>
                </a:solidFill>
                <a:ea typeface="Times New Roman"/>
              </a:rPr>
              <a:t>Nd</a:t>
            </a:r>
            <a:r>
              <a:rPr lang="fr-FR" sz="1600" b="1" dirty="0">
                <a:solidFill>
                  <a:srgbClr val="7030A0"/>
                </a:solidFill>
                <a:ea typeface="Times New Roman"/>
              </a:rPr>
              <a:t>] = 5</a:t>
            </a:r>
            <a:r>
              <a:rPr lang="fr-FR" sz="1600" b="1" baseline="30000" dirty="0">
                <a:solidFill>
                  <a:srgbClr val="7030A0"/>
                </a:solidFill>
                <a:ea typeface="Times New Roman"/>
              </a:rPr>
              <a:t> </a:t>
            </a:r>
            <a:r>
              <a:rPr lang="fr-FR" sz="1600" b="1" dirty="0">
                <a:solidFill>
                  <a:srgbClr val="7030A0"/>
                </a:solidFill>
                <a:ea typeface="Times New Roman"/>
              </a:rPr>
              <a:t>10</a:t>
            </a:r>
            <a:r>
              <a:rPr lang="fr-FR" sz="1600" b="1" baseline="30000" dirty="0">
                <a:solidFill>
                  <a:srgbClr val="7030A0"/>
                </a:solidFill>
                <a:ea typeface="Times New Roman"/>
              </a:rPr>
              <a:t>-4</a:t>
            </a:r>
            <a:r>
              <a:rPr lang="fr-FR" sz="1600" b="1" dirty="0">
                <a:solidFill>
                  <a:srgbClr val="7030A0"/>
                </a:solidFill>
                <a:ea typeface="Times New Roman"/>
              </a:rPr>
              <a:t> M</a:t>
            </a:r>
          </a:p>
          <a:p>
            <a:pPr>
              <a:lnSpc>
                <a:spcPct val="150000"/>
              </a:lnSpc>
            </a:pPr>
            <a:r>
              <a:rPr lang="fr-FR" sz="1600" b="1" dirty="0">
                <a:solidFill>
                  <a:srgbClr val="7030A0"/>
                </a:solidFill>
                <a:ea typeface="Times New Roman"/>
              </a:rPr>
              <a:t>[HNO</a:t>
            </a:r>
            <a:r>
              <a:rPr lang="fr-FR" sz="1600" b="1" baseline="-25000" dirty="0">
                <a:solidFill>
                  <a:srgbClr val="7030A0"/>
                </a:solidFill>
                <a:ea typeface="Times New Roman"/>
              </a:rPr>
              <a:t>3</a:t>
            </a:r>
            <a:r>
              <a:rPr lang="fr-FR" sz="1600" b="1" dirty="0">
                <a:solidFill>
                  <a:srgbClr val="7030A0"/>
                </a:solidFill>
                <a:ea typeface="Times New Roman"/>
              </a:rPr>
              <a:t>] = 10</a:t>
            </a:r>
            <a:r>
              <a:rPr lang="fr-FR" sz="1600" b="1" baseline="30000" dirty="0">
                <a:solidFill>
                  <a:srgbClr val="7030A0"/>
                </a:solidFill>
                <a:ea typeface="Times New Roman"/>
              </a:rPr>
              <a:t>-3</a:t>
            </a:r>
            <a:r>
              <a:rPr lang="fr-FR" sz="1600" b="1" dirty="0">
                <a:solidFill>
                  <a:srgbClr val="7030A0"/>
                </a:solidFill>
                <a:ea typeface="Times New Roman"/>
              </a:rPr>
              <a:t> M</a:t>
            </a:r>
            <a:endParaRPr lang="fr-FR" sz="1600" dirty="0">
              <a:solidFill>
                <a:srgbClr val="7030A0"/>
              </a:solidFill>
              <a:ea typeface="Times New Roman"/>
            </a:endParaRPr>
          </a:p>
        </p:txBody>
      </p:sp>
      <p:sp>
        <p:nvSpPr>
          <p:cNvPr id="51" name="Sous-titre 2"/>
          <p:cNvSpPr txBox="1">
            <a:spLocks/>
          </p:cNvSpPr>
          <p:nvPr/>
        </p:nvSpPr>
        <p:spPr>
          <a:xfrm>
            <a:off x="8068736" y="65750"/>
            <a:ext cx="4659906"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err="1" smtClean="0">
                <a:solidFill>
                  <a:schemeClr val="accent1"/>
                </a:solidFill>
              </a:rPr>
              <a:t>Molecular</a:t>
            </a:r>
            <a:r>
              <a:rPr lang="fr-FR" sz="2000" dirty="0" smtClean="0">
                <a:solidFill>
                  <a:schemeClr val="accent1"/>
                </a:solidFill>
              </a:rPr>
              <a:t> </a:t>
            </a:r>
            <a:r>
              <a:rPr lang="fr-FR" sz="2000" dirty="0" err="1" smtClean="0">
                <a:solidFill>
                  <a:schemeClr val="accent1"/>
                </a:solidFill>
              </a:rPr>
              <a:t>Plating</a:t>
            </a:r>
            <a:r>
              <a:rPr lang="fr-FR" sz="2000" dirty="0" smtClean="0">
                <a:solidFill>
                  <a:schemeClr val="accent1"/>
                </a:solidFill>
              </a:rPr>
              <a:t> @</a:t>
            </a:r>
            <a:r>
              <a:rPr lang="fr-FR" sz="2000" dirty="0" err="1" smtClean="0">
                <a:solidFill>
                  <a:schemeClr val="accent1"/>
                </a:solidFill>
              </a:rPr>
              <a:t>IJCLab</a:t>
            </a:r>
            <a:endParaRPr lang="en-US" sz="2000" dirty="0">
              <a:solidFill>
                <a:schemeClr val="accent1"/>
              </a:solidFill>
            </a:endParaRPr>
          </a:p>
        </p:txBody>
      </p:sp>
      <p:pic>
        <p:nvPicPr>
          <p:cNvPr id="52" name="Imag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633" y="3242146"/>
            <a:ext cx="220980" cy="215265"/>
          </a:xfrm>
          <a:prstGeom prst="rect">
            <a:avLst/>
          </a:prstGeom>
        </p:spPr>
      </p:pic>
    </p:spTree>
    <p:extLst>
      <p:ext uri="{BB962C8B-B14F-4D97-AF65-F5344CB8AC3E}">
        <p14:creationId xmlns:p14="http://schemas.microsoft.com/office/powerpoint/2010/main" val="3917697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3"/>
          <p:cNvSpPr txBox="1">
            <a:spLocks/>
          </p:cNvSpPr>
          <p:nvPr/>
        </p:nvSpPr>
        <p:spPr>
          <a:xfrm>
            <a:off x="1323833" y="107945"/>
            <a:ext cx="6929718" cy="7143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defRPr/>
            </a:pPr>
            <a:r>
              <a:rPr lang="fr-FR" sz="2400" smtClean="0">
                <a:solidFill>
                  <a:srgbClr val="7030A0"/>
                </a:solidFill>
                <a:latin typeface="+mn-lt"/>
              </a:rPr>
              <a:t>Conclusions et perspectives sur ce projet</a:t>
            </a:r>
            <a:endParaRPr lang="fr-FR" sz="2000" cap="all" baseline="-25000" dirty="0">
              <a:ln w="0" cap="sq">
                <a:solidFill>
                  <a:schemeClr val="tx1"/>
                </a:solidFill>
              </a:ln>
              <a:solidFill>
                <a:srgbClr val="7030A0"/>
              </a:solidFill>
              <a:uFill>
                <a:solidFill>
                  <a:schemeClr val="accent4">
                    <a:lumMod val="60000"/>
                    <a:lumOff val="40000"/>
                  </a:schemeClr>
                </a:solidFill>
              </a:uFill>
              <a:latin typeface="+mn-lt"/>
            </a:endParaRPr>
          </a:p>
        </p:txBody>
      </p:sp>
      <p:sp>
        <p:nvSpPr>
          <p:cNvPr id="21" name="Espace réservé de la date 8"/>
          <p:cNvSpPr>
            <a:spLocks noGrp="1"/>
          </p:cNvSpPr>
          <p:nvPr>
            <p:ph type="dt" sz="half" idx="4294967295"/>
          </p:nvPr>
        </p:nvSpPr>
        <p:spPr>
          <a:xfrm>
            <a:off x="10210800" y="6569075"/>
            <a:ext cx="1981200" cy="288925"/>
          </a:xfrm>
          <a:prstGeom prst="rect">
            <a:avLst/>
          </a:prstGeom>
        </p:spPr>
        <p:txBody>
          <a:bodyPr>
            <a:normAutofit fontScale="85000" lnSpcReduction="10000"/>
          </a:bodyPr>
          <a:lstStyle/>
          <a:p>
            <a:pPr algn="ctr">
              <a:defRPr/>
            </a:pPr>
            <a:r>
              <a:rPr lang="fr-FR" sz="1200" i="1" dirty="0">
                <a:latin typeface="+mn-lt"/>
              </a:rPr>
              <a:t>C. Cannes, HDR le 06/11/19</a:t>
            </a:r>
          </a:p>
        </p:txBody>
      </p:sp>
      <p:sp>
        <p:nvSpPr>
          <p:cNvPr id="22" name="Rectangle à coins arrondis 21"/>
          <p:cNvSpPr/>
          <p:nvPr/>
        </p:nvSpPr>
        <p:spPr>
          <a:xfrm>
            <a:off x="471984" y="821927"/>
            <a:ext cx="8904347" cy="2362200"/>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Aft>
                <a:spcPts val="600"/>
              </a:spcAft>
            </a:pPr>
            <a:r>
              <a:rPr lang="fr-FR" sz="1600" b="1" dirty="0">
                <a:solidFill>
                  <a:srgbClr val="7030A0"/>
                </a:solidFill>
              </a:rPr>
              <a:t>Conclusions :</a:t>
            </a:r>
          </a:p>
          <a:p>
            <a:pPr marL="144000" indent="-144000" algn="just">
              <a:spcAft>
                <a:spcPts val="600"/>
              </a:spcAft>
              <a:buFont typeface="Arial" panose="020B0604020202020204" pitchFamily="34" charset="0"/>
              <a:buChar char="•"/>
            </a:pPr>
            <a:r>
              <a:rPr lang="fr-FR" sz="1600" dirty="0">
                <a:solidFill>
                  <a:schemeClr val="tx1"/>
                </a:solidFill>
              </a:rPr>
              <a:t>Des conditions </a:t>
            </a:r>
            <a:r>
              <a:rPr lang="fr-FR" sz="1600" b="1" dirty="0">
                <a:solidFill>
                  <a:schemeClr val="tx1"/>
                </a:solidFill>
              </a:rPr>
              <a:t>opératoires optimales </a:t>
            </a:r>
            <a:r>
              <a:rPr lang="fr-FR" sz="1600" dirty="0">
                <a:solidFill>
                  <a:schemeClr val="tx1"/>
                </a:solidFill>
              </a:rPr>
              <a:t>ont été définies pour le dépôt de </a:t>
            </a:r>
            <a:r>
              <a:rPr lang="fr-FR" sz="1600" b="1" dirty="0" err="1">
                <a:solidFill>
                  <a:schemeClr val="tx1"/>
                </a:solidFill>
              </a:rPr>
              <a:t>Nd</a:t>
            </a:r>
            <a:r>
              <a:rPr lang="fr-FR" sz="1600" b="1" dirty="0">
                <a:solidFill>
                  <a:schemeClr val="tx1"/>
                </a:solidFill>
              </a:rPr>
              <a:t> sur Al</a:t>
            </a:r>
            <a:r>
              <a:rPr lang="fr-FR" sz="1600" dirty="0">
                <a:solidFill>
                  <a:schemeClr val="tx1"/>
                </a:solidFill>
              </a:rPr>
              <a:t>.</a:t>
            </a:r>
          </a:p>
          <a:p>
            <a:pPr marL="144000" indent="-144000" algn="just">
              <a:spcAft>
                <a:spcPts val="600"/>
              </a:spcAft>
              <a:buFont typeface="Arial" panose="020B0604020202020204" pitchFamily="34" charset="0"/>
              <a:buChar char="•"/>
            </a:pPr>
            <a:r>
              <a:rPr lang="fr-FR" sz="1600" dirty="0">
                <a:solidFill>
                  <a:schemeClr val="tx1"/>
                </a:solidFill>
              </a:rPr>
              <a:t>Le travail a permis d’établir une démarche expérimentale pour comprendre le </a:t>
            </a:r>
            <a:r>
              <a:rPr lang="fr-FR" sz="1600" b="1" dirty="0">
                <a:solidFill>
                  <a:schemeClr val="tx1"/>
                </a:solidFill>
              </a:rPr>
              <a:t>rôle de chaque paramètre</a:t>
            </a:r>
            <a:r>
              <a:rPr lang="fr-FR" sz="1600" dirty="0">
                <a:solidFill>
                  <a:schemeClr val="tx1"/>
                </a:solidFill>
              </a:rPr>
              <a:t> sur la qualité des dépôts. Ceci est mis à profit pour les dépôts de U sur Al dans le cadre de la thèse de Lu Jin.</a:t>
            </a:r>
          </a:p>
          <a:p>
            <a:pPr marL="144000" indent="-144000" algn="just">
              <a:buFont typeface="Arial" panose="020B0604020202020204" pitchFamily="34" charset="0"/>
              <a:buChar char="•"/>
            </a:pPr>
            <a:r>
              <a:rPr lang="fr-FR" sz="1600" dirty="0">
                <a:solidFill>
                  <a:schemeClr val="tx1"/>
                </a:solidFill>
              </a:rPr>
              <a:t>Une </a:t>
            </a:r>
            <a:r>
              <a:rPr lang="fr-FR" sz="1600" b="1" dirty="0">
                <a:solidFill>
                  <a:schemeClr val="tx1"/>
                </a:solidFill>
              </a:rPr>
              <a:t>étude par MEBE </a:t>
            </a:r>
            <a:r>
              <a:rPr lang="fr-FR" sz="1600" dirty="0">
                <a:solidFill>
                  <a:schemeClr val="tx1"/>
                </a:solidFill>
              </a:rPr>
              <a:t>sur le </a:t>
            </a:r>
            <a:r>
              <a:rPr lang="fr-FR" sz="1600" b="1" dirty="0">
                <a:solidFill>
                  <a:schemeClr val="tx1"/>
                </a:solidFill>
              </a:rPr>
              <a:t>traitement thermique </a:t>
            </a:r>
            <a:r>
              <a:rPr lang="fr-FR" sz="1600" dirty="0">
                <a:solidFill>
                  <a:schemeClr val="tx1"/>
                </a:solidFill>
              </a:rPr>
              <a:t>des dépôts de U montre que sur Al, les dépôts ont tendance à former des craquelures quand la température augmente et sur C, ils se décollent dès 150°C.</a:t>
            </a:r>
          </a:p>
        </p:txBody>
      </p:sp>
      <p:sp>
        <p:nvSpPr>
          <p:cNvPr id="23" name="Rectangle à coins arrondis 22"/>
          <p:cNvSpPr/>
          <p:nvPr/>
        </p:nvSpPr>
        <p:spPr>
          <a:xfrm>
            <a:off x="808251" y="3737987"/>
            <a:ext cx="9509793" cy="2743200"/>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Aft>
                <a:spcPts val="600"/>
              </a:spcAft>
            </a:pPr>
            <a:r>
              <a:rPr lang="fr-FR" sz="1600" b="1" dirty="0">
                <a:solidFill>
                  <a:srgbClr val="7030A0"/>
                </a:solidFill>
              </a:rPr>
              <a:t>Perspectives :</a:t>
            </a:r>
          </a:p>
          <a:p>
            <a:pPr marL="180000" indent="-180000" algn="just">
              <a:buFont typeface="Arial" panose="020B0604020202020204" pitchFamily="34" charset="0"/>
              <a:buChar char="•"/>
            </a:pPr>
            <a:r>
              <a:rPr lang="fr-FR" sz="1600" b="1" dirty="0">
                <a:solidFill>
                  <a:schemeClr val="tx1"/>
                </a:solidFill>
              </a:rPr>
              <a:t>Comprendre les mécanismes de dépôt de l’uranium </a:t>
            </a:r>
            <a:r>
              <a:rPr lang="fr-FR" sz="1600" dirty="0">
                <a:solidFill>
                  <a:schemeClr val="tx1"/>
                </a:solidFill>
              </a:rPr>
              <a:t>pour optimiser la qualité des cibles : Définir les conditions optimales de dépôt, améliorer l’adhérence des dépôts et caractériser les dépôts.</a:t>
            </a:r>
          </a:p>
          <a:p>
            <a:pPr marL="360000" algn="just">
              <a:spcAft>
                <a:spcPts val="600"/>
              </a:spcAft>
            </a:pPr>
            <a:r>
              <a:rPr lang="fr-FR" sz="1400" dirty="0">
                <a:solidFill>
                  <a:schemeClr val="tx1"/>
                </a:solidFill>
              </a:rPr>
              <a:t>Projet en collaboration avec l’ICSM (Marcoule) et le </a:t>
            </a:r>
            <a:r>
              <a:rPr lang="fr-FR" sz="1400" dirty="0" err="1">
                <a:solidFill>
                  <a:schemeClr val="tx1"/>
                </a:solidFill>
              </a:rPr>
              <a:t>Ganil</a:t>
            </a:r>
            <a:r>
              <a:rPr lang="fr-FR" sz="1400" dirty="0">
                <a:solidFill>
                  <a:schemeClr val="tx1"/>
                </a:solidFill>
              </a:rPr>
              <a:t> (Caen).</a:t>
            </a:r>
          </a:p>
          <a:p>
            <a:pPr indent="-180000" algn="just">
              <a:spcAft>
                <a:spcPts val="600"/>
              </a:spcAft>
              <a:buFont typeface="Arial" panose="020B0604020202020204" pitchFamily="34" charset="0"/>
              <a:buChar char="•"/>
            </a:pPr>
            <a:r>
              <a:rPr lang="fr-FR" sz="1600" dirty="0">
                <a:solidFill>
                  <a:schemeClr val="tx1"/>
                </a:solidFill>
              </a:rPr>
              <a:t>Etablissement d’un </a:t>
            </a:r>
            <a:r>
              <a:rPr lang="fr-FR" sz="1600" b="1" dirty="0">
                <a:solidFill>
                  <a:schemeClr val="tx1"/>
                </a:solidFill>
              </a:rPr>
              <a:t>protocole générique</a:t>
            </a:r>
            <a:r>
              <a:rPr lang="fr-FR" sz="1600" dirty="0">
                <a:solidFill>
                  <a:schemeClr val="tx1"/>
                </a:solidFill>
              </a:rPr>
              <a:t> de définition de certaines conditions optimales ? Protocole de suivi de la croissance des couches ?</a:t>
            </a:r>
          </a:p>
          <a:p>
            <a:pPr marL="180000" indent="-180000" algn="just">
              <a:buFont typeface="Arial" panose="020B0604020202020204" pitchFamily="34" charset="0"/>
              <a:buChar char="•"/>
            </a:pPr>
            <a:r>
              <a:rPr lang="fr-FR" sz="1600" dirty="0">
                <a:solidFill>
                  <a:schemeClr val="tx1"/>
                </a:solidFill>
              </a:rPr>
              <a:t>Préparer une cible de </a:t>
            </a:r>
            <a:r>
              <a:rPr lang="fr-FR" sz="1600" baseline="30000" dirty="0">
                <a:solidFill>
                  <a:schemeClr val="tx1"/>
                </a:solidFill>
              </a:rPr>
              <a:t>242</a:t>
            </a:r>
            <a:r>
              <a:rPr lang="fr-FR" sz="1600" dirty="0">
                <a:solidFill>
                  <a:schemeClr val="tx1"/>
                </a:solidFill>
              </a:rPr>
              <a:t>Pu pour des mesures de données nucléaires réalisées par le CENBG (Bordeaux) sur l’installation ALTO en 2022.</a:t>
            </a:r>
          </a:p>
          <a:p>
            <a:pPr marL="360000" algn="just">
              <a:spcAft>
                <a:spcPts val="600"/>
              </a:spcAft>
            </a:pPr>
            <a:r>
              <a:rPr lang="fr-FR" sz="1400" dirty="0">
                <a:solidFill>
                  <a:schemeClr val="tx1"/>
                </a:solidFill>
              </a:rPr>
              <a:t>Travail réalisé dans le cadre du projet structurant Nacre (projet soumis à </a:t>
            </a:r>
            <a:r>
              <a:rPr lang="fr-FR" sz="1400" dirty="0" err="1">
                <a:solidFill>
                  <a:schemeClr val="tx1"/>
                </a:solidFill>
              </a:rPr>
              <a:t>Needs</a:t>
            </a:r>
            <a:r>
              <a:rPr lang="fr-FR" sz="1400" dirty="0">
                <a:solidFill>
                  <a:schemeClr val="tx1"/>
                </a:solidFill>
              </a:rPr>
              <a:t> en octobre 2019).</a:t>
            </a:r>
          </a:p>
        </p:txBody>
      </p:sp>
      <p:sp>
        <p:nvSpPr>
          <p:cNvPr id="24" name="Sous-titre 2"/>
          <p:cNvSpPr txBox="1">
            <a:spLocks/>
          </p:cNvSpPr>
          <p:nvPr/>
        </p:nvSpPr>
        <p:spPr>
          <a:xfrm>
            <a:off x="8001000" y="31686"/>
            <a:ext cx="4659906" cy="717040"/>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0"/>
              </a:spcBef>
            </a:pPr>
            <a:r>
              <a:rPr lang="en-US" sz="2000" b="1" dirty="0" smtClean="0">
                <a:solidFill>
                  <a:schemeClr val="accent1"/>
                </a:solidFill>
              </a:rPr>
              <a:t>Actinide Targets</a:t>
            </a:r>
          </a:p>
          <a:p>
            <a:pPr>
              <a:spcBef>
                <a:spcPts val="0"/>
              </a:spcBef>
            </a:pPr>
            <a:r>
              <a:rPr lang="fr-FR" sz="2000" dirty="0" err="1" smtClean="0">
                <a:solidFill>
                  <a:schemeClr val="accent1"/>
                </a:solidFill>
              </a:rPr>
              <a:t>Molecular</a:t>
            </a:r>
            <a:r>
              <a:rPr lang="fr-FR" sz="2000" dirty="0" smtClean="0">
                <a:solidFill>
                  <a:schemeClr val="accent1"/>
                </a:solidFill>
              </a:rPr>
              <a:t> </a:t>
            </a:r>
            <a:r>
              <a:rPr lang="fr-FR" sz="2000" dirty="0" err="1" smtClean="0">
                <a:solidFill>
                  <a:schemeClr val="accent1"/>
                </a:solidFill>
              </a:rPr>
              <a:t>Plating</a:t>
            </a:r>
            <a:r>
              <a:rPr lang="fr-FR" sz="2000" dirty="0" smtClean="0">
                <a:solidFill>
                  <a:schemeClr val="accent1"/>
                </a:solidFill>
              </a:rPr>
              <a:t> @</a:t>
            </a:r>
            <a:r>
              <a:rPr lang="fr-FR" sz="2000" dirty="0" err="1" smtClean="0">
                <a:solidFill>
                  <a:schemeClr val="accent1"/>
                </a:solidFill>
              </a:rPr>
              <a:t>IJCLab</a:t>
            </a:r>
            <a:endParaRPr lang="en-US" sz="2000" dirty="0">
              <a:solidFill>
                <a:schemeClr val="accent1"/>
              </a:solidFill>
            </a:endParaRPr>
          </a:p>
        </p:txBody>
      </p:sp>
      <p:sp>
        <p:nvSpPr>
          <p:cNvPr id="25" name="ZoneTexte 24"/>
          <p:cNvSpPr txBox="1"/>
          <p:nvPr/>
        </p:nvSpPr>
        <p:spPr>
          <a:xfrm>
            <a:off x="9545123" y="2172771"/>
            <a:ext cx="2507178" cy="1477328"/>
          </a:xfrm>
          <a:prstGeom prst="rect">
            <a:avLst/>
          </a:prstGeom>
          <a:noFill/>
        </p:spPr>
        <p:txBody>
          <a:bodyPr wrap="square" rtlCol="0">
            <a:spAutoFit/>
          </a:bodyPr>
          <a:lstStyle/>
          <a:p>
            <a:r>
              <a:rPr lang="en-US" b="1" dirty="0" smtClean="0">
                <a:solidFill>
                  <a:schemeClr val="accent1"/>
                </a:solidFill>
              </a:rPr>
              <a:t>On going studies</a:t>
            </a:r>
          </a:p>
          <a:p>
            <a:r>
              <a:rPr lang="en-US" b="1" dirty="0" smtClean="0">
                <a:solidFill>
                  <a:schemeClr val="accent1"/>
                </a:solidFill>
              </a:rPr>
              <a:t>Expertise in deposition,</a:t>
            </a:r>
          </a:p>
          <a:p>
            <a:r>
              <a:rPr lang="en-US" b="1" dirty="0" smtClean="0">
                <a:solidFill>
                  <a:schemeClr val="accent1"/>
                </a:solidFill>
              </a:rPr>
              <a:t>Backings, characterization….</a:t>
            </a:r>
            <a:endParaRPr lang="en-US" b="1" dirty="0">
              <a:solidFill>
                <a:schemeClr val="accent1"/>
              </a:solidFill>
            </a:endParaRPr>
          </a:p>
        </p:txBody>
      </p:sp>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33" y="3242146"/>
            <a:ext cx="220980" cy="215265"/>
          </a:xfrm>
          <a:prstGeom prst="rect">
            <a:avLst/>
          </a:prstGeom>
        </p:spPr>
      </p:pic>
    </p:spTree>
    <p:extLst>
      <p:ext uri="{BB962C8B-B14F-4D97-AF65-F5344CB8AC3E}">
        <p14:creationId xmlns:p14="http://schemas.microsoft.com/office/powerpoint/2010/main" val="41697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txBox="1">
            <a:spLocks/>
          </p:cNvSpPr>
          <p:nvPr/>
        </p:nvSpPr>
        <p:spPr>
          <a:xfrm>
            <a:off x="10558299" y="5516468"/>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a:t>
            </a:fld>
            <a:endParaRPr lang="en-US" dirty="0"/>
          </a:p>
        </p:txBody>
      </p:sp>
      <p:sp>
        <p:nvSpPr>
          <p:cNvPr id="9" name="ZoneTexte 8"/>
          <p:cNvSpPr txBox="1"/>
          <p:nvPr/>
        </p:nvSpPr>
        <p:spPr>
          <a:xfrm>
            <a:off x="533177" y="2717853"/>
            <a:ext cx="841897" cy="369332"/>
          </a:xfrm>
          <a:prstGeom prst="rect">
            <a:avLst/>
          </a:prstGeom>
          <a:noFill/>
        </p:spPr>
        <p:txBody>
          <a:bodyPr wrap="none" rtlCol="0">
            <a:spAutoFit/>
          </a:bodyPr>
          <a:lstStyle/>
          <a:p>
            <a:r>
              <a:rPr lang="fr-FR" dirty="0" err="1" smtClean="0">
                <a:solidFill>
                  <a:schemeClr val="accent2"/>
                </a:solidFill>
              </a:rPr>
              <a:t>Beam</a:t>
            </a:r>
            <a:endParaRPr lang="en-US" dirty="0">
              <a:solidFill>
                <a:schemeClr val="accent2"/>
              </a:solidFill>
            </a:endParaRPr>
          </a:p>
        </p:txBody>
      </p:sp>
      <p:sp>
        <p:nvSpPr>
          <p:cNvPr id="10" name="ZoneTexte 9"/>
          <p:cNvSpPr txBox="1"/>
          <p:nvPr/>
        </p:nvSpPr>
        <p:spPr>
          <a:xfrm>
            <a:off x="3347306" y="2705239"/>
            <a:ext cx="577402" cy="369332"/>
          </a:xfrm>
          <a:prstGeom prst="rect">
            <a:avLst/>
          </a:prstGeom>
          <a:noFill/>
        </p:spPr>
        <p:txBody>
          <a:bodyPr wrap="none" rtlCol="0">
            <a:spAutoFit/>
          </a:bodyPr>
          <a:lstStyle/>
          <a:p>
            <a:r>
              <a:rPr lang="fr-FR" dirty="0" err="1" smtClean="0">
                <a:solidFill>
                  <a:schemeClr val="accent5">
                    <a:lumMod val="75000"/>
                  </a:schemeClr>
                </a:solidFill>
              </a:rPr>
              <a:t>N</a:t>
            </a:r>
            <a:r>
              <a:rPr lang="fr-FR" baseline="-25000" dirty="0" err="1" smtClean="0">
                <a:solidFill>
                  <a:schemeClr val="accent5">
                    <a:lumMod val="75000"/>
                  </a:schemeClr>
                </a:solidFill>
              </a:rPr>
              <a:t>out</a:t>
            </a:r>
            <a:endParaRPr lang="en-US" dirty="0">
              <a:solidFill>
                <a:schemeClr val="accent5">
                  <a:lumMod val="75000"/>
                </a:schemeClr>
              </a:solidFill>
            </a:endParaRPr>
          </a:p>
        </p:txBody>
      </p:sp>
      <p:sp>
        <p:nvSpPr>
          <p:cNvPr id="11" name="Étoile à 4 branches 10"/>
          <p:cNvSpPr/>
          <p:nvPr/>
        </p:nvSpPr>
        <p:spPr>
          <a:xfrm>
            <a:off x="2770893" y="3271531"/>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Étoile à 10 branches 11"/>
          <p:cNvSpPr/>
          <p:nvPr/>
        </p:nvSpPr>
        <p:spPr>
          <a:xfrm>
            <a:off x="2757245" y="3052546"/>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oleil 12"/>
          <p:cNvSpPr/>
          <p:nvPr/>
        </p:nvSpPr>
        <p:spPr>
          <a:xfrm>
            <a:off x="2701805" y="311377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oleil 13"/>
          <p:cNvSpPr/>
          <p:nvPr/>
        </p:nvSpPr>
        <p:spPr>
          <a:xfrm>
            <a:off x="2701699" y="3316277"/>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oleil 14"/>
          <p:cNvSpPr/>
          <p:nvPr/>
        </p:nvSpPr>
        <p:spPr>
          <a:xfrm>
            <a:off x="2703787" y="335594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oleil 15"/>
          <p:cNvSpPr/>
          <p:nvPr/>
        </p:nvSpPr>
        <p:spPr>
          <a:xfrm>
            <a:off x="2693349" y="314508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oleil 16"/>
          <p:cNvSpPr/>
          <p:nvPr/>
        </p:nvSpPr>
        <p:spPr>
          <a:xfrm>
            <a:off x="2730927" y="3057407"/>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oleil 17"/>
          <p:cNvSpPr/>
          <p:nvPr/>
        </p:nvSpPr>
        <p:spPr>
          <a:xfrm>
            <a:off x="2720489" y="3184755"/>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oleil 18"/>
          <p:cNvSpPr/>
          <p:nvPr/>
        </p:nvSpPr>
        <p:spPr>
          <a:xfrm>
            <a:off x="2703787" y="335594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oleil 19"/>
          <p:cNvSpPr/>
          <p:nvPr/>
        </p:nvSpPr>
        <p:spPr>
          <a:xfrm>
            <a:off x="2705875" y="339560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oleil 20"/>
          <p:cNvSpPr/>
          <p:nvPr/>
        </p:nvSpPr>
        <p:spPr>
          <a:xfrm>
            <a:off x="2722577" y="3224421"/>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rot="16200000">
            <a:off x="946603" y="2450657"/>
            <a:ext cx="2814639" cy="1324458"/>
          </a:xfrm>
          <a:prstGeom prst="cube">
            <a:avLst>
              <a:gd name="adj" fmla="val 78310"/>
            </a:avLst>
          </a:prstGeom>
          <a:pattFill prst="sphere">
            <a:fgClr>
              <a:srgbClr val="04FA3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bg2">
                    <a:lumMod val="25000"/>
                  </a:schemeClr>
                </a:solidFill>
              </a:rPr>
              <a:t>Target</a:t>
            </a:r>
            <a:endParaRPr lang="de-DE" dirty="0">
              <a:solidFill>
                <a:schemeClr val="bg2">
                  <a:lumMod val="25000"/>
                </a:schemeClr>
              </a:solidFill>
            </a:endParaRPr>
          </a:p>
        </p:txBody>
      </p:sp>
      <p:sp>
        <p:nvSpPr>
          <p:cNvPr id="23" name="Soleil 22"/>
          <p:cNvSpPr/>
          <p:nvPr/>
        </p:nvSpPr>
        <p:spPr>
          <a:xfrm>
            <a:off x="-68529" y="3174315"/>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oleil 23"/>
          <p:cNvSpPr/>
          <p:nvPr/>
        </p:nvSpPr>
        <p:spPr>
          <a:xfrm>
            <a:off x="-68635" y="337681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oleil 24"/>
          <p:cNvSpPr/>
          <p:nvPr/>
        </p:nvSpPr>
        <p:spPr>
          <a:xfrm>
            <a:off x="-66547" y="3416485"/>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oleil 25"/>
          <p:cNvSpPr/>
          <p:nvPr/>
        </p:nvSpPr>
        <p:spPr>
          <a:xfrm>
            <a:off x="-76985" y="3205631"/>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oleil 26"/>
          <p:cNvSpPr/>
          <p:nvPr/>
        </p:nvSpPr>
        <p:spPr>
          <a:xfrm>
            <a:off x="-39407" y="311794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oleil 27"/>
          <p:cNvSpPr/>
          <p:nvPr/>
        </p:nvSpPr>
        <p:spPr>
          <a:xfrm>
            <a:off x="-49845" y="3245297"/>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oleil 28"/>
          <p:cNvSpPr/>
          <p:nvPr/>
        </p:nvSpPr>
        <p:spPr>
          <a:xfrm>
            <a:off x="-66547" y="3416485"/>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oleil 29"/>
          <p:cNvSpPr/>
          <p:nvPr/>
        </p:nvSpPr>
        <p:spPr>
          <a:xfrm>
            <a:off x="-64459" y="3456151"/>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oleil 30"/>
          <p:cNvSpPr/>
          <p:nvPr/>
        </p:nvSpPr>
        <p:spPr>
          <a:xfrm>
            <a:off x="-47757" y="328496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0253" y="2617194"/>
            <a:ext cx="518614" cy="117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Étoile à 4 branches 32"/>
          <p:cNvSpPr/>
          <p:nvPr/>
        </p:nvSpPr>
        <p:spPr>
          <a:xfrm>
            <a:off x="4862621" y="3243066"/>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Étoile à 10 branches 33"/>
          <p:cNvSpPr/>
          <p:nvPr/>
        </p:nvSpPr>
        <p:spPr>
          <a:xfrm>
            <a:off x="4848973" y="3024081"/>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oleil 34"/>
          <p:cNvSpPr/>
          <p:nvPr/>
        </p:nvSpPr>
        <p:spPr>
          <a:xfrm>
            <a:off x="4793533" y="308530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oleil 35"/>
          <p:cNvSpPr/>
          <p:nvPr/>
        </p:nvSpPr>
        <p:spPr>
          <a:xfrm>
            <a:off x="4793427" y="328781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oleil 36"/>
          <p:cNvSpPr/>
          <p:nvPr/>
        </p:nvSpPr>
        <p:spPr>
          <a:xfrm>
            <a:off x="4795515" y="332747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oleil 37"/>
          <p:cNvSpPr/>
          <p:nvPr/>
        </p:nvSpPr>
        <p:spPr>
          <a:xfrm>
            <a:off x="4785077" y="311662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oleil 38"/>
          <p:cNvSpPr/>
          <p:nvPr/>
        </p:nvSpPr>
        <p:spPr>
          <a:xfrm>
            <a:off x="4822655" y="302894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oleil 39"/>
          <p:cNvSpPr/>
          <p:nvPr/>
        </p:nvSpPr>
        <p:spPr>
          <a:xfrm>
            <a:off x="4812217" y="315629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oleil 40"/>
          <p:cNvSpPr/>
          <p:nvPr/>
        </p:nvSpPr>
        <p:spPr>
          <a:xfrm>
            <a:off x="4795515" y="332747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oleil 41"/>
          <p:cNvSpPr/>
          <p:nvPr/>
        </p:nvSpPr>
        <p:spPr>
          <a:xfrm>
            <a:off x="4797603" y="336714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oleil 42"/>
          <p:cNvSpPr/>
          <p:nvPr/>
        </p:nvSpPr>
        <p:spPr>
          <a:xfrm>
            <a:off x="4814305" y="319595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isocèle 43"/>
          <p:cNvSpPr/>
          <p:nvPr/>
        </p:nvSpPr>
        <p:spPr>
          <a:xfrm rot="1316683">
            <a:off x="3448453" y="2357086"/>
            <a:ext cx="4456246" cy="2242039"/>
          </a:xfrm>
          <a:prstGeom prst="triangl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smtClean="0">
                <a:solidFill>
                  <a:schemeClr val="tx1"/>
                </a:solidFill>
              </a:rPr>
              <a:t>Spectrometer</a:t>
            </a:r>
            <a:endParaRPr lang="en-US" sz="2400" dirty="0">
              <a:solidFill>
                <a:schemeClr val="tx1"/>
              </a:solidFill>
            </a:endParaRPr>
          </a:p>
        </p:txBody>
      </p:sp>
      <p:sp>
        <p:nvSpPr>
          <p:cNvPr id="45" name="Rectangle 44"/>
          <p:cNvSpPr/>
          <p:nvPr/>
        </p:nvSpPr>
        <p:spPr>
          <a:xfrm>
            <a:off x="7689954" y="2352270"/>
            <a:ext cx="434715" cy="15943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dirty="0" err="1" smtClean="0"/>
              <a:t>Beam</a:t>
            </a:r>
            <a:r>
              <a:rPr lang="fr-FR" dirty="0" smtClean="0"/>
              <a:t> Dump</a:t>
            </a:r>
            <a:endParaRPr lang="en-US" dirty="0"/>
          </a:p>
        </p:txBody>
      </p:sp>
      <p:sp>
        <p:nvSpPr>
          <p:cNvPr id="46" name="Rectangle 45"/>
          <p:cNvSpPr/>
          <p:nvPr/>
        </p:nvSpPr>
        <p:spPr>
          <a:xfrm rot="1715355">
            <a:off x="7720834" y="4016469"/>
            <a:ext cx="436315" cy="1448606"/>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2400" dirty="0" smtClean="0">
                <a:solidFill>
                  <a:schemeClr val="tx1"/>
                </a:solidFill>
              </a:rPr>
              <a:t>Detector</a:t>
            </a:r>
            <a:endParaRPr lang="en-US" sz="2400" dirty="0">
              <a:solidFill>
                <a:schemeClr val="tx1"/>
              </a:solidFill>
            </a:endParaRPr>
          </a:p>
        </p:txBody>
      </p:sp>
      <p:sp>
        <p:nvSpPr>
          <p:cNvPr id="52" name="Rectangle 51"/>
          <p:cNvSpPr/>
          <p:nvPr/>
        </p:nvSpPr>
        <p:spPr>
          <a:xfrm>
            <a:off x="4408124" y="383165"/>
            <a:ext cx="6367547" cy="1938992"/>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GT02</a:t>
            </a:r>
            <a:r>
              <a:rPr lang="fr-FR" sz="1200" i="1" dirty="0" smtClean="0"/>
              <a:t> – A. Lopez-Martens « Heavy and </a:t>
            </a:r>
            <a:r>
              <a:rPr lang="fr-FR" sz="1200" i="1" dirty="0" err="1" smtClean="0"/>
              <a:t>super_heavy</a:t>
            </a:r>
            <a:r>
              <a:rPr lang="fr-FR" sz="1200" i="1" dirty="0" smtClean="0"/>
              <a:t> </a:t>
            </a:r>
            <a:r>
              <a:rPr lang="fr-FR" sz="1200" i="1" dirty="0" err="1" smtClean="0"/>
              <a:t>nuclei</a:t>
            </a:r>
            <a:r>
              <a:rPr lang="fr-FR" sz="1200" i="1" dirty="0" smtClean="0"/>
              <a:t> »</a:t>
            </a:r>
          </a:p>
          <a:p>
            <a:r>
              <a:rPr lang="fr-FR" sz="1200" i="1" dirty="0"/>
              <a:t>	</a:t>
            </a:r>
            <a:r>
              <a:rPr lang="fr-FR" sz="1200" i="1" dirty="0" smtClean="0"/>
              <a:t>L. Caceres « Prospectives ISOL, Spectroscopie des états fondamentaux »</a:t>
            </a:r>
          </a:p>
          <a:p>
            <a:r>
              <a:rPr lang="fr-FR" sz="1200" i="1" dirty="0"/>
              <a:t>	</a:t>
            </a:r>
            <a:r>
              <a:rPr lang="fr-FR" sz="1200" i="1" dirty="0" smtClean="0"/>
              <a:t>B. </a:t>
            </a:r>
            <a:r>
              <a:rPr lang="fr-FR" sz="1200" i="1" dirty="0" err="1" smtClean="0"/>
              <a:t>Jurado</a:t>
            </a:r>
            <a:r>
              <a:rPr lang="fr-FR" sz="1200" i="1" dirty="0" smtClean="0"/>
              <a:t> « Comment arriver à une description complète de la fission nucléaire? »</a:t>
            </a:r>
          </a:p>
          <a:p>
            <a:endParaRPr lang="en-US" sz="1200" i="1" dirty="0" smtClean="0"/>
          </a:p>
          <a:p>
            <a:r>
              <a:rPr lang="en-US" sz="1200" b="1" i="1" dirty="0" smtClean="0"/>
              <a:t>GT10</a:t>
            </a:r>
            <a:r>
              <a:rPr lang="en-US" sz="1200" i="1" dirty="0" smtClean="0"/>
              <a:t> – G. de France “</a:t>
            </a:r>
            <a:r>
              <a:rPr lang="fr-FR" sz="1200" dirty="0" smtClean="0"/>
              <a:t>Une </a:t>
            </a:r>
            <a:r>
              <a:rPr lang="fr-FR" sz="1200" dirty="0"/>
              <a:t>plateforme interdisciplinaire pour la R&amp;D production de radioéléments </a:t>
            </a:r>
            <a:r>
              <a:rPr lang="fr-FR" sz="1200" dirty="0" smtClean="0"/>
              <a:t>innovants »</a:t>
            </a:r>
          </a:p>
          <a:p>
            <a:endParaRPr lang="fr-FR" sz="1200" i="1" dirty="0"/>
          </a:p>
          <a:p>
            <a:r>
              <a:rPr lang="fr-FR" sz="1200" b="1" i="1" dirty="0" smtClean="0"/>
              <a:t>GT11</a:t>
            </a:r>
            <a:r>
              <a:rPr lang="fr-FR" sz="1200" i="1" dirty="0" smtClean="0"/>
              <a:t> – M. </a:t>
            </a:r>
            <a:r>
              <a:rPr lang="fr-FR" sz="1200" i="1" dirty="0" err="1" smtClean="0"/>
              <a:t>Kerveno</a:t>
            </a:r>
            <a:r>
              <a:rPr lang="fr-FR" sz="1200" i="1" dirty="0" smtClean="0"/>
              <a:t> « Données nucléaires »</a:t>
            </a:r>
          </a:p>
          <a:p>
            <a:r>
              <a:rPr lang="fr-FR" sz="1200" i="1" dirty="0" smtClean="0"/>
              <a:t>……………………</a:t>
            </a:r>
            <a:endParaRPr lang="fr-FR" sz="1200" i="1" dirty="0"/>
          </a:p>
        </p:txBody>
      </p:sp>
      <p:grpSp>
        <p:nvGrpSpPr>
          <p:cNvPr id="54" name="Groupe 53"/>
          <p:cNvGrpSpPr/>
          <p:nvPr/>
        </p:nvGrpSpPr>
        <p:grpSpPr>
          <a:xfrm>
            <a:off x="2303430" y="5825572"/>
            <a:ext cx="1043876" cy="657356"/>
            <a:chOff x="2371785" y="5857592"/>
            <a:chExt cx="1043876" cy="657356"/>
          </a:xfrm>
        </p:grpSpPr>
        <p:cxnSp>
          <p:nvCxnSpPr>
            <p:cNvPr id="4" name="Connecteur droit avec flèche 3"/>
            <p:cNvCxnSpPr/>
            <p:nvPr/>
          </p:nvCxnSpPr>
          <p:spPr>
            <a:xfrm>
              <a:off x="2701699" y="5857592"/>
              <a:ext cx="314453"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371785" y="5868617"/>
              <a:ext cx="1043876" cy="646331"/>
            </a:xfrm>
            <a:prstGeom prst="rect">
              <a:avLst/>
            </a:prstGeom>
            <a:noFill/>
          </p:spPr>
          <p:txBody>
            <a:bodyPr wrap="none" rtlCol="0">
              <a:spAutoFit/>
            </a:bodyPr>
            <a:lstStyle/>
            <a:p>
              <a:r>
                <a:rPr lang="fr-FR" dirty="0" smtClean="0">
                  <a:solidFill>
                    <a:schemeClr val="accent1"/>
                  </a:solidFill>
                </a:rPr>
                <a:t>µ</a:t>
              </a:r>
              <a:r>
                <a:rPr lang="fr-FR" dirty="0" err="1" smtClean="0">
                  <a:solidFill>
                    <a:schemeClr val="accent1"/>
                  </a:solidFill>
                </a:rPr>
                <a:t>m-mm</a:t>
              </a:r>
              <a:endParaRPr lang="fr-FR" dirty="0" smtClean="0">
                <a:solidFill>
                  <a:schemeClr val="accent1"/>
                </a:solidFill>
              </a:endParaRPr>
            </a:p>
            <a:p>
              <a:r>
                <a:rPr lang="fr-FR" dirty="0" smtClean="0">
                  <a:solidFill>
                    <a:schemeClr val="accent1"/>
                  </a:solidFill>
                </a:rPr>
                <a:t>N*mm</a:t>
              </a:r>
              <a:endParaRPr lang="en-US" dirty="0">
                <a:solidFill>
                  <a:schemeClr val="accent1"/>
                </a:solidFill>
              </a:endParaRPr>
            </a:p>
          </p:txBody>
        </p:sp>
      </p:grpSp>
      <p:grpSp>
        <p:nvGrpSpPr>
          <p:cNvPr id="55" name="Groupe 54"/>
          <p:cNvGrpSpPr/>
          <p:nvPr/>
        </p:nvGrpSpPr>
        <p:grpSpPr>
          <a:xfrm>
            <a:off x="405515" y="5825572"/>
            <a:ext cx="1378904" cy="380357"/>
            <a:chOff x="2371785" y="5857592"/>
            <a:chExt cx="1378904" cy="380357"/>
          </a:xfrm>
        </p:grpSpPr>
        <p:cxnSp>
          <p:nvCxnSpPr>
            <p:cNvPr id="56" name="Connecteur droit avec flèche 55"/>
            <p:cNvCxnSpPr/>
            <p:nvPr/>
          </p:nvCxnSpPr>
          <p:spPr>
            <a:xfrm>
              <a:off x="2701699" y="5857592"/>
              <a:ext cx="314453"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2371785" y="5868617"/>
              <a:ext cx="1378904" cy="369332"/>
            </a:xfrm>
            <a:prstGeom prst="rect">
              <a:avLst/>
            </a:prstGeom>
            <a:noFill/>
          </p:spPr>
          <p:txBody>
            <a:bodyPr wrap="none" rtlCol="0">
              <a:spAutoFit/>
            </a:bodyPr>
            <a:lstStyle/>
            <a:p>
              <a:r>
                <a:rPr lang="fr-FR" dirty="0" smtClean="0">
                  <a:solidFill>
                    <a:schemeClr val="accent1"/>
                  </a:solidFill>
                </a:rPr>
                <a:t>~ dam/hm</a:t>
              </a:r>
              <a:endParaRPr lang="en-US" dirty="0">
                <a:solidFill>
                  <a:schemeClr val="accent1"/>
                </a:solidFill>
              </a:endParaRPr>
            </a:p>
          </p:txBody>
        </p:sp>
      </p:grpSp>
      <p:grpSp>
        <p:nvGrpSpPr>
          <p:cNvPr id="58" name="Groupe 57"/>
          <p:cNvGrpSpPr/>
          <p:nvPr/>
        </p:nvGrpSpPr>
        <p:grpSpPr>
          <a:xfrm>
            <a:off x="4785077" y="5825572"/>
            <a:ext cx="1237839" cy="380357"/>
            <a:chOff x="2371785" y="5857592"/>
            <a:chExt cx="1237839" cy="380357"/>
          </a:xfrm>
        </p:grpSpPr>
        <p:cxnSp>
          <p:nvCxnSpPr>
            <p:cNvPr id="59" name="Connecteur droit avec flèche 58"/>
            <p:cNvCxnSpPr/>
            <p:nvPr/>
          </p:nvCxnSpPr>
          <p:spPr>
            <a:xfrm>
              <a:off x="2701699" y="5857592"/>
              <a:ext cx="314453"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371785" y="5868617"/>
              <a:ext cx="1237839" cy="369332"/>
            </a:xfrm>
            <a:prstGeom prst="rect">
              <a:avLst/>
            </a:prstGeom>
            <a:noFill/>
          </p:spPr>
          <p:txBody>
            <a:bodyPr wrap="none" rtlCol="0">
              <a:spAutoFit/>
            </a:bodyPr>
            <a:lstStyle/>
            <a:p>
              <a:r>
                <a:rPr lang="fr-FR" dirty="0" smtClean="0">
                  <a:solidFill>
                    <a:schemeClr val="accent1"/>
                  </a:solidFill>
                </a:rPr>
                <a:t>~ m/dam</a:t>
              </a:r>
              <a:endParaRPr lang="en-US" dirty="0">
                <a:solidFill>
                  <a:schemeClr val="accent1"/>
                </a:solidFill>
              </a:endParaRPr>
            </a:p>
          </p:txBody>
        </p:sp>
      </p:grpSp>
      <p:grpSp>
        <p:nvGrpSpPr>
          <p:cNvPr id="61" name="Groupe 60"/>
          <p:cNvGrpSpPr/>
          <p:nvPr/>
        </p:nvGrpSpPr>
        <p:grpSpPr>
          <a:xfrm>
            <a:off x="7400834" y="5825572"/>
            <a:ext cx="1229824" cy="380357"/>
            <a:chOff x="2371785" y="5857592"/>
            <a:chExt cx="1229824" cy="380357"/>
          </a:xfrm>
        </p:grpSpPr>
        <p:cxnSp>
          <p:nvCxnSpPr>
            <p:cNvPr id="62" name="Connecteur droit avec flèche 61"/>
            <p:cNvCxnSpPr/>
            <p:nvPr/>
          </p:nvCxnSpPr>
          <p:spPr>
            <a:xfrm>
              <a:off x="2701699" y="5857592"/>
              <a:ext cx="314453"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2371785" y="5868617"/>
              <a:ext cx="1229824" cy="369332"/>
            </a:xfrm>
            <a:prstGeom prst="rect">
              <a:avLst/>
            </a:prstGeom>
            <a:noFill/>
          </p:spPr>
          <p:txBody>
            <a:bodyPr wrap="none" rtlCol="0">
              <a:spAutoFit/>
            </a:bodyPr>
            <a:lstStyle/>
            <a:p>
              <a:r>
                <a:rPr lang="fr-FR" dirty="0" smtClean="0">
                  <a:solidFill>
                    <a:schemeClr val="accent1"/>
                  </a:solidFill>
                </a:rPr>
                <a:t>~ cm/dm</a:t>
              </a:r>
              <a:endParaRPr lang="en-US" dirty="0">
                <a:solidFill>
                  <a:schemeClr val="accent1"/>
                </a:solidFill>
              </a:endParaRPr>
            </a:p>
          </p:txBody>
        </p:sp>
      </p:grpSp>
      <p:sp>
        <p:nvSpPr>
          <p:cNvPr id="64" name="Rectangle 63"/>
          <p:cNvSpPr/>
          <p:nvPr/>
        </p:nvSpPr>
        <p:spPr>
          <a:xfrm>
            <a:off x="226950" y="142796"/>
            <a:ext cx="3938018" cy="1384995"/>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GT07</a:t>
            </a:r>
          </a:p>
          <a:p>
            <a:r>
              <a:rPr lang="fr-FR" sz="1200" i="1" dirty="0" smtClean="0"/>
              <a:t>I Stefan, G de France « Possibles développements autour de SPIRAL2 »</a:t>
            </a:r>
          </a:p>
          <a:p>
            <a:r>
              <a:rPr lang="fr-FR" sz="1200" i="1" dirty="0" smtClean="0"/>
              <a:t>P. Jardin, C.  </a:t>
            </a:r>
            <a:r>
              <a:rPr lang="fr-FR" sz="1200" i="1" dirty="0" err="1" smtClean="0"/>
              <a:t>Barué</a:t>
            </a:r>
            <a:r>
              <a:rPr lang="fr-FR" sz="1200" i="1" dirty="0" smtClean="0"/>
              <a:t>, L. Maunoury « Ambitions à long terme de la production de faisceaux d’ions à GANIL »</a:t>
            </a:r>
          </a:p>
          <a:p>
            <a:r>
              <a:rPr lang="fr-FR" sz="1200" i="1" dirty="0" smtClean="0"/>
              <a:t>……………</a:t>
            </a:r>
            <a:endParaRPr lang="fr-FR" sz="1200" i="1" dirty="0"/>
          </a:p>
        </p:txBody>
      </p:sp>
      <p:sp>
        <p:nvSpPr>
          <p:cNvPr id="65" name="Rectangle 64"/>
          <p:cNvSpPr/>
          <p:nvPr/>
        </p:nvSpPr>
        <p:spPr>
          <a:xfrm>
            <a:off x="8591865" y="4262695"/>
            <a:ext cx="683206" cy="461665"/>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GT08</a:t>
            </a:r>
          </a:p>
          <a:p>
            <a:endParaRPr lang="fr-FR" sz="1200" b="1" i="1" dirty="0"/>
          </a:p>
        </p:txBody>
      </p:sp>
      <p:sp>
        <p:nvSpPr>
          <p:cNvPr id="68"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 transversal activity</a:t>
            </a:r>
            <a:endParaRPr lang="en-US" sz="2000" b="1" dirty="0">
              <a:solidFill>
                <a:schemeClr val="accent1"/>
              </a:solidFill>
            </a:endParaRPr>
          </a:p>
        </p:txBody>
      </p:sp>
    </p:spTree>
    <p:extLst>
      <p:ext uri="{BB962C8B-B14F-4D97-AF65-F5344CB8AC3E}">
        <p14:creationId xmlns:p14="http://schemas.microsoft.com/office/powerpoint/2010/main" val="140911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1900"/>
                                  </p:stCondLst>
                                  <p:childTnLst>
                                    <p:animMotion origin="layout" path="M -1.04167E-6 -2.22222E-6 L 0.16797 -0.0081 " pathEditMode="relative" rAng="0" ptsTypes="AA">
                                      <p:cBhvr>
                                        <p:cTn id="6" dur="2000" fill="hold"/>
                                        <p:tgtEl>
                                          <p:spTgt spid="13"/>
                                        </p:tgtEl>
                                        <p:attrNameLst>
                                          <p:attrName>ppt_x</p:attrName>
                                          <p:attrName>ppt_y</p:attrName>
                                        </p:attrNameLst>
                                      </p:cBhvr>
                                      <p:rCtr x="8398" y="-417"/>
                                    </p:animMotion>
                                  </p:childTnLst>
                                </p:cTn>
                              </p:par>
                              <p:par>
                                <p:cTn id="7" presetID="42" presetClass="path" presetSubtype="0" repeatCount="indefinite" fill="hold" grpId="0" nodeType="withEffect">
                                  <p:stCondLst>
                                    <p:cond delay="300"/>
                                  </p:stCondLst>
                                  <p:childTnLst>
                                    <p:animMotion origin="layout" path="M 2.29167E-6 1.85185E-6 L 0.16797 -0.0081 " pathEditMode="relative" rAng="0" ptsTypes="AA">
                                      <p:cBhvr>
                                        <p:cTn id="8" dur="2000" fill="hold"/>
                                        <p:tgtEl>
                                          <p:spTgt spid="24"/>
                                        </p:tgtEl>
                                        <p:attrNameLst>
                                          <p:attrName>ppt_x</p:attrName>
                                          <p:attrName>ppt_y</p:attrName>
                                        </p:attrNameLst>
                                      </p:cBhvr>
                                      <p:rCtr x="8398" y="-417"/>
                                    </p:animMotion>
                                  </p:childTnLst>
                                </p:cTn>
                              </p:par>
                              <p:par>
                                <p:cTn id="9" presetID="42" presetClass="path" presetSubtype="0" repeatCount="indefinite" fill="hold" grpId="0" nodeType="withEffect">
                                  <p:stCondLst>
                                    <p:cond delay="300"/>
                                  </p:stCondLst>
                                  <p:childTnLst>
                                    <p:animMotion origin="layout" path="M 2.29167E-6 0 L 0.16797 -0.0081 " pathEditMode="relative" rAng="0" ptsTypes="AA">
                                      <p:cBhvr>
                                        <p:cTn id="10" dur="2000" fill="hold"/>
                                        <p:tgtEl>
                                          <p:spTgt spid="23"/>
                                        </p:tgtEl>
                                        <p:attrNameLst>
                                          <p:attrName>ppt_x</p:attrName>
                                          <p:attrName>ppt_y</p:attrName>
                                        </p:attrNameLst>
                                      </p:cBhvr>
                                      <p:rCtr x="8398" y="-417"/>
                                    </p:animMotion>
                                  </p:childTnLst>
                                </p:cTn>
                              </p:par>
                              <p:par>
                                <p:cTn id="11" presetID="42" presetClass="path" presetSubtype="0" repeatCount="indefinite" fill="hold" grpId="0" nodeType="withEffect">
                                  <p:stCondLst>
                                    <p:cond delay="2300"/>
                                  </p:stCondLst>
                                  <p:childTnLst>
                                    <p:animMotion origin="layout" path="M -1.04167E-6 -1.85185E-6 L 0.16797 -0.0081 " pathEditMode="relative" rAng="0" ptsTypes="AA">
                                      <p:cBhvr>
                                        <p:cTn id="12" dur="2000" fill="hold"/>
                                        <p:tgtEl>
                                          <p:spTgt spid="14"/>
                                        </p:tgtEl>
                                        <p:attrNameLst>
                                          <p:attrName>ppt_x</p:attrName>
                                          <p:attrName>ppt_y</p:attrName>
                                        </p:attrNameLst>
                                      </p:cBhvr>
                                      <p:rCtr x="8398" y="-417"/>
                                    </p:animMotion>
                                  </p:childTnLst>
                                </p:cTn>
                              </p:par>
                              <p:par>
                                <p:cTn id="13" presetID="42" presetClass="path" presetSubtype="0" repeatCount="indefinite" fill="hold" grpId="0" nodeType="withEffect">
                                  <p:stCondLst>
                                    <p:cond delay="600"/>
                                  </p:stCondLst>
                                  <p:childTnLst>
                                    <p:animMotion origin="layout" path="M 2.08333E-6 4.81481E-6 L 0.16797 -0.00811 " pathEditMode="relative" rAng="0" ptsTypes="AA">
                                      <p:cBhvr>
                                        <p:cTn id="14" dur="2000" fill="hold"/>
                                        <p:tgtEl>
                                          <p:spTgt spid="25"/>
                                        </p:tgtEl>
                                        <p:attrNameLst>
                                          <p:attrName>ppt_x</p:attrName>
                                          <p:attrName>ppt_y</p:attrName>
                                        </p:attrNameLst>
                                      </p:cBhvr>
                                      <p:rCtr x="8398" y="-417"/>
                                    </p:animMotion>
                                  </p:childTnLst>
                                </p:cTn>
                              </p:par>
                              <p:par>
                                <p:cTn id="15" presetID="42" presetClass="path" presetSubtype="0" repeatCount="indefinite" fill="hold" grpId="0" nodeType="withEffect">
                                  <p:stCondLst>
                                    <p:cond delay="2500"/>
                                  </p:stCondLst>
                                  <p:childTnLst>
                                    <p:animMotion origin="layout" path="M -1.25E-6 1.11111E-6 L 0.16797 -0.0081 " pathEditMode="relative" rAng="0" ptsTypes="AA">
                                      <p:cBhvr>
                                        <p:cTn id="16" dur="2000" fill="hold"/>
                                        <p:tgtEl>
                                          <p:spTgt spid="15"/>
                                        </p:tgtEl>
                                        <p:attrNameLst>
                                          <p:attrName>ppt_x</p:attrName>
                                          <p:attrName>ppt_y</p:attrName>
                                        </p:attrNameLst>
                                      </p:cBhvr>
                                      <p:rCtr x="8398" y="-417"/>
                                    </p:animMotion>
                                  </p:childTnLst>
                                </p:cTn>
                              </p:par>
                              <p:par>
                                <p:cTn id="17" presetID="42" presetClass="path" presetSubtype="0" repeatCount="indefinite" fill="hold" grpId="0" nodeType="withEffect">
                                  <p:stCondLst>
                                    <p:cond delay="900"/>
                                  </p:stCondLst>
                                  <p:childTnLst>
                                    <p:animMotion origin="layout" path="M 3.33333E-6 0.00092 L 0.16797 -0.00718 " pathEditMode="relative" rAng="0" ptsTypes="AA">
                                      <p:cBhvr>
                                        <p:cTn id="18" dur="2000" fill="hold"/>
                                        <p:tgtEl>
                                          <p:spTgt spid="26"/>
                                        </p:tgtEl>
                                        <p:attrNameLst>
                                          <p:attrName>ppt_x</p:attrName>
                                          <p:attrName>ppt_y</p:attrName>
                                        </p:attrNameLst>
                                      </p:cBhvr>
                                      <p:rCtr x="8398" y="-417"/>
                                    </p:animMotion>
                                  </p:childTnLst>
                                </p:cTn>
                              </p:par>
                              <p:par>
                                <p:cTn id="19" presetID="42" presetClass="path" presetSubtype="0" repeatCount="indefinite" fill="hold" grpId="0" nodeType="withEffect">
                                  <p:stCondLst>
                                    <p:cond delay="2900"/>
                                  </p:stCondLst>
                                  <p:childTnLst>
                                    <p:animMotion origin="layout" path="M 2.77556E-17 0.00093 L 0.16797 -0.00717 " pathEditMode="relative" rAng="0" ptsTypes="AA">
                                      <p:cBhvr>
                                        <p:cTn id="20" dur="2000" fill="hold"/>
                                        <p:tgtEl>
                                          <p:spTgt spid="16"/>
                                        </p:tgtEl>
                                        <p:attrNameLst>
                                          <p:attrName>ppt_x</p:attrName>
                                          <p:attrName>ppt_y</p:attrName>
                                        </p:attrNameLst>
                                      </p:cBhvr>
                                      <p:rCtr x="8398" y="-417"/>
                                    </p:animMotion>
                                  </p:childTnLst>
                                </p:cTn>
                              </p:par>
                              <p:par>
                                <p:cTn id="21" presetID="42" presetClass="path" presetSubtype="0" repeatCount="indefinite" fill="hold" grpId="0" nodeType="withEffect">
                                  <p:stCondLst>
                                    <p:cond delay="1100"/>
                                  </p:stCondLst>
                                  <p:childTnLst>
                                    <p:animMotion origin="layout" path="M -1.25E-6 3.33333E-6 L 0.16797 -0.00811 " pathEditMode="relative" rAng="0" ptsTypes="AA">
                                      <p:cBhvr>
                                        <p:cTn id="22" dur="2000" fill="hold"/>
                                        <p:tgtEl>
                                          <p:spTgt spid="27"/>
                                        </p:tgtEl>
                                        <p:attrNameLst>
                                          <p:attrName>ppt_x</p:attrName>
                                          <p:attrName>ppt_y</p:attrName>
                                        </p:attrNameLst>
                                      </p:cBhvr>
                                      <p:rCtr x="8398" y="-417"/>
                                    </p:animMotion>
                                  </p:childTnLst>
                                </p:cTn>
                              </p:par>
                              <p:par>
                                <p:cTn id="23" presetID="42" presetClass="path" presetSubtype="0" repeatCount="indefinite" fill="hold" grpId="0" nodeType="withEffect">
                                  <p:stCondLst>
                                    <p:cond delay="3000"/>
                                  </p:stCondLst>
                                  <p:childTnLst>
                                    <p:animMotion origin="layout" path="M -8.33333E-7 -3.7037E-6 L 0.16341 -0.0074 " pathEditMode="relative" rAng="0" ptsTypes="AA">
                                      <p:cBhvr>
                                        <p:cTn id="24" dur="2000" fill="hold"/>
                                        <p:tgtEl>
                                          <p:spTgt spid="12"/>
                                        </p:tgtEl>
                                        <p:attrNameLst>
                                          <p:attrName>ppt_x</p:attrName>
                                          <p:attrName>ppt_y</p:attrName>
                                        </p:attrNameLst>
                                      </p:cBhvr>
                                      <p:rCtr x="8164" y="-370"/>
                                    </p:animMotion>
                                  </p:childTnLst>
                                </p:cTn>
                              </p:par>
                              <p:par>
                                <p:cTn id="25" presetID="42" presetClass="path" presetSubtype="0" repeatCount="indefinite" fill="hold" grpId="0" nodeType="withEffect">
                                  <p:stCondLst>
                                    <p:cond delay="3100"/>
                                  </p:stCondLst>
                                  <p:childTnLst>
                                    <p:animMotion origin="layout" path="M 5E-6 -3.7037E-7 L 0.16797 -0.0081 " pathEditMode="relative" rAng="0" ptsTypes="AA">
                                      <p:cBhvr>
                                        <p:cTn id="26" dur="2000" fill="hold"/>
                                        <p:tgtEl>
                                          <p:spTgt spid="17"/>
                                        </p:tgtEl>
                                        <p:attrNameLst>
                                          <p:attrName>ppt_x</p:attrName>
                                          <p:attrName>ppt_y</p:attrName>
                                        </p:attrNameLst>
                                      </p:cBhvr>
                                      <p:rCtr x="8398" y="-417"/>
                                    </p:animMotion>
                                  </p:childTnLst>
                                </p:cTn>
                              </p:par>
                              <p:par>
                                <p:cTn id="27" presetID="42" presetClass="path" presetSubtype="0" repeatCount="indefinite" fill="hold" grpId="0" nodeType="withEffect">
                                  <p:stCondLst>
                                    <p:cond delay="1300"/>
                                  </p:stCondLst>
                                  <p:childTnLst>
                                    <p:animMotion origin="layout" path="M 0 0.00092 L 0.16797 -0.00718 " pathEditMode="relative" rAng="0" ptsTypes="AA">
                                      <p:cBhvr>
                                        <p:cTn id="28" dur="2000" fill="hold"/>
                                        <p:tgtEl>
                                          <p:spTgt spid="28"/>
                                        </p:tgtEl>
                                        <p:attrNameLst>
                                          <p:attrName>ppt_x</p:attrName>
                                          <p:attrName>ppt_y</p:attrName>
                                        </p:attrNameLst>
                                      </p:cBhvr>
                                      <p:rCtr x="8398" y="-417"/>
                                    </p:animMotion>
                                  </p:childTnLst>
                                </p:cTn>
                              </p:par>
                              <p:par>
                                <p:cTn id="29" presetID="42" presetClass="path" presetSubtype="0" repeatCount="indefinite" fill="hold" grpId="0" nodeType="withEffect">
                                  <p:stCondLst>
                                    <p:cond delay="3200"/>
                                  </p:stCondLst>
                                  <p:childTnLst>
                                    <p:animMotion origin="layout" path="M -3.54167E-6 0.00092 L 0.16797 -0.00718 " pathEditMode="relative" rAng="0" ptsTypes="AA">
                                      <p:cBhvr>
                                        <p:cTn id="30" dur="2000" fill="hold"/>
                                        <p:tgtEl>
                                          <p:spTgt spid="18"/>
                                        </p:tgtEl>
                                        <p:attrNameLst>
                                          <p:attrName>ppt_x</p:attrName>
                                          <p:attrName>ppt_y</p:attrName>
                                        </p:attrNameLst>
                                      </p:cBhvr>
                                      <p:rCtr x="8398" y="-417"/>
                                    </p:animMotion>
                                  </p:childTnLst>
                                </p:cTn>
                              </p:par>
                              <p:par>
                                <p:cTn id="31" presetID="42" presetClass="path" presetSubtype="0" repeatCount="indefinite" fill="hold" grpId="0" nodeType="withEffect">
                                  <p:stCondLst>
                                    <p:cond delay="1700"/>
                                  </p:stCondLst>
                                  <p:childTnLst>
                                    <p:animMotion origin="layout" path="M 2.08333E-6 4.81481E-6 L 0.16797 -0.00811 " pathEditMode="relative" rAng="0" ptsTypes="AA">
                                      <p:cBhvr>
                                        <p:cTn id="32" dur="2000" fill="hold"/>
                                        <p:tgtEl>
                                          <p:spTgt spid="29"/>
                                        </p:tgtEl>
                                        <p:attrNameLst>
                                          <p:attrName>ppt_x</p:attrName>
                                          <p:attrName>ppt_y</p:attrName>
                                        </p:attrNameLst>
                                      </p:cBhvr>
                                      <p:rCtr x="8398" y="-417"/>
                                    </p:animMotion>
                                  </p:childTnLst>
                                </p:cTn>
                              </p:par>
                              <p:par>
                                <p:cTn id="33" presetID="42" presetClass="path" presetSubtype="0" repeatCount="indefinite" fill="hold" grpId="0" nodeType="withEffect">
                                  <p:stCondLst>
                                    <p:cond delay="3700"/>
                                  </p:stCondLst>
                                  <p:childTnLst>
                                    <p:animMotion origin="layout" path="M -6.25E-7 -4.81481E-6 L 0.15899 -0.00578 " pathEditMode="relative" rAng="0" ptsTypes="AA">
                                      <p:cBhvr>
                                        <p:cTn id="34" dur="2000" fill="hold"/>
                                        <p:tgtEl>
                                          <p:spTgt spid="11"/>
                                        </p:tgtEl>
                                        <p:attrNameLst>
                                          <p:attrName>ppt_x</p:attrName>
                                          <p:attrName>ppt_y</p:attrName>
                                        </p:attrNameLst>
                                      </p:cBhvr>
                                      <p:rCtr x="7943" y="-301"/>
                                    </p:animMotion>
                                  </p:childTnLst>
                                </p:cTn>
                              </p:par>
                              <p:par>
                                <p:cTn id="35" presetID="42" presetClass="path" presetSubtype="0" repeatCount="indefinite" fill="hold" grpId="0" nodeType="withEffect">
                                  <p:stCondLst>
                                    <p:cond delay="3700"/>
                                  </p:stCondLst>
                                  <p:childTnLst>
                                    <p:animMotion origin="layout" path="M -1.25E-6 1.11111E-6 L 0.16797 -0.0081 " pathEditMode="relative" rAng="0" ptsTypes="AA">
                                      <p:cBhvr>
                                        <p:cTn id="36" dur="2000" fill="hold"/>
                                        <p:tgtEl>
                                          <p:spTgt spid="19"/>
                                        </p:tgtEl>
                                        <p:attrNameLst>
                                          <p:attrName>ppt_x</p:attrName>
                                          <p:attrName>ppt_y</p:attrName>
                                        </p:attrNameLst>
                                      </p:cBhvr>
                                      <p:rCtr x="8398" y="-417"/>
                                    </p:animMotion>
                                  </p:childTnLst>
                                </p:cTn>
                              </p:par>
                              <p:par>
                                <p:cTn id="37" presetID="42" presetClass="path" presetSubtype="0" repeatCount="indefinite" fill="hold" grpId="0" nodeType="withEffect">
                                  <p:stCondLst>
                                    <p:cond delay="2000"/>
                                  </p:stCondLst>
                                  <p:childTnLst>
                                    <p:animMotion origin="layout" path="M 1.875E-6 -2.22222E-6 L 0.16797 -0.0081 " pathEditMode="relative" rAng="0" ptsTypes="AA">
                                      <p:cBhvr>
                                        <p:cTn id="38" dur="2000" fill="hold"/>
                                        <p:tgtEl>
                                          <p:spTgt spid="30"/>
                                        </p:tgtEl>
                                        <p:attrNameLst>
                                          <p:attrName>ppt_x</p:attrName>
                                          <p:attrName>ppt_y</p:attrName>
                                        </p:attrNameLst>
                                      </p:cBhvr>
                                      <p:rCtr x="8398" y="-417"/>
                                    </p:animMotion>
                                  </p:childTnLst>
                                </p:cTn>
                              </p:par>
                              <p:par>
                                <p:cTn id="39" presetID="42" presetClass="path" presetSubtype="0" repeatCount="indefinite" fill="hold" grpId="0" nodeType="withEffect">
                                  <p:stCondLst>
                                    <p:cond delay="3900"/>
                                  </p:stCondLst>
                                  <p:childTnLst>
                                    <p:animMotion origin="layout" path="M -1.66667E-6 4.07407E-6 L 0.16797 -0.00811 " pathEditMode="relative" rAng="0" ptsTypes="AA">
                                      <p:cBhvr>
                                        <p:cTn id="40" dur="2000" fill="hold"/>
                                        <p:tgtEl>
                                          <p:spTgt spid="20"/>
                                        </p:tgtEl>
                                        <p:attrNameLst>
                                          <p:attrName>ppt_x</p:attrName>
                                          <p:attrName>ppt_y</p:attrName>
                                        </p:attrNameLst>
                                      </p:cBhvr>
                                      <p:rCtr x="8398" y="-417"/>
                                    </p:animMotion>
                                  </p:childTnLst>
                                </p:cTn>
                              </p:par>
                              <p:par>
                                <p:cTn id="41" presetID="42" presetClass="path" presetSubtype="0" repeatCount="indefinite" fill="hold" grpId="0" nodeType="withEffect">
                                  <p:stCondLst>
                                    <p:cond delay="2500"/>
                                  </p:stCondLst>
                                  <p:childTnLst>
                                    <p:animMotion origin="layout" path="M -2.08333E-7 0.00093 L 0.16797 -0.00717 " pathEditMode="relative" rAng="0" ptsTypes="AA">
                                      <p:cBhvr>
                                        <p:cTn id="42" dur="2000" fill="hold"/>
                                        <p:tgtEl>
                                          <p:spTgt spid="31"/>
                                        </p:tgtEl>
                                        <p:attrNameLst>
                                          <p:attrName>ppt_x</p:attrName>
                                          <p:attrName>ppt_y</p:attrName>
                                        </p:attrNameLst>
                                      </p:cBhvr>
                                      <p:rCtr x="8398" y="-417"/>
                                    </p:animMotion>
                                  </p:childTnLst>
                                </p:cTn>
                              </p:par>
                              <p:par>
                                <p:cTn id="43" presetID="42" presetClass="path" presetSubtype="0" repeatCount="indefinite" fill="hold" grpId="0" nodeType="withEffect">
                                  <p:stCondLst>
                                    <p:cond delay="4400"/>
                                  </p:stCondLst>
                                  <p:childTnLst>
                                    <p:animMotion origin="layout" path="M -3.75E-6 0.00092 L 0.16797 -0.00718 " pathEditMode="relative" rAng="0" ptsTypes="AA">
                                      <p:cBhvr>
                                        <p:cTn id="44" dur="2000" fill="hold"/>
                                        <p:tgtEl>
                                          <p:spTgt spid="21"/>
                                        </p:tgtEl>
                                        <p:attrNameLst>
                                          <p:attrName>ppt_x</p:attrName>
                                          <p:attrName>ppt_y</p:attrName>
                                        </p:attrNameLst>
                                      </p:cBhvr>
                                      <p:rCtr x="8398" y="-417"/>
                                    </p:animMotion>
                                  </p:childTnLst>
                                </p:cTn>
                              </p:par>
                              <p:par>
                                <p:cTn id="45" presetID="42" presetClass="path" presetSubtype="0" repeatCount="indefinite" fill="hold" grpId="0" nodeType="withEffect">
                                  <p:stCondLst>
                                    <p:cond delay="1900"/>
                                  </p:stCondLst>
                                  <p:childTnLst>
                                    <p:animMotion origin="layout" path="M 4.375E-6 2.96296E-6 L 0.24661 -0.01297 " pathEditMode="relative" rAng="0" ptsTypes="AA">
                                      <p:cBhvr>
                                        <p:cTn id="46" dur="2000" fill="hold"/>
                                        <p:tgtEl>
                                          <p:spTgt spid="35"/>
                                        </p:tgtEl>
                                        <p:attrNameLst>
                                          <p:attrName>ppt_x</p:attrName>
                                          <p:attrName>ppt_y</p:attrName>
                                        </p:attrNameLst>
                                      </p:cBhvr>
                                      <p:rCtr x="12331" y="-648"/>
                                    </p:animMotion>
                                  </p:childTnLst>
                                </p:cTn>
                              </p:par>
                              <p:par>
                                <p:cTn id="47" presetID="42" presetClass="path" presetSubtype="0" repeatCount="indefinite" fill="hold" grpId="0" nodeType="withEffect">
                                  <p:stCondLst>
                                    <p:cond delay="2300"/>
                                  </p:stCondLst>
                                  <p:childTnLst>
                                    <p:animMotion origin="layout" path="M 4.375E-6 4.81481E-6 L 0.23658 -0.01366 " pathEditMode="relative" rAng="0" ptsTypes="AA">
                                      <p:cBhvr>
                                        <p:cTn id="48" dur="2000" fill="hold"/>
                                        <p:tgtEl>
                                          <p:spTgt spid="36"/>
                                        </p:tgtEl>
                                        <p:attrNameLst>
                                          <p:attrName>ppt_x</p:attrName>
                                          <p:attrName>ppt_y</p:attrName>
                                        </p:attrNameLst>
                                      </p:cBhvr>
                                      <p:rCtr x="11823" y="-694"/>
                                    </p:animMotion>
                                  </p:childTnLst>
                                </p:cTn>
                              </p:par>
                              <p:par>
                                <p:cTn id="49" presetID="42" presetClass="path" presetSubtype="0" repeatCount="indefinite" fill="hold" grpId="0" nodeType="withEffect">
                                  <p:stCondLst>
                                    <p:cond delay="2500"/>
                                  </p:stCondLst>
                                  <p:childTnLst>
                                    <p:animMotion origin="layout" path="M 4.16667E-6 -2.22222E-6 L 0.23645 -0.01458 " pathEditMode="relative" rAng="0" ptsTypes="AA">
                                      <p:cBhvr>
                                        <p:cTn id="50" dur="2000" fill="hold"/>
                                        <p:tgtEl>
                                          <p:spTgt spid="37"/>
                                        </p:tgtEl>
                                        <p:attrNameLst>
                                          <p:attrName>ppt_x</p:attrName>
                                          <p:attrName>ppt_y</p:attrName>
                                        </p:attrNameLst>
                                      </p:cBhvr>
                                      <p:rCtr x="11823" y="-741"/>
                                    </p:animMotion>
                                  </p:childTnLst>
                                </p:cTn>
                              </p:par>
                              <p:par>
                                <p:cTn id="51" presetID="42" presetClass="path" presetSubtype="0" repeatCount="indefinite" fill="hold" grpId="0" nodeType="withEffect">
                                  <p:stCondLst>
                                    <p:cond delay="2900"/>
                                  </p:stCondLst>
                                  <p:childTnLst>
                                    <p:animMotion origin="layout" path="M -4.58333E-6 0.00092 L 0.24727 -0.00394 " pathEditMode="relative" rAng="0" ptsTypes="AA">
                                      <p:cBhvr>
                                        <p:cTn id="52" dur="2000" fill="hold"/>
                                        <p:tgtEl>
                                          <p:spTgt spid="38"/>
                                        </p:tgtEl>
                                        <p:attrNameLst>
                                          <p:attrName>ppt_x</p:attrName>
                                          <p:attrName>ppt_y</p:attrName>
                                        </p:attrNameLst>
                                      </p:cBhvr>
                                      <p:rCtr x="12357" y="-255"/>
                                    </p:animMotion>
                                  </p:childTnLst>
                                </p:cTn>
                              </p:par>
                              <p:par>
                                <p:cTn id="53" presetID="42" presetClass="path" presetSubtype="0" repeatCount="indefinite" fill="hold" grpId="0" nodeType="withEffect">
                                  <p:stCondLst>
                                    <p:cond delay="3000"/>
                                  </p:stCondLst>
                                  <p:childTnLst>
                                    <p:animMotion origin="layout" path="M 4.79167E-6 2.96296E-6 L 0.23802 0.23842 " pathEditMode="relative" rAng="0" ptsTypes="AA">
                                      <p:cBhvr>
                                        <p:cTn id="54" dur="2000" fill="hold"/>
                                        <p:tgtEl>
                                          <p:spTgt spid="34"/>
                                        </p:tgtEl>
                                        <p:attrNameLst>
                                          <p:attrName>ppt_x</p:attrName>
                                          <p:attrName>ppt_y</p:attrName>
                                        </p:attrNameLst>
                                      </p:cBhvr>
                                      <p:rCtr x="11901" y="11921"/>
                                    </p:animMotion>
                                  </p:childTnLst>
                                </p:cTn>
                              </p:par>
                              <p:par>
                                <p:cTn id="55" presetID="42" presetClass="path" presetSubtype="0" repeatCount="indefinite" fill="hold" grpId="0" nodeType="withEffect">
                                  <p:stCondLst>
                                    <p:cond delay="3100"/>
                                  </p:stCondLst>
                                  <p:childTnLst>
                                    <p:animMotion origin="layout" path="M 6.25E-7 -3.7037E-6 L 0.24427 -0.00463 " pathEditMode="relative" rAng="0" ptsTypes="AA">
                                      <p:cBhvr>
                                        <p:cTn id="56" dur="2000" fill="hold"/>
                                        <p:tgtEl>
                                          <p:spTgt spid="39"/>
                                        </p:tgtEl>
                                        <p:attrNameLst>
                                          <p:attrName>ppt_x</p:attrName>
                                          <p:attrName>ppt_y</p:attrName>
                                        </p:attrNameLst>
                                      </p:cBhvr>
                                      <p:rCtr x="12214" y="-231"/>
                                    </p:animMotion>
                                  </p:childTnLst>
                                </p:cTn>
                              </p:par>
                              <p:par>
                                <p:cTn id="57" presetID="42" presetClass="path" presetSubtype="0" repeatCount="indefinite" fill="hold" grpId="0" nodeType="withEffect">
                                  <p:stCondLst>
                                    <p:cond delay="3200"/>
                                  </p:stCondLst>
                                  <p:childTnLst>
                                    <p:animMotion origin="layout" path="M 1.875E-6 0.00093 L 0.24505 -0.00416 " pathEditMode="relative" rAng="0" ptsTypes="AA">
                                      <p:cBhvr>
                                        <p:cTn id="58" dur="2000" fill="hold"/>
                                        <p:tgtEl>
                                          <p:spTgt spid="40"/>
                                        </p:tgtEl>
                                        <p:attrNameLst>
                                          <p:attrName>ppt_x</p:attrName>
                                          <p:attrName>ppt_y</p:attrName>
                                        </p:attrNameLst>
                                      </p:cBhvr>
                                      <p:rCtr x="12253" y="-255"/>
                                    </p:animMotion>
                                  </p:childTnLst>
                                </p:cTn>
                              </p:par>
                              <p:par>
                                <p:cTn id="59" presetID="42" presetClass="path" presetSubtype="0" repeatCount="indefinite" fill="hold" grpId="0" nodeType="withEffect">
                                  <p:stCondLst>
                                    <p:cond delay="3700"/>
                                  </p:stCondLst>
                                  <p:childTnLst>
                                    <p:animMotion origin="layout" path="M 4.79167E-6 1.85185E-6 L 0.16354 0.24028 " pathEditMode="relative" rAng="0" ptsTypes="AA">
                                      <p:cBhvr>
                                        <p:cTn id="60" dur="2000" fill="hold"/>
                                        <p:tgtEl>
                                          <p:spTgt spid="33"/>
                                        </p:tgtEl>
                                        <p:attrNameLst>
                                          <p:attrName>ppt_x</p:attrName>
                                          <p:attrName>ppt_y</p:attrName>
                                        </p:attrNameLst>
                                      </p:cBhvr>
                                      <p:rCtr x="8177" y="12014"/>
                                    </p:animMotion>
                                  </p:childTnLst>
                                </p:cTn>
                              </p:par>
                              <p:par>
                                <p:cTn id="61" presetID="42" presetClass="path" presetSubtype="0" repeatCount="indefinite" fill="hold" grpId="0" nodeType="withEffect">
                                  <p:stCondLst>
                                    <p:cond delay="3700"/>
                                  </p:stCondLst>
                                  <p:childTnLst>
                                    <p:animMotion origin="layout" path="M 4.16667E-6 -2.22222E-6 L 0.24648 -0.01435 " pathEditMode="relative" rAng="0" ptsTypes="AA">
                                      <p:cBhvr>
                                        <p:cTn id="62" dur="2000" fill="hold"/>
                                        <p:tgtEl>
                                          <p:spTgt spid="41"/>
                                        </p:tgtEl>
                                        <p:attrNameLst>
                                          <p:attrName>ppt_x</p:attrName>
                                          <p:attrName>ppt_y</p:attrName>
                                        </p:attrNameLst>
                                      </p:cBhvr>
                                      <p:rCtr x="12318" y="-718"/>
                                    </p:animMotion>
                                  </p:childTnLst>
                                </p:cTn>
                              </p:par>
                              <p:par>
                                <p:cTn id="63" presetID="42" presetClass="path" presetSubtype="0" repeatCount="indefinite" fill="hold" grpId="0" nodeType="withEffect">
                                  <p:stCondLst>
                                    <p:cond delay="3900"/>
                                  </p:stCondLst>
                                  <p:childTnLst>
                                    <p:animMotion origin="layout" path="M 3.95833E-6 7.40741E-7 L 0.24036 -0.00833 " pathEditMode="relative" rAng="0" ptsTypes="AA">
                                      <p:cBhvr>
                                        <p:cTn id="64" dur="2000" fill="hold"/>
                                        <p:tgtEl>
                                          <p:spTgt spid="42"/>
                                        </p:tgtEl>
                                        <p:attrNameLst>
                                          <p:attrName>ppt_x</p:attrName>
                                          <p:attrName>ppt_y</p:attrName>
                                        </p:attrNameLst>
                                      </p:cBhvr>
                                      <p:rCtr x="12018" y="-417"/>
                                    </p:animMotion>
                                  </p:childTnLst>
                                </p:cTn>
                              </p:par>
                              <p:par>
                                <p:cTn id="65" presetID="42" presetClass="path" presetSubtype="0" repeatCount="indefinite" fill="hold" grpId="0" nodeType="withEffect">
                                  <p:stCondLst>
                                    <p:cond delay="4400"/>
                                  </p:stCondLst>
                                  <p:childTnLst>
                                    <p:animMotion origin="layout" path="M 1.66667E-6 0.00093 L 0.24492 -0.00695 " pathEditMode="relative" rAng="0" ptsTypes="AA">
                                      <p:cBhvr>
                                        <p:cTn id="66" dur="2000" fill="hold"/>
                                        <p:tgtEl>
                                          <p:spTgt spid="43"/>
                                        </p:tgtEl>
                                        <p:attrNameLst>
                                          <p:attrName>ppt_x</p:attrName>
                                          <p:attrName>ppt_y</p:attrName>
                                        </p:attrNameLst>
                                      </p:cBhvr>
                                      <p:rCtr x="1224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4403" y="40843"/>
            <a:ext cx="8915400" cy="780816"/>
          </a:xfrm>
        </p:spPr>
        <p:txBody>
          <a:bodyPr>
            <a:normAutofit fontScale="90000"/>
          </a:bodyPr>
          <a:lstStyle/>
          <a:p>
            <a:r>
              <a:rPr lang="fr-FR" dirty="0" smtClean="0"/>
              <a:t>New </a:t>
            </a:r>
            <a:r>
              <a:rPr lang="fr-FR" dirty="0" err="1" smtClean="0"/>
              <a:t>targets</a:t>
            </a:r>
            <a:r>
              <a:rPr lang="fr-FR" dirty="0" smtClean="0"/>
              <a:t> for SPIRAL1</a:t>
            </a:r>
            <a:endParaRPr lang="en-US" dirty="0"/>
          </a:p>
        </p:txBody>
      </p:sp>
      <p:sp>
        <p:nvSpPr>
          <p:cNvPr id="4" name="Espace réservé du texte 3"/>
          <p:cNvSpPr>
            <a:spLocks noGrp="1"/>
          </p:cNvSpPr>
          <p:nvPr>
            <p:ph type="body" sz="half" idx="2"/>
          </p:nvPr>
        </p:nvSpPr>
        <p:spPr>
          <a:xfrm>
            <a:off x="5120540" y="837861"/>
            <a:ext cx="5668334" cy="729622"/>
          </a:xfrm>
        </p:spPr>
        <p:txBody>
          <a:bodyPr/>
          <a:lstStyle/>
          <a:p>
            <a:r>
              <a:rPr lang="fr-FR" dirty="0"/>
              <a:t>O. Bajeat, Groupe Cibles Sources </a:t>
            </a:r>
            <a:r>
              <a:rPr lang="fr-FR" dirty="0" smtClean="0"/>
              <a:t>GANIL</a:t>
            </a:r>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7" y="5074920"/>
            <a:ext cx="207645" cy="213360"/>
          </a:xfrm>
          <a:prstGeom prst="rect">
            <a:avLst/>
          </a:prstGeom>
        </p:spPr>
      </p:pic>
      <p:sp>
        <p:nvSpPr>
          <p:cNvPr id="7"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ISOL Targets</a:t>
            </a:r>
            <a:endParaRPr lang="en-US" sz="2000" b="1" dirty="0">
              <a:solidFill>
                <a:schemeClr val="accent1"/>
              </a:solidFill>
            </a:endParaRPr>
          </a:p>
        </p:txBody>
      </p:sp>
      <p:grpSp>
        <p:nvGrpSpPr>
          <p:cNvPr id="8" name="Groupe 7"/>
          <p:cNvGrpSpPr/>
          <p:nvPr/>
        </p:nvGrpSpPr>
        <p:grpSpPr>
          <a:xfrm>
            <a:off x="297455" y="190819"/>
            <a:ext cx="4388796" cy="2149563"/>
            <a:chOff x="520479" y="866719"/>
            <a:chExt cx="4388796" cy="2149563"/>
          </a:xfrm>
        </p:grpSpPr>
        <mc:AlternateContent xmlns:mc="http://schemas.openxmlformats.org/markup-compatibility/2006" xmlns:a14="http://schemas.microsoft.com/office/drawing/2010/main">
          <mc:Choice Requires="a14">
            <p:sp>
              <p:nvSpPr>
                <p:cNvPr id="9" name="ZoneTexte 8"/>
                <p:cNvSpPr txBox="1"/>
                <p:nvPr/>
              </p:nvSpPr>
              <p:spPr>
                <a:xfrm>
                  <a:off x="816488" y="866719"/>
                  <a:ext cx="4092787" cy="2149563"/>
                </a:xfrm>
                <a:prstGeom prst="rect">
                  <a:avLst/>
                </a:prstGeom>
                <a:noFill/>
              </p:spPr>
              <p:txBody>
                <a:bodyPr wrap="none" rtlCol="0">
                  <a:spAutoFit/>
                </a:bodyPr>
                <a:lstStyle/>
                <a:p>
                  <a:r>
                    <a:rPr lang="fr-FR" b="1" dirty="0" smtClean="0">
                      <a:solidFill>
                        <a:schemeClr val="bg1">
                          <a:lumMod val="85000"/>
                        </a:schemeClr>
                      </a:solidFill>
                    </a:rPr>
                    <a:t>p/d	</a:t>
                  </a:r>
                  <a:r>
                    <a:rPr lang="fr-FR" dirty="0" smtClean="0">
                      <a:solidFill>
                        <a:schemeClr val="bg1">
                          <a:lumMod val="85000"/>
                        </a:schemeClr>
                      </a:solidFill>
                    </a:rPr>
                    <a:t>(</a:t>
                  </a:r>
                  <a:r>
                    <a:rPr lang="fr-FR" b="1" dirty="0" smtClean="0">
                      <a:solidFill>
                        <a:schemeClr val="bg1">
                          <a:lumMod val="85000"/>
                        </a:schemeClr>
                      </a:solidFill>
                    </a:rPr>
                    <a:t>Li/Be</a:t>
                  </a:r>
                  <a:r>
                    <a:rPr lang="fr-FR" dirty="0" smtClean="0">
                      <a:solidFill>
                        <a:schemeClr val="bg1">
                          <a:lumMod val="85000"/>
                        </a:schemeClr>
                      </a:solidFill>
                    </a:rPr>
                    <a:t>, </a:t>
                  </a:r>
                  <a:r>
                    <a:rPr lang="fr-FR" dirty="0" err="1" smtClean="0">
                      <a:solidFill>
                        <a:schemeClr val="bg1">
                          <a:lumMod val="85000"/>
                        </a:schemeClr>
                      </a:solidFill>
                    </a:rPr>
                    <a:t>conv</a:t>
                  </a:r>
                  <a:r>
                    <a:rPr lang="fr-FR" dirty="0" smtClean="0">
                      <a:solidFill>
                        <a:schemeClr val="bg1">
                          <a:lumMod val="85000"/>
                        </a:schemeClr>
                      </a:solidFill>
                    </a:rPr>
                    <a:t>)	</a:t>
                  </a:r>
                  <a:r>
                    <a:rPr lang="fr-FR" b="1" dirty="0" smtClean="0">
                      <a:solidFill>
                        <a:schemeClr val="bg1">
                          <a:lumMod val="85000"/>
                        </a:schemeClr>
                      </a:solidFill>
                    </a:rPr>
                    <a:t>n</a:t>
                  </a:r>
                </a:p>
                <a:p>
                  <a:r>
                    <a:rPr lang="fr-FR" b="1" dirty="0" smtClean="0">
                      <a:solidFill>
                        <a:schemeClr val="bg1">
                          <a:lumMod val="85000"/>
                        </a:schemeClr>
                      </a:solidFill>
                    </a:rPr>
                    <a:t>n</a:t>
                  </a:r>
                  <a:r>
                    <a:rPr lang="fr-FR" dirty="0" smtClean="0">
                      <a:solidFill>
                        <a:schemeClr val="bg1">
                          <a:lumMod val="85000"/>
                        </a:schemeClr>
                      </a:solidFill>
                    </a:rPr>
                    <a:t>    	(</a:t>
                  </a:r>
                  <a:r>
                    <a:rPr lang="fr-FR" b="1" dirty="0" err="1" smtClean="0">
                      <a:solidFill>
                        <a:schemeClr val="bg1">
                          <a:lumMod val="85000"/>
                        </a:schemeClr>
                      </a:solidFill>
                    </a:rPr>
                    <a:t>act</a:t>
                  </a:r>
                  <a:r>
                    <a:rPr lang="fr-FR" b="1" dirty="0" smtClean="0">
                      <a:solidFill>
                        <a:schemeClr val="bg1">
                          <a:lumMod val="85000"/>
                        </a:schemeClr>
                      </a:solidFill>
                    </a:rPr>
                    <a:t>* </a:t>
                  </a:r>
                  <a:r>
                    <a:rPr lang="fr-FR" dirty="0" smtClean="0">
                      <a:solidFill>
                        <a:schemeClr val="bg1">
                          <a:lumMod val="85000"/>
                        </a:schemeClr>
                      </a:solidFill>
                    </a:rPr>
                    <a:t> , Fission)	</a:t>
                  </a:r>
                  <a:r>
                    <a:rPr lang="fr-FR" b="1" dirty="0" smtClean="0">
                      <a:solidFill>
                        <a:schemeClr val="bg1">
                          <a:lumMod val="85000"/>
                        </a:schemeClr>
                      </a:solidFill>
                    </a:rPr>
                    <a:t>FF</a:t>
                  </a:r>
                </a:p>
                <a:p>
                  <a:r>
                    <a:rPr lang="fr-FR" b="1" dirty="0" smtClean="0">
                      <a:solidFill>
                        <a:schemeClr val="bg1">
                          <a:lumMod val="85000"/>
                        </a:schemeClr>
                      </a:solidFill>
                    </a:rPr>
                    <a:t>LP</a:t>
                  </a:r>
                  <a:r>
                    <a:rPr lang="fr-FR" dirty="0" smtClean="0">
                      <a:solidFill>
                        <a:schemeClr val="bg1">
                          <a:lumMod val="85000"/>
                        </a:schemeClr>
                      </a:solidFill>
                    </a:rPr>
                    <a:t>  	(</a:t>
                  </a:r>
                  <a:r>
                    <a:rPr lang="fr-FR" b="1" dirty="0" smtClean="0">
                      <a:solidFill>
                        <a:schemeClr val="bg1">
                          <a:lumMod val="85000"/>
                        </a:schemeClr>
                      </a:solidFill>
                    </a:rPr>
                    <a:t>Bi  </a:t>
                  </a:r>
                  <a:r>
                    <a:rPr lang="fr-FR" dirty="0" smtClean="0">
                      <a:solidFill>
                        <a:schemeClr val="bg1">
                          <a:lumMod val="85000"/>
                        </a:schemeClr>
                      </a:solidFill>
                    </a:rPr>
                    <a:t>   ,  fus)		</a:t>
                  </a:r>
                  <a:r>
                    <a:rPr lang="fr-FR" b="1" dirty="0" smtClean="0">
                      <a:solidFill>
                        <a:schemeClr val="bg1">
                          <a:lumMod val="85000"/>
                        </a:schemeClr>
                      </a:solidFill>
                    </a:rPr>
                    <a:t>radio-isotopes</a:t>
                  </a:r>
                </a:p>
                <a:p>
                  <a:r>
                    <a:rPr lang="fr-FR" b="1" dirty="0" smtClean="0">
                      <a:solidFill>
                        <a:schemeClr val="bg1">
                          <a:lumMod val="85000"/>
                        </a:schemeClr>
                      </a:solidFill>
                    </a:rPr>
                    <a:t>HI</a:t>
                  </a:r>
                  <a:r>
                    <a:rPr lang="fr-FR" dirty="0" smtClean="0">
                      <a:solidFill>
                        <a:schemeClr val="bg1">
                          <a:lumMod val="85000"/>
                        </a:schemeClr>
                      </a:solidFill>
                    </a:rPr>
                    <a:t>   	(</a:t>
                  </a:r>
                  <a:r>
                    <a:rPr lang="fr-FR" b="1" dirty="0" err="1" smtClean="0">
                      <a:solidFill>
                        <a:schemeClr val="bg1">
                          <a:lumMod val="85000"/>
                        </a:schemeClr>
                      </a:solidFill>
                    </a:rPr>
                    <a:t>targ</a:t>
                  </a:r>
                  <a:r>
                    <a:rPr lang="fr-FR" dirty="0" smtClean="0">
                      <a:solidFill>
                        <a:schemeClr val="bg1">
                          <a:lumMod val="85000"/>
                        </a:schemeClr>
                      </a:solidFill>
                    </a:rPr>
                    <a:t> ,  fus-</a:t>
                  </a:r>
                  <a:r>
                    <a:rPr lang="fr-FR" dirty="0" err="1" smtClean="0">
                      <a:solidFill>
                        <a:schemeClr val="bg1">
                          <a:lumMod val="85000"/>
                        </a:schemeClr>
                      </a:solidFill>
                    </a:rPr>
                    <a:t>evap</a:t>
                  </a:r>
                  <a:r>
                    <a:rPr lang="fr-FR" dirty="0" smtClean="0">
                      <a:solidFill>
                        <a:schemeClr val="bg1">
                          <a:lumMod val="85000"/>
                        </a:schemeClr>
                      </a:solidFill>
                    </a:rPr>
                    <a:t>)</a:t>
                  </a:r>
                  <a14:m>
                    <m:oMath xmlns:m="http://schemas.openxmlformats.org/officeDocument/2006/math">
                      <m:sPre>
                        <m:sPrePr>
                          <m:ctrlPr>
                            <a:rPr lang="fr-FR" b="1" i="1" smtClean="0">
                              <a:solidFill>
                                <a:schemeClr val="bg1">
                                  <a:lumMod val="85000"/>
                                </a:schemeClr>
                              </a:solidFill>
                              <a:latin typeface="Cambria Math" panose="02040503050406030204" pitchFamily="18" charset="0"/>
                            </a:rPr>
                          </m:ctrlPr>
                        </m:sPrePr>
                        <m:sub>
                          <m:sSub>
                            <m:sSubPr>
                              <m:ctrlPr>
                                <a:rPr lang="fr-FR" b="1" i="1" smtClean="0">
                                  <a:solidFill>
                                    <a:schemeClr val="bg1">
                                      <a:lumMod val="85000"/>
                                    </a:schemeClr>
                                  </a:solidFill>
                                  <a:latin typeface="Cambria Math" panose="02040503050406030204" pitchFamily="18" charset="0"/>
                                </a:rPr>
                              </m:ctrlPr>
                            </m:sSubPr>
                            <m:e>
                              <m:r>
                                <a:rPr lang="fr-FR" b="1" i="1" smtClean="0">
                                  <a:solidFill>
                                    <a:schemeClr val="bg1">
                                      <a:lumMod val="85000"/>
                                    </a:schemeClr>
                                  </a:solidFill>
                                  <a:latin typeface="Cambria Math" panose="02040503050406030204" pitchFamily="18" charset="0"/>
                                </a:rPr>
                                <m:t>𝒁</m:t>
                              </m:r>
                            </m:e>
                            <m:sub>
                              <m:r>
                                <a:rPr lang="fr-FR" b="1" i="1" smtClean="0">
                                  <a:solidFill>
                                    <a:schemeClr val="bg1">
                                      <a:lumMod val="85000"/>
                                    </a:schemeClr>
                                  </a:solidFill>
                                  <a:latin typeface="Cambria Math" panose="02040503050406030204" pitchFamily="18" charset="0"/>
                                </a:rPr>
                                <m:t>=</m:t>
                              </m:r>
                              <m:r>
                                <a:rPr lang="fr-FR" b="1" i="1" smtClean="0">
                                  <a:solidFill>
                                    <a:schemeClr val="bg1">
                                      <a:lumMod val="85000"/>
                                    </a:schemeClr>
                                  </a:solidFill>
                                  <a:latin typeface="Cambria Math" panose="02040503050406030204" pitchFamily="18" charset="0"/>
                                </a:rPr>
                                <m:t>𝑵</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𝒐𝒓</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𝑺𝑯𝑬</m:t>
                              </m:r>
                            </m:sub>
                          </m:sSub>
                        </m:sub>
                        <m:sup>
                          <m:r>
                            <a:rPr lang="fr-FR" b="1" i="1" smtClean="0">
                              <a:solidFill>
                                <a:schemeClr val="bg1">
                                  <a:lumMod val="85000"/>
                                </a:schemeClr>
                              </a:solidFill>
                              <a:latin typeface="Cambria Math" panose="02040503050406030204" pitchFamily="18" charset="0"/>
                            </a:rPr>
                            <m:t>𝑨</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en-US" b="1" dirty="0" smtClean="0">
                    <a:solidFill>
                      <a:schemeClr val="bg1">
                        <a:lumMod val="85000"/>
                      </a:schemeClr>
                    </a:solidFill>
                  </a:endParaRPr>
                </a:p>
                <a:p>
                  <a:r>
                    <a:rPr lang="fr-FR" b="1" dirty="0">
                      <a:solidFill>
                        <a:schemeClr val="bg1">
                          <a:lumMod val="85000"/>
                        </a:schemeClr>
                      </a:solidFill>
                    </a:rPr>
                    <a:t>HI</a:t>
                  </a:r>
                  <a:r>
                    <a:rPr lang="fr-FR" dirty="0">
                      <a:solidFill>
                        <a:schemeClr val="bg1">
                          <a:lumMod val="85000"/>
                        </a:schemeClr>
                      </a:solidFill>
                    </a:rPr>
                    <a:t>   </a:t>
                  </a:r>
                  <a:r>
                    <a:rPr lang="fr-FR" dirty="0" smtClean="0">
                      <a:solidFill>
                        <a:schemeClr val="bg1">
                          <a:lumMod val="85000"/>
                        </a:schemeClr>
                      </a:solidFill>
                    </a:rPr>
                    <a:t>	(</a:t>
                  </a:r>
                  <a:r>
                    <a:rPr lang="fr-FR" b="1" dirty="0" err="1" smtClean="0">
                      <a:solidFill>
                        <a:schemeClr val="bg1">
                          <a:lumMod val="85000"/>
                        </a:schemeClr>
                      </a:solidFill>
                    </a:rPr>
                    <a:t>act</a:t>
                  </a:r>
                  <a:r>
                    <a:rPr lang="fr-FR" b="1" dirty="0" smtClean="0">
                      <a:solidFill>
                        <a:schemeClr val="bg1">
                          <a:lumMod val="85000"/>
                        </a:schemeClr>
                      </a:solidFill>
                    </a:rPr>
                    <a:t>*</a:t>
                  </a:r>
                  <a:r>
                    <a:rPr lang="fr-FR" dirty="0" smtClean="0">
                      <a:solidFill>
                        <a:schemeClr val="bg1">
                          <a:lumMod val="85000"/>
                        </a:schemeClr>
                      </a:solidFill>
                    </a:rPr>
                    <a:t> </a:t>
                  </a:r>
                  <a:r>
                    <a:rPr lang="fr-FR" dirty="0">
                      <a:solidFill>
                        <a:schemeClr val="bg1">
                          <a:lumMod val="85000"/>
                        </a:schemeClr>
                      </a:solidFill>
                    </a:rPr>
                    <a:t>,  fus-</a:t>
                  </a:r>
                  <a:r>
                    <a:rPr lang="fr-FR" dirty="0" err="1">
                      <a:solidFill>
                        <a:schemeClr val="bg1">
                          <a:lumMod val="85000"/>
                        </a:schemeClr>
                      </a:solidFill>
                    </a:rPr>
                    <a:t>evap</a:t>
                  </a:r>
                  <a:r>
                    <a:rPr lang="fr-FR" dirty="0" smtClean="0">
                      <a:solidFill>
                        <a:schemeClr val="bg1">
                          <a:lumMod val="85000"/>
                        </a:schemeClr>
                      </a:solidFill>
                    </a:rPr>
                    <a:t>)</a:t>
                  </a:r>
                  <a14:m>
                    <m:oMath xmlns:m="http://schemas.openxmlformats.org/officeDocument/2006/math">
                      <m:sPre>
                        <m:sPrePr>
                          <m:ctrlPr>
                            <a:rPr lang="fr-FR" b="1" i="1">
                              <a:solidFill>
                                <a:schemeClr val="bg1">
                                  <a:lumMod val="85000"/>
                                </a:schemeClr>
                              </a:solidFill>
                              <a:latin typeface="Cambria Math" panose="02040503050406030204" pitchFamily="18" charset="0"/>
                            </a:rPr>
                          </m:ctrlPr>
                        </m:sPrePr>
                        <m:sub>
                          <m:sSub>
                            <m:sSubPr>
                              <m:ctrlPr>
                                <a:rPr lang="fr-FR" b="1" i="1">
                                  <a:solidFill>
                                    <a:schemeClr val="bg1">
                                      <a:lumMod val="85000"/>
                                    </a:schemeClr>
                                  </a:solidFill>
                                  <a:latin typeface="Cambria Math" panose="02040503050406030204" pitchFamily="18" charset="0"/>
                                </a:rPr>
                              </m:ctrlPr>
                            </m:sSubPr>
                            <m:e>
                              <m:r>
                                <a:rPr lang="fr-FR" b="1" i="1">
                                  <a:solidFill>
                                    <a:schemeClr val="bg1">
                                      <a:lumMod val="85000"/>
                                    </a:schemeClr>
                                  </a:solidFill>
                                  <a:latin typeface="Cambria Math" panose="02040503050406030204" pitchFamily="18" charset="0"/>
                                </a:rPr>
                                <m:t>𝒁</m:t>
                              </m:r>
                            </m:e>
                            <m:sub>
                              <m:r>
                                <a:rPr lang="fr-FR" b="1" i="1">
                                  <a:solidFill>
                                    <a:schemeClr val="bg1">
                                      <a:lumMod val="85000"/>
                                    </a:schemeClr>
                                  </a:solidFill>
                                  <a:latin typeface="Cambria Math" panose="02040503050406030204" pitchFamily="18" charset="0"/>
                                </a:rPr>
                                <m:t>𝑺𝑯</m:t>
                              </m:r>
                              <m:r>
                                <a:rPr lang="fr-FR" b="1" i="1" smtClean="0">
                                  <a:solidFill>
                                    <a:schemeClr val="bg1">
                                      <a:lumMod val="85000"/>
                                    </a:schemeClr>
                                  </a:solidFill>
                                  <a:latin typeface="Cambria Math" panose="02040503050406030204" pitchFamily="18" charset="0"/>
                                </a:rPr>
                                <m:t>𝑬</m:t>
                              </m:r>
                            </m:sub>
                          </m:sSub>
                        </m:sub>
                        <m:sup>
                          <m:r>
                            <a:rPr lang="fr-FR" b="1" i="1">
                              <a:solidFill>
                                <a:schemeClr val="bg1">
                                  <a:lumMod val="85000"/>
                                </a:schemeClr>
                              </a:solidFill>
                              <a:latin typeface="Cambria Math" panose="02040503050406030204" pitchFamily="18" charset="0"/>
                            </a:rPr>
                            <m:t>𝑨</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targ</a:t>
                  </a:r>
                  <a:r>
                    <a:rPr lang="fr-FR" dirty="0" smtClean="0"/>
                    <a:t> </a:t>
                  </a:r>
                  <a:r>
                    <a:rPr lang="fr-FR" dirty="0"/>
                    <a:t>,  </a:t>
                  </a:r>
                  <a:r>
                    <a:rPr lang="fr-FR" dirty="0" err="1" smtClean="0"/>
                    <a:t>frag</a:t>
                  </a:r>
                  <a:r>
                    <a:rPr lang="fr-FR" dirty="0" smtClean="0"/>
                    <a:t>)</a:t>
                  </a:r>
                  <a:r>
                    <a:rPr lang="fr-FR" dirty="0"/>
                    <a:t>	</a:t>
                  </a:r>
                  <a:r>
                    <a:rPr lang="fr-FR" dirty="0" smtClean="0"/>
                    <a:t>	</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r>
                            <a:rPr lang="fr-FR" b="1" i="1" smtClean="0">
                              <a:solidFill>
                                <a:schemeClr val="bg1">
                                  <a:lumMod val="50000"/>
                                </a:schemeClr>
                              </a:solidFill>
                              <a:latin typeface="Cambria Math" panose="02040503050406030204" pitchFamily="18" charset="0"/>
                            </a:rPr>
                            <m:t>𝒁</m:t>
                          </m:r>
                        </m:sub>
                        <m:sup>
                          <m:r>
                            <a:rPr lang="fr-FR" b="1" i="1">
                              <a:solidFill>
                                <a:schemeClr val="bg1">
                                  <a:lumMod val="50000"/>
                                </a:schemeClr>
                              </a:solidFill>
                              <a:latin typeface="Cambria Math" panose="02040503050406030204" pitchFamily="18" charset="0"/>
                            </a:rPr>
                            <m:t>𝑨</m:t>
                          </m:r>
                          <m:r>
                            <a:rPr lang="fr-FR" b="1" i="1" smtClean="0">
                              <a:solidFill>
                                <a:schemeClr val="bg1">
                                  <a:lumMod val="50000"/>
                                </a:schemeClr>
                              </a:solidFill>
                              <a:latin typeface="Cambria Math" panose="02040503050406030204" pitchFamily="18" charset="0"/>
                            </a:rPr>
                            <m:t>∗</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smtClean="0">
                      <a:solidFill>
                        <a:schemeClr val="bg1">
                          <a:lumMod val="85000"/>
                        </a:schemeClr>
                      </a:solidFill>
                    </a:rPr>
                    <a:t>Hi</a:t>
                  </a:r>
                  <a:r>
                    <a:rPr lang="fr-FR" b="1" baseline="30000" dirty="0" err="1">
                      <a:solidFill>
                        <a:schemeClr val="bg1">
                          <a:lumMod val="85000"/>
                        </a:schemeClr>
                      </a:solidFill>
                    </a:rPr>
                    <a:t>q</a:t>
                  </a:r>
                  <a:r>
                    <a:rPr lang="fr-FR" b="1" baseline="30000" dirty="0" smtClean="0">
                      <a:solidFill>
                        <a:schemeClr val="bg1">
                          <a:lumMod val="85000"/>
                        </a:schemeClr>
                      </a:solidFill>
                    </a:rPr>
                    <a:t>+</a:t>
                  </a:r>
                  <a:r>
                    <a:rPr lang="fr-FR" dirty="0" smtClean="0">
                      <a:solidFill>
                        <a:schemeClr val="bg1">
                          <a:lumMod val="85000"/>
                        </a:schemeClr>
                      </a:solidFill>
                    </a:rPr>
                    <a:t> (</a:t>
                  </a:r>
                  <a:r>
                    <a:rPr lang="fr-FR" b="1" dirty="0" smtClean="0">
                      <a:solidFill>
                        <a:schemeClr val="bg1">
                          <a:lumMod val="85000"/>
                        </a:schemeClr>
                      </a:solidFill>
                    </a:rPr>
                    <a:t>C</a:t>
                  </a:r>
                  <a:r>
                    <a:rPr lang="fr-FR" dirty="0" smtClean="0">
                      <a:solidFill>
                        <a:schemeClr val="bg1">
                          <a:lumMod val="85000"/>
                        </a:schemeClr>
                      </a:solidFill>
                    </a:rPr>
                    <a:t> </a:t>
                  </a:r>
                  <a:r>
                    <a:rPr lang="fr-FR" dirty="0">
                      <a:solidFill>
                        <a:schemeClr val="bg1">
                          <a:lumMod val="85000"/>
                        </a:schemeClr>
                      </a:solidFill>
                    </a:rPr>
                    <a:t>,  </a:t>
                  </a:r>
                  <a:r>
                    <a:rPr lang="fr-FR" dirty="0" smtClean="0">
                      <a:solidFill>
                        <a:schemeClr val="bg1">
                          <a:lumMod val="85000"/>
                        </a:schemeClr>
                      </a:solidFill>
                    </a:rPr>
                    <a:t>stripping)</a:t>
                  </a:r>
                  <a:r>
                    <a:rPr lang="fr-FR" dirty="0">
                      <a:solidFill>
                        <a:schemeClr val="bg1">
                          <a:lumMod val="85000"/>
                        </a:schemeClr>
                      </a:solidFill>
                    </a:rPr>
                    <a:t>	</a:t>
                  </a:r>
                  <a14:m>
                    <m:oMath xmlns:m="http://schemas.openxmlformats.org/officeDocument/2006/math">
                      <m:r>
                        <m:rPr>
                          <m:nor/>
                        </m:rPr>
                        <a:rPr lang="fr-FR" b="1" dirty="0" smtClean="0">
                          <a:solidFill>
                            <a:schemeClr val="bg1">
                              <a:lumMod val="85000"/>
                            </a:schemeClr>
                          </a:solidFill>
                        </a:rPr>
                        <m:t>Hi</m:t>
                      </m:r>
                      <m:r>
                        <m:rPr>
                          <m:nor/>
                        </m:rPr>
                        <a:rPr lang="fr-FR" b="1" i="0" baseline="30000" dirty="0" smtClean="0">
                          <a:solidFill>
                            <a:schemeClr val="bg1">
                              <a:lumMod val="85000"/>
                            </a:schemeClr>
                          </a:solidFill>
                        </a:rPr>
                        <m:t>(</m:t>
                      </m:r>
                      <m:r>
                        <m:rPr>
                          <m:nor/>
                        </m:rPr>
                        <a:rPr lang="fr-FR" b="1" i="0" baseline="30000" dirty="0" smtClean="0">
                          <a:solidFill>
                            <a:schemeClr val="bg1">
                              <a:lumMod val="85000"/>
                            </a:schemeClr>
                          </a:solidFill>
                        </a:rPr>
                        <m:t>q</m:t>
                      </m:r>
                      <m:r>
                        <m:rPr>
                          <m:nor/>
                        </m:rPr>
                        <a:rPr lang="fr-FR" b="1" i="0" baseline="30000" dirty="0" smtClean="0">
                          <a:solidFill>
                            <a:schemeClr val="bg1">
                              <a:lumMod val="85000"/>
                            </a:schemeClr>
                          </a:solidFill>
                        </a:rPr>
                        <m:t>+</m:t>
                      </m:r>
                      <m:r>
                        <m:rPr>
                          <m:nor/>
                        </m:rPr>
                        <a:rPr lang="fr-FR" b="1" i="0" baseline="30000" dirty="0" smtClean="0">
                          <a:solidFill>
                            <a:schemeClr val="bg1">
                              <a:lumMod val="85000"/>
                            </a:schemeClr>
                          </a:solidFill>
                        </a:rPr>
                        <m:t>n</m:t>
                      </m:r>
                      <m:r>
                        <m:rPr>
                          <m:nor/>
                        </m:rPr>
                        <a:rPr lang="fr-FR" b="1" i="0" baseline="30000" dirty="0" smtClean="0">
                          <a:solidFill>
                            <a:schemeClr val="bg1">
                              <a:lumMod val="85000"/>
                            </a:schemeClr>
                          </a:solidFill>
                        </a:rPr>
                        <m:t>)+</m:t>
                      </m:r>
                    </m:oMath>
                  </a14:m>
                  <a:endParaRPr lang="en-US" b="1" dirty="0">
                    <a:solidFill>
                      <a:schemeClr val="bg1">
                        <a:lumMod val="85000"/>
                      </a:schemeClr>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816488" y="866719"/>
                  <a:ext cx="4092787" cy="2149563"/>
                </a:xfrm>
                <a:prstGeom prst="rect">
                  <a:avLst/>
                </a:prstGeom>
                <a:blipFill>
                  <a:blip r:embed="rId3"/>
                  <a:stretch>
                    <a:fillRect l="-1341" t="-1416" r="-447" b="-3399"/>
                  </a:stretch>
                </a:blipFill>
              </p:spPr>
              <p:txBody>
                <a:bodyPr/>
                <a:lstStyle/>
                <a:p>
                  <a:r>
                    <a:rPr lang="en-US">
                      <a:noFill/>
                    </a:rPr>
                    <a:t> </a:t>
                  </a:r>
                </a:p>
              </p:txBody>
            </p:sp>
          </mc:Fallback>
        </mc:AlternateContent>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32" y="2408853"/>
              <a:ext cx="207645" cy="213360"/>
            </a:xfrm>
            <a:prstGeom prst="rect">
              <a:avLst/>
            </a:prstGeom>
          </p:spPr>
        </p:pic>
        <p:pic>
          <p:nvPicPr>
            <p:cNvPr id="11" name="Image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8365" y="2083689"/>
              <a:ext cx="220980" cy="215265"/>
            </a:xfrm>
            <a:prstGeom prst="rect">
              <a:avLst/>
            </a:prstGeom>
          </p:spPr>
        </p:pic>
        <p:pic>
          <p:nvPicPr>
            <p:cNvPr id="12" name="Image 11"/>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46285" y="2716296"/>
              <a:ext cx="205740" cy="215265"/>
            </a:xfrm>
            <a:prstGeom prst="rect">
              <a:avLst/>
            </a:prstGeom>
          </p:spPr>
        </p:pic>
        <p:pic>
          <p:nvPicPr>
            <p:cNvPr id="13" name="Image 12"/>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24193" y="1780056"/>
              <a:ext cx="222885" cy="211455"/>
            </a:xfrm>
            <a:prstGeom prst="rect">
              <a:avLst/>
            </a:prstGeom>
          </p:spPr>
        </p:pic>
        <p:pic>
          <p:nvPicPr>
            <p:cNvPr id="14" name="Image 1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31812" y="1240815"/>
              <a:ext cx="220980" cy="215265"/>
            </a:xfrm>
            <a:prstGeom prst="rect">
              <a:avLst/>
            </a:prstGeom>
          </p:spPr>
        </p:pic>
        <p:pic>
          <p:nvPicPr>
            <p:cNvPr id="15" name="Image 14"/>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20479" y="1497559"/>
              <a:ext cx="222885" cy="211455"/>
            </a:xfrm>
            <a:prstGeom prst="rect">
              <a:avLst/>
            </a:prstGeom>
          </p:spPr>
        </p:pic>
        <p:pic>
          <p:nvPicPr>
            <p:cNvPr id="16" name="Image 15"/>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31812" y="961059"/>
              <a:ext cx="222885" cy="211455"/>
            </a:xfrm>
            <a:prstGeom prst="rect">
              <a:avLst/>
            </a:prstGeom>
          </p:spPr>
        </p:pic>
      </p:grpSp>
      <p:sp>
        <p:nvSpPr>
          <p:cNvPr id="17" name="ZoneTexte 16"/>
          <p:cNvSpPr txBox="1"/>
          <p:nvPr/>
        </p:nvSpPr>
        <p:spPr>
          <a:xfrm>
            <a:off x="1344021" y="2308048"/>
            <a:ext cx="6319034" cy="830997"/>
          </a:xfrm>
          <a:prstGeom prst="rect">
            <a:avLst/>
          </a:prstGeom>
          <a:noFill/>
        </p:spPr>
        <p:txBody>
          <a:bodyPr wrap="square" rtlCol="0">
            <a:spAutoFit/>
          </a:bodyPr>
          <a:lstStyle/>
          <a:p>
            <a:r>
              <a:rPr lang="fr-FR" sz="2400" b="1" dirty="0" smtClean="0"/>
              <a:t>ECS </a:t>
            </a:r>
            <a:r>
              <a:rPr lang="fr-FR" sz="2400" b="1" dirty="0" err="1" smtClean="0"/>
              <a:t>Febiad</a:t>
            </a:r>
            <a:r>
              <a:rPr lang="fr-FR" sz="2400" b="1" dirty="0" smtClean="0"/>
              <a:t> existant avec cibles graphite</a:t>
            </a:r>
          </a:p>
          <a:p>
            <a:r>
              <a:rPr lang="fr-FR" sz="2400" b="1" dirty="0"/>
              <a:t>	</a:t>
            </a:r>
            <a:r>
              <a:rPr lang="fr-FR" sz="2400" b="1" dirty="0" smtClean="0"/>
              <a:t>		Fragmentation du projectile</a:t>
            </a:r>
            <a:endParaRPr lang="fr-FR" sz="2400" b="1" dirty="0"/>
          </a:p>
        </p:txBody>
      </p:sp>
      <p:pic>
        <p:nvPicPr>
          <p:cNvPr id="18" name="Image 17"/>
          <p:cNvPicPr>
            <a:picLocks noChangeAspect="1"/>
          </p:cNvPicPr>
          <p:nvPr/>
        </p:nvPicPr>
        <p:blipFill>
          <a:blip r:embed="rId10"/>
          <a:stretch>
            <a:fillRect/>
          </a:stretch>
        </p:blipFill>
        <p:spPr>
          <a:xfrm>
            <a:off x="1630610" y="3164811"/>
            <a:ext cx="5745856" cy="3618046"/>
          </a:xfrm>
          <a:prstGeom prst="rect">
            <a:avLst/>
          </a:prstGeom>
        </p:spPr>
      </p:pic>
      <p:pic>
        <p:nvPicPr>
          <p:cNvPr id="19" name="Image 18"/>
          <p:cNvPicPr>
            <a:picLocks noChangeAspect="1"/>
          </p:cNvPicPr>
          <p:nvPr/>
        </p:nvPicPr>
        <p:blipFill>
          <a:blip r:embed="rId11"/>
          <a:stretch>
            <a:fillRect/>
          </a:stretch>
        </p:blipFill>
        <p:spPr>
          <a:xfrm>
            <a:off x="8097344" y="1515421"/>
            <a:ext cx="3816427" cy="4084674"/>
          </a:xfrm>
          <a:prstGeom prst="rect">
            <a:avLst/>
          </a:prstGeom>
        </p:spPr>
      </p:pic>
      <p:sp>
        <p:nvSpPr>
          <p:cNvPr id="20" name="ZoneTexte 19"/>
          <p:cNvSpPr txBox="1"/>
          <p:nvPr/>
        </p:nvSpPr>
        <p:spPr>
          <a:xfrm>
            <a:off x="8365319" y="5817539"/>
            <a:ext cx="3079753" cy="707886"/>
          </a:xfrm>
          <a:prstGeom prst="rect">
            <a:avLst/>
          </a:prstGeom>
          <a:noFill/>
        </p:spPr>
        <p:txBody>
          <a:bodyPr wrap="square" rtlCol="0">
            <a:spAutoFit/>
          </a:bodyPr>
          <a:lstStyle/>
          <a:p>
            <a:r>
              <a:rPr lang="fr-FR" sz="2000" b="1" dirty="0" smtClean="0">
                <a:solidFill>
                  <a:schemeClr val="accent1"/>
                </a:solidFill>
              </a:rPr>
              <a:t>New isotopes </a:t>
            </a:r>
            <a:r>
              <a:rPr lang="fr-FR" sz="2000" b="1" dirty="0" smtClean="0">
                <a:solidFill>
                  <a:schemeClr val="accent1"/>
                </a:solidFill>
                <a:sym typeface="Wingdings" panose="05000000000000000000" pitchFamily="2" charset="2"/>
              </a:rPr>
              <a:t> </a:t>
            </a:r>
          </a:p>
          <a:p>
            <a:r>
              <a:rPr lang="fr-FR" sz="2000" b="1" dirty="0" smtClean="0">
                <a:solidFill>
                  <a:schemeClr val="accent1"/>
                </a:solidFill>
                <a:sym typeface="Wingdings" panose="05000000000000000000" pitchFamily="2" charset="2"/>
              </a:rPr>
              <a:t>Target fragmentation ?</a:t>
            </a:r>
            <a:endParaRPr lang="en-US" sz="2000" b="1" dirty="0">
              <a:solidFill>
                <a:schemeClr val="accent1"/>
              </a:solidFill>
            </a:endParaRPr>
          </a:p>
        </p:txBody>
      </p:sp>
    </p:spTree>
    <p:extLst>
      <p:ext uri="{BB962C8B-B14F-4D97-AF65-F5344CB8AC3E}">
        <p14:creationId xmlns:p14="http://schemas.microsoft.com/office/powerpoint/2010/main" val="601648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9982" y="5999519"/>
            <a:ext cx="9423422" cy="646331"/>
          </a:xfrm>
          <a:prstGeom prst="rect">
            <a:avLst/>
          </a:prstGeom>
          <a:noFill/>
        </p:spPr>
        <p:txBody>
          <a:bodyPr wrap="square" rtlCol="0">
            <a:spAutoFit/>
          </a:bodyPr>
          <a:lstStyle/>
          <a:p>
            <a:r>
              <a:rPr lang="fr-FR" dirty="0" smtClean="0">
                <a:sym typeface="Wingdings" pitchFamily="2" charset="2"/>
              </a:rPr>
              <a:t>Sous forme de feuilles métalliques (Nb), de céramiques poreuses (</a:t>
            </a:r>
            <a:r>
              <a:rPr lang="fr-FR" dirty="0" err="1" smtClean="0">
                <a:sym typeface="Wingdings" pitchFamily="2" charset="2"/>
              </a:rPr>
              <a:t>SiC</a:t>
            </a:r>
            <a:r>
              <a:rPr lang="fr-FR" dirty="0" smtClean="0">
                <a:sym typeface="Wingdings" pitchFamily="2" charset="2"/>
              </a:rPr>
              <a:t>, Al</a:t>
            </a:r>
            <a:r>
              <a:rPr lang="fr-FR" baseline="-25000" dirty="0" smtClean="0">
                <a:sym typeface="Wingdings" pitchFamily="2" charset="2"/>
              </a:rPr>
              <a:t>2</a:t>
            </a:r>
            <a:r>
              <a:rPr lang="fr-FR" dirty="0" smtClean="0">
                <a:sym typeface="Wingdings" pitchFamily="2" charset="2"/>
              </a:rPr>
              <a:t>O</a:t>
            </a:r>
            <a:r>
              <a:rPr lang="fr-FR" baseline="-25000" dirty="0" smtClean="0">
                <a:sym typeface="Wingdings" pitchFamily="2" charset="2"/>
              </a:rPr>
              <a:t>3</a:t>
            </a:r>
            <a:r>
              <a:rPr lang="fr-FR" dirty="0" smtClean="0">
                <a:sym typeface="Wingdings" pitchFamily="2" charset="2"/>
              </a:rPr>
              <a:t>, </a:t>
            </a:r>
            <a:r>
              <a:rPr lang="fr-FR" dirty="0" err="1" smtClean="0">
                <a:sym typeface="Wingdings" pitchFamily="2" charset="2"/>
              </a:rPr>
              <a:t>MgO</a:t>
            </a:r>
            <a:r>
              <a:rPr lang="fr-FR" dirty="0" smtClean="0">
                <a:sym typeface="Wingdings" pitchFamily="2" charset="2"/>
              </a:rPr>
              <a:t>…) ou de mousse de graphite imprégnée. </a:t>
            </a:r>
            <a:endParaRPr lang="fr-FR" dirty="0">
              <a:sym typeface="Wingdings" pitchFamily="2" charset="2"/>
            </a:endParaRPr>
          </a:p>
        </p:txBody>
      </p:sp>
      <p:graphicFrame>
        <p:nvGraphicFramePr>
          <p:cNvPr id="3" name="Tableau 2"/>
          <p:cNvGraphicFramePr>
            <a:graphicFrameLocks noGrp="1"/>
          </p:cNvGraphicFramePr>
          <p:nvPr>
            <p:extLst>
              <p:ext uri="{D42A27DB-BD31-4B8C-83A1-F6EECF244321}">
                <p14:modId xmlns:p14="http://schemas.microsoft.com/office/powerpoint/2010/main" val="2349577166"/>
              </p:ext>
            </p:extLst>
          </p:nvPr>
        </p:nvGraphicFramePr>
        <p:xfrm>
          <a:off x="301394" y="1344051"/>
          <a:ext cx="7350545" cy="4511040"/>
        </p:xfrm>
        <a:graphic>
          <a:graphicData uri="http://schemas.openxmlformats.org/drawingml/2006/table">
            <a:tbl>
              <a:tblPr firstRow="1" bandRow="1">
                <a:tableStyleId>{5C22544A-7EE6-4342-B048-85BDC9FD1C3A}</a:tableStyleId>
              </a:tblPr>
              <a:tblGrid>
                <a:gridCol w="1596516">
                  <a:extLst>
                    <a:ext uri="{9D8B030D-6E8A-4147-A177-3AD203B41FA5}">
                      <a16:colId xmlns:a16="http://schemas.microsoft.com/office/drawing/2014/main" val="20000"/>
                    </a:ext>
                  </a:extLst>
                </a:gridCol>
                <a:gridCol w="1761892">
                  <a:extLst>
                    <a:ext uri="{9D8B030D-6E8A-4147-A177-3AD203B41FA5}">
                      <a16:colId xmlns:a16="http://schemas.microsoft.com/office/drawing/2014/main" val="20001"/>
                    </a:ext>
                  </a:extLst>
                </a:gridCol>
                <a:gridCol w="3992137">
                  <a:extLst>
                    <a:ext uri="{9D8B030D-6E8A-4147-A177-3AD203B41FA5}">
                      <a16:colId xmlns:a16="http://schemas.microsoft.com/office/drawing/2014/main" val="1505431949"/>
                    </a:ext>
                  </a:extLst>
                </a:gridCol>
              </a:tblGrid>
              <a:tr h="4682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noProof="0" dirty="0" err="1" smtClean="0">
                          <a:sym typeface="Wingdings" pitchFamily="2" charset="2"/>
                        </a:rPr>
                        <a:t>Cible</a:t>
                      </a:r>
                      <a:r>
                        <a:rPr lang="en-US" sz="1600" b="1" noProof="0" dirty="0" smtClean="0">
                          <a:sym typeface="Wingdings" pitchFamily="2" charset="2"/>
                        </a:rPr>
                        <a:t> de fragmentation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t>Faisceau</a:t>
                      </a:r>
                      <a:r>
                        <a:rPr lang="fr-FR" sz="1600" b="1" baseline="0" dirty="0" smtClean="0"/>
                        <a:t> d’intérêt</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Estimation</a:t>
                      </a:r>
                      <a:r>
                        <a:rPr lang="en-US" sz="1600" baseline="0" dirty="0" smtClean="0"/>
                        <a:t> de </a:t>
                      </a:r>
                      <a:r>
                        <a:rPr lang="en-US" sz="1600" baseline="0" dirty="0" err="1" smtClean="0"/>
                        <a:t>l’intensité</a:t>
                      </a:r>
                      <a:r>
                        <a:rPr lang="en-US" sz="1600" baseline="0" dirty="0" smtClean="0"/>
                        <a:t> </a:t>
                      </a:r>
                      <a:r>
                        <a:rPr lang="en-US" sz="1600" baseline="0" dirty="0" err="1" smtClean="0"/>
                        <a:t>accélérée</a:t>
                      </a:r>
                      <a:r>
                        <a:rPr lang="en-US" sz="1600" baseline="0" dirty="0" smtClean="0"/>
                        <a:t> </a:t>
                      </a:r>
                      <a:endParaRPr lang="fr-FR"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t>faisceau primaire </a:t>
                      </a:r>
                      <a:r>
                        <a:rPr lang="fr-FR" sz="1600" baseline="30000" dirty="0" smtClean="0"/>
                        <a:t>12</a:t>
                      </a:r>
                      <a:r>
                        <a:rPr lang="fr-FR" sz="1600" dirty="0" smtClean="0"/>
                        <a:t>C 95 </a:t>
                      </a:r>
                      <a:r>
                        <a:rPr lang="fr-FR" sz="1600" dirty="0" err="1" smtClean="0"/>
                        <a:t>A.MeV</a:t>
                      </a:r>
                      <a:r>
                        <a:rPr lang="fr-FR" sz="1600" dirty="0" smtClean="0"/>
                        <a:t> 2.10</a:t>
                      </a:r>
                      <a:r>
                        <a:rPr lang="fr-FR" sz="1600" baseline="30000" dirty="0" smtClean="0"/>
                        <a:t>13 </a:t>
                      </a:r>
                      <a:r>
                        <a:rPr lang="fr-FR" sz="1600" dirty="0" smtClean="0"/>
                        <a:t>PPS /3600 W </a:t>
                      </a:r>
                      <a:endParaRPr lang="en-US" sz="1600" baseline="0" dirty="0" smtClean="0"/>
                    </a:p>
                  </a:txBody>
                  <a:tcPr/>
                </a:tc>
                <a:extLst>
                  <a:ext uri="{0D108BD9-81ED-4DB2-BD59-A6C34878D82A}">
                    <a16:rowId xmlns:a16="http://schemas.microsoft.com/office/drawing/2014/main" val="10000"/>
                  </a:ext>
                </a:extLst>
              </a:tr>
              <a:tr h="0">
                <a:tc rowSpan="6">
                  <a:txBody>
                    <a:bodyPr/>
                    <a:lstStyle/>
                    <a:p>
                      <a:pPr algn="ctr"/>
                      <a:r>
                        <a:rPr lang="fr-FR" sz="1600" b="1" dirty="0" smtClean="0">
                          <a:sym typeface="Wingdings" pitchFamily="2" charset="2"/>
                        </a:rPr>
                        <a:t>Nb</a:t>
                      </a:r>
                    </a:p>
                  </a:txBody>
                  <a:tcPr>
                    <a:solidFill>
                      <a:schemeClr val="bg1">
                        <a:lumMod val="85000"/>
                      </a:schemeClr>
                    </a:solidFill>
                  </a:tcPr>
                </a:tc>
                <a:tc>
                  <a:txBody>
                    <a:bodyPr/>
                    <a:lstStyle/>
                    <a:p>
                      <a:pPr algn="ctr"/>
                      <a:r>
                        <a:rPr lang="en-US" sz="1600" b="1" baseline="30000" dirty="0" smtClean="0"/>
                        <a:t>60</a:t>
                      </a:r>
                      <a:r>
                        <a:rPr lang="en-US" sz="1600" b="1" baseline="0" dirty="0" smtClean="0"/>
                        <a:t>Zn</a:t>
                      </a:r>
                      <a:endParaRPr lang="en-US" sz="1600" b="1" dirty="0"/>
                    </a:p>
                  </a:txBody>
                  <a:tcPr>
                    <a:solidFill>
                      <a:schemeClr val="bg1">
                        <a:lumMod val="85000"/>
                      </a:schemeClr>
                    </a:solidFill>
                  </a:tcPr>
                </a:tc>
                <a:tc>
                  <a:txBody>
                    <a:bodyPr/>
                    <a:lstStyle/>
                    <a:p>
                      <a:pPr algn="ctr"/>
                      <a:r>
                        <a:rPr lang="en-US" sz="1600" b="1" dirty="0" smtClean="0"/>
                        <a:t>1,5.10</a:t>
                      </a:r>
                      <a:r>
                        <a:rPr lang="en-US" sz="1600" b="1" baseline="30000" dirty="0" smtClean="0"/>
                        <a:t>4</a:t>
                      </a:r>
                      <a:endParaRPr lang="en-US" sz="1600" b="1" dirty="0"/>
                    </a:p>
                  </a:txBody>
                  <a:tcPr>
                    <a:solidFill>
                      <a:schemeClr val="bg1">
                        <a:lumMod val="85000"/>
                      </a:schemeClr>
                    </a:solidFill>
                  </a:tcPr>
                </a:tc>
                <a:extLst>
                  <a:ext uri="{0D108BD9-81ED-4DB2-BD59-A6C34878D82A}">
                    <a16:rowId xmlns:a16="http://schemas.microsoft.com/office/drawing/2014/main" val="10001"/>
                  </a:ext>
                </a:extLst>
              </a:tr>
              <a:tr h="249939">
                <a:tc vMerge="1">
                  <a:txBody>
                    <a:bodyPr/>
                    <a:lstStyle/>
                    <a:p>
                      <a:endParaRPr lang="fr-FR"/>
                    </a:p>
                  </a:txBody>
                  <a:tcPr/>
                </a:tc>
                <a:tc>
                  <a:txBody>
                    <a:bodyPr/>
                    <a:lstStyle/>
                    <a:p>
                      <a:pPr algn="ctr"/>
                      <a:r>
                        <a:rPr lang="en-US" sz="1600" b="1" baseline="30000" dirty="0" smtClean="0"/>
                        <a:t>64</a:t>
                      </a:r>
                      <a:r>
                        <a:rPr lang="en-US" sz="1600" b="1" dirty="0" smtClean="0"/>
                        <a:t>Ge</a:t>
                      </a:r>
                      <a:endParaRPr lang="en-US" sz="1600" b="1" dirty="0"/>
                    </a:p>
                  </a:txBody>
                  <a:tcPr>
                    <a:solidFill>
                      <a:schemeClr val="bg1">
                        <a:lumMod val="85000"/>
                      </a:schemeClr>
                    </a:solidFill>
                  </a:tcPr>
                </a:tc>
                <a:tc>
                  <a:txBody>
                    <a:bodyPr/>
                    <a:lstStyle/>
                    <a:p>
                      <a:pPr algn="ctr"/>
                      <a:r>
                        <a:rPr lang="en-US" sz="1600" b="1" dirty="0" smtClean="0"/>
                        <a:t>1,5.10</a:t>
                      </a:r>
                      <a:r>
                        <a:rPr lang="en-US" sz="1600" b="1" baseline="30000" dirty="0" smtClean="0"/>
                        <a:t>3</a:t>
                      </a:r>
                      <a:endParaRPr lang="en-US" sz="1600" b="1" dirty="0"/>
                    </a:p>
                  </a:txBody>
                  <a:tcPr>
                    <a:solidFill>
                      <a:schemeClr val="bg1">
                        <a:lumMod val="85000"/>
                      </a:schemeClr>
                    </a:solidFill>
                  </a:tcPr>
                </a:tc>
                <a:extLst>
                  <a:ext uri="{0D108BD9-81ED-4DB2-BD59-A6C34878D82A}">
                    <a16:rowId xmlns:a16="http://schemas.microsoft.com/office/drawing/2014/main" val="1318327213"/>
                  </a:ext>
                </a:extLst>
              </a:tr>
              <a:tr h="195077">
                <a:tc vMerge="1">
                  <a:txBody>
                    <a:bodyPr/>
                    <a:lstStyle/>
                    <a:p>
                      <a:endParaRPr lang="fr-FR"/>
                    </a:p>
                  </a:txBody>
                  <a:tcPr/>
                </a:tc>
                <a:tc>
                  <a:txBody>
                    <a:bodyPr/>
                    <a:lstStyle/>
                    <a:p>
                      <a:pPr algn="ctr"/>
                      <a:r>
                        <a:rPr lang="en-US" sz="1600" b="1" baseline="30000" dirty="0" smtClean="0"/>
                        <a:t>63</a:t>
                      </a:r>
                      <a:r>
                        <a:rPr lang="en-US" sz="1600" b="1" dirty="0" smtClean="0"/>
                        <a:t>Ga</a:t>
                      </a:r>
                      <a:endParaRPr lang="en-US" sz="1600" b="1" dirty="0"/>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smtClean="0"/>
                        <a:t>6,7.10</a:t>
                      </a:r>
                      <a:r>
                        <a:rPr lang="en-US" sz="1600" b="1" baseline="30000" dirty="0" smtClean="0"/>
                        <a:t>4</a:t>
                      </a:r>
                      <a:endParaRPr lang="en-US" sz="1600" b="1" dirty="0" smtClean="0"/>
                    </a:p>
                  </a:txBody>
                  <a:tcPr>
                    <a:solidFill>
                      <a:schemeClr val="bg1">
                        <a:lumMod val="85000"/>
                      </a:schemeClr>
                    </a:solidFill>
                  </a:tcPr>
                </a:tc>
                <a:extLst>
                  <a:ext uri="{0D108BD9-81ED-4DB2-BD59-A6C34878D82A}">
                    <a16:rowId xmlns:a16="http://schemas.microsoft.com/office/drawing/2014/main" val="1299920489"/>
                  </a:ext>
                </a:extLst>
              </a:tr>
              <a:tr h="140216">
                <a:tc vMerge="1">
                  <a:txBody>
                    <a:bodyPr/>
                    <a:lstStyle/>
                    <a:p>
                      <a:endParaRPr lang="fr-FR"/>
                    </a:p>
                  </a:txBody>
                  <a:tcPr/>
                </a:tc>
                <a:tc>
                  <a:txBody>
                    <a:bodyPr/>
                    <a:lstStyle/>
                    <a:p>
                      <a:pPr algn="ctr"/>
                      <a:r>
                        <a:rPr lang="en-US" sz="1600" b="1" baseline="30000" dirty="0" smtClean="0"/>
                        <a:t>67</a:t>
                      </a:r>
                      <a:r>
                        <a:rPr lang="en-US" sz="1600" b="1" dirty="0" smtClean="0"/>
                        <a:t>As</a:t>
                      </a:r>
                      <a:endParaRPr lang="en-US" sz="1600" b="1" dirty="0"/>
                    </a:p>
                  </a:txBody>
                  <a:tcPr>
                    <a:solidFill>
                      <a:schemeClr val="bg1">
                        <a:lumMod val="85000"/>
                      </a:schemeClr>
                    </a:solidFill>
                  </a:tcPr>
                </a:tc>
                <a:tc>
                  <a:txBody>
                    <a:bodyPr/>
                    <a:lstStyle/>
                    <a:p>
                      <a:pPr algn="ctr"/>
                      <a:r>
                        <a:rPr lang="en-US" sz="1600" b="1" dirty="0" smtClean="0"/>
                        <a:t>2,7.10</a:t>
                      </a:r>
                      <a:r>
                        <a:rPr lang="en-US" sz="1600" b="1" baseline="30000" dirty="0" smtClean="0"/>
                        <a:t>3</a:t>
                      </a:r>
                      <a:endParaRPr lang="en-US" sz="1600" b="1" dirty="0"/>
                    </a:p>
                  </a:txBody>
                  <a:tcPr>
                    <a:solidFill>
                      <a:schemeClr val="bg1">
                        <a:lumMod val="85000"/>
                      </a:schemeClr>
                    </a:solidFill>
                  </a:tcPr>
                </a:tc>
                <a:extLst>
                  <a:ext uri="{0D108BD9-81ED-4DB2-BD59-A6C34878D82A}">
                    <a16:rowId xmlns:a16="http://schemas.microsoft.com/office/drawing/2014/main" val="208261621"/>
                  </a:ext>
                </a:extLst>
              </a:tr>
              <a:tr h="0">
                <a:tc vMerge="1">
                  <a:txBody>
                    <a:bodyPr/>
                    <a:lstStyle/>
                    <a:p>
                      <a:endParaRPr lang="fr-FR"/>
                    </a:p>
                  </a:txBody>
                  <a:tcPr/>
                </a:tc>
                <a:tc>
                  <a:txBody>
                    <a:bodyPr/>
                    <a:lstStyle/>
                    <a:p>
                      <a:pPr algn="ctr"/>
                      <a:r>
                        <a:rPr lang="en-US" sz="1600" b="1" baseline="30000" dirty="0" smtClean="0"/>
                        <a:t>72,74,76</a:t>
                      </a:r>
                      <a:r>
                        <a:rPr lang="en-US" sz="1600" b="1" dirty="0" smtClean="0"/>
                        <a:t>Kr</a:t>
                      </a:r>
                      <a:endParaRPr lang="en-US" sz="1600" b="1" dirty="0"/>
                    </a:p>
                  </a:txBody>
                  <a:tcPr>
                    <a:solidFill>
                      <a:schemeClr val="bg1">
                        <a:lumMod val="85000"/>
                      </a:schemeClr>
                    </a:solidFill>
                  </a:tcPr>
                </a:tc>
                <a:tc>
                  <a:txBody>
                    <a:bodyPr/>
                    <a:lstStyle/>
                    <a:p>
                      <a:pPr algn="ctr"/>
                      <a:r>
                        <a:rPr lang="en-US" sz="1600" b="1" dirty="0" smtClean="0"/>
                        <a:t>4,9.10</a:t>
                      </a:r>
                      <a:r>
                        <a:rPr lang="en-US" sz="1600" b="1" baseline="30000" dirty="0" smtClean="0"/>
                        <a:t>2</a:t>
                      </a:r>
                      <a:r>
                        <a:rPr lang="en-US" sz="1600" b="1" baseline="0" dirty="0" smtClean="0"/>
                        <a:t>/1,4.10</a:t>
                      </a:r>
                      <a:r>
                        <a:rPr lang="en-US" sz="1600" b="1" baseline="30000" dirty="0" smtClean="0"/>
                        <a:t>5</a:t>
                      </a:r>
                      <a:r>
                        <a:rPr lang="en-US" sz="1600" b="1" baseline="0" dirty="0" smtClean="0"/>
                        <a:t>/3,1.10</a:t>
                      </a:r>
                      <a:r>
                        <a:rPr lang="en-US" sz="1600" b="1" baseline="30000" dirty="0" smtClean="0"/>
                        <a:t>6</a:t>
                      </a:r>
                      <a:endParaRPr lang="en-US" sz="1600" b="1" dirty="0"/>
                    </a:p>
                  </a:txBody>
                  <a:tcPr>
                    <a:solidFill>
                      <a:schemeClr val="bg1">
                        <a:lumMod val="85000"/>
                      </a:schemeClr>
                    </a:solidFill>
                  </a:tcPr>
                </a:tc>
                <a:extLst>
                  <a:ext uri="{0D108BD9-81ED-4DB2-BD59-A6C34878D82A}">
                    <a16:rowId xmlns:a16="http://schemas.microsoft.com/office/drawing/2014/main" val="3792140973"/>
                  </a:ext>
                </a:extLst>
              </a:tr>
              <a:tr h="0">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smtClean="0"/>
                        <a:t>79</a:t>
                      </a:r>
                      <a:r>
                        <a:rPr lang="en-US" sz="1600" b="1" baseline="0" dirty="0" smtClean="0"/>
                        <a:t>Se</a:t>
                      </a:r>
                      <a:endParaRPr lang="en-US" sz="1600" b="1" dirty="0" smtClean="0"/>
                    </a:p>
                  </a:txBody>
                  <a:tcPr>
                    <a:solidFill>
                      <a:schemeClr val="bg1">
                        <a:lumMod val="85000"/>
                      </a:schemeClr>
                    </a:solidFill>
                  </a:tcPr>
                </a:tc>
                <a:tc>
                  <a:txBody>
                    <a:bodyPr/>
                    <a:lstStyle/>
                    <a:p>
                      <a:pPr algn="ctr"/>
                      <a:r>
                        <a:rPr lang="en-US" sz="1600" b="1" dirty="0" smtClean="0"/>
                        <a:t>4,5.10</a:t>
                      </a:r>
                      <a:r>
                        <a:rPr lang="en-US" sz="1600" b="1" baseline="30000" dirty="0" smtClean="0"/>
                        <a:t>4</a:t>
                      </a:r>
                      <a:endParaRPr lang="en-US" sz="1600" b="1" dirty="0"/>
                    </a:p>
                  </a:txBody>
                  <a:tcPr>
                    <a:solidFill>
                      <a:schemeClr val="bg1">
                        <a:lumMod val="85000"/>
                      </a:schemeClr>
                    </a:solidFill>
                  </a:tcPr>
                </a:tc>
                <a:extLst>
                  <a:ext uri="{0D108BD9-81ED-4DB2-BD59-A6C34878D82A}">
                    <a16:rowId xmlns:a16="http://schemas.microsoft.com/office/drawing/2014/main" val="2892930749"/>
                  </a:ext>
                </a:extLst>
              </a:tr>
              <a:tr h="279506">
                <a:tc rowSpan="2">
                  <a:txBody>
                    <a:bodyPr/>
                    <a:lstStyle/>
                    <a:p>
                      <a:pPr algn="ctr"/>
                      <a:r>
                        <a:rPr lang="fr-FR" sz="1600" b="1" dirty="0" err="1" smtClean="0"/>
                        <a:t>SiC</a:t>
                      </a:r>
                      <a:endParaRPr lang="fr-FR" sz="1600" b="1" dirty="0" smtClean="0"/>
                    </a:p>
                  </a:txBody>
                  <a:tcPr>
                    <a:solidFill>
                      <a:schemeClr val="bg1">
                        <a:lumMod val="65000"/>
                      </a:schemeClr>
                    </a:solidFill>
                  </a:tcPr>
                </a:tc>
                <a:tc>
                  <a:txBody>
                    <a:bodyPr/>
                    <a:lstStyle/>
                    <a:p>
                      <a:pPr algn="ctr"/>
                      <a:r>
                        <a:rPr lang="en-US" sz="1600" b="1" baseline="30000" dirty="0" smtClean="0"/>
                        <a:t>21-22</a:t>
                      </a:r>
                      <a:r>
                        <a:rPr lang="en-US" sz="1600" b="1" baseline="0" dirty="0" smtClean="0"/>
                        <a:t>Mg</a:t>
                      </a:r>
                      <a:endParaRPr lang="en-US" sz="1600" b="1" baseline="30000" dirty="0"/>
                    </a:p>
                  </a:txBody>
                  <a:tcP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t>8,2.10</a:t>
                      </a:r>
                      <a:r>
                        <a:rPr lang="en-US" sz="1600" b="1" baseline="30000" dirty="0" smtClean="0"/>
                        <a:t>2</a:t>
                      </a:r>
                      <a:r>
                        <a:rPr lang="en-US" sz="1600" b="1" baseline="0" dirty="0" smtClean="0"/>
                        <a:t>/2.10</a:t>
                      </a:r>
                      <a:r>
                        <a:rPr lang="en-US" sz="1600" b="1" baseline="30000" dirty="0" smtClean="0"/>
                        <a:t>5</a:t>
                      </a:r>
                      <a:endParaRPr lang="en-US" sz="1600" b="1" baseline="0" dirty="0" smtClean="0"/>
                    </a:p>
                  </a:txBody>
                  <a:tcPr>
                    <a:solidFill>
                      <a:schemeClr val="bg1">
                        <a:lumMod val="65000"/>
                      </a:schemeClr>
                    </a:solidFill>
                  </a:tcPr>
                </a:tc>
                <a:extLst>
                  <a:ext uri="{0D108BD9-81ED-4DB2-BD59-A6C34878D82A}">
                    <a16:rowId xmlns:a16="http://schemas.microsoft.com/office/drawing/2014/main" val="10002"/>
                  </a:ext>
                </a:extLst>
              </a:tr>
              <a:tr h="195077">
                <a:tc vMerge="1">
                  <a:txBody>
                    <a:bodyPr/>
                    <a:lstStyle/>
                    <a:p>
                      <a:endParaRPr lang="fr-FR"/>
                    </a:p>
                  </a:txBody>
                  <a:tcPr/>
                </a:tc>
                <a:tc>
                  <a:txBody>
                    <a:bodyPr/>
                    <a:lstStyle/>
                    <a:p>
                      <a:pPr algn="ctr"/>
                      <a:r>
                        <a:rPr lang="en-US" sz="1600" b="1" baseline="30000" dirty="0" smtClean="0"/>
                        <a:t>25</a:t>
                      </a:r>
                      <a:r>
                        <a:rPr lang="en-US" sz="1600" b="1" baseline="0" dirty="0" smtClean="0"/>
                        <a:t>Al</a:t>
                      </a:r>
                      <a:endParaRPr lang="en-US" sz="1600" b="1" baseline="30000" dirty="0"/>
                    </a:p>
                  </a:txBody>
                  <a:tcPr>
                    <a:solidFill>
                      <a:schemeClr val="bg1">
                        <a:lumMod val="65000"/>
                      </a:schemeClr>
                    </a:solidFill>
                  </a:tcPr>
                </a:tc>
                <a:tc>
                  <a:txBody>
                    <a:bodyPr/>
                    <a:lstStyle/>
                    <a:p>
                      <a:pPr algn="ctr"/>
                      <a:r>
                        <a:rPr lang="en-US" sz="1600" b="1" baseline="0" dirty="0" smtClean="0"/>
                        <a:t>7,9.10</a:t>
                      </a:r>
                      <a:r>
                        <a:rPr lang="en-US" sz="1600" b="1" baseline="30000" dirty="0" smtClean="0"/>
                        <a:t>4</a:t>
                      </a:r>
                      <a:endParaRPr lang="en-US" sz="1600" b="1" baseline="0" dirty="0"/>
                    </a:p>
                  </a:txBody>
                  <a:tcPr>
                    <a:solidFill>
                      <a:schemeClr val="bg1">
                        <a:lumMod val="65000"/>
                      </a:schemeClr>
                    </a:solidFill>
                  </a:tcPr>
                </a:tc>
                <a:extLst>
                  <a:ext uri="{0D108BD9-81ED-4DB2-BD59-A6C34878D82A}">
                    <a16:rowId xmlns:a16="http://schemas.microsoft.com/office/drawing/2014/main" val="1467140641"/>
                  </a:ext>
                </a:extLst>
              </a:tr>
              <a:tr h="275467">
                <a:tc>
                  <a:txBody>
                    <a:bodyPr/>
                    <a:lstStyle/>
                    <a:p>
                      <a:pPr algn="ctr"/>
                      <a:r>
                        <a:rPr lang="fr-FR" sz="1600" b="1" dirty="0" smtClean="0"/>
                        <a:t>Al</a:t>
                      </a:r>
                      <a:r>
                        <a:rPr lang="fr-FR" sz="1600" b="1" baseline="-25000" dirty="0" smtClean="0"/>
                        <a:t>2</a:t>
                      </a:r>
                      <a:r>
                        <a:rPr lang="fr-FR" sz="1600" b="1" baseline="0" dirty="0" smtClean="0"/>
                        <a:t>O</a:t>
                      </a:r>
                      <a:r>
                        <a:rPr lang="fr-FR" sz="1600" b="1" baseline="-25000" dirty="0" smtClean="0"/>
                        <a:t>3</a:t>
                      </a:r>
                      <a:endParaRPr lang="fr-FR" sz="1600" b="1" dirty="0" smtClean="0"/>
                    </a:p>
                  </a:txBody>
                  <a:tcPr>
                    <a:solidFill>
                      <a:schemeClr val="bg1">
                        <a:lumMod val="85000"/>
                      </a:schemeClr>
                    </a:solidFill>
                  </a:tcPr>
                </a:tc>
                <a:tc>
                  <a:txBody>
                    <a:bodyPr/>
                    <a:lstStyle/>
                    <a:p>
                      <a:pPr algn="ctr"/>
                      <a:r>
                        <a:rPr lang="en-US" sz="1600" b="1" baseline="30000" dirty="0" smtClean="0">
                          <a:sym typeface="Wingdings" pitchFamily="2" charset="2"/>
                        </a:rPr>
                        <a:t>10-11-15-16</a:t>
                      </a:r>
                      <a:r>
                        <a:rPr lang="en-US" sz="1600" b="1" dirty="0" smtClean="0">
                          <a:sym typeface="Wingdings" pitchFamily="2" charset="2"/>
                        </a:rPr>
                        <a:t>C</a:t>
                      </a:r>
                      <a:endParaRPr lang="en-US" sz="1600" dirty="0"/>
                    </a:p>
                  </a:txBody>
                  <a:tcPr>
                    <a:solidFill>
                      <a:schemeClr val="bg1">
                        <a:lumMod val="85000"/>
                      </a:schemeClr>
                    </a:solidFill>
                  </a:tcPr>
                </a:tc>
                <a:tc>
                  <a:txBody>
                    <a:bodyPr/>
                    <a:lstStyle/>
                    <a:p>
                      <a:pPr algn="ctr"/>
                      <a:endParaRPr lang="en-US" sz="1600" dirty="0"/>
                    </a:p>
                  </a:txBody>
                  <a:tcPr>
                    <a:solidFill>
                      <a:schemeClr val="bg1">
                        <a:lumMod val="85000"/>
                      </a:schemeClr>
                    </a:solidFill>
                  </a:tcPr>
                </a:tc>
                <a:extLst>
                  <a:ext uri="{0D108BD9-81ED-4DB2-BD59-A6C34878D82A}">
                    <a16:rowId xmlns:a16="http://schemas.microsoft.com/office/drawing/2014/main" val="10003"/>
                  </a:ext>
                </a:extLst>
              </a:tr>
              <a:tr h="275467">
                <a:tc>
                  <a:txBody>
                    <a:bodyPr/>
                    <a:lstStyle/>
                    <a:p>
                      <a:pPr algn="ctr"/>
                      <a:r>
                        <a:rPr lang="fr-FR" sz="1600" b="1" dirty="0" err="1" smtClean="0"/>
                        <a:t>CaO</a:t>
                      </a:r>
                      <a:endParaRPr lang="fr-FR" sz="1600" b="1" dirty="0" smtClean="0"/>
                    </a:p>
                  </a:txBody>
                  <a:tcPr>
                    <a:solidFill>
                      <a:schemeClr val="bg1">
                        <a:lumMod val="65000"/>
                      </a:schemeClr>
                    </a:solidFill>
                  </a:tcPr>
                </a:tc>
                <a:tc>
                  <a:txBody>
                    <a:bodyPr/>
                    <a:lstStyle/>
                    <a:p>
                      <a:pPr algn="ctr"/>
                      <a:r>
                        <a:rPr lang="en-US" sz="1600" b="1" baseline="30000" dirty="0" smtClean="0"/>
                        <a:t>28</a:t>
                      </a:r>
                      <a:r>
                        <a:rPr lang="en-US" sz="1600" b="1" dirty="0" smtClean="0"/>
                        <a:t>Mg, </a:t>
                      </a:r>
                      <a:r>
                        <a:rPr lang="en-US" sz="1600" b="1" baseline="30000" dirty="0" smtClean="0"/>
                        <a:t>30</a:t>
                      </a:r>
                      <a:r>
                        <a:rPr lang="en-US" sz="1600" b="1" dirty="0" smtClean="0"/>
                        <a:t>P, </a:t>
                      </a:r>
                      <a:r>
                        <a:rPr lang="en-US" sz="1600" b="1" baseline="30000" dirty="0" smtClean="0"/>
                        <a:t>32-33</a:t>
                      </a:r>
                      <a:r>
                        <a:rPr lang="en-US" sz="1600" b="1" dirty="0" smtClean="0"/>
                        <a:t>Ar</a:t>
                      </a:r>
                      <a:endParaRPr lang="en-US" sz="1600" b="1" dirty="0"/>
                    </a:p>
                  </a:txBody>
                  <a:tcPr>
                    <a:solidFill>
                      <a:schemeClr val="bg1">
                        <a:lumMod val="65000"/>
                      </a:schemeClr>
                    </a:solidFill>
                  </a:tcPr>
                </a:tc>
                <a:tc>
                  <a:txBody>
                    <a:bodyPr/>
                    <a:lstStyle/>
                    <a:p>
                      <a:pPr algn="ctr"/>
                      <a:endParaRPr lang="en-US" sz="1600" b="1" dirty="0"/>
                    </a:p>
                  </a:txBody>
                  <a:tcPr>
                    <a:solidFill>
                      <a:schemeClr val="bg1">
                        <a:lumMod val="65000"/>
                      </a:schemeClr>
                    </a:solidFill>
                  </a:tcPr>
                </a:tc>
                <a:extLst>
                  <a:ext uri="{0D108BD9-81ED-4DB2-BD59-A6C34878D82A}">
                    <a16:rowId xmlns:a16="http://schemas.microsoft.com/office/drawing/2014/main" val="10004"/>
                  </a:ext>
                </a:extLst>
              </a:tr>
              <a:tr h="275467">
                <a:tc>
                  <a:txBody>
                    <a:bodyPr/>
                    <a:lstStyle/>
                    <a:p>
                      <a:pPr algn="ctr"/>
                      <a:r>
                        <a:rPr lang="fr-FR" sz="1600" b="1" dirty="0" err="1" smtClean="0"/>
                        <a:t>MgO</a:t>
                      </a:r>
                      <a:endParaRPr lang="fr-FR" sz="1600" b="1" dirty="0" smtClean="0"/>
                    </a:p>
                  </a:txBody>
                  <a:tcPr>
                    <a:solidFill>
                      <a:schemeClr val="bg1">
                        <a:lumMod val="85000"/>
                      </a:schemeClr>
                    </a:solidFill>
                  </a:tcPr>
                </a:tc>
                <a:tc>
                  <a:txBody>
                    <a:bodyPr/>
                    <a:lstStyle/>
                    <a:p>
                      <a:pPr algn="ctr"/>
                      <a:endParaRPr lang="en-US" sz="1600" b="1" dirty="0"/>
                    </a:p>
                  </a:txBody>
                  <a:tcPr>
                    <a:solidFill>
                      <a:schemeClr val="bg1">
                        <a:lumMod val="85000"/>
                      </a:schemeClr>
                    </a:solidFill>
                  </a:tcPr>
                </a:tc>
                <a:tc>
                  <a:txBody>
                    <a:bodyPr/>
                    <a:lstStyle/>
                    <a:p>
                      <a:pPr algn="ctr"/>
                      <a:endParaRPr lang="en-US" sz="1600" b="1" dirty="0"/>
                    </a:p>
                  </a:txBody>
                  <a:tcP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10" name="Picture 3" descr="M:\Mes documents\cible\autres cibles\tests chauffage\tests proto\P1040233.JPG"/>
          <p:cNvPicPr>
            <a:picLocks noChangeAspect="1" noChangeArrowheads="1"/>
          </p:cNvPicPr>
          <p:nvPr/>
        </p:nvPicPr>
        <p:blipFill rotWithShape="1">
          <a:blip r:embed="rId2" cstate="print"/>
          <a:srcRect l="32985" t="5327" r="26855" b="15986"/>
          <a:stretch/>
        </p:blipFill>
        <p:spPr bwMode="auto">
          <a:xfrm>
            <a:off x="3131909" y="2227064"/>
            <a:ext cx="1351381" cy="1985858"/>
          </a:xfrm>
          <a:prstGeom prst="rect">
            <a:avLst/>
          </a:prstGeom>
          <a:noFill/>
        </p:spPr>
      </p:pic>
      <p:pic>
        <p:nvPicPr>
          <p:cNvPr id="12" name="Image 11"/>
          <p:cNvPicPr>
            <a:picLocks noChangeAspect="1"/>
          </p:cNvPicPr>
          <p:nvPr/>
        </p:nvPicPr>
        <p:blipFill>
          <a:blip r:embed="rId3"/>
          <a:stretch>
            <a:fillRect/>
          </a:stretch>
        </p:blipFill>
        <p:spPr>
          <a:xfrm>
            <a:off x="10168859" y="862910"/>
            <a:ext cx="1944793" cy="2225233"/>
          </a:xfrm>
          <a:prstGeom prst="rect">
            <a:avLst/>
          </a:prstGeom>
        </p:spPr>
      </p:pic>
      <p:sp>
        <p:nvSpPr>
          <p:cNvPr id="5" name="Titre 4"/>
          <p:cNvSpPr>
            <a:spLocks noGrp="1"/>
          </p:cNvSpPr>
          <p:nvPr>
            <p:ph type="title"/>
          </p:nvPr>
        </p:nvSpPr>
        <p:spPr>
          <a:xfrm>
            <a:off x="803773" y="160601"/>
            <a:ext cx="10571998" cy="970450"/>
          </a:xfrm>
        </p:spPr>
        <p:txBody>
          <a:bodyPr/>
          <a:lstStyle/>
          <a:p>
            <a:r>
              <a:rPr lang="fr-FR" dirty="0"/>
              <a:t>Nouvelles cibles épaisses pour Spiral </a:t>
            </a:r>
            <a:r>
              <a:rPr lang="fr-FR" dirty="0" smtClean="0"/>
              <a:t>1</a:t>
            </a:r>
            <a:endParaRPr lang="en-US" dirty="0"/>
          </a:p>
        </p:txBody>
      </p:sp>
      <p:sp>
        <p:nvSpPr>
          <p:cNvPr id="14" name="Rectangle 13"/>
          <p:cNvSpPr/>
          <p:nvPr/>
        </p:nvSpPr>
        <p:spPr>
          <a:xfrm>
            <a:off x="6881719" y="2710167"/>
            <a:ext cx="3249275"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a:t>F. </a:t>
            </a:r>
            <a:r>
              <a:rPr lang="en-US" sz="1050" i="1" dirty="0" err="1"/>
              <a:t>Ditroi</a:t>
            </a:r>
            <a:r>
              <a:rPr lang="en-US" sz="1050" i="1" dirty="0"/>
              <a:t> et al, “Study of proton induced reactions on niobium targets up to 70MeV”  </a:t>
            </a:r>
            <a:r>
              <a:rPr lang="en-US" sz="1050" i="1" dirty="0" err="1"/>
              <a:t>Nucl</a:t>
            </a:r>
            <a:r>
              <a:rPr lang="en-US" sz="1050" i="1" dirty="0"/>
              <a:t>. Instr</a:t>
            </a:r>
            <a:r>
              <a:rPr lang="en-US" sz="1050" i="1" dirty="0" smtClean="0"/>
              <a:t>. Meth</a:t>
            </a:r>
            <a:r>
              <a:rPr lang="en-US" sz="1050" i="1" dirty="0"/>
              <a:t>. B </a:t>
            </a:r>
            <a:r>
              <a:rPr lang="en-US" sz="1050" b="1" i="1" dirty="0"/>
              <a:t>266</a:t>
            </a:r>
            <a:r>
              <a:rPr lang="en-US" sz="1050" i="1" dirty="0"/>
              <a:t>, pp. 5087-5100, 2008</a:t>
            </a:r>
            <a:endParaRPr lang="fr-FR" sz="1050" i="1" dirty="0"/>
          </a:p>
        </p:txBody>
      </p:sp>
      <p:sp>
        <p:nvSpPr>
          <p:cNvPr id="15" name="Rectangle 14"/>
          <p:cNvSpPr/>
          <p:nvPr/>
        </p:nvSpPr>
        <p:spPr>
          <a:xfrm>
            <a:off x="6387361" y="4236802"/>
            <a:ext cx="3664315"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smtClean="0"/>
              <a:t>M. </a:t>
            </a:r>
            <a:r>
              <a:rPr lang="en-US" sz="1050" i="1" dirty="0" err="1" smtClean="0"/>
              <a:t>Barbui</a:t>
            </a:r>
            <a:r>
              <a:rPr lang="en-US" sz="1050" i="1" dirty="0" smtClean="0"/>
              <a:t> et </a:t>
            </a:r>
            <a:r>
              <a:rPr lang="en-US" sz="1050" i="1" dirty="0"/>
              <a:t>al, </a:t>
            </a:r>
            <a:r>
              <a:rPr lang="en-US" sz="1050" i="1" dirty="0" smtClean="0"/>
              <a:t>“Calculations and first results obtained with a </a:t>
            </a:r>
            <a:r>
              <a:rPr lang="en-US" sz="1050" i="1" dirty="0" err="1" smtClean="0"/>
              <a:t>SiC</a:t>
            </a:r>
            <a:r>
              <a:rPr lang="en-US" sz="1050" i="1" dirty="0" smtClean="0"/>
              <a:t> prototype of the SPES direct target”  </a:t>
            </a:r>
            <a:r>
              <a:rPr lang="en-US" sz="1050" i="1" dirty="0" err="1"/>
              <a:t>Nucl</a:t>
            </a:r>
            <a:r>
              <a:rPr lang="en-US" sz="1050" i="1" dirty="0"/>
              <a:t>. Instr</a:t>
            </a:r>
            <a:r>
              <a:rPr lang="en-US" sz="1050" i="1" dirty="0" smtClean="0"/>
              <a:t>. Meth</a:t>
            </a:r>
            <a:r>
              <a:rPr lang="en-US" sz="1050" i="1" dirty="0"/>
              <a:t>. B </a:t>
            </a:r>
            <a:r>
              <a:rPr lang="en-US" sz="1050" b="1" i="1" dirty="0"/>
              <a:t>266</a:t>
            </a:r>
            <a:r>
              <a:rPr lang="en-US" sz="1050" i="1" dirty="0"/>
              <a:t>, pp. </a:t>
            </a:r>
            <a:r>
              <a:rPr lang="en-US" sz="1050" i="1" dirty="0" smtClean="0"/>
              <a:t>4289-4293, </a:t>
            </a:r>
            <a:r>
              <a:rPr lang="en-US" sz="1050" i="1" dirty="0"/>
              <a:t>2008</a:t>
            </a:r>
            <a:endParaRPr lang="fr-FR" sz="1050" i="1" dirty="0"/>
          </a:p>
        </p:txBody>
      </p:sp>
      <p:sp>
        <p:nvSpPr>
          <p:cNvPr id="16" name="Rectangle 15"/>
          <p:cNvSpPr/>
          <p:nvPr/>
        </p:nvSpPr>
        <p:spPr>
          <a:xfrm>
            <a:off x="4337421" y="5055303"/>
            <a:ext cx="3468380"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smtClean="0"/>
              <a:t>V. </a:t>
            </a:r>
            <a:r>
              <a:rPr lang="en-US" sz="1050" i="1" dirty="0" err="1" smtClean="0"/>
              <a:t>Hanemaayer</a:t>
            </a:r>
            <a:r>
              <a:rPr lang="en-US" sz="1050" i="1" dirty="0" smtClean="0"/>
              <a:t> et </a:t>
            </a:r>
            <a:r>
              <a:rPr lang="en-US" sz="1050" i="1" dirty="0"/>
              <a:t>al, </a:t>
            </a:r>
            <a:r>
              <a:rPr lang="en-US" sz="1050" i="1" dirty="0" smtClean="0"/>
              <a:t>“Composite ceramic targets for high power proton irradiation”</a:t>
            </a:r>
            <a:r>
              <a:rPr lang="en-US" sz="1050" i="1" dirty="0"/>
              <a:t> ”  </a:t>
            </a:r>
            <a:r>
              <a:rPr lang="en-US" sz="1050" i="1" dirty="0" err="1"/>
              <a:t>Nucl</a:t>
            </a:r>
            <a:r>
              <a:rPr lang="en-US" sz="1050" i="1" dirty="0"/>
              <a:t>. Instr. Meth. B </a:t>
            </a:r>
            <a:r>
              <a:rPr lang="en-US" sz="1050" b="1" i="1" dirty="0"/>
              <a:t>266</a:t>
            </a:r>
            <a:r>
              <a:rPr lang="en-US" sz="1050" i="1" dirty="0"/>
              <a:t>, pp. </a:t>
            </a:r>
            <a:r>
              <a:rPr lang="en-US" sz="1050" i="1" dirty="0" smtClean="0"/>
              <a:t>4334-4337, 2008</a:t>
            </a:r>
            <a:endParaRPr lang="fr-FR" sz="1050" i="1"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61" y="862910"/>
            <a:ext cx="207645" cy="213360"/>
          </a:xfrm>
          <a:prstGeom prst="rect">
            <a:avLst/>
          </a:prstGeom>
        </p:spPr>
      </p:pic>
      <p:sp>
        <p:nvSpPr>
          <p:cNvPr id="13" name="Sous-titre 2"/>
          <p:cNvSpPr txBox="1">
            <a:spLocks/>
          </p:cNvSpPr>
          <p:nvPr/>
        </p:nvSpPr>
        <p:spPr>
          <a:xfrm>
            <a:off x="9150346" y="43853"/>
            <a:ext cx="3041654"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600"/>
              </a:spcBef>
            </a:pPr>
            <a:r>
              <a:rPr lang="en-US" sz="2000" b="1" dirty="0" smtClean="0">
                <a:solidFill>
                  <a:schemeClr val="accent1"/>
                </a:solidFill>
              </a:rPr>
              <a:t>ISOL Targets</a:t>
            </a:r>
          </a:p>
          <a:p>
            <a:pPr>
              <a:spcBef>
                <a:spcPts val="600"/>
              </a:spcBef>
            </a:pPr>
            <a:r>
              <a:rPr lang="fr-FR" sz="2000" dirty="0" err="1" smtClean="0">
                <a:solidFill>
                  <a:schemeClr val="accent1"/>
                </a:solidFill>
              </a:rPr>
              <a:t>Temperature</a:t>
            </a:r>
            <a:r>
              <a:rPr lang="fr-FR" sz="2000" dirty="0" smtClean="0">
                <a:solidFill>
                  <a:schemeClr val="accent1"/>
                </a:solidFill>
              </a:rPr>
              <a:t> </a:t>
            </a:r>
            <a:r>
              <a:rPr lang="fr-FR" sz="2000" dirty="0" err="1" smtClean="0">
                <a:solidFill>
                  <a:schemeClr val="accent1"/>
                </a:solidFill>
              </a:rPr>
              <a:t>stability</a:t>
            </a:r>
            <a:r>
              <a:rPr lang="fr-FR" sz="2000" dirty="0" smtClean="0">
                <a:solidFill>
                  <a:schemeClr val="accent1"/>
                </a:solidFill>
              </a:rPr>
              <a:t> ?</a:t>
            </a:r>
            <a:endParaRPr lang="en-US" sz="2000" dirty="0">
              <a:solidFill>
                <a:schemeClr val="accent1"/>
              </a:solidFill>
            </a:endParaRPr>
          </a:p>
        </p:txBody>
      </p:sp>
      <p:grpSp>
        <p:nvGrpSpPr>
          <p:cNvPr id="17" name="Groupe 16"/>
          <p:cNvGrpSpPr>
            <a:grpSpLocks noChangeAspect="1"/>
          </p:cNvGrpSpPr>
          <p:nvPr/>
        </p:nvGrpSpPr>
        <p:grpSpPr>
          <a:xfrm>
            <a:off x="9994806" y="4144607"/>
            <a:ext cx="2292897" cy="2398471"/>
            <a:chOff x="7817819" y="991682"/>
            <a:chExt cx="4776869" cy="4939569"/>
          </a:xfrm>
          <a:noFill/>
        </p:grpSpPr>
        <p:sp>
          <p:nvSpPr>
            <p:cNvPr id="18" name="ZoneTexte 17"/>
            <p:cNvSpPr txBox="1"/>
            <p:nvPr/>
          </p:nvSpPr>
          <p:spPr>
            <a:xfrm>
              <a:off x="10810786" y="2966298"/>
              <a:ext cx="1783902" cy="760627"/>
            </a:xfrm>
            <a:prstGeom prst="rect">
              <a:avLst/>
            </a:prstGeom>
            <a:grpFill/>
          </p:spPr>
          <p:txBody>
            <a:bodyPr wrap="square" rtlCol="0">
              <a:spAutoFit/>
            </a:bodyPr>
            <a:lstStyle/>
            <a:p>
              <a:r>
                <a:rPr lang="fr-FR" sz="900" dirty="0" smtClean="0">
                  <a:solidFill>
                    <a:srgbClr val="C00000"/>
                  </a:solidFill>
                </a:rPr>
                <a:t>nacelle chauffante</a:t>
              </a:r>
              <a:endParaRPr lang="fr-FR" sz="900" dirty="0">
                <a:solidFill>
                  <a:srgbClr val="C00000"/>
                </a:solidFill>
              </a:endParaRPr>
            </a:p>
          </p:txBody>
        </p:sp>
        <p:grpSp>
          <p:nvGrpSpPr>
            <p:cNvPr id="19" name="Groupe 18"/>
            <p:cNvGrpSpPr/>
            <p:nvPr/>
          </p:nvGrpSpPr>
          <p:grpSpPr>
            <a:xfrm>
              <a:off x="7817819" y="991682"/>
              <a:ext cx="4144332" cy="4939569"/>
              <a:chOff x="7817819" y="991682"/>
              <a:chExt cx="4144332" cy="4939569"/>
            </a:xfrm>
            <a:grpFill/>
          </p:grpSpPr>
          <p:sp>
            <p:nvSpPr>
              <p:cNvPr id="20" name="ZoneTexte 19"/>
              <p:cNvSpPr txBox="1"/>
              <p:nvPr/>
            </p:nvSpPr>
            <p:spPr>
              <a:xfrm>
                <a:off x="9585809" y="5455860"/>
                <a:ext cx="2072790" cy="475391"/>
              </a:xfrm>
              <a:prstGeom prst="rect">
                <a:avLst/>
              </a:prstGeom>
              <a:grpFill/>
            </p:spPr>
            <p:txBody>
              <a:bodyPr wrap="square" rtlCol="0">
                <a:spAutoFit/>
              </a:bodyPr>
              <a:lstStyle/>
              <a:p>
                <a:r>
                  <a:rPr lang="fr-FR" sz="900" dirty="0" smtClean="0">
                    <a:solidFill>
                      <a:schemeClr val="accent6">
                        <a:lumMod val="50000"/>
                      </a:schemeClr>
                    </a:solidFill>
                  </a:rPr>
                  <a:t>Détecteur Ge</a:t>
                </a:r>
                <a:endParaRPr lang="fr-FR" sz="900" dirty="0">
                  <a:solidFill>
                    <a:schemeClr val="accent6">
                      <a:lumMod val="50000"/>
                    </a:schemeClr>
                  </a:solidFill>
                </a:endParaRPr>
              </a:p>
            </p:txBody>
          </p:sp>
          <p:grpSp>
            <p:nvGrpSpPr>
              <p:cNvPr id="21" name="Groupe 20"/>
              <p:cNvGrpSpPr/>
              <p:nvPr/>
            </p:nvGrpSpPr>
            <p:grpSpPr>
              <a:xfrm>
                <a:off x="7817819" y="991682"/>
                <a:ext cx="4144332" cy="4475525"/>
                <a:chOff x="7817819" y="991682"/>
                <a:chExt cx="4144332" cy="4475525"/>
              </a:xfrm>
              <a:grpFill/>
            </p:grpSpPr>
            <p:grpSp>
              <p:nvGrpSpPr>
                <p:cNvPr id="27" name="Groupe 26"/>
                <p:cNvGrpSpPr/>
                <p:nvPr/>
              </p:nvGrpSpPr>
              <p:grpSpPr>
                <a:xfrm>
                  <a:off x="10087422" y="3677265"/>
                  <a:ext cx="1874729" cy="429281"/>
                  <a:chOff x="10087422" y="3677265"/>
                  <a:chExt cx="1874729" cy="429281"/>
                </a:xfrm>
                <a:grpFill/>
              </p:grpSpPr>
              <p:cxnSp>
                <p:nvCxnSpPr>
                  <p:cNvPr id="42" name="Connecteur droit 41"/>
                  <p:cNvCxnSpPr/>
                  <p:nvPr/>
                </p:nvCxnSpPr>
                <p:spPr>
                  <a:xfrm flipV="1">
                    <a:off x="10609482" y="3677265"/>
                    <a:ext cx="1186278" cy="8552"/>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V="1">
                    <a:off x="10087422" y="4104984"/>
                    <a:ext cx="1708338" cy="1562"/>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11795760" y="3677265"/>
                    <a:ext cx="0" cy="178662"/>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V="1">
                    <a:off x="11795760" y="3932903"/>
                    <a:ext cx="0" cy="172081"/>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11738344" y="3855927"/>
                    <a:ext cx="134679" cy="0"/>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11658600" y="3932903"/>
                    <a:ext cx="303551" cy="0"/>
                  </a:xfrm>
                  <a:prstGeom prst="line">
                    <a:avLst/>
                  </a:prstGeom>
                  <a:grpFill/>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e 27"/>
                <p:cNvGrpSpPr/>
                <p:nvPr/>
              </p:nvGrpSpPr>
              <p:grpSpPr>
                <a:xfrm>
                  <a:off x="7817819" y="991682"/>
                  <a:ext cx="3539993" cy="4475525"/>
                  <a:chOff x="7817819" y="991682"/>
                  <a:chExt cx="3539993" cy="4475525"/>
                </a:xfrm>
                <a:grpFill/>
              </p:grpSpPr>
              <p:sp>
                <p:nvSpPr>
                  <p:cNvPr id="29" name="Rectangle 28"/>
                  <p:cNvSpPr/>
                  <p:nvPr/>
                </p:nvSpPr>
                <p:spPr>
                  <a:xfrm>
                    <a:off x="10117954" y="4660962"/>
                    <a:ext cx="422787" cy="80624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0" name="Rectangle 29"/>
                  <p:cNvSpPr/>
                  <p:nvPr/>
                </p:nvSpPr>
                <p:spPr>
                  <a:xfrm>
                    <a:off x="8539201" y="991682"/>
                    <a:ext cx="2818611" cy="356133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cxnSp>
                <p:nvCxnSpPr>
                  <p:cNvPr id="31" name="Connecteur droit 30"/>
                  <p:cNvCxnSpPr/>
                  <p:nvPr/>
                </p:nvCxnSpPr>
                <p:spPr>
                  <a:xfrm flipV="1">
                    <a:off x="10137058" y="3677265"/>
                    <a:ext cx="353961" cy="255638"/>
                  </a:xfrm>
                  <a:prstGeom prst="line">
                    <a:avLst/>
                  </a:prstGeom>
                  <a:grpFill/>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e 31"/>
                  <p:cNvGrpSpPr/>
                  <p:nvPr/>
                </p:nvGrpSpPr>
                <p:grpSpPr>
                  <a:xfrm rot="598741">
                    <a:off x="10124039" y="3666931"/>
                    <a:ext cx="448826" cy="461792"/>
                    <a:chOff x="9395209" y="3215473"/>
                    <a:chExt cx="448826" cy="461792"/>
                  </a:xfrm>
                  <a:grpFill/>
                </p:grpSpPr>
                <p:cxnSp>
                  <p:nvCxnSpPr>
                    <p:cNvPr id="38" name="Connecteur en angle 37"/>
                    <p:cNvCxnSpPr/>
                    <p:nvPr/>
                  </p:nvCxnSpPr>
                  <p:spPr>
                    <a:xfrm flipV="1">
                      <a:off x="9395209" y="3588775"/>
                      <a:ext cx="116590" cy="88490"/>
                    </a:xfrm>
                    <a:prstGeom prst="bentConnector3">
                      <a:avLst>
                        <a:gd name="adj1" fmla="val 50000"/>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necteur en angle 38"/>
                    <p:cNvCxnSpPr/>
                    <p:nvPr/>
                  </p:nvCxnSpPr>
                  <p:spPr>
                    <a:xfrm flipV="1">
                      <a:off x="9453504" y="3490454"/>
                      <a:ext cx="169686" cy="98321"/>
                    </a:xfrm>
                    <a:prstGeom prst="bentConnector3">
                      <a:avLst>
                        <a:gd name="adj1" fmla="val 50000"/>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Connecteur en angle 39"/>
                    <p:cNvCxnSpPr/>
                    <p:nvPr/>
                  </p:nvCxnSpPr>
                  <p:spPr>
                    <a:xfrm rot="5400000" flipH="1" flipV="1">
                      <a:off x="9575111" y="3357119"/>
                      <a:ext cx="191246" cy="75426"/>
                    </a:xfrm>
                    <a:prstGeom prst="bentConnector3">
                      <a:avLst>
                        <a:gd name="adj1" fmla="val 50000"/>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cteur en angle 40"/>
                    <p:cNvCxnSpPr/>
                    <p:nvPr/>
                  </p:nvCxnSpPr>
                  <p:spPr>
                    <a:xfrm flipV="1">
                      <a:off x="9708447" y="3215473"/>
                      <a:ext cx="135588" cy="83736"/>
                    </a:xfrm>
                    <a:prstGeom prst="bentConnector3">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3" name="Flèche droite 32"/>
                  <p:cNvSpPr/>
                  <p:nvPr/>
                </p:nvSpPr>
                <p:spPr>
                  <a:xfrm>
                    <a:off x="7848065" y="3669057"/>
                    <a:ext cx="2232837" cy="194104"/>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4" name="ZoneTexte 33"/>
                  <p:cNvSpPr txBox="1"/>
                  <p:nvPr/>
                </p:nvSpPr>
                <p:spPr>
                  <a:xfrm>
                    <a:off x="7817819" y="3419022"/>
                    <a:ext cx="2802704" cy="356543"/>
                  </a:xfrm>
                  <a:prstGeom prst="rect">
                    <a:avLst/>
                  </a:prstGeom>
                  <a:grpFill/>
                </p:spPr>
                <p:txBody>
                  <a:bodyPr wrap="square" rtlCol="0">
                    <a:spAutoFit/>
                  </a:bodyPr>
                  <a:lstStyle/>
                  <a:p>
                    <a:r>
                      <a:rPr lang="fr-FR" sz="900" dirty="0" smtClean="0"/>
                      <a:t>Faisceau d’ions radioactifs</a:t>
                    </a:r>
                    <a:endParaRPr lang="fr-FR" sz="900" dirty="0"/>
                  </a:p>
                </p:txBody>
              </p:sp>
              <p:sp>
                <p:nvSpPr>
                  <p:cNvPr id="35" name="ZoneTexte 34"/>
                  <p:cNvSpPr txBox="1"/>
                  <p:nvPr/>
                </p:nvSpPr>
                <p:spPr>
                  <a:xfrm>
                    <a:off x="8678780" y="1106904"/>
                    <a:ext cx="2523842" cy="356543"/>
                  </a:xfrm>
                  <a:prstGeom prst="rect">
                    <a:avLst/>
                  </a:prstGeom>
                  <a:grpFill/>
                </p:spPr>
                <p:txBody>
                  <a:bodyPr wrap="square" rtlCol="0">
                    <a:spAutoFit/>
                  </a:bodyPr>
                  <a:lstStyle/>
                  <a:p>
                    <a:r>
                      <a:rPr lang="fr-FR" sz="900" dirty="0" smtClean="0"/>
                      <a:t>Enceinte sous vide</a:t>
                    </a:r>
                    <a:endParaRPr lang="fr-FR" sz="900" dirty="0"/>
                  </a:p>
                </p:txBody>
              </p:sp>
              <p:sp>
                <p:nvSpPr>
                  <p:cNvPr id="36" name="ZoneTexte 35"/>
                  <p:cNvSpPr txBox="1"/>
                  <p:nvPr/>
                </p:nvSpPr>
                <p:spPr>
                  <a:xfrm>
                    <a:off x="9419303" y="2703872"/>
                    <a:ext cx="1653901" cy="475390"/>
                  </a:xfrm>
                  <a:prstGeom prst="rect">
                    <a:avLst/>
                  </a:prstGeom>
                  <a:grpFill/>
                </p:spPr>
                <p:txBody>
                  <a:bodyPr wrap="square" rtlCol="0">
                    <a:spAutoFit/>
                  </a:bodyPr>
                  <a:lstStyle/>
                  <a:p>
                    <a:r>
                      <a:rPr lang="fr-FR" sz="900" dirty="0" smtClean="0"/>
                      <a:t>Échantillon</a:t>
                    </a:r>
                    <a:endParaRPr lang="fr-FR" sz="900" dirty="0"/>
                  </a:p>
                </p:txBody>
              </p:sp>
              <p:cxnSp>
                <p:nvCxnSpPr>
                  <p:cNvPr id="37" name="Connecteur droit avec flèche 36"/>
                  <p:cNvCxnSpPr>
                    <a:stCxn id="36" idx="2"/>
                  </p:cNvCxnSpPr>
                  <p:nvPr/>
                </p:nvCxnSpPr>
                <p:spPr>
                  <a:xfrm>
                    <a:off x="10246253" y="3179263"/>
                    <a:ext cx="98075" cy="575954"/>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2" name="Connecteur droit avec flèche 21"/>
              <p:cNvCxnSpPr/>
              <p:nvPr/>
            </p:nvCxnSpPr>
            <p:spPr>
              <a:xfrm flipH="1">
                <a:off x="10398405" y="3581443"/>
                <a:ext cx="674797" cy="274484"/>
              </a:xfrm>
              <a:prstGeom prst="straightConnector1">
                <a:avLst/>
              </a:prstGeom>
              <a:grpFill/>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859382" y="4016517"/>
                <a:ext cx="188918" cy="106584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4" name="Rectangle 23"/>
              <p:cNvSpPr/>
              <p:nvPr/>
            </p:nvSpPr>
            <p:spPr>
              <a:xfrm>
                <a:off x="10584649" y="3971293"/>
                <a:ext cx="194117" cy="111106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5" name="ZoneTexte 24"/>
              <p:cNvSpPr txBox="1"/>
              <p:nvPr/>
            </p:nvSpPr>
            <p:spPr>
              <a:xfrm>
                <a:off x="7954604" y="4701356"/>
                <a:ext cx="1835123" cy="475391"/>
              </a:xfrm>
              <a:prstGeom prst="rect">
                <a:avLst/>
              </a:prstGeom>
              <a:grpFill/>
            </p:spPr>
            <p:txBody>
              <a:bodyPr wrap="square" rtlCol="0">
                <a:spAutoFit/>
              </a:bodyPr>
              <a:lstStyle/>
              <a:p>
                <a:pPr algn="r"/>
                <a:r>
                  <a:rPr lang="fr-FR" sz="900" dirty="0" smtClean="0"/>
                  <a:t>collimateur</a:t>
                </a:r>
                <a:endParaRPr lang="fr-FR" sz="900" dirty="0"/>
              </a:p>
            </p:txBody>
          </p:sp>
          <p:cxnSp>
            <p:nvCxnSpPr>
              <p:cNvPr id="26" name="Connecteur droit avec flèche 25"/>
              <p:cNvCxnSpPr>
                <a:stCxn id="25" idx="3"/>
              </p:cNvCxnSpPr>
              <p:nvPr/>
            </p:nvCxnSpPr>
            <p:spPr>
              <a:xfrm flipV="1">
                <a:off x="9789728" y="4729657"/>
                <a:ext cx="69654" cy="209394"/>
              </a:xfrm>
              <a:prstGeom prst="straightConnector1">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8" name="Sous-titre 2"/>
          <p:cNvSpPr txBox="1">
            <a:spLocks/>
          </p:cNvSpPr>
          <p:nvPr/>
        </p:nvSpPr>
        <p:spPr>
          <a:xfrm>
            <a:off x="9633404" y="3239815"/>
            <a:ext cx="2770438" cy="911216"/>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600"/>
              </a:spcBef>
            </a:pPr>
            <a:r>
              <a:rPr lang="fr-FR" sz="2000" dirty="0" smtClean="0">
                <a:solidFill>
                  <a:schemeClr val="accent1"/>
                </a:solidFill>
              </a:rPr>
              <a:t>Release time ?</a:t>
            </a:r>
          </a:p>
          <a:p>
            <a:pPr>
              <a:spcBef>
                <a:spcPts val="600"/>
              </a:spcBef>
            </a:pPr>
            <a:r>
              <a:rPr lang="fr-FR" sz="2000" dirty="0" smtClean="0">
                <a:solidFill>
                  <a:schemeClr val="accent1"/>
                </a:solidFill>
              </a:rPr>
              <a:t>Test @LISE</a:t>
            </a:r>
            <a:endParaRPr lang="en-US" sz="2000" dirty="0">
              <a:solidFill>
                <a:schemeClr val="accent1"/>
              </a:solidFill>
            </a:endParaRPr>
          </a:p>
        </p:txBody>
      </p:sp>
    </p:spTree>
    <p:extLst>
      <p:ext uri="{BB962C8B-B14F-4D97-AF65-F5344CB8AC3E}">
        <p14:creationId xmlns:p14="http://schemas.microsoft.com/office/powerpoint/2010/main" val="2827790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p:cNvSpPr txBox="1">
            <a:spLocks/>
          </p:cNvSpPr>
          <p:nvPr/>
        </p:nvSpPr>
        <p:spPr>
          <a:xfrm>
            <a:off x="5283392" y="2496804"/>
            <a:ext cx="4935496" cy="665986"/>
          </a:xfrm>
          <a:prstGeom prst="rect">
            <a:avLst/>
          </a:prstGeom>
        </p:spPr>
        <p:txBody>
          <a:bodyPr vert="horz" lIns="91440" tIns="45720" rIns="91440" bIns="45720" rtlCol="0" anchor="ctr">
            <a:noAutofit/>
          </a:bodyPr>
          <a:lstStyle/>
          <a:p>
            <a:pPr algn="ctr" defTabSz="914400">
              <a:spcBef>
                <a:spcPct val="0"/>
              </a:spcBef>
              <a:defRPr/>
            </a:pPr>
            <a:r>
              <a:rPr lang="fr-FR" sz="1100" dirty="0" smtClean="0">
                <a:solidFill>
                  <a:srgbClr val="002060"/>
                </a:solidFill>
                <a:latin typeface="+mj-lt"/>
                <a:ea typeface="+mj-ea"/>
                <a:cs typeface="+mj-cs"/>
              </a:rPr>
              <a:t>TATOO (</a:t>
            </a:r>
            <a:r>
              <a:rPr lang="fr-FR" sz="1100" dirty="0" err="1" smtClean="0">
                <a:solidFill>
                  <a:srgbClr val="002060"/>
                </a:solidFill>
                <a:latin typeface="+mj-lt"/>
                <a:ea typeface="+mj-ea"/>
                <a:cs typeface="+mj-cs"/>
              </a:rPr>
              <a:t>Thin</a:t>
            </a:r>
            <a:r>
              <a:rPr lang="fr-FR" sz="1100" dirty="0" smtClean="0">
                <a:solidFill>
                  <a:srgbClr val="002060"/>
                </a:solidFill>
                <a:latin typeface="+mj-lt"/>
                <a:ea typeface="+mj-ea"/>
                <a:cs typeface="+mj-cs"/>
              </a:rPr>
              <a:t> Actinide Target Cooperation) </a:t>
            </a:r>
            <a:r>
              <a:rPr lang="fr-FR" sz="1100" dirty="0" err="1" smtClean="0">
                <a:solidFill>
                  <a:srgbClr val="002060"/>
                </a:solidFill>
                <a:latin typeface="+mj-lt"/>
                <a:ea typeface="+mj-ea"/>
                <a:cs typeface="+mj-cs"/>
              </a:rPr>
              <a:t>Work</a:t>
            </a:r>
            <a:r>
              <a:rPr lang="fr-FR" sz="1100" dirty="0" smtClean="0">
                <a:solidFill>
                  <a:srgbClr val="002060"/>
                </a:solidFill>
                <a:latin typeface="+mj-lt"/>
                <a:ea typeface="+mj-ea"/>
                <a:cs typeface="+mj-cs"/>
              </a:rPr>
              <a:t> Program </a:t>
            </a:r>
            <a:r>
              <a:rPr lang="fr-FR" sz="1100" dirty="0" err="1" smtClean="0">
                <a:solidFill>
                  <a:srgbClr val="002060"/>
                </a:solidFill>
                <a:latin typeface="+mj-lt"/>
                <a:ea typeface="+mj-ea"/>
                <a:cs typeface="+mj-cs"/>
              </a:rPr>
              <a:t>defined</a:t>
            </a:r>
            <a:r>
              <a:rPr lang="fr-FR" sz="1100" dirty="0" smtClean="0">
                <a:solidFill>
                  <a:srgbClr val="002060"/>
                </a:solidFill>
                <a:latin typeface="+mj-lt"/>
                <a:ea typeface="+mj-ea"/>
                <a:cs typeface="+mj-cs"/>
              </a:rPr>
              <a:t> in PRCI (not </a:t>
            </a:r>
            <a:r>
              <a:rPr lang="fr-FR" sz="1100" dirty="0" err="1" smtClean="0">
                <a:solidFill>
                  <a:srgbClr val="002060"/>
                </a:solidFill>
                <a:latin typeface="+mj-lt"/>
                <a:ea typeface="+mj-ea"/>
                <a:cs typeface="+mj-cs"/>
              </a:rPr>
              <a:t>accepted</a:t>
            </a:r>
            <a:r>
              <a:rPr lang="fr-FR" sz="1100" dirty="0" smtClean="0">
                <a:solidFill>
                  <a:srgbClr val="002060"/>
                </a:solidFill>
                <a:latin typeface="+mj-lt"/>
                <a:ea typeface="+mj-ea"/>
                <a:cs typeface="+mj-cs"/>
              </a:rPr>
              <a:t>)  IPNO, JGU, GSI, ICSM, GANIL</a:t>
            </a:r>
            <a:endParaRPr lang="fr-FR" sz="1100" dirty="0">
              <a:solidFill>
                <a:srgbClr val="002060"/>
              </a:solidFill>
              <a:latin typeface="+mj-lt"/>
              <a:ea typeface="+mj-ea"/>
              <a:cs typeface="+mj-cs"/>
            </a:endParaRPr>
          </a:p>
        </p:txBody>
      </p:sp>
      <p:grpSp>
        <p:nvGrpSpPr>
          <p:cNvPr id="28" name="Groupe 27"/>
          <p:cNvGrpSpPr/>
          <p:nvPr/>
        </p:nvGrpSpPr>
        <p:grpSpPr>
          <a:xfrm>
            <a:off x="314840" y="1993300"/>
            <a:ext cx="4871989" cy="4068000"/>
            <a:chOff x="477393" y="1548000"/>
            <a:chExt cx="4871989" cy="4068000"/>
          </a:xfrm>
        </p:grpSpPr>
        <p:grpSp>
          <p:nvGrpSpPr>
            <p:cNvPr id="6" name="Groupe 5"/>
            <p:cNvGrpSpPr/>
            <p:nvPr/>
          </p:nvGrpSpPr>
          <p:grpSpPr>
            <a:xfrm>
              <a:off x="477393" y="1548000"/>
              <a:ext cx="4871989" cy="4068000"/>
              <a:chOff x="35496" y="1237050"/>
              <a:chExt cx="4871989" cy="4068000"/>
            </a:xfrm>
          </p:grpSpPr>
          <p:pic>
            <p:nvPicPr>
              <p:cNvPr id="7" name="Image 6" descr="Europe2.jpg"/>
              <p:cNvPicPr>
                <a:picLocks noChangeAspect="1"/>
              </p:cNvPicPr>
              <p:nvPr/>
            </p:nvPicPr>
            <p:blipFill rotWithShape="1">
              <a:blip r:embed="rId2" cstate="print"/>
              <a:srcRect t="9648" r="20079" b="18211"/>
              <a:stretch/>
            </p:blipFill>
            <p:spPr>
              <a:xfrm>
                <a:off x="35496" y="1237050"/>
                <a:ext cx="4871989" cy="4068000"/>
              </a:xfrm>
              <a:prstGeom prst="rect">
                <a:avLst/>
              </a:prstGeom>
            </p:spPr>
          </p:pic>
          <p:sp>
            <p:nvSpPr>
              <p:cNvPr id="8" name="Étoile à 5 branches 7"/>
              <p:cNvSpPr/>
              <p:nvPr/>
            </p:nvSpPr>
            <p:spPr>
              <a:xfrm>
                <a:off x="1403648" y="3284984"/>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toile à 5 branches 8"/>
              <p:cNvSpPr/>
              <p:nvPr/>
            </p:nvSpPr>
            <p:spPr>
              <a:xfrm>
                <a:off x="1979712" y="4149080"/>
                <a:ext cx="216024" cy="216024"/>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Étoile à 5 branches 9"/>
              <p:cNvSpPr/>
              <p:nvPr/>
            </p:nvSpPr>
            <p:spPr>
              <a:xfrm>
                <a:off x="2123728" y="3717032"/>
                <a:ext cx="216024" cy="216024"/>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Étoile à 5 branches 10"/>
              <p:cNvSpPr/>
              <p:nvPr/>
            </p:nvSpPr>
            <p:spPr>
              <a:xfrm>
                <a:off x="1835696" y="3501008"/>
                <a:ext cx="216024" cy="216024"/>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Étoile à 5 branches 11"/>
              <p:cNvSpPr/>
              <p:nvPr/>
            </p:nvSpPr>
            <p:spPr>
              <a:xfrm>
                <a:off x="1547664" y="3861048"/>
                <a:ext cx="216024" cy="216024"/>
              </a:xfrm>
              <a:prstGeom prst="star5">
                <a:avLst/>
              </a:prstGeom>
              <a:solidFill>
                <a:schemeClr val="accent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Étoile à 5 branches 12"/>
              <p:cNvSpPr/>
              <p:nvPr/>
            </p:nvSpPr>
            <p:spPr>
              <a:xfrm>
                <a:off x="1403648" y="3717032"/>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toile à 5 branches 13"/>
              <p:cNvSpPr/>
              <p:nvPr/>
            </p:nvSpPr>
            <p:spPr>
              <a:xfrm>
                <a:off x="2267744" y="3645024"/>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toile à 5 branches 14"/>
              <p:cNvSpPr/>
              <p:nvPr/>
            </p:nvSpPr>
            <p:spPr>
              <a:xfrm>
                <a:off x="2411760" y="4653136"/>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toile à 5 branches 15"/>
              <p:cNvSpPr/>
              <p:nvPr/>
            </p:nvSpPr>
            <p:spPr>
              <a:xfrm>
                <a:off x="3779912" y="450912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toile à 5 branches 16"/>
              <p:cNvSpPr/>
              <p:nvPr/>
            </p:nvSpPr>
            <p:spPr>
              <a:xfrm>
                <a:off x="3203848" y="3356992"/>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toile à 5 branches 17"/>
              <p:cNvSpPr/>
              <p:nvPr/>
            </p:nvSpPr>
            <p:spPr>
              <a:xfrm>
                <a:off x="4644008" y="2924944"/>
                <a:ext cx="216024" cy="216024"/>
              </a:xfrm>
              <a:prstGeom prst="star5">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179512" y="1340768"/>
                <a:ext cx="1488488" cy="646331"/>
                <a:chOff x="179512" y="1340768"/>
                <a:chExt cx="1488488" cy="646331"/>
              </a:xfrm>
            </p:grpSpPr>
            <p:sp>
              <p:nvSpPr>
                <p:cNvPr id="20" name="Étoile à 5 branches 19"/>
                <p:cNvSpPr/>
                <p:nvPr/>
              </p:nvSpPr>
              <p:spPr>
                <a:xfrm>
                  <a:off x="179512" y="1700808"/>
                  <a:ext cx="216024" cy="216024"/>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Étoile à 5 branches 20"/>
                <p:cNvSpPr/>
                <p:nvPr/>
              </p:nvSpPr>
              <p:spPr>
                <a:xfrm>
                  <a:off x="179512" y="1340768"/>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95536" y="1340768"/>
                  <a:ext cx="1272464" cy="646331"/>
                </a:xfrm>
                <a:prstGeom prst="rect">
                  <a:avLst/>
                </a:prstGeom>
                <a:noFill/>
              </p:spPr>
              <p:txBody>
                <a:bodyPr wrap="none" rtlCol="0">
                  <a:spAutoFit/>
                </a:bodyPr>
                <a:lstStyle/>
                <a:p>
                  <a:r>
                    <a:rPr lang="fr-FR" dirty="0" smtClean="0"/>
                    <a:t>Stable</a:t>
                  </a:r>
                </a:p>
                <a:p>
                  <a:r>
                    <a:rPr lang="fr-FR" dirty="0" smtClean="0"/>
                    <a:t>Radioactive</a:t>
                  </a:r>
                </a:p>
              </p:txBody>
            </p:sp>
          </p:grpSp>
        </p:grpSp>
        <p:sp>
          <p:nvSpPr>
            <p:cNvPr id="25" name="Étoile à 5 branches 24"/>
            <p:cNvSpPr/>
            <p:nvPr/>
          </p:nvSpPr>
          <p:spPr>
            <a:xfrm>
              <a:off x="621409" y="5072098"/>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Titre 4"/>
          <p:cNvSpPr txBox="1">
            <a:spLocks/>
          </p:cNvSpPr>
          <p:nvPr/>
        </p:nvSpPr>
        <p:spPr>
          <a:xfrm>
            <a:off x="2151434" y="456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smtClean="0"/>
              <a:t>Conclusions &amp; Perspectives</a:t>
            </a:r>
            <a:endParaRPr lang="en-US" dirty="0"/>
          </a:p>
        </p:txBody>
      </p:sp>
      <p:sp>
        <p:nvSpPr>
          <p:cNvPr id="31" name="ZoneTexte 30"/>
          <p:cNvSpPr txBox="1"/>
          <p:nvPr/>
        </p:nvSpPr>
        <p:spPr>
          <a:xfrm>
            <a:off x="1541626" y="718019"/>
            <a:ext cx="9802091" cy="1200329"/>
          </a:xfrm>
          <a:prstGeom prst="rect">
            <a:avLst/>
          </a:prstGeom>
          <a:noFill/>
        </p:spPr>
        <p:txBody>
          <a:bodyPr wrap="square" rtlCol="0">
            <a:spAutoFit/>
          </a:bodyPr>
          <a:lstStyle/>
          <a:p>
            <a:r>
              <a:rPr lang="fr-FR" b="1" dirty="0" smtClean="0">
                <a:solidFill>
                  <a:schemeClr val="accent1"/>
                </a:solidFill>
              </a:rPr>
              <a:t>1-</a:t>
            </a:r>
            <a:r>
              <a:rPr lang="fr-FR" dirty="0" smtClean="0">
                <a:solidFill>
                  <a:schemeClr val="accent1"/>
                </a:solidFill>
              </a:rPr>
              <a:t> </a:t>
            </a:r>
            <a:r>
              <a:rPr lang="fr-FR" dirty="0" err="1" smtClean="0">
                <a:solidFill>
                  <a:schemeClr val="accent1"/>
                </a:solidFill>
              </a:rPr>
              <a:t>Opportunities</a:t>
            </a:r>
            <a:r>
              <a:rPr lang="fr-FR" dirty="0" smtClean="0">
                <a:solidFill>
                  <a:schemeClr val="accent1"/>
                </a:solidFill>
              </a:rPr>
              <a:t> </a:t>
            </a:r>
            <a:r>
              <a:rPr lang="fr-FR" dirty="0" err="1" smtClean="0">
                <a:solidFill>
                  <a:schemeClr val="accent1"/>
                </a:solidFill>
              </a:rPr>
              <a:t>with</a:t>
            </a:r>
            <a:r>
              <a:rPr lang="fr-FR" dirty="0" smtClean="0">
                <a:solidFill>
                  <a:schemeClr val="accent1"/>
                </a:solidFill>
              </a:rPr>
              <a:t> </a:t>
            </a:r>
            <a:r>
              <a:rPr lang="fr-FR" b="1" dirty="0" smtClean="0">
                <a:solidFill>
                  <a:schemeClr val="accent1"/>
                </a:solidFill>
              </a:rPr>
              <a:t>Bi </a:t>
            </a:r>
            <a:r>
              <a:rPr lang="fr-FR" b="1" dirty="0" err="1" smtClean="0">
                <a:solidFill>
                  <a:schemeClr val="accent1"/>
                </a:solidFill>
              </a:rPr>
              <a:t>liquid</a:t>
            </a:r>
            <a:r>
              <a:rPr lang="fr-FR" b="1" dirty="0" smtClean="0">
                <a:solidFill>
                  <a:schemeClr val="accent1"/>
                </a:solidFill>
              </a:rPr>
              <a:t> </a:t>
            </a:r>
            <a:r>
              <a:rPr lang="fr-FR" b="1" dirty="0" err="1" smtClean="0">
                <a:solidFill>
                  <a:schemeClr val="accent1"/>
                </a:solidFill>
              </a:rPr>
              <a:t>targets</a:t>
            </a:r>
            <a:r>
              <a:rPr lang="fr-FR" dirty="0" smtClean="0">
                <a:solidFill>
                  <a:schemeClr val="accent1"/>
                </a:solidFill>
              </a:rPr>
              <a:t>: design for radio-isotopes +SHE, </a:t>
            </a:r>
            <a:r>
              <a:rPr lang="fr-FR" dirty="0" err="1" smtClean="0">
                <a:solidFill>
                  <a:schemeClr val="accent1"/>
                </a:solidFill>
              </a:rPr>
              <a:t>feasibility</a:t>
            </a:r>
            <a:r>
              <a:rPr lang="fr-FR" dirty="0" smtClean="0">
                <a:solidFill>
                  <a:schemeClr val="accent1"/>
                </a:solidFill>
              </a:rPr>
              <a:t>, tests…..</a:t>
            </a:r>
          </a:p>
          <a:p>
            <a:r>
              <a:rPr lang="fr-FR" b="1" dirty="0" smtClean="0">
                <a:solidFill>
                  <a:schemeClr val="accent1"/>
                </a:solidFill>
              </a:rPr>
              <a:t>2-</a:t>
            </a:r>
            <a:r>
              <a:rPr lang="fr-FR" dirty="0" smtClean="0">
                <a:solidFill>
                  <a:schemeClr val="accent1"/>
                </a:solidFill>
              </a:rPr>
              <a:t> </a:t>
            </a:r>
            <a:r>
              <a:rPr lang="fr-FR" dirty="0" err="1" smtClean="0">
                <a:solidFill>
                  <a:schemeClr val="accent1"/>
                </a:solidFill>
              </a:rPr>
              <a:t>Keeping</a:t>
            </a:r>
            <a:r>
              <a:rPr lang="fr-FR" dirty="0" smtClean="0">
                <a:solidFill>
                  <a:schemeClr val="accent1"/>
                </a:solidFill>
              </a:rPr>
              <a:t> expertise on </a:t>
            </a:r>
            <a:r>
              <a:rPr lang="fr-FR" b="1" dirty="0" smtClean="0">
                <a:solidFill>
                  <a:schemeClr val="accent1"/>
                </a:solidFill>
              </a:rPr>
              <a:t>actinides</a:t>
            </a:r>
            <a:r>
              <a:rPr lang="fr-FR" dirty="0" smtClean="0">
                <a:solidFill>
                  <a:schemeClr val="accent1"/>
                </a:solidFill>
              </a:rPr>
              <a:t>: R&amp;D on </a:t>
            </a:r>
            <a:r>
              <a:rPr lang="fr-FR" dirty="0" err="1" smtClean="0">
                <a:solidFill>
                  <a:schemeClr val="accent1"/>
                </a:solidFill>
              </a:rPr>
              <a:t>deposition</a:t>
            </a:r>
            <a:r>
              <a:rPr lang="fr-FR" dirty="0" smtClean="0">
                <a:solidFill>
                  <a:schemeClr val="accent1"/>
                </a:solidFill>
              </a:rPr>
              <a:t>, </a:t>
            </a:r>
            <a:r>
              <a:rPr lang="fr-FR" dirty="0" err="1" smtClean="0">
                <a:solidFill>
                  <a:schemeClr val="accent1"/>
                </a:solidFill>
              </a:rPr>
              <a:t>backings</a:t>
            </a:r>
            <a:r>
              <a:rPr lang="fr-FR" dirty="0" smtClean="0">
                <a:solidFill>
                  <a:schemeClr val="accent1"/>
                </a:solidFill>
              </a:rPr>
              <a:t>, </a:t>
            </a:r>
            <a:r>
              <a:rPr lang="fr-FR" dirty="0" err="1" smtClean="0">
                <a:solidFill>
                  <a:schemeClr val="accent1"/>
                </a:solidFill>
              </a:rPr>
              <a:t>characterization</a:t>
            </a:r>
            <a:r>
              <a:rPr lang="fr-FR" dirty="0" smtClean="0">
                <a:solidFill>
                  <a:schemeClr val="accent1"/>
                </a:solidFill>
              </a:rPr>
              <a:t>, </a:t>
            </a:r>
            <a:r>
              <a:rPr lang="fr-FR" dirty="0" err="1" smtClean="0">
                <a:solidFill>
                  <a:schemeClr val="accent1"/>
                </a:solidFill>
              </a:rPr>
              <a:t>exploring</a:t>
            </a:r>
            <a:r>
              <a:rPr lang="fr-FR" dirty="0" smtClean="0">
                <a:solidFill>
                  <a:schemeClr val="accent1"/>
                </a:solidFill>
              </a:rPr>
              <a:t> new </a:t>
            </a:r>
            <a:r>
              <a:rPr lang="fr-FR" dirty="0" err="1" smtClean="0">
                <a:solidFill>
                  <a:schemeClr val="accent1"/>
                </a:solidFill>
              </a:rPr>
              <a:t>methods</a:t>
            </a:r>
            <a:r>
              <a:rPr lang="fr-FR" dirty="0" smtClean="0">
                <a:solidFill>
                  <a:schemeClr val="accent1"/>
                </a:solidFill>
              </a:rPr>
              <a:t> (</a:t>
            </a:r>
            <a:r>
              <a:rPr lang="fr-FR" dirty="0" err="1" smtClean="0">
                <a:solidFill>
                  <a:schemeClr val="accent1"/>
                </a:solidFill>
              </a:rPr>
              <a:t>DoD</a:t>
            </a:r>
            <a:r>
              <a:rPr lang="fr-FR" dirty="0" smtClean="0">
                <a:solidFill>
                  <a:schemeClr val="accent1"/>
                </a:solidFill>
              </a:rPr>
              <a:t>, </a:t>
            </a:r>
            <a:r>
              <a:rPr lang="fr-FR" dirty="0" err="1" smtClean="0">
                <a:solidFill>
                  <a:schemeClr val="accent1"/>
                </a:solidFill>
              </a:rPr>
              <a:t>intermetallic</a:t>
            </a:r>
            <a:r>
              <a:rPr lang="fr-FR" dirty="0" smtClean="0">
                <a:solidFill>
                  <a:schemeClr val="accent1"/>
                </a:solidFill>
              </a:rPr>
              <a:t>), </a:t>
            </a:r>
            <a:r>
              <a:rPr lang="fr-FR" dirty="0" err="1" smtClean="0">
                <a:solidFill>
                  <a:schemeClr val="accent1"/>
                </a:solidFill>
              </a:rPr>
              <a:t>reinforce</a:t>
            </a:r>
            <a:r>
              <a:rPr lang="fr-FR" dirty="0" smtClean="0">
                <a:solidFill>
                  <a:schemeClr val="accent1"/>
                </a:solidFill>
              </a:rPr>
              <a:t> collaboration </a:t>
            </a:r>
            <a:r>
              <a:rPr lang="fr-FR" dirty="0" err="1" smtClean="0">
                <a:solidFill>
                  <a:schemeClr val="accent1"/>
                </a:solidFill>
              </a:rPr>
              <a:t>between</a:t>
            </a:r>
            <a:r>
              <a:rPr lang="fr-FR" dirty="0" smtClean="0">
                <a:solidFill>
                  <a:schemeClr val="accent1"/>
                </a:solidFill>
              </a:rPr>
              <a:t> experts, </a:t>
            </a:r>
            <a:r>
              <a:rPr lang="fr-FR" dirty="0" err="1" smtClean="0">
                <a:solidFill>
                  <a:schemeClr val="accent1"/>
                </a:solidFill>
              </a:rPr>
              <a:t>knowledge</a:t>
            </a:r>
            <a:r>
              <a:rPr lang="fr-FR" dirty="0" smtClean="0">
                <a:solidFill>
                  <a:schemeClr val="accent1"/>
                </a:solidFill>
              </a:rPr>
              <a:t> </a:t>
            </a:r>
            <a:r>
              <a:rPr lang="fr-FR" dirty="0" err="1" smtClean="0">
                <a:solidFill>
                  <a:schemeClr val="accent1"/>
                </a:solidFill>
              </a:rPr>
              <a:t>transfer</a:t>
            </a:r>
            <a:r>
              <a:rPr lang="fr-FR" dirty="0" smtClean="0">
                <a:solidFill>
                  <a:schemeClr val="accent1"/>
                </a:solidFill>
              </a:rPr>
              <a:t> - </a:t>
            </a:r>
            <a:r>
              <a:rPr lang="fr-FR" dirty="0">
                <a:solidFill>
                  <a:schemeClr val="tx2"/>
                </a:solidFill>
              </a:rPr>
              <a:t>R&amp;D @</a:t>
            </a:r>
            <a:r>
              <a:rPr lang="fr-FR" dirty="0" err="1" smtClean="0">
                <a:solidFill>
                  <a:schemeClr val="tx2"/>
                </a:solidFill>
              </a:rPr>
              <a:t>IJCLab</a:t>
            </a:r>
            <a:r>
              <a:rPr lang="fr-FR" dirty="0" smtClean="0">
                <a:solidFill>
                  <a:schemeClr val="tx2"/>
                </a:solidFill>
              </a:rPr>
              <a:t> &amp; SANDA </a:t>
            </a:r>
            <a:r>
              <a:rPr lang="fr-FR" dirty="0">
                <a:solidFill>
                  <a:schemeClr val="tx2"/>
                </a:solidFill>
              </a:rPr>
              <a:t>EU-Project (h2020-nfrp2018</a:t>
            </a:r>
            <a:r>
              <a:rPr lang="fr-FR" dirty="0" smtClean="0">
                <a:solidFill>
                  <a:schemeClr val="tx2"/>
                </a:solidFill>
              </a:rPr>
              <a:t>)</a:t>
            </a:r>
            <a:r>
              <a:rPr lang="fr-FR" dirty="0" smtClean="0">
                <a:solidFill>
                  <a:schemeClr val="accent1"/>
                </a:solidFill>
              </a:rPr>
              <a:t> </a:t>
            </a:r>
            <a:endParaRPr lang="en-US" dirty="0">
              <a:solidFill>
                <a:schemeClr val="accent1"/>
              </a:solidFill>
            </a:endParaRPr>
          </a:p>
        </p:txBody>
      </p:sp>
      <p:sp>
        <p:nvSpPr>
          <p:cNvPr id="34" name="ZoneTexte 33"/>
          <p:cNvSpPr txBox="1"/>
          <p:nvPr/>
        </p:nvSpPr>
        <p:spPr>
          <a:xfrm>
            <a:off x="6651544" y="5519044"/>
            <a:ext cx="5382984" cy="369332"/>
          </a:xfrm>
          <a:prstGeom prst="rect">
            <a:avLst/>
          </a:prstGeom>
          <a:noFill/>
        </p:spPr>
        <p:txBody>
          <a:bodyPr wrap="square" rtlCol="0">
            <a:spAutoFit/>
          </a:bodyPr>
          <a:lstStyle/>
          <a:p>
            <a:r>
              <a:rPr lang="fr-FR" b="1" dirty="0" smtClean="0">
                <a:solidFill>
                  <a:schemeClr val="accent1"/>
                </a:solidFill>
              </a:rPr>
              <a:t>3 –</a:t>
            </a:r>
            <a:r>
              <a:rPr lang="fr-FR" dirty="0" smtClean="0">
                <a:solidFill>
                  <a:schemeClr val="accent1"/>
                </a:solidFill>
              </a:rPr>
              <a:t> For </a:t>
            </a:r>
            <a:r>
              <a:rPr lang="fr-FR" dirty="0" err="1" smtClean="0">
                <a:solidFill>
                  <a:schemeClr val="accent1"/>
                </a:solidFill>
              </a:rPr>
              <a:t>exotic</a:t>
            </a:r>
            <a:r>
              <a:rPr lang="fr-FR" dirty="0" smtClean="0">
                <a:solidFill>
                  <a:schemeClr val="accent1"/>
                </a:solidFill>
              </a:rPr>
              <a:t> </a:t>
            </a:r>
            <a:r>
              <a:rPr lang="fr-FR" dirty="0" err="1" smtClean="0">
                <a:solidFill>
                  <a:schemeClr val="accent1"/>
                </a:solidFill>
              </a:rPr>
              <a:t>beams</a:t>
            </a:r>
            <a:r>
              <a:rPr lang="fr-FR" dirty="0" smtClean="0">
                <a:solidFill>
                  <a:schemeClr val="accent1"/>
                </a:solidFill>
              </a:rPr>
              <a:t>, </a:t>
            </a:r>
            <a:r>
              <a:rPr lang="fr-FR" dirty="0" err="1" smtClean="0">
                <a:solidFill>
                  <a:schemeClr val="accent1"/>
                </a:solidFill>
              </a:rPr>
              <a:t>studies</a:t>
            </a:r>
            <a:r>
              <a:rPr lang="fr-FR" dirty="0" smtClean="0">
                <a:solidFill>
                  <a:schemeClr val="accent1"/>
                </a:solidFill>
              </a:rPr>
              <a:t> on </a:t>
            </a:r>
            <a:r>
              <a:rPr lang="fr-FR" b="1" dirty="0" smtClean="0">
                <a:solidFill>
                  <a:schemeClr val="accent1"/>
                </a:solidFill>
              </a:rPr>
              <a:t>new </a:t>
            </a:r>
            <a:r>
              <a:rPr lang="fr-FR" b="1" dirty="0" err="1" smtClean="0">
                <a:solidFill>
                  <a:schemeClr val="accent1"/>
                </a:solidFill>
              </a:rPr>
              <a:t>materials</a:t>
            </a:r>
            <a:endParaRPr lang="fr-FR" b="1" dirty="0" smtClean="0">
              <a:solidFill>
                <a:schemeClr val="accent1"/>
              </a:solidFill>
            </a:endParaRPr>
          </a:p>
        </p:txBody>
      </p:sp>
      <p:sp>
        <p:nvSpPr>
          <p:cNvPr id="35" name="ZoneTexte 34"/>
          <p:cNvSpPr txBox="1"/>
          <p:nvPr/>
        </p:nvSpPr>
        <p:spPr>
          <a:xfrm>
            <a:off x="1682992" y="6168081"/>
            <a:ext cx="9802091" cy="646331"/>
          </a:xfrm>
          <a:prstGeom prst="rect">
            <a:avLst/>
          </a:prstGeom>
          <a:noFill/>
        </p:spPr>
        <p:txBody>
          <a:bodyPr wrap="square" rtlCol="0">
            <a:spAutoFit/>
          </a:bodyPr>
          <a:lstStyle/>
          <a:p>
            <a:r>
              <a:rPr lang="fr-FR" dirty="0">
                <a:solidFill>
                  <a:schemeClr val="accent1"/>
                </a:solidFill>
              </a:rPr>
              <a:t>	</a:t>
            </a:r>
            <a:r>
              <a:rPr lang="fr-FR" dirty="0" smtClean="0">
                <a:solidFill>
                  <a:schemeClr val="accent1"/>
                </a:solidFill>
              </a:rPr>
              <a:t>		+++ </a:t>
            </a:r>
            <a:r>
              <a:rPr lang="fr-FR" dirty="0" err="1" smtClean="0">
                <a:solidFill>
                  <a:schemeClr val="accent1"/>
                </a:solidFill>
              </a:rPr>
              <a:t>mutual</a:t>
            </a:r>
            <a:r>
              <a:rPr lang="fr-FR" dirty="0" smtClean="0">
                <a:solidFill>
                  <a:schemeClr val="accent1"/>
                </a:solidFill>
              </a:rPr>
              <a:t> </a:t>
            </a:r>
            <a:r>
              <a:rPr lang="fr-FR" dirty="0" err="1" smtClean="0">
                <a:solidFill>
                  <a:schemeClr val="accent1"/>
                </a:solidFill>
              </a:rPr>
              <a:t>work</a:t>
            </a:r>
            <a:r>
              <a:rPr lang="fr-FR" dirty="0" smtClean="0">
                <a:solidFill>
                  <a:schemeClr val="accent1"/>
                </a:solidFill>
              </a:rPr>
              <a:t> </a:t>
            </a:r>
            <a:r>
              <a:rPr lang="fr-FR" dirty="0" err="1" smtClean="0">
                <a:solidFill>
                  <a:schemeClr val="accent1"/>
                </a:solidFill>
              </a:rPr>
              <a:t>with</a:t>
            </a:r>
            <a:r>
              <a:rPr lang="fr-FR" dirty="0" smtClean="0">
                <a:solidFill>
                  <a:schemeClr val="accent1"/>
                </a:solidFill>
              </a:rPr>
              <a:t> </a:t>
            </a:r>
            <a:r>
              <a:rPr lang="fr-FR" dirty="0" err="1" smtClean="0">
                <a:solidFill>
                  <a:schemeClr val="accent1"/>
                </a:solidFill>
              </a:rPr>
              <a:t>safety</a:t>
            </a:r>
            <a:r>
              <a:rPr lang="fr-FR" dirty="0" smtClean="0">
                <a:solidFill>
                  <a:schemeClr val="accent1"/>
                </a:solidFill>
              </a:rPr>
              <a:t> and design </a:t>
            </a:r>
            <a:r>
              <a:rPr lang="fr-FR" dirty="0" err="1" smtClean="0">
                <a:solidFill>
                  <a:schemeClr val="accent1"/>
                </a:solidFill>
              </a:rPr>
              <a:t>departments</a:t>
            </a:r>
            <a:r>
              <a:rPr lang="fr-FR" dirty="0" smtClean="0">
                <a:solidFill>
                  <a:schemeClr val="accent1"/>
                </a:solidFill>
              </a:rPr>
              <a:t> for thermal, </a:t>
            </a:r>
            <a:r>
              <a:rPr lang="fr-FR" dirty="0" err="1" smtClean="0">
                <a:solidFill>
                  <a:schemeClr val="accent1"/>
                </a:solidFill>
              </a:rPr>
              <a:t>mechanical</a:t>
            </a:r>
            <a:r>
              <a:rPr lang="fr-FR" dirty="0" smtClean="0">
                <a:solidFill>
                  <a:schemeClr val="accent1"/>
                </a:solidFill>
              </a:rPr>
              <a:t> issues </a:t>
            </a:r>
            <a:r>
              <a:rPr lang="fr-FR" dirty="0" err="1" smtClean="0">
                <a:solidFill>
                  <a:schemeClr val="accent1"/>
                </a:solidFill>
              </a:rPr>
              <a:t>with</a:t>
            </a:r>
            <a:r>
              <a:rPr lang="fr-FR" dirty="0" smtClean="0">
                <a:solidFill>
                  <a:schemeClr val="accent1"/>
                </a:solidFill>
              </a:rPr>
              <a:t> </a:t>
            </a:r>
            <a:r>
              <a:rPr lang="fr-FR" dirty="0" err="1" smtClean="0">
                <a:solidFill>
                  <a:schemeClr val="accent1"/>
                </a:solidFill>
              </a:rPr>
              <a:t>advanced</a:t>
            </a:r>
            <a:r>
              <a:rPr lang="fr-FR" dirty="0" smtClean="0">
                <a:solidFill>
                  <a:schemeClr val="accent1"/>
                </a:solidFill>
              </a:rPr>
              <a:t> simulations and prototypes + tests in real conditions</a:t>
            </a:r>
            <a:endParaRPr lang="en-US" dirty="0">
              <a:solidFill>
                <a:schemeClr val="accent1"/>
              </a:solidFill>
            </a:endParaRPr>
          </a:p>
        </p:txBody>
      </p:sp>
      <p:sp>
        <p:nvSpPr>
          <p:cNvPr id="2" name="Ellipse 1"/>
          <p:cNvSpPr/>
          <p:nvPr/>
        </p:nvSpPr>
        <p:spPr>
          <a:xfrm>
            <a:off x="8399230" y="106375"/>
            <a:ext cx="3635298" cy="542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Multi-</a:t>
            </a:r>
            <a:r>
              <a:rPr lang="fr-FR" dirty="0" err="1" smtClean="0"/>
              <a:t>Physics</a:t>
            </a:r>
            <a:r>
              <a:rPr lang="fr-FR" dirty="0" smtClean="0"/>
              <a:t> </a:t>
            </a:r>
            <a:r>
              <a:rPr lang="fr-FR" dirty="0" err="1" smtClean="0"/>
              <a:t>disciplinary</a:t>
            </a:r>
            <a:endParaRPr lang="en-US" dirty="0"/>
          </a:p>
        </p:txBody>
      </p:sp>
      <p:pic>
        <p:nvPicPr>
          <p:cNvPr id="36" name="Image 35"/>
          <p:cNvPicPr/>
          <p:nvPr/>
        </p:nvPicPr>
        <p:blipFill rotWithShape="1">
          <a:blip r:embed="rId3" cstate="print">
            <a:extLst>
              <a:ext uri="{28A0092B-C50C-407E-A947-70E740481C1C}">
                <a14:useLocalDpi xmlns:a14="http://schemas.microsoft.com/office/drawing/2010/main" val="0"/>
              </a:ext>
            </a:extLst>
          </a:blip>
          <a:srcRect t="16192" b="-477"/>
          <a:stretch/>
        </p:blipFill>
        <p:spPr>
          <a:xfrm>
            <a:off x="5402853" y="3106810"/>
            <a:ext cx="4985385" cy="1908000"/>
          </a:xfrm>
          <a:prstGeom prst="rect">
            <a:avLst/>
          </a:prstGeom>
        </p:spPr>
      </p:pic>
    </p:spTree>
    <p:extLst>
      <p:ext uri="{BB962C8B-B14F-4D97-AF65-F5344CB8AC3E}">
        <p14:creationId xmlns:p14="http://schemas.microsoft.com/office/powerpoint/2010/main" val="67953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4261489626"/>
              </p:ext>
            </p:extLst>
          </p:nvPr>
        </p:nvGraphicFramePr>
        <p:xfrm>
          <a:off x="1624577" y="127371"/>
          <a:ext cx="4688927" cy="6629708"/>
        </p:xfrm>
        <a:graphic>
          <a:graphicData uri="http://schemas.openxmlformats.org/presentationml/2006/ole">
            <mc:AlternateContent xmlns:mc="http://schemas.openxmlformats.org/markup-compatibility/2006">
              <mc:Choice xmlns:v="urn:schemas-microsoft-com:vml" Requires="v">
                <p:oleObj spid="_x0000_s2056" name="Acrobat Document" r:id="rId3" imgW="7562785" imgH="10693077" progId="AcroExch.Document.DC">
                  <p:embed/>
                </p:oleObj>
              </mc:Choice>
              <mc:Fallback>
                <p:oleObj name="Acrobat Document" r:id="rId3" imgW="7562785" imgH="10693077" progId="AcroExch.Document.DC">
                  <p:embed/>
                  <p:pic>
                    <p:nvPicPr>
                      <p:cNvPr id="0" name=""/>
                      <p:cNvPicPr/>
                      <p:nvPr/>
                    </p:nvPicPr>
                    <p:blipFill>
                      <a:blip r:embed="rId4"/>
                      <a:stretch>
                        <a:fillRect/>
                      </a:stretch>
                    </p:blipFill>
                    <p:spPr>
                      <a:xfrm>
                        <a:off x="1624577" y="127371"/>
                        <a:ext cx="4688927" cy="6629708"/>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147987676"/>
              </p:ext>
            </p:extLst>
          </p:nvPr>
        </p:nvGraphicFramePr>
        <p:xfrm>
          <a:off x="6722669" y="26450"/>
          <a:ext cx="4758462" cy="6730629"/>
        </p:xfrm>
        <a:graphic>
          <a:graphicData uri="http://schemas.openxmlformats.org/presentationml/2006/ole">
            <mc:AlternateContent xmlns:mc="http://schemas.openxmlformats.org/markup-compatibility/2006">
              <mc:Choice xmlns:v="urn:schemas-microsoft-com:vml" Requires="v">
                <p:oleObj spid="_x0000_s2057" name="Acrobat Document" r:id="rId5" imgW="5346587" imgH="7562504" progId="AcroExch.Document.DC">
                  <p:embed/>
                </p:oleObj>
              </mc:Choice>
              <mc:Fallback>
                <p:oleObj name="Acrobat Document" r:id="rId5" imgW="5346587" imgH="7562504" progId="AcroExch.Document.DC">
                  <p:embed/>
                  <p:pic>
                    <p:nvPicPr>
                      <p:cNvPr id="0" name=""/>
                      <p:cNvPicPr/>
                      <p:nvPr/>
                    </p:nvPicPr>
                    <p:blipFill>
                      <a:blip r:embed="rId6"/>
                      <a:stretch>
                        <a:fillRect/>
                      </a:stretch>
                    </p:blipFill>
                    <p:spPr>
                      <a:xfrm>
                        <a:off x="6722669" y="26450"/>
                        <a:ext cx="4758462" cy="6730629"/>
                      </a:xfrm>
                      <a:prstGeom prst="rect">
                        <a:avLst/>
                      </a:prstGeom>
                    </p:spPr>
                  </p:pic>
                </p:oleObj>
              </mc:Fallback>
            </mc:AlternateContent>
          </a:graphicData>
        </a:graphic>
      </p:graphicFrame>
    </p:spTree>
    <p:extLst>
      <p:ext uri="{BB962C8B-B14F-4D97-AF65-F5344CB8AC3E}">
        <p14:creationId xmlns:p14="http://schemas.microsoft.com/office/powerpoint/2010/main" val="287403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rot="19768086">
            <a:off x="826766" y="2362102"/>
            <a:ext cx="9807493" cy="1862048"/>
          </a:xfrm>
          <a:prstGeom prst="rect">
            <a:avLst/>
          </a:prstGeom>
          <a:noFill/>
        </p:spPr>
        <p:txBody>
          <a:bodyPr wrap="none" rtlCol="0">
            <a:spAutoFit/>
          </a:bodyPr>
          <a:lstStyle/>
          <a:p>
            <a:r>
              <a:rPr lang="fr-FR" sz="11500" dirty="0" smtClean="0">
                <a:solidFill>
                  <a:schemeClr val="tx1">
                    <a:alpha val="21000"/>
                  </a:schemeClr>
                </a:solidFill>
              </a:rPr>
              <a:t>A TRAVAILLER</a:t>
            </a:r>
            <a:endParaRPr lang="en-US" sz="11500" dirty="0">
              <a:solidFill>
                <a:schemeClr val="tx1">
                  <a:alpha val="21000"/>
                </a:schemeClr>
              </a:solidFill>
            </a:endParaRPr>
          </a:p>
        </p:txBody>
      </p:sp>
      <p:sp>
        <p:nvSpPr>
          <p:cNvPr id="27" name="Titre 4"/>
          <p:cNvSpPr txBox="1">
            <a:spLocks/>
          </p:cNvSpPr>
          <p:nvPr/>
        </p:nvSpPr>
        <p:spPr>
          <a:xfrm>
            <a:off x="2151434" y="456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smtClean="0"/>
              <a:t>Prospectives à 10 ans</a:t>
            </a:r>
          </a:p>
          <a:p>
            <a:r>
              <a:rPr lang="fr-FR" dirty="0" smtClean="0"/>
              <a:t>Bilan/demande forces ?</a:t>
            </a:r>
            <a:endParaRPr lang="en-US" dirty="0"/>
          </a:p>
        </p:txBody>
      </p:sp>
      <p:sp>
        <p:nvSpPr>
          <p:cNvPr id="2" name="Ellipse 1"/>
          <p:cNvSpPr/>
          <p:nvPr/>
        </p:nvSpPr>
        <p:spPr>
          <a:xfrm>
            <a:off x="8399230" y="106375"/>
            <a:ext cx="3635298" cy="542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Multi-</a:t>
            </a:r>
            <a:r>
              <a:rPr lang="fr-FR" dirty="0" err="1" smtClean="0"/>
              <a:t>Physics</a:t>
            </a:r>
            <a:r>
              <a:rPr lang="fr-FR" dirty="0" smtClean="0"/>
              <a:t> </a:t>
            </a:r>
            <a:r>
              <a:rPr lang="fr-FR" dirty="0" err="1" smtClean="0"/>
              <a:t>disciplinary</a:t>
            </a:r>
            <a:endParaRPr lang="en-US" dirty="0"/>
          </a:p>
        </p:txBody>
      </p:sp>
      <p:graphicFrame>
        <p:nvGraphicFramePr>
          <p:cNvPr id="3" name="Tableau 2"/>
          <p:cNvGraphicFramePr>
            <a:graphicFrameLocks noGrp="1"/>
          </p:cNvGraphicFramePr>
          <p:nvPr>
            <p:extLst>
              <p:ext uri="{D42A27DB-BD31-4B8C-83A1-F6EECF244321}">
                <p14:modId xmlns:p14="http://schemas.microsoft.com/office/powerpoint/2010/main" val="1422235924"/>
              </p:ext>
            </p:extLst>
          </p:nvPr>
        </p:nvGraphicFramePr>
        <p:xfrm>
          <a:off x="512026" y="1508034"/>
          <a:ext cx="10714776" cy="2667000"/>
        </p:xfrm>
        <a:graphic>
          <a:graphicData uri="http://schemas.openxmlformats.org/drawingml/2006/table">
            <a:tbl>
              <a:tblPr firstRow="1" bandRow="1">
                <a:tableStyleId>{5C22544A-7EE6-4342-B048-85BDC9FD1C3A}</a:tableStyleId>
              </a:tblPr>
              <a:tblGrid>
                <a:gridCol w="2678694">
                  <a:extLst>
                    <a:ext uri="{9D8B030D-6E8A-4147-A177-3AD203B41FA5}">
                      <a16:colId xmlns:a16="http://schemas.microsoft.com/office/drawing/2014/main" val="572617971"/>
                    </a:ext>
                  </a:extLst>
                </a:gridCol>
                <a:gridCol w="2678694">
                  <a:extLst>
                    <a:ext uri="{9D8B030D-6E8A-4147-A177-3AD203B41FA5}">
                      <a16:colId xmlns:a16="http://schemas.microsoft.com/office/drawing/2014/main" val="1839965243"/>
                    </a:ext>
                  </a:extLst>
                </a:gridCol>
                <a:gridCol w="2678694">
                  <a:extLst>
                    <a:ext uri="{9D8B030D-6E8A-4147-A177-3AD203B41FA5}">
                      <a16:colId xmlns:a16="http://schemas.microsoft.com/office/drawing/2014/main" val="1841738449"/>
                    </a:ext>
                  </a:extLst>
                </a:gridCol>
                <a:gridCol w="2678694">
                  <a:extLst>
                    <a:ext uri="{9D8B030D-6E8A-4147-A177-3AD203B41FA5}">
                      <a16:colId xmlns:a16="http://schemas.microsoft.com/office/drawing/2014/main" val="2125282102"/>
                    </a:ext>
                  </a:extLst>
                </a:gridCol>
              </a:tblGrid>
              <a:tr h="370840">
                <a:tc>
                  <a:txBody>
                    <a:bodyPr/>
                    <a:lstStyle/>
                    <a:p>
                      <a:endParaRPr lang="en-US" dirty="0"/>
                    </a:p>
                  </a:txBody>
                  <a:tcPr/>
                </a:tc>
                <a:tc>
                  <a:txBody>
                    <a:bodyPr/>
                    <a:lstStyle/>
                    <a:p>
                      <a:r>
                        <a:rPr lang="fr-FR" dirty="0" err="1" smtClean="0"/>
                        <a:t>Liquid</a:t>
                      </a:r>
                      <a:r>
                        <a:rPr lang="fr-FR" dirty="0" smtClean="0"/>
                        <a:t> Bi</a:t>
                      </a:r>
                      <a:endParaRPr lang="en-US" dirty="0"/>
                    </a:p>
                  </a:txBody>
                  <a:tcPr/>
                </a:tc>
                <a:tc>
                  <a:txBody>
                    <a:bodyPr/>
                    <a:lstStyle/>
                    <a:p>
                      <a:r>
                        <a:rPr lang="fr-FR" dirty="0" smtClean="0"/>
                        <a:t>Actinides</a:t>
                      </a:r>
                      <a:endParaRPr lang="en-US" dirty="0"/>
                    </a:p>
                  </a:txBody>
                  <a:tcPr/>
                </a:tc>
                <a:tc>
                  <a:txBody>
                    <a:bodyPr/>
                    <a:lstStyle/>
                    <a:p>
                      <a:r>
                        <a:rPr lang="fr-FR" dirty="0" smtClean="0"/>
                        <a:t>New </a:t>
                      </a:r>
                      <a:r>
                        <a:rPr lang="fr-FR" dirty="0" err="1" smtClean="0"/>
                        <a:t>targets</a:t>
                      </a:r>
                      <a:r>
                        <a:rPr lang="fr-FR" dirty="0" smtClean="0"/>
                        <a:t> for SPIRAL1</a:t>
                      </a:r>
                      <a:endParaRPr lang="en-US" dirty="0"/>
                    </a:p>
                  </a:txBody>
                  <a:tcPr/>
                </a:tc>
                <a:extLst>
                  <a:ext uri="{0D108BD9-81ED-4DB2-BD59-A6C34878D82A}">
                    <a16:rowId xmlns:a16="http://schemas.microsoft.com/office/drawing/2014/main" val="294616195"/>
                  </a:ext>
                </a:extLst>
              </a:tr>
              <a:tr h="370840">
                <a:tc>
                  <a:txBody>
                    <a:bodyPr/>
                    <a:lstStyle/>
                    <a:p>
                      <a:endParaRPr lang="en-US"/>
                    </a:p>
                  </a:txBody>
                  <a:tcPr/>
                </a:tc>
                <a:tc>
                  <a:txBody>
                    <a:bodyPr/>
                    <a:lstStyle/>
                    <a:p>
                      <a:r>
                        <a:rPr lang="fr-FR" dirty="0" smtClean="0"/>
                        <a:t>REPARE 2020-2023</a:t>
                      </a:r>
                      <a:endParaRPr lang="en-US" dirty="0"/>
                    </a:p>
                  </a:txBody>
                  <a:tcPr/>
                </a:tc>
                <a:tc>
                  <a:txBody>
                    <a:bodyPr/>
                    <a:lstStyle/>
                    <a:p>
                      <a:r>
                        <a:rPr lang="fr-FR" dirty="0" smtClean="0"/>
                        <a:t>IJC </a:t>
                      </a:r>
                      <a:r>
                        <a:rPr lang="fr-FR" dirty="0" err="1" smtClean="0"/>
                        <a:t>Lab</a:t>
                      </a:r>
                      <a:endParaRPr lang="fr-FR" dirty="0" smtClean="0"/>
                    </a:p>
                    <a:p>
                      <a:r>
                        <a:rPr lang="fr-FR" dirty="0" smtClean="0"/>
                        <a:t>U </a:t>
                      </a:r>
                      <a:r>
                        <a:rPr lang="fr-FR" dirty="0" smtClean="0">
                          <a:sym typeface="Wingdings" panose="05000000000000000000" pitchFamily="2" charset="2"/>
                        </a:rPr>
                        <a:t>2021</a:t>
                      </a:r>
                    </a:p>
                    <a:p>
                      <a:r>
                        <a:rPr lang="fr-FR" dirty="0" smtClean="0">
                          <a:sym typeface="Wingdings" panose="05000000000000000000" pitchFamily="2" charset="2"/>
                        </a:rPr>
                        <a:t>Pu:2022</a:t>
                      </a:r>
                      <a:endParaRPr lang="en-US" dirty="0"/>
                    </a:p>
                  </a:txBody>
                  <a:tcPr/>
                </a:tc>
                <a:tc>
                  <a:txBody>
                    <a:bodyPr/>
                    <a:lstStyle/>
                    <a:p>
                      <a:r>
                        <a:rPr lang="fr-FR" dirty="0" smtClean="0"/>
                        <a:t>1 </a:t>
                      </a:r>
                      <a:r>
                        <a:rPr lang="fr-FR" dirty="0" err="1" smtClean="0"/>
                        <a:t>material</a:t>
                      </a:r>
                      <a:r>
                        <a:rPr lang="fr-FR" dirty="0" smtClean="0"/>
                        <a:t>/</a:t>
                      </a:r>
                      <a:r>
                        <a:rPr lang="fr-FR" dirty="0" err="1" smtClean="0"/>
                        <a:t>beam</a:t>
                      </a:r>
                      <a:r>
                        <a:rPr lang="fr-FR" dirty="0" smtClean="0"/>
                        <a:t>*/3</a:t>
                      </a:r>
                      <a:r>
                        <a:rPr lang="fr-FR" baseline="0" dirty="0" smtClean="0"/>
                        <a:t> </a:t>
                      </a:r>
                      <a:r>
                        <a:rPr lang="fr-FR" baseline="0" dirty="0" err="1" smtClean="0"/>
                        <a:t>years</a:t>
                      </a:r>
                      <a:r>
                        <a:rPr lang="fr-FR" baseline="0" dirty="0" smtClean="0"/>
                        <a:t>?</a:t>
                      </a:r>
                      <a:endParaRPr lang="en-US" dirty="0"/>
                    </a:p>
                  </a:txBody>
                  <a:tcPr/>
                </a:tc>
                <a:extLst>
                  <a:ext uri="{0D108BD9-81ED-4DB2-BD59-A6C34878D82A}">
                    <a16:rowId xmlns:a16="http://schemas.microsoft.com/office/drawing/2014/main" val="1027196834"/>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702941"/>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31151802"/>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98628652"/>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840223705"/>
              </p:ext>
            </p:extLst>
          </p:nvPr>
        </p:nvGraphicFramePr>
        <p:xfrm>
          <a:off x="4634014" y="4369476"/>
          <a:ext cx="4410075" cy="1524000"/>
        </p:xfrm>
        <a:graphic>
          <a:graphicData uri="http://schemas.openxmlformats.org/drawingml/2006/table">
            <a:tbl>
              <a:tblPr firstRow="1" firstCol="1" bandRow="1">
                <a:tableStyleId>{5C22544A-7EE6-4342-B048-85BDC9FD1C3A}</a:tableStyleId>
              </a:tblPr>
              <a:tblGrid>
                <a:gridCol w="1470025">
                  <a:extLst>
                    <a:ext uri="{9D8B030D-6E8A-4147-A177-3AD203B41FA5}">
                      <a16:colId xmlns:a16="http://schemas.microsoft.com/office/drawing/2014/main" val="16796839"/>
                    </a:ext>
                  </a:extLst>
                </a:gridCol>
                <a:gridCol w="1470025">
                  <a:extLst>
                    <a:ext uri="{9D8B030D-6E8A-4147-A177-3AD203B41FA5}">
                      <a16:colId xmlns:a16="http://schemas.microsoft.com/office/drawing/2014/main" val="4184449284"/>
                    </a:ext>
                  </a:extLst>
                </a:gridCol>
                <a:gridCol w="1470025">
                  <a:extLst>
                    <a:ext uri="{9D8B030D-6E8A-4147-A177-3AD203B41FA5}">
                      <a16:colId xmlns:a16="http://schemas.microsoft.com/office/drawing/2014/main" val="2992532238"/>
                    </a:ext>
                  </a:extLst>
                </a:gridCol>
              </a:tblGrid>
              <a:tr h="0">
                <a:tc>
                  <a:txBody>
                    <a:bodyPr/>
                    <a:lstStyle/>
                    <a:p>
                      <a:pPr algn="just">
                        <a:spcAft>
                          <a:spcPts val="0"/>
                        </a:spcAft>
                      </a:pPr>
                      <a:r>
                        <a:rPr lang="fr-FR" sz="1000" dirty="0">
                          <a:effectLst/>
                        </a:rPr>
                        <a:t> </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Année Objectif*</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Remarques</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4388058"/>
                  </a:ext>
                </a:extLst>
              </a:tr>
              <a:tr h="0">
                <a:tc>
                  <a:txBody>
                    <a:bodyPr/>
                    <a:lstStyle/>
                    <a:p>
                      <a:pPr algn="just">
                        <a:spcAft>
                          <a:spcPts val="0"/>
                        </a:spcAft>
                      </a:pPr>
                      <a:r>
                        <a:rPr lang="en-US" sz="1000" baseline="30000">
                          <a:effectLst/>
                        </a:rPr>
                        <a:t>238</a:t>
                      </a:r>
                      <a:r>
                        <a:rPr lang="en-US" sz="1000">
                          <a:effectLst/>
                        </a:rPr>
                        <a:t>U</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dirty="0" smtClean="0">
                          <a:effectLst/>
                        </a:rPr>
                        <a:t>2021+1</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S3, composé et métallique</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128253"/>
                  </a:ext>
                </a:extLst>
              </a:tr>
              <a:tr h="0">
                <a:tc>
                  <a:txBody>
                    <a:bodyPr/>
                    <a:lstStyle/>
                    <a:p>
                      <a:pPr algn="just">
                        <a:spcAft>
                          <a:spcPts val="0"/>
                        </a:spcAft>
                      </a:pPr>
                      <a:r>
                        <a:rPr lang="en-US" sz="1000" baseline="30000">
                          <a:effectLst/>
                        </a:rPr>
                        <a:t>232</a:t>
                      </a:r>
                      <a:r>
                        <a:rPr lang="en-US" sz="1000">
                          <a:effectLst/>
                        </a:rPr>
                        <a:t>Th</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dirty="0" smtClean="0">
                          <a:effectLst/>
                        </a:rPr>
                        <a:t>2022+1</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S3</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3384777"/>
                  </a:ext>
                </a:extLst>
              </a:tr>
              <a:tr h="0">
                <a:tc>
                  <a:txBody>
                    <a:bodyPr/>
                    <a:lstStyle/>
                    <a:p>
                      <a:pPr algn="just">
                        <a:spcAft>
                          <a:spcPts val="0"/>
                        </a:spcAft>
                      </a:pPr>
                      <a:r>
                        <a:rPr lang="en-US" sz="1000" baseline="30000">
                          <a:effectLst/>
                        </a:rPr>
                        <a:t>243</a:t>
                      </a:r>
                      <a:r>
                        <a:rPr lang="en-US" sz="1000">
                          <a:effectLst/>
                        </a:rPr>
                        <a:t>Am</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dirty="0" smtClean="0">
                          <a:effectLst/>
                        </a:rPr>
                        <a:t>2024+1</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S3</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85127858"/>
                  </a:ext>
                </a:extLst>
              </a:tr>
              <a:tr h="0">
                <a:tc>
                  <a:txBody>
                    <a:bodyPr/>
                    <a:lstStyle/>
                    <a:p>
                      <a:pPr algn="just">
                        <a:spcAft>
                          <a:spcPts val="0"/>
                        </a:spcAft>
                      </a:pPr>
                      <a:r>
                        <a:rPr lang="fr-FR" sz="1000" baseline="30000">
                          <a:effectLst/>
                        </a:rPr>
                        <a:t>248</a:t>
                      </a:r>
                      <a:r>
                        <a:rPr lang="fr-FR" sz="1000">
                          <a:effectLst/>
                        </a:rPr>
                        <a:t>Cm autres isotopes de Cm ?</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dirty="0" smtClean="0">
                          <a:effectLst/>
                        </a:rPr>
                        <a:t>2024+1</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a:effectLst/>
                        </a:rPr>
                        <a:t>S3</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8397702"/>
                  </a:ext>
                </a:extLst>
              </a:tr>
              <a:tr h="0">
                <a:tc>
                  <a:txBody>
                    <a:bodyPr/>
                    <a:lstStyle/>
                    <a:p>
                      <a:pPr algn="just">
                        <a:spcAft>
                          <a:spcPts val="0"/>
                        </a:spcAft>
                      </a:pPr>
                      <a:r>
                        <a:rPr lang="en-US" sz="1000" baseline="30000">
                          <a:effectLst/>
                        </a:rPr>
                        <a:t>242,244</a:t>
                      </a:r>
                      <a:r>
                        <a:rPr lang="en-US" sz="1000">
                          <a:effectLst/>
                        </a:rPr>
                        <a:t>Pu</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1000" dirty="0" smtClean="0">
                          <a:effectLst/>
                        </a:rPr>
                        <a:t>2024+1</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fr-FR" sz="1000">
                          <a:effectLst/>
                        </a:rPr>
                        <a:t>S3</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6864617"/>
                  </a:ext>
                </a:extLst>
              </a:tr>
              <a:tr h="0">
                <a:tc>
                  <a:txBody>
                    <a:bodyPr/>
                    <a:lstStyle/>
                    <a:p>
                      <a:pPr algn="just">
                        <a:spcAft>
                          <a:spcPts val="0"/>
                        </a:spcAft>
                      </a:pPr>
                      <a:r>
                        <a:rPr lang="fr-FR" sz="1000">
                          <a:effectLst/>
                        </a:rPr>
                        <a:t>autres isotopes de Cm, Pa, Np**</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fr-FR" sz="1000">
                          <a:effectLst/>
                        </a:rPr>
                        <a:t>&gt; 2024</a:t>
                      </a:r>
                      <a:endParaRPr lang="en-US" sz="1200">
                        <a:effectLst/>
                        <a:latin typeface="New York"/>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fr-FR" sz="1000" dirty="0">
                          <a:effectLst/>
                        </a:rPr>
                        <a:t>S3</a:t>
                      </a:r>
                      <a:endParaRPr lang="en-US" sz="1200" dirty="0">
                        <a:effectLst/>
                        <a:latin typeface="New York"/>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1969474"/>
                  </a:ext>
                </a:extLst>
              </a:tr>
            </a:tbl>
          </a:graphicData>
        </a:graphic>
      </p:graphicFrame>
      <p:sp>
        <p:nvSpPr>
          <p:cNvPr id="5" name="Rectangle 4"/>
          <p:cNvSpPr/>
          <p:nvPr/>
        </p:nvSpPr>
        <p:spPr>
          <a:xfrm>
            <a:off x="3559277" y="5919552"/>
            <a:ext cx="6096000" cy="769441"/>
          </a:xfrm>
          <a:prstGeom prst="rect">
            <a:avLst/>
          </a:prstGeom>
        </p:spPr>
        <p:txBody>
          <a:bodyPr>
            <a:spAutoFit/>
          </a:bodyPr>
          <a:lstStyle/>
          <a:p>
            <a:pPr algn="just">
              <a:spcAft>
                <a:spcPts val="0"/>
              </a:spcAft>
            </a:pPr>
            <a:r>
              <a:rPr lang="fr-FR" sz="11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Les années sont définies en considérant les premières expériences de S3 possibles en 2021.</a:t>
            </a:r>
            <a:endParaRPr lang="en-US" sz="1600" i="1" dirty="0">
              <a:latin typeface="New York"/>
              <a:ea typeface="Times New Roman" panose="02020603050405020304" pitchFamily="18" charset="0"/>
              <a:cs typeface="Times New Roman" panose="02020603050405020304" pitchFamily="18" charset="0"/>
            </a:endParaRPr>
          </a:p>
          <a:p>
            <a:pPr algn="just">
              <a:spcAft>
                <a:spcPts val="0"/>
              </a:spcAft>
            </a:pPr>
            <a:r>
              <a:rPr lang="fr-FR" sz="11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Au-delà de 2024, le programme expérimental sur S3 sera complété, on peut envisager des cibles de 1/ curium avec des isotopes autres que 248 (244 ?), 2/protactinium, neptunium, en fonction des capacités de fabrication et de disponibilité des isotopes.</a:t>
            </a:r>
            <a:endParaRPr lang="en-US" sz="1600" i="1" dirty="0">
              <a:effectLst/>
              <a:latin typeface="New York"/>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662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06311" y="1482236"/>
            <a:ext cx="10543821"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sz="1400" dirty="0">
                <a:latin typeface="Times New Roman" panose="02020603050405020304" pitchFamily="18" charset="0"/>
                <a:cs typeface="Times New Roman" panose="02020603050405020304" pitchFamily="18" charset="0"/>
              </a:rPr>
              <a:t>One of the major common concerns for all projects is the development of target technology which will meet the needs of the high intensity beams expected from the new projects.</a:t>
            </a:r>
          </a:p>
          <a:p>
            <a:pPr lvl="0" algn="just" defTabSz="914400" eaLnBrk="0" fontAlgn="base" hangingPunct="0">
              <a:spcBef>
                <a:spcPct val="0"/>
              </a:spcBef>
              <a:spcAft>
                <a:spcPct val="0"/>
              </a:spcAft>
            </a:pPr>
            <a:r>
              <a:rPr kumimoji="0" lang="en-US" altLang="en-US" sz="14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This is underlined in the papers of Yu. T. </a:t>
            </a:r>
            <a:r>
              <a:rPr kumimoji="0" lang="en-US" altLang="en-US" sz="140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Oganessian</a:t>
            </a:r>
            <a:r>
              <a:rPr kumimoji="0" lang="en-US" altLang="en-US" sz="14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(JINR)</a:t>
            </a:r>
            <a:r>
              <a:rPr lang="en-US" altLang="en-US" sz="1400" baseline="30000" dirty="0" bmk="_Ref447620981">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altLang="en-US" sz="1400" baseline="30000" dirty="0" smtClean="0" bmk="_Ref447620981">
                <a:latin typeface="Times New Roman" panose="02020603050405020304" pitchFamily="18" charset="0"/>
                <a:ea typeface="Times New Roman" panose="02020603050405020304" pitchFamily="18" charset="0"/>
                <a:cs typeface="Times New Roman" panose="02020603050405020304" pitchFamily="18" charset="0"/>
                <a:hlinkClick r:id="rId2"/>
              </a:rPr>
              <a:t>[1]</a:t>
            </a:r>
            <a:r>
              <a:rPr lang="en-US" altLang="en-US"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J.B. Roberto (ORNL)</a:t>
            </a:r>
            <a:r>
              <a:rPr kumimoji="0" lang="en-US" altLang="en-US" sz="1400" i="0" u="none" strike="noStrike" cap="none" normalizeH="0" baseline="30000" dirty="0" smtClean="0" bmk="_Ref44762098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[2]</a:t>
            </a:r>
            <a:r>
              <a:rPr kumimoji="0" lang="en-US" altLang="en-US" sz="140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by the followings sentences: </a:t>
            </a:r>
            <a:endParaRPr kumimoji="0" lang="en-US" altLang="en-US" sz="14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some laboratories, work has already started on developing accelerator complexes and new experimental facilities with the aim</a:t>
            </a:r>
            <a:r>
              <a:rPr kumimoji="0" lang="en-US" altLang="en-US" sz="14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 the synthesis and study of nuclear and atomic properties of the new </a:t>
            </a:r>
            <a:r>
              <a:rPr kumimoji="0" lang="en-US" altLang="en-US" sz="1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superheavy</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elements. Among these is the experimental complex under construction at FLNR (JINR) named the “SHE Factory [..]. Ideas incorporated in the design of the SHE Factory assume the development of the future experimental base in several ways: […] –production of new target materials (running and designed nuclear reactors and enrichment facilities) and </a:t>
            </a:r>
            <a:r>
              <a:rPr kumimoji="0" lang="en-US" altLang="en-US" sz="14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development of techniques for making targets with high thermal and radiation stabilities</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the past decade, progress in the development of heavy actinide targets has contributed to the discovery of six new elements, elements 113–118, and more than 50 new isotopes. […] They depend on </a:t>
            </a:r>
            <a:r>
              <a:rPr kumimoji="0" lang="en-US" altLang="en-US" sz="14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robust infrastructure of actinide production</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4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chemical processing, and heavy ion accelerator facilities</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4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Continued scientific progress will require further advances in actinide production</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processing, and target</a:t>
            </a:r>
            <a:r>
              <a:rPr kumimoji="0" lang="en-US" altLang="en-US" sz="14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technology to enable experiments essential for exploring the limits of nuclear stability, heavy element chemistry, and the Periodic Table.”</a:t>
            </a:r>
          </a:p>
          <a:p>
            <a:pPr marL="171450" marR="0" lvl="0" indent="-171450" algn="just" defTabSz="914400" rtl="0" eaLnBrk="0" fontAlgn="base" latinLnBrk="0" hangingPunct="0">
              <a:lnSpc>
                <a:spcPct val="100000"/>
              </a:lnSpc>
              <a:spcBef>
                <a:spcPct val="0"/>
              </a:spcBef>
              <a:spcAft>
                <a:spcPct val="0"/>
              </a:spcAft>
              <a:buClrTx/>
              <a:buSzTx/>
              <a:buFontTx/>
              <a:buChar char="-"/>
              <a:tabLst/>
            </a:pPr>
            <a:endParaRPr lang="fr-FR" altLang="en-US" sz="1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en-US" altLang="en-US" sz="1400" baseline="30000" dirty="0" smtClean="0">
                <a:latin typeface="Times New Roman" panose="02020603050405020304" pitchFamily="18" charset="0"/>
                <a:ea typeface="CMR10"/>
                <a:cs typeface="Times New Roman" panose="02020603050405020304" pitchFamily="18" charset="0"/>
                <a:hlinkClick r:id="rId3"/>
              </a:rPr>
              <a:t>[</a:t>
            </a:r>
            <a:r>
              <a:rPr lang="en-US" altLang="en-US" sz="1400" baseline="30000" dirty="0" smtClean="0" bmk="">
                <a:latin typeface="Times New Roman" panose="02020603050405020304" pitchFamily="18" charset="0"/>
                <a:ea typeface="CMR10"/>
                <a:cs typeface="Times New Roman" panose="02020603050405020304" pitchFamily="18" charset="0"/>
                <a:hlinkClick r:id="rId3"/>
              </a:rPr>
              <a:t>1]</a:t>
            </a:r>
            <a:r>
              <a:rPr lang="en-US" altLang="en-US" sz="1400" dirty="0" smtClean="0">
                <a:latin typeface="Times New Roman" panose="02020603050405020304" pitchFamily="18" charset="0"/>
                <a:ea typeface="CMR10"/>
                <a:cs typeface="Times New Roman" panose="02020603050405020304" pitchFamily="18" charset="0"/>
              </a:rPr>
              <a:t> </a:t>
            </a:r>
            <a:r>
              <a:rPr lang="en-US" sz="1400" baseline="30000" dirty="0" smtClean="0">
                <a:latin typeface="Times New Roman" panose="02020603050405020304" pitchFamily="18" charset="0"/>
                <a:cs typeface="Times New Roman" panose="02020603050405020304" pitchFamily="18" charset="0"/>
              </a:rPr>
              <a:t>Yu</a:t>
            </a:r>
            <a:r>
              <a:rPr lang="en-US" sz="1400" baseline="30000" dirty="0">
                <a:latin typeface="Times New Roman" panose="02020603050405020304" pitchFamily="18" charset="0"/>
                <a:cs typeface="Times New Roman" panose="02020603050405020304" pitchFamily="18" charset="0"/>
              </a:rPr>
              <a:t>. T. </a:t>
            </a:r>
            <a:r>
              <a:rPr lang="en-US" sz="1400" baseline="30000" dirty="0" err="1">
                <a:latin typeface="Times New Roman" panose="02020603050405020304" pitchFamily="18" charset="0"/>
                <a:cs typeface="Times New Roman" panose="02020603050405020304" pitchFamily="18" charset="0"/>
              </a:rPr>
              <a:t>Oganessian</a:t>
            </a:r>
            <a:r>
              <a:rPr lang="en-US" sz="1400" baseline="30000" dirty="0">
                <a:latin typeface="Times New Roman" panose="02020603050405020304" pitchFamily="18" charset="0"/>
                <a:cs typeface="Times New Roman" panose="02020603050405020304" pitchFamily="18" charset="0"/>
              </a:rPr>
              <a:t> et al, Nuclear Physics A 944 (2015) </a:t>
            </a:r>
            <a:r>
              <a:rPr lang="en-US" sz="1400" baseline="30000" dirty="0" smtClean="0">
                <a:latin typeface="Times New Roman" panose="02020603050405020304" pitchFamily="18" charset="0"/>
                <a:cs typeface="Times New Roman" panose="02020603050405020304" pitchFamily="18" charset="0"/>
              </a:rPr>
              <a:t>62-98</a:t>
            </a:r>
          </a:p>
          <a:p>
            <a:pPr algn="just" defTabSz="914400" eaLnBrk="0" fontAlgn="base" hangingPunct="0">
              <a:spcBef>
                <a:spcPct val="0"/>
              </a:spcBef>
              <a:spcAft>
                <a:spcPct val="0"/>
              </a:spcAft>
            </a:pPr>
            <a:r>
              <a:rPr lang="en-US" altLang="en-US" sz="1400" baseline="30000" dirty="0" smtClean="0">
                <a:latin typeface="Times New Roman" panose="02020603050405020304" pitchFamily="18" charset="0"/>
                <a:ea typeface="CMR10"/>
                <a:cs typeface="Times New Roman" panose="02020603050405020304" pitchFamily="18" charset="0"/>
                <a:hlinkClick r:id="rId3"/>
              </a:rPr>
              <a:t>[</a:t>
            </a:r>
            <a:r>
              <a:rPr lang="en-US" altLang="en-US" sz="1400" baseline="30000" dirty="0" smtClean="0" bmk="">
                <a:latin typeface="Times New Roman" panose="02020603050405020304" pitchFamily="18" charset="0"/>
                <a:ea typeface="CMR10"/>
                <a:cs typeface="Times New Roman" panose="02020603050405020304" pitchFamily="18" charset="0"/>
                <a:hlinkClick r:id="rId3"/>
              </a:rPr>
              <a:t>2]</a:t>
            </a:r>
            <a:r>
              <a:rPr lang="en-US" altLang="en-US" sz="1400" dirty="0" smtClean="0">
                <a:latin typeface="Times New Roman" panose="02020603050405020304" pitchFamily="18" charset="0"/>
                <a:ea typeface="CMR10"/>
                <a:cs typeface="Times New Roman" panose="02020603050405020304" pitchFamily="18" charset="0"/>
              </a:rPr>
              <a:t> </a:t>
            </a:r>
            <a:r>
              <a:rPr lang="en-US" altLang="en-US" sz="1400" dirty="0">
                <a:latin typeface="Times New Roman" panose="02020603050405020304" pitchFamily="18" charset="0"/>
                <a:ea typeface="CMR10"/>
                <a:cs typeface="Times New Roman" panose="02020603050405020304" pitchFamily="18" charset="0"/>
              </a:rPr>
              <a:t>J.B. Roberto et al, Nuclear Physics A 944 (2015) </a:t>
            </a:r>
            <a:r>
              <a:rPr lang="en-US" altLang="en-US" sz="1400" dirty="0" smtClean="0">
                <a:latin typeface="Times New Roman" panose="02020603050405020304" pitchFamily="18" charset="0"/>
                <a:ea typeface="CMR10"/>
                <a:cs typeface="Times New Roman" panose="02020603050405020304" pitchFamily="18" charset="0"/>
              </a:rPr>
              <a:t>99-116</a:t>
            </a:r>
            <a:endParaRPr lang="en-US"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772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Si besoin</a:t>
            </a:r>
            <a:endParaRPr lang="en-US" dirty="0"/>
          </a:p>
        </p:txBody>
      </p:sp>
      <p:pic>
        <p:nvPicPr>
          <p:cNvPr id="3" name="Picture 15" descr="INTDS_logo_2012_V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3797" y="4548600"/>
            <a:ext cx="899591" cy="899591"/>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40357" t="30582" r="40367" b="44747"/>
          <a:stretch/>
        </p:blipFill>
        <p:spPr>
          <a:xfrm>
            <a:off x="11133797" y="5742950"/>
            <a:ext cx="969429" cy="893343"/>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r="10574"/>
          <a:stretch/>
        </p:blipFill>
        <p:spPr>
          <a:xfrm>
            <a:off x="8307327" y="5996213"/>
            <a:ext cx="2611225" cy="640080"/>
          </a:xfrm>
          <a:prstGeom prst="rect">
            <a:avLst/>
          </a:prstGeom>
        </p:spPr>
      </p:pic>
    </p:spTree>
    <p:extLst>
      <p:ext uri="{BB962C8B-B14F-4D97-AF65-F5344CB8AC3E}">
        <p14:creationId xmlns:p14="http://schemas.microsoft.com/office/powerpoint/2010/main" val="1778822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en-US" smtClean="0"/>
              <a:t>Ch. Stodel, GANIL - Master Student Seminar - Caen</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27</a:t>
            </a:fld>
            <a:endParaRPr lang="en-US" dirty="0"/>
          </a:p>
        </p:txBody>
      </p:sp>
      <p:sp>
        <p:nvSpPr>
          <p:cNvPr id="8" name="Espace réservé du numéro de diapositive 3"/>
          <p:cNvSpPr txBox="1">
            <a:spLocks/>
          </p:cNvSpPr>
          <p:nvPr/>
        </p:nvSpPr>
        <p:spPr>
          <a:xfrm>
            <a:off x="10558299" y="6486623"/>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27</a:t>
            </a:fld>
            <a:endParaRPr lang="en-US" dirty="0"/>
          </a:p>
        </p:txBody>
      </p:sp>
      <p:sp>
        <p:nvSpPr>
          <p:cNvPr id="9" name="ZoneTexte 8"/>
          <p:cNvSpPr txBox="1"/>
          <p:nvPr/>
        </p:nvSpPr>
        <p:spPr>
          <a:xfrm>
            <a:off x="533177" y="3688008"/>
            <a:ext cx="699230" cy="369332"/>
          </a:xfrm>
          <a:prstGeom prst="rect">
            <a:avLst/>
          </a:prstGeom>
          <a:noFill/>
        </p:spPr>
        <p:txBody>
          <a:bodyPr wrap="none" rtlCol="0">
            <a:spAutoFit/>
          </a:bodyPr>
          <a:lstStyle/>
          <a:p>
            <a:r>
              <a:rPr lang="fr-FR" dirty="0" err="1" smtClean="0">
                <a:solidFill>
                  <a:schemeClr val="accent2"/>
                </a:solidFill>
              </a:rPr>
              <a:t>N</a:t>
            </a:r>
            <a:r>
              <a:rPr lang="fr-FR" baseline="-25000" dirty="0" err="1" smtClean="0">
                <a:solidFill>
                  <a:schemeClr val="accent2"/>
                </a:solidFill>
              </a:rPr>
              <a:t>beam</a:t>
            </a:r>
            <a:endParaRPr lang="en-US" dirty="0">
              <a:solidFill>
                <a:schemeClr val="accent2"/>
              </a:solidFill>
            </a:endParaRPr>
          </a:p>
        </p:txBody>
      </p:sp>
      <p:sp>
        <p:nvSpPr>
          <p:cNvPr id="10" name="ZoneTexte 9"/>
          <p:cNvSpPr txBox="1"/>
          <p:nvPr/>
        </p:nvSpPr>
        <p:spPr>
          <a:xfrm>
            <a:off x="3347306" y="3675394"/>
            <a:ext cx="577402" cy="369332"/>
          </a:xfrm>
          <a:prstGeom prst="rect">
            <a:avLst/>
          </a:prstGeom>
          <a:noFill/>
        </p:spPr>
        <p:txBody>
          <a:bodyPr wrap="none" rtlCol="0">
            <a:spAutoFit/>
          </a:bodyPr>
          <a:lstStyle/>
          <a:p>
            <a:r>
              <a:rPr lang="fr-FR" dirty="0" err="1" smtClean="0">
                <a:solidFill>
                  <a:schemeClr val="accent5">
                    <a:lumMod val="75000"/>
                  </a:schemeClr>
                </a:solidFill>
              </a:rPr>
              <a:t>N</a:t>
            </a:r>
            <a:r>
              <a:rPr lang="fr-FR" baseline="-25000" dirty="0" err="1" smtClean="0">
                <a:solidFill>
                  <a:schemeClr val="accent5">
                    <a:lumMod val="75000"/>
                  </a:schemeClr>
                </a:solidFill>
              </a:rPr>
              <a:t>out</a:t>
            </a:r>
            <a:endParaRPr lang="en-US" dirty="0">
              <a:solidFill>
                <a:schemeClr val="accent5">
                  <a:lumMod val="75000"/>
                </a:schemeClr>
              </a:solidFill>
            </a:endParaRPr>
          </a:p>
        </p:txBody>
      </p:sp>
      <p:sp>
        <p:nvSpPr>
          <p:cNvPr id="11" name="Étoile à 4 branches 10"/>
          <p:cNvSpPr/>
          <p:nvPr/>
        </p:nvSpPr>
        <p:spPr>
          <a:xfrm>
            <a:off x="2770893" y="4241686"/>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Étoile à 10 branches 11"/>
          <p:cNvSpPr/>
          <p:nvPr/>
        </p:nvSpPr>
        <p:spPr>
          <a:xfrm>
            <a:off x="2757245" y="4022701"/>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oleil 12"/>
          <p:cNvSpPr/>
          <p:nvPr/>
        </p:nvSpPr>
        <p:spPr>
          <a:xfrm>
            <a:off x="2701805" y="408392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oleil 13"/>
          <p:cNvSpPr/>
          <p:nvPr/>
        </p:nvSpPr>
        <p:spPr>
          <a:xfrm>
            <a:off x="2701699" y="428643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oleil 14"/>
          <p:cNvSpPr/>
          <p:nvPr/>
        </p:nvSpPr>
        <p:spPr>
          <a:xfrm>
            <a:off x="2703787" y="432609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oleil 15"/>
          <p:cNvSpPr/>
          <p:nvPr/>
        </p:nvSpPr>
        <p:spPr>
          <a:xfrm>
            <a:off x="2693349" y="411524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oleil 16"/>
          <p:cNvSpPr/>
          <p:nvPr/>
        </p:nvSpPr>
        <p:spPr>
          <a:xfrm>
            <a:off x="2730927" y="402756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oleil 17"/>
          <p:cNvSpPr/>
          <p:nvPr/>
        </p:nvSpPr>
        <p:spPr>
          <a:xfrm>
            <a:off x="2720489" y="415491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oleil 18"/>
          <p:cNvSpPr/>
          <p:nvPr/>
        </p:nvSpPr>
        <p:spPr>
          <a:xfrm>
            <a:off x="2703787" y="432609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oleil 19"/>
          <p:cNvSpPr/>
          <p:nvPr/>
        </p:nvSpPr>
        <p:spPr>
          <a:xfrm>
            <a:off x="2705875" y="436576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oleil 20"/>
          <p:cNvSpPr/>
          <p:nvPr/>
        </p:nvSpPr>
        <p:spPr>
          <a:xfrm>
            <a:off x="2722577" y="419457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rot="16200000">
            <a:off x="946603" y="3420812"/>
            <a:ext cx="2814639" cy="1324458"/>
          </a:xfrm>
          <a:prstGeom prst="cube">
            <a:avLst>
              <a:gd name="adj" fmla="val 78310"/>
            </a:avLst>
          </a:prstGeom>
          <a:pattFill prst="sphere">
            <a:fgClr>
              <a:srgbClr val="04FA3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oleil 22"/>
          <p:cNvSpPr/>
          <p:nvPr/>
        </p:nvSpPr>
        <p:spPr>
          <a:xfrm>
            <a:off x="-68529" y="414447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oleil 23"/>
          <p:cNvSpPr/>
          <p:nvPr/>
        </p:nvSpPr>
        <p:spPr>
          <a:xfrm>
            <a:off x="-68635" y="434697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oleil 24"/>
          <p:cNvSpPr/>
          <p:nvPr/>
        </p:nvSpPr>
        <p:spPr>
          <a:xfrm>
            <a:off x="-66547" y="438664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oleil 25"/>
          <p:cNvSpPr/>
          <p:nvPr/>
        </p:nvSpPr>
        <p:spPr>
          <a:xfrm>
            <a:off x="-76985" y="417578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oleil 26"/>
          <p:cNvSpPr/>
          <p:nvPr/>
        </p:nvSpPr>
        <p:spPr>
          <a:xfrm>
            <a:off x="-39407" y="408810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oleil 27"/>
          <p:cNvSpPr/>
          <p:nvPr/>
        </p:nvSpPr>
        <p:spPr>
          <a:xfrm>
            <a:off x="-49845" y="421545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oleil 28"/>
          <p:cNvSpPr/>
          <p:nvPr/>
        </p:nvSpPr>
        <p:spPr>
          <a:xfrm>
            <a:off x="-66547" y="438664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oleil 29"/>
          <p:cNvSpPr/>
          <p:nvPr/>
        </p:nvSpPr>
        <p:spPr>
          <a:xfrm>
            <a:off x="-64459" y="442630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oleil 30"/>
          <p:cNvSpPr/>
          <p:nvPr/>
        </p:nvSpPr>
        <p:spPr>
          <a:xfrm>
            <a:off x="-47757" y="425511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0253" y="3587349"/>
            <a:ext cx="518614" cy="117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Étoile à 4 branches 32"/>
          <p:cNvSpPr/>
          <p:nvPr/>
        </p:nvSpPr>
        <p:spPr>
          <a:xfrm>
            <a:off x="4862621" y="4213221"/>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Étoile à 10 branches 33"/>
          <p:cNvSpPr/>
          <p:nvPr/>
        </p:nvSpPr>
        <p:spPr>
          <a:xfrm>
            <a:off x="4848973" y="3994236"/>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oleil 34"/>
          <p:cNvSpPr/>
          <p:nvPr/>
        </p:nvSpPr>
        <p:spPr>
          <a:xfrm>
            <a:off x="4793533" y="405546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oleil 35"/>
          <p:cNvSpPr/>
          <p:nvPr/>
        </p:nvSpPr>
        <p:spPr>
          <a:xfrm>
            <a:off x="4793427" y="4257967"/>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oleil 36"/>
          <p:cNvSpPr/>
          <p:nvPr/>
        </p:nvSpPr>
        <p:spPr>
          <a:xfrm>
            <a:off x="4795515" y="429763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oleil 37"/>
          <p:cNvSpPr/>
          <p:nvPr/>
        </p:nvSpPr>
        <p:spPr>
          <a:xfrm>
            <a:off x="4785077" y="408677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oleil 38"/>
          <p:cNvSpPr/>
          <p:nvPr/>
        </p:nvSpPr>
        <p:spPr>
          <a:xfrm>
            <a:off x="4822655" y="3999097"/>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oleil 39"/>
          <p:cNvSpPr/>
          <p:nvPr/>
        </p:nvSpPr>
        <p:spPr>
          <a:xfrm>
            <a:off x="4812217" y="4126445"/>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oleil 40"/>
          <p:cNvSpPr/>
          <p:nvPr/>
        </p:nvSpPr>
        <p:spPr>
          <a:xfrm>
            <a:off x="4795515" y="4297633"/>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oleil 41"/>
          <p:cNvSpPr/>
          <p:nvPr/>
        </p:nvSpPr>
        <p:spPr>
          <a:xfrm>
            <a:off x="4797603" y="4337299"/>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oleil 42"/>
          <p:cNvSpPr/>
          <p:nvPr/>
        </p:nvSpPr>
        <p:spPr>
          <a:xfrm>
            <a:off x="4814305" y="4166111"/>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isocèle 43"/>
          <p:cNvSpPr/>
          <p:nvPr/>
        </p:nvSpPr>
        <p:spPr>
          <a:xfrm>
            <a:off x="3371528" y="3206757"/>
            <a:ext cx="4456246" cy="2242039"/>
          </a:xfrm>
          <a:prstGeom prst="triangl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smtClean="0">
                <a:solidFill>
                  <a:schemeClr val="tx1"/>
                </a:solidFill>
              </a:rPr>
              <a:t>Spectrometer</a:t>
            </a:r>
            <a:endParaRPr lang="en-US" sz="2400" dirty="0">
              <a:solidFill>
                <a:schemeClr val="tx1"/>
              </a:solidFill>
            </a:endParaRPr>
          </a:p>
        </p:txBody>
      </p:sp>
      <p:sp>
        <p:nvSpPr>
          <p:cNvPr id="45" name="Rectangle 44"/>
          <p:cNvSpPr/>
          <p:nvPr/>
        </p:nvSpPr>
        <p:spPr>
          <a:xfrm>
            <a:off x="7689954" y="3322425"/>
            <a:ext cx="434715" cy="159434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dirty="0" err="1" smtClean="0"/>
              <a:t>Beam</a:t>
            </a:r>
            <a:r>
              <a:rPr lang="fr-FR" dirty="0" smtClean="0"/>
              <a:t> Dump</a:t>
            </a:r>
            <a:endParaRPr lang="en-US" dirty="0"/>
          </a:p>
        </p:txBody>
      </p:sp>
      <p:sp>
        <p:nvSpPr>
          <p:cNvPr id="46" name="Rectangle 45"/>
          <p:cNvSpPr/>
          <p:nvPr/>
        </p:nvSpPr>
        <p:spPr>
          <a:xfrm rot="1715355">
            <a:off x="7720834" y="4986624"/>
            <a:ext cx="436315" cy="1448606"/>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2400" dirty="0" smtClean="0">
                <a:solidFill>
                  <a:schemeClr val="tx1"/>
                </a:solidFill>
              </a:rPr>
              <a:t>Detector</a:t>
            </a:r>
            <a:endParaRPr lang="en-US" sz="2400" dirty="0">
              <a:solidFill>
                <a:schemeClr val="tx1"/>
              </a:solidFill>
            </a:endParaRPr>
          </a:p>
        </p:txBody>
      </p:sp>
      <p:sp>
        <p:nvSpPr>
          <p:cNvPr id="47" name="ZoneTexte 46"/>
          <p:cNvSpPr txBox="1"/>
          <p:nvPr/>
        </p:nvSpPr>
        <p:spPr>
          <a:xfrm>
            <a:off x="1357423" y="1472412"/>
            <a:ext cx="10508005" cy="1631216"/>
          </a:xfrm>
          <a:prstGeom prst="rect">
            <a:avLst/>
          </a:prstGeom>
          <a:noFill/>
        </p:spPr>
        <p:txBody>
          <a:bodyPr wrap="none" rtlCol="0">
            <a:spAutoFit/>
          </a:bodyPr>
          <a:lstStyle/>
          <a:p>
            <a:r>
              <a:rPr lang="en-US" sz="2000" dirty="0" smtClean="0">
                <a:solidFill>
                  <a:schemeClr val="accent5">
                    <a:lumMod val="75000"/>
                  </a:schemeClr>
                </a:solidFill>
              </a:rPr>
              <a:t>Thickness &amp; homogeneity </a:t>
            </a:r>
            <a:r>
              <a:rPr lang="en-US" sz="2000" dirty="0" smtClean="0">
                <a:solidFill>
                  <a:schemeClr val="accent5">
                    <a:lumMod val="75000"/>
                  </a:schemeClr>
                </a:solidFill>
                <a:sym typeface="Wingdings" panose="05000000000000000000" pitchFamily="2" charset="2"/>
              </a:rPr>
              <a:t> ions </a:t>
            </a:r>
            <a:r>
              <a:rPr lang="en-US" sz="2000" dirty="0" smtClean="0">
                <a:solidFill>
                  <a:schemeClr val="accent5">
                    <a:lumMod val="75000"/>
                  </a:schemeClr>
                </a:solidFill>
              </a:rPr>
              <a:t>Kinematics </a:t>
            </a:r>
          </a:p>
          <a:p>
            <a:r>
              <a:rPr lang="en-US" sz="2000" dirty="0" smtClean="0">
                <a:solidFill>
                  <a:schemeClr val="accent5">
                    <a:lumMod val="75000"/>
                  </a:schemeClr>
                </a:solidFill>
                <a:sym typeface="Wingdings" panose="05000000000000000000" pitchFamily="2" charset="2"/>
              </a:rPr>
              <a:t>						 Optimal tuning of the spectrometer : </a:t>
            </a:r>
          </a:p>
          <a:p>
            <a:r>
              <a:rPr lang="en-US" sz="2000" dirty="0" smtClean="0">
                <a:solidFill>
                  <a:schemeClr val="accent5">
                    <a:lumMod val="75000"/>
                  </a:schemeClr>
                </a:solidFill>
                <a:sym typeface="Wingdings" panose="05000000000000000000" pitchFamily="2" charset="2"/>
              </a:rPr>
              <a:t>											transmission of desired residues</a:t>
            </a:r>
          </a:p>
          <a:p>
            <a:r>
              <a:rPr lang="en-US" sz="2000" dirty="0" smtClean="0">
                <a:solidFill>
                  <a:schemeClr val="accent5">
                    <a:lumMod val="75000"/>
                  </a:schemeClr>
                </a:solidFill>
                <a:sym typeface="Wingdings" panose="05000000000000000000" pitchFamily="2" charset="2"/>
              </a:rPr>
              <a:t>													and control of unwanted  particles</a:t>
            </a:r>
          </a:p>
          <a:p>
            <a:r>
              <a:rPr lang="en-US" sz="2000" dirty="0" smtClean="0">
                <a:solidFill>
                  <a:schemeClr val="accent5">
                    <a:lumMod val="75000"/>
                  </a:schemeClr>
                </a:solidFill>
                <a:sym typeface="Wingdings" panose="05000000000000000000" pitchFamily="2" charset="2"/>
              </a:rPr>
              <a:t>			</a:t>
            </a:r>
            <a:r>
              <a:rPr lang="en-US" sz="2000" dirty="0" smtClean="0">
                <a:solidFill>
                  <a:schemeClr val="accent5">
                    <a:lumMod val="75000"/>
                  </a:schemeClr>
                </a:solidFill>
              </a:rPr>
              <a:t> 															</a:t>
            </a:r>
            <a:r>
              <a:rPr lang="en-US" sz="2000" dirty="0" smtClean="0">
                <a:solidFill>
                  <a:schemeClr val="accent5">
                    <a:lumMod val="75000"/>
                  </a:schemeClr>
                </a:solidFill>
                <a:sym typeface="Wingdings" panose="05000000000000000000" pitchFamily="2" charset="2"/>
              </a:rPr>
              <a:t> </a:t>
            </a:r>
            <a:r>
              <a:rPr lang="en-US" sz="2000" dirty="0" smtClean="0">
                <a:solidFill>
                  <a:schemeClr val="accent5">
                    <a:lumMod val="75000"/>
                  </a:schemeClr>
                </a:solidFill>
              </a:rPr>
              <a:t>Accuracy (&lt; 5%)</a:t>
            </a:r>
            <a:endParaRPr lang="en-US" sz="2000" dirty="0">
              <a:solidFill>
                <a:schemeClr val="accent5">
                  <a:lumMod val="75000"/>
                </a:schemeClr>
              </a:solidFill>
            </a:endParaRPr>
          </a:p>
        </p:txBody>
      </p:sp>
      <p:sp>
        <p:nvSpPr>
          <p:cNvPr id="48" name="ZoneTexte 47"/>
          <p:cNvSpPr txBox="1"/>
          <p:nvPr/>
        </p:nvSpPr>
        <p:spPr>
          <a:xfrm>
            <a:off x="773722" y="30863"/>
            <a:ext cx="1628651" cy="400110"/>
          </a:xfrm>
          <a:prstGeom prst="rect">
            <a:avLst/>
          </a:prstGeom>
          <a:noFill/>
        </p:spPr>
        <p:txBody>
          <a:bodyPr wrap="none" rtlCol="0">
            <a:spAutoFit/>
          </a:bodyPr>
          <a:lstStyle/>
          <a:p>
            <a:r>
              <a:rPr lang="fr-FR" sz="2000" dirty="0" err="1" smtClean="0">
                <a:solidFill>
                  <a:schemeClr val="accent3">
                    <a:lumMod val="75000"/>
                  </a:schemeClr>
                </a:solidFill>
              </a:rPr>
              <a:t>Requirements</a:t>
            </a:r>
            <a:endParaRPr lang="en-US" sz="2000" dirty="0">
              <a:solidFill>
                <a:schemeClr val="accent3">
                  <a:lumMod val="75000"/>
                </a:schemeClr>
              </a:solidFill>
            </a:endParaRPr>
          </a:p>
        </p:txBody>
      </p:sp>
      <p:sp>
        <p:nvSpPr>
          <p:cNvPr id="49" name="ZoneTexte 48"/>
          <p:cNvSpPr txBox="1"/>
          <p:nvPr/>
        </p:nvSpPr>
        <p:spPr>
          <a:xfrm>
            <a:off x="489857" y="730395"/>
            <a:ext cx="5037020" cy="523220"/>
          </a:xfrm>
          <a:prstGeom prst="rect">
            <a:avLst/>
          </a:prstGeom>
          <a:solidFill>
            <a:schemeClr val="accent1">
              <a:lumMod val="10000"/>
              <a:lumOff val="90000"/>
            </a:schemeClr>
          </a:solidFill>
        </p:spPr>
        <p:txBody>
          <a:bodyPr wrap="none" rtlCol="0">
            <a:spAutoFit/>
          </a:bodyPr>
          <a:lstStyle/>
          <a:p>
            <a:r>
              <a:rPr lang="fr-FR" sz="2800" i="1" dirty="0" err="1" smtClean="0">
                <a:solidFill>
                  <a:schemeClr val="accent1"/>
                </a:solidFill>
              </a:rPr>
              <a:t>Why</a:t>
            </a:r>
            <a:r>
              <a:rPr lang="fr-FR" sz="2800" i="1" dirty="0" smtClean="0">
                <a:solidFill>
                  <a:schemeClr val="accent1"/>
                </a:solidFill>
              </a:rPr>
              <a:t> </a:t>
            </a:r>
            <a:r>
              <a:rPr lang="fr-FR" sz="2800" i="1" dirty="0" err="1" smtClean="0">
                <a:solidFill>
                  <a:schemeClr val="accent1"/>
                </a:solidFill>
              </a:rPr>
              <a:t>characterization</a:t>
            </a:r>
            <a:r>
              <a:rPr lang="fr-FR" sz="2800" i="1" dirty="0" smtClean="0">
                <a:solidFill>
                  <a:schemeClr val="accent1"/>
                </a:solidFill>
              </a:rPr>
              <a:t> </a:t>
            </a:r>
            <a:r>
              <a:rPr lang="fr-FR" sz="2800" i="1" dirty="0" err="1" smtClean="0">
                <a:solidFill>
                  <a:schemeClr val="accent1"/>
                </a:solidFill>
              </a:rPr>
              <a:t>is</a:t>
            </a:r>
            <a:r>
              <a:rPr lang="fr-FR" sz="2800" i="1" dirty="0" smtClean="0">
                <a:solidFill>
                  <a:schemeClr val="accent1"/>
                </a:solidFill>
              </a:rPr>
              <a:t> important ?</a:t>
            </a:r>
            <a:endParaRPr lang="en-US" sz="2800" i="1" dirty="0">
              <a:solidFill>
                <a:schemeClr val="accent1"/>
              </a:solidFill>
            </a:endParaRPr>
          </a:p>
        </p:txBody>
      </p:sp>
    </p:spTree>
    <p:extLst>
      <p:ext uri="{BB962C8B-B14F-4D97-AF65-F5344CB8AC3E}">
        <p14:creationId xmlns:p14="http://schemas.microsoft.com/office/powerpoint/2010/main" val="345975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1900"/>
                                  </p:stCondLst>
                                  <p:childTnLst>
                                    <p:animMotion origin="layout" path="M -1.04167E-6 -2.22222E-6 L 0.16797 -0.0081 " pathEditMode="relative" rAng="0" ptsTypes="AA">
                                      <p:cBhvr>
                                        <p:cTn id="6" dur="2000" fill="hold"/>
                                        <p:tgtEl>
                                          <p:spTgt spid="13"/>
                                        </p:tgtEl>
                                        <p:attrNameLst>
                                          <p:attrName>ppt_x</p:attrName>
                                          <p:attrName>ppt_y</p:attrName>
                                        </p:attrNameLst>
                                      </p:cBhvr>
                                      <p:rCtr x="8398" y="-417"/>
                                    </p:animMotion>
                                  </p:childTnLst>
                                </p:cTn>
                              </p:par>
                              <p:par>
                                <p:cTn id="7" presetID="42" presetClass="path" presetSubtype="0" repeatCount="indefinite" fill="hold" grpId="0" nodeType="withEffect">
                                  <p:stCondLst>
                                    <p:cond delay="300"/>
                                  </p:stCondLst>
                                  <p:childTnLst>
                                    <p:animMotion origin="layout" path="M 2.29167E-6 1.85185E-6 L 0.16797 -0.0081 " pathEditMode="relative" rAng="0" ptsTypes="AA">
                                      <p:cBhvr>
                                        <p:cTn id="8" dur="2000" fill="hold"/>
                                        <p:tgtEl>
                                          <p:spTgt spid="24"/>
                                        </p:tgtEl>
                                        <p:attrNameLst>
                                          <p:attrName>ppt_x</p:attrName>
                                          <p:attrName>ppt_y</p:attrName>
                                        </p:attrNameLst>
                                      </p:cBhvr>
                                      <p:rCtr x="8398" y="-417"/>
                                    </p:animMotion>
                                  </p:childTnLst>
                                </p:cTn>
                              </p:par>
                              <p:par>
                                <p:cTn id="9" presetID="42" presetClass="path" presetSubtype="0" repeatCount="indefinite" fill="hold" grpId="0" nodeType="withEffect">
                                  <p:stCondLst>
                                    <p:cond delay="300"/>
                                  </p:stCondLst>
                                  <p:childTnLst>
                                    <p:animMotion origin="layout" path="M 2.29167E-6 0 L 0.16797 -0.0081 " pathEditMode="relative" rAng="0" ptsTypes="AA">
                                      <p:cBhvr>
                                        <p:cTn id="10" dur="2000" fill="hold"/>
                                        <p:tgtEl>
                                          <p:spTgt spid="23"/>
                                        </p:tgtEl>
                                        <p:attrNameLst>
                                          <p:attrName>ppt_x</p:attrName>
                                          <p:attrName>ppt_y</p:attrName>
                                        </p:attrNameLst>
                                      </p:cBhvr>
                                      <p:rCtr x="8398" y="-417"/>
                                    </p:animMotion>
                                  </p:childTnLst>
                                </p:cTn>
                              </p:par>
                              <p:par>
                                <p:cTn id="11" presetID="42" presetClass="path" presetSubtype="0" repeatCount="indefinite" fill="hold" grpId="0" nodeType="withEffect">
                                  <p:stCondLst>
                                    <p:cond delay="2300"/>
                                  </p:stCondLst>
                                  <p:childTnLst>
                                    <p:animMotion origin="layout" path="M -1.04167E-6 -1.85185E-6 L 0.16797 -0.0081 " pathEditMode="relative" rAng="0" ptsTypes="AA">
                                      <p:cBhvr>
                                        <p:cTn id="12" dur="2000" fill="hold"/>
                                        <p:tgtEl>
                                          <p:spTgt spid="14"/>
                                        </p:tgtEl>
                                        <p:attrNameLst>
                                          <p:attrName>ppt_x</p:attrName>
                                          <p:attrName>ppt_y</p:attrName>
                                        </p:attrNameLst>
                                      </p:cBhvr>
                                      <p:rCtr x="8398" y="-417"/>
                                    </p:animMotion>
                                  </p:childTnLst>
                                </p:cTn>
                              </p:par>
                              <p:par>
                                <p:cTn id="13" presetID="42" presetClass="path" presetSubtype="0" repeatCount="indefinite" fill="hold" grpId="0" nodeType="withEffect">
                                  <p:stCondLst>
                                    <p:cond delay="600"/>
                                  </p:stCondLst>
                                  <p:childTnLst>
                                    <p:animMotion origin="layout" path="M 2.08333E-6 4.81481E-6 L 0.16797 -0.00811 " pathEditMode="relative" rAng="0" ptsTypes="AA">
                                      <p:cBhvr>
                                        <p:cTn id="14" dur="2000" fill="hold"/>
                                        <p:tgtEl>
                                          <p:spTgt spid="25"/>
                                        </p:tgtEl>
                                        <p:attrNameLst>
                                          <p:attrName>ppt_x</p:attrName>
                                          <p:attrName>ppt_y</p:attrName>
                                        </p:attrNameLst>
                                      </p:cBhvr>
                                      <p:rCtr x="8398" y="-417"/>
                                    </p:animMotion>
                                  </p:childTnLst>
                                </p:cTn>
                              </p:par>
                              <p:par>
                                <p:cTn id="15" presetID="42" presetClass="path" presetSubtype="0" repeatCount="indefinite" fill="hold" grpId="0" nodeType="withEffect">
                                  <p:stCondLst>
                                    <p:cond delay="2500"/>
                                  </p:stCondLst>
                                  <p:childTnLst>
                                    <p:animMotion origin="layout" path="M -1.25E-6 1.11111E-6 L 0.16797 -0.0081 " pathEditMode="relative" rAng="0" ptsTypes="AA">
                                      <p:cBhvr>
                                        <p:cTn id="16" dur="2000" fill="hold"/>
                                        <p:tgtEl>
                                          <p:spTgt spid="15"/>
                                        </p:tgtEl>
                                        <p:attrNameLst>
                                          <p:attrName>ppt_x</p:attrName>
                                          <p:attrName>ppt_y</p:attrName>
                                        </p:attrNameLst>
                                      </p:cBhvr>
                                      <p:rCtr x="8398" y="-417"/>
                                    </p:animMotion>
                                  </p:childTnLst>
                                </p:cTn>
                              </p:par>
                              <p:par>
                                <p:cTn id="17" presetID="42" presetClass="path" presetSubtype="0" repeatCount="indefinite" fill="hold" grpId="0" nodeType="withEffect">
                                  <p:stCondLst>
                                    <p:cond delay="900"/>
                                  </p:stCondLst>
                                  <p:childTnLst>
                                    <p:animMotion origin="layout" path="M 3.33333E-6 0.00092 L 0.16797 -0.00718 " pathEditMode="relative" rAng="0" ptsTypes="AA">
                                      <p:cBhvr>
                                        <p:cTn id="18" dur="2000" fill="hold"/>
                                        <p:tgtEl>
                                          <p:spTgt spid="26"/>
                                        </p:tgtEl>
                                        <p:attrNameLst>
                                          <p:attrName>ppt_x</p:attrName>
                                          <p:attrName>ppt_y</p:attrName>
                                        </p:attrNameLst>
                                      </p:cBhvr>
                                      <p:rCtr x="8398" y="-417"/>
                                    </p:animMotion>
                                  </p:childTnLst>
                                </p:cTn>
                              </p:par>
                              <p:par>
                                <p:cTn id="19" presetID="42" presetClass="path" presetSubtype="0" repeatCount="indefinite" fill="hold" grpId="0" nodeType="withEffect">
                                  <p:stCondLst>
                                    <p:cond delay="2900"/>
                                  </p:stCondLst>
                                  <p:childTnLst>
                                    <p:animMotion origin="layout" path="M 2.77556E-17 0.00093 L 0.16797 -0.00717 " pathEditMode="relative" rAng="0" ptsTypes="AA">
                                      <p:cBhvr>
                                        <p:cTn id="20" dur="2000" fill="hold"/>
                                        <p:tgtEl>
                                          <p:spTgt spid="16"/>
                                        </p:tgtEl>
                                        <p:attrNameLst>
                                          <p:attrName>ppt_x</p:attrName>
                                          <p:attrName>ppt_y</p:attrName>
                                        </p:attrNameLst>
                                      </p:cBhvr>
                                      <p:rCtr x="8398" y="-417"/>
                                    </p:animMotion>
                                  </p:childTnLst>
                                </p:cTn>
                              </p:par>
                              <p:par>
                                <p:cTn id="21" presetID="42" presetClass="path" presetSubtype="0" repeatCount="indefinite" fill="hold" grpId="0" nodeType="withEffect">
                                  <p:stCondLst>
                                    <p:cond delay="1100"/>
                                  </p:stCondLst>
                                  <p:childTnLst>
                                    <p:animMotion origin="layout" path="M -1.25E-6 3.33333E-6 L 0.16797 -0.00811 " pathEditMode="relative" rAng="0" ptsTypes="AA">
                                      <p:cBhvr>
                                        <p:cTn id="22" dur="2000" fill="hold"/>
                                        <p:tgtEl>
                                          <p:spTgt spid="27"/>
                                        </p:tgtEl>
                                        <p:attrNameLst>
                                          <p:attrName>ppt_x</p:attrName>
                                          <p:attrName>ppt_y</p:attrName>
                                        </p:attrNameLst>
                                      </p:cBhvr>
                                      <p:rCtr x="8398" y="-417"/>
                                    </p:animMotion>
                                  </p:childTnLst>
                                </p:cTn>
                              </p:par>
                              <p:par>
                                <p:cTn id="23" presetID="42" presetClass="path" presetSubtype="0" repeatCount="indefinite" fill="hold" grpId="0" nodeType="withEffect">
                                  <p:stCondLst>
                                    <p:cond delay="3000"/>
                                  </p:stCondLst>
                                  <p:childTnLst>
                                    <p:animMotion origin="layout" path="M -8.33333E-7 -3.7037E-6 L 0.16341 -0.0074 " pathEditMode="relative" rAng="0" ptsTypes="AA">
                                      <p:cBhvr>
                                        <p:cTn id="24" dur="2000" fill="hold"/>
                                        <p:tgtEl>
                                          <p:spTgt spid="12"/>
                                        </p:tgtEl>
                                        <p:attrNameLst>
                                          <p:attrName>ppt_x</p:attrName>
                                          <p:attrName>ppt_y</p:attrName>
                                        </p:attrNameLst>
                                      </p:cBhvr>
                                      <p:rCtr x="8164" y="-370"/>
                                    </p:animMotion>
                                  </p:childTnLst>
                                </p:cTn>
                              </p:par>
                              <p:par>
                                <p:cTn id="25" presetID="42" presetClass="path" presetSubtype="0" repeatCount="indefinite" fill="hold" grpId="0" nodeType="withEffect">
                                  <p:stCondLst>
                                    <p:cond delay="3100"/>
                                  </p:stCondLst>
                                  <p:childTnLst>
                                    <p:animMotion origin="layout" path="M 5E-6 -3.7037E-7 L 0.16797 -0.0081 " pathEditMode="relative" rAng="0" ptsTypes="AA">
                                      <p:cBhvr>
                                        <p:cTn id="26" dur="2000" fill="hold"/>
                                        <p:tgtEl>
                                          <p:spTgt spid="17"/>
                                        </p:tgtEl>
                                        <p:attrNameLst>
                                          <p:attrName>ppt_x</p:attrName>
                                          <p:attrName>ppt_y</p:attrName>
                                        </p:attrNameLst>
                                      </p:cBhvr>
                                      <p:rCtr x="8398" y="-417"/>
                                    </p:animMotion>
                                  </p:childTnLst>
                                </p:cTn>
                              </p:par>
                              <p:par>
                                <p:cTn id="27" presetID="42" presetClass="path" presetSubtype="0" repeatCount="indefinite" fill="hold" grpId="0" nodeType="withEffect">
                                  <p:stCondLst>
                                    <p:cond delay="1300"/>
                                  </p:stCondLst>
                                  <p:childTnLst>
                                    <p:animMotion origin="layout" path="M 0 0.00092 L 0.16797 -0.00718 " pathEditMode="relative" rAng="0" ptsTypes="AA">
                                      <p:cBhvr>
                                        <p:cTn id="28" dur="2000" fill="hold"/>
                                        <p:tgtEl>
                                          <p:spTgt spid="28"/>
                                        </p:tgtEl>
                                        <p:attrNameLst>
                                          <p:attrName>ppt_x</p:attrName>
                                          <p:attrName>ppt_y</p:attrName>
                                        </p:attrNameLst>
                                      </p:cBhvr>
                                      <p:rCtr x="8398" y="-417"/>
                                    </p:animMotion>
                                  </p:childTnLst>
                                </p:cTn>
                              </p:par>
                              <p:par>
                                <p:cTn id="29" presetID="42" presetClass="path" presetSubtype="0" repeatCount="indefinite" fill="hold" grpId="0" nodeType="withEffect">
                                  <p:stCondLst>
                                    <p:cond delay="3200"/>
                                  </p:stCondLst>
                                  <p:childTnLst>
                                    <p:animMotion origin="layout" path="M -3.54167E-6 0.00092 L 0.16797 -0.00718 " pathEditMode="relative" rAng="0" ptsTypes="AA">
                                      <p:cBhvr>
                                        <p:cTn id="30" dur="2000" fill="hold"/>
                                        <p:tgtEl>
                                          <p:spTgt spid="18"/>
                                        </p:tgtEl>
                                        <p:attrNameLst>
                                          <p:attrName>ppt_x</p:attrName>
                                          <p:attrName>ppt_y</p:attrName>
                                        </p:attrNameLst>
                                      </p:cBhvr>
                                      <p:rCtr x="8398" y="-417"/>
                                    </p:animMotion>
                                  </p:childTnLst>
                                </p:cTn>
                              </p:par>
                              <p:par>
                                <p:cTn id="31" presetID="42" presetClass="path" presetSubtype="0" repeatCount="indefinite" fill="hold" grpId="0" nodeType="withEffect">
                                  <p:stCondLst>
                                    <p:cond delay="1700"/>
                                  </p:stCondLst>
                                  <p:childTnLst>
                                    <p:animMotion origin="layout" path="M 2.08333E-6 4.81481E-6 L 0.16797 -0.00811 " pathEditMode="relative" rAng="0" ptsTypes="AA">
                                      <p:cBhvr>
                                        <p:cTn id="32" dur="2000" fill="hold"/>
                                        <p:tgtEl>
                                          <p:spTgt spid="29"/>
                                        </p:tgtEl>
                                        <p:attrNameLst>
                                          <p:attrName>ppt_x</p:attrName>
                                          <p:attrName>ppt_y</p:attrName>
                                        </p:attrNameLst>
                                      </p:cBhvr>
                                      <p:rCtr x="8398" y="-417"/>
                                    </p:animMotion>
                                  </p:childTnLst>
                                </p:cTn>
                              </p:par>
                              <p:par>
                                <p:cTn id="33" presetID="42" presetClass="path" presetSubtype="0" repeatCount="indefinite" fill="hold" grpId="0" nodeType="withEffect">
                                  <p:stCondLst>
                                    <p:cond delay="3700"/>
                                  </p:stCondLst>
                                  <p:childTnLst>
                                    <p:animMotion origin="layout" path="M -6.25E-7 -4.81481E-6 L 0.15899 -0.00578 " pathEditMode="relative" rAng="0" ptsTypes="AA">
                                      <p:cBhvr>
                                        <p:cTn id="34" dur="2000" fill="hold"/>
                                        <p:tgtEl>
                                          <p:spTgt spid="11"/>
                                        </p:tgtEl>
                                        <p:attrNameLst>
                                          <p:attrName>ppt_x</p:attrName>
                                          <p:attrName>ppt_y</p:attrName>
                                        </p:attrNameLst>
                                      </p:cBhvr>
                                      <p:rCtr x="7943" y="-301"/>
                                    </p:animMotion>
                                  </p:childTnLst>
                                </p:cTn>
                              </p:par>
                              <p:par>
                                <p:cTn id="35" presetID="42" presetClass="path" presetSubtype="0" repeatCount="indefinite" fill="hold" grpId="0" nodeType="withEffect">
                                  <p:stCondLst>
                                    <p:cond delay="3700"/>
                                  </p:stCondLst>
                                  <p:childTnLst>
                                    <p:animMotion origin="layout" path="M -1.25E-6 1.11111E-6 L 0.16797 -0.0081 " pathEditMode="relative" rAng="0" ptsTypes="AA">
                                      <p:cBhvr>
                                        <p:cTn id="36" dur="2000" fill="hold"/>
                                        <p:tgtEl>
                                          <p:spTgt spid="19"/>
                                        </p:tgtEl>
                                        <p:attrNameLst>
                                          <p:attrName>ppt_x</p:attrName>
                                          <p:attrName>ppt_y</p:attrName>
                                        </p:attrNameLst>
                                      </p:cBhvr>
                                      <p:rCtr x="8398" y="-417"/>
                                    </p:animMotion>
                                  </p:childTnLst>
                                </p:cTn>
                              </p:par>
                              <p:par>
                                <p:cTn id="37" presetID="42" presetClass="path" presetSubtype="0" repeatCount="indefinite" fill="hold" grpId="0" nodeType="withEffect">
                                  <p:stCondLst>
                                    <p:cond delay="2000"/>
                                  </p:stCondLst>
                                  <p:childTnLst>
                                    <p:animMotion origin="layout" path="M 1.875E-6 -2.22222E-6 L 0.16797 -0.0081 " pathEditMode="relative" rAng="0" ptsTypes="AA">
                                      <p:cBhvr>
                                        <p:cTn id="38" dur="2000" fill="hold"/>
                                        <p:tgtEl>
                                          <p:spTgt spid="30"/>
                                        </p:tgtEl>
                                        <p:attrNameLst>
                                          <p:attrName>ppt_x</p:attrName>
                                          <p:attrName>ppt_y</p:attrName>
                                        </p:attrNameLst>
                                      </p:cBhvr>
                                      <p:rCtr x="8398" y="-417"/>
                                    </p:animMotion>
                                  </p:childTnLst>
                                </p:cTn>
                              </p:par>
                              <p:par>
                                <p:cTn id="39" presetID="42" presetClass="path" presetSubtype="0" repeatCount="indefinite" fill="hold" grpId="0" nodeType="withEffect">
                                  <p:stCondLst>
                                    <p:cond delay="3900"/>
                                  </p:stCondLst>
                                  <p:childTnLst>
                                    <p:animMotion origin="layout" path="M -1.66667E-6 4.07407E-6 L 0.16797 -0.00811 " pathEditMode="relative" rAng="0" ptsTypes="AA">
                                      <p:cBhvr>
                                        <p:cTn id="40" dur="2000" fill="hold"/>
                                        <p:tgtEl>
                                          <p:spTgt spid="20"/>
                                        </p:tgtEl>
                                        <p:attrNameLst>
                                          <p:attrName>ppt_x</p:attrName>
                                          <p:attrName>ppt_y</p:attrName>
                                        </p:attrNameLst>
                                      </p:cBhvr>
                                      <p:rCtr x="8398" y="-417"/>
                                    </p:animMotion>
                                  </p:childTnLst>
                                </p:cTn>
                              </p:par>
                              <p:par>
                                <p:cTn id="41" presetID="42" presetClass="path" presetSubtype="0" repeatCount="indefinite" fill="hold" grpId="0" nodeType="withEffect">
                                  <p:stCondLst>
                                    <p:cond delay="2500"/>
                                  </p:stCondLst>
                                  <p:childTnLst>
                                    <p:animMotion origin="layout" path="M -2.08333E-7 0.00093 L 0.16797 -0.00717 " pathEditMode="relative" rAng="0" ptsTypes="AA">
                                      <p:cBhvr>
                                        <p:cTn id="42" dur="2000" fill="hold"/>
                                        <p:tgtEl>
                                          <p:spTgt spid="31"/>
                                        </p:tgtEl>
                                        <p:attrNameLst>
                                          <p:attrName>ppt_x</p:attrName>
                                          <p:attrName>ppt_y</p:attrName>
                                        </p:attrNameLst>
                                      </p:cBhvr>
                                      <p:rCtr x="8398" y="-417"/>
                                    </p:animMotion>
                                  </p:childTnLst>
                                </p:cTn>
                              </p:par>
                              <p:par>
                                <p:cTn id="43" presetID="42" presetClass="path" presetSubtype="0" repeatCount="indefinite" fill="hold" grpId="0" nodeType="withEffect">
                                  <p:stCondLst>
                                    <p:cond delay="4400"/>
                                  </p:stCondLst>
                                  <p:childTnLst>
                                    <p:animMotion origin="layout" path="M -3.75E-6 0.00092 L 0.16797 -0.00718 " pathEditMode="relative" rAng="0" ptsTypes="AA">
                                      <p:cBhvr>
                                        <p:cTn id="44" dur="2000" fill="hold"/>
                                        <p:tgtEl>
                                          <p:spTgt spid="21"/>
                                        </p:tgtEl>
                                        <p:attrNameLst>
                                          <p:attrName>ppt_x</p:attrName>
                                          <p:attrName>ppt_y</p:attrName>
                                        </p:attrNameLst>
                                      </p:cBhvr>
                                      <p:rCtr x="8398" y="-417"/>
                                    </p:animMotion>
                                  </p:childTnLst>
                                </p:cTn>
                              </p:par>
                              <p:par>
                                <p:cTn id="45" presetID="42" presetClass="path" presetSubtype="0" repeatCount="indefinite" fill="hold" grpId="0" nodeType="withEffect">
                                  <p:stCondLst>
                                    <p:cond delay="1900"/>
                                  </p:stCondLst>
                                  <p:childTnLst>
                                    <p:animMotion origin="layout" path="M 4.375E-6 2.96296E-6 L 0.24661 -0.01297 " pathEditMode="relative" rAng="0" ptsTypes="AA">
                                      <p:cBhvr>
                                        <p:cTn id="46" dur="2000" fill="hold"/>
                                        <p:tgtEl>
                                          <p:spTgt spid="35"/>
                                        </p:tgtEl>
                                        <p:attrNameLst>
                                          <p:attrName>ppt_x</p:attrName>
                                          <p:attrName>ppt_y</p:attrName>
                                        </p:attrNameLst>
                                      </p:cBhvr>
                                      <p:rCtr x="12331" y="-648"/>
                                    </p:animMotion>
                                  </p:childTnLst>
                                </p:cTn>
                              </p:par>
                              <p:par>
                                <p:cTn id="47" presetID="42" presetClass="path" presetSubtype="0" repeatCount="indefinite" fill="hold" grpId="0" nodeType="withEffect">
                                  <p:stCondLst>
                                    <p:cond delay="2300"/>
                                  </p:stCondLst>
                                  <p:childTnLst>
                                    <p:animMotion origin="layout" path="M 4.375E-6 4.81481E-6 L 0.23658 -0.01366 " pathEditMode="relative" rAng="0" ptsTypes="AA">
                                      <p:cBhvr>
                                        <p:cTn id="48" dur="2000" fill="hold"/>
                                        <p:tgtEl>
                                          <p:spTgt spid="36"/>
                                        </p:tgtEl>
                                        <p:attrNameLst>
                                          <p:attrName>ppt_x</p:attrName>
                                          <p:attrName>ppt_y</p:attrName>
                                        </p:attrNameLst>
                                      </p:cBhvr>
                                      <p:rCtr x="11823" y="-694"/>
                                    </p:animMotion>
                                  </p:childTnLst>
                                </p:cTn>
                              </p:par>
                              <p:par>
                                <p:cTn id="49" presetID="42" presetClass="path" presetSubtype="0" repeatCount="indefinite" fill="hold" grpId="0" nodeType="withEffect">
                                  <p:stCondLst>
                                    <p:cond delay="2500"/>
                                  </p:stCondLst>
                                  <p:childTnLst>
                                    <p:animMotion origin="layout" path="M 4.16667E-6 -2.22222E-6 L 0.23645 -0.01458 " pathEditMode="relative" rAng="0" ptsTypes="AA">
                                      <p:cBhvr>
                                        <p:cTn id="50" dur="2000" fill="hold"/>
                                        <p:tgtEl>
                                          <p:spTgt spid="37"/>
                                        </p:tgtEl>
                                        <p:attrNameLst>
                                          <p:attrName>ppt_x</p:attrName>
                                          <p:attrName>ppt_y</p:attrName>
                                        </p:attrNameLst>
                                      </p:cBhvr>
                                      <p:rCtr x="11823" y="-741"/>
                                    </p:animMotion>
                                  </p:childTnLst>
                                </p:cTn>
                              </p:par>
                              <p:par>
                                <p:cTn id="51" presetID="42" presetClass="path" presetSubtype="0" repeatCount="indefinite" fill="hold" grpId="0" nodeType="withEffect">
                                  <p:stCondLst>
                                    <p:cond delay="2900"/>
                                  </p:stCondLst>
                                  <p:childTnLst>
                                    <p:animMotion origin="layout" path="M -4.58333E-6 0.00092 L 0.24727 -0.00394 " pathEditMode="relative" rAng="0" ptsTypes="AA">
                                      <p:cBhvr>
                                        <p:cTn id="52" dur="2000" fill="hold"/>
                                        <p:tgtEl>
                                          <p:spTgt spid="38"/>
                                        </p:tgtEl>
                                        <p:attrNameLst>
                                          <p:attrName>ppt_x</p:attrName>
                                          <p:attrName>ppt_y</p:attrName>
                                        </p:attrNameLst>
                                      </p:cBhvr>
                                      <p:rCtr x="12357" y="-255"/>
                                    </p:animMotion>
                                  </p:childTnLst>
                                </p:cTn>
                              </p:par>
                              <p:par>
                                <p:cTn id="53" presetID="42" presetClass="path" presetSubtype="0" repeatCount="indefinite" fill="hold" grpId="0" nodeType="withEffect">
                                  <p:stCondLst>
                                    <p:cond delay="3000"/>
                                  </p:stCondLst>
                                  <p:childTnLst>
                                    <p:animMotion origin="layout" path="M 4.79167E-6 2.96296E-6 L 0.23802 0.23842 " pathEditMode="relative" rAng="0" ptsTypes="AA">
                                      <p:cBhvr>
                                        <p:cTn id="54" dur="2000" fill="hold"/>
                                        <p:tgtEl>
                                          <p:spTgt spid="34"/>
                                        </p:tgtEl>
                                        <p:attrNameLst>
                                          <p:attrName>ppt_x</p:attrName>
                                          <p:attrName>ppt_y</p:attrName>
                                        </p:attrNameLst>
                                      </p:cBhvr>
                                      <p:rCtr x="11901" y="11921"/>
                                    </p:animMotion>
                                  </p:childTnLst>
                                </p:cTn>
                              </p:par>
                              <p:par>
                                <p:cTn id="55" presetID="42" presetClass="path" presetSubtype="0" repeatCount="indefinite" fill="hold" grpId="0" nodeType="withEffect">
                                  <p:stCondLst>
                                    <p:cond delay="3100"/>
                                  </p:stCondLst>
                                  <p:childTnLst>
                                    <p:animMotion origin="layout" path="M 6.25E-7 -3.7037E-6 L 0.24427 -0.00463 " pathEditMode="relative" rAng="0" ptsTypes="AA">
                                      <p:cBhvr>
                                        <p:cTn id="56" dur="2000" fill="hold"/>
                                        <p:tgtEl>
                                          <p:spTgt spid="39"/>
                                        </p:tgtEl>
                                        <p:attrNameLst>
                                          <p:attrName>ppt_x</p:attrName>
                                          <p:attrName>ppt_y</p:attrName>
                                        </p:attrNameLst>
                                      </p:cBhvr>
                                      <p:rCtr x="12214" y="-231"/>
                                    </p:animMotion>
                                  </p:childTnLst>
                                </p:cTn>
                              </p:par>
                              <p:par>
                                <p:cTn id="57" presetID="42" presetClass="path" presetSubtype="0" repeatCount="indefinite" fill="hold" grpId="0" nodeType="withEffect">
                                  <p:stCondLst>
                                    <p:cond delay="3200"/>
                                  </p:stCondLst>
                                  <p:childTnLst>
                                    <p:animMotion origin="layout" path="M 1.875E-6 0.00093 L 0.24505 -0.00416 " pathEditMode="relative" rAng="0" ptsTypes="AA">
                                      <p:cBhvr>
                                        <p:cTn id="58" dur="2000" fill="hold"/>
                                        <p:tgtEl>
                                          <p:spTgt spid="40"/>
                                        </p:tgtEl>
                                        <p:attrNameLst>
                                          <p:attrName>ppt_x</p:attrName>
                                          <p:attrName>ppt_y</p:attrName>
                                        </p:attrNameLst>
                                      </p:cBhvr>
                                      <p:rCtr x="12253" y="-255"/>
                                    </p:animMotion>
                                  </p:childTnLst>
                                </p:cTn>
                              </p:par>
                              <p:par>
                                <p:cTn id="59" presetID="42" presetClass="path" presetSubtype="0" repeatCount="indefinite" fill="hold" grpId="0" nodeType="withEffect">
                                  <p:stCondLst>
                                    <p:cond delay="3700"/>
                                  </p:stCondLst>
                                  <p:childTnLst>
                                    <p:animMotion origin="layout" path="M 4.79167E-6 1.85185E-6 L 0.16354 0.24028 " pathEditMode="relative" rAng="0" ptsTypes="AA">
                                      <p:cBhvr>
                                        <p:cTn id="60" dur="2000" fill="hold"/>
                                        <p:tgtEl>
                                          <p:spTgt spid="33"/>
                                        </p:tgtEl>
                                        <p:attrNameLst>
                                          <p:attrName>ppt_x</p:attrName>
                                          <p:attrName>ppt_y</p:attrName>
                                        </p:attrNameLst>
                                      </p:cBhvr>
                                      <p:rCtr x="8177" y="12014"/>
                                    </p:animMotion>
                                  </p:childTnLst>
                                </p:cTn>
                              </p:par>
                              <p:par>
                                <p:cTn id="61" presetID="42" presetClass="path" presetSubtype="0" repeatCount="indefinite" fill="hold" grpId="0" nodeType="withEffect">
                                  <p:stCondLst>
                                    <p:cond delay="3700"/>
                                  </p:stCondLst>
                                  <p:childTnLst>
                                    <p:animMotion origin="layout" path="M 4.16667E-6 -2.22222E-6 L 0.24648 -0.01435 " pathEditMode="relative" rAng="0" ptsTypes="AA">
                                      <p:cBhvr>
                                        <p:cTn id="62" dur="2000" fill="hold"/>
                                        <p:tgtEl>
                                          <p:spTgt spid="41"/>
                                        </p:tgtEl>
                                        <p:attrNameLst>
                                          <p:attrName>ppt_x</p:attrName>
                                          <p:attrName>ppt_y</p:attrName>
                                        </p:attrNameLst>
                                      </p:cBhvr>
                                      <p:rCtr x="12318" y="-718"/>
                                    </p:animMotion>
                                  </p:childTnLst>
                                </p:cTn>
                              </p:par>
                              <p:par>
                                <p:cTn id="63" presetID="42" presetClass="path" presetSubtype="0" repeatCount="indefinite" fill="hold" grpId="0" nodeType="withEffect">
                                  <p:stCondLst>
                                    <p:cond delay="3900"/>
                                  </p:stCondLst>
                                  <p:childTnLst>
                                    <p:animMotion origin="layout" path="M 3.95833E-6 7.40741E-7 L 0.24036 -0.00833 " pathEditMode="relative" rAng="0" ptsTypes="AA">
                                      <p:cBhvr>
                                        <p:cTn id="64" dur="2000" fill="hold"/>
                                        <p:tgtEl>
                                          <p:spTgt spid="42"/>
                                        </p:tgtEl>
                                        <p:attrNameLst>
                                          <p:attrName>ppt_x</p:attrName>
                                          <p:attrName>ppt_y</p:attrName>
                                        </p:attrNameLst>
                                      </p:cBhvr>
                                      <p:rCtr x="12018" y="-417"/>
                                    </p:animMotion>
                                  </p:childTnLst>
                                </p:cTn>
                              </p:par>
                              <p:par>
                                <p:cTn id="65" presetID="42" presetClass="path" presetSubtype="0" repeatCount="indefinite" fill="hold" grpId="0" nodeType="withEffect">
                                  <p:stCondLst>
                                    <p:cond delay="4400"/>
                                  </p:stCondLst>
                                  <p:childTnLst>
                                    <p:animMotion origin="layout" path="M 1.66667E-6 0.00093 L 0.24492 -0.00695 " pathEditMode="relative" rAng="0" ptsTypes="AA">
                                      <p:cBhvr>
                                        <p:cTn id="66" dur="2000" fill="hold"/>
                                        <p:tgtEl>
                                          <p:spTgt spid="43"/>
                                        </p:tgtEl>
                                        <p:attrNameLst>
                                          <p:attrName>ppt_x</p:attrName>
                                          <p:attrName>ppt_y</p:attrName>
                                        </p:attrNameLst>
                                      </p:cBhvr>
                                      <p:rCtr x="1224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020" y="173698"/>
            <a:ext cx="11029616" cy="988332"/>
          </a:xfrm>
        </p:spPr>
        <p:txBody>
          <a:bodyPr/>
          <a:lstStyle/>
          <a:p>
            <a:r>
              <a:rPr lang="fr-FR" dirty="0" err="1" smtClean="0"/>
              <a:t>Characterisation</a:t>
            </a:r>
            <a:endParaRPr lang="en-US" dirty="0"/>
          </a:p>
        </p:txBody>
      </p:sp>
      <p:sp>
        <p:nvSpPr>
          <p:cNvPr id="4" name="Espace réservé du pied de page 3"/>
          <p:cNvSpPr>
            <a:spLocks noGrp="1"/>
          </p:cNvSpPr>
          <p:nvPr>
            <p:ph type="ftr" sz="quarter" idx="11"/>
          </p:nvPr>
        </p:nvSpPr>
        <p:spPr/>
        <p:txBody>
          <a:bodyPr/>
          <a:lstStyle/>
          <a:p>
            <a:r>
              <a:rPr lang="en-US" smtClean="0"/>
              <a:t>Ch. Stodel, GANIL - Master Student Seminar - Caen</a:t>
            </a:r>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28</a:t>
            </a:fld>
            <a:endParaRPr lang="en-US" dirty="0"/>
          </a:p>
        </p:txBody>
      </p:sp>
      <p:sp>
        <p:nvSpPr>
          <p:cNvPr id="16" name="ZoneTexte 15"/>
          <p:cNvSpPr txBox="1"/>
          <p:nvPr/>
        </p:nvSpPr>
        <p:spPr>
          <a:xfrm>
            <a:off x="6308252" y="52231"/>
            <a:ext cx="1848583" cy="400110"/>
          </a:xfrm>
          <a:prstGeom prst="rect">
            <a:avLst/>
          </a:prstGeom>
          <a:noFill/>
        </p:spPr>
        <p:txBody>
          <a:bodyPr wrap="none" rtlCol="0">
            <a:spAutoFit/>
          </a:bodyPr>
          <a:lstStyle/>
          <a:p>
            <a:r>
              <a:rPr lang="en-US" sz="2000" dirty="0" smtClean="0">
                <a:solidFill>
                  <a:schemeClr val="accent1">
                    <a:lumMod val="75000"/>
                    <a:lumOff val="25000"/>
                  </a:schemeClr>
                </a:solidFill>
              </a:rPr>
              <a:t>characterization</a:t>
            </a:r>
            <a:endParaRPr lang="en-US" sz="2000" dirty="0">
              <a:solidFill>
                <a:schemeClr val="accent1">
                  <a:lumMod val="75000"/>
                  <a:lumOff val="25000"/>
                </a:schemeClr>
              </a:solidFill>
            </a:endParaRPr>
          </a:p>
        </p:txBody>
      </p:sp>
      <p:grpSp>
        <p:nvGrpSpPr>
          <p:cNvPr id="6" name="Groupe 5"/>
          <p:cNvGrpSpPr/>
          <p:nvPr/>
        </p:nvGrpSpPr>
        <p:grpSpPr>
          <a:xfrm>
            <a:off x="155791" y="619152"/>
            <a:ext cx="12241649" cy="5943518"/>
            <a:chOff x="155791" y="619152"/>
            <a:chExt cx="12241649" cy="5943518"/>
          </a:xfrm>
        </p:grpSpPr>
        <p:graphicFrame>
          <p:nvGraphicFramePr>
            <p:cNvPr id="9" name="Diagram 1"/>
            <p:cNvGraphicFramePr/>
            <p:nvPr>
              <p:extLst/>
            </p:nvPr>
          </p:nvGraphicFramePr>
          <p:xfrm>
            <a:off x="1116416" y="1058963"/>
            <a:ext cx="8316416" cy="5330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ZoneTexte 11"/>
            <p:cNvSpPr txBox="1"/>
            <p:nvPr/>
          </p:nvSpPr>
          <p:spPr>
            <a:xfrm>
              <a:off x="670646" y="2984320"/>
              <a:ext cx="3833101" cy="1323439"/>
            </a:xfrm>
            <a:prstGeom prst="rect">
              <a:avLst/>
            </a:prstGeom>
            <a:noFill/>
          </p:spPr>
          <p:txBody>
            <a:bodyPr wrap="none" rtlCol="0">
              <a:spAutoFit/>
            </a:bodyPr>
            <a:lstStyle/>
            <a:p>
              <a:r>
                <a:rPr lang="fr-FR" sz="2000" dirty="0" smtClean="0"/>
                <a:t>Scanning Electron </a:t>
              </a:r>
              <a:r>
                <a:rPr lang="fr-FR" sz="2000" dirty="0" err="1" smtClean="0"/>
                <a:t>Microscpe</a:t>
              </a:r>
              <a:r>
                <a:rPr lang="fr-FR" sz="2000" dirty="0" smtClean="0"/>
                <a:t> (SEM)</a:t>
              </a:r>
            </a:p>
            <a:p>
              <a:r>
                <a:rPr lang="fr-FR" sz="2000" dirty="0" smtClean="0"/>
                <a:t>AFM</a:t>
              </a:r>
            </a:p>
            <a:p>
              <a:r>
                <a:rPr lang="en-US" sz="2000" dirty="0">
                  <a:latin typeface="Times New Roman"/>
                  <a:cs typeface="Times New Roman"/>
                </a:rPr>
                <a:t>X-ray diffractometer (XRD</a:t>
              </a:r>
              <a:r>
                <a:rPr lang="en-US" sz="2000" dirty="0" smtClean="0">
                  <a:latin typeface="Times New Roman"/>
                  <a:cs typeface="Times New Roman"/>
                </a:rPr>
                <a:t>)</a:t>
              </a:r>
              <a:endParaRPr lang="fr-FR" sz="2000" dirty="0" smtClean="0"/>
            </a:p>
            <a:p>
              <a:r>
                <a:rPr lang="fr-FR" sz="2000" dirty="0" smtClean="0"/>
                <a:t>Optical microscope</a:t>
              </a:r>
              <a:endParaRPr lang="en-US" sz="2000" dirty="0"/>
            </a:p>
          </p:txBody>
        </p:sp>
        <p:sp>
          <p:nvSpPr>
            <p:cNvPr id="13" name="ZoneTexte 12"/>
            <p:cNvSpPr txBox="1"/>
            <p:nvPr/>
          </p:nvSpPr>
          <p:spPr>
            <a:xfrm>
              <a:off x="6635242" y="619152"/>
              <a:ext cx="3625351" cy="1631216"/>
            </a:xfrm>
            <a:prstGeom prst="rect">
              <a:avLst/>
            </a:prstGeom>
            <a:noFill/>
          </p:spPr>
          <p:txBody>
            <a:bodyPr wrap="none" rtlCol="0">
              <a:spAutoFit/>
            </a:bodyPr>
            <a:lstStyle/>
            <a:p>
              <a:pPr marL="342900" indent="-342900">
                <a:buFont typeface="Symbol" panose="05050102010706020507" pitchFamily="18" charset="2"/>
                <a:buChar char="a"/>
              </a:pPr>
              <a:r>
                <a:rPr lang="fr-FR" sz="2000" dirty="0" err="1" smtClean="0">
                  <a:solidFill>
                    <a:srgbClr val="00B050"/>
                  </a:solidFill>
                  <a:sym typeface="Symbol" panose="05050102010706020507" pitchFamily="18" charset="2"/>
                </a:rPr>
                <a:t>Energy</a:t>
              </a:r>
              <a:r>
                <a:rPr lang="fr-FR" sz="2000" dirty="0" smtClean="0">
                  <a:solidFill>
                    <a:srgbClr val="00B050"/>
                  </a:solidFill>
                  <a:sym typeface="Symbol" panose="05050102010706020507" pitchFamily="18" charset="2"/>
                </a:rPr>
                <a:t> </a:t>
              </a:r>
              <a:r>
                <a:rPr lang="fr-FR" sz="2000" dirty="0" err="1" smtClean="0">
                  <a:solidFill>
                    <a:srgbClr val="00B050"/>
                  </a:solidFill>
                  <a:sym typeface="Symbol" panose="05050102010706020507" pitchFamily="18" charset="2"/>
                </a:rPr>
                <a:t>loss</a:t>
              </a:r>
              <a:endParaRPr lang="fr-FR" sz="2000" dirty="0" smtClean="0">
                <a:solidFill>
                  <a:srgbClr val="00B050"/>
                </a:solidFill>
                <a:sym typeface="Symbol" panose="05050102010706020507" pitchFamily="18" charset="2"/>
              </a:endParaRPr>
            </a:p>
            <a:p>
              <a:r>
                <a:rPr lang="fr-FR" sz="2000" dirty="0" err="1" smtClean="0">
                  <a:solidFill>
                    <a:srgbClr val="00B050"/>
                  </a:solidFill>
                  <a:sym typeface="Symbol" panose="05050102010706020507" pitchFamily="18" charset="2"/>
                </a:rPr>
                <a:t>Precise</a:t>
              </a:r>
              <a:r>
                <a:rPr lang="fr-FR" sz="2000" dirty="0" smtClean="0">
                  <a:solidFill>
                    <a:srgbClr val="00B050"/>
                  </a:solidFill>
                  <a:sym typeface="Symbol" panose="05050102010706020507" pitchFamily="18" charset="2"/>
                </a:rPr>
                <a:t> </a:t>
              </a:r>
              <a:r>
                <a:rPr lang="fr-FR" sz="2000" dirty="0" err="1" smtClean="0">
                  <a:solidFill>
                    <a:srgbClr val="00B050"/>
                  </a:solidFill>
                  <a:sym typeface="Symbol" panose="05050102010706020507" pitchFamily="18" charset="2"/>
                </a:rPr>
                <a:t>analytical</a:t>
              </a:r>
              <a:r>
                <a:rPr lang="fr-FR" sz="2000" dirty="0" smtClean="0">
                  <a:solidFill>
                    <a:srgbClr val="00B050"/>
                  </a:solidFill>
                  <a:sym typeface="Symbol" panose="05050102010706020507" pitchFamily="18" charset="2"/>
                </a:rPr>
                <a:t> balance</a:t>
              </a:r>
            </a:p>
            <a:p>
              <a:r>
                <a:rPr lang="fr-FR" sz="2000" dirty="0" err="1" smtClean="0">
                  <a:solidFill>
                    <a:srgbClr val="00B050"/>
                  </a:solidFill>
                  <a:sym typeface="Symbol" panose="05050102010706020507" pitchFamily="18" charset="2"/>
                </a:rPr>
                <a:t>Spectrophotometry</a:t>
              </a:r>
              <a:endParaRPr lang="fr-FR" sz="2000" dirty="0" smtClean="0">
                <a:solidFill>
                  <a:srgbClr val="00B050"/>
                </a:solidFill>
                <a:sym typeface="Symbol" panose="05050102010706020507" pitchFamily="18" charset="2"/>
              </a:endParaRPr>
            </a:p>
            <a:p>
              <a:r>
                <a:rPr lang="fr-FR" sz="2000" dirty="0" smtClean="0">
                  <a:solidFill>
                    <a:srgbClr val="00B050"/>
                  </a:solidFill>
                </a:rPr>
                <a:t>*</a:t>
              </a:r>
              <a:r>
                <a:rPr lang="fr-FR" sz="2000" dirty="0" err="1" smtClean="0">
                  <a:solidFill>
                    <a:srgbClr val="00B050"/>
                  </a:solidFill>
                </a:rPr>
                <a:t>Low</a:t>
              </a:r>
              <a:r>
                <a:rPr lang="fr-FR" sz="2000" dirty="0" smtClean="0">
                  <a:solidFill>
                    <a:srgbClr val="00B050"/>
                  </a:solidFill>
                </a:rPr>
                <a:t> </a:t>
              </a:r>
              <a:r>
                <a:rPr lang="fr-FR" sz="2000" dirty="0" err="1">
                  <a:solidFill>
                    <a:srgbClr val="00B050"/>
                  </a:solidFill>
                </a:rPr>
                <a:t>geometry</a:t>
              </a:r>
              <a:r>
                <a:rPr lang="fr-FR" sz="2000" dirty="0">
                  <a:solidFill>
                    <a:srgbClr val="00B050"/>
                  </a:solidFill>
                </a:rPr>
                <a:t> </a:t>
              </a:r>
              <a:r>
                <a:rPr lang="fr-FR" sz="2000" dirty="0">
                  <a:solidFill>
                    <a:srgbClr val="00B050"/>
                  </a:solidFill>
                  <a:latin typeface="Symbol" panose="05050102010706020507" pitchFamily="18" charset="2"/>
                </a:rPr>
                <a:t>a</a:t>
              </a:r>
              <a:r>
                <a:rPr lang="fr-FR" sz="2000" dirty="0">
                  <a:solidFill>
                    <a:srgbClr val="00B050"/>
                  </a:solidFill>
                </a:rPr>
                <a:t>-</a:t>
              </a:r>
              <a:r>
                <a:rPr lang="fr-FR" sz="2000" dirty="0" err="1">
                  <a:solidFill>
                    <a:srgbClr val="00B050"/>
                  </a:solidFill>
                </a:rPr>
                <a:t>particle</a:t>
              </a:r>
              <a:r>
                <a:rPr lang="fr-FR" sz="2000" dirty="0">
                  <a:solidFill>
                    <a:srgbClr val="00B050"/>
                  </a:solidFill>
                </a:rPr>
                <a:t> (LGA)</a:t>
              </a:r>
            </a:p>
            <a:p>
              <a:r>
                <a:rPr lang="fr-FR" sz="2000" dirty="0" smtClean="0">
                  <a:solidFill>
                    <a:srgbClr val="00B050"/>
                  </a:solidFill>
                </a:rPr>
                <a:t>*</a:t>
              </a:r>
              <a:r>
                <a:rPr lang="fr-FR" sz="2000" dirty="0" err="1" smtClean="0">
                  <a:solidFill>
                    <a:srgbClr val="00B050"/>
                  </a:solidFill>
                </a:rPr>
                <a:t>Radiographic</a:t>
              </a:r>
              <a:r>
                <a:rPr lang="fr-FR" sz="2000" dirty="0" smtClean="0">
                  <a:solidFill>
                    <a:srgbClr val="00B050"/>
                  </a:solidFill>
                </a:rPr>
                <a:t> </a:t>
              </a:r>
              <a:r>
                <a:rPr lang="fr-FR" sz="2000" dirty="0">
                  <a:solidFill>
                    <a:srgbClr val="00B050"/>
                  </a:solidFill>
                </a:rPr>
                <a:t>Imaging (RI</a:t>
              </a:r>
              <a:r>
                <a:rPr lang="fr-FR" sz="2000" dirty="0" smtClean="0">
                  <a:solidFill>
                    <a:srgbClr val="00B050"/>
                  </a:solidFill>
                </a:rPr>
                <a:t>)</a:t>
              </a:r>
              <a:endParaRPr lang="fr-FR" sz="2000" dirty="0">
                <a:solidFill>
                  <a:srgbClr val="00B050"/>
                </a:solidFill>
              </a:endParaRPr>
            </a:p>
          </p:txBody>
        </p:sp>
        <p:sp>
          <p:nvSpPr>
            <p:cNvPr id="14" name="ZoneTexte 13"/>
            <p:cNvSpPr txBox="1"/>
            <p:nvPr/>
          </p:nvSpPr>
          <p:spPr>
            <a:xfrm>
              <a:off x="6955820" y="3184375"/>
              <a:ext cx="4881401" cy="1631216"/>
            </a:xfrm>
            <a:prstGeom prst="rect">
              <a:avLst/>
            </a:prstGeom>
            <a:noFill/>
          </p:spPr>
          <p:txBody>
            <a:bodyPr wrap="none" rtlCol="0">
              <a:spAutoFit/>
            </a:bodyPr>
            <a:lstStyle/>
            <a:p>
              <a:r>
                <a:rPr lang="fr-FR" sz="2000" dirty="0">
                  <a:solidFill>
                    <a:srgbClr val="00B050"/>
                  </a:solidFill>
                </a:rPr>
                <a:t>Rutherford</a:t>
              </a:r>
              <a:r>
                <a:rPr lang="fr-FR" sz="2000" dirty="0">
                  <a:solidFill>
                    <a:srgbClr val="0070C0"/>
                  </a:solidFill>
                </a:rPr>
                <a:t> </a:t>
              </a:r>
              <a:r>
                <a:rPr lang="fr-FR" sz="2000" dirty="0">
                  <a:solidFill>
                    <a:schemeClr val="accent6"/>
                  </a:solidFill>
                </a:rPr>
                <a:t>Back </a:t>
              </a:r>
              <a:r>
                <a:rPr lang="fr-FR" sz="2000" dirty="0" err="1">
                  <a:solidFill>
                    <a:schemeClr val="accent6"/>
                  </a:solidFill>
                </a:rPr>
                <a:t>Scattering</a:t>
              </a:r>
              <a:r>
                <a:rPr lang="fr-FR" sz="2000" dirty="0">
                  <a:solidFill>
                    <a:schemeClr val="accent6"/>
                  </a:solidFill>
                </a:rPr>
                <a:t> </a:t>
              </a:r>
              <a:r>
                <a:rPr lang="fr-FR" sz="2000" dirty="0">
                  <a:solidFill>
                    <a:srgbClr val="00B050"/>
                  </a:solidFill>
                </a:rPr>
                <a:t>(RBS) </a:t>
              </a:r>
            </a:p>
            <a:p>
              <a:r>
                <a:rPr lang="fr-FR" sz="2000" dirty="0" err="1" smtClean="0">
                  <a:solidFill>
                    <a:schemeClr val="accent6"/>
                  </a:solidFill>
                </a:rPr>
                <a:t>PhotoElectron</a:t>
              </a:r>
              <a:r>
                <a:rPr lang="fr-FR" sz="2000" dirty="0" smtClean="0">
                  <a:solidFill>
                    <a:schemeClr val="accent6"/>
                  </a:solidFill>
                </a:rPr>
                <a:t> </a:t>
              </a:r>
              <a:r>
                <a:rPr lang="fr-FR" sz="2000" dirty="0" err="1">
                  <a:solidFill>
                    <a:schemeClr val="accent6"/>
                  </a:solidFill>
                </a:rPr>
                <a:t>Spectroscopy</a:t>
              </a:r>
              <a:r>
                <a:rPr lang="fr-FR" sz="2000" dirty="0">
                  <a:solidFill>
                    <a:schemeClr val="accent6"/>
                  </a:solidFill>
                </a:rPr>
                <a:t> (XPS)</a:t>
              </a:r>
            </a:p>
            <a:p>
              <a:r>
                <a:rPr lang="fr-FR" sz="2000" dirty="0" err="1">
                  <a:solidFill>
                    <a:schemeClr val="accent6"/>
                  </a:solidFill>
                </a:rPr>
                <a:t>Energy</a:t>
              </a:r>
              <a:r>
                <a:rPr lang="fr-FR" sz="2000" dirty="0">
                  <a:solidFill>
                    <a:schemeClr val="accent6"/>
                  </a:solidFill>
                </a:rPr>
                <a:t> Dispersive X-Ray </a:t>
              </a:r>
              <a:r>
                <a:rPr lang="fr-FR" sz="2000" dirty="0" err="1">
                  <a:solidFill>
                    <a:schemeClr val="accent6"/>
                  </a:solidFill>
                </a:rPr>
                <a:t>Spectroscopy</a:t>
              </a:r>
              <a:r>
                <a:rPr lang="fr-FR" sz="2000" dirty="0">
                  <a:solidFill>
                    <a:schemeClr val="accent6"/>
                  </a:solidFill>
                </a:rPr>
                <a:t> (EDS</a:t>
              </a:r>
              <a:r>
                <a:rPr lang="fr-FR" sz="2000" dirty="0" smtClean="0">
                  <a:solidFill>
                    <a:schemeClr val="accent6"/>
                  </a:solidFill>
                </a:rPr>
                <a:t>)</a:t>
              </a:r>
            </a:p>
            <a:p>
              <a:r>
                <a:rPr lang="fr-FR" sz="2000" dirty="0" err="1" smtClean="0">
                  <a:solidFill>
                    <a:schemeClr val="accent6"/>
                  </a:solidFill>
                </a:rPr>
                <a:t>Particle</a:t>
              </a:r>
              <a:r>
                <a:rPr lang="fr-FR" sz="2000" dirty="0" smtClean="0">
                  <a:solidFill>
                    <a:schemeClr val="accent6"/>
                  </a:solidFill>
                </a:rPr>
                <a:t> </a:t>
              </a:r>
              <a:r>
                <a:rPr lang="fr-FR" sz="2000" dirty="0" err="1" smtClean="0">
                  <a:solidFill>
                    <a:schemeClr val="accent6"/>
                  </a:solidFill>
                </a:rPr>
                <a:t>Induced</a:t>
              </a:r>
              <a:r>
                <a:rPr lang="fr-FR" sz="2000" dirty="0" smtClean="0">
                  <a:solidFill>
                    <a:schemeClr val="accent6"/>
                  </a:solidFill>
                </a:rPr>
                <a:t> X-ray Emission (PIXE)</a:t>
              </a:r>
            </a:p>
            <a:p>
              <a:r>
                <a:rPr lang="fr-FR" sz="2000" dirty="0" err="1">
                  <a:solidFill>
                    <a:schemeClr val="accent6"/>
                  </a:solidFill>
                </a:rPr>
                <a:t>Particle</a:t>
              </a:r>
              <a:r>
                <a:rPr lang="fr-FR" sz="2000" dirty="0">
                  <a:solidFill>
                    <a:schemeClr val="accent6"/>
                  </a:solidFill>
                </a:rPr>
                <a:t> </a:t>
              </a:r>
              <a:r>
                <a:rPr lang="fr-FR" sz="2000" dirty="0" err="1">
                  <a:solidFill>
                    <a:schemeClr val="accent6"/>
                  </a:solidFill>
                </a:rPr>
                <a:t>Induced</a:t>
              </a:r>
              <a:r>
                <a:rPr lang="fr-FR" sz="2000" dirty="0">
                  <a:solidFill>
                    <a:schemeClr val="accent6"/>
                  </a:solidFill>
                </a:rPr>
                <a:t> </a:t>
              </a:r>
              <a:r>
                <a:rPr lang="fr-FR" sz="2000" dirty="0" err="1" smtClean="0">
                  <a:solidFill>
                    <a:schemeClr val="accent6"/>
                  </a:solidFill>
                  <a:latin typeface="Symbol" panose="05050102010706020507" pitchFamily="18" charset="2"/>
                </a:rPr>
                <a:t>g</a:t>
              </a:r>
              <a:r>
                <a:rPr lang="fr-FR" sz="2000" dirty="0" err="1" smtClean="0">
                  <a:solidFill>
                    <a:schemeClr val="accent6"/>
                  </a:solidFill>
                </a:rPr>
                <a:t>-ray</a:t>
              </a:r>
              <a:r>
                <a:rPr lang="fr-FR" sz="2000" dirty="0" smtClean="0">
                  <a:solidFill>
                    <a:schemeClr val="accent6"/>
                  </a:solidFill>
                </a:rPr>
                <a:t> </a:t>
              </a:r>
              <a:r>
                <a:rPr lang="fr-FR" sz="2000" dirty="0">
                  <a:solidFill>
                    <a:schemeClr val="accent6"/>
                  </a:solidFill>
                </a:rPr>
                <a:t>Emission (</a:t>
              </a:r>
              <a:r>
                <a:rPr lang="fr-FR" sz="2000" dirty="0" smtClean="0">
                  <a:solidFill>
                    <a:schemeClr val="accent6"/>
                  </a:solidFill>
                </a:rPr>
                <a:t>PIGE)</a:t>
              </a:r>
              <a:endParaRPr lang="fr-FR" sz="2000" dirty="0">
                <a:solidFill>
                  <a:schemeClr val="accent6"/>
                </a:solidFill>
              </a:endParaRPr>
            </a:p>
          </p:txBody>
        </p:sp>
        <p:sp>
          <p:nvSpPr>
            <p:cNvPr id="15" name="ZoneTexte 14"/>
            <p:cNvSpPr txBox="1"/>
            <p:nvPr/>
          </p:nvSpPr>
          <p:spPr>
            <a:xfrm>
              <a:off x="6468223" y="5854784"/>
              <a:ext cx="5929217" cy="707886"/>
            </a:xfrm>
            <a:prstGeom prst="rect">
              <a:avLst/>
            </a:prstGeom>
            <a:noFill/>
          </p:spPr>
          <p:txBody>
            <a:bodyPr wrap="square" rtlCol="0">
              <a:spAutoFit/>
            </a:bodyPr>
            <a:lstStyle/>
            <a:p>
              <a:r>
                <a:rPr lang="fr-FR" sz="2000" dirty="0" smtClean="0">
                  <a:solidFill>
                    <a:schemeClr val="accent2"/>
                  </a:solidFill>
                </a:rPr>
                <a:t>Thermal </a:t>
              </a:r>
              <a:r>
                <a:rPr lang="fr-FR" sz="2000" dirty="0" err="1" smtClean="0">
                  <a:solidFill>
                    <a:schemeClr val="accent2"/>
                  </a:solidFill>
                </a:rPr>
                <a:t>Ionization</a:t>
              </a:r>
              <a:r>
                <a:rPr lang="fr-FR" sz="2000" dirty="0" smtClean="0">
                  <a:solidFill>
                    <a:schemeClr val="accent2"/>
                  </a:solidFill>
                </a:rPr>
                <a:t> Mass </a:t>
              </a:r>
              <a:r>
                <a:rPr lang="fr-FR" sz="2000" dirty="0" err="1" smtClean="0">
                  <a:solidFill>
                    <a:schemeClr val="accent2"/>
                  </a:solidFill>
                </a:rPr>
                <a:t>Spectroscopy</a:t>
              </a:r>
              <a:r>
                <a:rPr lang="fr-FR" sz="2000" dirty="0" smtClean="0">
                  <a:solidFill>
                    <a:schemeClr val="accent2"/>
                  </a:solidFill>
                </a:rPr>
                <a:t> (TIMS)</a:t>
              </a:r>
            </a:p>
            <a:p>
              <a:r>
                <a:rPr lang="fr-FR" sz="2000" dirty="0" smtClean="0">
                  <a:solidFill>
                    <a:schemeClr val="accent2"/>
                  </a:solidFill>
                </a:rPr>
                <a:t>Neutron Activation </a:t>
              </a:r>
              <a:r>
                <a:rPr lang="fr-FR" sz="2000" dirty="0" err="1" smtClean="0">
                  <a:solidFill>
                    <a:schemeClr val="accent2"/>
                  </a:solidFill>
                </a:rPr>
                <a:t>Analysis</a:t>
              </a:r>
              <a:r>
                <a:rPr lang="fr-FR" sz="2000" dirty="0" smtClean="0">
                  <a:solidFill>
                    <a:schemeClr val="accent2"/>
                  </a:solidFill>
                </a:rPr>
                <a:t> (NAA)</a:t>
              </a:r>
            </a:p>
          </p:txBody>
        </p:sp>
        <p:sp>
          <p:nvSpPr>
            <p:cNvPr id="3" name="ZoneTexte 2"/>
            <p:cNvSpPr txBox="1"/>
            <p:nvPr/>
          </p:nvSpPr>
          <p:spPr>
            <a:xfrm>
              <a:off x="155791" y="5471591"/>
              <a:ext cx="3086486" cy="646331"/>
            </a:xfrm>
            <a:prstGeom prst="rect">
              <a:avLst/>
            </a:prstGeom>
            <a:noFill/>
            <a:ln>
              <a:solidFill>
                <a:schemeClr val="tx2"/>
              </a:solidFill>
            </a:ln>
          </p:spPr>
          <p:txBody>
            <a:bodyPr wrap="none" rtlCol="0">
              <a:spAutoFit/>
            </a:bodyPr>
            <a:lstStyle/>
            <a:p>
              <a:pPr marL="285750" indent="-285750">
                <a:buFont typeface="Wingdings" panose="05000000000000000000" pitchFamily="2" charset="2"/>
                <a:buChar char="ü"/>
              </a:pPr>
              <a:r>
                <a:rPr lang="fr-FR" dirty="0" smtClean="0"/>
                <a:t>Destructive/non destructive</a:t>
              </a:r>
            </a:p>
            <a:p>
              <a:pPr marL="285750" indent="-285750">
                <a:buFont typeface="Wingdings" panose="05000000000000000000" pitchFamily="2" charset="2"/>
                <a:buChar char="ü"/>
              </a:pPr>
              <a:r>
                <a:rPr lang="fr-FR" dirty="0" err="1" smtClean="0"/>
                <a:t>Locally</a:t>
              </a:r>
              <a:r>
                <a:rPr lang="fr-FR" dirty="0" smtClean="0"/>
                <a:t> or over the surface</a:t>
              </a:r>
              <a:endParaRPr lang="en-US" dirty="0"/>
            </a:p>
          </p:txBody>
        </p:sp>
      </p:grpSp>
    </p:spTree>
    <p:extLst>
      <p:ext uri="{BB962C8B-B14F-4D97-AF65-F5344CB8AC3E}">
        <p14:creationId xmlns:p14="http://schemas.microsoft.com/office/powerpoint/2010/main" val="42053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smtClean="0"/>
              <a:t>Ch. Stodel, GANIL - Master Student Seminar - Caen</a:t>
            </a:r>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7" name="ZoneTexte 6"/>
          <p:cNvSpPr txBox="1"/>
          <p:nvPr/>
        </p:nvSpPr>
        <p:spPr>
          <a:xfrm>
            <a:off x="3941846" y="5466"/>
            <a:ext cx="5800242" cy="400110"/>
          </a:xfrm>
          <a:prstGeom prst="rect">
            <a:avLst/>
          </a:prstGeom>
          <a:noFill/>
        </p:spPr>
        <p:txBody>
          <a:bodyPr wrap="none" rtlCol="0">
            <a:spAutoFit/>
          </a:bodyPr>
          <a:lstStyle/>
          <a:p>
            <a:r>
              <a:rPr lang="en-US" sz="2000" dirty="0" smtClean="0">
                <a:solidFill>
                  <a:schemeClr val="accent1">
                    <a:lumMod val="75000"/>
                    <a:lumOff val="25000"/>
                  </a:schemeClr>
                </a:solidFill>
              </a:rPr>
              <a:t>Summary on thin layers characterization &amp; Monitoring</a:t>
            </a:r>
            <a:endParaRPr lang="en-US" sz="2000" dirty="0">
              <a:solidFill>
                <a:schemeClr val="accent1">
                  <a:lumMod val="75000"/>
                  <a:lumOff val="25000"/>
                </a:schemeClr>
              </a:solidFill>
            </a:endParaRPr>
          </a:p>
        </p:txBody>
      </p:sp>
      <p:sp>
        <p:nvSpPr>
          <p:cNvPr id="6" name="Rectangle 5"/>
          <p:cNvSpPr/>
          <p:nvPr/>
        </p:nvSpPr>
        <p:spPr>
          <a:xfrm>
            <a:off x="575894" y="3856383"/>
            <a:ext cx="11141185" cy="1166191"/>
          </a:xfrm>
          <a:prstGeom prst="rect">
            <a:avLst/>
          </a:prstGeom>
          <a:gradFill flip="none" rotWithShape="1">
            <a:gsLst>
              <a:gs pos="0">
                <a:srgbClr val="FFFF00">
                  <a:alpha val="40000"/>
                </a:srgbClr>
              </a:gs>
              <a:gs pos="23000">
                <a:srgbClr val="FFC000">
                  <a:alpha val="40000"/>
                </a:srgbClr>
              </a:gs>
              <a:gs pos="58000">
                <a:srgbClr val="92D050">
                  <a:alpha val="40000"/>
                </a:srgbClr>
              </a:gs>
              <a:gs pos="100000">
                <a:srgbClr val="00B050">
                  <a:alpha val="40000"/>
                </a:srgbClr>
              </a:gs>
            </a:gsLst>
            <a:lin ang="0" scaled="1"/>
            <a:tileRect/>
          </a:gradFill>
          <a:ln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e 38"/>
          <p:cNvGrpSpPr/>
          <p:nvPr/>
        </p:nvGrpSpPr>
        <p:grpSpPr>
          <a:xfrm>
            <a:off x="8561268" y="2769807"/>
            <a:ext cx="914296" cy="4051446"/>
            <a:chOff x="8135965" y="2791073"/>
            <a:chExt cx="914296" cy="4051446"/>
          </a:xfrm>
        </p:grpSpPr>
        <p:sp>
          <p:nvSpPr>
            <p:cNvPr id="12" name="Ellipse 11"/>
            <p:cNvSpPr/>
            <p:nvPr/>
          </p:nvSpPr>
          <p:spPr>
            <a:xfrm>
              <a:off x="8202097" y="4275318"/>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rme libre 16"/>
            <p:cNvSpPr/>
            <p:nvPr/>
          </p:nvSpPr>
          <p:spPr>
            <a:xfrm rot="19797657">
              <a:off x="8135965" y="4501680"/>
              <a:ext cx="544085" cy="1550504"/>
            </a:xfrm>
            <a:custGeom>
              <a:avLst/>
              <a:gdLst>
                <a:gd name="connsiteX0" fmla="*/ 278313 w 278313"/>
                <a:gd name="connsiteY0" fmla="*/ 0 h 1550504"/>
                <a:gd name="connsiteX1" fmla="*/ 53026 w 278313"/>
                <a:gd name="connsiteY1" fmla="*/ 251791 h 1550504"/>
                <a:gd name="connsiteX2" fmla="*/ 225304 w 278313"/>
                <a:gd name="connsiteY2" fmla="*/ 384313 h 1550504"/>
                <a:gd name="connsiteX3" fmla="*/ 53026 w 278313"/>
                <a:gd name="connsiteY3" fmla="*/ 556591 h 1550504"/>
                <a:gd name="connsiteX4" fmla="*/ 212052 w 278313"/>
                <a:gd name="connsiteY4" fmla="*/ 702365 h 1550504"/>
                <a:gd name="connsiteX5" fmla="*/ 17 w 278313"/>
                <a:gd name="connsiteY5" fmla="*/ 821634 h 1550504"/>
                <a:gd name="connsiteX6" fmla="*/ 225304 w 278313"/>
                <a:gd name="connsiteY6" fmla="*/ 954156 h 1550504"/>
                <a:gd name="connsiteX7" fmla="*/ 26522 w 278313"/>
                <a:gd name="connsiteY7" fmla="*/ 1073426 h 1550504"/>
                <a:gd name="connsiteX8" fmla="*/ 185548 w 278313"/>
                <a:gd name="connsiteY8" fmla="*/ 1219200 h 1550504"/>
                <a:gd name="connsiteX9" fmla="*/ 13269 w 278313"/>
                <a:gd name="connsiteY9" fmla="*/ 1298713 h 1550504"/>
                <a:gd name="connsiteX10" fmla="*/ 159043 w 278313"/>
                <a:gd name="connsiteY10" fmla="*/ 1417982 h 1550504"/>
                <a:gd name="connsiteX11" fmla="*/ 17 w 278313"/>
                <a:gd name="connsiteY11" fmla="*/ 1550504 h 1550504"/>
                <a:gd name="connsiteX12" fmla="*/ 17 w 278313"/>
                <a:gd name="connsiteY12" fmla="*/ 1550504 h 15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313" h="1550504">
                  <a:moveTo>
                    <a:pt x="278313" y="0"/>
                  </a:moveTo>
                  <a:cubicBezTo>
                    <a:pt x="170087" y="93869"/>
                    <a:pt x="61861" y="187739"/>
                    <a:pt x="53026" y="251791"/>
                  </a:cubicBezTo>
                  <a:cubicBezTo>
                    <a:pt x="44191" y="315843"/>
                    <a:pt x="225304" y="333513"/>
                    <a:pt x="225304" y="384313"/>
                  </a:cubicBezTo>
                  <a:cubicBezTo>
                    <a:pt x="225304" y="435113"/>
                    <a:pt x="55235" y="503582"/>
                    <a:pt x="53026" y="556591"/>
                  </a:cubicBezTo>
                  <a:cubicBezTo>
                    <a:pt x="50817" y="609600"/>
                    <a:pt x="220887" y="658191"/>
                    <a:pt x="212052" y="702365"/>
                  </a:cubicBezTo>
                  <a:cubicBezTo>
                    <a:pt x="203217" y="746539"/>
                    <a:pt x="-2192" y="779669"/>
                    <a:pt x="17" y="821634"/>
                  </a:cubicBezTo>
                  <a:cubicBezTo>
                    <a:pt x="2226" y="863599"/>
                    <a:pt x="220887" y="912191"/>
                    <a:pt x="225304" y="954156"/>
                  </a:cubicBezTo>
                  <a:cubicBezTo>
                    <a:pt x="229721" y="996121"/>
                    <a:pt x="33148" y="1029252"/>
                    <a:pt x="26522" y="1073426"/>
                  </a:cubicBezTo>
                  <a:cubicBezTo>
                    <a:pt x="19896" y="1117600"/>
                    <a:pt x="187757" y="1181652"/>
                    <a:pt x="185548" y="1219200"/>
                  </a:cubicBezTo>
                  <a:cubicBezTo>
                    <a:pt x="183339" y="1256748"/>
                    <a:pt x="17686" y="1265583"/>
                    <a:pt x="13269" y="1298713"/>
                  </a:cubicBezTo>
                  <a:cubicBezTo>
                    <a:pt x="8852" y="1331843"/>
                    <a:pt x="161252" y="1376017"/>
                    <a:pt x="159043" y="1417982"/>
                  </a:cubicBezTo>
                  <a:cubicBezTo>
                    <a:pt x="156834" y="1459947"/>
                    <a:pt x="17" y="1550504"/>
                    <a:pt x="17" y="1550504"/>
                  </a:cubicBezTo>
                  <a:lnTo>
                    <a:pt x="17" y="1550504"/>
                  </a:lnTo>
                </a:path>
              </a:pathLst>
            </a:custGeom>
            <a:noFill/>
            <a:ln w="22225">
              <a:solidFill>
                <a:schemeClr val="accent6"/>
              </a:solidFill>
              <a:headEnd type="none"/>
              <a:tailEnd type="arrow"/>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8202094" y="2791073"/>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eur droit avec flèche 18"/>
            <p:cNvCxnSpPr>
              <a:stCxn id="18" idx="4"/>
            </p:cNvCxnSpPr>
            <p:nvPr/>
          </p:nvCxnSpPr>
          <p:spPr>
            <a:xfrm flipH="1">
              <a:off x="8314740" y="3029612"/>
              <a:ext cx="19876" cy="1265582"/>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8246946" y="6130862"/>
              <a:ext cx="704424" cy="369332"/>
            </a:xfrm>
            <a:prstGeom prst="rect">
              <a:avLst/>
            </a:prstGeom>
            <a:noFill/>
          </p:spPr>
          <p:txBody>
            <a:bodyPr wrap="none" rtlCol="0">
              <a:spAutoFit/>
            </a:bodyPr>
            <a:lstStyle/>
            <a:p>
              <a:r>
                <a:rPr lang="fr-FR" dirty="0" smtClean="0">
                  <a:solidFill>
                    <a:schemeClr val="accent6"/>
                  </a:solidFill>
                </a:rPr>
                <a:t>X-ray</a:t>
              </a:r>
              <a:endParaRPr lang="en-US" dirty="0">
                <a:solidFill>
                  <a:schemeClr val="accent6"/>
                </a:solidFill>
                <a:latin typeface="Symbol" panose="05050102010706020507" pitchFamily="18" charset="2"/>
              </a:endParaRPr>
            </a:p>
          </p:txBody>
        </p:sp>
        <p:sp>
          <p:nvSpPr>
            <p:cNvPr id="22" name="ZoneTexte 21"/>
            <p:cNvSpPr txBox="1"/>
            <p:nvPr/>
          </p:nvSpPr>
          <p:spPr>
            <a:xfrm>
              <a:off x="8240424" y="6442409"/>
              <a:ext cx="809837" cy="400110"/>
            </a:xfrm>
            <a:prstGeom prst="rect">
              <a:avLst/>
            </a:prstGeom>
            <a:noFill/>
          </p:spPr>
          <p:txBody>
            <a:bodyPr wrap="none" rtlCol="0">
              <a:spAutoFit/>
            </a:bodyPr>
            <a:lstStyle/>
            <a:p>
              <a:r>
                <a:rPr lang="fr-FR" sz="2000" b="1" dirty="0" smtClean="0">
                  <a:solidFill>
                    <a:schemeClr val="accent6"/>
                  </a:solidFill>
                </a:rPr>
                <a:t>PIXE</a:t>
              </a:r>
              <a:endParaRPr lang="en-US" sz="2000" b="1" dirty="0">
                <a:solidFill>
                  <a:schemeClr val="accent6"/>
                </a:solidFill>
              </a:endParaRPr>
            </a:p>
          </p:txBody>
        </p:sp>
      </p:grpSp>
      <p:sp>
        <p:nvSpPr>
          <p:cNvPr id="34" name="ZoneTexte 33"/>
          <p:cNvSpPr txBox="1"/>
          <p:nvPr/>
        </p:nvSpPr>
        <p:spPr>
          <a:xfrm>
            <a:off x="9396996" y="2333774"/>
            <a:ext cx="1066318" cy="369332"/>
          </a:xfrm>
          <a:prstGeom prst="rect">
            <a:avLst/>
          </a:prstGeom>
          <a:noFill/>
        </p:spPr>
        <p:txBody>
          <a:bodyPr wrap="none" rtlCol="0">
            <a:spAutoFit/>
          </a:bodyPr>
          <a:lstStyle/>
          <a:p>
            <a:r>
              <a:rPr lang="fr-FR" dirty="0" smtClean="0">
                <a:solidFill>
                  <a:schemeClr val="accent2"/>
                </a:solidFill>
              </a:rPr>
              <a:t>MeV Ions</a:t>
            </a:r>
            <a:endParaRPr lang="en-US" dirty="0">
              <a:solidFill>
                <a:schemeClr val="accent2"/>
              </a:solidFill>
            </a:endParaRPr>
          </a:p>
        </p:txBody>
      </p:sp>
      <p:grpSp>
        <p:nvGrpSpPr>
          <p:cNvPr id="148" name="Groupe 147"/>
          <p:cNvGrpSpPr/>
          <p:nvPr/>
        </p:nvGrpSpPr>
        <p:grpSpPr>
          <a:xfrm>
            <a:off x="10714774" y="2413615"/>
            <a:ext cx="1421743" cy="2156943"/>
            <a:chOff x="10034289" y="2413615"/>
            <a:chExt cx="1421743" cy="2156943"/>
          </a:xfrm>
        </p:grpSpPr>
        <p:grpSp>
          <p:nvGrpSpPr>
            <p:cNvPr id="133" name="Groupe 132"/>
            <p:cNvGrpSpPr/>
            <p:nvPr/>
          </p:nvGrpSpPr>
          <p:grpSpPr>
            <a:xfrm>
              <a:off x="10034289" y="2827898"/>
              <a:ext cx="284920" cy="1742660"/>
              <a:chOff x="10034289" y="2827898"/>
              <a:chExt cx="284920" cy="1742660"/>
            </a:xfrm>
          </p:grpSpPr>
          <p:sp>
            <p:nvSpPr>
              <p:cNvPr id="24" name="Ellipse 23"/>
              <p:cNvSpPr/>
              <p:nvPr/>
            </p:nvSpPr>
            <p:spPr>
              <a:xfrm>
                <a:off x="10054165" y="2827898"/>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p:cNvSpPr/>
              <p:nvPr/>
            </p:nvSpPr>
            <p:spPr>
              <a:xfrm>
                <a:off x="10034289" y="433201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eur droit avec flèche 25"/>
              <p:cNvCxnSpPr>
                <a:stCxn id="24" idx="4"/>
                <a:endCxn id="25" idx="0"/>
              </p:cNvCxnSpPr>
              <p:nvPr/>
            </p:nvCxnSpPr>
            <p:spPr>
              <a:xfrm flipH="1">
                <a:off x="10166811" y="3066437"/>
                <a:ext cx="19876" cy="1265582"/>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Ellipse 26"/>
            <p:cNvSpPr/>
            <p:nvPr/>
          </p:nvSpPr>
          <p:spPr>
            <a:xfrm>
              <a:off x="10621234" y="3278012"/>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eur droit avec flèche 28"/>
            <p:cNvCxnSpPr>
              <a:stCxn id="25" idx="0"/>
              <a:endCxn id="27" idx="3"/>
            </p:cNvCxnSpPr>
            <p:nvPr/>
          </p:nvCxnSpPr>
          <p:spPr>
            <a:xfrm flipV="1">
              <a:off x="10166811" y="3481618"/>
              <a:ext cx="493238" cy="850401"/>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10051480" y="2413615"/>
              <a:ext cx="1404552" cy="400110"/>
            </a:xfrm>
            <a:prstGeom prst="rect">
              <a:avLst/>
            </a:prstGeom>
            <a:noFill/>
          </p:spPr>
          <p:txBody>
            <a:bodyPr wrap="none" rtlCol="0">
              <a:spAutoFit/>
            </a:bodyPr>
            <a:lstStyle/>
            <a:p>
              <a:r>
                <a:rPr lang="fr-FR" sz="2000" b="1" dirty="0" smtClean="0">
                  <a:solidFill>
                    <a:schemeClr val="accent6"/>
                  </a:solidFill>
                </a:rPr>
                <a:t>RBS / EBS</a:t>
              </a:r>
              <a:endParaRPr lang="en-US" sz="2000" b="1" dirty="0">
                <a:solidFill>
                  <a:schemeClr val="accent6"/>
                </a:solidFill>
              </a:endParaRPr>
            </a:p>
          </p:txBody>
        </p:sp>
      </p:grpSp>
      <p:sp>
        <p:nvSpPr>
          <p:cNvPr id="52" name="Soleil 51"/>
          <p:cNvSpPr>
            <a:spLocks noChangeAspect="1"/>
          </p:cNvSpPr>
          <p:nvPr/>
        </p:nvSpPr>
        <p:spPr>
          <a:xfrm>
            <a:off x="828955" y="4278720"/>
            <a:ext cx="496208" cy="407425"/>
          </a:xfrm>
          <a:prstGeom prst="sun">
            <a:avLst/>
          </a:prstGeom>
          <a:solidFill>
            <a:srgbClr val="FFC000"/>
          </a:solidFill>
          <a:ln>
            <a:noFill/>
          </a:ln>
          <a:scene3d>
            <a:camera prst="orthographicFront"/>
            <a:lightRig rig="threePt" dir="t"/>
          </a:scene3d>
          <a:sp3d>
            <a:bevelT w="88900" h="82550"/>
            <a:bevelB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e 148"/>
          <p:cNvGrpSpPr/>
          <p:nvPr/>
        </p:nvGrpSpPr>
        <p:grpSpPr>
          <a:xfrm>
            <a:off x="2491765" y="2434580"/>
            <a:ext cx="2082157" cy="4070487"/>
            <a:chOff x="5139272" y="2434580"/>
            <a:chExt cx="2082157" cy="4070487"/>
          </a:xfrm>
        </p:grpSpPr>
        <p:sp>
          <p:nvSpPr>
            <p:cNvPr id="9" name="Ellipse 8"/>
            <p:cNvSpPr/>
            <p:nvPr/>
          </p:nvSpPr>
          <p:spPr>
            <a:xfrm>
              <a:off x="6320283" y="2763424"/>
              <a:ext cx="265044" cy="238539"/>
            </a:xfrm>
            <a:prstGeom prst="ellipse">
              <a:avLst/>
            </a:prstGeom>
            <a:solidFill>
              <a:schemeClr val="accent6"/>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6340169" y="4268690"/>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cteur droit avec flèche 50"/>
            <p:cNvCxnSpPr/>
            <p:nvPr/>
          </p:nvCxnSpPr>
          <p:spPr>
            <a:xfrm flipH="1">
              <a:off x="6456039" y="3013273"/>
              <a:ext cx="19876" cy="126558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6202560" y="2434580"/>
              <a:ext cx="1018869" cy="369332"/>
            </a:xfrm>
            <a:prstGeom prst="rect">
              <a:avLst/>
            </a:prstGeom>
            <a:noFill/>
          </p:spPr>
          <p:txBody>
            <a:bodyPr wrap="none" rtlCol="0">
              <a:spAutoFit/>
            </a:bodyPr>
            <a:lstStyle/>
            <a:p>
              <a:r>
                <a:rPr lang="fr-FR" dirty="0" smtClean="0">
                  <a:solidFill>
                    <a:srgbClr val="002060"/>
                  </a:solidFill>
                </a:rPr>
                <a:t>neutrons</a:t>
              </a:r>
              <a:endParaRPr lang="en-US" dirty="0">
                <a:solidFill>
                  <a:srgbClr val="002060"/>
                </a:solidFill>
              </a:endParaRPr>
            </a:p>
          </p:txBody>
        </p:sp>
        <p:sp>
          <p:nvSpPr>
            <p:cNvPr id="56" name="Forme libre 55"/>
            <p:cNvSpPr/>
            <p:nvPr/>
          </p:nvSpPr>
          <p:spPr>
            <a:xfrm rot="869426">
              <a:off x="5645692" y="4579885"/>
              <a:ext cx="356224" cy="1550504"/>
            </a:xfrm>
            <a:custGeom>
              <a:avLst/>
              <a:gdLst>
                <a:gd name="connsiteX0" fmla="*/ 278313 w 278313"/>
                <a:gd name="connsiteY0" fmla="*/ 0 h 1550504"/>
                <a:gd name="connsiteX1" fmla="*/ 53026 w 278313"/>
                <a:gd name="connsiteY1" fmla="*/ 251791 h 1550504"/>
                <a:gd name="connsiteX2" fmla="*/ 225304 w 278313"/>
                <a:gd name="connsiteY2" fmla="*/ 384313 h 1550504"/>
                <a:gd name="connsiteX3" fmla="*/ 53026 w 278313"/>
                <a:gd name="connsiteY3" fmla="*/ 556591 h 1550504"/>
                <a:gd name="connsiteX4" fmla="*/ 212052 w 278313"/>
                <a:gd name="connsiteY4" fmla="*/ 702365 h 1550504"/>
                <a:gd name="connsiteX5" fmla="*/ 17 w 278313"/>
                <a:gd name="connsiteY5" fmla="*/ 821634 h 1550504"/>
                <a:gd name="connsiteX6" fmla="*/ 225304 w 278313"/>
                <a:gd name="connsiteY6" fmla="*/ 954156 h 1550504"/>
                <a:gd name="connsiteX7" fmla="*/ 26522 w 278313"/>
                <a:gd name="connsiteY7" fmla="*/ 1073426 h 1550504"/>
                <a:gd name="connsiteX8" fmla="*/ 185548 w 278313"/>
                <a:gd name="connsiteY8" fmla="*/ 1219200 h 1550504"/>
                <a:gd name="connsiteX9" fmla="*/ 13269 w 278313"/>
                <a:gd name="connsiteY9" fmla="*/ 1298713 h 1550504"/>
                <a:gd name="connsiteX10" fmla="*/ 159043 w 278313"/>
                <a:gd name="connsiteY10" fmla="*/ 1417982 h 1550504"/>
                <a:gd name="connsiteX11" fmla="*/ 17 w 278313"/>
                <a:gd name="connsiteY11" fmla="*/ 1550504 h 1550504"/>
                <a:gd name="connsiteX12" fmla="*/ 17 w 278313"/>
                <a:gd name="connsiteY12" fmla="*/ 1550504 h 15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313" h="1550504">
                  <a:moveTo>
                    <a:pt x="278313" y="0"/>
                  </a:moveTo>
                  <a:cubicBezTo>
                    <a:pt x="170087" y="93869"/>
                    <a:pt x="61861" y="187739"/>
                    <a:pt x="53026" y="251791"/>
                  </a:cubicBezTo>
                  <a:cubicBezTo>
                    <a:pt x="44191" y="315843"/>
                    <a:pt x="225304" y="333513"/>
                    <a:pt x="225304" y="384313"/>
                  </a:cubicBezTo>
                  <a:cubicBezTo>
                    <a:pt x="225304" y="435113"/>
                    <a:pt x="55235" y="503582"/>
                    <a:pt x="53026" y="556591"/>
                  </a:cubicBezTo>
                  <a:cubicBezTo>
                    <a:pt x="50817" y="609600"/>
                    <a:pt x="220887" y="658191"/>
                    <a:pt x="212052" y="702365"/>
                  </a:cubicBezTo>
                  <a:cubicBezTo>
                    <a:pt x="203217" y="746539"/>
                    <a:pt x="-2192" y="779669"/>
                    <a:pt x="17" y="821634"/>
                  </a:cubicBezTo>
                  <a:cubicBezTo>
                    <a:pt x="2226" y="863599"/>
                    <a:pt x="220887" y="912191"/>
                    <a:pt x="225304" y="954156"/>
                  </a:cubicBezTo>
                  <a:cubicBezTo>
                    <a:pt x="229721" y="996121"/>
                    <a:pt x="33148" y="1029252"/>
                    <a:pt x="26522" y="1073426"/>
                  </a:cubicBezTo>
                  <a:cubicBezTo>
                    <a:pt x="19896" y="1117600"/>
                    <a:pt x="187757" y="1181652"/>
                    <a:pt x="185548" y="1219200"/>
                  </a:cubicBezTo>
                  <a:cubicBezTo>
                    <a:pt x="183339" y="1256748"/>
                    <a:pt x="17686" y="1265583"/>
                    <a:pt x="13269" y="1298713"/>
                  </a:cubicBezTo>
                  <a:cubicBezTo>
                    <a:pt x="8852" y="1331843"/>
                    <a:pt x="161252" y="1376017"/>
                    <a:pt x="159043" y="1417982"/>
                  </a:cubicBezTo>
                  <a:cubicBezTo>
                    <a:pt x="156834" y="1459947"/>
                    <a:pt x="17" y="1550504"/>
                    <a:pt x="17" y="1550504"/>
                  </a:cubicBezTo>
                  <a:lnTo>
                    <a:pt x="17" y="1550504"/>
                  </a:lnTo>
                </a:path>
              </a:pathLst>
            </a:custGeom>
            <a:noFill/>
            <a:ln w="31750">
              <a:solidFill>
                <a:srgbClr val="C00000"/>
              </a:solidFill>
              <a:headEnd type="none"/>
              <a:tailEnd type="arrow"/>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ZoneTexte 56"/>
            <p:cNvSpPr txBox="1"/>
            <p:nvPr/>
          </p:nvSpPr>
          <p:spPr>
            <a:xfrm>
              <a:off x="5142234" y="4993181"/>
              <a:ext cx="686791" cy="369332"/>
            </a:xfrm>
            <a:prstGeom prst="rect">
              <a:avLst/>
            </a:prstGeom>
            <a:noFill/>
          </p:spPr>
          <p:txBody>
            <a:bodyPr wrap="none" rtlCol="0">
              <a:spAutoFit/>
            </a:bodyPr>
            <a:lstStyle/>
            <a:p>
              <a:r>
                <a:rPr lang="fr-FR" dirty="0" err="1" smtClean="0">
                  <a:solidFill>
                    <a:srgbClr val="C00000"/>
                  </a:solidFill>
                  <a:latin typeface="Symbol" panose="05050102010706020507" pitchFamily="18" charset="2"/>
                </a:rPr>
                <a:t>g-</a:t>
              </a:r>
              <a:r>
                <a:rPr lang="fr-FR" dirty="0" err="1" smtClean="0">
                  <a:solidFill>
                    <a:srgbClr val="C00000"/>
                  </a:solidFill>
                </a:rPr>
                <a:t>ray</a:t>
              </a:r>
              <a:endParaRPr lang="en-US" dirty="0">
                <a:solidFill>
                  <a:srgbClr val="C00000"/>
                </a:solidFill>
                <a:latin typeface="Symbol" panose="05050102010706020507" pitchFamily="18" charset="2"/>
              </a:endParaRPr>
            </a:p>
          </p:txBody>
        </p:sp>
        <p:sp>
          <p:nvSpPr>
            <p:cNvPr id="58" name="ZoneTexte 57"/>
            <p:cNvSpPr txBox="1"/>
            <p:nvPr/>
          </p:nvSpPr>
          <p:spPr>
            <a:xfrm>
              <a:off x="5139272" y="6104957"/>
              <a:ext cx="801823" cy="400110"/>
            </a:xfrm>
            <a:prstGeom prst="rect">
              <a:avLst/>
            </a:prstGeom>
            <a:noFill/>
          </p:spPr>
          <p:txBody>
            <a:bodyPr wrap="none" rtlCol="0">
              <a:spAutoFit/>
            </a:bodyPr>
            <a:lstStyle/>
            <a:p>
              <a:r>
                <a:rPr lang="fr-FR" sz="2000" b="1" dirty="0" smtClean="0">
                  <a:solidFill>
                    <a:srgbClr val="C00000"/>
                  </a:solidFill>
                </a:rPr>
                <a:t>NAA</a:t>
              </a:r>
              <a:endParaRPr lang="en-US" sz="2000" b="1" dirty="0">
                <a:solidFill>
                  <a:srgbClr val="C00000"/>
                </a:solidFill>
              </a:endParaRPr>
            </a:p>
          </p:txBody>
        </p:sp>
        <p:sp>
          <p:nvSpPr>
            <p:cNvPr id="5" name="Nuage 4"/>
            <p:cNvSpPr/>
            <p:nvPr/>
          </p:nvSpPr>
          <p:spPr>
            <a:xfrm>
              <a:off x="6083183" y="4424220"/>
              <a:ext cx="276447" cy="302634"/>
            </a:xfrm>
            <a:prstGeom prst="cloud">
              <a:avLst/>
            </a:prstGeom>
            <a:solidFill>
              <a:srgbClr val="00B050"/>
            </a:solidFill>
            <a:ln>
              <a:noFill/>
            </a:ln>
            <a:scene3d>
              <a:camera prst="orthographicFront"/>
              <a:lightRig rig="threePt" dir="t"/>
            </a:scene3d>
            <a:sp3d>
              <a:bevelT w="88900" h="88900"/>
              <a:bevelB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Connecteur droit avec flèche 53"/>
          <p:cNvCxnSpPr/>
          <p:nvPr/>
        </p:nvCxnSpPr>
        <p:spPr>
          <a:xfrm flipV="1">
            <a:off x="1030240" y="3123953"/>
            <a:ext cx="371673" cy="129677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e 22"/>
          <p:cNvGrpSpPr/>
          <p:nvPr/>
        </p:nvGrpSpPr>
        <p:grpSpPr>
          <a:xfrm>
            <a:off x="1394914" y="2787818"/>
            <a:ext cx="439742" cy="369332"/>
            <a:chOff x="2075399" y="2734653"/>
            <a:chExt cx="439742" cy="369332"/>
          </a:xfrm>
        </p:grpSpPr>
        <p:sp>
          <p:nvSpPr>
            <p:cNvPr id="59" name="Ellipse 58"/>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ZoneTexte 59"/>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sp>
        <p:nvSpPr>
          <p:cNvPr id="61" name="ZoneTexte 60"/>
          <p:cNvSpPr txBox="1"/>
          <p:nvPr/>
        </p:nvSpPr>
        <p:spPr>
          <a:xfrm>
            <a:off x="1159176" y="2276986"/>
            <a:ext cx="750526" cy="400110"/>
          </a:xfrm>
          <a:prstGeom prst="rect">
            <a:avLst/>
          </a:prstGeom>
          <a:noFill/>
        </p:spPr>
        <p:txBody>
          <a:bodyPr wrap="none" rtlCol="0">
            <a:spAutoFit/>
          </a:bodyPr>
          <a:lstStyle/>
          <a:p>
            <a:r>
              <a:rPr lang="fr-FR" sz="2000" b="1" dirty="0" smtClean="0">
                <a:solidFill>
                  <a:srgbClr val="FFC000"/>
                </a:solidFill>
              </a:rPr>
              <a:t>LGA</a:t>
            </a:r>
            <a:endParaRPr lang="en-US" sz="2000" b="1" dirty="0">
              <a:solidFill>
                <a:srgbClr val="FFC000"/>
              </a:solidFill>
            </a:endParaRPr>
          </a:p>
        </p:txBody>
      </p:sp>
      <p:cxnSp>
        <p:nvCxnSpPr>
          <p:cNvPr id="62" name="Connecteur droit avec flèche 61"/>
          <p:cNvCxnSpPr>
            <a:stCxn id="52" idx="2"/>
          </p:cNvCxnSpPr>
          <p:nvPr/>
        </p:nvCxnSpPr>
        <p:spPr>
          <a:xfrm flipH="1">
            <a:off x="1039948" y="4686145"/>
            <a:ext cx="37111" cy="65007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e 62"/>
          <p:cNvGrpSpPr/>
          <p:nvPr/>
        </p:nvGrpSpPr>
        <p:grpSpPr>
          <a:xfrm>
            <a:off x="989944" y="5302428"/>
            <a:ext cx="439742" cy="369332"/>
            <a:chOff x="2075399" y="2734653"/>
            <a:chExt cx="439742" cy="369332"/>
          </a:xfrm>
        </p:grpSpPr>
        <p:sp>
          <p:nvSpPr>
            <p:cNvPr id="64" name="Ellipse 63"/>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ZoneTexte 64"/>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sp>
        <p:nvSpPr>
          <p:cNvPr id="31" name="Plaque 30"/>
          <p:cNvSpPr/>
          <p:nvPr/>
        </p:nvSpPr>
        <p:spPr>
          <a:xfrm>
            <a:off x="701635" y="5619639"/>
            <a:ext cx="811538" cy="355393"/>
          </a:xfrm>
          <a:prstGeom prst="bevel">
            <a:avLst/>
          </a:prstGeom>
          <a:solidFill>
            <a:srgbClr val="FFC000"/>
          </a:solidFill>
          <a:ln>
            <a:solidFill>
              <a:srgbClr val="FFC000"/>
            </a:solidFill>
          </a:ln>
          <a:scene3d>
            <a:camera prst="orthographicFront">
              <a:rot lat="42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p:cNvSpPr txBox="1"/>
          <p:nvPr/>
        </p:nvSpPr>
        <p:spPr>
          <a:xfrm>
            <a:off x="859151" y="5937526"/>
            <a:ext cx="442750" cy="400110"/>
          </a:xfrm>
          <a:prstGeom prst="rect">
            <a:avLst/>
          </a:prstGeom>
          <a:noFill/>
        </p:spPr>
        <p:txBody>
          <a:bodyPr wrap="none" rtlCol="0">
            <a:spAutoFit/>
          </a:bodyPr>
          <a:lstStyle/>
          <a:p>
            <a:r>
              <a:rPr lang="fr-FR" sz="2000" b="1" dirty="0" smtClean="0">
                <a:solidFill>
                  <a:srgbClr val="FFC000"/>
                </a:solidFill>
              </a:rPr>
              <a:t>RI</a:t>
            </a:r>
            <a:endParaRPr lang="en-US" sz="2000" b="1" dirty="0">
              <a:solidFill>
                <a:srgbClr val="FFC000"/>
              </a:solidFill>
            </a:endParaRPr>
          </a:p>
        </p:txBody>
      </p:sp>
      <p:grpSp>
        <p:nvGrpSpPr>
          <p:cNvPr id="150" name="Groupe 149"/>
          <p:cNvGrpSpPr/>
          <p:nvPr/>
        </p:nvGrpSpPr>
        <p:grpSpPr>
          <a:xfrm>
            <a:off x="6855550" y="1998481"/>
            <a:ext cx="1726855" cy="1965062"/>
            <a:chOff x="4643968" y="1998481"/>
            <a:chExt cx="1726855" cy="1965062"/>
          </a:xfrm>
        </p:grpSpPr>
        <p:sp>
          <p:nvSpPr>
            <p:cNvPr id="33" name="Forme libre 32"/>
            <p:cNvSpPr/>
            <p:nvPr/>
          </p:nvSpPr>
          <p:spPr>
            <a:xfrm rot="1086694">
              <a:off x="5534385" y="2413039"/>
              <a:ext cx="544085" cy="1550504"/>
            </a:xfrm>
            <a:custGeom>
              <a:avLst/>
              <a:gdLst>
                <a:gd name="connsiteX0" fmla="*/ 278313 w 278313"/>
                <a:gd name="connsiteY0" fmla="*/ 0 h 1550504"/>
                <a:gd name="connsiteX1" fmla="*/ 53026 w 278313"/>
                <a:gd name="connsiteY1" fmla="*/ 251791 h 1550504"/>
                <a:gd name="connsiteX2" fmla="*/ 225304 w 278313"/>
                <a:gd name="connsiteY2" fmla="*/ 384313 h 1550504"/>
                <a:gd name="connsiteX3" fmla="*/ 53026 w 278313"/>
                <a:gd name="connsiteY3" fmla="*/ 556591 h 1550504"/>
                <a:gd name="connsiteX4" fmla="*/ 212052 w 278313"/>
                <a:gd name="connsiteY4" fmla="*/ 702365 h 1550504"/>
                <a:gd name="connsiteX5" fmla="*/ 17 w 278313"/>
                <a:gd name="connsiteY5" fmla="*/ 821634 h 1550504"/>
                <a:gd name="connsiteX6" fmla="*/ 225304 w 278313"/>
                <a:gd name="connsiteY6" fmla="*/ 954156 h 1550504"/>
                <a:gd name="connsiteX7" fmla="*/ 26522 w 278313"/>
                <a:gd name="connsiteY7" fmla="*/ 1073426 h 1550504"/>
                <a:gd name="connsiteX8" fmla="*/ 185548 w 278313"/>
                <a:gd name="connsiteY8" fmla="*/ 1219200 h 1550504"/>
                <a:gd name="connsiteX9" fmla="*/ 13269 w 278313"/>
                <a:gd name="connsiteY9" fmla="*/ 1298713 h 1550504"/>
                <a:gd name="connsiteX10" fmla="*/ 159043 w 278313"/>
                <a:gd name="connsiteY10" fmla="*/ 1417982 h 1550504"/>
                <a:gd name="connsiteX11" fmla="*/ 17 w 278313"/>
                <a:gd name="connsiteY11" fmla="*/ 1550504 h 1550504"/>
                <a:gd name="connsiteX12" fmla="*/ 17 w 278313"/>
                <a:gd name="connsiteY12" fmla="*/ 1550504 h 15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313" h="1550504">
                  <a:moveTo>
                    <a:pt x="278313" y="0"/>
                  </a:moveTo>
                  <a:cubicBezTo>
                    <a:pt x="170087" y="93869"/>
                    <a:pt x="61861" y="187739"/>
                    <a:pt x="53026" y="251791"/>
                  </a:cubicBezTo>
                  <a:cubicBezTo>
                    <a:pt x="44191" y="315843"/>
                    <a:pt x="225304" y="333513"/>
                    <a:pt x="225304" y="384313"/>
                  </a:cubicBezTo>
                  <a:cubicBezTo>
                    <a:pt x="225304" y="435113"/>
                    <a:pt x="55235" y="503582"/>
                    <a:pt x="53026" y="556591"/>
                  </a:cubicBezTo>
                  <a:cubicBezTo>
                    <a:pt x="50817" y="609600"/>
                    <a:pt x="220887" y="658191"/>
                    <a:pt x="212052" y="702365"/>
                  </a:cubicBezTo>
                  <a:cubicBezTo>
                    <a:pt x="203217" y="746539"/>
                    <a:pt x="-2192" y="779669"/>
                    <a:pt x="17" y="821634"/>
                  </a:cubicBezTo>
                  <a:cubicBezTo>
                    <a:pt x="2226" y="863599"/>
                    <a:pt x="220887" y="912191"/>
                    <a:pt x="225304" y="954156"/>
                  </a:cubicBezTo>
                  <a:cubicBezTo>
                    <a:pt x="229721" y="996121"/>
                    <a:pt x="33148" y="1029252"/>
                    <a:pt x="26522" y="1073426"/>
                  </a:cubicBezTo>
                  <a:cubicBezTo>
                    <a:pt x="19896" y="1117600"/>
                    <a:pt x="187757" y="1181652"/>
                    <a:pt x="185548" y="1219200"/>
                  </a:cubicBezTo>
                  <a:cubicBezTo>
                    <a:pt x="183339" y="1256748"/>
                    <a:pt x="17686" y="1265583"/>
                    <a:pt x="13269" y="1298713"/>
                  </a:cubicBezTo>
                  <a:cubicBezTo>
                    <a:pt x="8852" y="1331843"/>
                    <a:pt x="161252" y="1376017"/>
                    <a:pt x="159043" y="1417982"/>
                  </a:cubicBezTo>
                  <a:cubicBezTo>
                    <a:pt x="156834" y="1459947"/>
                    <a:pt x="17" y="1550504"/>
                    <a:pt x="17" y="1550504"/>
                  </a:cubicBezTo>
                  <a:lnTo>
                    <a:pt x="17" y="1550504"/>
                  </a:lnTo>
                </a:path>
              </a:pathLst>
            </a:custGeom>
            <a:noFill/>
            <a:ln w="22225">
              <a:solidFill>
                <a:schemeClr val="accent6"/>
              </a:solidFill>
              <a:headEnd type="none"/>
              <a:tailEnd type="arrow"/>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ZoneTexte 36"/>
            <p:cNvSpPr txBox="1"/>
            <p:nvPr/>
          </p:nvSpPr>
          <p:spPr>
            <a:xfrm>
              <a:off x="5666399" y="1998481"/>
              <a:ext cx="704424" cy="369332"/>
            </a:xfrm>
            <a:prstGeom prst="rect">
              <a:avLst/>
            </a:prstGeom>
            <a:noFill/>
          </p:spPr>
          <p:txBody>
            <a:bodyPr wrap="none" rtlCol="0">
              <a:spAutoFit/>
            </a:bodyPr>
            <a:lstStyle/>
            <a:p>
              <a:r>
                <a:rPr lang="fr-FR" dirty="0" smtClean="0">
                  <a:solidFill>
                    <a:schemeClr val="accent6"/>
                  </a:solidFill>
                </a:rPr>
                <a:t>X-ray</a:t>
              </a:r>
              <a:endParaRPr lang="en-US" dirty="0">
                <a:solidFill>
                  <a:schemeClr val="accent6"/>
                </a:solidFill>
                <a:latin typeface="Symbol" panose="05050102010706020507" pitchFamily="18" charset="2"/>
              </a:endParaRPr>
            </a:p>
          </p:txBody>
        </p:sp>
        <p:sp>
          <p:nvSpPr>
            <p:cNvPr id="43" name="Ellipse 42"/>
            <p:cNvSpPr>
              <a:spLocks noChangeAspect="1"/>
            </p:cNvSpPr>
            <p:nvPr/>
          </p:nvSpPr>
          <p:spPr>
            <a:xfrm>
              <a:off x="5062982" y="3505437"/>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a:spLocks noChangeAspect="1"/>
            </p:cNvSpPr>
            <p:nvPr/>
          </p:nvSpPr>
          <p:spPr>
            <a:xfrm>
              <a:off x="5215382" y="3657837"/>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ZoneTexte 47"/>
            <p:cNvSpPr txBox="1"/>
            <p:nvPr/>
          </p:nvSpPr>
          <p:spPr>
            <a:xfrm>
              <a:off x="5161721" y="3372611"/>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sp>
          <p:nvSpPr>
            <p:cNvPr id="49" name="ZoneTexte 48"/>
            <p:cNvSpPr txBox="1"/>
            <p:nvPr/>
          </p:nvSpPr>
          <p:spPr>
            <a:xfrm>
              <a:off x="4917168" y="354273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sp>
          <p:nvSpPr>
            <p:cNvPr id="50" name="ZoneTexte 49"/>
            <p:cNvSpPr txBox="1"/>
            <p:nvPr/>
          </p:nvSpPr>
          <p:spPr>
            <a:xfrm>
              <a:off x="4787320" y="2264922"/>
              <a:ext cx="716863" cy="400110"/>
            </a:xfrm>
            <a:prstGeom prst="rect">
              <a:avLst/>
            </a:prstGeom>
            <a:noFill/>
          </p:spPr>
          <p:txBody>
            <a:bodyPr wrap="none" rtlCol="0">
              <a:spAutoFit/>
            </a:bodyPr>
            <a:lstStyle/>
            <a:p>
              <a:r>
                <a:rPr lang="fr-FR" sz="2000" b="1" dirty="0" smtClean="0">
                  <a:solidFill>
                    <a:schemeClr val="bg1">
                      <a:lumMod val="50000"/>
                    </a:schemeClr>
                  </a:solidFill>
                </a:rPr>
                <a:t>XPS</a:t>
              </a:r>
              <a:endParaRPr lang="en-US" sz="2000" b="1" dirty="0">
                <a:solidFill>
                  <a:schemeClr val="bg1">
                    <a:lumMod val="50000"/>
                  </a:schemeClr>
                </a:solidFill>
              </a:endParaRPr>
            </a:p>
          </p:txBody>
        </p:sp>
        <p:cxnSp>
          <p:nvCxnSpPr>
            <p:cNvPr id="116" name="Connecteur droit avec flèche 115"/>
            <p:cNvCxnSpPr>
              <a:stCxn id="49" idx="0"/>
            </p:cNvCxnSpPr>
            <p:nvPr/>
          </p:nvCxnSpPr>
          <p:spPr>
            <a:xfrm flipH="1" flipV="1">
              <a:off x="4643968" y="2564219"/>
              <a:ext cx="445683" cy="978517"/>
            </a:xfrm>
            <a:prstGeom prst="straightConnector1">
              <a:avLst/>
            </a:prstGeom>
            <a:ln w="25400" cmpd="sng">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e 131"/>
          <p:cNvGrpSpPr/>
          <p:nvPr/>
        </p:nvGrpSpPr>
        <p:grpSpPr>
          <a:xfrm>
            <a:off x="9297095" y="2813725"/>
            <a:ext cx="1133373" cy="2883013"/>
            <a:chOff x="9318358" y="2813725"/>
            <a:chExt cx="1133373" cy="2883013"/>
          </a:xfrm>
        </p:grpSpPr>
        <p:grpSp>
          <p:nvGrpSpPr>
            <p:cNvPr id="120" name="Groupe 119"/>
            <p:cNvGrpSpPr/>
            <p:nvPr/>
          </p:nvGrpSpPr>
          <p:grpSpPr>
            <a:xfrm>
              <a:off x="9318358" y="2813725"/>
              <a:ext cx="284920" cy="1742660"/>
              <a:chOff x="8159411" y="2813725"/>
              <a:chExt cx="284920" cy="1742660"/>
            </a:xfrm>
          </p:grpSpPr>
          <p:sp>
            <p:nvSpPr>
              <p:cNvPr id="8" name="Ellipse 7"/>
              <p:cNvSpPr/>
              <p:nvPr/>
            </p:nvSpPr>
            <p:spPr>
              <a:xfrm>
                <a:off x="8179287" y="2813725"/>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8159411" y="4317846"/>
                <a:ext cx="265044" cy="238539"/>
              </a:xfrm>
              <a:prstGeom prst="ellipse">
                <a:avLst/>
              </a:prstGeom>
              <a:noFill/>
              <a:ln w="22225">
                <a:solidFill>
                  <a:srgbClr val="00B050"/>
                </a:solidFill>
                <a:prstDash val="sysDot"/>
              </a:ln>
              <a:scene3d>
                <a:camera prst="orthographicFront"/>
                <a:lightRig rig="threePt" dir="t"/>
              </a:scene3d>
              <a:sp3d extrusionH="825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eur droit avec flèche 15"/>
              <p:cNvCxnSpPr>
                <a:stCxn id="8" idx="4"/>
                <a:endCxn id="10" idx="0"/>
              </p:cNvCxnSpPr>
              <p:nvPr/>
            </p:nvCxnSpPr>
            <p:spPr>
              <a:xfrm flipH="1">
                <a:off x="8291933" y="3052264"/>
                <a:ext cx="19876" cy="1265582"/>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1" name="Ellipse 120"/>
            <p:cNvSpPr/>
            <p:nvPr/>
          </p:nvSpPr>
          <p:spPr>
            <a:xfrm>
              <a:off x="10186687" y="545819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Connecteur droit avec flèche 121"/>
            <p:cNvCxnSpPr>
              <a:stCxn id="10" idx="4"/>
              <a:endCxn id="121" idx="1"/>
            </p:cNvCxnSpPr>
            <p:nvPr/>
          </p:nvCxnSpPr>
          <p:spPr>
            <a:xfrm>
              <a:off x="9450880" y="4556385"/>
              <a:ext cx="774622" cy="93674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9" name="Groupe 138"/>
          <p:cNvGrpSpPr/>
          <p:nvPr/>
        </p:nvGrpSpPr>
        <p:grpSpPr>
          <a:xfrm>
            <a:off x="9803922" y="2788904"/>
            <a:ext cx="1525052" cy="3155295"/>
            <a:chOff x="9293552" y="2788904"/>
            <a:chExt cx="1525052" cy="3155295"/>
          </a:xfrm>
        </p:grpSpPr>
        <p:cxnSp>
          <p:nvCxnSpPr>
            <p:cNvPr id="128" name="Connecteur droit avec flèche 127"/>
            <p:cNvCxnSpPr/>
            <p:nvPr/>
          </p:nvCxnSpPr>
          <p:spPr>
            <a:xfrm>
              <a:off x="9602689" y="4424161"/>
              <a:ext cx="946896" cy="1250310"/>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p:cNvSpPr/>
            <p:nvPr/>
          </p:nvSpPr>
          <p:spPr>
            <a:xfrm>
              <a:off x="10553560" y="5705660"/>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e 133"/>
            <p:cNvGrpSpPr/>
            <p:nvPr/>
          </p:nvGrpSpPr>
          <p:grpSpPr>
            <a:xfrm>
              <a:off x="9293552" y="2788904"/>
              <a:ext cx="455039" cy="1742660"/>
              <a:chOff x="9864170" y="2827898"/>
              <a:chExt cx="455039" cy="1742660"/>
            </a:xfrm>
          </p:grpSpPr>
          <p:sp>
            <p:nvSpPr>
              <p:cNvPr id="135" name="Ellipse 134"/>
              <p:cNvSpPr/>
              <p:nvPr/>
            </p:nvSpPr>
            <p:spPr>
              <a:xfrm>
                <a:off x="10054165" y="2827898"/>
                <a:ext cx="265044" cy="238539"/>
              </a:xfrm>
              <a:prstGeom prst="ellipse">
                <a:avLst/>
              </a:prstGeom>
              <a:solidFill>
                <a:schemeClr val="accent1">
                  <a:lumMod val="50000"/>
                  <a:lumOff val="50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Ellipse 135"/>
              <p:cNvSpPr/>
              <p:nvPr/>
            </p:nvSpPr>
            <p:spPr>
              <a:xfrm>
                <a:off x="9864170" y="433201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Connecteur droit avec flèche 136"/>
              <p:cNvCxnSpPr>
                <a:stCxn id="135" idx="4"/>
              </p:cNvCxnSpPr>
              <p:nvPr/>
            </p:nvCxnSpPr>
            <p:spPr>
              <a:xfrm flipH="1">
                <a:off x="10174390" y="3066437"/>
                <a:ext cx="12297" cy="1325336"/>
              </a:xfrm>
              <a:prstGeom prst="straightConnector1">
                <a:avLst/>
              </a:prstGeom>
              <a:ln>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1" name="Groupe 150"/>
          <p:cNvGrpSpPr/>
          <p:nvPr/>
        </p:nvGrpSpPr>
        <p:grpSpPr>
          <a:xfrm>
            <a:off x="4059470" y="2463919"/>
            <a:ext cx="1578350" cy="3492762"/>
            <a:chOff x="2911155" y="2463919"/>
            <a:chExt cx="1578350" cy="3492762"/>
          </a:xfrm>
        </p:grpSpPr>
        <p:grpSp>
          <p:nvGrpSpPr>
            <p:cNvPr id="98" name="Groupe 97"/>
            <p:cNvGrpSpPr/>
            <p:nvPr/>
          </p:nvGrpSpPr>
          <p:grpSpPr>
            <a:xfrm>
              <a:off x="3384948" y="2463919"/>
              <a:ext cx="852083" cy="755436"/>
              <a:chOff x="3331783" y="3038080"/>
              <a:chExt cx="852083" cy="755436"/>
            </a:xfrm>
          </p:grpSpPr>
          <p:grpSp>
            <p:nvGrpSpPr>
              <p:cNvPr id="73" name="Groupe 72"/>
              <p:cNvGrpSpPr/>
              <p:nvPr/>
            </p:nvGrpSpPr>
            <p:grpSpPr>
              <a:xfrm>
                <a:off x="3576340" y="3038080"/>
                <a:ext cx="455126" cy="376205"/>
                <a:chOff x="3687047" y="2773646"/>
                <a:chExt cx="455126" cy="376205"/>
              </a:xfrm>
            </p:grpSpPr>
            <p:sp>
              <p:nvSpPr>
                <p:cNvPr id="40" name="Ellipse 39"/>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oneTexte 44"/>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grpSp>
            <p:nvGrpSpPr>
              <p:cNvPr id="74" name="Groupe 73"/>
              <p:cNvGrpSpPr/>
              <p:nvPr/>
            </p:nvGrpSpPr>
            <p:grpSpPr>
              <a:xfrm>
                <a:off x="3728740" y="3190480"/>
                <a:ext cx="455126" cy="376205"/>
                <a:chOff x="3687047" y="2773646"/>
                <a:chExt cx="455126" cy="376205"/>
              </a:xfrm>
            </p:grpSpPr>
            <p:sp>
              <p:nvSpPr>
                <p:cNvPr id="75" name="Ellipse 74"/>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ZoneTexte 75"/>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grpSp>
            <p:nvGrpSpPr>
              <p:cNvPr id="77" name="Groupe 76"/>
              <p:cNvGrpSpPr/>
              <p:nvPr/>
            </p:nvGrpSpPr>
            <p:grpSpPr>
              <a:xfrm>
                <a:off x="3615325" y="3417311"/>
                <a:ext cx="455126" cy="376205"/>
                <a:chOff x="3687047" y="2773646"/>
                <a:chExt cx="455126" cy="376205"/>
              </a:xfrm>
            </p:grpSpPr>
            <p:sp>
              <p:nvSpPr>
                <p:cNvPr id="78" name="Ellipse 77"/>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ZoneTexte 78"/>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grpSp>
            <p:nvGrpSpPr>
              <p:cNvPr id="80" name="Groupe 79"/>
              <p:cNvGrpSpPr/>
              <p:nvPr/>
            </p:nvGrpSpPr>
            <p:grpSpPr>
              <a:xfrm>
                <a:off x="3331783" y="3250729"/>
                <a:ext cx="455126" cy="376205"/>
                <a:chOff x="3687047" y="2773646"/>
                <a:chExt cx="455126" cy="376205"/>
              </a:xfrm>
            </p:grpSpPr>
            <p:sp>
              <p:nvSpPr>
                <p:cNvPr id="81" name="Ellipse 80"/>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ZoneTexte 81"/>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grpSp>
        <p:grpSp>
          <p:nvGrpSpPr>
            <p:cNvPr id="83" name="Groupe 82"/>
            <p:cNvGrpSpPr/>
            <p:nvPr/>
          </p:nvGrpSpPr>
          <p:grpSpPr>
            <a:xfrm>
              <a:off x="3494819" y="5168133"/>
              <a:ext cx="455126" cy="376205"/>
              <a:chOff x="3687047" y="2773646"/>
              <a:chExt cx="455126" cy="376205"/>
            </a:xfrm>
          </p:grpSpPr>
          <p:sp>
            <p:nvSpPr>
              <p:cNvPr id="84" name="Ellipse 83"/>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ZoneTexte 84"/>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grpSp>
          <p:nvGrpSpPr>
            <p:cNvPr id="86" name="Groupe 85"/>
            <p:cNvGrpSpPr/>
            <p:nvPr/>
          </p:nvGrpSpPr>
          <p:grpSpPr>
            <a:xfrm>
              <a:off x="3647219" y="5320533"/>
              <a:ext cx="455126" cy="376205"/>
              <a:chOff x="3687047" y="2773646"/>
              <a:chExt cx="455126" cy="376205"/>
            </a:xfrm>
          </p:grpSpPr>
          <p:sp>
            <p:nvSpPr>
              <p:cNvPr id="87" name="Ellipse 86"/>
              <p:cNvSpPr>
                <a:spLocks noChangeAspect="1"/>
              </p:cNvSpPr>
              <p:nvPr/>
            </p:nvSpPr>
            <p:spPr>
              <a:xfrm>
                <a:off x="3687047" y="2992885"/>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ZoneTexte 87"/>
              <p:cNvSpPr txBox="1"/>
              <p:nvPr/>
            </p:nvSpPr>
            <p:spPr>
              <a:xfrm>
                <a:off x="3797207" y="2773646"/>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grpSp>
        <p:cxnSp>
          <p:nvCxnSpPr>
            <p:cNvPr id="95" name="Connecteur droit avec flèche 94"/>
            <p:cNvCxnSpPr>
              <a:endCxn id="85" idx="0"/>
            </p:cNvCxnSpPr>
            <p:nvPr/>
          </p:nvCxnSpPr>
          <p:spPr>
            <a:xfrm flipH="1">
              <a:off x="3777462" y="3229830"/>
              <a:ext cx="20479" cy="1938303"/>
            </a:xfrm>
            <a:prstGeom prst="straightConnector1">
              <a:avLst/>
            </a:prstGeom>
            <a:ln w="38100" cmpd="sng">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Ellipse 100"/>
            <p:cNvSpPr>
              <a:spLocks noChangeAspect="1"/>
            </p:cNvSpPr>
            <p:nvPr/>
          </p:nvSpPr>
          <p:spPr>
            <a:xfrm>
              <a:off x="4045800" y="5327148"/>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llipse 101"/>
            <p:cNvSpPr>
              <a:spLocks noChangeAspect="1"/>
            </p:cNvSpPr>
            <p:nvPr/>
          </p:nvSpPr>
          <p:spPr>
            <a:xfrm>
              <a:off x="3177473" y="5543343"/>
              <a:ext cx="174408" cy="156966"/>
            </a:xfrm>
            <a:prstGeom prst="ellipse">
              <a:avLst/>
            </a:prstGeom>
            <a:solidFill>
              <a:schemeClr val="bg1">
                <a:lumMod val="65000"/>
              </a:schemeClr>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ZoneTexte 102"/>
            <p:cNvSpPr txBox="1"/>
            <p:nvPr/>
          </p:nvSpPr>
          <p:spPr>
            <a:xfrm>
              <a:off x="4144539" y="5194322"/>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sp>
          <p:nvSpPr>
            <p:cNvPr id="104" name="ZoneTexte 103"/>
            <p:cNvSpPr txBox="1"/>
            <p:nvPr/>
          </p:nvSpPr>
          <p:spPr>
            <a:xfrm>
              <a:off x="2911155" y="5364447"/>
              <a:ext cx="344966" cy="369332"/>
            </a:xfrm>
            <a:prstGeom prst="rect">
              <a:avLst/>
            </a:prstGeom>
            <a:noFill/>
          </p:spPr>
          <p:txBody>
            <a:bodyPr wrap="none" rtlCol="0">
              <a:spAutoFit/>
            </a:bodyPr>
            <a:lstStyle/>
            <a:p>
              <a:r>
                <a:rPr lang="fr-FR" dirty="0" smtClean="0">
                  <a:solidFill>
                    <a:schemeClr val="bg1">
                      <a:lumMod val="50000"/>
                    </a:schemeClr>
                  </a:solidFill>
                </a:rPr>
                <a:t>e</a:t>
              </a:r>
              <a:r>
                <a:rPr lang="fr-FR" baseline="30000" dirty="0" smtClean="0">
                  <a:solidFill>
                    <a:schemeClr val="bg1">
                      <a:lumMod val="50000"/>
                    </a:schemeClr>
                  </a:solidFill>
                </a:rPr>
                <a:t>-</a:t>
              </a:r>
              <a:endParaRPr lang="en-US" dirty="0">
                <a:solidFill>
                  <a:schemeClr val="bg1">
                    <a:lumMod val="50000"/>
                  </a:schemeClr>
                </a:solidFill>
              </a:endParaRPr>
            </a:p>
          </p:txBody>
        </p:sp>
        <p:cxnSp>
          <p:nvCxnSpPr>
            <p:cNvPr id="105" name="Connecteur droit avec flèche 104"/>
            <p:cNvCxnSpPr/>
            <p:nvPr/>
          </p:nvCxnSpPr>
          <p:spPr>
            <a:xfrm flipH="1">
              <a:off x="3306217" y="4232845"/>
              <a:ext cx="423575" cy="1207958"/>
            </a:xfrm>
            <a:prstGeom prst="straightConnector1">
              <a:avLst/>
            </a:prstGeom>
            <a:ln w="25400" cmpd="sng">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p:cNvCxnSpPr/>
            <p:nvPr/>
          </p:nvCxnSpPr>
          <p:spPr>
            <a:xfrm>
              <a:off x="3885715" y="4139842"/>
              <a:ext cx="186751" cy="1224605"/>
            </a:xfrm>
            <a:prstGeom prst="straightConnector1">
              <a:avLst/>
            </a:prstGeom>
            <a:ln w="25400" cmpd="sng">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Forme libre 114"/>
            <p:cNvSpPr/>
            <p:nvPr/>
          </p:nvSpPr>
          <p:spPr>
            <a:xfrm>
              <a:off x="3396124" y="5305648"/>
              <a:ext cx="643813" cy="651033"/>
            </a:xfrm>
            <a:custGeom>
              <a:avLst/>
              <a:gdLst>
                <a:gd name="connsiteX0" fmla="*/ 59457 w 643813"/>
                <a:gd name="connsiteY0" fmla="*/ 31897 h 651033"/>
                <a:gd name="connsiteX1" fmla="*/ 48825 w 643813"/>
                <a:gd name="connsiteY1" fmla="*/ 542260 h 651033"/>
                <a:gd name="connsiteX2" fmla="*/ 591085 w 643813"/>
                <a:gd name="connsiteY2" fmla="*/ 606056 h 651033"/>
                <a:gd name="connsiteX3" fmla="*/ 622983 w 643813"/>
                <a:gd name="connsiteY3" fmla="*/ 0 h 651033"/>
                <a:gd name="connsiteX4" fmla="*/ 622983 w 643813"/>
                <a:gd name="connsiteY4" fmla="*/ 0 h 651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13" h="651033">
                  <a:moveTo>
                    <a:pt x="59457" y="31897"/>
                  </a:moveTo>
                  <a:cubicBezTo>
                    <a:pt x="9838" y="239232"/>
                    <a:pt x="-39780" y="446567"/>
                    <a:pt x="48825" y="542260"/>
                  </a:cubicBezTo>
                  <a:cubicBezTo>
                    <a:pt x="137430" y="637953"/>
                    <a:pt x="495392" y="696433"/>
                    <a:pt x="591085" y="606056"/>
                  </a:cubicBezTo>
                  <a:cubicBezTo>
                    <a:pt x="686778" y="515679"/>
                    <a:pt x="622983" y="0"/>
                    <a:pt x="622983" y="0"/>
                  </a:cubicBezTo>
                  <a:lnTo>
                    <a:pt x="622983" y="0"/>
                  </a:lnTo>
                </a:path>
              </a:pathLst>
            </a:custGeom>
            <a:noFill/>
            <a:ln w="50800">
              <a:solidFill>
                <a:schemeClr val="bg1">
                  <a:lumMod val="50000"/>
                </a:schemeClr>
              </a:solidFill>
            </a:ln>
            <a:scene3d>
              <a:camera prst="orthographicFront"/>
              <a:lightRig rig="threePt" dir="t"/>
            </a:scene3d>
            <a:sp3d extrusionH="38100">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e 146"/>
            <p:cNvGrpSpPr/>
            <p:nvPr/>
          </p:nvGrpSpPr>
          <p:grpSpPr>
            <a:xfrm>
              <a:off x="3472908" y="3871731"/>
              <a:ext cx="715163" cy="943836"/>
              <a:chOff x="3441009" y="3871731"/>
              <a:chExt cx="715163" cy="943836"/>
            </a:xfrm>
          </p:grpSpPr>
          <p:sp>
            <p:nvSpPr>
              <p:cNvPr id="140" name="Ellipse 139"/>
              <p:cNvSpPr/>
              <p:nvPr/>
            </p:nvSpPr>
            <p:spPr>
              <a:xfrm>
                <a:off x="3451647" y="421906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Ellipse 141"/>
              <p:cNvSpPr/>
              <p:nvPr/>
            </p:nvSpPr>
            <p:spPr>
              <a:xfrm>
                <a:off x="3891128" y="4233242"/>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Ellipse 142"/>
              <p:cNvSpPr/>
              <p:nvPr/>
            </p:nvSpPr>
            <p:spPr>
              <a:xfrm>
                <a:off x="3884033" y="4577028"/>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Ellipse 143"/>
              <p:cNvSpPr/>
              <p:nvPr/>
            </p:nvSpPr>
            <p:spPr>
              <a:xfrm>
                <a:off x="3441009" y="453803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Ellipse 144"/>
              <p:cNvSpPr/>
              <p:nvPr/>
            </p:nvSpPr>
            <p:spPr>
              <a:xfrm>
                <a:off x="3465813" y="3871731"/>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Ellipse 145"/>
              <p:cNvSpPr/>
              <p:nvPr/>
            </p:nvSpPr>
            <p:spPr>
              <a:xfrm>
                <a:off x="3884035" y="3928434"/>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Groupe 207"/>
          <p:cNvGrpSpPr/>
          <p:nvPr/>
        </p:nvGrpSpPr>
        <p:grpSpPr>
          <a:xfrm>
            <a:off x="6714746" y="5321919"/>
            <a:ext cx="439742" cy="369332"/>
            <a:chOff x="2075399" y="2734653"/>
            <a:chExt cx="439742" cy="369332"/>
          </a:xfrm>
        </p:grpSpPr>
        <p:sp>
          <p:nvSpPr>
            <p:cNvPr id="209" name="Ellipse 208"/>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ZoneTexte 209"/>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217" name="Groupe 216"/>
          <p:cNvGrpSpPr/>
          <p:nvPr/>
        </p:nvGrpSpPr>
        <p:grpSpPr>
          <a:xfrm>
            <a:off x="5590258" y="2518440"/>
            <a:ext cx="1350605" cy="3526849"/>
            <a:chOff x="5590258" y="2518440"/>
            <a:chExt cx="1350605" cy="3526849"/>
          </a:xfrm>
        </p:grpSpPr>
        <p:cxnSp>
          <p:nvCxnSpPr>
            <p:cNvPr id="156" name="Connecteur droit avec flèche 155"/>
            <p:cNvCxnSpPr>
              <a:endCxn id="174" idx="0"/>
            </p:cNvCxnSpPr>
            <p:nvPr/>
          </p:nvCxnSpPr>
          <p:spPr>
            <a:xfrm flipH="1">
              <a:off x="6364714" y="3286539"/>
              <a:ext cx="20479" cy="1938303"/>
            </a:xfrm>
            <a:prstGeom prst="straightConnector1">
              <a:avLst/>
            </a:prstGeom>
            <a:ln w="38100" cmpd="sng">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cteur droit avec flèche 160"/>
            <p:cNvCxnSpPr/>
            <p:nvPr/>
          </p:nvCxnSpPr>
          <p:spPr>
            <a:xfrm flipH="1">
              <a:off x="5893469" y="4289554"/>
              <a:ext cx="423575" cy="1207958"/>
            </a:xfrm>
            <a:prstGeom prst="straightConnector1">
              <a:avLst/>
            </a:prstGeom>
            <a:ln w="25400" cmpd="sng">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eur droit avec flèche 161"/>
            <p:cNvCxnSpPr/>
            <p:nvPr/>
          </p:nvCxnSpPr>
          <p:spPr>
            <a:xfrm>
              <a:off x="6472967" y="4196551"/>
              <a:ext cx="186751" cy="1224605"/>
            </a:xfrm>
            <a:prstGeom prst="straightConnector1">
              <a:avLst/>
            </a:prstGeom>
            <a:ln w="25400" cmpd="sng">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3" name="Forme libre 162"/>
            <p:cNvSpPr/>
            <p:nvPr/>
          </p:nvSpPr>
          <p:spPr>
            <a:xfrm>
              <a:off x="5983376" y="5394256"/>
              <a:ext cx="643813" cy="651033"/>
            </a:xfrm>
            <a:custGeom>
              <a:avLst/>
              <a:gdLst>
                <a:gd name="connsiteX0" fmla="*/ 59457 w 643813"/>
                <a:gd name="connsiteY0" fmla="*/ 31897 h 651033"/>
                <a:gd name="connsiteX1" fmla="*/ 48825 w 643813"/>
                <a:gd name="connsiteY1" fmla="*/ 542260 h 651033"/>
                <a:gd name="connsiteX2" fmla="*/ 591085 w 643813"/>
                <a:gd name="connsiteY2" fmla="*/ 606056 h 651033"/>
                <a:gd name="connsiteX3" fmla="*/ 622983 w 643813"/>
                <a:gd name="connsiteY3" fmla="*/ 0 h 651033"/>
                <a:gd name="connsiteX4" fmla="*/ 622983 w 643813"/>
                <a:gd name="connsiteY4" fmla="*/ 0 h 651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13" h="651033">
                  <a:moveTo>
                    <a:pt x="59457" y="31897"/>
                  </a:moveTo>
                  <a:cubicBezTo>
                    <a:pt x="9838" y="239232"/>
                    <a:pt x="-39780" y="446567"/>
                    <a:pt x="48825" y="542260"/>
                  </a:cubicBezTo>
                  <a:cubicBezTo>
                    <a:pt x="137430" y="637953"/>
                    <a:pt x="495392" y="696433"/>
                    <a:pt x="591085" y="606056"/>
                  </a:cubicBezTo>
                  <a:cubicBezTo>
                    <a:pt x="686778" y="515679"/>
                    <a:pt x="622983" y="0"/>
                    <a:pt x="622983" y="0"/>
                  </a:cubicBezTo>
                  <a:lnTo>
                    <a:pt x="622983" y="0"/>
                  </a:lnTo>
                </a:path>
              </a:pathLst>
            </a:custGeom>
            <a:noFill/>
            <a:ln w="50800">
              <a:solidFill>
                <a:srgbClr val="FFC000"/>
              </a:solidFill>
            </a:ln>
            <a:scene3d>
              <a:camera prst="orthographicFront"/>
              <a:lightRig rig="threePt" dir="t"/>
            </a:scene3d>
            <a:sp3d extrusionH="38100">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e 163"/>
            <p:cNvGrpSpPr/>
            <p:nvPr/>
          </p:nvGrpSpPr>
          <p:grpSpPr>
            <a:xfrm>
              <a:off x="6060160" y="3928440"/>
              <a:ext cx="715163" cy="943836"/>
              <a:chOff x="3441009" y="3871731"/>
              <a:chExt cx="715163" cy="943836"/>
            </a:xfrm>
          </p:grpSpPr>
          <p:sp>
            <p:nvSpPr>
              <p:cNvPr id="165" name="Ellipse 164"/>
              <p:cNvSpPr/>
              <p:nvPr/>
            </p:nvSpPr>
            <p:spPr>
              <a:xfrm>
                <a:off x="3451647" y="421906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Ellipse 165"/>
              <p:cNvSpPr/>
              <p:nvPr/>
            </p:nvSpPr>
            <p:spPr>
              <a:xfrm>
                <a:off x="3891128" y="4233242"/>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Ellipse 166"/>
              <p:cNvSpPr/>
              <p:nvPr/>
            </p:nvSpPr>
            <p:spPr>
              <a:xfrm>
                <a:off x="3884033" y="4577028"/>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Ellipse 167"/>
              <p:cNvSpPr/>
              <p:nvPr/>
            </p:nvSpPr>
            <p:spPr>
              <a:xfrm>
                <a:off x="3441009" y="4538039"/>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Ellipse 168"/>
              <p:cNvSpPr/>
              <p:nvPr/>
            </p:nvSpPr>
            <p:spPr>
              <a:xfrm>
                <a:off x="3465813" y="3871731"/>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Ellipse 169"/>
              <p:cNvSpPr/>
              <p:nvPr/>
            </p:nvSpPr>
            <p:spPr>
              <a:xfrm>
                <a:off x="3884035" y="3928434"/>
                <a:ext cx="265044" cy="238539"/>
              </a:xfrm>
              <a:prstGeom prst="ellipse">
                <a:avLst/>
              </a:prstGeom>
              <a:solidFill>
                <a:srgbClr val="00B050"/>
              </a:solidFill>
              <a:ln>
                <a:no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e 186"/>
            <p:cNvGrpSpPr/>
            <p:nvPr/>
          </p:nvGrpSpPr>
          <p:grpSpPr>
            <a:xfrm>
              <a:off x="6076794" y="2685034"/>
              <a:ext cx="439742" cy="369332"/>
              <a:chOff x="2075399" y="2734653"/>
              <a:chExt cx="439742" cy="369332"/>
            </a:xfrm>
          </p:grpSpPr>
          <p:sp>
            <p:nvSpPr>
              <p:cNvPr id="188" name="Ellipse 187"/>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ZoneTexte 188"/>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190" name="Groupe 189"/>
            <p:cNvGrpSpPr/>
            <p:nvPr/>
          </p:nvGrpSpPr>
          <p:grpSpPr>
            <a:xfrm>
              <a:off x="6229194" y="2837434"/>
              <a:ext cx="439742" cy="369332"/>
              <a:chOff x="2075399" y="2734653"/>
              <a:chExt cx="439742" cy="369332"/>
            </a:xfrm>
          </p:grpSpPr>
          <p:sp>
            <p:nvSpPr>
              <p:cNvPr id="191" name="Ellipse 190"/>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ZoneTexte 191"/>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193" name="Groupe 192"/>
            <p:cNvGrpSpPr/>
            <p:nvPr/>
          </p:nvGrpSpPr>
          <p:grpSpPr>
            <a:xfrm>
              <a:off x="6381594" y="2989834"/>
              <a:ext cx="439742" cy="369332"/>
              <a:chOff x="2075399" y="2734653"/>
              <a:chExt cx="439742" cy="369332"/>
            </a:xfrm>
          </p:grpSpPr>
          <p:sp>
            <p:nvSpPr>
              <p:cNvPr id="194" name="Ellipse 193"/>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ZoneTexte 194"/>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196" name="Groupe 195"/>
            <p:cNvGrpSpPr/>
            <p:nvPr/>
          </p:nvGrpSpPr>
          <p:grpSpPr>
            <a:xfrm>
              <a:off x="6501121" y="2726104"/>
              <a:ext cx="439742" cy="369332"/>
              <a:chOff x="2075399" y="2734653"/>
              <a:chExt cx="439742" cy="369332"/>
            </a:xfrm>
          </p:grpSpPr>
          <p:sp>
            <p:nvSpPr>
              <p:cNvPr id="197" name="Ellipse 196"/>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ZoneTexte 197"/>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199" name="Groupe 198"/>
            <p:cNvGrpSpPr/>
            <p:nvPr/>
          </p:nvGrpSpPr>
          <p:grpSpPr>
            <a:xfrm>
              <a:off x="6323423" y="2518440"/>
              <a:ext cx="439742" cy="369332"/>
              <a:chOff x="2075399" y="2734653"/>
              <a:chExt cx="439742" cy="369332"/>
            </a:xfrm>
          </p:grpSpPr>
          <p:sp>
            <p:nvSpPr>
              <p:cNvPr id="200" name="Ellipse 199"/>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ZoneTexte 200"/>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202" name="Groupe 201"/>
            <p:cNvGrpSpPr/>
            <p:nvPr/>
          </p:nvGrpSpPr>
          <p:grpSpPr>
            <a:xfrm>
              <a:off x="6037803" y="5516846"/>
              <a:ext cx="439742" cy="369332"/>
              <a:chOff x="2075399" y="2734653"/>
              <a:chExt cx="439742" cy="369332"/>
            </a:xfrm>
          </p:grpSpPr>
          <p:sp>
            <p:nvSpPr>
              <p:cNvPr id="203" name="Ellipse 202"/>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ZoneTexte 203"/>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205" name="Groupe 204"/>
            <p:cNvGrpSpPr/>
            <p:nvPr/>
          </p:nvGrpSpPr>
          <p:grpSpPr>
            <a:xfrm>
              <a:off x="6190203" y="5669246"/>
              <a:ext cx="439742" cy="369332"/>
              <a:chOff x="2075399" y="2734653"/>
              <a:chExt cx="439742" cy="369332"/>
            </a:xfrm>
          </p:grpSpPr>
          <p:sp>
            <p:nvSpPr>
              <p:cNvPr id="206" name="Ellipse 205"/>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ZoneTexte 206"/>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211" name="Groupe 210"/>
            <p:cNvGrpSpPr/>
            <p:nvPr/>
          </p:nvGrpSpPr>
          <p:grpSpPr>
            <a:xfrm>
              <a:off x="5590258" y="5494118"/>
              <a:ext cx="439742" cy="369332"/>
              <a:chOff x="2075399" y="2734653"/>
              <a:chExt cx="439742" cy="369332"/>
            </a:xfrm>
          </p:grpSpPr>
          <p:sp>
            <p:nvSpPr>
              <p:cNvPr id="212" name="Ellipse 211"/>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ZoneTexte 212"/>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p:nvGrpSpPr>
            <p:cNvPr id="214" name="Groupe 213"/>
            <p:cNvGrpSpPr/>
            <p:nvPr/>
          </p:nvGrpSpPr>
          <p:grpSpPr>
            <a:xfrm>
              <a:off x="6284432" y="5350252"/>
              <a:ext cx="439742" cy="369332"/>
              <a:chOff x="2075399" y="2734653"/>
              <a:chExt cx="439742" cy="369332"/>
            </a:xfrm>
          </p:grpSpPr>
          <p:sp>
            <p:nvSpPr>
              <p:cNvPr id="215" name="Ellipse 214"/>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ZoneTexte 215"/>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grpSp>
      <mc:AlternateContent xmlns:mc="http://schemas.openxmlformats.org/markup-compatibility/2006" xmlns:a14="http://schemas.microsoft.com/office/drawing/2010/main">
        <mc:Choice Requires="a14">
          <p:sp>
            <p:nvSpPr>
              <p:cNvPr id="218" name="Rectangle 217"/>
              <p:cNvSpPr/>
              <p:nvPr/>
            </p:nvSpPr>
            <p:spPr>
              <a:xfrm>
                <a:off x="4253053" y="6121697"/>
                <a:ext cx="1156342" cy="545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skw"/>
                          <m:ctrlPr>
                            <a:rPr lang="en-US" b="1" i="1" smtClean="0">
                              <a:solidFill>
                                <a:schemeClr val="bg2">
                                  <a:lumMod val="50000"/>
                                </a:schemeClr>
                              </a:solidFill>
                              <a:latin typeface="Cambria Math" panose="02040503050406030204" pitchFamily="18" charset="0"/>
                            </a:rPr>
                          </m:ctrlPr>
                        </m:fPr>
                        <m:num>
                          <m:sSub>
                            <m:sSubPr>
                              <m:ctrlPr>
                                <a:rPr lang="en-US" b="1" i="1">
                                  <a:solidFill>
                                    <a:schemeClr val="bg2">
                                      <a:lumMod val="50000"/>
                                    </a:schemeClr>
                                  </a:solidFill>
                                  <a:latin typeface="Cambria Math" panose="02040503050406030204" pitchFamily="18" charset="0"/>
                                </a:rPr>
                              </m:ctrlPr>
                            </m:sSubPr>
                            <m:e>
                              <m:r>
                                <a:rPr lang="fr-FR" b="1" i="1">
                                  <a:solidFill>
                                    <a:schemeClr val="bg2">
                                      <a:lumMod val="50000"/>
                                    </a:schemeClr>
                                  </a:solidFill>
                                  <a:latin typeface="Cambria Math" panose="02040503050406030204" pitchFamily="18" charset="0"/>
                                </a:rPr>
                                <m:t>𝑵</m:t>
                              </m:r>
                            </m:e>
                            <m:sub>
                              <m:r>
                                <a:rPr lang="fr-FR" b="1" i="1">
                                  <a:solidFill>
                                    <a:schemeClr val="bg2">
                                      <a:lumMod val="50000"/>
                                    </a:schemeClr>
                                  </a:solidFill>
                                  <a:latin typeface="Cambria Math" panose="02040503050406030204" pitchFamily="18" charset="0"/>
                                </a:rPr>
                                <m:t>𝒐𝒖𝒕</m:t>
                              </m:r>
                            </m:sub>
                          </m:sSub>
                        </m:num>
                        <m:den>
                          <m:sSub>
                            <m:sSubPr>
                              <m:ctrlPr>
                                <a:rPr lang="en-US" b="1" i="1">
                                  <a:solidFill>
                                    <a:schemeClr val="bg2">
                                      <a:lumMod val="50000"/>
                                    </a:schemeClr>
                                  </a:solidFill>
                                  <a:latin typeface="Cambria Math" panose="02040503050406030204" pitchFamily="18" charset="0"/>
                                </a:rPr>
                              </m:ctrlPr>
                            </m:sSubPr>
                            <m:e>
                              <m:r>
                                <a:rPr lang="fr-FR" b="1" i="1">
                                  <a:solidFill>
                                    <a:schemeClr val="bg2">
                                      <a:lumMod val="50000"/>
                                    </a:schemeClr>
                                  </a:solidFill>
                                  <a:latin typeface="Cambria Math" panose="02040503050406030204" pitchFamily="18" charset="0"/>
                                </a:rPr>
                                <m:t>𝑵</m:t>
                              </m:r>
                            </m:e>
                            <m:sub>
                              <m:r>
                                <a:rPr lang="fr-FR" b="1" i="1">
                                  <a:solidFill>
                                    <a:schemeClr val="bg2">
                                      <a:lumMod val="50000"/>
                                    </a:schemeClr>
                                  </a:solidFill>
                                  <a:latin typeface="Cambria Math" panose="02040503050406030204" pitchFamily="18" charset="0"/>
                                </a:rPr>
                                <m:t>𝒊𝒏</m:t>
                              </m:r>
                            </m:sub>
                          </m:sSub>
                        </m:den>
                      </m:f>
                    </m:oMath>
                  </m:oMathPara>
                </a14:m>
                <a:endParaRPr lang="en-US" b="1" dirty="0">
                  <a:solidFill>
                    <a:schemeClr val="bg2">
                      <a:lumMod val="50000"/>
                    </a:schemeClr>
                  </a:solidFill>
                </a:endParaRPr>
              </a:p>
            </p:txBody>
          </p:sp>
        </mc:Choice>
        <mc:Fallback xmlns="">
          <p:sp>
            <p:nvSpPr>
              <p:cNvPr id="218" name="Rectangle 217"/>
              <p:cNvSpPr>
                <a:spLocks noRot="1" noChangeAspect="1" noMove="1" noResize="1" noEditPoints="1" noAdjustHandles="1" noChangeArrowheads="1" noChangeShapeType="1" noTextEdit="1"/>
              </p:cNvSpPr>
              <p:nvPr/>
            </p:nvSpPr>
            <p:spPr>
              <a:xfrm>
                <a:off x="4253053" y="6121697"/>
                <a:ext cx="1156342" cy="5457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Rectangle 218"/>
              <p:cNvSpPr/>
              <p:nvPr/>
            </p:nvSpPr>
            <p:spPr>
              <a:xfrm>
                <a:off x="5748068" y="6251844"/>
                <a:ext cx="12938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C000"/>
                              </a:solidFill>
                              <a:latin typeface="Cambria Math" panose="02040503050406030204" pitchFamily="18" charset="0"/>
                            </a:rPr>
                          </m:ctrlPr>
                        </m:sSubPr>
                        <m:e>
                          <m:r>
                            <a:rPr lang="fr-FR" b="1" i="1">
                              <a:solidFill>
                                <a:srgbClr val="FFC000"/>
                              </a:solidFill>
                              <a:latin typeface="Cambria Math" panose="02040503050406030204" pitchFamily="18" charset="0"/>
                            </a:rPr>
                            <m:t>𝑬</m:t>
                          </m:r>
                        </m:e>
                        <m:sub>
                          <m:r>
                            <a:rPr lang="fr-FR" b="1" i="1">
                              <a:solidFill>
                                <a:srgbClr val="FFC000"/>
                              </a:solidFill>
                              <a:latin typeface="Cambria Math" panose="02040503050406030204" pitchFamily="18" charset="0"/>
                            </a:rPr>
                            <m:t>𝒐𝒖𝒕</m:t>
                          </m:r>
                        </m:sub>
                      </m:sSub>
                      <m:r>
                        <a:rPr lang="fr-FR" b="1" i="1" smtClean="0">
                          <a:solidFill>
                            <a:srgbClr val="FFC000"/>
                          </a:solidFill>
                          <a:latin typeface="Cambria Math" panose="02040503050406030204" pitchFamily="18" charset="0"/>
                        </a:rPr>
                        <m:t>−</m:t>
                      </m:r>
                      <m:sSub>
                        <m:sSubPr>
                          <m:ctrlPr>
                            <a:rPr lang="en-US" b="1" i="1">
                              <a:solidFill>
                                <a:srgbClr val="FFC000"/>
                              </a:solidFill>
                              <a:latin typeface="Cambria Math" panose="02040503050406030204" pitchFamily="18" charset="0"/>
                            </a:rPr>
                          </m:ctrlPr>
                        </m:sSubPr>
                        <m:e>
                          <m:r>
                            <a:rPr lang="fr-FR" b="1" i="1">
                              <a:solidFill>
                                <a:srgbClr val="FFC000"/>
                              </a:solidFill>
                              <a:latin typeface="Cambria Math" panose="02040503050406030204" pitchFamily="18" charset="0"/>
                            </a:rPr>
                            <m:t>𝑬</m:t>
                          </m:r>
                        </m:e>
                        <m:sub>
                          <m:r>
                            <a:rPr lang="fr-FR" b="1" i="1" smtClean="0">
                              <a:solidFill>
                                <a:srgbClr val="FFC000"/>
                              </a:solidFill>
                              <a:latin typeface="Cambria Math" panose="02040503050406030204" pitchFamily="18" charset="0"/>
                            </a:rPr>
                            <m:t>𝒊𝒏</m:t>
                          </m:r>
                        </m:sub>
                      </m:sSub>
                    </m:oMath>
                  </m:oMathPara>
                </a14:m>
                <a:endParaRPr lang="en-US" b="1" dirty="0">
                  <a:solidFill>
                    <a:srgbClr val="FFC000"/>
                  </a:solidFill>
                </a:endParaRPr>
              </a:p>
            </p:txBody>
          </p:sp>
        </mc:Choice>
        <mc:Fallback xmlns="">
          <p:sp>
            <p:nvSpPr>
              <p:cNvPr id="219" name="Rectangle 218"/>
              <p:cNvSpPr>
                <a:spLocks noRot="1" noChangeAspect="1" noMove="1" noResize="1" noEditPoints="1" noAdjustHandles="1" noChangeArrowheads="1" noChangeShapeType="1" noTextEdit="1"/>
              </p:cNvSpPr>
              <p:nvPr/>
            </p:nvSpPr>
            <p:spPr>
              <a:xfrm>
                <a:off x="5748068" y="6251844"/>
                <a:ext cx="1293816" cy="369332"/>
              </a:xfrm>
              <a:prstGeom prst="rect">
                <a:avLst/>
              </a:prstGeom>
              <a:blipFill>
                <a:blip r:embed="rId4"/>
                <a:stretch>
                  <a:fillRect b="-1667"/>
                </a:stretch>
              </a:blipFill>
            </p:spPr>
            <p:txBody>
              <a:bodyPr/>
              <a:lstStyle/>
              <a:p>
                <a:r>
                  <a:rPr lang="en-US">
                    <a:noFill/>
                  </a:rPr>
                  <a:t> </a:t>
                </a:r>
              </a:p>
            </p:txBody>
          </p:sp>
        </mc:Fallback>
      </mc:AlternateContent>
      <p:grpSp>
        <p:nvGrpSpPr>
          <p:cNvPr id="226" name="Groupe 225"/>
          <p:cNvGrpSpPr/>
          <p:nvPr/>
        </p:nvGrpSpPr>
        <p:grpSpPr>
          <a:xfrm>
            <a:off x="1764393" y="4229099"/>
            <a:ext cx="710387" cy="2384986"/>
            <a:chOff x="1764393" y="4229099"/>
            <a:chExt cx="710387" cy="2384986"/>
          </a:xfrm>
        </p:grpSpPr>
        <p:cxnSp>
          <p:nvCxnSpPr>
            <p:cNvPr id="68" name="Connecteur droit avec flèche 67"/>
            <p:cNvCxnSpPr/>
            <p:nvPr/>
          </p:nvCxnSpPr>
          <p:spPr>
            <a:xfrm flipH="1">
              <a:off x="2041275" y="4541233"/>
              <a:ext cx="16786" cy="145585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e 68"/>
            <p:cNvGrpSpPr/>
            <p:nvPr/>
          </p:nvGrpSpPr>
          <p:grpSpPr>
            <a:xfrm>
              <a:off x="1992950" y="5997087"/>
              <a:ext cx="439742" cy="369332"/>
              <a:chOff x="2075399" y="2734653"/>
              <a:chExt cx="439742" cy="369332"/>
            </a:xfrm>
          </p:grpSpPr>
          <p:sp>
            <p:nvSpPr>
              <p:cNvPr id="70" name="Ellipse 69"/>
              <p:cNvSpPr>
                <a:spLocks noChangeAspect="1"/>
              </p:cNvSpPr>
              <p:nvPr/>
            </p:nvSpPr>
            <p:spPr>
              <a:xfrm>
                <a:off x="2075399" y="2873028"/>
                <a:ext cx="139525" cy="125573"/>
              </a:xfrm>
              <a:prstGeom prst="ellipse">
                <a:avLst/>
              </a:prstGeom>
              <a:solidFill>
                <a:srgbClr val="FFC000"/>
              </a:solidFill>
              <a:ln>
                <a:solidFill>
                  <a:srgbClr val="FFC000"/>
                </a:solidFill>
              </a:ln>
              <a:scene3d>
                <a:camera prst="orthographicFront"/>
                <a:lightRig rig="threePt" dir="t"/>
              </a:scene3d>
              <a:sp3d extrusionH="82550">
                <a:bevelT w="88900" h="88900"/>
                <a:bevelB w="889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ZoneTexte 70"/>
              <p:cNvSpPr txBox="1"/>
              <p:nvPr/>
            </p:nvSpPr>
            <p:spPr>
              <a:xfrm>
                <a:off x="2184601" y="2734653"/>
                <a:ext cx="330540" cy="369332"/>
              </a:xfrm>
              <a:prstGeom prst="rect">
                <a:avLst/>
              </a:prstGeom>
              <a:noFill/>
            </p:spPr>
            <p:txBody>
              <a:bodyPr wrap="none" rtlCol="0">
                <a:spAutoFit/>
              </a:bodyPr>
              <a:lstStyle/>
              <a:p>
                <a:r>
                  <a:rPr lang="fr-FR" dirty="0" smtClean="0">
                    <a:solidFill>
                      <a:srgbClr val="FFC000"/>
                    </a:solidFill>
                    <a:latin typeface="Symbol" panose="05050102010706020507" pitchFamily="18" charset="2"/>
                  </a:rPr>
                  <a:t>a</a:t>
                </a:r>
                <a:endParaRPr lang="en-US" dirty="0">
                  <a:solidFill>
                    <a:srgbClr val="FFC000"/>
                  </a:solidFill>
                  <a:latin typeface="Symbol" panose="05050102010706020507" pitchFamily="18" charset="2"/>
                </a:endParaRPr>
              </a:p>
            </p:txBody>
          </p:sp>
        </p:grpSp>
        <p:sp>
          <p:nvSpPr>
            <p:cNvPr id="36" name="Triangle rectangle 35"/>
            <p:cNvSpPr/>
            <p:nvPr/>
          </p:nvSpPr>
          <p:spPr>
            <a:xfrm rot="18490878">
              <a:off x="1822983" y="5194840"/>
              <a:ext cx="588403" cy="28881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oleil 219"/>
            <p:cNvSpPr>
              <a:spLocks noChangeAspect="1"/>
            </p:cNvSpPr>
            <p:nvPr/>
          </p:nvSpPr>
          <p:spPr>
            <a:xfrm>
              <a:off x="1810707" y="4229099"/>
              <a:ext cx="496208" cy="407425"/>
            </a:xfrm>
            <a:prstGeom prst="sun">
              <a:avLst/>
            </a:prstGeom>
            <a:solidFill>
              <a:srgbClr val="FFC000"/>
            </a:solidFill>
            <a:ln>
              <a:noFill/>
            </a:ln>
            <a:scene3d>
              <a:camera prst="orthographicFront"/>
              <a:lightRig rig="threePt" dir="t"/>
            </a:scene3d>
            <a:sp3d>
              <a:bevelT w="88900" h="82550"/>
              <a:bevelB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3" name="Rectangle 222"/>
                <p:cNvSpPr/>
                <p:nvPr/>
              </p:nvSpPr>
              <p:spPr>
                <a:xfrm>
                  <a:off x="1764393" y="6244753"/>
                  <a:ext cx="7103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C000"/>
                                </a:solidFill>
                                <a:latin typeface="Cambria Math" panose="02040503050406030204" pitchFamily="18" charset="0"/>
                              </a:rPr>
                            </m:ctrlPr>
                          </m:sSubPr>
                          <m:e>
                            <m:r>
                              <a:rPr lang="fr-FR" b="1" i="1" smtClean="0">
                                <a:solidFill>
                                  <a:srgbClr val="FFC000"/>
                                </a:solidFill>
                                <a:latin typeface="Cambria Math" panose="02040503050406030204" pitchFamily="18" charset="0"/>
                              </a:rPr>
                              <m:t>𝑵</m:t>
                            </m:r>
                          </m:e>
                          <m:sub>
                            <m:r>
                              <a:rPr lang="fr-FR" b="1" i="1">
                                <a:solidFill>
                                  <a:srgbClr val="FFC000"/>
                                </a:solidFill>
                                <a:latin typeface="Cambria Math" panose="02040503050406030204" pitchFamily="18" charset="0"/>
                              </a:rPr>
                              <m:t>𝒐𝒖𝒕</m:t>
                            </m:r>
                          </m:sub>
                        </m:sSub>
                      </m:oMath>
                    </m:oMathPara>
                  </a14:m>
                  <a:endParaRPr lang="en-US" b="1" dirty="0">
                    <a:solidFill>
                      <a:srgbClr val="FFC000"/>
                    </a:solidFill>
                  </a:endParaRPr>
                </a:p>
              </p:txBody>
            </p:sp>
          </mc:Choice>
          <mc:Fallback xmlns="">
            <p:sp>
              <p:nvSpPr>
                <p:cNvPr id="223" name="Rectangle 222"/>
                <p:cNvSpPr>
                  <a:spLocks noRot="1" noChangeAspect="1" noMove="1" noResize="1" noEditPoints="1" noAdjustHandles="1" noChangeArrowheads="1" noChangeShapeType="1" noTextEdit="1"/>
                </p:cNvSpPr>
                <p:nvPr/>
              </p:nvSpPr>
              <p:spPr>
                <a:xfrm>
                  <a:off x="1764393" y="6244753"/>
                  <a:ext cx="710387" cy="369332"/>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5" name="Rectangle 224"/>
              <p:cNvSpPr/>
              <p:nvPr/>
            </p:nvSpPr>
            <p:spPr>
              <a:xfrm>
                <a:off x="10031455" y="5942918"/>
                <a:ext cx="1718932" cy="545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skw"/>
                          <m:ctrlPr>
                            <a:rPr lang="en-US" b="1" i="1" smtClean="0">
                              <a:solidFill>
                                <a:srgbClr val="00B050"/>
                              </a:solidFill>
                              <a:latin typeface="Cambria Math" panose="02040503050406030204" pitchFamily="18" charset="0"/>
                            </a:rPr>
                          </m:ctrlPr>
                        </m:fPr>
                        <m:num>
                          <m:sSub>
                            <m:sSubPr>
                              <m:ctrlPr>
                                <a:rPr lang="en-US" b="1" i="1">
                                  <a:solidFill>
                                    <a:srgbClr val="00B050"/>
                                  </a:solidFill>
                                  <a:latin typeface="Cambria Math" panose="02040503050406030204" pitchFamily="18" charset="0"/>
                                </a:rPr>
                              </m:ctrlPr>
                            </m:sSubPr>
                            <m:e>
                              <m:r>
                                <a:rPr lang="fr-FR" b="1" i="1">
                                  <a:solidFill>
                                    <a:srgbClr val="00B050"/>
                                  </a:solidFill>
                                  <a:latin typeface="Cambria Math" panose="02040503050406030204" pitchFamily="18" charset="0"/>
                                </a:rPr>
                                <m:t>𝑵</m:t>
                              </m:r>
                            </m:e>
                            <m:sub>
                              <m:r>
                                <a:rPr lang="fr-FR" b="1" i="1" smtClean="0">
                                  <a:solidFill>
                                    <a:schemeClr val="accent3"/>
                                  </a:solidFill>
                                  <a:latin typeface="Cambria Math" panose="02040503050406030204" pitchFamily="18" charset="0"/>
                                </a:rPr>
                                <m:t>𝒐𝒖𝒕</m:t>
                              </m:r>
                            </m:sub>
                          </m:sSub>
                        </m:num>
                        <m:den>
                          <m:sSub>
                            <m:sSubPr>
                              <m:ctrlPr>
                                <a:rPr lang="en-US" b="1" i="1">
                                  <a:solidFill>
                                    <a:srgbClr val="00B050"/>
                                  </a:solidFill>
                                  <a:latin typeface="Cambria Math" panose="02040503050406030204" pitchFamily="18" charset="0"/>
                                </a:rPr>
                              </m:ctrlPr>
                            </m:sSubPr>
                            <m:e>
                              <m:r>
                                <a:rPr lang="fr-FR" b="1" i="1" smtClean="0">
                                  <a:solidFill>
                                    <a:schemeClr val="accent2"/>
                                  </a:solidFill>
                                  <a:latin typeface="Cambria Math" panose="02040503050406030204" pitchFamily="18" charset="0"/>
                                </a:rPr>
                                <m:t>𝑵</m:t>
                              </m:r>
                            </m:e>
                            <m:sub>
                              <m:r>
                                <a:rPr lang="fr-FR" b="1" i="1">
                                  <a:solidFill>
                                    <a:srgbClr val="00B050"/>
                                  </a:solidFill>
                                  <a:latin typeface="Cambria Math" panose="02040503050406030204" pitchFamily="18" charset="0"/>
                                </a:rPr>
                                <m:t>𝒊𝒏</m:t>
                              </m:r>
                            </m:sub>
                          </m:sSub>
                        </m:den>
                      </m:f>
                      <m:sSub>
                        <m:sSubPr>
                          <m:ctrlPr>
                            <a:rPr lang="en-US" b="1" i="1" smtClean="0">
                              <a:solidFill>
                                <a:srgbClr val="00B050"/>
                              </a:solidFill>
                              <a:latin typeface="Cambria Math" panose="02040503050406030204" pitchFamily="18" charset="0"/>
                            </a:rPr>
                          </m:ctrlPr>
                        </m:sSubPr>
                        <m:e>
                          <m:r>
                            <a:rPr lang="fr-FR" b="1" i="1" smtClean="0">
                              <a:solidFill>
                                <a:srgbClr val="00B050"/>
                              </a:solidFill>
                              <a:latin typeface="Cambria Math" panose="02040503050406030204" pitchFamily="18" charset="0"/>
                            </a:rPr>
                            <m:t>, </m:t>
                          </m:r>
                          <m:r>
                            <a:rPr lang="fr-FR" b="1" i="1">
                              <a:solidFill>
                                <a:srgbClr val="00B050"/>
                              </a:solidFill>
                              <a:latin typeface="Cambria Math" panose="02040503050406030204" pitchFamily="18" charset="0"/>
                            </a:rPr>
                            <m:t>𝑬</m:t>
                          </m:r>
                        </m:e>
                        <m:sub>
                          <m:r>
                            <a:rPr lang="fr-FR" b="1" i="1" smtClean="0">
                              <a:solidFill>
                                <a:schemeClr val="accent2"/>
                              </a:solidFill>
                              <a:latin typeface="Cambria Math" panose="02040503050406030204" pitchFamily="18" charset="0"/>
                            </a:rPr>
                            <m:t>𝒐𝒖𝒕</m:t>
                          </m:r>
                        </m:sub>
                      </m:sSub>
                    </m:oMath>
                  </m:oMathPara>
                </a14:m>
                <a:endParaRPr lang="en-US" b="1" dirty="0">
                  <a:solidFill>
                    <a:srgbClr val="00B050"/>
                  </a:solidFill>
                </a:endParaRPr>
              </a:p>
            </p:txBody>
          </p:sp>
        </mc:Choice>
        <mc:Fallback xmlns="">
          <p:sp>
            <p:nvSpPr>
              <p:cNvPr id="225" name="Rectangle 224"/>
              <p:cNvSpPr>
                <a:spLocks noRot="1" noChangeAspect="1" noMove="1" noResize="1" noEditPoints="1" noAdjustHandles="1" noChangeArrowheads="1" noChangeShapeType="1" noTextEdit="1"/>
              </p:cNvSpPr>
              <p:nvPr/>
            </p:nvSpPr>
            <p:spPr>
              <a:xfrm>
                <a:off x="10031455" y="5942918"/>
                <a:ext cx="1718932" cy="545727"/>
              </a:xfrm>
              <a:prstGeom prst="rect">
                <a:avLst/>
              </a:prstGeom>
              <a:blipFill>
                <a:blip r:embed="rId6"/>
                <a:stretch>
                  <a:fillRect/>
                </a:stretch>
              </a:blipFill>
            </p:spPr>
            <p:txBody>
              <a:bodyPr/>
              <a:lstStyle/>
              <a:p>
                <a:r>
                  <a:rPr lang="en-US">
                    <a:noFill/>
                  </a:rPr>
                  <a:t> </a:t>
                </a:r>
              </a:p>
            </p:txBody>
          </p:sp>
        </mc:Fallback>
      </mc:AlternateContent>
      <p:sp>
        <p:nvSpPr>
          <p:cNvPr id="227" name="Forme libre 226"/>
          <p:cNvSpPr/>
          <p:nvPr/>
        </p:nvSpPr>
        <p:spPr>
          <a:xfrm rot="8364310">
            <a:off x="2392644" y="2484982"/>
            <a:ext cx="544085" cy="1550504"/>
          </a:xfrm>
          <a:custGeom>
            <a:avLst/>
            <a:gdLst>
              <a:gd name="connsiteX0" fmla="*/ 278313 w 278313"/>
              <a:gd name="connsiteY0" fmla="*/ 0 h 1550504"/>
              <a:gd name="connsiteX1" fmla="*/ 53026 w 278313"/>
              <a:gd name="connsiteY1" fmla="*/ 251791 h 1550504"/>
              <a:gd name="connsiteX2" fmla="*/ 225304 w 278313"/>
              <a:gd name="connsiteY2" fmla="*/ 384313 h 1550504"/>
              <a:gd name="connsiteX3" fmla="*/ 53026 w 278313"/>
              <a:gd name="connsiteY3" fmla="*/ 556591 h 1550504"/>
              <a:gd name="connsiteX4" fmla="*/ 212052 w 278313"/>
              <a:gd name="connsiteY4" fmla="*/ 702365 h 1550504"/>
              <a:gd name="connsiteX5" fmla="*/ 17 w 278313"/>
              <a:gd name="connsiteY5" fmla="*/ 821634 h 1550504"/>
              <a:gd name="connsiteX6" fmla="*/ 225304 w 278313"/>
              <a:gd name="connsiteY6" fmla="*/ 954156 h 1550504"/>
              <a:gd name="connsiteX7" fmla="*/ 26522 w 278313"/>
              <a:gd name="connsiteY7" fmla="*/ 1073426 h 1550504"/>
              <a:gd name="connsiteX8" fmla="*/ 185548 w 278313"/>
              <a:gd name="connsiteY8" fmla="*/ 1219200 h 1550504"/>
              <a:gd name="connsiteX9" fmla="*/ 13269 w 278313"/>
              <a:gd name="connsiteY9" fmla="*/ 1298713 h 1550504"/>
              <a:gd name="connsiteX10" fmla="*/ 159043 w 278313"/>
              <a:gd name="connsiteY10" fmla="*/ 1417982 h 1550504"/>
              <a:gd name="connsiteX11" fmla="*/ 17 w 278313"/>
              <a:gd name="connsiteY11" fmla="*/ 1550504 h 1550504"/>
              <a:gd name="connsiteX12" fmla="*/ 17 w 278313"/>
              <a:gd name="connsiteY12" fmla="*/ 1550504 h 15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313" h="1550504">
                <a:moveTo>
                  <a:pt x="278313" y="0"/>
                </a:moveTo>
                <a:cubicBezTo>
                  <a:pt x="170087" y="93869"/>
                  <a:pt x="61861" y="187739"/>
                  <a:pt x="53026" y="251791"/>
                </a:cubicBezTo>
                <a:cubicBezTo>
                  <a:pt x="44191" y="315843"/>
                  <a:pt x="225304" y="333513"/>
                  <a:pt x="225304" y="384313"/>
                </a:cubicBezTo>
                <a:cubicBezTo>
                  <a:pt x="225304" y="435113"/>
                  <a:pt x="55235" y="503582"/>
                  <a:pt x="53026" y="556591"/>
                </a:cubicBezTo>
                <a:cubicBezTo>
                  <a:pt x="50817" y="609600"/>
                  <a:pt x="220887" y="658191"/>
                  <a:pt x="212052" y="702365"/>
                </a:cubicBezTo>
                <a:cubicBezTo>
                  <a:pt x="203217" y="746539"/>
                  <a:pt x="-2192" y="779669"/>
                  <a:pt x="17" y="821634"/>
                </a:cubicBezTo>
                <a:cubicBezTo>
                  <a:pt x="2226" y="863599"/>
                  <a:pt x="220887" y="912191"/>
                  <a:pt x="225304" y="954156"/>
                </a:cubicBezTo>
                <a:cubicBezTo>
                  <a:pt x="229721" y="996121"/>
                  <a:pt x="33148" y="1029252"/>
                  <a:pt x="26522" y="1073426"/>
                </a:cubicBezTo>
                <a:cubicBezTo>
                  <a:pt x="19896" y="1117600"/>
                  <a:pt x="187757" y="1181652"/>
                  <a:pt x="185548" y="1219200"/>
                </a:cubicBezTo>
                <a:cubicBezTo>
                  <a:pt x="183339" y="1256748"/>
                  <a:pt x="17686" y="1265583"/>
                  <a:pt x="13269" y="1298713"/>
                </a:cubicBezTo>
                <a:cubicBezTo>
                  <a:pt x="8852" y="1331843"/>
                  <a:pt x="161252" y="1376017"/>
                  <a:pt x="159043" y="1417982"/>
                </a:cubicBezTo>
                <a:cubicBezTo>
                  <a:pt x="156834" y="1459947"/>
                  <a:pt x="17" y="1550504"/>
                  <a:pt x="17" y="1550504"/>
                </a:cubicBezTo>
                <a:lnTo>
                  <a:pt x="17" y="1550504"/>
                </a:lnTo>
              </a:path>
            </a:pathLst>
          </a:custGeom>
          <a:noFill/>
          <a:ln w="22225">
            <a:solidFill>
              <a:srgbClr val="C5194E"/>
            </a:solidFill>
            <a:prstDash val="sysDot"/>
            <a:headEnd type="none"/>
            <a:tailEnd type="arrow"/>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ZoneTexte 227"/>
          <p:cNvSpPr txBox="1"/>
          <p:nvPr/>
        </p:nvSpPr>
        <p:spPr>
          <a:xfrm>
            <a:off x="2221383" y="2103168"/>
            <a:ext cx="324128" cy="369332"/>
          </a:xfrm>
          <a:prstGeom prst="rect">
            <a:avLst/>
          </a:prstGeom>
          <a:noFill/>
        </p:spPr>
        <p:txBody>
          <a:bodyPr wrap="none" rtlCol="0">
            <a:spAutoFit/>
          </a:bodyPr>
          <a:lstStyle/>
          <a:p>
            <a:r>
              <a:rPr lang="fr-FR" dirty="0" smtClean="0">
                <a:solidFill>
                  <a:srgbClr val="C00000"/>
                </a:solidFill>
              </a:rPr>
              <a:t>T</a:t>
            </a:r>
            <a:endParaRPr lang="en-US" dirty="0">
              <a:solidFill>
                <a:srgbClr val="C00000"/>
              </a:solidFill>
            </a:endParaRPr>
          </a:p>
        </p:txBody>
      </p:sp>
      <p:grpSp>
        <p:nvGrpSpPr>
          <p:cNvPr id="13" name="Groupe 12"/>
          <p:cNvGrpSpPr/>
          <p:nvPr/>
        </p:nvGrpSpPr>
        <p:grpSpPr>
          <a:xfrm>
            <a:off x="5067580" y="1934802"/>
            <a:ext cx="1185625" cy="2042879"/>
            <a:chOff x="5067580" y="1934802"/>
            <a:chExt cx="1185625" cy="2042879"/>
          </a:xfrm>
        </p:grpSpPr>
        <p:sp>
          <p:nvSpPr>
            <p:cNvPr id="157" name="Forme libre 156"/>
            <p:cNvSpPr/>
            <p:nvPr/>
          </p:nvSpPr>
          <p:spPr>
            <a:xfrm rot="11581714">
              <a:off x="5067580" y="2427177"/>
              <a:ext cx="544085" cy="1550504"/>
            </a:xfrm>
            <a:custGeom>
              <a:avLst/>
              <a:gdLst>
                <a:gd name="connsiteX0" fmla="*/ 278313 w 278313"/>
                <a:gd name="connsiteY0" fmla="*/ 0 h 1550504"/>
                <a:gd name="connsiteX1" fmla="*/ 53026 w 278313"/>
                <a:gd name="connsiteY1" fmla="*/ 251791 h 1550504"/>
                <a:gd name="connsiteX2" fmla="*/ 225304 w 278313"/>
                <a:gd name="connsiteY2" fmla="*/ 384313 h 1550504"/>
                <a:gd name="connsiteX3" fmla="*/ 53026 w 278313"/>
                <a:gd name="connsiteY3" fmla="*/ 556591 h 1550504"/>
                <a:gd name="connsiteX4" fmla="*/ 212052 w 278313"/>
                <a:gd name="connsiteY4" fmla="*/ 702365 h 1550504"/>
                <a:gd name="connsiteX5" fmla="*/ 17 w 278313"/>
                <a:gd name="connsiteY5" fmla="*/ 821634 h 1550504"/>
                <a:gd name="connsiteX6" fmla="*/ 225304 w 278313"/>
                <a:gd name="connsiteY6" fmla="*/ 954156 h 1550504"/>
                <a:gd name="connsiteX7" fmla="*/ 26522 w 278313"/>
                <a:gd name="connsiteY7" fmla="*/ 1073426 h 1550504"/>
                <a:gd name="connsiteX8" fmla="*/ 185548 w 278313"/>
                <a:gd name="connsiteY8" fmla="*/ 1219200 h 1550504"/>
                <a:gd name="connsiteX9" fmla="*/ 13269 w 278313"/>
                <a:gd name="connsiteY9" fmla="*/ 1298713 h 1550504"/>
                <a:gd name="connsiteX10" fmla="*/ 159043 w 278313"/>
                <a:gd name="connsiteY10" fmla="*/ 1417982 h 1550504"/>
                <a:gd name="connsiteX11" fmla="*/ 17 w 278313"/>
                <a:gd name="connsiteY11" fmla="*/ 1550504 h 1550504"/>
                <a:gd name="connsiteX12" fmla="*/ 17 w 278313"/>
                <a:gd name="connsiteY12" fmla="*/ 1550504 h 155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313" h="1550504">
                  <a:moveTo>
                    <a:pt x="278313" y="0"/>
                  </a:moveTo>
                  <a:cubicBezTo>
                    <a:pt x="170087" y="93869"/>
                    <a:pt x="61861" y="187739"/>
                    <a:pt x="53026" y="251791"/>
                  </a:cubicBezTo>
                  <a:cubicBezTo>
                    <a:pt x="44191" y="315843"/>
                    <a:pt x="225304" y="333513"/>
                    <a:pt x="225304" y="384313"/>
                  </a:cubicBezTo>
                  <a:cubicBezTo>
                    <a:pt x="225304" y="435113"/>
                    <a:pt x="55235" y="503582"/>
                    <a:pt x="53026" y="556591"/>
                  </a:cubicBezTo>
                  <a:cubicBezTo>
                    <a:pt x="50817" y="609600"/>
                    <a:pt x="220887" y="658191"/>
                    <a:pt x="212052" y="702365"/>
                  </a:cubicBezTo>
                  <a:cubicBezTo>
                    <a:pt x="203217" y="746539"/>
                    <a:pt x="-2192" y="779669"/>
                    <a:pt x="17" y="821634"/>
                  </a:cubicBezTo>
                  <a:cubicBezTo>
                    <a:pt x="2226" y="863599"/>
                    <a:pt x="220887" y="912191"/>
                    <a:pt x="225304" y="954156"/>
                  </a:cubicBezTo>
                  <a:cubicBezTo>
                    <a:pt x="229721" y="996121"/>
                    <a:pt x="33148" y="1029252"/>
                    <a:pt x="26522" y="1073426"/>
                  </a:cubicBezTo>
                  <a:cubicBezTo>
                    <a:pt x="19896" y="1117600"/>
                    <a:pt x="187757" y="1181652"/>
                    <a:pt x="185548" y="1219200"/>
                  </a:cubicBezTo>
                  <a:cubicBezTo>
                    <a:pt x="183339" y="1256748"/>
                    <a:pt x="17686" y="1265583"/>
                    <a:pt x="13269" y="1298713"/>
                  </a:cubicBezTo>
                  <a:cubicBezTo>
                    <a:pt x="8852" y="1331843"/>
                    <a:pt x="161252" y="1376017"/>
                    <a:pt x="159043" y="1417982"/>
                  </a:cubicBezTo>
                  <a:cubicBezTo>
                    <a:pt x="156834" y="1459947"/>
                    <a:pt x="17" y="1550504"/>
                    <a:pt x="17" y="1550504"/>
                  </a:cubicBezTo>
                  <a:lnTo>
                    <a:pt x="17" y="1550504"/>
                  </a:lnTo>
                </a:path>
              </a:pathLst>
            </a:custGeom>
            <a:noFill/>
            <a:ln w="22225">
              <a:solidFill>
                <a:schemeClr val="accent6"/>
              </a:solidFill>
              <a:headEnd type="none"/>
              <a:tailEnd type="arrow"/>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ZoneTexte 157"/>
            <p:cNvSpPr txBox="1"/>
            <p:nvPr/>
          </p:nvSpPr>
          <p:spPr>
            <a:xfrm>
              <a:off x="5326901" y="2182995"/>
              <a:ext cx="704424" cy="369332"/>
            </a:xfrm>
            <a:prstGeom prst="rect">
              <a:avLst/>
            </a:prstGeom>
            <a:noFill/>
          </p:spPr>
          <p:txBody>
            <a:bodyPr wrap="none" rtlCol="0">
              <a:spAutoFit/>
            </a:bodyPr>
            <a:lstStyle/>
            <a:p>
              <a:r>
                <a:rPr lang="fr-FR" dirty="0" smtClean="0">
                  <a:solidFill>
                    <a:schemeClr val="accent6"/>
                  </a:solidFill>
                </a:rPr>
                <a:t>X-ray</a:t>
              </a:r>
              <a:endParaRPr lang="en-US" dirty="0">
                <a:solidFill>
                  <a:schemeClr val="accent6"/>
                </a:solidFill>
                <a:latin typeface="Symbol" panose="05050102010706020507" pitchFamily="18" charset="2"/>
              </a:endParaRPr>
            </a:p>
          </p:txBody>
        </p:sp>
        <p:sp>
          <p:nvSpPr>
            <p:cNvPr id="159" name="ZoneTexte 158"/>
            <p:cNvSpPr txBox="1"/>
            <p:nvPr/>
          </p:nvSpPr>
          <p:spPr>
            <a:xfrm>
              <a:off x="5544357" y="1934802"/>
              <a:ext cx="708848" cy="400110"/>
            </a:xfrm>
            <a:prstGeom prst="rect">
              <a:avLst/>
            </a:prstGeom>
            <a:noFill/>
          </p:spPr>
          <p:txBody>
            <a:bodyPr wrap="none" rtlCol="0">
              <a:spAutoFit/>
            </a:bodyPr>
            <a:lstStyle/>
            <a:p>
              <a:r>
                <a:rPr lang="fr-FR" sz="2000" b="1" dirty="0" smtClean="0">
                  <a:solidFill>
                    <a:schemeClr val="accent6"/>
                  </a:solidFill>
                </a:rPr>
                <a:t>EDS</a:t>
              </a:r>
              <a:endParaRPr lang="en-US" sz="2000" b="1" dirty="0">
                <a:solidFill>
                  <a:schemeClr val="accent6"/>
                </a:solidFill>
              </a:endParaRPr>
            </a:p>
          </p:txBody>
        </p:sp>
      </p:grpSp>
    </p:spTree>
    <p:extLst>
      <p:ext uri="{BB962C8B-B14F-4D97-AF65-F5344CB8AC3E}">
        <p14:creationId xmlns:p14="http://schemas.microsoft.com/office/powerpoint/2010/main" val="270310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40" name="ZoneTexte 39"/>
          <p:cNvSpPr txBox="1"/>
          <p:nvPr/>
        </p:nvSpPr>
        <p:spPr>
          <a:xfrm>
            <a:off x="533177" y="4217944"/>
            <a:ext cx="800219" cy="369332"/>
          </a:xfrm>
          <a:prstGeom prst="rect">
            <a:avLst/>
          </a:prstGeom>
          <a:noFill/>
        </p:spPr>
        <p:txBody>
          <a:bodyPr wrap="none" rtlCol="0">
            <a:spAutoFit/>
          </a:bodyPr>
          <a:lstStyle/>
          <a:p>
            <a:r>
              <a:rPr lang="fr-FR" b="1" dirty="0" err="1" smtClean="0">
                <a:solidFill>
                  <a:schemeClr val="accent2"/>
                </a:solidFill>
              </a:rPr>
              <a:t>N</a:t>
            </a:r>
            <a:r>
              <a:rPr lang="fr-FR" b="1" baseline="-25000" dirty="0" err="1" smtClean="0">
                <a:solidFill>
                  <a:schemeClr val="accent2"/>
                </a:solidFill>
              </a:rPr>
              <a:t>beam</a:t>
            </a:r>
            <a:endParaRPr lang="en-US" b="1" dirty="0">
              <a:solidFill>
                <a:schemeClr val="accent2"/>
              </a:solidFill>
            </a:endParaRPr>
          </a:p>
        </p:txBody>
      </p:sp>
      <p:sp>
        <p:nvSpPr>
          <p:cNvPr id="41" name="ZoneTexte 40"/>
          <p:cNvSpPr txBox="1"/>
          <p:nvPr/>
        </p:nvSpPr>
        <p:spPr>
          <a:xfrm>
            <a:off x="3347306" y="4205330"/>
            <a:ext cx="593432" cy="369332"/>
          </a:xfrm>
          <a:prstGeom prst="rect">
            <a:avLst/>
          </a:prstGeom>
          <a:noFill/>
        </p:spPr>
        <p:txBody>
          <a:bodyPr wrap="none" rtlCol="0">
            <a:spAutoFit/>
          </a:bodyPr>
          <a:lstStyle/>
          <a:p>
            <a:r>
              <a:rPr lang="fr-FR" b="1" dirty="0" err="1" smtClean="0">
                <a:solidFill>
                  <a:schemeClr val="bg1">
                    <a:lumMod val="50000"/>
                  </a:schemeClr>
                </a:solidFill>
              </a:rPr>
              <a:t>N</a:t>
            </a:r>
            <a:r>
              <a:rPr lang="fr-FR" b="1" baseline="-25000" dirty="0" err="1" smtClean="0">
                <a:solidFill>
                  <a:schemeClr val="bg1">
                    <a:lumMod val="50000"/>
                  </a:schemeClr>
                </a:solidFill>
              </a:rPr>
              <a:t>out</a:t>
            </a:r>
            <a:endParaRPr lang="en-US" b="1" dirty="0">
              <a:solidFill>
                <a:schemeClr val="bg1">
                  <a:lumMod val="50000"/>
                </a:schemeClr>
              </a:solidFill>
            </a:endParaRPr>
          </a:p>
        </p:txBody>
      </p:sp>
      <mc:AlternateContent xmlns:mc="http://schemas.openxmlformats.org/markup-compatibility/2006" xmlns:a14="http://schemas.microsoft.com/office/drawing/2010/main">
        <mc:Choice Requires="a14">
          <p:sp>
            <p:nvSpPr>
              <p:cNvPr id="65" name="ZoneTexte 64"/>
              <p:cNvSpPr txBox="1"/>
              <p:nvPr/>
            </p:nvSpPr>
            <p:spPr>
              <a:xfrm>
                <a:off x="6016183" y="1903743"/>
                <a:ext cx="5402215" cy="914609"/>
              </a:xfrm>
              <a:prstGeom prst="rect">
                <a:avLst/>
              </a:prstGeom>
              <a:noFill/>
            </p:spPr>
            <p:txBody>
              <a:bodyPr wrap="square" lIns="0" tIns="0" rIns="0" bIns="0" rtlCol="0">
                <a:spAutoFit/>
              </a:bodyPr>
              <a:lstStyle/>
              <a:p>
                <a:r>
                  <a:rPr lang="en-US" sz="3200" dirty="0" smtClean="0">
                    <a:sym typeface="Symbol" panose="05050102010706020507" pitchFamily="18" charset="2"/>
                  </a:rPr>
                  <a:t> (cm</a:t>
                </a:r>
                <a:r>
                  <a:rPr lang="en-US" sz="3200" baseline="30000" dirty="0" smtClean="0">
                    <a:sym typeface="Symbol" panose="05050102010706020507" pitchFamily="18" charset="2"/>
                  </a:rPr>
                  <a:t>²</a:t>
                </a:r>
                <a:r>
                  <a:rPr lang="en-US" sz="3200" dirty="0" smtClean="0">
                    <a:sym typeface="Symbol" panose="05050102010706020507" pitchFamily="18" charset="2"/>
                  </a:rPr>
                  <a:t>) </a:t>
                </a:r>
                <a14:m>
                  <m:oMath xmlns:m="http://schemas.openxmlformats.org/officeDocument/2006/math">
                    <m:r>
                      <a:rPr lang="en-US" sz="3200" i="1" smtClean="0">
                        <a:latin typeface="Cambria Math" panose="02040503050406030204" pitchFamily="18" charset="0"/>
                      </a:rPr>
                      <m:t>=</m:t>
                    </m:r>
                    <m:f>
                      <m:fPr>
                        <m:ctrlPr>
                          <a:rPr lang="en-US" sz="3200" i="1" smtClean="0">
                            <a:latin typeface="Cambria Math" panose="02040503050406030204" pitchFamily="18" charset="0"/>
                          </a:rPr>
                        </m:ctrlPr>
                      </m:fPr>
                      <m:num>
                        <m:sSub>
                          <m:sSubPr>
                            <m:ctrlPr>
                              <a:rPr lang="en-US" sz="3200" i="1" smtClean="0">
                                <a:solidFill>
                                  <a:schemeClr val="bg1">
                                    <a:lumMod val="50000"/>
                                  </a:schemeClr>
                                </a:solidFill>
                                <a:latin typeface="Cambria Math" panose="02040503050406030204" pitchFamily="18" charset="0"/>
                              </a:rPr>
                            </m:ctrlPr>
                          </m:sSubPr>
                          <m:e>
                            <m:r>
                              <a:rPr lang="fr-FR" sz="3200" b="0" i="1" smtClean="0">
                                <a:solidFill>
                                  <a:schemeClr val="bg1">
                                    <a:lumMod val="50000"/>
                                  </a:schemeClr>
                                </a:solidFill>
                                <a:latin typeface="Cambria Math" panose="02040503050406030204" pitchFamily="18" charset="0"/>
                              </a:rPr>
                              <m:t>𝑁</m:t>
                            </m:r>
                          </m:e>
                          <m:sub>
                            <m:r>
                              <a:rPr lang="fr-FR" sz="3200" b="0" i="1" smtClean="0">
                                <a:solidFill>
                                  <a:schemeClr val="bg1">
                                    <a:lumMod val="50000"/>
                                  </a:schemeClr>
                                </a:solidFill>
                                <a:latin typeface="Cambria Math" panose="02040503050406030204" pitchFamily="18" charset="0"/>
                              </a:rPr>
                              <m:t>𝑜𝑢𝑡</m:t>
                            </m:r>
                          </m:sub>
                        </m:sSub>
                      </m:num>
                      <m:den>
                        <m:sSub>
                          <m:sSubPr>
                            <m:ctrlPr>
                              <a:rPr lang="en-US" sz="3200" i="1" smtClean="0">
                                <a:solidFill>
                                  <a:schemeClr val="accent2"/>
                                </a:solidFill>
                                <a:latin typeface="Cambria Math" panose="02040503050406030204" pitchFamily="18" charset="0"/>
                              </a:rPr>
                            </m:ctrlPr>
                          </m:sSubPr>
                          <m:e>
                            <m:r>
                              <a:rPr lang="fr-FR" sz="3200" b="0" i="1" smtClean="0">
                                <a:solidFill>
                                  <a:schemeClr val="accent2"/>
                                </a:solidFill>
                                <a:latin typeface="Cambria Math" panose="02040503050406030204" pitchFamily="18" charset="0"/>
                              </a:rPr>
                              <m:t>𝑁</m:t>
                            </m:r>
                          </m:e>
                          <m:sub>
                            <m:r>
                              <a:rPr lang="fr-FR" sz="3200" b="0" i="1" smtClean="0">
                                <a:solidFill>
                                  <a:schemeClr val="accent2"/>
                                </a:solidFill>
                                <a:latin typeface="Cambria Math" panose="02040503050406030204" pitchFamily="18" charset="0"/>
                              </a:rPr>
                              <m:t>𝑏𝑒𝑎𝑚</m:t>
                            </m:r>
                          </m:sub>
                        </m:sSub>
                        <m:r>
                          <a:rPr lang="fr-FR" sz="3200" b="0" i="1" smtClean="0">
                            <a:latin typeface="Cambria Math" panose="02040503050406030204" pitchFamily="18" charset="0"/>
                          </a:rPr>
                          <m:t>∗</m:t>
                        </m:r>
                        <m:sSub>
                          <m:sSubPr>
                            <m:ctrlPr>
                              <a:rPr lang="fr-FR" sz="3200" b="0" i="1" smtClean="0">
                                <a:latin typeface="Cambria Math" panose="02040503050406030204" pitchFamily="18" charset="0"/>
                              </a:rPr>
                            </m:ctrlPr>
                          </m:sSubPr>
                          <m:e>
                            <m:r>
                              <a:rPr lang="fr-FR" sz="3200" b="0" i="1" smtClean="0">
                                <a:solidFill>
                                  <a:srgbClr val="00B050"/>
                                </a:solidFill>
                                <a:latin typeface="Cambria Math" panose="02040503050406030204" pitchFamily="18" charset="0"/>
                              </a:rPr>
                              <m:t>𝑛</m:t>
                            </m:r>
                          </m:e>
                          <m:sub>
                            <m:r>
                              <a:rPr lang="fr-FR" sz="3200" b="0" i="1" smtClean="0">
                                <a:solidFill>
                                  <a:srgbClr val="00B050"/>
                                </a:solidFill>
                                <a:latin typeface="Cambria Math" panose="02040503050406030204" pitchFamily="18" charset="0"/>
                              </a:rPr>
                              <m:t>𝑡𝑎𝑟𝑔𝑒𝑡</m:t>
                            </m:r>
                          </m:sub>
                        </m:sSub>
                        <m:d>
                          <m:dPr>
                            <m:ctrlPr>
                              <a:rPr lang="fr-FR" sz="3200" b="0" i="1" smtClean="0">
                                <a:solidFill>
                                  <a:srgbClr val="00B050"/>
                                </a:solidFill>
                                <a:latin typeface="Cambria Math" panose="02040503050406030204" pitchFamily="18" charset="0"/>
                              </a:rPr>
                            </m:ctrlPr>
                          </m:dPr>
                          <m:e>
                            <m:f>
                              <m:fPr>
                                <m:ctrlPr>
                                  <a:rPr lang="fr-FR" sz="3200" b="0" i="1" smtClean="0">
                                    <a:solidFill>
                                      <a:srgbClr val="00B050"/>
                                    </a:solidFill>
                                    <a:latin typeface="Cambria Math" panose="02040503050406030204" pitchFamily="18" charset="0"/>
                                  </a:rPr>
                                </m:ctrlPr>
                              </m:fPr>
                              <m:num>
                                <m:r>
                                  <a:rPr lang="fr-FR" sz="3200" b="0" i="1" smtClean="0">
                                    <a:solidFill>
                                      <a:srgbClr val="00B050"/>
                                    </a:solidFill>
                                    <a:latin typeface="Cambria Math" panose="02040503050406030204" pitchFamily="18" charset="0"/>
                                  </a:rPr>
                                  <m:t>𝑎𝑡</m:t>
                                </m:r>
                              </m:num>
                              <m:den>
                                <m:r>
                                  <a:rPr lang="fr-FR" sz="3200" b="0" i="1" smtClean="0">
                                    <a:solidFill>
                                      <a:srgbClr val="00B050"/>
                                    </a:solidFill>
                                    <a:latin typeface="Cambria Math" panose="02040503050406030204" pitchFamily="18" charset="0"/>
                                  </a:rPr>
                                  <m:t>𝑐</m:t>
                                </m:r>
                                <m:sSup>
                                  <m:sSupPr>
                                    <m:ctrlPr>
                                      <a:rPr lang="fr-FR" sz="3200" b="0" i="1" smtClean="0">
                                        <a:solidFill>
                                          <a:srgbClr val="00B050"/>
                                        </a:solidFill>
                                        <a:latin typeface="Cambria Math" panose="02040503050406030204" pitchFamily="18" charset="0"/>
                                      </a:rPr>
                                    </m:ctrlPr>
                                  </m:sSupPr>
                                  <m:e>
                                    <m:r>
                                      <a:rPr lang="fr-FR" sz="3200" b="0" i="1" smtClean="0">
                                        <a:solidFill>
                                          <a:srgbClr val="00B050"/>
                                        </a:solidFill>
                                        <a:latin typeface="Cambria Math" panose="02040503050406030204" pitchFamily="18" charset="0"/>
                                      </a:rPr>
                                      <m:t>𝑚</m:t>
                                    </m:r>
                                  </m:e>
                                  <m:sup>
                                    <m:r>
                                      <a:rPr lang="fr-FR" sz="3200" b="0" i="1" smtClean="0">
                                        <a:solidFill>
                                          <a:srgbClr val="00B050"/>
                                        </a:solidFill>
                                        <a:latin typeface="Cambria Math" panose="02040503050406030204" pitchFamily="18" charset="0"/>
                                      </a:rPr>
                                      <m:t>2</m:t>
                                    </m:r>
                                  </m:sup>
                                </m:sSup>
                              </m:den>
                            </m:f>
                          </m:e>
                        </m:d>
                        <m:r>
                          <a:rPr lang="fr-FR" sz="3200" i="1">
                            <a:latin typeface="Cambria Math" panose="02040503050406030204" pitchFamily="18" charset="0"/>
                          </a:rPr>
                          <m:t>∗</m:t>
                        </m:r>
                        <m:r>
                          <a:rPr lang="fr-FR" sz="3200" i="1">
                            <a:latin typeface="Cambria Math" panose="02040503050406030204" pitchFamily="18" charset="0"/>
                            <a:sym typeface="Symbol" panose="05050102010706020507" pitchFamily="18" charset="2"/>
                          </a:rPr>
                          <m:t></m:t>
                        </m:r>
                      </m:den>
                    </m:f>
                  </m:oMath>
                </a14:m>
                <a:endParaRPr lang="en-US" sz="3200" dirty="0"/>
              </a:p>
            </p:txBody>
          </p:sp>
        </mc:Choice>
        <mc:Fallback xmlns="">
          <p:sp>
            <p:nvSpPr>
              <p:cNvPr id="65" name="ZoneTexte 64"/>
              <p:cNvSpPr txBox="1">
                <a:spLocks noRot="1" noChangeAspect="1" noMove="1" noResize="1" noEditPoints="1" noAdjustHandles="1" noChangeArrowheads="1" noChangeShapeType="1" noTextEdit="1"/>
              </p:cNvSpPr>
              <p:nvPr/>
            </p:nvSpPr>
            <p:spPr>
              <a:xfrm>
                <a:off x="6016183" y="1903743"/>
                <a:ext cx="5402215" cy="914609"/>
              </a:xfrm>
              <a:prstGeom prst="rect">
                <a:avLst/>
              </a:prstGeom>
              <a:blipFill>
                <a:blip r:embed="rId3"/>
                <a:stretch>
                  <a:fillRect l="-4628" t="-3333"/>
                </a:stretch>
              </a:blipFill>
            </p:spPr>
            <p:txBody>
              <a:bodyPr/>
              <a:lstStyle/>
              <a:p>
                <a:r>
                  <a:rPr lang="en-US">
                    <a:noFill/>
                  </a:rPr>
                  <a:t> </a:t>
                </a:r>
              </a:p>
            </p:txBody>
          </p:sp>
        </mc:Fallback>
      </mc:AlternateContent>
      <p:sp>
        <p:nvSpPr>
          <p:cNvPr id="42" name="Étoile à 4 branches 41"/>
          <p:cNvSpPr/>
          <p:nvPr/>
        </p:nvSpPr>
        <p:spPr>
          <a:xfrm>
            <a:off x="2770893" y="4771622"/>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Étoile à 10 branches 42"/>
          <p:cNvSpPr/>
          <p:nvPr/>
        </p:nvSpPr>
        <p:spPr>
          <a:xfrm>
            <a:off x="2757245" y="4552637"/>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oleil 43"/>
          <p:cNvSpPr/>
          <p:nvPr/>
        </p:nvSpPr>
        <p:spPr>
          <a:xfrm>
            <a:off x="2701805" y="461386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oleil 44"/>
          <p:cNvSpPr/>
          <p:nvPr/>
        </p:nvSpPr>
        <p:spPr>
          <a:xfrm>
            <a:off x="2701699" y="481636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oleil 45"/>
          <p:cNvSpPr/>
          <p:nvPr/>
        </p:nvSpPr>
        <p:spPr>
          <a:xfrm>
            <a:off x="2703787" y="485603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oleil 46"/>
          <p:cNvSpPr/>
          <p:nvPr/>
        </p:nvSpPr>
        <p:spPr>
          <a:xfrm>
            <a:off x="2693349" y="464518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oleil 47"/>
          <p:cNvSpPr/>
          <p:nvPr/>
        </p:nvSpPr>
        <p:spPr>
          <a:xfrm>
            <a:off x="2730927" y="455749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oleil 48"/>
          <p:cNvSpPr/>
          <p:nvPr/>
        </p:nvSpPr>
        <p:spPr>
          <a:xfrm>
            <a:off x="2720489" y="468484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oleil 49"/>
          <p:cNvSpPr/>
          <p:nvPr/>
        </p:nvSpPr>
        <p:spPr>
          <a:xfrm>
            <a:off x="2703787" y="485603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oleil 51"/>
          <p:cNvSpPr/>
          <p:nvPr/>
        </p:nvSpPr>
        <p:spPr>
          <a:xfrm>
            <a:off x="2705875" y="489570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oleil 52"/>
          <p:cNvSpPr/>
          <p:nvPr/>
        </p:nvSpPr>
        <p:spPr>
          <a:xfrm>
            <a:off x="2722577" y="472451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rot="16200000">
            <a:off x="946603" y="3950748"/>
            <a:ext cx="2814639" cy="1324458"/>
          </a:xfrm>
          <a:prstGeom prst="cube">
            <a:avLst>
              <a:gd name="adj" fmla="val 78310"/>
            </a:avLst>
          </a:prstGeom>
          <a:pattFill prst="sphere">
            <a:fgClr>
              <a:srgbClr val="04FA3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accent4">
                    <a:lumMod val="75000"/>
                  </a:schemeClr>
                </a:solidFill>
              </a:rPr>
              <a:t>Target</a:t>
            </a:r>
            <a:endParaRPr lang="de-DE" dirty="0">
              <a:solidFill>
                <a:schemeClr val="accent4">
                  <a:lumMod val="75000"/>
                </a:schemeClr>
              </a:solidFill>
            </a:endParaRPr>
          </a:p>
        </p:txBody>
      </p:sp>
      <p:sp>
        <p:nvSpPr>
          <p:cNvPr id="55" name="Soleil 54"/>
          <p:cNvSpPr/>
          <p:nvPr/>
        </p:nvSpPr>
        <p:spPr>
          <a:xfrm>
            <a:off x="-68529" y="467440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oleil 55"/>
          <p:cNvSpPr/>
          <p:nvPr/>
        </p:nvSpPr>
        <p:spPr>
          <a:xfrm>
            <a:off x="-68635" y="487691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oleil 56"/>
          <p:cNvSpPr/>
          <p:nvPr/>
        </p:nvSpPr>
        <p:spPr>
          <a:xfrm>
            <a:off x="-66547" y="491657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oleil 57"/>
          <p:cNvSpPr/>
          <p:nvPr/>
        </p:nvSpPr>
        <p:spPr>
          <a:xfrm>
            <a:off x="-76985" y="470572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oleil 58"/>
          <p:cNvSpPr/>
          <p:nvPr/>
        </p:nvSpPr>
        <p:spPr>
          <a:xfrm>
            <a:off x="-39407" y="461804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oleil 59"/>
          <p:cNvSpPr/>
          <p:nvPr/>
        </p:nvSpPr>
        <p:spPr>
          <a:xfrm>
            <a:off x="-49845" y="474538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oleil 60"/>
          <p:cNvSpPr/>
          <p:nvPr/>
        </p:nvSpPr>
        <p:spPr>
          <a:xfrm>
            <a:off x="-66547" y="491657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oleil 61"/>
          <p:cNvSpPr/>
          <p:nvPr/>
        </p:nvSpPr>
        <p:spPr>
          <a:xfrm>
            <a:off x="-64459" y="495624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oleil 62"/>
          <p:cNvSpPr/>
          <p:nvPr/>
        </p:nvSpPr>
        <p:spPr>
          <a:xfrm>
            <a:off x="-47757" y="478505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00253" y="4117285"/>
            <a:ext cx="518614" cy="117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p:cNvSpPr txBox="1"/>
          <p:nvPr/>
        </p:nvSpPr>
        <p:spPr>
          <a:xfrm>
            <a:off x="2701699" y="500775"/>
            <a:ext cx="9051235" cy="1015663"/>
          </a:xfrm>
          <a:prstGeom prst="rect">
            <a:avLst/>
          </a:prstGeom>
          <a:noFill/>
          <a:ln>
            <a:solidFill>
              <a:srgbClr val="0070C0"/>
            </a:solidFill>
          </a:ln>
        </p:spPr>
        <p:txBody>
          <a:bodyPr wrap="square" rtlCol="0">
            <a:spAutoFit/>
          </a:bodyPr>
          <a:lstStyle/>
          <a:p>
            <a:r>
              <a:rPr lang="en-US" sz="2000" b="1" dirty="0">
                <a:solidFill>
                  <a:srgbClr val="0070C0"/>
                </a:solidFill>
              </a:rPr>
              <a:t>Successful experiment </a:t>
            </a:r>
          </a:p>
          <a:p>
            <a:r>
              <a:rPr lang="en-US" sz="2000" b="1" dirty="0">
                <a:solidFill>
                  <a:srgbClr val="0070C0"/>
                </a:solidFill>
              </a:rPr>
              <a:t>	= Accurate measurements + low background + safe conditions</a:t>
            </a:r>
          </a:p>
          <a:p>
            <a:r>
              <a:rPr lang="en-US" sz="2000" b="1" dirty="0">
                <a:solidFill>
                  <a:srgbClr val="0070C0"/>
                </a:solidFill>
                <a:sym typeface="Wingdings" panose="05000000000000000000" pitchFamily="2" charset="2"/>
              </a:rPr>
              <a:t>		 Need of high quality targets with </a:t>
            </a:r>
            <a:r>
              <a:rPr lang="en-US" sz="2000" b="1" dirty="0" smtClean="0">
                <a:solidFill>
                  <a:srgbClr val="0070C0"/>
                </a:solidFill>
                <a:sym typeface="Wingdings" panose="05000000000000000000" pitchFamily="2" charset="2"/>
              </a:rPr>
              <a:t>known </a:t>
            </a:r>
            <a:r>
              <a:rPr lang="en-US" sz="2000" b="1" dirty="0">
                <a:solidFill>
                  <a:srgbClr val="0070C0"/>
                </a:solidFill>
                <a:sym typeface="Wingdings" panose="05000000000000000000" pitchFamily="2" charset="2"/>
              </a:rPr>
              <a:t>properties </a:t>
            </a:r>
            <a:r>
              <a:rPr lang="en-US" sz="2000" b="1" dirty="0" smtClean="0">
                <a:solidFill>
                  <a:srgbClr val="0070C0"/>
                </a:solidFill>
                <a:sym typeface="Wingdings" panose="05000000000000000000" pitchFamily="2" charset="2"/>
              </a:rPr>
              <a:t>at </a:t>
            </a:r>
            <a:r>
              <a:rPr lang="en-US" sz="2000" b="1" dirty="0">
                <a:solidFill>
                  <a:srgbClr val="0070C0"/>
                </a:solidFill>
                <a:sym typeface="Wingdings" panose="05000000000000000000" pitchFamily="2" charset="2"/>
              </a:rPr>
              <a:t>any time </a:t>
            </a:r>
            <a:endParaRPr lang="en-US" sz="2000" b="1" dirty="0">
              <a:solidFill>
                <a:srgbClr val="0070C0"/>
              </a:solidFill>
            </a:endParaRPr>
          </a:p>
        </p:txBody>
      </p:sp>
      <p:sp>
        <p:nvSpPr>
          <p:cNvPr id="67" name="ZoneTexte 66"/>
          <p:cNvSpPr txBox="1"/>
          <p:nvPr/>
        </p:nvSpPr>
        <p:spPr>
          <a:xfrm>
            <a:off x="4489484" y="2953258"/>
            <a:ext cx="7707537"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B050"/>
                </a:solidFill>
              </a:rPr>
              <a:t>Areal density</a:t>
            </a:r>
          </a:p>
          <a:p>
            <a:pPr marL="285750" indent="-285750">
              <a:buFont typeface="Wingdings" panose="05000000000000000000" pitchFamily="2" charset="2"/>
              <a:buChar char="Ø"/>
            </a:pPr>
            <a:r>
              <a:rPr lang="en-US" dirty="0" smtClean="0">
                <a:solidFill>
                  <a:srgbClr val="00B050"/>
                </a:solidFill>
              </a:rPr>
              <a:t>Homogeneity</a:t>
            </a:r>
            <a:r>
              <a:rPr lang="en-US" dirty="0" smtClean="0"/>
              <a:t> == spatial distribution (to be verified experimentally) (e.g. ensure that all detected neutrons have traversed the same path </a:t>
            </a:r>
            <a:r>
              <a:rPr lang="en-US" dirty="0" err="1" smtClean="0"/>
              <a:t>lenght</a:t>
            </a:r>
            <a:r>
              <a:rPr lang="en-US" dirty="0" smtClean="0"/>
              <a:t> in the target (</a:t>
            </a:r>
            <a:r>
              <a:rPr lang="en-US" dirty="0" smtClean="0">
                <a:sym typeface="Wingdings" panose="05000000000000000000" pitchFamily="2" charset="2"/>
              </a:rPr>
              <a:t>no hole) for a correct interpretation of  capture and transmission cross-section in resonance regions).</a:t>
            </a:r>
          </a:p>
          <a:p>
            <a:pPr marL="285750" indent="-285750">
              <a:buFont typeface="Wingdings" panose="05000000000000000000" pitchFamily="2" charset="2"/>
              <a:buChar char="Ø"/>
            </a:pPr>
            <a:r>
              <a:rPr lang="en-US" dirty="0" smtClean="0"/>
              <a:t>Effective area</a:t>
            </a:r>
          </a:p>
          <a:p>
            <a:pPr marL="285750" indent="-285750">
              <a:buFont typeface="Wingdings" panose="05000000000000000000" pitchFamily="2" charset="2"/>
              <a:buChar char="Ø"/>
            </a:pPr>
            <a:r>
              <a:rPr lang="en-US" dirty="0" smtClean="0">
                <a:solidFill>
                  <a:schemeClr val="accent2"/>
                </a:solidFill>
              </a:rPr>
              <a:t>Quantification &amp; identification of contaminants and impurities, uncertainty depends on their impact on the measurement.</a:t>
            </a:r>
            <a:endParaRPr lang="en-US" dirty="0">
              <a:solidFill>
                <a:schemeClr val="accent2"/>
              </a:solidFill>
            </a:endParaRPr>
          </a:p>
        </p:txBody>
      </p:sp>
      <p:sp>
        <p:nvSpPr>
          <p:cNvPr id="34" name="Sous-titre 2"/>
          <p:cNvSpPr txBox="1">
            <a:spLocks/>
          </p:cNvSpPr>
          <p:nvPr/>
        </p:nvSpPr>
        <p:spPr>
          <a:xfrm>
            <a:off x="8341112" y="31800"/>
            <a:ext cx="3693972"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Requirements &amp; constraints</a:t>
            </a:r>
            <a:endParaRPr lang="en-US" sz="2000" b="1" dirty="0">
              <a:solidFill>
                <a:schemeClr val="accent1"/>
              </a:solidFill>
            </a:endParaRPr>
          </a:p>
        </p:txBody>
      </p:sp>
      <p:sp>
        <p:nvSpPr>
          <p:cNvPr id="35" name="Rectangle 34"/>
          <p:cNvSpPr/>
          <p:nvPr/>
        </p:nvSpPr>
        <p:spPr>
          <a:xfrm>
            <a:off x="7803631" y="5576250"/>
            <a:ext cx="4231453" cy="600164"/>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100" i="1" dirty="0">
                <a:solidFill>
                  <a:schemeClr val="bg1">
                    <a:lumMod val="50000"/>
                  </a:schemeClr>
                </a:solidFill>
                <a:cs typeface="Arial" panose="020B0604020202020204" pitchFamily="34" charset="0"/>
              </a:rPr>
              <a:t>D. </a:t>
            </a:r>
            <a:r>
              <a:rPr lang="en-US" sz="1100" i="1" dirty="0" err="1">
                <a:solidFill>
                  <a:schemeClr val="bg1">
                    <a:lumMod val="50000"/>
                  </a:schemeClr>
                </a:solidFill>
                <a:cs typeface="Arial" panose="020B0604020202020204" pitchFamily="34" charset="0"/>
              </a:rPr>
              <a:t>Sapundjiev</a:t>
            </a:r>
            <a:r>
              <a:rPr lang="en-US" sz="1100" i="1" dirty="0">
                <a:solidFill>
                  <a:schemeClr val="bg1">
                    <a:lumMod val="50000"/>
                  </a:schemeClr>
                </a:solidFill>
                <a:cs typeface="Arial" panose="020B0604020202020204" pitchFamily="34" charset="0"/>
              </a:rPr>
              <a:t> et al., </a:t>
            </a:r>
            <a:r>
              <a:rPr lang="en-US" sz="1100" i="1" dirty="0" err="1">
                <a:solidFill>
                  <a:schemeClr val="bg1">
                    <a:lumMod val="50000"/>
                  </a:schemeClr>
                </a:solidFill>
                <a:cs typeface="Arial" panose="020B0604020202020204" pitchFamily="34" charset="0"/>
              </a:rPr>
              <a:t>Nucl</a:t>
            </a:r>
            <a:r>
              <a:rPr lang="en-US" sz="1100" i="1" dirty="0">
                <a:solidFill>
                  <a:schemeClr val="bg1">
                    <a:lumMod val="50000"/>
                  </a:schemeClr>
                </a:solidFill>
                <a:cs typeface="Arial" panose="020B0604020202020204" pitchFamily="34" charset="0"/>
              </a:rPr>
              <a:t>. Instr. Meth. A 686 (2012) 75-81 “Preparation and characterization of thin film nuclear targets for neutron physical measurements”</a:t>
            </a:r>
            <a:endParaRPr lang="en-US" sz="1100" dirty="0">
              <a:solidFill>
                <a:schemeClr val="bg1">
                  <a:lumMod val="50000"/>
                </a:schemeClr>
              </a:solidFill>
            </a:endParaRPr>
          </a:p>
        </p:txBody>
      </p:sp>
      <mc:AlternateContent xmlns:mc="http://schemas.openxmlformats.org/markup-compatibility/2006" xmlns:a14="http://schemas.microsoft.com/office/drawing/2010/main">
        <mc:Choice Requires="a14">
          <p:sp>
            <p:nvSpPr>
              <p:cNvPr id="2" name="ZoneTexte 1"/>
              <p:cNvSpPr txBox="1"/>
              <p:nvPr/>
            </p:nvSpPr>
            <p:spPr>
              <a:xfrm>
                <a:off x="531812" y="1420097"/>
                <a:ext cx="4092787" cy="2149563"/>
              </a:xfrm>
              <a:prstGeom prst="rect">
                <a:avLst/>
              </a:prstGeom>
              <a:noFill/>
            </p:spPr>
            <p:txBody>
              <a:bodyPr wrap="none" rtlCol="0">
                <a:spAutoFit/>
              </a:bodyPr>
              <a:lstStyle/>
              <a:p>
                <a:r>
                  <a:rPr lang="fr-FR" b="1" dirty="0" smtClean="0">
                    <a:solidFill>
                      <a:schemeClr val="bg1">
                        <a:lumMod val="85000"/>
                        <a:alpha val="99000"/>
                      </a:schemeClr>
                    </a:solidFill>
                  </a:rPr>
                  <a:t>p/d	</a:t>
                </a:r>
                <a:r>
                  <a:rPr lang="fr-FR" dirty="0" smtClean="0">
                    <a:solidFill>
                      <a:schemeClr val="bg1">
                        <a:lumMod val="85000"/>
                        <a:alpha val="99000"/>
                      </a:schemeClr>
                    </a:solidFill>
                  </a:rPr>
                  <a:t>(</a:t>
                </a:r>
                <a:r>
                  <a:rPr lang="fr-FR" b="1" dirty="0" smtClean="0">
                    <a:solidFill>
                      <a:schemeClr val="bg1">
                        <a:lumMod val="85000"/>
                        <a:alpha val="99000"/>
                      </a:schemeClr>
                    </a:solidFill>
                  </a:rPr>
                  <a:t>Li/Be</a:t>
                </a:r>
                <a:r>
                  <a:rPr lang="fr-FR" dirty="0" smtClean="0">
                    <a:solidFill>
                      <a:schemeClr val="bg1">
                        <a:lumMod val="85000"/>
                        <a:alpha val="99000"/>
                      </a:schemeClr>
                    </a:solidFill>
                  </a:rPr>
                  <a:t>, </a:t>
                </a:r>
                <a:r>
                  <a:rPr lang="fr-FR" dirty="0" err="1" smtClean="0">
                    <a:solidFill>
                      <a:schemeClr val="bg1">
                        <a:lumMod val="85000"/>
                        <a:alpha val="99000"/>
                      </a:schemeClr>
                    </a:solidFill>
                  </a:rPr>
                  <a:t>conv</a:t>
                </a:r>
                <a:r>
                  <a:rPr lang="fr-FR" dirty="0" smtClean="0">
                    <a:solidFill>
                      <a:schemeClr val="bg1">
                        <a:lumMod val="85000"/>
                        <a:alpha val="99000"/>
                      </a:schemeClr>
                    </a:solidFill>
                  </a:rPr>
                  <a:t>)	</a:t>
                </a:r>
                <a:r>
                  <a:rPr lang="fr-FR" b="1" dirty="0" smtClean="0">
                    <a:solidFill>
                      <a:schemeClr val="bg1">
                        <a:lumMod val="85000"/>
                        <a:alpha val="99000"/>
                      </a:schemeClr>
                    </a:solidFill>
                  </a:rPr>
                  <a:t>n</a:t>
                </a:r>
              </a:p>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LP</a:t>
                </a:r>
                <a:r>
                  <a:rPr lang="fr-FR" dirty="0" smtClean="0"/>
                  <a:t>  	(</a:t>
                </a:r>
                <a:r>
                  <a:rPr lang="fr-FR" b="1" dirty="0" smtClean="0">
                    <a:solidFill>
                      <a:srgbClr val="00B050"/>
                    </a:solidFill>
                  </a:rPr>
                  <a:t>Bi  </a:t>
                </a:r>
                <a:r>
                  <a:rPr lang="fr-FR" dirty="0" smtClean="0"/>
                  <a:t>   ,  fus)		</a:t>
                </a:r>
                <a:r>
                  <a:rPr lang="fr-FR" b="1" dirty="0" smtClean="0">
                    <a:solidFill>
                      <a:schemeClr val="bg1">
                        <a:lumMod val="50000"/>
                      </a:schemeClr>
                    </a:solidFill>
                  </a:rPr>
                  <a:t>radio-isotopes</a:t>
                </a:r>
              </a:p>
              <a:p>
                <a:r>
                  <a:rPr lang="fr-FR" b="1" dirty="0" smtClean="0">
                    <a:solidFill>
                      <a:schemeClr val="accent2"/>
                    </a:solidFill>
                  </a:rPr>
                  <a:t>HI</a:t>
                </a:r>
                <a:r>
                  <a:rPr lang="fr-FR" dirty="0" smtClean="0"/>
                  <a:t>   	(</a:t>
                </a:r>
                <a:r>
                  <a:rPr lang="fr-FR" b="1" dirty="0" err="1" smtClean="0">
                    <a:solidFill>
                      <a:srgbClr val="00B050"/>
                    </a:solidFill>
                  </a:rPr>
                  <a:t>targ</a:t>
                </a:r>
                <a:r>
                  <a:rPr lang="fr-FR" dirty="0" smtClean="0"/>
                  <a:t> ,  fus-</a:t>
                </a:r>
                <a:r>
                  <a:rPr lang="fr-FR" dirty="0" err="1" smtClean="0"/>
                  <a:t>evap</a:t>
                </a:r>
                <a:r>
                  <a:rPr lang="fr-FR" dirty="0" smtClean="0"/>
                  <a:t>)</a:t>
                </a:r>
                <a14:m>
                  <m:oMath xmlns:m="http://schemas.openxmlformats.org/officeDocument/2006/math">
                    <m:sPre>
                      <m:sPrePr>
                        <m:ctrlPr>
                          <a:rPr lang="fr-FR" b="1" i="1" smtClean="0">
                            <a:solidFill>
                              <a:schemeClr val="bg1">
                                <a:lumMod val="50000"/>
                              </a:schemeClr>
                            </a:solidFill>
                            <a:latin typeface="Cambria Math" panose="02040503050406030204" pitchFamily="18" charset="0"/>
                          </a:rPr>
                        </m:ctrlPr>
                      </m:sPrePr>
                      <m:sub>
                        <m:sSub>
                          <m:sSubPr>
                            <m:ctrlPr>
                              <a:rPr lang="fr-FR" b="1" i="1" smtClean="0">
                                <a:solidFill>
                                  <a:schemeClr val="bg1">
                                    <a:lumMod val="50000"/>
                                  </a:schemeClr>
                                </a:solidFill>
                                <a:latin typeface="Cambria Math" panose="02040503050406030204" pitchFamily="18" charset="0"/>
                              </a:rPr>
                            </m:ctrlPr>
                          </m:sSubPr>
                          <m:e>
                            <m:r>
                              <a:rPr lang="fr-FR" b="1" i="1" smtClean="0">
                                <a:solidFill>
                                  <a:schemeClr val="bg1">
                                    <a:lumMod val="50000"/>
                                  </a:schemeClr>
                                </a:solidFill>
                                <a:latin typeface="Cambria Math" panose="02040503050406030204" pitchFamily="18" charset="0"/>
                              </a:rPr>
                              <m:t>𝒁</m:t>
                            </m:r>
                          </m:e>
                          <m:sub>
                            <m:r>
                              <a:rPr lang="fr-FR" b="1" i="1" smtClean="0">
                                <a:solidFill>
                                  <a:schemeClr val="bg1">
                                    <a:lumMod val="50000"/>
                                  </a:schemeClr>
                                </a:solidFill>
                                <a:latin typeface="Cambria Math" panose="02040503050406030204" pitchFamily="18" charset="0"/>
                              </a:rPr>
                              <m:t>=</m:t>
                            </m:r>
                            <m:r>
                              <a:rPr lang="fr-FR" b="1" i="1" smtClean="0">
                                <a:solidFill>
                                  <a:schemeClr val="bg1">
                                    <a:lumMod val="50000"/>
                                  </a:schemeClr>
                                </a:solidFill>
                                <a:latin typeface="Cambria Math" panose="02040503050406030204" pitchFamily="18" charset="0"/>
                              </a:rPr>
                              <m:t>𝑵</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𝒐𝒓</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𝑺𝑯𝑬</m:t>
                            </m:r>
                          </m:sub>
                        </m:sSub>
                      </m:sub>
                      <m:sup>
                        <m:r>
                          <a:rPr lang="fr-FR" b="1" i="1" smtClean="0">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targ</a:t>
                </a:r>
                <a:r>
                  <a:rPr lang="fr-FR" dirty="0" smtClean="0"/>
                  <a:t> </a:t>
                </a:r>
                <a:r>
                  <a:rPr lang="fr-FR" dirty="0"/>
                  <a:t>,  </a:t>
                </a:r>
                <a:r>
                  <a:rPr lang="fr-FR" dirty="0" err="1" smtClean="0"/>
                  <a:t>frag</a:t>
                </a:r>
                <a:r>
                  <a:rPr lang="fr-FR" dirty="0" smtClean="0"/>
                  <a:t>)</a:t>
                </a:r>
                <a:r>
                  <a:rPr lang="fr-FR" dirty="0"/>
                  <a:t>	</a:t>
                </a:r>
                <a:r>
                  <a:rPr lang="fr-FR" dirty="0" smtClean="0"/>
                  <a:t>	</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r>
                          <a:rPr lang="fr-FR" b="1" i="1" smtClean="0">
                            <a:solidFill>
                              <a:schemeClr val="bg1">
                                <a:lumMod val="50000"/>
                              </a:schemeClr>
                            </a:solidFill>
                            <a:latin typeface="Cambria Math" panose="02040503050406030204" pitchFamily="18" charset="0"/>
                          </a:rPr>
                          <m:t>𝒁</m:t>
                        </m:r>
                      </m:sub>
                      <m:sup>
                        <m:r>
                          <a:rPr lang="fr-FR" b="1" i="1">
                            <a:solidFill>
                              <a:schemeClr val="bg1">
                                <a:lumMod val="50000"/>
                              </a:schemeClr>
                            </a:solidFill>
                            <a:latin typeface="Cambria Math" panose="02040503050406030204" pitchFamily="18" charset="0"/>
                          </a:rPr>
                          <m:t>𝑨</m:t>
                        </m:r>
                        <m:r>
                          <a:rPr lang="fr-FR" b="1" i="1" smtClean="0">
                            <a:solidFill>
                              <a:schemeClr val="bg1">
                                <a:lumMod val="50000"/>
                              </a:schemeClr>
                            </a:solidFill>
                            <a:latin typeface="Cambria Math" panose="02040503050406030204" pitchFamily="18" charset="0"/>
                          </a:rPr>
                          <m:t>∗</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smtClean="0">
                    <a:solidFill>
                      <a:schemeClr val="bg1">
                        <a:lumMod val="85000"/>
                        <a:alpha val="99000"/>
                      </a:schemeClr>
                    </a:solidFill>
                  </a:rPr>
                  <a:t>Hi</a:t>
                </a:r>
                <a:r>
                  <a:rPr lang="fr-FR" b="1" baseline="30000" dirty="0" err="1">
                    <a:solidFill>
                      <a:schemeClr val="bg1">
                        <a:lumMod val="85000"/>
                        <a:alpha val="99000"/>
                      </a:schemeClr>
                    </a:solidFill>
                  </a:rPr>
                  <a:t>q</a:t>
                </a:r>
                <a:r>
                  <a:rPr lang="fr-FR" b="1" baseline="30000" dirty="0" smtClean="0">
                    <a:solidFill>
                      <a:schemeClr val="bg1">
                        <a:lumMod val="85000"/>
                        <a:alpha val="99000"/>
                      </a:schemeClr>
                    </a:solidFill>
                  </a:rPr>
                  <a:t>+</a:t>
                </a:r>
                <a:r>
                  <a:rPr lang="fr-FR" dirty="0" smtClean="0">
                    <a:solidFill>
                      <a:schemeClr val="bg1">
                        <a:lumMod val="85000"/>
                        <a:alpha val="99000"/>
                      </a:schemeClr>
                    </a:solidFill>
                  </a:rPr>
                  <a:t> (</a:t>
                </a:r>
                <a:r>
                  <a:rPr lang="fr-FR" b="1" dirty="0" smtClean="0">
                    <a:solidFill>
                      <a:schemeClr val="bg1">
                        <a:lumMod val="85000"/>
                        <a:alpha val="99000"/>
                      </a:schemeClr>
                    </a:solidFill>
                  </a:rPr>
                  <a:t>C</a:t>
                </a:r>
                <a:r>
                  <a:rPr lang="fr-FR" dirty="0" smtClean="0">
                    <a:solidFill>
                      <a:schemeClr val="bg1">
                        <a:lumMod val="85000"/>
                        <a:alpha val="99000"/>
                      </a:schemeClr>
                    </a:solidFill>
                  </a:rPr>
                  <a:t> </a:t>
                </a:r>
                <a:r>
                  <a:rPr lang="fr-FR" dirty="0">
                    <a:solidFill>
                      <a:schemeClr val="bg1">
                        <a:lumMod val="85000"/>
                        <a:alpha val="99000"/>
                      </a:schemeClr>
                    </a:solidFill>
                  </a:rPr>
                  <a:t>,  </a:t>
                </a:r>
                <a:r>
                  <a:rPr lang="fr-FR" dirty="0" smtClean="0">
                    <a:solidFill>
                      <a:schemeClr val="bg1">
                        <a:lumMod val="85000"/>
                        <a:alpha val="99000"/>
                      </a:schemeClr>
                    </a:solidFill>
                  </a:rPr>
                  <a:t>stripping)</a:t>
                </a:r>
                <a:r>
                  <a:rPr lang="fr-FR" dirty="0">
                    <a:solidFill>
                      <a:schemeClr val="bg1">
                        <a:lumMod val="85000"/>
                        <a:alpha val="99000"/>
                      </a:schemeClr>
                    </a:solidFill>
                  </a:rPr>
                  <a:t>	</a:t>
                </a:r>
                <a14:m>
                  <m:oMath xmlns:m="http://schemas.openxmlformats.org/officeDocument/2006/math">
                    <m:r>
                      <m:rPr>
                        <m:nor/>
                      </m:rPr>
                      <a:rPr lang="fr-FR" b="1" dirty="0" smtClean="0">
                        <a:solidFill>
                          <a:schemeClr val="bg1">
                            <a:lumMod val="85000"/>
                            <a:alpha val="99000"/>
                          </a:schemeClr>
                        </a:solidFill>
                      </a:rPr>
                      <m:t>Hi</m:t>
                    </m:r>
                    <m:r>
                      <m:rPr>
                        <m:nor/>
                      </m:rPr>
                      <a:rPr lang="fr-FR" b="1" i="0" baseline="30000" dirty="0" smtClean="0">
                        <a:solidFill>
                          <a:schemeClr val="bg1">
                            <a:lumMod val="85000"/>
                            <a:alpha val="99000"/>
                          </a:schemeClr>
                        </a:solidFill>
                      </a:rPr>
                      <m:t>(</m:t>
                    </m:r>
                    <m:r>
                      <m:rPr>
                        <m:nor/>
                      </m:rPr>
                      <a:rPr lang="fr-FR" b="1" i="0" baseline="30000" dirty="0" smtClean="0">
                        <a:solidFill>
                          <a:schemeClr val="bg1">
                            <a:lumMod val="85000"/>
                            <a:alpha val="99000"/>
                          </a:schemeClr>
                        </a:solidFill>
                      </a:rPr>
                      <m:t>q</m:t>
                    </m:r>
                    <m:r>
                      <m:rPr>
                        <m:nor/>
                      </m:rPr>
                      <a:rPr lang="fr-FR" b="1" i="0" baseline="30000" dirty="0" smtClean="0">
                        <a:solidFill>
                          <a:schemeClr val="bg1">
                            <a:lumMod val="85000"/>
                            <a:alpha val="99000"/>
                          </a:schemeClr>
                        </a:solidFill>
                      </a:rPr>
                      <m:t>+</m:t>
                    </m:r>
                    <m:r>
                      <m:rPr>
                        <m:nor/>
                      </m:rPr>
                      <a:rPr lang="fr-FR" b="1" i="0" baseline="30000" dirty="0" smtClean="0">
                        <a:solidFill>
                          <a:schemeClr val="bg1">
                            <a:lumMod val="85000"/>
                            <a:alpha val="99000"/>
                          </a:schemeClr>
                        </a:solidFill>
                      </a:rPr>
                      <m:t>n</m:t>
                    </m:r>
                    <m:r>
                      <m:rPr>
                        <m:nor/>
                      </m:rPr>
                      <a:rPr lang="fr-FR" b="1" i="0" baseline="30000" dirty="0" smtClean="0">
                        <a:solidFill>
                          <a:schemeClr val="bg1">
                            <a:lumMod val="85000"/>
                            <a:alpha val="99000"/>
                          </a:schemeClr>
                        </a:solidFill>
                      </a:rPr>
                      <m:t>)+</m:t>
                    </m:r>
                  </m:oMath>
                </a14:m>
                <a:endParaRPr lang="en-US" b="1" dirty="0">
                  <a:solidFill>
                    <a:schemeClr val="bg1">
                      <a:lumMod val="85000"/>
                      <a:alpha val="99000"/>
                    </a:schemeClr>
                  </a:solidFill>
                </a:endParaRPr>
              </a:p>
            </p:txBody>
          </p:sp>
        </mc:Choice>
        <mc:Fallback xmlns="">
          <p:sp>
            <p:nvSpPr>
              <p:cNvPr id="2" name="ZoneTexte 1"/>
              <p:cNvSpPr txBox="1">
                <a:spLocks noRot="1" noChangeAspect="1" noMove="1" noResize="1" noEditPoints="1" noAdjustHandles="1" noChangeArrowheads="1" noChangeShapeType="1" noTextEdit="1"/>
              </p:cNvSpPr>
              <p:nvPr/>
            </p:nvSpPr>
            <p:spPr>
              <a:xfrm>
                <a:off x="531812" y="1420097"/>
                <a:ext cx="4092787" cy="2149563"/>
              </a:xfrm>
              <a:prstGeom prst="rect">
                <a:avLst/>
              </a:prstGeom>
              <a:blipFill>
                <a:blip r:embed="rId4"/>
                <a:stretch>
                  <a:fillRect l="-1190" t="-1700" r="-446" b="-3399"/>
                </a:stretch>
              </a:blipFill>
            </p:spPr>
            <p:txBody>
              <a:bodyPr/>
              <a:lstStyle/>
              <a:p>
                <a:r>
                  <a:rPr lang="en-US">
                    <a:noFill/>
                  </a:rPr>
                  <a:t> </a:t>
                </a:r>
              </a:p>
            </p:txBody>
          </p:sp>
        </mc:Fallback>
      </mc:AlternateContent>
      <p:sp>
        <p:nvSpPr>
          <p:cNvPr id="3" name="ZoneTexte 2"/>
          <p:cNvSpPr txBox="1"/>
          <p:nvPr/>
        </p:nvSpPr>
        <p:spPr>
          <a:xfrm>
            <a:off x="3940738" y="6306416"/>
            <a:ext cx="5660524" cy="369332"/>
          </a:xfrm>
          <a:prstGeom prst="rect">
            <a:avLst/>
          </a:prstGeom>
          <a:noFill/>
        </p:spPr>
        <p:txBody>
          <a:bodyPr wrap="none" rtlCol="0">
            <a:spAutoFit/>
          </a:bodyPr>
          <a:lstStyle/>
          <a:p>
            <a:r>
              <a:rPr lang="en-US" b="1" dirty="0" smtClean="0"/>
              <a:t>Characterization techniques not developed here</a:t>
            </a:r>
            <a:endParaRPr lang="en-US" b="1" dirty="0"/>
          </a:p>
        </p:txBody>
      </p:sp>
    </p:spTree>
    <p:extLst>
      <p:ext uri="{BB962C8B-B14F-4D97-AF65-F5344CB8AC3E}">
        <p14:creationId xmlns:p14="http://schemas.microsoft.com/office/powerpoint/2010/main" val="329660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grpId="0" nodeType="withEffect">
                                  <p:stCondLst>
                                    <p:cond delay="1900"/>
                                  </p:stCondLst>
                                  <p:childTnLst>
                                    <p:animMotion origin="layout" path="M -1.04167E-6 2.96296E-6 L 0.16797 -0.0081 " pathEditMode="relative" rAng="0" ptsTypes="AA">
                                      <p:cBhvr>
                                        <p:cTn id="6" dur="2000" fill="hold"/>
                                        <p:tgtEl>
                                          <p:spTgt spid="44"/>
                                        </p:tgtEl>
                                        <p:attrNameLst>
                                          <p:attrName>ppt_x</p:attrName>
                                          <p:attrName>ppt_y</p:attrName>
                                        </p:attrNameLst>
                                      </p:cBhvr>
                                      <p:rCtr x="8398" y="-417"/>
                                    </p:animMotion>
                                  </p:childTnLst>
                                </p:cTn>
                              </p:par>
                              <p:par>
                                <p:cTn id="7" presetID="42" presetClass="path" presetSubtype="0" repeatCount="indefinite" fill="hold" grpId="0" nodeType="withEffect">
                                  <p:stCondLst>
                                    <p:cond delay="300"/>
                                  </p:stCondLst>
                                  <p:childTnLst>
                                    <p:animMotion origin="layout" path="M 2.29167E-6 -2.96296E-6 L 0.16797 -0.0081 " pathEditMode="relative" rAng="0" ptsTypes="AA">
                                      <p:cBhvr>
                                        <p:cTn id="8" dur="2000" fill="hold"/>
                                        <p:tgtEl>
                                          <p:spTgt spid="56"/>
                                        </p:tgtEl>
                                        <p:attrNameLst>
                                          <p:attrName>ppt_x</p:attrName>
                                          <p:attrName>ppt_y</p:attrName>
                                        </p:attrNameLst>
                                      </p:cBhvr>
                                      <p:rCtr x="8398" y="-417"/>
                                    </p:animMotion>
                                  </p:childTnLst>
                                </p:cTn>
                              </p:par>
                              <p:par>
                                <p:cTn id="9" presetID="42" presetClass="path" presetSubtype="0" repeatCount="indefinite" fill="hold" grpId="0" nodeType="withEffect">
                                  <p:stCondLst>
                                    <p:cond delay="2300"/>
                                  </p:stCondLst>
                                  <p:childTnLst>
                                    <p:animMotion origin="layout" path="M -1.04167E-6 3.33333E-6 L 0.16797 -0.00811 " pathEditMode="relative" rAng="0" ptsTypes="AA">
                                      <p:cBhvr>
                                        <p:cTn id="10" dur="2000" fill="hold"/>
                                        <p:tgtEl>
                                          <p:spTgt spid="45"/>
                                        </p:tgtEl>
                                        <p:attrNameLst>
                                          <p:attrName>ppt_x</p:attrName>
                                          <p:attrName>ppt_y</p:attrName>
                                        </p:attrNameLst>
                                      </p:cBhvr>
                                      <p:rCtr x="8398" y="-417"/>
                                    </p:animMotion>
                                  </p:childTnLst>
                                </p:cTn>
                              </p:par>
                              <p:par>
                                <p:cTn id="11" presetID="42" presetClass="path" presetSubtype="0" repeatCount="indefinite" fill="hold" grpId="0" nodeType="withEffect">
                                  <p:stCondLst>
                                    <p:cond delay="600"/>
                                  </p:stCondLst>
                                  <p:childTnLst>
                                    <p:animMotion origin="layout" path="M 2.08333E-6 1.11022E-16 L 0.16797 -0.0081 " pathEditMode="relative" rAng="0" ptsTypes="AA">
                                      <p:cBhvr>
                                        <p:cTn id="12" dur="2000" fill="hold"/>
                                        <p:tgtEl>
                                          <p:spTgt spid="57"/>
                                        </p:tgtEl>
                                        <p:attrNameLst>
                                          <p:attrName>ppt_x</p:attrName>
                                          <p:attrName>ppt_y</p:attrName>
                                        </p:attrNameLst>
                                      </p:cBhvr>
                                      <p:rCtr x="8398" y="-417"/>
                                    </p:animMotion>
                                  </p:childTnLst>
                                </p:cTn>
                              </p:par>
                              <p:par>
                                <p:cTn id="13" presetID="42" presetClass="path" presetSubtype="0" repeatCount="indefinite" fill="hold" grpId="0" nodeType="withEffect">
                                  <p:stCondLst>
                                    <p:cond delay="2500"/>
                                  </p:stCondLst>
                                  <p:childTnLst>
                                    <p:animMotion origin="layout" path="M -1.25E-6 -3.7037E-6 L 0.16797 -0.0081 " pathEditMode="relative" rAng="0" ptsTypes="AA">
                                      <p:cBhvr>
                                        <p:cTn id="14" dur="2000" fill="hold"/>
                                        <p:tgtEl>
                                          <p:spTgt spid="46"/>
                                        </p:tgtEl>
                                        <p:attrNameLst>
                                          <p:attrName>ppt_x</p:attrName>
                                          <p:attrName>ppt_y</p:attrName>
                                        </p:attrNameLst>
                                      </p:cBhvr>
                                      <p:rCtr x="8398" y="-417"/>
                                    </p:animMotion>
                                  </p:childTnLst>
                                </p:cTn>
                              </p:par>
                              <p:par>
                                <p:cTn id="15" presetID="42" presetClass="path" presetSubtype="0" repeatCount="indefinite" fill="hold" grpId="0" nodeType="withEffect">
                                  <p:stCondLst>
                                    <p:cond delay="900"/>
                                  </p:stCondLst>
                                  <p:childTnLst>
                                    <p:animMotion origin="layout" path="M 3.33333E-6 0.00093 L 0.16797 -0.00717 " pathEditMode="relative" rAng="0" ptsTypes="AA">
                                      <p:cBhvr>
                                        <p:cTn id="16" dur="2000" fill="hold"/>
                                        <p:tgtEl>
                                          <p:spTgt spid="58"/>
                                        </p:tgtEl>
                                        <p:attrNameLst>
                                          <p:attrName>ppt_x</p:attrName>
                                          <p:attrName>ppt_y</p:attrName>
                                        </p:attrNameLst>
                                      </p:cBhvr>
                                      <p:rCtr x="8398" y="-417"/>
                                    </p:animMotion>
                                  </p:childTnLst>
                                </p:cTn>
                              </p:par>
                              <p:par>
                                <p:cTn id="17" presetID="42" presetClass="path" presetSubtype="0" repeatCount="indefinite" fill="hold" grpId="0" nodeType="withEffect">
                                  <p:stCondLst>
                                    <p:cond delay="2900"/>
                                  </p:stCondLst>
                                  <p:childTnLst>
                                    <p:animMotion origin="layout" path="M 2.77556E-17 0.00092 L 0.16797 -0.00718 " pathEditMode="relative" rAng="0" ptsTypes="AA">
                                      <p:cBhvr>
                                        <p:cTn id="18" dur="2000" fill="hold"/>
                                        <p:tgtEl>
                                          <p:spTgt spid="47"/>
                                        </p:tgtEl>
                                        <p:attrNameLst>
                                          <p:attrName>ppt_x</p:attrName>
                                          <p:attrName>ppt_y</p:attrName>
                                        </p:attrNameLst>
                                      </p:cBhvr>
                                      <p:rCtr x="8398" y="-417"/>
                                    </p:animMotion>
                                  </p:childTnLst>
                                </p:cTn>
                              </p:par>
                              <p:par>
                                <p:cTn id="19" presetID="42" presetClass="path" presetSubtype="0" repeatCount="indefinite" fill="hold" grpId="0" nodeType="withEffect">
                                  <p:stCondLst>
                                    <p:cond delay="1100"/>
                                  </p:stCondLst>
                                  <p:childTnLst>
                                    <p:animMotion origin="layout" path="M -1.25E-6 -1.48148E-6 L 0.16797 -0.0081 " pathEditMode="relative" rAng="0" ptsTypes="AA">
                                      <p:cBhvr>
                                        <p:cTn id="20" dur="2000" fill="hold"/>
                                        <p:tgtEl>
                                          <p:spTgt spid="59"/>
                                        </p:tgtEl>
                                        <p:attrNameLst>
                                          <p:attrName>ppt_x</p:attrName>
                                          <p:attrName>ppt_y</p:attrName>
                                        </p:attrNameLst>
                                      </p:cBhvr>
                                      <p:rCtr x="8398" y="-417"/>
                                    </p:animMotion>
                                  </p:childTnLst>
                                </p:cTn>
                              </p:par>
                              <p:par>
                                <p:cTn id="21" presetID="42" presetClass="path" presetSubtype="0" repeatCount="indefinite" fill="hold" grpId="0" nodeType="withEffect">
                                  <p:stCondLst>
                                    <p:cond delay="3000"/>
                                  </p:stCondLst>
                                  <p:childTnLst>
                                    <p:animMotion origin="layout" path="M -8.33333E-7 1.48148E-6 L 0.16341 -0.00741 " pathEditMode="relative" rAng="0" ptsTypes="AA">
                                      <p:cBhvr>
                                        <p:cTn id="22" dur="2000" fill="hold"/>
                                        <p:tgtEl>
                                          <p:spTgt spid="43"/>
                                        </p:tgtEl>
                                        <p:attrNameLst>
                                          <p:attrName>ppt_x</p:attrName>
                                          <p:attrName>ppt_y</p:attrName>
                                        </p:attrNameLst>
                                      </p:cBhvr>
                                      <p:rCtr x="8164" y="-370"/>
                                    </p:animMotion>
                                  </p:childTnLst>
                                </p:cTn>
                              </p:par>
                              <p:par>
                                <p:cTn id="23" presetID="42" presetClass="path" presetSubtype="0" repeatCount="indefinite" fill="hold" grpId="0" nodeType="withEffect">
                                  <p:stCondLst>
                                    <p:cond delay="3100"/>
                                  </p:stCondLst>
                                  <p:childTnLst>
                                    <p:animMotion origin="layout" path="M 5E-6 4.81481E-6 L 0.16797 -0.00811 " pathEditMode="relative" rAng="0" ptsTypes="AA">
                                      <p:cBhvr>
                                        <p:cTn id="24" dur="2000" fill="hold"/>
                                        <p:tgtEl>
                                          <p:spTgt spid="48"/>
                                        </p:tgtEl>
                                        <p:attrNameLst>
                                          <p:attrName>ppt_x</p:attrName>
                                          <p:attrName>ppt_y</p:attrName>
                                        </p:attrNameLst>
                                      </p:cBhvr>
                                      <p:rCtr x="8398" y="-417"/>
                                    </p:animMotion>
                                  </p:childTnLst>
                                </p:cTn>
                              </p:par>
                              <p:par>
                                <p:cTn id="25" presetID="42" presetClass="path" presetSubtype="0" repeatCount="indefinite" fill="hold" grpId="0" nodeType="withEffect">
                                  <p:stCondLst>
                                    <p:cond delay="1300"/>
                                  </p:stCondLst>
                                  <p:childTnLst>
                                    <p:animMotion origin="layout" path="M 0 0.00093 L 0.16797 -0.00718 " pathEditMode="relative" rAng="0" ptsTypes="AA">
                                      <p:cBhvr>
                                        <p:cTn id="26" dur="2000" fill="hold"/>
                                        <p:tgtEl>
                                          <p:spTgt spid="60"/>
                                        </p:tgtEl>
                                        <p:attrNameLst>
                                          <p:attrName>ppt_x</p:attrName>
                                          <p:attrName>ppt_y</p:attrName>
                                        </p:attrNameLst>
                                      </p:cBhvr>
                                      <p:rCtr x="8398" y="-417"/>
                                    </p:animMotion>
                                  </p:childTnLst>
                                </p:cTn>
                              </p:par>
                              <p:par>
                                <p:cTn id="27" presetID="42" presetClass="path" presetSubtype="0" repeatCount="indefinite" fill="hold" grpId="0" nodeType="withEffect">
                                  <p:stCondLst>
                                    <p:cond delay="3200"/>
                                  </p:stCondLst>
                                  <p:childTnLst>
                                    <p:animMotion origin="layout" path="M -3.54167E-6 0.00093 L 0.16797 -0.00717 " pathEditMode="relative" rAng="0" ptsTypes="AA">
                                      <p:cBhvr>
                                        <p:cTn id="28" dur="2000" fill="hold"/>
                                        <p:tgtEl>
                                          <p:spTgt spid="49"/>
                                        </p:tgtEl>
                                        <p:attrNameLst>
                                          <p:attrName>ppt_x</p:attrName>
                                          <p:attrName>ppt_y</p:attrName>
                                        </p:attrNameLst>
                                      </p:cBhvr>
                                      <p:rCtr x="8398" y="-417"/>
                                    </p:animMotion>
                                  </p:childTnLst>
                                </p:cTn>
                              </p:par>
                              <p:par>
                                <p:cTn id="29" presetID="42" presetClass="path" presetSubtype="0" repeatCount="indefinite" fill="hold" grpId="0" nodeType="withEffect">
                                  <p:stCondLst>
                                    <p:cond delay="1700"/>
                                  </p:stCondLst>
                                  <p:childTnLst>
                                    <p:animMotion origin="layout" path="M 2.08333E-6 1.11022E-16 L 0.16797 -0.0081 " pathEditMode="relative" rAng="0" ptsTypes="AA">
                                      <p:cBhvr>
                                        <p:cTn id="30" dur="2000" fill="hold"/>
                                        <p:tgtEl>
                                          <p:spTgt spid="61"/>
                                        </p:tgtEl>
                                        <p:attrNameLst>
                                          <p:attrName>ppt_x</p:attrName>
                                          <p:attrName>ppt_y</p:attrName>
                                        </p:attrNameLst>
                                      </p:cBhvr>
                                      <p:rCtr x="8398" y="-417"/>
                                    </p:animMotion>
                                  </p:childTnLst>
                                </p:cTn>
                              </p:par>
                              <p:par>
                                <p:cTn id="31" presetID="42" presetClass="path" presetSubtype="0" repeatCount="indefinite" fill="hold" grpId="0" nodeType="withEffect">
                                  <p:stCondLst>
                                    <p:cond delay="3700"/>
                                  </p:stCondLst>
                                  <p:childTnLst>
                                    <p:animMotion origin="layout" path="M -6.25E-7 3.7037E-7 L 0.15899 -0.00579 " pathEditMode="relative" rAng="0" ptsTypes="AA">
                                      <p:cBhvr>
                                        <p:cTn id="32" dur="2000" fill="hold"/>
                                        <p:tgtEl>
                                          <p:spTgt spid="42"/>
                                        </p:tgtEl>
                                        <p:attrNameLst>
                                          <p:attrName>ppt_x</p:attrName>
                                          <p:attrName>ppt_y</p:attrName>
                                        </p:attrNameLst>
                                      </p:cBhvr>
                                      <p:rCtr x="7943" y="-301"/>
                                    </p:animMotion>
                                  </p:childTnLst>
                                </p:cTn>
                              </p:par>
                              <p:par>
                                <p:cTn id="33" presetID="42" presetClass="path" presetSubtype="0" repeatCount="indefinite" fill="hold" grpId="0" nodeType="withEffect">
                                  <p:stCondLst>
                                    <p:cond delay="3700"/>
                                  </p:stCondLst>
                                  <p:childTnLst>
                                    <p:animMotion origin="layout" path="M -1.25E-6 -3.7037E-6 L 0.16797 -0.0081 " pathEditMode="relative" rAng="0" ptsTypes="AA">
                                      <p:cBhvr>
                                        <p:cTn id="34" dur="2000" fill="hold"/>
                                        <p:tgtEl>
                                          <p:spTgt spid="50"/>
                                        </p:tgtEl>
                                        <p:attrNameLst>
                                          <p:attrName>ppt_x</p:attrName>
                                          <p:attrName>ppt_y</p:attrName>
                                        </p:attrNameLst>
                                      </p:cBhvr>
                                      <p:rCtr x="8398" y="-417"/>
                                    </p:animMotion>
                                  </p:childTnLst>
                                </p:cTn>
                              </p:par>
                              <p:par>
                                <p:cTn id="35" presetID="42" presetClass="path" presetSubtype="0" repeatCount="indefinite" fill="hold" grpId="0" nodeType="withEffect">
                                  <p:stCondLst>
                                    <p:cond delay="2000"/>
                                  </p:stCondLst>
                                  <p:childTnLst>
                                    <p:animMotion origin="layout" path="M 1.875E-6 2.96296E-6 L 0.16797 -0.0081 " pathEditMode="relative" rAng="0" ptsTypes="AA">
                                      <p:cBhvr>
                                        <p:cTn id="36" dur="2000" fill="hold"/>
                                        <p:tgtEl>
                                          <p:spTgt spid="62"/>
                                        </p:tgtEl>
                                        <p:attrNameLst>
                                          <p:attrName>ppt_x</p:attrName>
                                          <p:attrName>ppt_y</p:attrName>
                                        </p:attrNameLst>
                                      </p:cBhvr>
                                      <p:rCtr x="8398" y="-417"/>
                                    </p:animMotion>
                                  </p:childTnLst>
                                </p:cTn>
                              </p:par>
                              <p:par>
                                <p:cTn id="37" presetID="42" presetClass="path" presetSubtype="0" repeatCount="indefinite" fill="hold" grpId="0" nodeType="withEffect">
                                  <p:stCondLst>
                                    <p:cond delay="3900"/>
                                  </p:stCondLst>
                                  <p:childTnLst>
                                    <p:animMotion origin="layout" path="M -1.66667E-6 -7.40741E-7 L 0.16797 -0.0081 " pathEditMode="relative" rAng="0" ptsTypes="AA">
                                      <p:cBhvr>
                                        <p:cTn id="38" dur="2000" fill="hold"/>
                                        <p:tgtEl>
                                          <p:spTgt spid="52"/>
                                        </p:tgtEl>
                                        <p:attrNameLst>
                                          <p:attrName>ppt_x</p:attrName>
                                          <p:attrName>ppt_y</p:attrName>
                                        </p:attrNameLst>
                                      </p:cBhvr>
                                      <p:rCtr x="8398" y="-417"/>
                                    </p:animMotion>
                                  </p:childTnLst>
                                </p:cTn>
                              </p:par>
                              <p:par>
                                <p:cTn id="39" presetID="42" presetClass="path" presetSubtype="0" repeatCount="indefinite" fill="hold" grpId="0" nodeType="withEffect">
                                  <p:stCondLst>
                                    <p:cond delay="2500"/>
                                  </p:stCondLst>
                                  <p:childTnLst>
                                    <p:animMotion origin="layout" path="M -2.08333E-7 0.00092 L 0.16797 -0.00718 " pathEditMode="relative" rAng="0" ptsTypes="AA">
                                      <p:cBhvr>
                                        <p:cTn id="40" dur="2000" fill="hold"/>
                                        <p:tgtEl>
                                          <p:spTgt spid="63"/>
                                        </p:tgtEl>
                                        <p:attrNameLst>
                                          <p:attrName>ppt_x</p:attrName>
                                          <p:attrName>ppt_y</p:attrName>
                                        </p:attrNameLst>
                                      </p:cBhvr>
                                      <p:rCtr x="8398" y="-417"/>
                                    </p:animMotion>
                                  </p:childTnLst>
                                </p:cTn>
                              </p:par>
                              <p:par>
                                <p:cTn id="41" presetID="42" presetClass="path" presetSubtype="0" repeatCount="indefinite" fill="hold" grpId="0" nodeType="withEffect">
                                  <p:stCondLst>
                                    <p:cond delay="4400"/>
                                  </p:stCondLst>
                                  <p:childTnLst>
                                    <p:animMotion origin="layout" path="M -3.75E-6 0.00093 L 0.16797 -0.00718 " pathEditMode="relative" rAng="0" ptsTypes="AA">
                                      <p:cBhvr>
                                        <p:cTn id="42" dur="2000" fill="hold"/>
                                        <p:tgtEl>
                                          <p:spTgt spid="53"/>
                                        </p:tgtEl>
                                        <p:attrNameLst>
                                          <p:attrName>ppt_x</p:attrName>
                                          <p:attrName>ppt_y</p:attrName>
                                        </p:attrNameLst>
                                      </p:cBhvr>
                                      <p:rCtr x="8398" y="-417"/>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repeatCount="indefinite" fill="hold" grpId="0" nodeType="clickEffect">
                                  <p:stCondLst>
                                    <p:cond delay="0"/>
                                  </p:stCondLst>
                                  <p:childTnLst>
                                    <p:animMotion origin="layout" path="M 2.29167E-6 -3.33333E-6 L 0.16797 -0.0081 " pathEditMode="relative" rAng="0" ptsTypes="AA">
                                      <p:cBhvr>
                                        <p:cTn id="46" dur="2000" fill="hold"/>
                                        <p:tgtEl>
                                          <p:spTgt spid="55"/>
                                        </p:tgtEl>
                                        <p:attrNameLst>
                                          <p:attrName>ppt_x</p:attrName>
                                          <p:attrName>ppt_y</p:attrName>
                                        </p:attrNameLst>
                                      </p:cBhvr>
                                      <p:rCtr x="8398"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2"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6"/>
          <p:cNvSpPr txBox="1">
            <a:spLocks noChangeArrowheads="1"/>
          </p:cNvSpPr>
          <p:nvPr/>
        </p:nvSpPr>
        <p:spPr bwMode="auto">
          <a:xfrm>
            <a:off x="581192" y="1434542"/>
            <a:ext cx="489585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77800" algn="l"/>
                <a:tab pos="266700" algn="l"/>
              </a:tabLst>
              <a:defRPr sz="2000" i="1">
                <a:solidFill>
                  <a:schemeClr val="tx1"/>
                </a:solidFill>
                <a:latin typeface="Times New Roman" panose="02020603050405020304" pitchFamily="18" charset="0"/>
              </a:defRPr>
            </a:lvl1pPr>
            <a:lvl2pPr marL="742950" indent="-285750">
              <a:tabLst>
                <a:tab pos="177800" algn="l"/>
                <a:tab pos="266700" algn="l"/>
              </a:tabLst>
              <a:defRPr sz="2000" i="1">
                <a:solidFill>
                  <a:schemeClr val="tx1"/>
                </a:solidFill>
                <a:latin typeface="Times New Roman" panose="02020603050405020304" pitchFamily="18" charset="0"/>
              </a:defRPr>
            </a:lvl2pPr>
            <a:lvl3pPr marL="1143000" indent="-228600">
              <a:tabLst>
                <a:tab pos="177800" algn="l"/>
                <a:tab pos="266700" algn="l"/>
              </a:tabLst>
              <a:defRPr sz="2000" i="1">
                <a:solidFill>
                  <a:schemeClr val="tx1"/>
                </a:solidFill>
                <a:latin typeface="Times New Roman" panose="02020603050405020304" pitchFamily="18" charset="0"/>
              </a:defRPr>
            </a:lvl3pPr>
            <a:lvl4pPr marL="1600200" indent="-228600">
              <a:tabLst>
                <a:tab pos="177800" algn="l"/>
                <a:tab pos="266700" algn="l"/>
              </a:tabLst>
              <a:defRPr sz="2000" i="1">
                <a:solidFill>
                  <a:schemeClr val="tx1"/>
                </a:solidFill>
                <a:latin typeface="Times New Roman" panose="02020603050405020304" pitchFamily="18" charset="0"/>
              </a:defRPr>
            </a:lvl4pPr>
            <a:lvl5pPr marL="2057400" indent="-228600">
              <a:tabLst>
                <a:tab pos="177800" algn="l"/>
                <a:tab pos="266700" algn="l"/>
              </a:tabLst>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77800" algn="l"/>
                <a:tab pos="266700" algn="l"/>
              </a:tabLs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77800" algn="l"/>
                <a:tab pos="266700" algn="l"/>
              </a:tabLs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77800" algn="l"/>
                <a:tab pos="266700" algn="l"/>
              </a:tabLs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77800" algn="l"/>
                <a:tab pos="266700" algn="l"/>
              </a:tabLst>
              <a:defRPr sz="2000" i="1">
                <a:solidFill>
                  <a:schemeClr val="tx1"/>
                </a:solidFill>
                <a:latin typeface="Times New Roman" panose="02020603050405020304" pitchFamily="18" charset="0"/>
              </a:defRPr>
            </a:lvl9pPr>
          </a:lstStyle>
          <a:p>
            <a:pPr>
              <a:spcBef>
                <a:spcPct val="50000"/>
              </a:spcBef>
            </a:pPr>
            <a:r>
              <a:rPr lang="en-US" altLang="en-US" sz="1600" b="1" i="0" dirty="0">
                <a:solidFill>
                  <a:schemeClr val="tx2"/>
                </a:solidFill>
                <a:latin typeface="Arial" panose="020B0604020202020204" pitchFamily="34" charset="0"/>
              </a:rPr>
              <a:t>Gas</a:t>
            </a:r>
            <a:r>
              <a:rPr lang="pl-PL" altLang="en-US" sz="1600" b="1" i="0" dirty="0">
                <a:solidFill>
                  <a:schemeClr val="tx2"/>
                </a:solidFill>
                <a:latin typeface="Arial" panose="020B0604020202020204" pitchFamily="34" charset="0"/>
              </a:rPr>
              <a:t>e</a:t>
            </a:r>
            <a:r>
              <a:rPr lang="en-US" altLang="en-US" sz="1600" b="1" i="0" dirty="0" err="1">
                <a:solidFill>
                  <a:schemeClr val="tx2"/>
                </a:solidFill>
                <a:latin typeface="Arial" panose="020B0604020202020204" pitchFamily="34" charset="0"/>
              </a:rPr>
              <a:t>ous</a:t>
            </a:r>
            <a:r>
              <a:rPr lang="en-US" altLang="en-US" sz="1600" b="1" i="0" dirty="0">
                <a:solidFill>
                  <a:schemeClr val="tx2"/>
                </a:solidFill>
                <a:latin typeface="Arial" panose="020B0604020202020204" pitchFamily="34" charset="0"/>
              </a:rPr>
              <a:t> or liquid</a:t>
            </a:r>
            <a:endParaRPr lang="en-US" altLang="en-US" sz="1600" i="0" dirty="0">
              <a:solidFill>
                <a:schemeClr val="tx2"/>
              </a:solidFill>
              <a:latin typeface="Arial" panose="020B0604020202020204" pitchFamily="34" charset="0"/>
            </a:endParaRPr>
          </a:p>
          <a:p>
            <a:pPr>
              <a:spcBef>
                <a:spcPct val="50000"/>
              </a:spcBef>
            </a:pPr>
            <a:r>
              <a:rPr lang="en-US" altLang="en-US" sz="1400" i="0" dirty="0">
                <a:solidFill>
                  <a:schemeClr val="tx2"/>
                </a:solidFill>
                <a:latin typeface="Arial" panose="020B0604020202020204" pitchFamily="34" charset="0"/>
              </a:rPr>
              <a:t>- </a:t>
            </a:r>
            <a:r>
              <a:rPr lang="en-GB" altLang="en-US" sz="1400" i="0" dirty="0">
                <a:solidFill>
                  <a:schemeClr val="tx2"/>
                </a:solidFill>
                <a:latin typeface="Arial" panose="020B0604020202020204" pitchFamily="34" charset="0"/>
              </a:rPr>
              <a:t>gas or liquid flow </a:t>
            </a:r>
            <a:r>
              <a:rPr lang="en-US" altLang="en-US" sz="1400" i="0" dirty="0">
                <a:solidFill>
                  <a:schemeClr val="tx2"/>
                </a:solidFill>
                <a:latin typeface="Arial" panose="020B0604020202020204" pitchFamily="34" charset="0"/>
              </a:rPr>
              <a:t>(the melted metals as well)</a:t>
            </a:r>
          </a:p>
          <a:p>
            <a:pPr>
              <a:spcBef>
                <a:spcPct val="50000"/>
              </a:spcBef>
            </a:pPr>
            <a:r>
              <a:rPr lang="en-US" altLang="en-US" sz="1400" i="0" dirty="0">
                <a:solidFill>
                  <a:schemeClr val="tx2"/>
                </a:solidFill>
                <a:latin typeface="Arial" panose="020B0604020202020204" pitchFamily="34" charset="0"/>
              </a:rPr>
              <a:t>- </a:t>
            </a:r>
            <a:r>
              <a:rPr lang="en-GB" altLang="en-US" sz="1400" i="0" dirty="0">
                <a:solidFill>
                  <a:schemeClr val="tx2"/>
                </a:solidFill>
                <a:latin typeface="Arial" panose="020B0604020202020204" pitchFamily="34" charset="0"/>
              </a:rPr>
              <a:t>material closed in the chamber kept in the low temperature</a:t>
            </a:r>
            <a:endParaRPr lang="en-US" altLang="en-US" sz="1400" i="0" dirty="0">
              <a:solidFill>
                <a:schemeClr val="tx2"/>
              </a:solidFill>
              <a:latin typeface="Arial" panose="020B0604020202020204" pitchFamily="34" charset="0"/>
            </a:endParaRPr>
          </a:p>
          <a:p>
            <a:pPr>
              <a:spcBef>
                <a:spcPct val="50000"/>
              </a:spcBef>
            </a:pPr>
            <a:r>
              <a:rPr lang="en-GB" altLang="en-US" sz="1400" i="0" dirty="0">
                <a:solidFill>
                  <a:schemeClr val="tx2"/>
                </a:solidFill>
                <a:latin typeface="Arial" panose="020B0604020202020204" pitchFamily="34" charset="0"/>
              </a:rPr>
              <a:t>- in case of gaseous target:</a:t>
            </a:r>
            <a:br>
              <a:rPr lang="en-GB" altLang="en-US" sz="1400" i="0" dirty="0">
                <a:solidFill>
                  <a:schemeClr val="tx2"/>
                </a:solidFill>
                <a:latin typeface="Arial" panose="020B0604020202020204" pitchFamily="34" charset="0"/>
              </a:rPr>
            </a:br>
            <a:r>
              <a:rPr lang="en-GB" altLang="en-US" sz="1400" i="0" dirty="0">
                <a:solidFill>
                  <a:schemeClr val="tx2"/>
                </a:solidFill>
                <a:latin typeface="Arial" panose="020B0604020202020204" pitchFamily="34" charset="0"/>
              </a:rPr>
              <a:t>     implantation into the solid </a:t>
            </a:r>
            <a:r>
              <a:rPr lang="en-GB" altLang="en-US" sz="1400" i="0" dirty="0" smtClean="0">
                <a:solidFill>
                  <a:schemeClr val="tx2"/>
                </a:solidFill>
                <a:latin typeface="Arial" panose="020B0604020202020204" pitchFamily="34" charset="0"/>
              </a:rPr>
              <a:t>backing/carrier (D in PE)</a:t>
            </a:r>
            <a:endParaRPr lang="en-GB" altLang="en-US" sz="1400" i="0" dirty="0">
              <a:solidFill>
                <a:schemeClr val="tx2"/>
              </a:solidFill>
              <a:latin typeface="Arial" panose="020B0604020202020204" pitchFamily="34" charset="0"/>
            </a:endParaRPr>
          </a:p>
        </p:txBody>
      </p:sp>
      <p:pic>
        <p:nvPicPr>
          <p:cNvPr id="13723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664" y="1084821"/>
            <a:ext cx="259238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8768574" y="1100970"/>
            <a:ext cx="30216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algn="ctr"/>
            <a:r>
              <a:rPr lang="en-GB" altLang="ja-JP" sz="1600" i="0" dirty="0">
                <a:latin typeface="Arial" panose="020B0604020202020204" pitchFamily="34" charset="0"/>
                <a:ea typeface="MS PGothic" panose="020B0600070205080204" pitchFamily="34" charset="-128"/>
              </a:rPr>
              <a:t>The apparatus used in 1919 by Rutherford’s  team </a:t>
            </a:r>
            <a:endParaRPr lang="en-GB" altLang="ja-JP" sz="1600" i="0" dirty="0" smtClean="0">
              <a:latin typeface="Arial" panose="020B0604020202020204" pitchFamily="34" charset="0"/>
              <a:ea typeface="MS PGothic" panose="020B0600070205080204" pitchFamily="34" charset="-128"/>
            </a:endParaRPr>
          </a:p>
          <a:p>
            <a:pPr algn="ctr"/>
            <a:r>
              <a:rPr lang="en-GB" altLang="en-US" sz="1600" i="0" baseline="30000" dirty="0" smtClean="0"/>
              <a:t>14</a:t>
            </a:r>
            <a:r>
              <a:rPr lang="en-GB" altLang="en-US" sz="1600" i="0" dirty="0" smtClean="0"/>
              <a:t>N </a:t>
            </a:r>
            <a:r>
              <a:rPr lang="en-GB" altLang="en-US" sz="1600" i="0" dirty="0"/>
              <a:t>+ α → </a:t>
            </a:r>
            <a:r>
              <a:rPr lang="en-GB" altLang="en-US" sz="1600" i="0" baseline="30000" dirty="0"/>
              <a:t>17</a:t>
            </a:r>
            <a:r>
              <a:rPr lang="en-GB" altLang="en-US" sz="1600" i="0" dirty="0"/>
              <a:t>O + </a:t>
            </a:r>
            <a:r>
              <a:rPr lang="en-GB" altLang="en-US" sz="1600" i="0" dirty="0" smtClean="0"/>
              <a:t>p</a:t>
            </a:r>
            <a:endParaRPr lang="en-GB" altLang="ja-JP" sz="1000" i="0" dirty="0">
              <a:latin typeface="Arial" panose="020B0604020202020204" pitchFamily="34" charset="0"/>
              <a:ea typeface="MS PGothic" panose="020B0600070205080204" pitchFamily="34" charset="-128"/>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27" name="ZoneTexte 26"/>
          <p:cNvSpPr txBox="1"/>
          <p:nvPr/>
        </p:nvSpPr>
        <p:spPr>
          <a:xfrm>
            <a:off x="773722" y="30863"/>
            <a:ext cx="1628651" cy="400110"/>
          </a:xfrm>
          <a:prstGeom prst="rect">
            <a:avLst/>
          </a:prstGeom>
          <a:noFill/>
        </p:spPr>
        <p:txBody>
          <a:bodyPr wrap="none" rtlCol="0">
            <a:spAutoFit/>
          </a:bodyPr>
          <a:lstStyle/>
          <a:p>
            <a:r>
              <a:rPr lang="fr-FR" sz="2000" dirty="0" err="1" smtClean="0">
                <a:solidFill>
                  <a:schemeClr val="accent3">
                    <a:lumMod val="75000"/>
                  </a:schemeClr>
                </a:solidFill>
              </a:rPr>
              <a:t>Requirements</a:t>
            </a:r>
            <a:endParaRPr lang="en-US" sz="2000" dirty="0">
              <a:solidFill>
                <a:schemeClr val="accent3">
                  <a:lumMod val="75000"/>
                </a:schemeClr>
              </a:solidFill>
            </a:endParaRPr>
          </a:p>
        </p:txBody>
      </p:sp>
      <p:sp>
        <p:nvSpPr>
          <p:cNvPr id="7" name="ZoneTexte 6"/>
          <p:cNvSpPr txBox="1"/>
          <p:nvPr/>
        </p:nvSpPr>
        <p:spPr>
          <a:xfrm>
            <a:off x="3087091" y="59817"/>
            <a:ext cx="5203577" cy="523220"/>
          </a:xfrm>
          <a:prstGeom prst="rect">
            <a:avLst/>
          </a:prstGeom>
          <a:solidFill>
            <a:schemeClr val="accent1">
              <a:lumMod val="10000"/>
              <a:lumOff val="90000"/>
            </a:schemeClr>
          </a:solidFill>
        </p:spPr>
        <p:txBody>
          <a:bodyPr wrap="square" rtlCol="0">
            <a:spAutoFit/>
          </a:bodyPr>
          <a:lstStyle/>
          <a:p>
            <a:r>
              <a:rPr lang="fr-FR" sz="2800" i="1" dirty="0" smtClean="0">
                <a:solidFill>
                  <a:schemeClr val="accent1"/>
                </a:solidFill>
              </a:rPr>
              <a:t>How </a:t>
            </a:r>
            <a:r>
              <a:rPr lang="fr-FR" sz="2800" i="1" dirty="0" err="1" smtClean="0">
                <a:solidFill>
                  <a:schemeClr val="accent1"/>
                </a:solidFill>
              </a:rPr>
              <a:t>does</a:t>
            </a:r>
            <a:r>
              <a:rPr lang="fr-FR" sz="2800" i="1" dirty="0" smtClean="0">
                <a:solidFill>
                  <a:schemeClr val="accent1"/>
                </a:solidFill>
              </a:rPr>
              <a:t> a </a:t>
            </a:r>
            <a:r>
              <a:rPr lang="fr-FR" sz="2800" i="1" dirty="0" err="1" smtClean="0">
                <a:solidFill>
                  <a:schemeClr val="accent1"/>
                </a:solidFill>
              </a:rPr>
              <a:t>target</a:t>
            </a:r>
            <a:r>
              <a:rPr lang="fr-FR" sz="2800" i="1" dirty="0" smtClean="0">
                <a:solidFill>
                  <a:schemeClr val="accent1"/>
                </a:solidFill>
              </a:rPr>
              <a:t> look </a:t>
            </a:r>
            <a:r>
              <a:rPr lang="fr-FR" sz="2800" i="1" dirty="0" err="1" smtClean="0">
                <a:solidFill>
                  <a:schemeClr val="accent1"/>
                </a:solidFill>
              </a:rPr>
              <a:t>like</a:t>
            </a:r>
            <a:r>
              <a:rPr lang="fr-FR" sz="2800" i="1" dirty="0" smtClean="0">
                <a:solidFill>
                  <a:schemeClr val="accent1"/>
                </a:solidFill>
              </a:rPr>
              <a:t> ?</a:t>
            </a:r>
            <a:endParaRPr lang="en-US" sz="2800" i="1" dirty="0">
              <a:solidFill>
                <a:schemeClr val="accent1"/>
              </a:solidFill>
            </a:endParaRPr>
          </a:p>
        </p:txBody>
      </p:sp>
      <p:grpSp>
        <p:nvGrpSpPr>
          <p:cNvPr id="14" name="Groupe 13"/>
          <p:cNvGrpSpPr/>
          <p:nvPr/>
        </p:nvGrpSpPr>
        <p:grpSpPr>
          <a:xfrm>
            <a:off x="189306" y="3104124"/>
            <a:ext cx="6779728" cy="3047943"/>
            <a:chOff x="581192" y="3060580"/>
            <a:chExt cx="6779728" cy="3047943"/>
          </a:xfrm>
        </p:grpSpPr>
        <p:grpSp>
          <p:nvGrpSpPr>
            <p:cNvPr id="12" name="Groupe 11"/>
            <p:cNvGrpSpPr/>
            <p:nvPr/>
          </p:nvGrpSpPr>
          <p:grpSpPr>
            <a:xfrm>
              <a:off x="581192" y="3405110"/>
              <a:ext cx="6779728" cy="2703413"/>
              <a:chOff x="581192" y="3405110"/>
              <a:chExt cx="6779728" cy="2703413"/>
            </a:xfrm>
          </p:grpSpPr>
          <p:grpSp>
            <p:nvGrpSpPr>
              <p:cNvPr id="10" name="Groupe 9"/>
              <p:cNvGrpSpPr/>
              <p:nvPr/>
            </p:nvGrpSpPr>
            <p:grpSpPr>
              <a:xfrm>
                <a:off x="581192" y="3551478"/>
                <a:ext cx="4293470" cy="2496108"/>
                <a:chOff x="3386290" y="3138963"/>
                <a:chExt cx="4293470" cy="2496108"/>
              </a:xfrm>
            </p:grpSpPr>
            <p:pic>
              <p:nvPicPr>
                <p:cNvPr id="31" name="Picture 8"/>
                <p:cNvPicPr>
                  <a:picLocks noChangeAspect="1"/>
                </p:cNvPicPr>
                <p:nvPr/>
              </p:nvPicPr>
              <p:blipFill rotWithShape="1">
                <a:blip r:embed="rId4"/>
                <a:srcRect b="1857"/>
                <a:stretch/>
              </p:blipFill>
              <p:spPr>
                <a:xfrm>
                  <a:off x="4240900" y="3138963"/>
                  <a:ext cx="2897958" cy="2012748"/>
                </a:xfrm>
                <a:prstGeom prst="rect">
                  <a:avLst/>
                </a:prstGeom>
              </p:spPr>
            </p:pic>
            <p:sp>
              <p:nvSpPr>
                <p:cNvPr id="32" name="Rectangle 31"/>
                <p:cNvSpPr/>
                <p:nvPr/>
              </p:nvSpPr>
              <p:spPr>
                <a:xfrm>
                  <a:off x="3386290" y="5204184"/>
                  <a:ext cx="4293470" cy="430887"/>
                </a:xfrm>
                <a:prstGeom prst="rect">
                  <a:avLst/>
                </a:prstGeom>
              </p:spPr>
              <p:txBody>
                <a:bodyPr wrap="square">
                  <a:spAutoFit/>
                </a:bodyPr>
                <a:lstStyle/>
                <a:p>
                  <a:pPr algn="just"/>
                  <a:r>
                    <a:rPr lang="en-US" sz="11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Design proposed by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E</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Noah and all,</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hlinkClick r:id="rId5"/>
                    </a:rPr>
                    <a:t>EURISOL 100 kW Target Stations Operation and Implications for its Proton Driver Beam</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EPAC,2006 </a:t>
                  </a:r>
                  <a:endParaRPr lang="fr-FR" sz="1100" i="1" dirty="0">
                    <a:solidFill>
                      <a:schemeClr val="tx2"/>
                    </a:solidFill>
                  </a:endParaRPr>
                </a:p>
              </p:txBody>
            </p:sp>
          </p:grpSp>
          <p:grpSp>
            <p:nvGrpSpPr>
              <p:cNvPr id="11" name="Groupe 10"/>
              <p:cNvGrpSpPr/>
              <p:nvPr/>
            </p:nvGrpSpPr>
            <p:grpSpPr>
              <a:xfrm>
                <a:off x="4800613" y="3405110"/>
                <a:ext cx="2560307" cy="2703413"/>
                <a:chOff x="6811971" y="3050852"/>
                <a:chExt cx="4505335" cy="3684582"/>
              </a:xfrm>
            </p:grpSpPr>
            <p:sp>
              <p:nvSpPr>
                <p:cNvPr id="34" name="TextBox 13">
                  <a:extLst>
                    <a:ext uri="{FF2B5EF4-FFF2-40B4-BE49-F238E27FC236}">
                      <a16:creationId xmlns:a16="http://schemas.microsoft.com/office/drawing/2014/main" id="{2C31E82C-3917-401F-81C9-314CC0843041}"/>
                    </a:ext>
                  </a:extLst>
                </p:cNvPr>
                <p:cNvSpPr txBox="1"/>
                <p:nvPr/>
              </p:nvSpPr>
              <p:spPr>
                <a:xfrm>
                  <a:off x="6967707" y="5938423"/>
                  <a:ext cx="4349599" cy="797011"/>
                </a:xfrm>
                <a:prstGeom prst="rect">
                  <a:avLst/>
                </a:prstGeom>
                <a:noFill/>
              </p:spPr>
              <p:txBody>
                <a:bodyPr wrap="square" rtlCol="0">
                  <a:spAutoFit/>
                </a:bodyPr>
                <a:lstStyle/>
                <a:p>
                  <a:r>
                    <a:rPr lang="en-US" sz="1600" dirty="0">
                      <a:solidFill>
                        <a:schemeClr val="accent1">
                          <a:lumMod val="75000"/>
                        </a:schemeClr>
                      </a:solidFill>
                      <a:latin typeface="Calibri Light" panose="020F0302020204030204" pitchFamily="34" charset="0"/>
                    </a:rPr>
                    <a:t>Images from Melanie Delonca CERN </a:t>
                  </a:r>
                  <a:r>
                    <a:rPr lang="en-US" sz="1600" dirty="0" err="1">
                      <a:solidFill>
                        <a:schemeClr val="accent1">
                          <a:lumMod val="75000"/>
                        </a:schemeClr>
                      </a:solidFill>
                      <a:latin typeface="Calibri Light" panose="020F0302020204030204" pitchFamily="34" charset="0"/>
                    </a:rPr>
                    <a:t>Ph.D</a:t>
                  </a:r>
                  <a:r>
                    <a:rPr lang="en-US" sz="1600" dirty="0">
                      <a:solidFill>
                        <a:schemeClr val="accent1">
                          <a:lumMod val="75000"/>
                        </a:schemeClr>
                      </a:solidFill>
                      <a:latin typeface="Calibri Light" panose="020F0302020204030204" pitchFamily="34" charset="0"/>
                    </a:rPr>
                    <a:t> </a:t>
                  </a:r>
                  <a:r>
                    <a:rPr lang="en-US" sz="1600" dirty="0" smtClean="0">
                      <a:solidFill>
                        <a:schemeClr val="accent1">
                          <a:lumMod val="75000"/>
                        </a:schemeClr>
                      </a:solidFill>
                      <a:latin typeface="Calibri Light" panose="020F0302020204030204" pitchFamily="34" charset="0"/>
                    </a:rPr>
                    <a:t>thesis</a:t>
                  </a:r>
                </a:p>
              </p:txBody>
            </p:sp>
            <p:pic>
              <p:nvPicPr>
                <p:cNvPr id="36" name="Imagen 20">
                  <a:extLst>
                    <a:ext uri="{FF2B5EF4-FFF2-40B4-BE49-F238E27FC236}">
                      <a16:creationId xmlns:a16="http://schemas.microsoft.com/office/drawing/2014/main" id="{BB5CB6B1-C7F7-4C95-B1B3-938D0A62DFEF}"/>
                    </a:ext>
                  </a:extLst>
                </p:cNvPr>
                <p:cNvPicPr>
                  <a:picLocks noChangeAspect="1"/>
                </p:cNvPicPr>
                <p:nvPr/>
              </p:nvPicPr>
              <p:blipFill rotWithShape="1">
                <a:blip r:embed="rId6"/>
                <a:srcRect l="14092" t="13622" r="38242" b="32223"/>
                <a:stretch/>
              </p:blipFill>
              <p:spPr>
                <a:xfrm>
                  <a:off x="6811971" y="3050852"/>
                  <a:ext cx="4505335" cy="2879315"/>
                </a:xfrm>
                <a:prstGeom prst="rect">
                  <a:avLst/>
                </a:prstGeom>
              </p:spPr>
            </p:pic>
          </p:grpSp>
        </p:grpSp>
        <p:sp>
          <p:nvSpPr>
            <p:cNvPr id="13" name="ZoneTexte 12"/>
            <p:cNvSpPr txBox="1"/>
            <p:nvPr/>
          </p:nvSpPr>
          <p:spPr>
            <a:xfrm>
              <a:off x="581192" y="3060580"/>
              <a:ext cx="1168910" cy="646331"/>
            </a:xfrm>
            <a:prstGeom prst="rect">
              <a:avLst/>
            </a:prstGeom>
            <a:noFill/>
          </p:spPr>
          <p:txBody>
            <a:bodyPr wrap="none" rtlCol="0">
              <a:spAutoFit/>
            </a:bodyPr>
            <a:lstStyle/>
            <a:p>
              <a:r>
                <a:rPr lang="fr-FR" dirty="0" smtClean="0"/>
                <a:t>LIEBE</a:t>
              </a:r>
            </a:p>
            <a:p>
              <a:r>
                <a:rPr lang="fr-FR" dirty="0" smtClean="0"/>
                <a:t>EMIS 2018</a:t>
              </a:r>
              <a:endParaRPr lang="en-US" dirty="0"/>
            </a:p>
          </p:txBody>
        </p:sp>
      </p:grpSp>
      <p:grpSp>
        <p:nvGrpSpPr>
          <p:cNvPr id="15" name="Groupe 14"/>
          <p:cNvGrpSpPr/>
          <p:nvPr/>
        </p:nvGrpSpPr>
        <p:grpSpPr>
          <a:xfrm>
            <a:off x="7435887" y="3287766"/>
            <a:ext cx="4544566" cy="3451283"/>
            <a:chOff x="7647434" y="3337577"/>
            <a:chExt cx="4544566" cy="3451283"/>
          </a:xfrm>
        </p:grpSpPr>
        <p:pic>
          <p:nvPicPr>
            <p:cNvPr id="41"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0430" y="3337577"/>
              <a:ext cx="2651570" cy="26958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4882" y="5947571"/>
              <a:ext cx="1509664" cy="841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1" b="51936"/>
            <a:stretch/>
          </p:blipFill>
          <p:spPr bwMode="auto">
            <a:xfrm>
              <a:off x="7647434" y="3599883"/>
              <a:ext cx="2242280" cy="176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8545" y="5732736"/>
              <a:ext cx="1118711" cy="10329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86496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31</a:t>
            </a:fld>
            <a:endParaRPr lang="en-US" dirty="0"/>
          </a:p>
        </p:txBody>
      </p:sp>
      <p:sp>
        <p:nvSpPr>
          <p:cNvPr id="91" name="Titre 16"/>
          <p:cNvSpPr>
            <a:spLocks noGrp="1"/>
          </p:cNvSpPr>
          <p:nvPr/>
        </p:nvSpPr>
        <p:spPr>
          <a:xfrm>
            <a:off x="6113088" y="563698"/>
            <a:ext cx="4502420" cy="9096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fontAlgn="auto" hangingPunct="1">
              <a:spcAft>
                <a:spcPts val="0"/>
              </a:spcAft>
              <a:defRPr/>
            </a:pPr>
            <a:r>
              <a:rPr lang="en-US" sz="2400" cap="none" dirty="0" err="1" smtClean="0"/>
              <a:t>MagIc</a:t>
            </a:r>
            <a:r>
              <a:rPr lang="en-US" sz="2400" cap="none" dirty="0" smtClean="0"/>
              <a:t> </a:t>
            </a:r>
            <a:r>
              <a:rPr lang="en-US" sz="2400" cap="none" dirty="0"/>
              <a:t>Numbers Off </a:t>
            </a:r>
            <a:r>
              <a:rPr lang="en-US" sz="2400" cap="none" dirty="0" smtClean="0"/>
              <a:t>Stability</a:t>
            </a:r>
            <a:endParaRPr lang="en-US" sz="2400" cap="none" dirty="0"/>
          </a:p>
        </p:txBody>
      </p:sp>
      <p:grpSp>
        <p:nvGrpSpPr>
          <p:cNvPr id="100" name="Grouper 249"/>
          <p:cNvGrpSpPr/>
          <p:nvPr/>
        </p:nvGrpSpPr>
        <p:grpSpPr>
          <a:xfrm>
            <a:off x="1649091" y="1265606"/>
            <a:ext cx="2903007" cy="2154950"/>
            <a:chOff x="-70377" y="680028"/>
            <a:chExt cx="2903007" cy="2031325"/>
          </a:xfrm>
        </p:grpSpPr>
        <p:sp>
          <p:nvSpPr>
            <p:cNvPr id="201" name="ZoneTexte 250"/>
            <p:cNvSpPr txBox="1"/>
            <p:nvPr/>
          </p:nvSpPr>
          <p:spPr>
            <a:xfrm>
              <a:off x="-70377" y="680028"/>
              <a:ext cx="2903007" cy="2031325"/>
            </a:xfrm>
            <a:prstGeom prst="rect">
              <a:avLst/>
            </a:prstGeom>
            <a:noFill/>
            <a:ln w="25400">
              <a:solidFill>
                <a:schemeClr val="accent1">
                  <a:lumMod val="60000"/>
                  <a:lumOff val="40000"/>
                </a:schemeClr>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fr-FR" dirty="0" err="1">
                  <a:solidFill>
                    <a:prstClr val="black"/>
                  </a:solidFill>
                </a:rPr>
                <a:t>Liquid</a:t>
              </a:r>
              <a:r>
                <a:rPr lang="fr-FR" dirty="0">
                  <a:solidFill>
                    <a:prstClr val="black"/>
                  </a:solidFill>
                </a:rPr>
                <a:t> H</a:t>
              </a:r>
              <a:r>
                <a:rPr lang="fr-FR" baseline="-25000" dirty="0">
                  <a:solidFill>
                    <a:prstClr val="black"/>
                  </a:solidFill>
                </a:rPr>
                <a:t>2 </a:t>
              </a:r>
              <a:r>
                <a:rPr lang="fr-FR" dirty="0" err="1">
                  <a:solidFill>
                    <a:prstClr val="black"/>
                  </a:solidFill>
                </a:rPr>
                <a:t>target</a:t>
              </a:r>
              <a:endParaRPr lang="fr-FR" dirty="0">
                <a:solidFill>
                  <a:prstClr val="black"/>
                </a:solidFill>
              </a:endParaRPr>
            </a:p>
            <a:p>
              <a:pPr algn="just" fontAlgn="base">
                <a:spcBef>
                  <a:spcPct val="0"/>
                </a:spcBef>
                <a:spcAft>
                  <a:spcPct val="0"/>
                </a:spcAft>
              </a:pPr>
              <a:endParaRPr lang="fr-FR" dirty="0">
                <a:solidFill>
                  <a:prstClr val="black"/>
                </a:solidFill>
              </a:endParaRPr>
            </a:p>
            <a:p>
              <a:pPr algn="just" fontAlgn="base">
                <a:spcBef>
                  <a:spcPct val="0"/>
                </a:spcBef>
                <a:spcAft>
                  <a:spcPct val="0"/>
                </a:spcAft>
              </a:pPr>
              <a:endParaRPr lang="fr-FR" dirty="0">
                <a:solidFill>
                  <a:prstClr val="black"/>
                </a:solidFill>
              </a:endParaRPr>
            </a:p>
            <a:p>
              <a:pPr algn="just" fontAlgn="base">
                <a:spcBef>
                  <a:spcPct val="0"/>
                </a:spcBef>
                <a:spcAft>
                  <a:spcPct val="0"/>
                </a:spcAft>
              </a:pPr>
              <a:endParaRPr lang="fr-FR" dirty="0">
                <a:solidFill>
                  <a:prstClr val="black"/>
                </a:solidFill>
              </a:endParaRPr>
            </a:p>
            <a:p>
              <a:pPr algn="just" fontAlgn="base">
                <a:spcBef>
                  <a:spcPct val="0"/>
                </a:spcBef>
                <a:spcAft>
                  <a:spcPct val="0"/>
                </a:spcAft>
              </a:pPr>
              <a:endParaRPr lang="fr-FR" dirty="0">
                <a:solidFill>
                  <a:prstClr val="black"/>
                </a:solidFill>
              </a:endParaRPr>
            </a:p>
            <a:p>
              <a:pPr algn="just" fontAlgn="base">
                <a:spcBef>
                  <a:spcPct val="0"/>
                </a:spcBef>
                <a:spcAft>
                  <a:spcPct val="0"/>
                </a:spcAft>
              </a:pPr>
              <a:endParaRPr lang="fr-FR" dirty="0">
                <a:solidFill>
                  <a:prstClr val="black"/>
                </a:solidFill>
              </a:endParaRPr>
            </a:p>
            <a:p>
              <a:pPr algn="just" fontAlgn="base">
                <a:spcBef>
                  <a:spcPct val="0"/>
                </a:spcBef>
                <a:spcAft>
                  <a:spcPct val="0"/>
                </a:spcAft>
              </a:pPr>
              <a:endParaRPr lang="fr-FR" dirty="0">
                <a:solidFill>
                  <a:prstClr val="black"/>
                </a:solidFill>
              </a:endParaRPr>
            </a:p>
          </p:txBody>
        </p:sp>
        <p:pic>
          <p:nvPicPr>
            <p:cNvPr id="202" name="Image 201"/>
            <p:cNvPicPr>
              <a:picLocks noChangeAspect="1"/>
            </p:cNvPicPr>
            <p:nvPr/>
          </p:nvPicPr>
          <p:blipFill rotWithShape="1">
            <a:blip r:embed="rId2">
              <a:extLst>
                <a:ext uri="{28A0092B-C50C-407E-A947-70E740481C1C}">
                  <a14:useLocalDpi xmlns:a14="http://schemas.microsoft.com/office/drawing/2010/main" val="0"/>
                </a:ext>
              </a:extLst>
            </a:blip>
            <a:srcRect l="4687" t="31351" r="11789" b="5221"/>
            <a:stretch/>
          </p:blipFill>
          <p:spPr bwMode="auto">
            <a:xfrm>
              <a:off x="31304" y="1049360"/>
              <a:ext cx="2716792" cy="1548000"/>
            </a:xfrm>
            <a:prstGeom prst="rect">
              <a:avLst/>
            </a:prstGeom>
            <a:noFill/>
            <a:ln w="9525">
              <a:solidFill>
                <a:srgbClr val="000000"/>
              </a:solidFill>
              <a:miter lim="800000"/>
              <a:headEnd/>
              <a:tailEnd/>
            </a:ln>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249" name="Groupe 248"/>
          <p:cNvGrpSpPr/>
          <p:nvPr/>
        </p:nvGrpSpPr>
        <p:grpSpPr>
          <a:xfrm>
            <a:off x="4663220" y="1459772"/>
            <a:ext cx="5964929" cy="4197161"/>
            <a:chOff x="4663220" y="1459772"/>
            <a:chExt cx="5964929" cy="4197161"/>
          </a:xfrm>
        </p:grpSpPr>
        <p:sp>
          <p:nvSpPr>
            <p:cNvPr id="92" name="Rectangle 91"/>
            <p:cNvSpPr/>
            <p:nvPr/>
          </p:nvSpPr>
          <p:spPr>
            <a:xfrm>
              <a:off x="8087476" y="5226046"/>
              <a:ext cx="2540673" cy="430887"/>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nb-NO" sz="1100" dirty="0">
                  <a:solidFill>
                    <a:prstClr val="black"/>
                  </a:solidFill>
                </a:rPr>
                <a:t>http://</a:t>
              </a:r>
              <a:r>
                <a:rPr lang="nb-NO" sz="1100" dirty="0" err="1">
                  <a:solidFill>
                    <a:prstClr val="black"/>
                  </a:solidFill>
                </a:rPr>
                <a:t>minos.cea.fr</a:t>
              </a:r>
              <a:endParaRPr lang="fr-FR" sz="1100" dirty="0">
                <a:solidFill>
                  <a:prstClr val="black"/>
                </a:solidFill>
              </a:endParaRPr>
            </a:p>
            <a:p>
              <a:pPr fontAlgn="base">
                <a:spcBef>
                  <a:spcPct val="0"/>
                </a:spcBef>
                <a:spcAft>
                  <a:spcPct val="0"/>
                </a:spcAft>
              </a:pPr>
              <a:r>
                <a:rPr lang="nb-NO" sz="1100" dirty="0" err="1">
                  <a:solidFill>
                    <a:prstClr val="black"/>
                  </a:solidFill>
                </a:rPr>
                <a:t>Obertelli</a:t>
              </a:r>
              <a:r>
                <a:rPr lang="nb-NO" sz="1100" dirty="0">
                  <a:solidFill>
                    <a:prstClr val="black"/>
                  </a:solidFill>
                </a:rPr>
                <a:t> </a:t>
              </a:r>
              <a:r>
                <a:rPr lang="nb-NO" sz="1100" i="1" dirty="0">
                  <a:solidFill>
                    <a:prstClr val="black"/>
                  </a:solidFill>
                </a:rPr>
                <a:t>et al</a:t>
              </a:r>
              <a:r>
                <a:rPr lang="nb-NO" sz="1100" dirty="0">
                  <a:solidFill>
                    <a:prstClr val="black"/>
                  </a:solidFill>
                </a:rPr>
                <a:t>, Eur. </a:t>
              </a:r>
              <a:r>
                <a:rPr lang="nb-NO" sz="1100" dirty="0" err="1">
                  <a:solidFill>
                    <a:prstClr val="black"/>
                  </a:solidFill>
                </a:rPr>
                <a:t>Phys</a:t>
              </a:r>
              <a:r>
                <a:rPr lang="nb-NO" sz="1100" dirty="0">
                  <a:solidFill>
                    <a:prstClr val="black"/>
                  </a:solidFill>
                </a:rPr>
                <a:t>. J. A 50, 8 (2014)</a:t>
              </a:r>
            </a:p>
          </p:txBody>
        </p:sp>
        <p:sp>
          <p:nvSpPr>
            <p:cNvPr id="93" name="TextBox 4"/>
            <p:cNvSpPr txBox="1"/>
            <p:nvPr/>
          </p:nvSpPr>
          <p:spPr>
            <a:xfrm>
              <a:off x="6264147" y="1459772"/>
              <a:ext cx="3799175"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baseline="30000" dirty="0">
                  <a:solidFill>
                    <a:prstClr val="black"/>
                  </a:solidFill>
                </a:rPr>
                <a:t>A</a:t>
              </a:r>
              <a:r>
                <a:rPr lang="en-US" dirty="0">
                  <a:solidFill>
                    <a:prstClr val="black"/>
                  </a:solidFill>
                </a:rPr>
                <a:t>X</a:t>
              </a:r>
              <a:r>
                <a:rPr lang="en-US" baseline="30000" dirty="0">
                  <a:solidFill>
                    <a:prstClr val="black"/>
                  </a:solidFill>
                </a:rPr>
                <a:t> </a:t>
              </a:r>
              <a:r>
                <a:rPr lang="en-US" dirty="0">
                  <a:solidFill>
                    <a:prstClr val="black"/>
                  </a:solidFill>
                </a:rPr>
                <a:t>(p , 2p) </a:t>
              </a:r>
              <a:r>
                <a:rPr lang="en-US" baseline="30000" dirty="0" smtClean="0">
                  <a:solidFill>
                    <a:prstClr val="black"/>
                  </a:solidFill>
                </a:rPr>
                <a:t>A-1</a:t>
              </a:r>
              <a:r>
                <a:rPr lang="en-US" dirty="0" smtClean="0">
                  <a:solidFill>
                    <a:prstClr val="black"/>
                  </a:solidFill>
                </a:rPr>
                <a:t>Y       proton </a:t>
              </a:r>
              <a:r>
                <a:rPr lang="en-US" dirty="0">
                  <a:solidFill>
                    <a:prstClr val="black"/>
                  </a:solidFill>
                </a:rPr>
                <a:t>knockout</a:t>
              </a:r>
            </a:p>
          </p:txBody>
        </p:sp>
        <p:grpSp>
          <p:nvGrpSpPr>
            <p:cNvPr id="94" name="Grouper 185"/>
            <p:cNvGrpSpPr/>
            <p:nvPr/>
          </p:nvGrpSpPr>
          <p:grpSpPr>
            <a:xfrm>
              <a:off x="4663220" y="3397382"/>
              <a:ext cx="5744506" cy="748544"/>
              <a:chOff x="3019952" y="2944762"/>
              <a:chExt cx="5744506" cy="748544"/>
            </a:xfrm>
          </p:grpSpPr>
          <p:grpSp>
            <p:nvGrpSpPr>
              <p:cNvPr id="206" name="Grouper 201"/>
              <p:cNvGrpSpPr/>
              <p:nvPr/>
            </p:nvGrpSpPr>
            <p:grpSpPr>
              <a:xfrm>
                <a:off x="4286147" y="2983321"/>
                <a:ext cx="2118848" cy="633460"/>
                <a:chOff x="4286147" y="2983321"/>
                <a:chExt cx="2118848" cy="633460"/>
              </a:xfrm>
            </p:grpSpPr>
            <p:sp>
              <p:nvSpPr>
                <p:cNvPr id="215" name="Rectangle 214"/>
                <p:cNvSpPr>
                  <a:spLocks noChangeArrowheads="1"/>
                </p:cNvSpPr>
                <p:nvPr/>
              </p:nvSpPr>
              <p:spPr bwMode="auto">
                <a:xfrm>
                  <a:off x="4286147" y="2983321"/>
                  <a:ext cx="225360" cy="632215"/>
                </a:xfrm>
                <a:prstGeom prst="rect">
                  <a:avLst/>
                </a:prstGeom>
                <a:solidFill>
                  <a:srgbClr val="C0C0C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216" name="Rectangle 215"/>
                <p:cNvSpPr>
                  <a:spLocks noChangeArrowheads="1"/>
                </p:cNvSpPr>
                <p:nvPr/>
              </p:nvSpPr>
              <p:spPr bwMode="auto">
                <a:xfrm>
                  <a:off x="4509184" y="2984483"/>
                  <a:ext cx="1895811" cy="632298"/>
                </a:xfrm>
                <a:prstGeom prst="rect">
                  <a:avLst/>
                </a:prstGeom>
                <a:gradFill flip="none" rotWithShape="1">
                  <a:gsLst>
                    <a:gs pos="0">
                      <a:schemeClr val="accent5"/>
                    </a:gs>
                    <a:gs pos="50000">
                      <a:schemeClr val="accent5"/>
                    </a:gs>
                    <a:gs pos="100000">
                      <a:schemeClr val="accent5">
                        <a:lumMod val="60000"/>
                        <a:lumOff val="40000"/>
                      </a:schemeClr>
                    </a:gs>
                  </a:gsLst>
                  <a:lin ang="0" scaled="1"/>
                  <a:tileRect/>
                </a:gra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fr-FR">
                    <a:solidFill>
                      <a:prstClr val="black"/>
                    </a:solidFill>
                  </a:endParaRPr>
                </a:p>
              </p:txBody>
            </p:sp>
          </p:grpSp>
          <p:sp>
            <p:nvSpPr>
              <p:cNvPr id="207" name="Line 75"/>
              <p:cNvSpPr>
                <a:spLocks noChangeShapeType="1"/>
              </p:cNvSpPr>
              <p:nvPr/>
            </p:nvSpPr>
            <p:spPr bwMode="auto">
              <a:xfrm flipH="1">
                <a:off x="3019952" y="3316009"/>
                <a:ext cx="5744506"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nvGrpSpPr>
              <p:cNvPr id="208" name="Grouper 192"/>
              <p:cNvGrpSpPr/>
              <p:nvPr/>
            </p:nvGrpSpPr>
            <p:grpSpPr>
              <a:xfrm>
                <a:off x="3131840" y="2944762"/>
                <a:ext cx="1762435" cy="748544"/>
                <a:chOff x="3131840" y="2944762"/>
                <a:chExt cx="1762435" cy="748544"/>
              </a:xfrm>
            </p:grpSpPr>
            <p:sp>
              <p:nvSpPr>
                <p:cNvPr id="209" name="Line 16"/>
                <p:cNvSpPr>
                  <a:spLocks noChangeShapeType="1"/>
                </p:cNvSpPr>
                <p:nvPr/>
              </p:nvSpPr>
              <p:spPr bwMode="auto">
                <a:xfrm>
                  <a:off x="3131840" y="3251723"/>
                  <a:ext cx="1762435" cy="5868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nvGrpSpPr>
                <p:cNvPr id="210" name="Grouper 194"/>
                <p:cNvGrpSpPr/>
                <p:nvPr/>
              </p:nvGrpSpPr>
              <p:grpSpPr>
                <a:xfrm>
                  <a:off x="3131840" y="2944762"/>
                  <a:ext cx="1012148" cy="748544"/>
                  <a:chOff x="3131840" y="2944762"/>
                  <a:chExt cx="1012148" cy="748544"/>
                </a:xfrm>
              </p:grpSpPr>
              <p:grpSp>
                <p:nvGrpSpPr>
                  <p:cNvPr id="211" name="Grouper 195"/>
                  <p:cNvGrpSpPr/>
                  <p:nvPr/>
                </p:nvGrpSpPr>
                <p:grpSpPr>
                  <a:xfrm>
                    <a:off x="3131840" y="2944762"/>
                    <a:ext cx="1012148" cy="285718"/>
                    <a:chOff x="3131840" y="2944762"/>
                    <a:chExt cx="1012148" cy="285718"/>
                  </a:xfrm>
                </p:grpSpPr>
                <p:sp>
                  <p:nvSpPr>
                    <p:cNvPr id="213" name="Text Box 35"/>
                    <p:cNvSpPr txBox="1">
                      <a:spLocks noChangeArrowheads="1"/>
                    </p:cNvSpPr>
                    <p:nvPr/>
                  </p:nvSpPr>
                  <p:spPr bwMode="auto">
                    <a:xfrm>
                      <a:off x="3131840" y="2953481"/>
                      <a:ext cx="814647"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200" dirty="0">
                          <a:solidFill>
                            <a:prstClr val="black"/>
                          </a:solidFill>
                        </a:rPr>
                        <a:t>Projectile</a:t>
                      </a:r>
                    </a:p>
                  </p:txBody>
                </p:sp>
                <p:sp>
                  <p:nvSpPr>
                    <p:cNvPr id="214" name="Text Box 93"/>
                    <p:cNvSpPr txBox="1">
                      <a:spLocks noChangeArrowheads="1"/>
                    </p:cNvSpPr>
                    <p:nvPr/>
                  </p:nvSpPr>
                  <p:spPr bwMode="auto">
                    <a:xfrm>
                      <a:off x="3851920" y="2944762"/>
                      <a:ext cx="292068"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200" dirty="0">
                          <a:solidFill>
                            <a:prstClr val="black"/>
                          </a:solidFill>
                          <a:latin typeface="Symbol" charset="0"/>
                          <a:sym typeface="Symbol" charset="0"/>
                        </a:rPr>
                        <a:t></a:t>
                      </a:r>
                      <a:r>
                        <a:rPr lang="en-US" sz="1200" baseline="-25000" dirty="0" err="1">
                          <a:solidFill>
                            <a:prstClr val="black"/>
                          </a:solidFill>
                        </a:rPr>
                        <a:t>i</a:t>
                      </a:r>
                      <a:endParaRPr lang="en-US" sz="1200" dirty="0">
                        <a:solidFill>
                          <a:prstClr val="black"/>
                        </a:solidFill>
                      </a:endParaRPr>
                    </a:p>
                  </p:txBody>
                </p:sp>
              </p:grpSp>
              <p:sp>
                <p:nvSpPr>
                  <p:cNvPr id="212" name="Text Box 37"/>
                  <p:cNvSpPr txBox="1">
                    <a:spLocks noChangeArrowheads="1"/>
                  </p:cNvSpPr>
                  <p:nvPr/>
                </p:nvSpPr>
                <p:spPr bwMode="auto">
                  <a:xfrm>
                    <a:off x="3419872" y="3323974"/>
                    <a:ext cx="47104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pPr>
                    <a:r>
                      <a:rPr lang="en-US" sz="1800" b="1" baseline="30000" dirty="0">
                        <a:solidFill>
                          <a:prstClr val="black"/>
                        </a:solidFill>
                      </a:rPr>
                      <a:t>A</a:t>
                    </a:r>
                    <a:r>
                      <a:rPr lang="en-US" sz="1800" b="1" dirty="0" smtClean="0">
                        <a:solidFill>
                          <a:prstClr val="black"/>
                        </a:solidFill>
                      </a:rPr>
                      <a:t>X</a:t>
                    </a:r>
                    <a:endParaRPr lang="en-US" sz="1800" b="1" baseline="30000" dirty="0">
                      <a:solidFill>
                        <a:prstClr val="black"/>
                      </a:solidFill>
                    </a:endParaRPr>
                  </a:p>
                </p:txBody>
              </p:sp>
            </p:grpSp>
          </p:grpSp>
        </p:grpSp>
        <p:sp>
          <p:nvSpPr>
            <p:cNvPr id="95" name="Text Box 79"/>
            <p:cNvSpPr txBox="1">
              <a:spLocks noChangeArrowheads="1"/>
            </p:cNvSpPr>
            <p:nvPr/>
          </p:nvSpPr>
          <p:spPr bwMode="auto">
            <a:xfrm>
              <a:off x="10150696" y="2201710"/>
              <a:ext cx="313044" cy="3693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800" dirty="0">
                  <a:solidFill>
                    <a:srgbClr val="0070C0"/>
                  </a:solidFill>
                </a:rPr>
                <a:t>p</a:t>
              </a:r>
            </a:p>
          </p:txBody>
        </p:sp>
        <p:sp>
          <p:nvSpPr>
            <p:cNvPr id="96" name="Line 18"/>
            <p:cNvSpPr>
              <a:spLocks noChangeShapeType="1"/>
            </p:cNvSpPr>
            <p:nvPr/>
          </p:nvSpPr>
          <p:spPr bwMode="auto">
            <a:xfrm flipV="1">
              <a:off x="6823885" y="2480750"/>
              <a:ext cx="3699242" cy="1304502"/>
            </a:xfrm>
            <a:prstGeom prst="line">
              <a:avLst/>
            </a:prstGeom>
            <a:noFill/>
            <a:ln w="12700">
              <a:solidFill>
                <a:srgbClr val="0070C0"/>
              </a:solidFill>
              <a:round/>
              <a:headEnd/>
              <a:tailEnd type="stealth"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97" name="Text Box 95"/>
            <p:cNvSpPr txBox="1">
              <a:spLocks noChangeArrowheads="1"/>
            </p:cNvSpPr>
            <p:nvPr/>
          </p:nvSpPr>
          <p:spPr bwMode="auto">
            <a:xfrm>
              <a:off x="6503300" y="3209822"/>
              <a:ext cx="35298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b="1" dirty="0">
                  <a:solidFill>
                    <a:srgbClr val="FF0000"/>
                  </a:solidFill>
                  <a:latin typeface="Symbol" charset="0"/>
                  <a:sym typeface="Symbol" charset="0"/>
                </a:rPr>
                <a:t></a:t>
              </a:r>
              <a:endParaRPr lang="en-US" b="1" dirty="0">
                <a:solidFill>
                  <a:prstClr val="black"/>
                </a:solidFill>
              </a:endParaRPr>
            </a:p>
          </p:txBody>
        </p:sp>
        <p:sp>
          <p:nvSpPr>
            <p:cNvPr id="98" name="Line 17"/>
            <p:cNvSpPr>
              <a:spLocks noChangeShapeType="1"/>
            </p:cNvSpPr>
            <p:nvPr/>
          </p:nvSpPr>
          <p:spPr bwMode="auto">
            <a:xfrm>
              <a:off x="6837825" y="3789074"/>
              <a:ext cx="2730013" cy="13126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nvGrpSpPr>
            <p:cNvPr id="99" name="Groupe 98"/>
            <p:cNvGrpSpPr/>
            <p:nvPr/>
          </p:nvGrpSpPr>
          <p:grpSpPr>
            <a:xfrm>
              <a:off x="8364298" y="3569862"/>
              <a:ext cx="940776" cy="648072"/>
              <a:chOff x="6721030" y="3429000"/>
              <a:chExt cx="940776" cy="648072"/>
            </a:xfrm>
          </p:grpSpPr>
          <p:sp>
            <p:nvSpPr>
              <p:cNvPr id="203" name="Text Box 84"/>
              <p:cNvSpPr txBox="1">
                <a:spLocks noChangeArrowheads="1"/>
              </p:cNvSpPr>
              <p:nvPr/>
            </p:nvSpPr>
            <p:spPr bwMode="auto">
              <a:xfrm>
                <a:off x="6721030" y="3429000"/>
                <a:ext cx="731290"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000" dirty="0"/>
                  <a:t>Fragment</a:t>
                </a:r>
              </a:p>
            </p:txBody>
          </p:sp>
          <p:sp>
            <p:nvSpPr>
              <p:cNvPr id="204" name="Text Box 94"/>
              <p:cNvSpPr txBox="1">
                <a:spLocks noChangeArrowheads="1"/>
              </p:cNvSpPr>
              <p:nvPr/>
            </p:nvSpPr>
            <p:spPr bwMode="auto">
              <a:xfrm>
                <a:off x="7363326" y="3429000"/>
                <a:ext cx="298480"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200" dirty="0">
                    <a:latin typeface="Symbol" charset="0"/>
                    <a:sym typeface="Symbol" charset="0"/>
                  </a:rPr>
                  <a:t></a:t>
                </a:r>
                <a:r>
                  <a:rPr lang="en-US" sz="1200" baseline="-25000" dirty="0"/>
                  <a:t>f</a:t>
                </a:r>
                <a:endParaRPr lang="en-US" sz="1200" dirty="0"/>
              </a:p>
            </p:txBody>
          </p:sp>
          <p:sp>
            <p:nvSpPr>
              <p:cNvPr id="205" name="Text Box 37"/>
              <p:cNvSpPr txBox="1">
                <a:spLocks noChangeArrowheads="1"/>
              </p:cNvSpPr>
              <p:nvPr/>
            </p:nvSpPr>
            <p:spPr bwMode="auto">
              <a:xfrm>
                <a:off x="6732240" y="3707740"/>
                <a:ext cx="82149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pPr>
                <a:r>
                  <a:rPr lang="en-US" sz="1800" b="1" baseline="30000" dirty="0" smtClean="0"/>
                  <a:t>A-1</a:t>
                </a:r>
                <a:r>
                  <a:rPr lang="en-US" sz="1800" b="1" dirty="0" smtClean="0"/>
                  <a:t>Y</a:t>
                </a:r>
                <a:endParaRPr lang="en-US" sz="1800" b="1" baseline="30000" dirty="0"/>
              </a:p>
            </p:txBody>
          </p:sp>
        </p:grpSp>
        <p:grpSp>
          <p:nvGrpSpPr>
            <p:cNvPr id="101" name="Grouper 252"/>
            <p:cNvGrpSpPr/>
            <p:nvPr/>
          </p:nvGrpSpPr>
          <p:grpSpPr>
            <a:xfrm>
              <a:off x="6700171" y="1678490"/>
              <a:ext cx="1431415" cy="1894565"/>
              <a:chOff x="4956997" y="1225870"/>
              <a:chExt cx="1431415" cy="1894565"/>
            </a:xfrm>
          </p:grpSpPr>
          <p:sp>
            <p:nvSpPr>
              <p:cNvPr id="199" name="Freeform 88"/>
              <p:cNvSpPr>
                <a:spLocks/>
              </p:cNvSpPr>
              <p:nvPr/>
            </p:nvSpPr>
            <p:spPr bwMode="auto">
              <a:xfrm rot="21170157">
                <a:off x="4956997" y="1549036"/>
                <a:ext cx="1201950" cy="1571399"/>
              </a:xfrm>
              <a:custGeom>
                <a:avLst/>
                <a:gdLst>
                  <a:gd name="T0" fmla="*/ 2147483647 w 800"/>
                  <a:gd name="T1" fmla="*/ 2147483647 h 2016"/>
                  <a:gd name="T2" fmla="*/ 2147483647 w 800"/>
                  <a:gd name="T3" fmla="*/ 2147483647 h 2016"/>
                  <a:gd name="T4" fmla="*/ 2147483647 w 800"/>
                  <a:gd name="T5" fmla="*/ 2147483647 h 2016"/>
                  <a:gd name="T6" fmla="*/ 2147483647 w 800"/>
                  <a:gd name="T7" fmla="*/ 2147483647 h 2016"/>
                  <a:gd name="T8" fmla="*/ 2147483647 w 800"/>
                  <a:gd name="T9" fmla="*/ 2147483647 h 2016"/>
                  <a:gd name="T10" fmla="*/ 2147483647 w 800"/>
                  <a:gd name="T11" fmla="*/ 2147483647 h 2016"/>
                  <a:gd name="T12" fmla="*/ 2147483647 w 800"/>
                  <a:gd name="T13" fmla="*/ 2147483647 h 2016"/>
                  <a:gd name="T14" fmla="*/ 2147483647 w 800"/>
                  <a:gd name="T15" fmla="*/ 2147483647 h 2016"/>
                  <a:gd name="T16" fmla="*/ 2147483647 w 800"/>
                  <a:gd name="T17" fmla="*/ 2147483647 h 2016"/>
                  <a:gd name="T18" fmla="*/ 2147483647 w 800"/>
                  <a:gd name="T19" fmla="*/ 2147483647 h 2016"/>
                  <a:gd name="T20" fmla="*/ 2147483647 w 800"/>
                  <a:gd name="T21" fmla="*/ 2147483647 h 2016"/>
                  <a:gd name="T22" fmla="*/ 2147483647 w 800"/>
                  <a:gd name="T23" fmla="*/ 2147483647 h 2016"/>
                  <a:gd name="T24" fmla="*/ 2147483647 w 800"/>
                  <a:gd name="T25" fmla="*/ 2147483647 h 2016"/>
                  <a:gd name="T26" fmla="*/ 2147483647 w 800"/>
                  <a:gd name="T27" fmla="*/ 2147483647 h 2016"/>
                  <a:gd name="T28" fmla="*/ 2147483647 w 800"/>
                  <a:gd name="T29" fmla="*/ 2147483647 h 2016"/>
                  <a:gd name="T30" fmla="*/ 2147483647 w 800"/>
                  <a:gd name="T31" fmla="*/ 2147483647 h 2016"/>
                  <a:gd name="T32" fmla="*/ 2147483647 w 800"/>
                  <a:gd name="T33" fmla="*/ 2147483647 h 2016"/>
                  <a:gd name="T34" fmla="*/ 2147483647 w 800"/>
                  <a:gd name="T35" fmla="*/ 2147483647 h 2016"/>
                  <a:gd name="T36" fmla="*/ 2147483647 w 800"/>
                  <a:gd name="T37" fmla="*/ 2147483647 h 2016"/>
                  <a:gd name="T38" fmla="*/ 2147483647 w 800"/>
                  <a:gd name="T39" fmla="*/ 2147483647 h 2016"/>
                  <a:gd name="T40" fmla="*/ 2147483647 w 800"/>
                  <a:gd name="T41" fmla="*/ 2147483647 h 2016"/>
                  <a:gd name="T42" fmla="*/ 2147483647 w 800"/>
                  <a:gd name="T43" fmla="*/ 2147483647 h 2016"/>
                  <a:gd name="T44" fmla="*/ 2147483647 w 800"/>
                  <a:gd name="T45" fmla="*/ 0 h 20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0" h="2016">
                    <a:moveTo>
                      <a:pt x="64" y="2016"/>
                    </a:moveTo>
                    <a:cubicBezTo>
                      <a:pt x="32" y="1960"/>
                      <a:pt x="0" y="1904"/>
                      <a:pt x="16" y="1872"/>
                    </a:cubicBezTo>
                    <a:cubicBezTo>
                      <a:pt x="32" y="1840"/>
                      <a:pt x="144" y="1848"/>
                      <a:pt x="160" y="1824"/>
                    </a:cubicBezTo>
                    <a:cubicBezTo>
                      <a:pt x="176" y="1800"/>
                      <a:pt x="104" y="1752"/>
                      <a:pt x="112" y="1728"/>
                    </a:cubicBezTo>
                    <a:cubicBezTo>
                      <a:pt x="120" y="1704"/>
                      <a:pt x="200" y="1712"/>
                      <a:pt x="208" y="1680"/>
                    </a:cubicBezTo>
                    <a:cubicBezTo>
                      <a:pt x="216" y="1648"/>
                      <a:pt x="144" y="1568"/>
                      <a:pt x="160" y="1536"/>
                    </a:cubicBezTo>
                    <a:cubicBezTo>
                      <a:pt x="176" y="1504"/>
                      <a:pt x="296" y="1512"/>
                      <a:pt x="304" y="1488"/>
                    </a:cubicBezTo>
                    <a:cubicBezTo>
                      <a:pt x="312" y="1464"/>
                      <a:pt x="200" y="1424"/>
                      <a:pt x="208" y="1392"/>
                    </a:cubicBezTo>
                    <a:cubicBezTo>
                      <a:pt x="216" y="1360"/>
                      <a:pt x="336" y="1320"/>
                      <a:pt x="352" y="1296"/>
                    </a:cubicBezTo>
                    <a:cubicBezTo>
                      <a:pt x="368" y="1272"/>
                      <a:pt x="320" y="1264"/>
                      <a:pt x="304" y="1248"/>
                    </a:cubicBezTo>
                    <a:cubicBezTo>
                      <a:pt x="288" y="1232"/>
                      <a:pt x="240" y="1216"/>
                      <a:pt x="256" y="1200"/>
                    </a:cubicBezTo>
                    <a:cubicBezTo>
                      <a:pt x="272" y="1184"/>
                      <a:pt x="384" y="1184"/>
                      <a:pt x="400" y="1152"/>
                    </a:cubicBezTo>
                    <a:cubicBezTo>
                      <a:pt x="416" y="1120"/>
                      <a:pt x="336" y="1040"/>
                      <a:pt x="352" y="1008"/>
                    </a:cubicBezTo>
                    <a:cubicBezTo>
                      <a:pt x="368" y="976"/>
                      <a:pt x="480" y="992"/>
                      <a:pt x="496" y="960"/>
                    </a:cubicBezTo>
                    <a:cubicBezTo>
                      <a:pt x="512" y="928"/>
                      <a:pt x="424" y="856"/>
                      <a:pt x="448" y="816"/>
                    </a:cubicBezTo>
                    <a:cubicBezTo>
                      <a:pt x="472" y="776"/>
                      <a:pt x="624" y="760"/>
                      <a:pt x="640" y="720"/>
                    </a:cubicBezTo>
                    <a:cubicBezTo>
                      <a:pt x="656" y="680"/>
                      <a:pt x="536" y="616"/>
                      <a:pt x="544" y="576"/>
                    </a:cubicBezTo>
                    <a:cubicBezTo>
                      <a:pt x="552" y="536"/>
                      <a:pt x="672" y="512"/>
                      <a:pt x="688" y="480"/>
                    </a:cubicBezTo>
                    <a:cubicBezTo>
                      <a:pt x="704" y="448"/>
                      <a:pt x="632" y="416"/>
                      <a:pt x="640" y="384"/>
                    </a:cubicBezTo>
                    <a:cubicBezTo>
                      <a:pt x="648" y="352"/>
                      <a:pt x="728" y="320"/>
                      <a:pt x="736" y="288"/>
                    </a:cubicBezTo>
                    <a:cubicBezTo>
                      <a:pt x="744" y="256"/>
                      <a:pt x="680" y="224"/>
                      <a:pt x="688" y="192"/>
                    </a:cubicBezTo>
                    <a:cubicBezTo>
                      <a:pt x="696" y="160"/>
                      <a:pt x="768" y="128"/>
                      <a:pt x="784" y="96"/>
                    </a:cubicBezTo>
                    <a:cubicBezTo>
                      <a:pt x="800" y="64"/>
                      <a:pt x="792" y="32"/>
                      <a:pt x="784" y="0"/>
                    </a:cubicBezTo>
                  </a:path>
                </a:pathLst>
              </a:custGeom>
              <a:noFill/>
              <a:ln w="25400">
                <a:solidFill>
                  <a:srgbClr val="FF0000"/>
                </a:solidFill>
                <a:round/>
                <a:headEnd/>
                <a:tailEnd type="triangle" w="lg" len="med"/>
              </a:ln>
              <a:extLst>
                <a:ext uri="{909E8E84-426E-40DD-AFC4-6F175D3DCCD1}">
                  <a14:hiddenFill xmlns:a14="http://schemas.microsoft.com/office/drawing/2010/main">
                    <a:solidFill>
                      <a:schemeClr val="accent1"/>
                    </a:solid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200" name="Text Box 79"/>
              <p:cNvSpPr txBox="1">
                <a:spLocks noChangeArrowheads="1"/>
              </p:cNvSpPr>
              <p:nvPr/>
            </p:nvSpPr>
            <p:spPr bwMode="auto">
              <a:xfrm>
                <a:off x="6056270" y="1225870"/>
                <a:ext cx="332142" cy="52322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800" b="1" dirty="0" smtClean="0">
                    <a:solidFill>
                      <a:srgbClr val="FF0000"/>
                    </a:solidFill>
                    <a:latin typeface="Symbol" panose="05050102010706020507" pitchFamily="18" charset="2"/>
                  </a:rPr>
                  <a:t>g</a:t>
                </a:r>
                <a:endParaRPr lang="en-US" sz="2800" b="1" dirty="0">
                  <a:solidFill>
                    <a:srgbClr val="FF0000"/>
                  </a:solidFill>
                  <a:latin typeface="Symbol" panose="05050102010706020507" pitchFamily="18" charset="2"/>
                </a:endParaRPr>
              </a:p>
            </p:txBody>
          </p:sp>
        </p:grpSp>
        <p:sp>
          <p:nvSpPr>
            <p:cNvPr id="102" name="Rectangle 101"/>
            <p:cNvSpPr/>
            <p:nvPr/>
          </p:nvSpPr>
          <p:spPr>
            <a:xfrm>
              <a:off x="6575308" y="4064626"/>
              <a:ext cx="1069974" cy="369332"/>
            </a:xfrm>
            <a:prstGeom prst="rect">
              <a:avLst/>
            </a:prstGeom>
            <a:noFill/>
            <a:ln>
              <a:solidFill>
                <a:schemeClr val="bg1"/>
              </a:solidFill>
            </a:ln>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fr-FR" dirty="0">
                  <a:solidFill>
                    <a:srgbClr val="000000"/>
                  </a:solidFill>
                </a:rPr>
                <a:t>H</a:t>
              </a:r>
              <a:r>
                <a:rPr lang="fr-FR" baseline="-25000" dirty="0">
                  <a:solidFill>
                    <a:srgbClr val="000000"/>
                  </a:solidFill>
                </a:rPr>
                <a:t>2 </a:t>
              </a:r>
              <a:r>
                <a:rPr lang="fr-FR" dirty="0" err="1">
                  <a:solidFill>
                    <a:srgbClr val="000000"/>
                  </a:solidFill>
                </a:rPr>
                <a:t>target</a:t>
              </a:r>
              <a:endParaRPr lang="fr-FR" dirty="0">
                <a:solidFill>
                  <a:srgbClr val="000000"/>
                </a:solidFill>
              </a:endParaRPr>
            </a:p>
          </p:txBody>
        </p:sp>
        <p:grpSp>
          <p:nvGrpSpPr>
            <p:cNvPr id="103" name="Grouper 8"/>
            <p:cNvGrpSpPr/>
            <p:nvPr/>
          </p:nvGrpSpPr>
          <p:grpSpPr>
            <a:xfrm>
              <a:off x="6143260" y="4073918"/>
              <a:ext cx="1907326" cy="1396616"/>
              <a:chOff x="4499992" y="3933056"/>
              <a:chExt cx="1907326" cy="1396616"/>
            </a:xfrm>
          </p:grpSpPr>
          <p:grpSp>
            <p:nvGrpSpPr>
              <p:cNvPr id="194" name="Grouper 158"/>
              <p:cNvGrpSpPr/>
              <p:nvPr/>
            </p:nvGrpSpPr>
            <p:grpSpPr>
              <a:xfrm>
                <a:off x="4514992" y="3935133"/>
                <a:ext cx="1892326" cy="1394539"/>
                <a:chOff x="4514992" y="3935133"/>
                <a:chExt cx="1892326" cy="1394539"/>
              </a:xfrm>
            </p:grpSpPr>
            <p:sp>
              <p:nvSpPr>
                <p:cNvPr id="196" name="Line 67"/>
                <p:cNvSpPr>
                  <a:spLocks noChangeShapeType="1"/>
                </p:cNvSpPr>
                <p:nvPr/>
              </p:nvSpPr>
              <p:spPr bwMode="auto">
                <a:xfrm>
                  <a:off x="6406156" y="3935133"/>
                  <a:ext cx="1162" cy="1116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97" name="Line 68"/>
                <p:cNvSpPr>
                  <a:spLocks noChangeShapeType="1"/>
                </p:cNvSpPr>
                <p:nvPr/>
              </p:nvSpPr>
              <p:spPr bwMode="auto">
                <a:xfrm flipV="1">
                  <a:off x="4514992" y="5059441"/>
                  <a:ext cx="1891165"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98" name="Text Box 69"/>
                <p:cNvSpPr txBox="1">
                  <a:spLocks noChangeArrowheads="1"/>
                </p:cNvSpPr>
                <p:nvPr/>
              </p:nvSpPr>
              <p:spPr bwMode="auto">
                <a:xfrm>
                  <a:off x="4620879" y="5021895"/>
                  <a:ext cx="1287532"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dirty="0" smtClean="0">
                      <a:solidFill>
                        <a:prstClr val="black"/>
                      </a:solidFill>
                    </a:rPr>
                    <a:t>100 - 200 </a:t>
                  </a:r>
                  <a:r>
                    <a:rPr lang="en-US" sz="1400" dirty="0">
                      <a:solidFill>
                        <a:prstClr val="black"/>
                      </a:solidFill>
                    </a:rPr>
                    <a:t>mm</a:t>
                  </a:r>
                </a:p>
              </p:txBody>
            </p:sp>
          </p:grpSp>
          <p:sp>
            <p:nvSpPr>
              <p:cNvPr id="195" name="Line 63"/>
              <p:cNvSpPr>
                <a:spLocks noChangeShapeType="1"/>
              </p:cNvSpPr>
              <p:nvPr/>
            </p:nvSpPr>
            <p:spPr bwMode="auto">
              <a:xfrm flipH="1">
                <a:off x="4499992" y="3933056"/>
                <a:ext cx="0" cy="115199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pic>
          <p:nvPicPr>
            <p:cNvPr id="104" name="Image 103" descr="European_Research_Council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965" y="4243822"/>
              <a:ext cx="933246" cy="935999"/>
            </a:xfrm>
            <a:prstGeom prst="rect">
              <a:avLst/>
            </a:prstGeom>
          </p:spPr>
        </p:pic>
        <p:sp>
          <p:nvSpPr>
            <p:cNvPr id="106" name="Explosion 2 105"/>
            <p:cNvSpPr/>
            <p:nvPr/>
          </p:nvSpPr>
          <p:spPr>
            <a:xfrm>
              <a:off x="6569335" y="3658822"/>
              <a:ext cx="252477" cy="199072"/>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fr-FR">
                <a:solidFill>
                  <a:prstClr val="white"/>
                </a:solidFill>
              </a:endParaRPr>
            </a:p>
          </p:txBody>
        </p:sp>
        <p:sp>
          <p:nvSpPr>
            <p:cNvPr id="107" name="Forme libre 106"/>
            <p:cNvSpPr/>
            <p:nvPr/>
          </p:nvSpPr>
          <p:spPr>
            <a:xfrm>
              <a:off x="7282067" y="2960263"/>
              <a:ext cx="358785" cy="863600"/>
            </a:xfrm>
            <a:custGeom>
              <a:avLst/>
              <a:gdLst>
                <a:gd name="connsiteX0" fmla="*/ 338667 w 358785"/>
                <a:gd name="connsiteY0" fmla="*/ 863600 h 863600"/>
                <a:gd name="connsiteX1" fmla="*/ 321734 w 358785"/>
                <a:gd name="connsiteY1" fmla="*/ 304800 h 863600"/>
                <a:gd name="connsiteX2" fmla="*/ 0 w 358785"/>
                <a:gd name="connsiteY2" fmla="*/ 0 h 863600"/>
              </a:gdLst>
              <a:ahLst/>
              <a:cxnLst>
                <a:cxn ang="0">
                  <a:pos x="connsiteX0" y="connsiteY0"/>
                </a:cxn>
                <a:cxn ang="0">
                  <a:pos x="connsiteX1" y="connsiteY1"/>
                </a:cxn>
                <a:cxn ang="0">
                  <a:pos x="connsiteX2" y="connsiteY2"/>
                </a:cxn>
              </a:cxnLst>
              <a:rect l="l" t="t" r="r" b="b"/>
              <a:pathLst>
                <a:path w="358785" h="863600">
                  <a:moveTo>
                    <a:pt x="338667" y="863600"/>
                  </a:moveTo>
                  <a:cubicBezTo>
                    <a:pt x="358423" y="656166"/>
                    <a:pt x="378179" y="448733"/>
                    <a:pt x="321734" y="304800"/>
                  </a:cubicBezTo>
                  <a:cubicBezTo>
                    <a:pt x="265289" y="160867"/>
                    <a:pt x="132644" y="80433"/>
                    <a:pt x="0" y="0"/>
                  </a:cubicBezTo>
                </a:path>
              </a:pathLst>
            </a:custGeom>
            <a:noFill/>
            <a:ln>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fr-FR">
                <a:solidFill>
                  <a:prstClr val="white"/>
                </a:solidFill>
              </a:endParaRPr>
            </a:p>
          </p:txBody>
        </p:sp>
        <p:sp>
          <p:nvSpPr>
            <p:cNvPr id="108" name="Text Box 95"/>
            <p:cNvSpPr txBox="1">
              <a:spLocks noChangeArrowheads="1"/>
            </p:cNvSpPr>
            <p:nvPr/>
          </p:nvSpPr>
          <p:spPr bwMode="auto">
            <a:xfrm>
              <a:off x="7439404" y="2777774"/>
              <a:ext cx="34496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b="1" dirty="0" smtClean="0">
                  <a:solidFill>
                    <a:srgbClr val="FF0000"/>
                  </a:solidFill>
                  <a:latin typeface="Symbol" charset="0"/>
                  <a:sym typeface="Symbol" charset="0"/>
                </a:rPr>
                <a:t>q</a:t>
              </a:r>
              <a:endParaRPr lang="en-US" b="1" dirty="0">
                <a:solidFill>
                  <a:prstClr val="black"/>
                </a:solidFill>
              </a:endParaRPr>
            </a:p>
          </p:txBody>
        </p:sp>
        <p:sp>
          <p:nvSpPr>
            <p:cNvPr id="109" name="Rectangle 108"/>
            <p:cNvSpPr/>
            <p:nvPr/>
          </p:nvSpPr>
          <p:spPr>
            <a:xfrm>
              <a:off x="6099151" y="4110045"/>
              <a:ext cx="1988325" cy="133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112" name="Grouper 181"/>
            <p:cNvGrpSpPr/>
            <p:nvPr/>
          </p:nvGrpSpPr>
          <p:grpSpPr>
            <a:xfrm>
              <a:off x="6826208" y="3789076"/>
              <a:ext cx="987302" cy="1669945"/>
              <a:chOff x="5182940" y="3336456"/>
              <a:chExt cx="987302" cy="1669945"/>
            </a:xfrm>
          </p:grpSpPr>
          <p:sp>
            <p:nvSpPr>
              <p:cNvPr id="186" name="Text Box 79"/>
              <p:cNvSpPr txBox="1">
                <a:spLocks noChangeArrowheads="1"/>
              </p:cNvSpPr>
              <p:nvPr/>
            </p:nvSpPr>
            <p:spPr bwMode="auto">
              <a:xfrm>
                <a:off x="5857198" y="4637069"/>
                <a:ext cx="313044" cy="3693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800" dirty="0">
                    <a:solidFill>
                      <a:srgbClr val="0070C0"/>
                    </a:solidFill>
                  </a:rPr>
                  <a:t>p</a:t>
                </a:r>
              </a:p>
            </p:txBody>
          </p:sp>
          <p:sp>
            <p:nvSpPr>
              <p:cNvPr id="187" name="Line 19"/>
              <p:cNvSpPr>
                <a:spLocks noChangeShapeType="1"/>
              </p:cNvSpPr>
              <p:nvPr/>
            </p:nvSpPr>
            <p:spPr bwMode="auto">
              <a:xfrm>
                <a:off x="5182940" y="3336456"/>
                <a:ext cx="648000" cy="1516448"/>
              </a:xfrm>
              <a:prstGeom prst="line">
                <a:avLst/>
              </a:prstGeom>
              <a:noFill/>
              <a:ln w="12700">
                <a:solidFill>
                  <a:srgbClr val="0070C0"/>
                </a:solidFill>
                <a:round/>
                <a:headEnd/>
                <a:tailEnd type="stealth"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grpSp>
          <p:nvGrpSpPr>
            <p:cNvPr id="113" name="Grouper 122"/>
            <p:cNvGrpSpPr/>
            <p:nvPr/>
          </p:nvGrpSpPr>
          <p:grpSpPr>
            <a:xfrm>
              <a:off x="6143260" y="1913678"/>
              <a:ext cx="4276743" cy="3182635"/>
              <a:chOff x="4499992" y="1461058"/>
              <a:chExt cx="4276743" cy="3182635"/>
            </a:xfrm>
          </p:grpSpPr>
          <p:sp>
            <p:nvSpPr>
              <p:cNvPr id="156" name="Text Box 35"/>
              <p:cNvSpPr txBox="1">
                <a:spLocks noChangeArrowheads="1"/>
              </p:cNvSpPr>
              <p:nvPr/>
            </p:nvSpPr>
            <p:spPr bwMode="auto">
              <a:xfrm>
                <a:off x="7740352" y="2830298"/>
                <a:ext cx="99257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800" dirty="0" smtClean="0">
                    <a:solidFill>
                      <a:prstClr val="black"/>
                    </a:solidFill>
                  </a:rPr>
                  <a:t>vacuum</a:t>
                </a:r>
                <a:endParaRPr lang="en-US" sz="1400" dirty="0">
                  <a:solidFill>
                    <a:prstClr val="black"/>
                  </a:solidFill>
                </a:endParaRPr>
              </a:p>
            </p:txBody>
          </p:sp>
          <p:grpSp>
            <p:nvGrpSpPr>
              <p:cNvPr id="157" name="Grouper 124"/>
              <p:cNvGrpSpPr/>
              <p:nvPr/>
            </p:nvGrpSpPr>
            <p:grpSpPr>
              <a:xfrm>
                <a:off x="4499992" y="1461058"/>
                <a:ext cx="4276743" cy="3182635"/>
                <a:chOff x="4499992" y="1461058"/>
                <a:chExt cx="4276743" cy="3182635"/>
              </a:xfrm>
            </p:grpSpPr>
            <p:sp>
              <p:nvSpPr>
                <p:cNvPr id="158" name="Line 63"/>
                <p:cNvSpPr>
                  <a:spLocks noChangeShapeType="1"/>
                </p:cNvSpPr>
                <p:nvPr/>
              </p:nvSpPr>
              <p:spPr bwMode="auto">
                <a:xfrm flipH="1">
                  <a:off x="4499992" y="1793802"/>
                  <a:ext cx="0" cy="11794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nvGrpSpPr>
                <p:cNvPr id="159" name="Grouper 126"/>
                <p:cNvGrpSpPr/>
                <p:nvPr/>
              </p:nvGrpSpPr>
              <p:grpSpPr>
                <a:xfrm>
                  <a:off x="4509184" y="1461058"/>
                  <a:ext cx="4267551" cy="3182635"/>
                  <a:chOff x="4509184" y="1461058"/>
                  <a:chExt cx="4267551" cy="3182635"/>
                </a:xfrm>
              </p:grpSpPr>
              <p:grpSp>
                <p:nvGrpSpPr>
                  <p:cNvPr id="160" name="Grouper 127"/>
                  <p:cNvGrpSpPr/>
                  <p:nvPr/>
                </p:nvGrpSpPr>
                <p:grpSpPr>
                  <a:xfrm>
                    <a:off x="4509184" y="3782518"/>
                    <a:ext cx="4267551" cy="861175"/>
                    <a:chOff x="4509184" y="3782518"/>
                    <a:chExt cx="4267551" cy="861175"/>
                  </a:xfrm>
                </p:grpSpPr>
                <p:grpSp>
                  <p:nvGrpSpPr>
                    <p:cNvPr id="178" name="Grouper 66"/>
                    <p:cNvGrpSpPr>
                      <a:grpSpLocks/>
                    </p:cNvGrpSpPr>
                    <p:nvPr/>
                  </p:nvGrpSpPr>
                  <p:grpSpPr bwMode="auto">
                    <a:xfrm>
                      <a:off x="4509184" y="3830137"/>
                      <a:ext cx="4004204" cy="678386"/>
                      <a:chOff x="2410619" y="3644900"/>
                      <a:chExt cx="5472112" cy="927100"/>
                    </a:xfrm>
                  </p:grpSpPr>
                  <p:sp>
                    <p:nvSpPr>
                      <p:cNvPr id="182" name="Rectangle 181"/>
                      <p:cNvSpPr>
                        <a:spLocks noChangeArrowheads="1"/>
                      </p:cNvSpPr>
                      <p:nvPr/>
                    </p:nvSpPr>
                    <p:spPr bwMode="auto">
                      <a:xfrm>
                        <a:off x="2437606" y="4491037"/>
                        <a:ext cx="5445125" cy="80963"/>
                      </a:xfrm>
                      <a:prstGeom prst="rect">
                        <a:avLst/>
                      </a:prstGeom>
                      <a:solidFill>
                        <a:srgbClr val="FFCC0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83" name="Rectangle 182"/>
                      <p:cNvSpPr>
                        <a:spLocks noChangeArrowheads="1"/>
                      </p:cNvSpPr>
                      <p:nvPr/>
                    </p:nvSpPr>
                    <p:spPr bwMode="auto">
                      <a:xfrm>
                        <a:off x="2464594" y="3644900"/>
                        <a:ext cx="5418137" cy="74612"/>
                      </a:xfrm>
                      <a:prstGeom prst="rect">
                        <a:avLst/>
                      </a:prstGeom>
                      <a:solidFill>
                        <a:srgbClr val="FFCC0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84" name="Rectangle 183"/>
                      <p:cNvSpPr>
                        <a:spLocks noChangeArrowheads="1"/>
                      </p:cNvSpPr>
                      <p:nvPr/>
                    </p:nvSpPr>
                    <p:spPr bwMode="auto">
                      <a:xfrm>
                        <a:off x="2410619" y="3644900"/>
                        <a:ext cx="53975" cy="927100"/>
                      </a:xfrm>
                      <a:prstGeom prst="rect">
                        <a:avLst/>
                      </a:prstGeom>
                      <a:solidFill>
                        <a:srgbClr val="FF8000"/>
                      </a:solidFill>
                      <a:ln w="9525">
                        <a:solidFill>
                          <a:schemeClr val="tx1"/>
                        </a:solidFill>
                        <a:round/>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cxnSp>
                    <p:nvCxnSpPr>
                      <p:cNvPr id="185" name="Connecteur droit 184"/>
                      <p:cNvCxnSpPr>
                        <a:cxnSpLocks noChangeShapeType="1"/>
                      </p:cNvCxnSpPr>
                      <p:nvPr/>
                    </p:nvCxnSpPr>
                    <p:spPr bwMode="auto">
                      <a:xfrm>
                        <a:off x="7873127" y="3652589"/>
                        <a:ext cx="0" cy="914411"/>
                      </a:xfrm>
                      <a:prstGeom prst="line">
                        <a:avLst/>
                      </a:prstGeom>
                      <a:noFill/>
                      <a:ln w="254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79" name="Line 5"/>
                    <p:cNvSpPr>
                      <a:spLocks noChangeShapeType="1"/>
                    </p:cNvSpPr>
                    <p:nvPr/>
                  </p:nvSpPr>
                  <p:spPr bwMode="auto">
                    <a:xfrm>
                      <a:off x="4509184" y="3782518"/>
                      <a:ext cx="426755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80" name="ZoneTexte 86"/>
                    <p:cNvSpPr txBox="1">
                      <a:spLocks noChangeArrowheads="1"/>
                    </p:cNvSpPr>
                    <p:nvPr/>
                  </p:nvSpPr>
                  <p:spPr bwMode="auto">
                    <a:xfrm>
                      <a:off x="6847291" y="3906812"/>
                      <a:ext cx="1666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1800" dirty="0" err="1">
                          <a:solidFill>
                            <a:prstClr val="black"/>
                          </a:solidFill>
                        </a:rPr>
                        <a:t>Gas</a:t>
                      </a:r>
                      <a:r>
                        <a:rPr lang="fr-FR" sz="1800" dirty="0">
                          <a:solidFill>
                            <a:prstClr val="black"/>
                          </a:solidFill>
                        </a:rPr>
                        <a:t>, P=1 </a:t>
                      </a:r>
                      <a:r>
                        <a:rPr lang="fr-FR" sz="1800" dirty="0" err="1">
                          <a:solidFill>
                            <a:prstClr val="black"/>
                          </a:solidFill>
                        </a:rPr>
                        <a:t>atm</a:t>
                      </a:r>
                      <a:r>
                        <a:rPr lang="fr-FR" sz="1800" dirty="0">
                          <a:solidFill>
                            <a:prstClr val="black"/>
                          </a:solidFill>
                        </a:rPr>
                        <a:t>.</a:t>
                      </a:r>
                    </a:p>
                  </p:txBody>
                </p:sp>
                <p:sp>
                  <p:nvSpPr>
                    <p:cNvPr id="181" name="Rectangle 180"/>
                    <p:cNvSpPr>
                      <a:spLocks noChangeArrowheads="1"/>
                    </p:cNvSpPr>
                    <p:nvPr/>
                  </p:nvSpPr>
                  <p:spPr bwMode="auto">
                    <a:xfrm flipV="1">
                      <a:off x="4509184" y="4591008"/>
                      <a:ext cx="3985617" cy="52685"/>
                    </a:xfrm>
                    <a:prstGeom prst="rect">
                      <a:avLst/>
                    </a:prstGeom>
                    <a:solidFill>
                      <a:srgbClr val="B1813C"/>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grpSp>
                <p:nvGrpSpPr>
                  <p:cNvPr id="161" name="Grouper 128"/>
                  <p:cNvGrpSpPr/>
                  <p:nvPr/>
                </p:nvGrpSpPr>
                <p:grpSpPr>
                  <a:xfrm>
                    <a:off x="4509184" y="1461058"/>
                    <a:ext cx="4267547" cy="1373575"/>
                    <a:chOff x="4509184" y="1461058"/>
                    <a:chExt cx="4267547" cy="1373575"/>
                  </a:xfrm>
                </p:grpSpPr>
                <p:sp>
                  <p:nvSpPr>
                    <p:cNvPr id="162" name="Line 4"/>
                    <p:cNvSpPr>
                      <a:spLocks noChangeShapeType="1"/>
                    </p:cNvSpPr>
                    <p:nvPr/>
                  </p:nvSpPr>
                  <p:spPr bwMode="auto">
                    <a:xfrm>
                      <a:off x="4509184" y="2834633"/>
                      <a:ext cx="426754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64" name="Line 64"/>
                    <p:cNvSpPr>
                      <a:spLocks noChangeShapeType="1"/>
                    </p:cNvSpPr>
                    <p:nvPr/>
                  </p:nvSpPr>
                  <p:spPr bwMode="auto">
                    <a:xfrm>
                      <a:off x="8510502" y="1793802"/>
                      <a:ext cx="0" cy="68497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65" name="Line 65"/>
                    <p:cNvSpPr>
                      <a:spLocks noChangeShapeType="1"/>
                    </p:cNvSpPr>
                    <p:nvPr/>
                  </p:nvSpPr>
                  <p:spPr bwMode="auto">
                    <a:xfrm flipV="1">
                      <a:off x="4528932" y="1844600"/>
                      <a:ext cx="3972513" cy="1"/>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nvGrpSpPr>
                    <p:cNvPr id="166" name="Grouper 84"/>
                    <p:cNvGrpSpPr>
                      <a:grpSpLocks/>
                    </p:cNvGrpSpPr>
                    <p:nvPr/>
                  </p:nvGrpSpPr>
                  <p:grpSpPr bwMode="auto">
                    <a:xfrm>
                      <a:off x="4509184" y="2057313"/>
                      <a:ext cx="4004204" cy="743648"/>
                      <a:chOff x="2410619" y="1222098"/>
                      <a:chExt cx="5472112" cy="1016277"/>
                    </a:xfrm>
                  </p:grpSpPr>
                  <p:sp>
                    <p:nvSpPr>
                      <p:cNvPr id="174" name="Rectangle 173"/>
                      <p:cNvSpPr>
                        <a:spLocks noChangeArrowheads="1"/>
                      </p:cNvSpPr>
                      <p:nvPr/>
                    </p:nvSpPr>
                    <p:spPr bwMode="auto">
                      <a:xfrm flipV="1">
                        <a:off x="2436019" y="1222375"/>
                        <a:ext cx="5446712" cy="46037"/>
                      </a:xfrm>
                      <a:prstGeom prst="rect">
                        <a:avLst/>
                      </a:prstGeom>
                      <a:solidFill>
                        <a:srgbClr val="FFCC0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75" name="Rectangle 174"/>
                      <p:cNvSpPr>
                        <a:spLocks noChangeArrowheads="1"/>
                      </p:cNvSpPr>
                      <p:nvPr/>
                    </p:nvSpPr>
                    <p:spPr bwMode="auto">
                      <a:xfrm>
                        <a:off x="2436019" y="2162175"/>
                        <a:ext cx="5446712" cy="74612"/>
                      </a:xfrm>
                      <a:prstGeom prst="rect">
                        <a:avLst/>
                      </a:prstGeom>
                      <a:solidFill>
                        <a:srgbClr val="FFCC0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sp>
                    <p:nvSpPr>
                      <p:cNvPr id="176" name="Rectangle 175"/>
                      <p:cNvSpPr>
                        <a:spLocks noChangeArrowheads="1"/>
                      </p:cNvSpPr>
                      <p:nvPr/>
                    </p:nvSpPr>
                    <p:spPr bwMode="auto">
                      <a:xfrm>
                        <a:off x="2410619" y="1222375"/>
                        <a:ext cx="53975" cy="1016000"/>
                      </a:xfrm>
                      <a:prstGeom prst="rect">
                        <a:avLst/>
                      </a:prstGeom>
                      <a:solidFill>
                        <a:srgbClr val="FF8000"/>
                      </a:solidFill>
                      <a:ln w="9525">
                        <a:solidFill>
                          <a:schemeClr val="tx1"/>
                        </a:solidFill>
                        <a:round/>
                        <a:headEnd/>
                        <a:tailEnd/>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cxnSp>
                    <p:nvCxnSpPr>
                      <p:cNvPr id="177" name="Connecteur droit 176"/>
                      <p:cNvCxnSpPr>
                        <a:cxnSpLocks noChangeShapeType="1"/>
                      </p:cNvCxnSpPr>
                      <p:nvPr/>
                    </p:nvCxnSpPr>
                    <p:spPr bwMode="auto">
                      <a:xfrm>
                        <a:off x="7879477" y="1222098"/>
                        <a:ext cx="0" cy="1004900"/>
                      </a:xfrm>
                      <a:prstGeom prst="line">
                        <a:avLst/>
                      </a:prstGeom>
                      <a:noFill/>
                      <a:ln w="254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7" name="Grouper 85"/>
                    <p:cNvGrpSpPr>
                      <a:grpSpLocks/>
                    </p:cNvGrpSpPr>
                    <p:nvPr/>
                  </p:nvGrpSpPr>
                  <p:grpSpPr bwMode="auto">
                    <a:xfrm>
                      <a:off x="7869780" y="2384337"/>
                      <a:ext cx="665721" cy="400109"/>
                      <a:chOff x="4579435" y="2429044"/>
                      <a:chExt cx="909767" cy="546798"/>
                    </a:xfrm>
                  </p:grpSpPr>
                  <p:grpSp>
                    <p:nvGrpSpPr>
                      <p:cNvPr id="170" name="Grouper 151"/>
                      <p:cNvGrpSpPr>
                        <a:grpSpLocks/>
                      </p:cNvGrpSpPr>
                      <p:nvPr/>
                    </p:nvGrpSpPr>
                    <p:grpSpPr bwMode="auto">
                      <a:xfrm>
                        <a:off x="4579435" y="2429044"/>
                        <a:ext cx="909767" cy="546798"/>
                        <a:chOff x="4579435" y="2429044"/>
                        <a:chExt cx="909767" cy="546798"/>
                      </a:xfrm>
                    </p:grpSpPr>
                    <p:sp>
                      <p:nvSpPr>
                        <p:cNvPr id="172" name="ZoneTexte 153"/>
                        <p:cNvSpPr txBox="1">
                          <a:spLocks noChangeArrowheads="1"/>
                        </p:cNvSpPr>
                        <p:nvPr/>
                      </p:nvSpPr>
                      <p:spPr bwMode="auto">
                        <a:xfrm>
                          <a:off x="5003057" y="2429044"/>
                          <a:ext cx="486145" cy="54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2000" dirty="0">
                              <a:solidFill>
                                <a:prstClr val="black"/>
                              </a:solidFill>
                            </a:rPr>
                            <a:t>E</a:t>
                          </a:r>
                        </a:p>
                      </p:txBody>
                    </p:sp>
                    <p:cxnSp>
                      <p:nvCxnSpPr>
                        <p:cNvPr id="173" name="Connecteur droit avec flèche 172"/>
                        <p:cNvCxnSpPr>
                          <a:cxnSpLocks noChangeShapeType="1"/>
                        </p:cNvCxnSpPr>
                        <p:nvPr/>
                      </p:nvCxnSpPr>
                      <p:spPr bwMode="auto">
                        <a:xfrm>
                          <a:off x="4579435" y="2694271"/>
                          <a:ext cx="503231"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71" name="Connecteur droit avec flèche 170"/>
                      <p:cNvCxnSpPr>
                        <a:cxnSpLocks noChangeShapeType="1"/>
                      </p:cNvCxnSpPr>
                      <p:nvPr/>
                    </p:nvCxnSpPr>
                    <p:spPr bwMode="auto">
                      <a:xfrm>
                        <a:off x="5164509" y="2505293"/>
                        <a:ext cx="195260" cy="0"/>
                      </a:xfrm>
                      <a:prstGeom prst="straightConnector1">
                        <a:avLst/>
                      </a:prstGeom>
                      <a:noFill/>
                      <a:ln w="9525">
                        <a:solidFill>
                          <a:schemeClr val="tx1"/>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68" name="Text Box 69"/>
                    <p:cNvSpPr txBox="1">
                      <a:spLocks noChangeArrowheads="1"/>
                    </p:cNvSpPr>
                    <p:nvPr/>
                  </p:nvSpPr>
                  <p:spPr bwMode="auto">
                    <a:xfrm>
                      <a:off x="6979154" y="1461058"/>
                      <a:ext cx="83320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dirty="0">
                          <a:solidFill>
                            <a:prstClr val="black"/>
                          </a:solidFill>
                        </a:rPr>
                        <a:t>300 mm</a:t>
                      </a:r>
                    </a:p>
                  </p:txBody>
                </p:sp>
                <p:sp>
                  <p:nvSpPr>
                    <p:cNvPr id="169" name="Rectangle 168"/>
                    <p:cNvSpPr>
                      <a:spLocks noChangeArrowheads="1"/>
                    </p:cNvSpPr>
                    <p:nvPr/>
                  </p:nvSpPr>
                  <p:spPr bwMode="auto">
                    <a:xfrm flipV="1">
                      <a:off x="4509184" y="1924151"/>
                      <a:ext cx="4004568" cy="52685"/>
                    </a:xfrm>
                    <a:prstGeom prst="rect">
                      <a:avLst/>
                    </a:prstGeom>
                    <a:solidFill>
                      <a:srgbClr val="B1813C"/>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fr-FR">
                        <a:solidFill>
                          <a:prstClr val="black"/>
                        </a:solidFill>
                      </a:endParaRPr>
                    </a:p>
                  </p:txBody>
                </p:sp>
              </p:grpSp>
            </p:grpSp>
          </p:grpSp>
        </p:grpSp>
        <p:grpSp>
          <p:nvGrpSpPr>
            <p:cNvPr id="115" name="Grouper 94"/>
            <p:cNvGrpSpPr>
              <a:grpSpLocks/>
            </p:cNvGrpSpPr>
            <p:nvPr/>
          </p:nvGrpSpPr>
          <p:grpSpPr bwMode="auto">
            <a:xfrm>
              <a:off x="6193095" y="4281217"/>
              <a:ext cx="1317036" cy="664118"/>
              <a:chOff x="2394718" y="4350810"/>
              <a:chExt cx="1799846" cy="907598"/>
            </a:xfrm>
          </p:grpSpPr>
          <p:sp>
            <p:nvSpPr>
              <p:cNvPr id="139" name="ZoneTexte 17"/>
              <p:cNvSpPr txBox="1">
                <a:spLocks noChangeArrowheads="1"/>
              </p:cNvSpPr>
              <p:nvPr/>
            </p:nvSpPr>
            <p:spPr bwMode="auto">
              <a:xfrm>
                <a:off x="3323171" y="4350810"/>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a:solidFill>
                      <a:prstClr val="black"/>
                    </a:solidFill>
                  </a:rPr>
                  <a:t>e</a:t>
                </a:r>
                <a:r>
                  <a:rPr lang="fr-FR" sz="900" baseline="30000">
                    <a:solidFill>
                      <a:prstClr val="black"/>
                    </a:solidFill>
                  </a:rPr>
                  <a:t>-</a:t>
                </a:r>
              </a:p>
            </p:txBody>
          </p:sp>
          <p:sp>
            <p:nvSpPr>
              <p:cNvPr id="140" name="ZoneTexte 101"/>
              <p:cNvSpPr txBox="1">
                <a:spLocks noChangeArrowheads="1"/>
              </p:cNvSpPr>
              <p:nvPr/>
            </p:nvSpPr>
            <p:spPr bwMode="auto">
              <a:xfrm>
                <a:off x="3588718" y="4942948"/>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41" name="ZoneTexte 106"/>
              <p:cNvSpPr txBox="1">
                <a:spLocks noChangeArrowheads="1"/>
              </p:cNvSpPr>
              <p:nvPr/>
            </p:nvSpPr>
            <p:spPr bwMode="auto">
              <a:xfrm>
                <a:off x="3557480" y="4353032"/>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42" name="ZoneTexte 107"/>
              <p:cNvSpPr txBox="1">
                <a:spLocks noChangeArrowheads="1"/>
              </p:cNvSpPr>
              <p:nvPr/>
            </p:nvSpPr>
            <p:spPr bwMode="auto">
              <a:xfrm>
                <a:off x="3819525" y="4934270"/>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grpSp>
            <p:nvGrpSpPr>
              <p:cNvPr id="143" name="Grouper 114"/>
              <p:cNvGrpSpPr>
                <a:grpSpLocks/>
              </p:cNvGrpSpPr>
              <p:nvPr/>
            </p:nvGrpSpPr>
            <p:grpSpPr bwMode="auto">
              <a:xfrm>
                <a:off x="2394718" y="4472416"/>
                <a:ext cx="1709759" cy="635919"/>
                <a:chOff x="2394718" y="4472416"/>
                <a:chExt cx="1709759" cy="635919"/>
              </a:xfrm>
            </p:grpSpPr>
            <p:sp>
              <p:nvSpPr>
                <p:cNvPr id="144" name="ZoneTexte 96"/>
                <p:cNvSpPr txBox="1">
                  <a:spLocks noChangeArrowheads="1"/>
                </p:cNvSpPr>
                <p:nvPr/>
              </p:nvSpPr>
              <p:spPr bwMode="auto">
                <a:xfrm>
                  <a:off x="3449852" y="4616236"/>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a:solidFill>
                        <a:prstClr val="black"/>
                      </a:solidFill>
                    </a:rPr>
                    <a:t>e</a:t>
                  </a:r>
                  <a:r>
                    <a:rPr lang="fr-FR" sz="900" baseline="30000">
                      <a:solidFill>
                        <a:prstClr val="black"/>
                      </a:solidFill>
                    </a:rPr>
                    <a:t>-</a:t>
                  </a:r>
                </a:p>
              </p:txBody>
            </p:sp>
            <p:sp>
              <p:nvSpPr>
                <p:cNvPr id="145" name="ZoneTexte 97"/>
                <p:cNvSpPr txBox="1">
                  <a:spLocks noChangeArrowheads="1"/>
                </p:cNvSpPr>
                <p:nvPr/>
              </p:nvSpPr>
              <p:spPr bwMode="auto">
                <a:xfrm>
                  <a:off x="3509686" y="4777900"/>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46" name="ZoneTexte 99"/>
                <p:cNvSpPr txBox="1">
                  <a:spLocks noChangeArrowheads="1"/>
                </p:cNvSpPr>
                <p:nvPr/>
              </p:nvSpPr>
              <p:spPr bwMode="auto">
                <a:xfrm>
                  <a:off x="3380550" y="4472416"/>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47" name="ZoneTexte 18"/>
                <p:cNvSpPr txBox="1">
                  <a:spLocks noChangeArrowheads="1"/>
                </p:cNvSpPr>
                <p:nvPr/>
              </p:nvSpPr>
              <p:spPr bwMode="auto">
                <a:xfrm>
                  <a:off x="3654788" y="4619203"/>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48" name="ZoneTexte 103"/>
                <p:cNvSpPr txBox="1">
                  <a:spLocks noChangeArrowheads="1"/>
                </p:cNvSpPr>
                <p:nvPr/>
              </p:nvSpPr>
              <p:spPr bwMode="auto">
                <a:xfrm>
                  <a:off x="3599269" y="4484737"/>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49" name="ZoneTexte 105"/>
                <p:cNvSpPr txBox="1">
                  <a:spLocks noChangeArrowheads="1"/>
                </p:cNvSpPr>
                <p:nvPr/>
              </p:nvSpPr>
              <p:spPr bwMode="auto">
                <a:xfrm>
                  <a:off x="3729438" y="4768470"/>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cxnSp>
              <p:nvCxnSpPr>
                <p:cNvPr id="150" name="Connecteur droit avec flèche 149"/>
                <p:cNvCxnSpPr>
                  <a:cxnSpLocks noChangeShapeType="1"/>
                </p:cNvCxnSpPr>
                <p:nvPr/>
              </p:nvCxnSpPr>
              <p:spPr bwMode="auto">
                <a:xfrm flipH="1">
                  <a:off x="2394718" y="4516931"/>
                  <a:ext cx="1015990"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 name="Connecteur droit avec flèche 150"/>
                <p:cNvCxnSpPr>
                  <a:cxnSpLocks noChangeShapeType="1"/>
                </p:cNvCxnSpPr>
                <p:nvPr/>
              </p:nvCxnSpPr>
              <p:spPr bwMode="auto">
                <a:xfrm flipH="1">
                  <a:off x="2412180" y="4660655"/>
                  <a:ext cx="1081077"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 name="Connecteur droit avec flèche 151"/>
                <p:cNvCxnSpPr>
                  <a:cxnSpLocks noChangeShapeType="1"/>
                </p:cNvCxnSpPr>
                <p:nvPr/>
              </p:nvCxnSpPr>
              <p:spPr bwMode="auto">
                <a:xfrm flipH="1">
                  <a:off x="2404243" y="4813056"/>
                  <a:ext cx="1160450" cy="1588"/>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3" name="Connecteur droit avec flèche 152"/>
                <p:cNvCxnSpPr>
                  <a:cxnSpLocks noChangeShapeType="1"/>
                </p:cNvCxnSpPr>
                <p:nvPr/>
              </p:nvCxnSpPr>
              <p:spPr bwMode="auto">
                <a:xfrm flipH="1">
                  <a:off x="2412180" y="4965458"/>
                  <a:ext cx="1211251"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 name="Connecteur droit avec flèche 153"/>
                <p:cNvCxnSpPr>
                  <a:cxnSpLocks noChangeShapeType="1"/>
                </p:cNvCxnSpPr>
                <p:nvPr/>
              </p:nvCxnSpPr>
              <p:spPr bwMode="auto">
                <a:xfrm flipH="1">
                  <a:off x="2420118" y="5108335"/>
                  <a:ext cx="1284274"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5" name="ZoneTexte 2067"/>
                <p:cNvSpPr txBox="1">
                  <a:spLocks noChangeArrowheads="1"/>
                </p:cNvSpPr>
                <p:nvPr/>
              </p:nvSpPr>
              <p:spPr bwMode="auto">
                <a:xfrm>
                  <a:off x="2667001" y="4558555"/>
                  <a:ext cx="602936" cy="3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1200" dirty="0">
                      <a:solidFill>
                        <a:prstClr val="black"/>
                      </a:solidFill>
                    </a:rPr>
                    <a:t>drift</a:t>
                  </a:r>
                </a:p>
              </p:txBody>
            </p:sp>
          </p:grpSp>
        </p:grpSp>
        <p:grpSp>
          <p:nvGrpSpPr>
            <p:cNvPr id="248" name="Groupe 247"/>
            <p:cNvGrpSpPr/>
            <p:nvPr/>
          </p:nvGrpSpPr>
          <p:grpSpPr>
            <a:xfrm>
              <a:off x="6242313" y="2658932"/>
              <a:ext cx="3599999" cy="467386"/>
              <a:chOff x="1371089" y="5236841"/>
              <a:chExt cx="3599999" cy="467386"/>
            </a:xfrm>
          </p:grpSpPr>
          <p:cxnSp>
            <p:nvCxnSpPr>
              <p:cNvPr id="133" name="Connecteur droit avec flèche 132"/>
              <p:cNvCxnSpPr>
                <a:cxnSpLocks noChangeShapeType="1"/>
              </p:cNvCxnSpPr>
              <p:nvPr/>
            </p:nvCxnSpPr>
            <p:spPr bwMode="auto">
              <a:xfrm flipH="1">
                <a:off x="1371089" y="5330318"/>
                <a:ext cx="3311999"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4" name="Connecteur droit avec flèche 133"/>
              <p:cNvCxnSpPr>
                <a:cxnSpLocks noChangeShapeType="1"/>
              </p:cNvCxnSpPr>
              <p:nvPr/>
            </p:nvCxnSpPr>
            <p:spPr bwMode="auto">
              <a:xfrm flipH="1">
                <a:off x="1371089" y="5423795"/>
                <a:ext cx="2988000"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5" name="Connecteur droit avec flèche 134"/>
              <p:cNvCxnSpPr>
                <a:cxnSpLocks noChangeShapeType="1"/>
              </p:cNvCxnSpPr>
              <p:nvPr/>
            </p:nvCxnSpPr>
            <p:spPr bwMode="auto">
              <a:xfrm flipH="1">
                <a:off x="1371089" y="5517272"/>
                <a:ext cx="2627999"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6" name="Connecteur droit avec flèche 135"/>
              <p:cNvCxnSpPr>
                <a:cxnSpLocks noChangeShapeType="1"/>
              </p:cNvCxnSpPr>
              <p:nvPr/>
            </p:nvCxnSpPr>
            <p:spPr bwMode="auto">
              <a:xfrm flipH="1">
                <a:off x="1371089" y="5610749"/>
                <a:ext cx="2411999"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7" name="Connecteur droit avec flèche 136"/>
              <p:cNvCxnSpPr>
                <a:cxnSpLocks noChangeShapeType="1"/>
              </p:cNvCxnSpPr>
              <p:nvPr/>
            </p:nvCxnSpPr>
            <p:spPr bwMode="auto">
              <a:xfrm flipH="1" flipV="1">
                <a:off x="1371089" y="5704227"/>
                <a:ext cx="2132060"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8" name="Connecteur droit avec flèche 137"/>
              <p:cNvCxnSpPr>
                <a:cxnSpLocks noChangeShapeType="1"/>
              </p:cNvCxnSpPr>
              <p:nvPr/>
            </p:nvCxnSpPr>
            <p:spPr bwMode="auto">
              <a:xfrm flipH="1">
                <a:off x="1371089" y="5236841"/>
                <a:ext cx="3599999" cy="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18" name="Grouper 209"/>
            <p:cNvGrpSpPr/>
            <p:nvPr/>
          </p:nvGrpSpPr>
          <p:grpSpPr>
            <a:xfrm>
              <a:off x="8367918" y="2476307"/>
              <a:ext cx="1847686" cy="783105"/>
              <a:chOff x="6724650" y="2023687"/>
              <a:chExt cx="1847686" cy="783105"/>
            </a:xfrm>
          </p:grpSpPr>
          <p:grpSp>
            <p:nvGrpSpPr>
              <p:cNvPr id="119" name="Grouper 92"/>
              <p:cNvGrpSpPr>
                <a:grpSpLocks/>
              </p:cNvGrpSpPr>
              <p:nvPr/>
            </p:nvGrpSpPr>
            <p:grpSpPr bwMode="auto">
              <a:xfrm>
                <a:off x="6724650" y="2122959"/>
                <a:ext cx="1847686" cy="683833"/>
                <a:chOff x="5293795" y="1998814"/>
                <a:chExt cx="2525032" cy="934540"/>
              </a:xfrm>
            </p:grpSpPr>
            <p:sp>
              <p:nvSpPr>
                <p:cNvPr id="126" name="ZoneTexte 130"/>
                <p:cNvSpPr txBox="1">
                  <a:spLocks noChangeArrowheads="1"/>
                </p:cNvSpPr>
                <p:nvPr/>
              </p:nvSpPr>
              <p:spPr bwMode="auto">
                <a:xfrm>
                  <a:off x="6479360" y="2164684"/>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7" name="ZoneTexte 131"/>
                <p:cNvSpPr txBox="1">
                  <a:spLocks noChangeArrowheads="1"/>
                </p:cNvSpPr>
                <p:nvPr/>
              </p:nvSpPr>
              <p:spPr bwMode="auto">
                <a:xfrm>
                  <a:off x="6031920" y="2319128"/>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8" name="ZoneTexte 135"/>
                <p:cNvSpPr txBox="1">
                  <a:spLocks noChangeArrowheads="1"/>
                </p:cNvSpPr>
                <p:nvPr/>
              </p:nvSpPr>
              <p:spPr bwMode="auto">
                <a:xfrm>
                  <a:off x="5293795" y="2590473"/>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9" name="ZoneTexte 137"/>
                <p:cNvSpPr txBox="1">
                  <a:spLocks noChangeArrowheads="1"/>
                </p:cNvSpPr>
                <p:nvPr/>
              </p:nvSpPr>
              <p:spPr bwMode="auto">
                <a:xfrm>
                  <a:off x="7443788" y="1998814"/>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30" name="ZoneTexte 138"/>
                <p:cNvSpPr txBox="1">
                  <a:spLocks noChangeArrowheads="1"/>
                </p:cNvSpPr>
                <p:nvPr/>
              </p:nvSpPr>
              <p:spPr bwMode="auto">
                <a:xfrm>
                  <a:off x="7072709" y="2135072"/>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31" name="ZoneTexte 142"/>
                <p:cNvSpPr txBox="1">
                  <a:spLocks noChangeArrowheads="1"/>
                </p:cNvSpPr>
                <p:nvPr/>
              </p:nvSpPr>
              <p:spPr bwMode="auto">
                <a:xfrm>
                  <a:off x="5683509" y="2617894"/>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32" name="ZoneTexte 143"/>
                <p:cNvSpPr txBox="1">
                  <a:spLocks noChangeArrowheads="1"/>
                </p:cNvSpPr>
                <p:nvPr/>
              </p:nvSpPr>
              <p:spPr bwMode="auto">
                <a:xfrm>
                  <a:off x="6361613" y="2390539"/>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grpSp>
          <p:grpSp>
            <p:nvGrpSpPr>
              <p:cNvPr id="120" name="Grouper 93"/>
              <p:cNvGrpSpPr>
                <a:grpSpLocks/>
              </p:cNvGrpSpPr>
              <p:nvPr/>
            </p:nvGrpSpPr>
            <p:grpSpPr bwMode="auto">
              <a:xfrm>
                <a:off x="6963939" y="2023687"/>
                <a:ext cx="1520384" cy="705090"/>
                <a:chOff x="5631128" y="1861954"/>
                <a:chExt cx="2077745" cy="963591"/>
              </a:xfrm>
            </p:grpSpPr>
            <p:sp>
              <p:nvSpPr>
                <p:cNvPr id="121" name="ZoneTexte 132"/>
                <p:cNvSpPr txBox="1">
                  <a:spLocks noChangeArrowheads="1"/>
                </p:cNvSpPr>
                <p:nvPr/>
              </p:nvSpPr>
              <p:spPr bwMode="auto">
                <a:xfrm>
                  <a:off x="5631128" y="2468141"/>
                  <a:ext cx="375101"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2" name="ZoneTexte 134"/>
                <p:cNvSpPr txBox="1">
                  <a:spLocks noChangeArrowheads="1"/>
                </p:cNvSpPr>
                <p:nvPr/>
              </p:nvSpPr>
              <p:spPr bwMode="auto">
                <a:xfrm>
                  <a:off x="6943914" y="2004655"/>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3" name="ZoneTexte 136"/>
                <p:cNvSpPr txBox="1">
                  <a:spLocks noChangeArrowheads="1"/>
                </p:cNvSpPr>
                <p:nvPr/>
              </p:nvSpPr>
              <p:spPr bwMode="auto">
                <a:xfrm>
                  <a:off x="7333774" y="1861954"/>
                  <a:ext cx="37509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rPr>
                    <a:t>e</a:t>
                  </a:r>
                  <a:r>
                    <a:rPr lang="fr-FR" sz="900" baseline="30000" dirty="0">
                      <a:solidFill>
                        <a:prstClr val="black"/>
                      </a:solidFill>
                    </a:rPr>
                    <a:t>-</a:t>
                  </a:r>
                </a:p>
              </p:txBody>
            </p:sp>
            <p:sp>
              <p:nvSpPr>
                <p:cNvPr id="124" name="ZoneTexte 140"/>
                <p:cNvSpPr txBox="1">
                  <a:spLocks noChangeArrowheads="1"/>
                </p:cNvSpPr>
                <p:nvPr/>
              </p:nvSpPr>
              <p:spPr bwMode="auto">
                <a:xfrm>
                  <a:off x="6701075" y="2273975"/>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sp>
              <p:nvSpPr>
                <p:cNvPr id="125" name="ZoneTexte 141"/>
                <p:cNvSpPr txBox="1">
                  <a:spLocks noChangeArrowheads="1"/>
                </p:cNvSpPr>
                <p:nvPr/>
              </p:nvSpPr>
              <p:spPr bwMode="auto">
                <a:xfrm>
                  <a:off x="6021519" y="2510085"/>
                  <a:ext cx="375039" cy="3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FR" sz="900" dirty="0">
                      <a:solidFill>
                        <a:prstClr val="black"/>
                      </a:solidFill>
                      <a:sym typeface="Symbol" charset="0"/>
                    </a:rPr>
                    <a:t></a:t>
                  </a:r>
                  <a:endParaRPr lang="fr-FR" sz="900" dirty="0">
                    <a:solidFill>
                      <a:prstClr val="black"/>
                    </a:solidFill>
                  </a:endParaRPr>
                </a:p>
              </p:txBody>
            </p:sp>
          </p:grpSp>
        </p:grpSp>
      </p:grpSp>
      <p:sp>
        <p:nvSpPr>
          <p:cNvPr id="250" name="ZoneTexte 249"/>
          <p:cNvSpPr txBox="1"/>
          <p:nvPr/>
        </p:nvSpPr>
        <p:spPr>
          <a:xfrm>
            <a:off x="773722" y="30863"/>
            <a:ext cx="1628651" cy="400110"/>
          </a:xfrm>
          <a:prstGeom prst="rect">
            <a:avLst/>
          </a:prstGeom>
          <a:noFill/>
        </p:spPr>
        <p:txBody>
          <a:bodyPr wrap="none" rtlCol="0">
            <a:spAutoFit/>
          </a:bodyPr>
          <a:lstStyle/>
          <a:p>
            <a:r>
              <a:rPr lang="fr-FR" sz="2000" dirty="0" err="1" smtClean="0">
                <a:solidFill>
                  <a:schemeClr val="accent3">
                    <a:lumMod val="75000"/>
                  </a:schemeClr>
                </a:solidFill>
              </a:rPr>
              <a:t>Requirements</a:t>
            </a:r>
            <a:endParaRPr lang="en-US" sz="2000" dirty="0">
              <a:solidFill>
                <a:schemeClr val="accent3">
                  <a:lumMod val="75000"/>
                </a:schemeClr>
              </a:solidFill>
            </a:endParaRPr>
          </a:p>
        </p:txBody>
      </p:sp>
      <p:sp>
        <p:nvSpPr>
          <p:cNvPr id="251" name="ZoneTexte 250"/>
          <p:cNvSpPr txBox="1"/>
          <p:nvPr/>
        </p:nvSpPr>
        <p:spPr>
          <a:xfrm>
            <a:off x="356011" y="738326"/>
            <a:ext cx="5311544" cy="523220"/>
          </a:xfrm>
          <a:prstGeom prst="rect">
            <a:avLst/>
          </a:prstGeom>
          <a:solidFill>
            <a:schemeClr val="accent1">
              <a:lumMod val="10000"/>
              <a:lumOff val="90000"/>
            </a:schemeClr>
          </a:solidFill>
        </p:spPr>
        <p:txBody>
          <a:bodyPr wrap="square" rtlCol="0">
            <a:spAutoFit/>
          </a:bodyPr>
          <a:lstStyle/>
          <a:p>
            <a:r>
              <a:rPr lang="fr-FR" sz="2800" i="1" dirty="0" smtClean="0">
                <a:solidFill>
                  <a:schemeClr val="accent1"/>
                </a:solidFill>
              </a:rPr>
              <a:t>How </a:t>
            </a:r>
            <a:r>
              <a:rPr lang="fr-FR" sz="2800" i="1" dirty="0" err="1" smtClean="0">
                <a:solidFill>
                  <a:schemeClr val="accent1"/>
                </a:solidFill>
              </a:rPr>
              <a:t>does</a:t>
            </a:r>
            <a:r>
              <a:rPr lang="fr-FR" sz="2800" i="1" dirty="0" smtClean="0">
                <a:solidFill>
                  <a:schemeClr val="accent1"/>
                </a:solidFill>
              </a:rPr>
              <a:t> a </a:t>
            </a:r>
            <a:r>
              <a:rPr lang="fr-FR" sz="2800" i="1" dirty="0" err="1" smtClean="0">
                <a:solidFill>
                  <a:schemeClr val="accent1"/>
                </a:solidFill>
              </a:rPr>
              <a:t>target</a:t>
            </a:r>
            <a:r>
              <a:rPr lang="fr-FR" sz="2800" i="1" dirty="0" smtClean="0">
                <a:solidFill>
                  <a:schemeClr val="accent1"/>
                </a:solidFill>
              </a:rPr>
              <a:t> look </a:t>
            </a:r>
            <a:r>
              <a:rPr lang="fr-FR" sz="2800" i="1" dirty="0" err="1" smtClean="0">
                <a:solidFill>
                  <a:schemeClr val="accent1"/>
                </a:solidFill>
              </a:rPr>
              <a:t>like</a:t>
            </a:r>
            <a:r>
              <a:rPr lang="fr-FR" sz="2800" i="1" dirty="0" smtClean="0">
                <a:solidFill>
                  <a:schemeClr val="accent1"/>
                </a:solidFill>
              </a:rPr>
              <a:t> ?</a:t>
            </a:r>
            <a:endParaRPr lang="en-US" sz="2800" i="1" dirty="0">
              <a:solidFill>
                <a:schemeClr val="accent1"/>
              </a:solidFill>
            </a:endParaRPr>
          </a:p>
        </p:txBody>
      </p:sp>
    </p:spTree>
    <p:extLst>
      <p:ext uri="{BB962C8B-B14F-4D97-AF65-F5344CB8AC3E}">
        <p14:creationId xmlns:p14="http://schemas.microsoft.com/office/powerpoint/2010/main" val="11145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TATTOO – Ch. Stodel – PRCI 2018 – Revue Projet</a:t>
            </a:r>
            <a:endParaRPr lang="fr-FR"/>
          </a:p>
        </p:txBody>
      </p:sp>
      <p:pic>
        <p:nvPicPr>
          <p:cNvPr id="3074" name="Picture 2"/>
          <p:cNvPicPr>
            <a:picLocks noChangeAspect="1" noChangeArrowheads="1"/>
          </p:cNvPicPr>
          <p:nvPr/>
        </p:nvPicPr>
        <p:blipFill>
          <a:blip r:embed="rId3" cstate="print"/>
          <a:srcRect/>
          <a:stretch>
            <a:fillRect/>
          </a:stretch>
        </p:blipFill>
        <p:spPr bwMode="auto">
          <a:xfrm>
            <a:off x="1775521" y="620689"/>
            <a:ext cx="4633913" cy="2973705"/>
          </a:xfrm>
          <a:prstGeom prst="rect">
            <a:avLst/>
          </a:prstGeom>
          <a:noFill/>
          <a:ln w="9525">
            <a:noFill/>
            <a:miter lim="800000"/>
            <a:headEnd/>
            <a:tailEnd/>
          </a:ln>
        </p:spPr>
      </p:pic>
      <p:sp>
        <p:nvSpPr>
          <p:cNvPr id="4" name="Titre 1"/>
          <p:cNvSpPr txBox="1">
            <a:spLocks/>
          </p:cNvSpPr>
          <p:nvPr/>
        </p:nvSpPr>
        <p:spPr>
          <a:xfrm>
            <a:off x="6096000" y="0"/>
            <a:ext cx="4834880" cy="827584"/>
          </a:xfrm>
          <a:prstGeom prst="rect">
            <a:avLst/>
          </a:prstGeom>
        </p:spPr>
        <p:txBody>
          <a:bodyPr vert="horz" lIns="91440" tIns="45720" rIns="91440" bIns="45720" rtlCol="0" anchor="ctr">
            <a:normAutofit fontScale="92500"/>
          </a:bodyPr>
          <a:lstStyle/>
          <a:p>
            <a:pPr algn="ctr" defTabSz="914400">
              <a:spcBef>
                <a:spcPct val="0"/>
              </a:spcBef>
              <a:defRPr/>
            </a:pPr>
            <a:r>
              <a:rPr lang="fr-FR" sz="4400" dirty="0">
                <a:solidFill>
                  <a:srgbClr val="002060"/>
                </a:solidFill>
                <a:latin typeface="+mj-lt"/>
                <a:ea typeface="+mj-ea"/>
                <a:cs typeface="+mj-cs"/>
              </a:rPr>
              <a:t>Application – 3 bis</a:t>
            </a:r>
          </a:p>
        </p:txBody>
      </p:sp>
      <p:pic>
        <p:nvPicPr>
          <p:cNvPr id="3075" name="Picture 3"/>
          <p:cNvPicPr>
            <a:picLocks noChangeAspect="1" noChangeArrowheads="1"/>
          </p:cNvPicPr>
          <p:nvPr/>
        </p:nvPicPr>
        <p:blipFill>
          <a:blip r:embed="rId4" cstate="print"/>
          <a:srcRect/>
          <a:stretch>
            <a:fillRect/>
          </a:stretch>
        </p:blipFill>
        <p:spPr bwMode="auto">
          <a:xfrm>
            <a:off x="5997262" y="3627656"/>
            <a:ext cx="4347210" cy="2393633"/>
          </a:xfrm>
          <a:prstGeom prst="rect">
            <a:avLst/>
          </a:prstGeom>
          <a:noFill/>
          <a:ln w="9525">
            <a:noFill/>
            <a:miter lim="800000"/>
            <a:headEnd/>
            <a:tailEnd/>
          </a:ln>
        </p:spPr>
      </p:pic>
      <p:sp>
        <p:nvSpPr>
          <p:cNvPr id="6" name="ZoneTexte 5"/>
          <p:cNvSpPr txBox="1"/>
          <p:nvPr/>
        </p:nvSpPr>
        <p:spPr>
          <a:xfrm>
            <a:off x="1935138" y="4100879"/>
            <a:ext cx="5447325" cy="1754326"/>
          </a:xfrm>
          <a:prstGeom prst="rect">
            <a:avLst/>
          </a:prstGeom>
          <a:noFill/>
        </p:spPr>
        <p:txBody>
          <a:bodyPr wrap="none" rtlCol="0">
            <a:spAutoFit/>
          </a:bodyPr>
          <a:lstStyle/>
          <a:p>
            <a:r>
              <a:rPr lang="fr-FR" dirty="0">
                <a:solidFill>
                  <a:srgbClr val="C00000"/>
                </a:solidFill>
              </a:rPr>
              <a:t>Actinide </a:t>
            </a:r>
            <a:r>
              <a:rPr lang="fr-FR" dirty="0" err="1">
                <a:solidFill>
                  <a:srgbClr val="C00000"/>
                </a:solidFill>
              </a:rPr>
              <a:t>sample</a:t>
            </a:r>
            <a:r>
              <a:rPr lang="fr-FR" dirty="0">
                <a:solidFill>
                  <a:srgbClr val="C00000"/>
                </a:solidFill>
              </a:rPr>
              <a:t>:</a:t>
            </a:r>
          </a:p>
          <a:p>
            <a:pPr lvl="1">
              <a:buFont typeface="Wingdings" pitchFamily="2" charset="2"/>
              <a:buChar char="ü"/>
            </a:pPr>
            <a:r>
              <a:rPr lang="fr-FR" dirty="0">
                <a:solidFill>
                  <a:srgbClr val="C00000"/>
                </a:solidFill>
              </a:rPr>
              <a:t>500 - 1000 µg/cm²</a:t>
            </a:r>
          </a:p>
          <a:p>
            <a:pPr lvl="1">
              <a:buFont typeface="Wingdings" pitchFamily="2" charset="2"/>
              <a:buChar char="ü"/>
            </a:pPr>
            <a:r>
              <a:rPr lang="fr-FR" dirty="0">
                <a:solidFill>
                  <a:srgbClr val="C00000"/>
                </a:solidFill>
              </a:rPr>
              <a:t>Active </a:t>
            </a:r>
            <a:r>
              <a:rPr lang="fr-FR" dirty="0" err="1">
                <a:solidFill>
                  <a:srgbClr val="C00000"/>
                </a:solidFill>
              </a:rPr>
              <a:t>diameter</a:t>
            </a:r>
            <a:r>
              <a:rPr lang="fr-FR" dirty="0">
                <a:solidFill>
                  <a:srgbClr val="C00000"/>
                </a:solidFill>
              </a:rPr>
              <a:t> 40-80 mm</a:t>
            </a:r>
          </a:p>
          <a:p>
            <a:pPr lvl="1">
              <a:buFont typeface="Wingdings" pitchFamily="2" charset="2"/>
              <a:buChar char="ü"/>
            </a:pPr>
            <a:r>
              <a:rPr lang="fr-FR" dirty="0" err="1">
                <a:solidFill>
                  <a:srgbClr val="C00000"/>
                </a:solidFill>
              </a:rPr>
              <a:t>Homogeneous</a:t>
            </a:r>
            <a:endParaRPr lang="fr-FR" dirty="0">
              <a:solidFill>
                <a:srgbClr val="C00000"/>
              </a:solidFill>
            </a:endParaRPr>
          </a:p>
          <a:p>
            <a:pPr lvl="1">
              <a:buFont typeface="Wingdings" pitchFamily="2" charset="2"/>
              <a:buChar char="ü"/>
            </a:pPr>
            <a:r>
              <a:rPr lang="fr-FR" dirty="0">
                <a:solidFill>
                  <a:srgbClr val="C00000"/>
                </a:solidFill>
              </a:rPr>
              <a:t>Surface </a:t>
            </a:r>
            <a:r>
              <a:rPr lang="fr-FR" dirty="0" err="1">
                <a:solidFill>
                  <a:srgbClr val="C00000"/>
                </a:solidFill>
              </a:rPr>
              <a:t>roughness</a:t>
            </a:r>
            <a:r>
              <a:rPr lang="fr-FR" dirty="0">
                <a:solidFill>
                  <a:srgbClr val="C00000"/>
                </a:solidFill>
              </a:rPr>
              <a:t> as </a:t>
            </a:r>
            <a:r>
              <a:rPr lang="fr-FR" dirty="0" err="1">
                <a:solidFill>
                  <a:srgbClr val="C00000"/>
                </a:solidFill>
              </a:rPr>
              <a:t>low</a:t>
            </a:r>
            <a:r>
              <a:rPr lang="fr-FR" dirty="0">
                <a:solidFill>
                  <a:srgbClr val="C00000"/>
                </a:solidFill>
              </a:rPr>
              <a:t> as possible</a:t>
            </a:r>
          </a:p>
          <a:p>
            <a:pPr lvl="1">
              <a:buFont typeface="Wingdings" pitchFamily="2" charset="2"/>
              <a:buChar char="ü"/>
            </a:pPr>
            <a:r>
              <a:rPr lang="fr-FR" dirty="0">
                <a:solidFill>
                  <a:srgbClr val="C00000"/>
                </a:solidFill>
              </a:rPr>
              <a:t>On ultra-</a:t>
            </a:r>
            <a:r>
              <a:rPr lang="fr-FR" dirty="0" err="1">
                <a:solidFill>
                  <a:srgbClr val="C00000"/>
                </a:solidFill>
              </a:rPr>
              <a:t>thin</a:t>
            </a:r>
            <a:r>
              <a:rPr lang="fr-FR" dirty="0">
                <a:solidFill>
                  <a:srgbClr val="C00000"/>
                </a:solidFill>
              </a:rPr>
              <a:t> </a:t>
            </a:r>
            <a:r>
              <a:rPr lang="fr-FR" dirty="0" err="1">
                <a:solidFill>
                  <a:srgbClr val="C00000"/>
                </a:solidFill>
              </a:rPr>
              <a:t>backing</a:t>
            </a:r>
            <a:r>
              <a:rPr lang="fr-FR" dirty="0">
                <a:solidFill>
                  <a:srgbClr val="C00000"/>
                </a:solidFill>
              </a:rPr>
              <a:t> (</a:t>
            </a:r>
            <a:r>
              <a:rPr lang="fr-FR" dirty="0" err="1">
                <a:solidFill>
                  <a:srgbClr val="C00000"/>
                </a:solidFill>
              </a:rPr>
              <a:t>low</a:t>
            </a:r>
            <a:r>
              <a:rPr lang="fr-FR" dirty="0">
                <a:solidFill>
                  <a:srgbClr val="C00000"/>
                </a:solidFill>
              </a:rPr>
              <a:t> surf </a:t>
            </a:r>
            <a:r>
              <a:rPr lang="fr-FR" dirty="0" err="1">
                <a:solidFill>
                  <a:srgbClr val="C00000"/>
                </a:solidFill>
              </a:rPr>
              <a:t>roughness</a:t>
            </a:r>
            <a:r>
              <a:rPr lang="fr-FR" dirty="0">
                <a:solidFill>
                  <a:srgbClr val="C00000"/>
                </a:solidFill>
              </a:rPr>
              <a:t>)</a:t>
            </a:r>
          </a:p>
        </p:txBody>
      </p:sp>
      <p:grpSp>
        <p:nvGrpSpPr>
          <p:cNvPr id="7" name="Gruppieren 1"/>
          <p:cNvGrpSpPr>
            <a:grpSpLocks noChangeAspect="1"/>
          </p:cNvGrpSpPr>
          <p:nvPr/>
        </p:nvGrpSpPr>
        <p:grpSpPr>
          <a:xfrm>
            <a:off x="6672064" y="1772816"/>
            <a:ext cx="1406616" cy="1561526"/>
            <a:chOff x="379952" y="2542973"/>
            <a:chExt cx="3349085" cy="3717920"/>
          </a:xfrm>
        </p:grpSpPr>
        <p:pic>
          <p:nvPicPr>
            <p:cNvPr id="8" name="Grafik 2"/>
            <p:cNvPicPr>
              <a:picLocks noChangeAspect="1"/>
            </p:cNvPicPr>
            <p:nvPr/>
          </p:nvPicPr>
          <p:blipFill>
            <a:blip r:embed="rId5" cstate="print"/>
            <a:stretch>
              <a:fillRect/>
            </a:stretch>
          </p:blipFill>
          <p:spPr>
            <a:xfrm>
              <a:off x="379952" y="2542973"/>
              <a:ext cx="3349085" cy="3494697"/>
            </a:xfrm>
            <a:prstGeom prst="rect">
              <a:avLst/>
            </a:prstGeom>
          </p:spPr>
        </p:pic>
        <p:sp>
          <p:nvSpPr>
            <p:cNvPr id="9" name="Textfeld 3"/>
            <p:cNvSpPr txBox="1"/>
            <p:nvPr/>
          </p:nvSpPr>
          <p:spPr>
            <a:xfrm>
              <a:off x="379952" y="5638012"/>
              <a:ext cx="3349085" cy="622881"/>
            </a:xfrm>
            <a:prstGeom prst="rect">
              <a:avLst/>
            </a:prstGeom>
            <a:solidFill>
              <a:schemeClr val="bg1">
                <a:lumMod val="65000"/>
              </a:schemeClr>
            </a:solidFill>
          </p:spPr>
          <p:txBody>
            <a:bodyPr wrap="square" rtlCol="0">
              <a:spAutoFit/>
            </a:bodyPr>
            <a:lstStyle/>
            <a:p>
              <a:pPr algn="ctr"/>
              <a:r>
                <a:rPr lang="de-DE" altLang="de-DE" sz="1050" b="1" baseline="30000" dirty="0">
                  <a:latin typeface="Arial" panose="020B0604020202020204" pitchFamily="34" charset="0"/>
                  <a:cs typeface="Arial" panose="020B0604020202020204" pitchFamily="34" charset="0"/>
                  <a:sym typeface="Symbol" panose="05050102010706020507" pitchFamily="18" charset="2"/>
                </a:rPr>
                <a:t>242</a:t>
              </a:r>
              <a:r>
                <a:rPr lang="de-DE" altLang="de-DE" sz="1050" b="1" dirty="0">
                  <a:latin typeface="Arial" panose="020B0604020202020204" pitchFamily="34" charset="0"/>
                  <a:cs typeface="Arial" panose="020B0604020202020204" pitchFamily="34" charset="0"/>
                  <a:sym typeface="Symbol" panose="05050102010706020507" pitchFamily="18" charset="2"/>
                </a:rPr>
                <a:t>Pu / 110 µg/cm</a:t>
              </a:r>
              <a:r>
                <a:rPr lang="de-DE" altLang="de-DE" sz="1050" b="1" baseline="30000" dirty="0">
                  <a:latin typeface="Arial" panose="020B0604020202020204" pitchFamily="34" charset="0"/>
                  <a:cs typeface="Arial" panose="020B0604020202020204" pitchFamily="34" charset="0"/>
                  <a:sym typeface="Symbol" panose="05050102010706020507" pitchFamily="18" charset="2"/>
                </a:rPr>
                <a:t>2</a:t>
              </a:r>
              <a:endParaRPr lang="de-DE" sz="1050" dirty="0"/>
            </a:p>
          </p:txBody>
        </p:sp>
        <p:cxnSp>
          <p:nvCxnSpPr>
            <p:cNvPr id="10" name="Gerade Verbindung mit Pfeil 5"/>
            <p:cNvCxnSpPr/>
            <p:nvPr/>
          </p:nvCxnSpPr>
          <p:spPr>
            <a:xfrm>
              <a:off x="871538" y="4057650"/>
              <a:ext cx="2357437"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feld 13"/>
            <p:cNvSpPr txBox="1"/>
            <p:nvPr/>
          </p:nvSpPr>
          <p:spPr>
            <a:xfrm>
              <a:off x="1514478" y="3646199"/>
              <a:ext cx="1056764" cy="1025922"/>
            </a:xfrm>
            <a:prstGeom prst="rect">
              <a:avLst/>
            </a:prstGeom>
            <a:solidFill>
              <a:schemeClr val="bg1">
                <a:lumMod val="65000"/>
              </a:schemeClr>
            </a:solidFill>
          </p:spPr>
          <p:txBody>
            <a:bodyPr wrap="square" rtlCol="0">
              <a:spAutoFit/>
            </a:bodyPr>
            <a:lstStyle/>
            <a:p>
              <a:pPr algn="ctr"/>
              <a:r>
                <a:rPr lang="de-DE" altLang="de-DE" sz="1050" b="1" dirty="0">
                  <a:latin typeface="Arial" panose="020B0604020202020204" pitchFamily="34" charset="0"/>
                  <a:cs typeface="Arial" panose="020B0604020202020204" pitchFamily="34" charset="0"/>
                  <a:sym typeface="Symbol" panose="05050102010706020507" pitchFamily="18" charset="2"/>
                </a:rPr>
                <a:t>75 mm</a:t>
              </a:r>
              <a:endParaRPr lang="de-DE" sz="1050" dirty="0"/>
            </a:p>
          </p:txBody>
        </p:sp>
      </p:grpSp>
      <p:sp>
        <p:nvSpPr>
          <p:cNvPr id="12" name="Rectangle 11"/>
          <p:cNvSpPr/>
          <p:nvPr/>
        </p:nvSpPr>
        <p:spPr>
          <a:xfrm>
            <a:off x="6528048" y="1196752"/>
            <a:ext cx="4139952" cy="523220"/>
          </a:xfrm>
          <a:prstGeom prst="rect">
            <a:avLst/>
          </a:prstGeom>
        </p:spPr>
        <p:txBody>
          <a:bodyPr wrap="square">
            <a:spAutoFit/>
          </a:bodyPr>
          <a:lstStyle/>
          <a:p>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Backing</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Si-</a:t>
            </a:r>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wafer</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a:t>
            </a:r>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sputtered</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a:t>
            </a:r>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with</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a:t>
            </a:r>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thin</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a:t>
            </a:r>
            <a:r>
              <a:rPr lang="de-DE" altLang="de-DE" sz="1400" b="1" dirty="0" err="1">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Ti-layer</a:t>
            </a:r>
            <a:r>
              <a:rPr lang="de-DE" altLang="de-DE" sz="1400" b="1" dirty="0">
                <a:solidFill>
                  <a:schemeClr val="tx2">
                    <a:lumMod val="50000"/>
                  </a:schemeClr>
                </a:solidFill>
                <a:latin typeface="Arial" panose="020B0604020202020204" pitchFamily="34" charset="0"/>
                <a:cs typeface="Arial" panose="020B0604020202020204" pitchFamily="34" charset="0"/>
                <a:sym typeface="Symbol" panose="05050102010706020507" pitchFamily="18" charset="2"/>
              </a:rPr>
              <a:t>.  In total: </a:t>
            </a:r>
            <a:r>
              <a:rPr lang="en-US" sz="1400" b="1" dirty="0">
                <a:solidFill>
                  <a:schemeClr val="tx2">
                    <a:lumMod val="50000"/>
                  </a:schemeClr>
                </a:solidFill>
                <a:latin typeface="Arial" panose="020B0604020202020204" pitchFamily="34" charset="0"/>
                <a:cs typeface="Arial" panose="020B0604020202020204" pitchFamily="34" charset="0"/>
              </a:rPr>
              <a:t>37 mg </a:t>
            </a:r>
            <a:r>
              <a:rPr lang="en-US" sz="1400" b="1" baseline="30000" dirty="0">
                <a:solidFill>
                  <a:schemeClr val="tx2">
                    <a:lumMod val="50000"/>
                  </a:schemeClr>
                </a:solidFill>
                <a:latin typeface="Arial" panose="020B0604020202020204" pitchFamily="34" charset="0"/>
                <a:cs typeface="Arial" panose="020B0604020202020204" pitchFamily="34" charset="0"/>
              </a:rPr>
              <a:t>242</a:t>
            </a:r>
            <a:r>
              <a:rPr lang="en-US" sz="1400" b="1" dirty="0">
                <a:solidFill>
                  <a:schemeClr val="tx2">
                    <a:lumMod val="50000"/>
                  </a:schemeClr>
                </a:solidFill>
                <a:latin typeface="Arial" panose="020B0604020202020204" pitchFamily="34" charset="0"/>
                <a:cs typeface="Arial" panose="020B0604020202020204" pitchFamily="34" charset="0"/>
              </a:rPr>
              <a:t>Pu for 8 targets</a:t>
            </a:r>
            <a:endParaRPr lang="fr-FR" sz="1400" dirty="0"/>
          </a:p>
        </p:txBody>
      </p:sp>
      <p:sp>
        <p:nvSpPr>
          <p:cNvPr id="13" name="Textfeld 8"/>
          <p:cNvSpPr txBox="1"/>
          <p:nvPr/>
        </p:nvSpPr>
        <p:spPr>
          <a:xfrm>
            <a:off x="4835354" y="6093296"/>
            <a:ext cx="5832647" cy="369332"/>
          </a:xfrm>
          <a:prstGeom prst="rect">
            <a:avLst/>
          </a:prstGeom>
          <a:solidFill>
            <a:schemeClr val="bg1"/>
          </a:solidFill>
        </p:spPr>
        <p:txBody>
          <a:bodyPr wrap="square" rtlCol="0">
            <a:spAutoFit/>
          </a:bodyPr>
          <a:lstStyle/>
          <a:p>
            <a:pPr algn="ctr"/>
            <a:r>
              <a:rPr lang="de-DE" b="1" u="sng" dirty="0">
                <a:solidFill>
                  <a:srgbClr val="C00000"/>
                </a:solidFill>
                <a:latin typeface="Arial" panose="020B0604020202020204" pitchFamily="34" charset="0"/>
                <a:cs typeface="Arial" panose="020B0604020202020204" pitchFamily="34" charset="0"/>
              </a:rPr>
              <a:t>Layer </a:t>
            </a:r>
            <a:r>
              <a:rPr lang="de-DE" b="1" u="sng" dirty="0" err="1">
                <a:solidFill>
                  <a:srgbClr val="C00000"/>
                </a:solidFill>
                <a:latin typeface="Arial" panose="020B0604020202020204" pitchFamily="34" charset="0"/>
                <a:cs typeface="Arial" panose="020B0604020202020204" pitchFamily="34" charset="0"/>
              </a:rPr>
              <a:t>homogeneity</a:t>
            </a:r>
            <a:r>
              <a:rPr lang="de-DE" b="1" u="sng" dirty="0">
                <a:solidFill>
                  <a:srgbClr val="C00000"/>
                </a:solidFill>
                <a:latin typeface="Arial" panose="020B0604020202020204" pitchFamily="34" charset="0"/>
                <a:cs typeface="Arial" panose="020B0604020202020204" pitchFamily="34" charset="0"/>
              </a:rPr>
              <a:t> </a:t>
            </a:r>
            <a:r>
              <a:rPr lang="de-DE" b="1" u="sng" dirty="0" err="1">
                <a:solidFill>
                  <a:srgbClr val="C00000"/>
                </a:solidFill>
                <a:latin typeface="Arial" panose="020B0604020202020204" pitchFamily="34" charset="0"/>
                <a:cs typeface="Arial" panose="020B0604020202020204" pitchFamily="34" charset="0"/>
              </a:rPr>
              <a:t>by</a:t>
            </a:r>
            <a:r>
              <a:rPr lang="de-DE" b="1" u="sng" dirty="0">
                <a:solidFill>
                  <a:srgbClr val="C00000"/>
                </a:solidFill>
                <a:latin typeface="Arial" panose="020B0604020202020204" pitchFamily="34" charset="0"/>
                <a:cs typeface="Arial" panose="020B0604020202020204" pitchFamily="34" charset="0"/>
              </a:rPr>
              <a:t> </a:t>
            </a:r>
            <a:r>
              <a:rPr lang="de-DE" b="1" u="sng" dirty="0" err="1">
                <a:solidFill>
                  <a:srgbClr val="C00000"/>
                </a:solidFill>
                <a:latin typeface="Arial" panose="020B0604020202020204" pitchFamily="34" charset="0"/>
                <a:cs typeface="Arial" panose="020B0604020202020204" pitchFamily="34" charset="0"/>
              </a:rPr>
              <a:t>Radiographic</a:t>
            </a:r>
            <a:r>
              <a:rPr lang="de-DE" b="1" u="sng" dirty="0">
                <a:solidFill>
                  <a:srgbClr val="C00000"/>
                </a:solidFill>
                <a:latin typeface="Arial" panose="020B0604020202020204" pitchFamily="34" charset="0"/>
                <a:cs typeface="Arial" panose="020B0604020202020204" pitchFamily="34" charset="0"/>
              </a:rPr>
              <a:t> Imaging</a:t>
            </a:r>
            <a:r>
              <a:rPr lang="en-US" b="1" dirty="0">
                <a:solidFill>
                  <a:srgbClr val="C00000"/>
                </a:solidFill>
                <a:latin typeface="Arial" panose="020B0604020202020204" pitchFamily="34" charset="0"/>
                <a:cs typeface="Arial" panose="020B0604020202020204" pitchFamily="34" charset="0"/>
              </a:rPr>
              <a:t> </a:t>
            </a:r>
            <a:endParaRPr lang="en-US" b="1" dirty="0">
              <a:solidFill>
                <a:schemeClr val="tx2">
                  <a:lumMod val="50000"/>
                </a:schemeClr>
              </a:solidFill>
              <a:latin typeface="Arial" panose="020B0604020202020204" pitchFamily="34" charset="0"/>
              <a:cs typeface="Arial" panose="020B0604020202020204" pitchFamily="34" charset="0"/>
            </a:endParaRPr>
          </a:p>
        </p:txBody>
      </p:sp>
      <p:sp>
        <p:nvSpPr>
          <p:cNvPr id="14" name="ZoneTexte 13"/>
          <p:cNvSpPr txBox="1"/>
          <p:nvPr/>
        </p:nvSpPr>
        <p:spPr>
          <a:xfrm>
            <a:off x="8040217" y="3007986"/>
            <a:ext cx="1994457" cy="276999"/>
          </a:xfrm>
          <a:prstGeom prst="rect">
            <a:avLst/>
          </a:prstGeom>
          <a:noFill/>
        </p:spPr>
        <p:txBody>
          <a:bodyPr wrap="none" rtlCol="0">
            <a:spAutoFit/>
          </a:bodyPr>
          <a:lstStyle/>
          <a:p>
            <a:r>
              <a:rPr lang="fr-FR" sz="1200" i="1" dirty="0" err="1"/>
              <a:t>Courtesy</a:t>
            </a:r>
            <a:r>
              <a:rPr lang="fr-FR" sz="1200" i="1" dirty="0"/>
              <a:t> of K. Eberhardt</a:t>
            </a:r>
          </a:p>
        </p:txBody>
      </p:sp>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416" y="894808"/>
            <a:ext cx="220980" cy="215265"/>
          </a:xfrm>
          <a:prstGeom prst="rect">
            <a:avLst/>
          </a:prstGeom>
        </p:spPr>
      </p:pic>
      <p:sp>
        <p:nvSpPr>
          <p:cNvPr id="17"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Actinide Targets</a:t>
            </a:r>
            <a:endParaRPr lang="en-US" sz="2000" b="1" dirty="0">
              <a:solidFill>
                <a:schemeClr val="accent1"/>
              </a:solidFill>
            </a:endParaRPr>
          </a:p>
        </p:txBody>
      </p:sp>
    </p:spTree>
    <p:extLst>
      <p:ext uri="{BB962C8B-B14F-4D97-AF65-F5344CB8AC3E}">
        <p14:creationId xmlns:p14="http://schemas.microsoft.com/office/powerpoint/2010/main" val="4160153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89712" y="0"/>
            <a:ext cx="4834880" cy="827584"/>
          </a:xfrm>
        </p:spPr>
        <p:txBody>
          <a:bodyPr/>
          <a:lstStyle/>
          <a:p>
            <a:r>
              <a:rPr lang="fr-FR" dirty="0" smtClean="0">
                <a:solidFill>
                  <a:srgbClr val="002060"/>
                </a:solidFill>
              </a:rPr>
              <a:t>Application - 2</a:t>
            </a:r>
            <a:endParaRPr lang="fr-FR" dirty="0">
              <a:solidFill>
                <a:srgbClr val="002060"/>
              </a:solidFill>
            </a:endParaRPr>
          </a:p>
        </p:txBody>
      </p:sp>
      <p:sp>
        <p:nvSpPr>
          <p:cNvPr id="3" name="Espace réservé du pied de page 2"/>
          <p:cNvSpPr>
            <a:spLocks noGrp="1"/>
          </p:cNvSpPr>
          <p:nvPr>
            <p:ph type="ftr" sz="quarter" idx="11"/>
          </p:nvPr>
        </p:nvSpPr>
        <p:spPr/>
        <p:txBody>
          <a:bodyPr/>
          <a:lstStyle/>
          <a:p>
            <a:r>
              <a:rPr lang="fr-FR" smtClean="0"/>
              <a:t>TATTOO – Ch. Stodel – PRCI 2018 – Revue Projet</a:t>
            </a:r>
            <a:endParaRPr lang="fr-FR"/>
          </a:p>
        </p:txBody>
      </p:sp>
      <p:grpSp>
        <p:nvGrpSpPr>
          <p:cNvPr id="12" name="Groupe 11"/>
          <p:cNvGrpSpPr>
            <a:grpSpLocks noChangeAspect="1"/>
          </p:cNvGrpSpPr>
          <p:nvPr/>
        </p:nvGrpSpPr>
        <p:grpSpPr>
          <a:xfrm>
            <a:off x="1559496" y="316612"/>
            <a:ext cx="5928360" cy="3040380"/>
            <a:chOff x="257894" y="1196752"/>
            <a:chExt cx="7410450" cy="3800475"/>
          </a:xfrm>
        </p:grpSpPr>
        <p:pic>
          <p:nvPicPr>
            <p:cNvPr id="1026" name="Picture 2"/>
            <p:cNvPicPr>
              <a:picLocks noChangeAspect="1" noChangeArrowheads="1"/>
            </p:cNvPicPr>
            <p:nvPr/>
          </p:nvPicPr>
          <p:blipFill>
            <a:blip r:embed="rId2" cstate="print"/>
            <a:srcRect/>
            <a:stretch>
              <a:fillRect/>
            </a:stretch>
          </p:blipFill>
          <p:spPr bwMode="auto">
            <a:xfrm>
              <a:off x="257894" y="1196752"/>
              <a:ext cx="7410450" cy="3800475"/>
            </a:xfrm>
            <a:prstGeom prst="rect">
              <a:avLst/>
            </a:prstGeom>
            <a:noFill/>
            <a:ln w="9525">
              <a:noFill/>
              <a:miter lim="800000"/>
              <a:headEnd/>
              <a:tailEnd/>
            </a:ln>
          </p:spPr>
        </p:pic>
        <p:sp>
          <p:nvSpPr>
            <p:cNvPr id="5" name="ZoneTexte 4"/>
            <p:cNvSpPr txBox="1"/>
            <p:nvPr/>
          </p:nvSpPr>
          <p:spPr>
            <a:xfrm>
              <a:off x="2627784" y="1268760"/>
              <a:ext cx="4613043" cy="461665"/>
            </a:xfrm>
            <a:prstGeom prst="rect">
              <a:avLst/>
            </a:prstGeom>
            <a:noFill/>
          </p:spPr>
          <p:txBody>
            <a:bodyPr wrap="none" rtlCol="0">
              <a:spAutoFit/>
            </a:bodyPr>
            <a:lstStyle/>
            <a:p>
              <a:r>
                <a:rPr lang="fr-FR" dirty="0"/>
                <a:t>Nature Vol. 533, pp. 47-51, 2016</a:t>
              </a:r>
            </a:p>
          </p:txBody>
        </p:sp>
        <p:cxnSp>
          <p:nvCxnSpPr>
            <p:cNvPr id="7" name="Connecteur droit 6"/>
            <p:cNvCxnSpPr/>
            <p:nvPr/>
          </p:nvCxnSpPr>
          <p:spPr>
            <a:xfrm>
              <a:off x="2555776" y="4221088"/>
              <a:ext cx="338437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1835696" y="4365104"/>
              <a:ext cx="3168352" cy="83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95536" y="4797152"/>
              <a:ext cx="476091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3" cstate="print"/>
          <a:srcRect l="10606" r="13016" b="31126"/>
          <a:stretch>
            <a:fillRect/>
          </a:stretch>
        </p:blipFill>
        <p:spPr bwMode="auto">
          <a:xfrm>
            <a:off x="1559497" y="4941169"/>
            <a:ext cx="4562445" cy="1338239"/>
          </a:xfrm>
          <a:prstGeom prst="rect">
            <a:avLst/>
          </a:prstGeom>
          <a:noFill/>
          <a:ln w="9525">
            <a:noFill/>
            <a:miter lim="800000"/>
            <a:headEnd/>
            <a:tailEnd/>
          </a:ln>
        </p:spPr>
      </p:pic>
      <p:sp>
        <p:nvSpPr>
          <p:cNvPr id="14" name="ZoneTexte 13"/>
          <p:cNvSpPr txBox="1"/>
          <p:nvPr/>
        </p:nvSpPr>
        <p:spPr>
          <a:xfrm>
            <a:off x="1631504" y="3501009"/>
            <a:ext cx="3663182" cy="1323439"/>
          </a:xfrm>
          <a:prstGeom prst="rect">
            <a:avLst/>
          </a:prstGeom>
          <a:noFill/>
        </p:spPr>
        <p:txBody>
          <a:bodyPr wrap="none" rtlCol="0">
            <a:spAutoFit/>
          </a:bodyPr>
          <a:lstStyle/>
          <a:p>
            <a:r>
              <a:rPr lang="fr-FR" sz="2000" baseline="30000" dirty="0">
                <a:solidFill>
                  <a:srgbClr val="C00000"/>
                </a:solidFill>
              </a:rPr>
              <a:t>233</a:t>
            </a:r>
            <a:r>
              <a:rPr lang="fr-FR" sz="2000" dirty="0">
                <a:solidFill>
                  <a:srgbClr val="C00000"/>
                </a:solidFill>
              </a:rPr>
              <a:t>U-source:</a:t>
            </a:r>
          </a:p>
          <a:p>
            <a:pPr lvl="1">
              <a:buFont typeface="Wingdings" pitchFamily="2" charset="2"/>
              <a:buChar char="ü"/>
            </a:pPr>
            <a:r>
              <a:rPr lang="fr-FR" sz="2000" dirty="0" err="1">
                <a:solidFill>
                  <a:srgbClr val="C00000"/>
                </a:solidFill>
              </a:rPr>
              <a:t>Thin</a:t>
            </a:r>
            <a:r>
              <a:rPr lang="fr-FR" sz="2000" dirty="0">
                <a:solidFill>
                  <a:srgbClr val="C00000"/>
                </a:solidFill>
              </a:rPr>
              <a:t> (11µg/cm²)</a:t>
            </a:r>
          </a:p>
          <a:p>
            <a:pPr lvl="1">
              <a:buFont typeface="Wingdings" pitchFamily="2" charset="2"/>
              <a:buChar char="ü"/>
            </a:pPr>
            <a:r>
              <a:rPr lang="fr-FR" sz="2000" dirty="0" err="1">
                <a:solidFill>
                  <a:srgbClr val="C00000"/>
                </a:solidFill>
              </a:rPr>
              <a:t>Homogeneous</a:t>
            </a:r>
            <a:endParaRPr lang="fr-FR" sz="2000" dirty="0">
              <a:solidFill>
                <a:srgbClr val="C00000"/>
              </a:solidFill>
            </a:endParaRPr>
          </a:p>
          <a:p>
            <a:pPr lvl="1">
              <a:buFont typeface="Wingdings" pitchFamily="2" charset="2"/>
              <a:buChar char="ü"/>
            </a:pPr>
            <a:r>
              <a:rPr lang="fr-FR" sz="2000" dirty="0" err="1">
                <a:solidFill>
                  <a:srgbClr val="C00000"/>
                </a:solidFill>
              </a:rPr>
              <a:t>Low</a:t>
            </a:r>
            <a:r>
              <a:rPr lang="fr-FR" sz="2000" dirty="0">
                <a:solidFill>
                  <a:srgbClr val="C00000"/>
                </a:solidFill>
              </a:rPr>
              <a:t> surface </a:t>
            </a:r>
            <a:r>
              <a:rPr lang="fr-FR" sz="2000" dirty="0" err="1">
                <a:solidFill>
                  <a:srgbClr val="C00000"/>
                </a:solidFill>
              </a:rPr>
              <a:t>roughness</a:t>
            </a:r>
            <a:endParaRPr lang="fr-FR" sz="2000" dirty="0">
              <a:solidFill>
                <a:srgbClr val="C00000"/>
              </a:solidFill>
            </a:endParaRPr>
          </a:p>
        </p:txBody>
      </p:sp>
      <p:pic>
        <p:nvPicPr>
          <p:cNvPr id="13"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08" y="4140192"/>
            <a:ext cx="2982278" cy="224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5"/>
          <p:cNvSpPr txBox="1">
            <a:spLocks noChangeArrowheads="1"/>
          </p:cNvSpPr>
          <p:nvPr/>
        </p:nvSpPr>
        <p:spPr bwMode="auto">
          <a:xfrm>
            <a:off x="7233344" y="3861048"/>
            <a:ext cx="343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0" fontAlgn="base" hangingPunct="0">
              <a:spcBef>
                <a:spcPct val="0"/>
              </a:spcBef>
              <a:spcAft>
                <a:spcPct val="0"/>
              </a:spcAft>
              <a:defRPr/>
            </a:pPr>
            <a:r>
              <a:rPr lang="de-DE" altLang="de-DE" b="1" dirty="0">
                <a:solidFill>
                  <a:srgbClr val="002060"/>
                </a:solidFill>
                <a:latin typeface="Arial" panose="020B0604020202020204" pitchFamily="34" charset="0"/>
              </a:rPr>
              <a:t>7.6(5) eV </a:t>
            </a:r>
            <a:r>
              <a:rPr lang="de-DE" altLang="de-DE" b="1" dirty="0">
                <a:solidFill>
                  <a:srgbClr val="002060"/>
                </a:solidFill>
                <a:latin typeface="Arial" panose="020B0604020202020204" pitchFamily="34" charset="0"/>
                <a:sym typeface="Symbol" panose="05050102010706020507" pitchFamily="18" charset="2"/>
              </a:rPr>
              <a:t> </a:t>
            </a:r>
            <a:r>
              <a:rPr lang="de-DE" altLang="de-DE" b="1" dirty="0">
                <a:solidFill>
                  <a:srgbClr val="002060"/>
                </a:solidFill>
                <a:latin typeface="Arial" panose="020B0604020202020204" pitchFamily="34" charset="0"/>
              </a:rPr>
              <a:t>163 </a:t>
            </a:r>
            <a:r>
              <a:rPr lang="de-DE" altLang="de-DE" b="1" dirty="0" err="1">
                <a:solidFill>
                  <a:srgbClr val="002060"/>
                </a:solidFill>
                <a:latin typeface="Arial" panose="020B0604020202020204" pitchFamily="34" charset="0"/>
              </a:rPr>
              <a:t>nm</a:t>
            </a:r>
            <a:r>
              <a:rPr lang="de-DE" altLang="de-DE" b="1" dirty="0">
                <a:solidFill>
                  <a:srgbClr val="002060"/>
                </a:solidFill>
                <a:latin typeface="Arial" panose="020B0604020202020204" pitchFamily="34" charset="0"/>
              </a:rPr>
              <a:t> (</a:t>
            </a:r>
            <a:r>
              <a:rPr lang="de-DE" altLang="de-DE" b="1" dirty="0" err="1">
                <a:solidFill>
                  <a:srgbClr val="002060"/>
                </a:solidFill>
                <a:latin typeface="Arial" panose="020B0604020202020204" pitchFamily="34" charset="0"/>
              </a:rPr>
              <a:t>deep</a:t>
            </a:r>
            <a:r>
              <a:rPr lang="de-DE" altLang="de-DE" b="1" dirty="0">
                <a:solidFill>
                  <a:srgbClr val="002060"/>
                </a:solidFill>
                <a:latin typeface="Arial" panose="020B0604020202020204" pitchFamily="34" charset="0"/>
              </a:rPr>
              <a:t> UV)  </a:t>
            </a:r>
          </a:p>
        </p:txBody>
      </p:sp>
      <p:grpSp>
        <p:nvGrpSpPr>
          <p:cNvPr id="16" name="Gruppieren 15"/>
          <p:cNvGrpSpPr>
            <a:grpSpLocks noChangeAspect="1"/>
          </p:cNvGrpSpPr>
          <p:nvPr/>
        </p:nvGrpSpPr>
        <p:grpSpPr bwMode="auto">
          <a:xfrm>
            <a:off x="7553136" y="1790948"/>
            <a:ext cx="3007360" cy="2070100"/>
            <a:chOff x="4584380" y="687485"/>
            <a:chExt cx="3759186" cy="2587364"/>
          </a:xfrm>
        </p:grpSpPr>
        <p:grpSp>
          <p:nvGrpSpPr>
            <p:cNvPr id="17" name="Gruppieren 3"/>
            <p:cNvGrpSpPr>
              <a:grpSpLocks/>
            </p:cNvGrpSpPr>
            <p:nvPr/>
          </p:nvGrpSpPr>
          <p:grpSpPr bwMode="auto">
            <a:xfrm>
              <a:off x="4584380" y="687485"/>
              <a:ext cx="1189033" cy="500087"/>
              <a:chOff x="4584380" y="687485"/>
              <a:chExt cx="1189033" cy="500087"/>
            </a:xfrm>
          </p:grpSpPr>
          <p:cxnSp>
            <p:nvCxnSpPr>
              <p:cNvPr id="28" name="Gerader Verbinder 6"/>
              <p:cNvCxnSpPr/>
              <p:nvPr/>
            </p:nvCxnSpPr>
            <p:spPr>
              <a:xfrm>
                <a:off x="4584380" y="1163687"/>
                <a:ext cx="1189033"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sp>
            <p:nvSpPr>
              <p:cNvPr id="29" name="Textfeld 7"/>
              <p:cNvSpPr txBox="1">
                <a:spLocks noChangeArrowheads="1"/>
              </p:cNvSpPr>
              <p:nvPr/>
            </p:nvSpPr>
            <p:spPr bwMode="auto">
              <a:xfrm>
                <a:off x="4645979" y="687485"/>
                <a:ext cx="979714" cy="5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0" fontAlgn="base" hangingPunct="0">
                  <a:spcBef>
                    <a:spcPct val="0"/>
                  </a:spcBef>
                  <a:spcAft>
                    <a:spcPct val="0"/>
                  </a:spcAft>
                  <a:defRPr/>
                </a:pPr>
                <a:r>
                  <a:rPr lang="de-DE" altLang="de-DE" sz="2000" baseline="30000">
                    <a:solidFill>
                      <a:srgbClr val="006600"/>
                    </a:solidFill>
                    <a:latin typeface="Arial" panose="020B0604020202020204" pitchFamily="34" charset="0"/>
                  </a:rPr>
                  <a:t>233</a:t>
                </a:r>
                <a:r>
                  <a:rPr lang="de-DE" altLang="de-DE" sz="2000">
                    <a:solidFill>
                      <a:srgbClr val="006600"/>
                    </a:solidFill>
                  </a:rPr>
                  <a:t>U</a:t>
                </a:r>
              </a:p>
            </p:txBody>
          </p:sp>
        </p:grpSp>
        <p:grpSp>
          <p:nvGrpSpPr>
            <p:cNvPr id="18" name="Gruppieren 4"/>
            <p:cNvGrpSpPr>
              <a:grpSpLocks/>
            </p:cNvGrpSpPr>
            <p:nvPr/>
          </p:nvGrpSpPr>
          <p:grpSpPr bwMode="auto">
            <a:xfrm>
              <a:off x="7018154" y="1988356"/>
              <a:ext cx="1325412" cy="1286493"/>
              <a:chOff x="7018154" y="1988356"/>
              <a:chExt cx="1325412" cy="1286493"/>
            </a:xfrm>
          </p:grpSpPr>
          <p:cxnSp>
            <p:nvCxnSpPr>
              <p:cNvPr id="24" name="Gerader Verbinder 12"/>
              <p:cNvCxnSpPr/>
              <p:nvPr/>
            </p:nvCxnSpPr>
            <p:spPr>
              <a:xfrm>
                <a:off x="7154532" y="3274849"/>
                <a:ext cx="11890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Gerader Verbinder 13"/>
              <p:cNvCxnSpPr/>
              <p:nvPr/>
            </p:nvCxnSpPr>
            <p:spPr>
              <a:xfrm>
                <a:off x="7154532" y="2422448"/>
                <a:ext cx="11890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feld 14"/>
              <p:cNvSpPr txBox="1">
                <a:spLocks noChangeArrowheads="1"/>
              </p:cNvSpPr>
              <p:nvPr/>
            </p:nvSpPr>
            <p:spPr bwMode="auto">
              <a:xfrm>
                <a:off x="7018154" y="1988356"/>
                <a:ext cx="1246646" cy="5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0" fontAlgn="base" hangingPunct="0">
                  <a:spcBef>
                    <a:spcPct val="0"/>
                  </a:spcBef>
                  <a:spcAft>
                    <a:spcPct val="0"/>
                  </a:spcAft>
                  <a:defRPr/>
                </a:pPr>
                <a:r>
                  <a:rPr lang="de-DE" altLang="de-DE" sz="2000" baseline="30000">
                    <a:solidFill>
                      <a:srgbClr val="C00000"/>
                    </a:solidFill>
                    <a:latin typeface="Arial" panose="020B0604020202020204" pitchFamily="34" charset="0"/>
                  </a:rPr>
                  <a:t>229m</a:t>
                </a:r>
                <a:r>
                  <a:rPr lang="de-DE" altLang="de-DE" sz="2000">
                    <a:solidFill>
                      <a:srgbClr val="C00000"/>
                    </a:solidFill>
                  </a:rPr>
                  <a:t>Th</a:t>
                </a:r>
              </a:p>
            </p:txBody>
          </p:sp>
          <p:cxnSp>
            <p:nvCxnSpPr>
              <p:cNvPr id="27" name="Gerade Verbindung mit Pfeil 20"/>
              <p:cNvCxnSpPr/>
              <p:nvPr/>
            </p:nvCxnSpPr>
            <p:spPr>
              <a:xfrm>
                <a:off x="7706980" y="2430384"/>
                <a:ext cx="0" cy="830179"/>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 name="Gruppieren 8"/>
            <p:cNvGrpSpPr>
              <a:grpSpLocks/>
            </p:cNvGrpSpPr>
            <p:nvPr/>
          </p:nvGrpSpPr>
          <p:grpSpPr bwMode="auto">
            <a:xfrm>
              <a:off x="5451840" y="1149401"/>
              <a:ext cx="1888070" cy="2111162"/>
              <a:chOff x="5451840" y="1149401"/>
              <a:chExt cx="1888070" cy="2111162"/>
            </a:xfrm>
          </p:grpSpPr>
          <p:cxnSp>
            <p:nvCxnSpPr>
              <p:cNvPr id="20" name="Gerade Verbindung mit Pfeil 9"/>
              <p:cNvCxnSpPr/>
              <p:nvPr/>
            </p:nvCxnSpPr>
            <p:spPr>
              <a:xfrm>
                <a:off x="5755951" y="1149401"/>
                <a:ext cx="1398582" cy="1280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16"/>
              <p:cNvCxnSpPr/>
              <p:nvPr/>
            </p:nvCxnSpPr>
            <p:spPr>
              <a:xfrm>
                <a:off x="5755951" y="1149401"/>
                <a:ext cx="1398582" cy="21111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9"/>
              <p:cNvSpPr txBox="1">
                <a:spLocks noChangeArrowheads="1"/>
              </p:cNvSpPr>
              <p:nvPr/>
            </p:nvSpPr>
            <p:spPr bwMode="auto">
              <a:xfrm>
                <a:off x="6360196" y="1415758"/>
                <a:ext cx="979714" cy="4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0" fontAlgn="base" hangingPunct="0">
                  <a:spcBef>
                    <a:spcPct val="0"/>
                  </a:spcBef>
                  <a:spcAft>
                    <a:spcPct val="0"/>
                  </a:spcAft>
                  <a:defRPr/>
                </a:pPr>
                <a:r>
                  <a:rPr lang="de-DE" altLang="de-DE" sz="1600">
                    <a:solidFill>
                      <a:prstClr val="black"/>
                    </a:solidFill>
                    <a:latin typeface="Arial" panose="020B0604020202020204" pitchFamily="34" charset="0"/>
                  </a:rPr>
                  <a:t>2 %</a:t>
                </a:r>
              </a:p>
            </p:txBody>
          </p:sp>
          <p:sp>
            <p:nvSpPr>
              <p:cNvPr id="23" name="Textfeld 30"/>
              <p:cNvSpPr txBox="1">
                <a:spLocks noChangeArrowheads="1"/>
              </p:cNvSpPr>
              <p:nvPr/>
            </p:nvSpPr>
            <p:spPr bwMode="auto">
              <a:xfrm>
                <a:off x="5451840" y="1993143"/>
                <a:ext cx="1085683" cy="4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0" fontAlgn="base" hangingPunct="0">
                  <a:spcBef>
                    <a:spcPct val="0"/>
                  </a:spcBef>
                  <a:spcAft>
                    <a:spcPct val="0"/>
                  </a:spcAft>
                  <a:defRPr/>
                </a:pPr>
                <a:r>
                  <a:rPr lang="de-DE" altLang="de-DE" sz="1600">
                    <a:solidFill>
                      <a:prstClr val="black"/>
                    </a:solidFill>
                    <a:latin typeface="Arial" panose="020B0604020202020204" pitchFamily="34" charset="0"/>
                  </a:rPr>
                  <a:t>98 %</a:t>
                </a:r>
              </a:p>
            </p:txBody>
          </p:sp>
        </p:grpSp>
      </p:grpSp>
      <p:sp>
        <p:nvSpPr>
          <p:cNvPr id="30" name="Textfeld 31"/>
          <p:cNvSpPr txBox="1">
            <a:spLocks noChangeAspect="1"/>
          </p:cNvSpPr>
          <p:nvPr/>
        </p:nvSpPr>
        <p:spPr>
          <a:xfrm>
            <a:off x="7623810" y="908720"/>
            <a:ext cx="3044190" cy="707886"/>
          </a:xfrm>
          <a:prstGeom prst="rect">
            <a:avLst/>
          </a:prstGeom>
          <a:ln>
            <a:solidFill>
              <a:schemeClr val="tx1"/>
            </a:solidFill>
          </a:ln>
        </p:spPr>
        <p:style>
          <a:lnRef idx="0">
            <a:scrgbClr r="0" g="0" b="0"/>
          </a:lnRef>
          <a:fillRef idx="1001">
            <a:schemeClr val="lt2"/>
          </a:fillRef>
          <a:effectRef idx="0">
            <a:scrgbClr r="0" g="0" b="0"/>
          </a:effectRef>
          <a:fontRef idx="major"/>
        </p:style>
        <p:txBody>
          <a:bodyPr>
            <a:spAutoFit/>
          </a:bodyPr>
          <a:lstStyle/>
          <a:p>
            <a:pPr algn="ctr" defTabSz="914400" eaLnBrk="0" fontAlgn="base" hangingPunct="0">
              <a:spcBef>
                <a:spcPct val="0"/>
              </a:spcBef>
              <a:spcAft>
                <a:spcPct val="0"/>
              </a:spcAft>
              <a:defRPr/>
            </a:pPr>
            <a:r>
              <a:rPr lang="de-DE" sz="2000" b="1" dirty="0">
                <a:solidFill>
                  <a:srgbClr val="C00000"/>
                </a:solidFill>
                <a:latin typeface="Arial" panose="020B0604020202020204" pitchFamily="34" charset="0"/>
                <a:cs typeface="Arial" panose="020B0604020202020204" pitchFamily="34" charset="0"/>
              </a:rPr>
              <a:t>Laser </a:t>
            </a:r>
            <a:r>
              <a:rPr lang="de-DE" sz="2000" b="1" dirty="0" err="1">
                <a:solidFill>
                  <a:srgbClr val="C00000"/>
                </a:solidFill>
                <a:latin typeface="Arial" panose="020B0604020202020204" pitchFamily="34" charset="0"/>
                <a:cs typeface="Arial" panose="020B0604020202020204" pitchFamily="34" charset="0"/>
              </a:rPr>
              <a:t>excitation</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of</a:t>
            </a:r>
            <a:r>
              <a:rPr lang="de-DE" sz="2000" b="1" dirty="0">
                <a:solidFill>
                  <a:srgbClr val="C00000"/>
                </a:solidFill>
                <a:latin typeface="Arial" panose="020B0604020202020204" pitchFamily="34" charset="0"/>
                <a:cs typeface="Arial" panose="020B0604020202020204" pitchFamily="34" charset="0"/>
              </a:rPr>
              <a:t> a </a:t>
            </a:r>
          </a:p>
          <a:p>
            <a:pPr algn="ctr" defTabSz="914400" eaLnBrk="0" fontAlgn="base" hangingPunct="0">
              <a:spcBef>
                <a:spcPct val="0"/>
              </a:spcBef>
              <a:spcAft>
                <a:spcPct val="0"/>
              </a:spcAft>
              <a:defRPr/>
            </a:pPr>
            <a:r>
              <a:rPr lang="de-DE" sz="2000" b="1" u="sng" dirty="0" err="1">
                <a:solidFill>
                  <a:srgbClr val="C00000"/>
                </a:solidFill>
                <a:latin typeface="Arial" panose="020B0604020202020204" pitchFamily="34" charset="0"/>
                <a:cs typeface="Arial" panose="020B0604020202020204" pitchFamily="34" charset="0"/>
              </a:rPr>
              <a:t>nuclear</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level</a:t>
            </a:r>
            <a:r>
              <a:rPr lang="de-DE" sz="2000" b="1" dirty="0">
                <a:solidFill>
                  <a:srgbClr val="C00000"/>
                </a:solidFill>
                <a:latin typeface="Arial" panose="020B0604020202020204" pitchFamily="34" charset="0"/>
                <a:cs typeface="Arial" panose="020B0604020202020204" pitchFamily="34" charset="0"/>
              </a:rPr>
              <a:t> </a:t>
            </a:r>
            <a:r>
              <a:rPr lang="de-DE" sz="2000" b="1" dirty="0" err="1">
                <a:solidFill>
                  <a:srgbClr val="C00000"/>
                </a:solidFill>
                <a:latin typeface="Arial" panose="020B0604020202020204" pitchFamily="34" charset="0"/>
                <a:cs typeface="Arial" panose="020B0604020202020204" pitchFamily="34" charset="0"/>
              </a:rPr>
              <a:t>possible</a:t>
            </a:r>
            <a:r>
              <a:rPr lang="de-DE" sz="2000" b="1" dirty="0">
                <a:solidFill>
                  <a:srgbClr val="C00000"/>
                </a:solidFill>
                <a:latin typeface="Arial" panose="020B0604020202020204" pitchFamily="34" charset="0"/>
                <a:cs typeface="Arial" panose="020B0604020202020204" pitchFamily="34" charset="0"/>
              </a:rPr>
              <a:t>  </a:t>
            </a:r>
          </a:p>
        </p:txBody>
      </p:sp>
      <p:sp>
        <p:nvSpPr>
          <p:cNvPr id="31" name="Textfeld 22"/>
          <p:cNvSpPr txBox="1">
            <a:spLocks noChangeAspect="1"/>
          </p:cNvSpPr>
          <p:nvPr/>
        </p:nvSpPr>
        <p:spPr>
          <a:xfrm>
            <a:off x="7896200" y="5673442"/>
            <a:ext cx="2639060" cy="707886"/>
          </a:xfrm>
          <a:prstGeom prst="rect">
            <a:avLst/>
          </a:prstGeom>
          <a:ln>
            <a:solidFill>
              <a:schemeClr val="tx1"/>
            </a:solidFill>
          </a:ln>
        </p:spPr>
        <p:style>
          <a:lnRef idx="0">
            <a:scrgbClr r="0" g="0" b="0"/>
          </a:lnRef>
          <a:fillRef idx="1001">
            <a:schemeClr val="lt2"/>
          </a:fillRef>
          <a:effectRef idx="0">
            <a:scrgbClr r="0" g="0" b="0"/>
          </a:effectRef>
          <a:fontRef idx="major"/>
        </p:style>
        <p:txBody>
          <a:bodyPr wrap="square">
            <a:spAutoFit/>
          </a:bodyPr>
          <a:lstStyle/>
          <a:p>
            <a:pPr algn="ctr" defTabSz="914400" eaLnBrk="0" fontAlgn="base" hangingPunct="0">
              <a:spcBef>
                <a:spcPct val="0"/>
              </a:spcBef>
              <a:spcAft>
                <a:spcPct val="0"/>
              </a:spcAft>
              <a:defRPr/>
            </a:pPr>
            <a:r>
              <a:rPr lang="de-DE" sz="2000" b="1" baseline="30000" dirty="0">
                <a:solidFill>
                  <a:srgbClr val="002060"/>
                </a:solidFill>
                <a:latin typeface="Arial" panose="020B0604020202020204" pitchFamily="34" charset="0"/>
                <a:cs typeface="Arial" panose="020B0604020202020204" pitchFamily="34" charset="0"/>
              </a:rPr>
              <a:t>229m</a:t>
            </a:r>
            <a:r>
              <a:rPr lang="de-DE" sz="2000" b="1" dirty="0">
                <a:solidFill>
                  <a:srgbClr val="002060"/>
                </a:solidFill>
                <a:latin typeface="Arial" panose="020B0604020202020204" pitchFamily="34" charset="0"/>
                <a:cs typeface="Arial" panose="020B0604020202020204" pitchFamily="34" charset="0"/>
              </a:rPr>
              <a:t>Th </a:t>
            </a:r>
            <a:r>
              <a:rPr lang="de-DE" sz="2000" b="1" dirty="0" err="1">
                <a:solidFill>
                  <a:srgbClr val="002060"/>
                </a:solidFill>
                <a:latin typeface="Arial" panose="020B0604020202020204" pitchFamily="34" charset="0"/>
                <a:cs typeface="Arial" panose="020B0604020202020204" pitchFamily="34" charset="0"/>
              </a:rPr>
              <a:t>might</a:t>
            </a:r>
            <a:r>
              <a:rPr lang="de-DE" sz="2000" b="1" dirty="0">
                <a:solidFill>
                  <a:srgbClr val="002060"/>
                </a:solidFill>
                <a:latin typeface="Arial" panose="020B0604020202020204" pitchFamily="34" charset="0"/>
                <a:cs typeface="Arial" panose="020B0604020202020204" pitchFamily="34" charset="0"/>
              </a:rPr>
              <a:t> </a:t>
            </a:r>
            <a:r>
              <a:rPr lang="de-DE" sz="2000" b="1" dirty="0" err="1">
                <a:solidFill>
                  <a:srgbClr val="002060"/>
                </a:solidFill>
                <a:latin typeface="Arial" panose="020B0604020202020204" pitchFamily="34" charset="0"/>
                <a:cs typeface="Arial" panose="020B0604020202020204" pitchFamily="34" charset="0"/>
              </a:rPr>
              <a:t>serve</a:t>
            </a:r>
            <a:r>
              <a:rPr lang="de-DE" sz="2000" b="1" dirty="0">
                <a:solidFill>
                  <a:srgbClr val="002060"/>
                </a:solidFill>
                <a:latin typeface="Arial" panose="020B0604020202020204" pitchFamily="34" charset="0"/>
                <a:cs typeface="Arial" panose="020B0604020202020204" pitchFamily="34" charset="0"/>
              </a:rPr>
              <a:t> </a:t>
            </a:r>
            <a:br>
              <a:rPr lang="de-DE" sz="2000" b="1" dirty="0">
                <a:solidFill>
                  <a:srgbClr val="002060"/>
                </a:solidFill>
                <a:latin typeface="Arial" panose="020B0604020202020204" pitchFamily="34" charset="0"/>
                <a:cs typeface="Arial" panose="020B0604020202020204" pitchFamily="34" charset="0"/>
              </a:rPr>
            </a:br>
            <a:r>
              <a:rPr lang="de-DE" sz="2000" b="1" dirty="0" err="1">
                <a:solidFill>
                  <a:srgbClr val="002060"/>
                </a:solidFill>
                <a:latin typeface="Arial" panose="020B0604020202020204" pitchFamily="34" charset="0"/>
                <a:cs typeface="Arial" panose="020B0604020202020204" pitchFamily="34" charset="0"/>
              </a:rPr>
              <a:t>as</a:t>
            </a:r>
            <a:r>
              <a:rPr lang="de-DE" sz="2000" b="1" dirty="0">
                <a:solidFill>
                  <a:srgbClr val="002060"/>
                </a:solidFill>
                <a:latin typeface="Arial" panose="020B0604020202020204" pitchFamily="34" charset="0"/>
                <a:cs typeface="Arial" panose="020B0604020202020204" pitchFamily="34" charset="0"/>
              </a:rPr>
              <a:t> „</a:t>
            </a:r>
            <a:r>
              <a:rPr lang="de-DE" sz="2000" b="1" dirty="0" err="1">
                <a:solidFill>
                  <a:srgbClr val="002060"/>
                </a:solidFill>
                <a:latin typeface="Arial" panose="020B0604020202020204" pitchFamily="34" charset="0"/>
                <a:cs typeface="Arial" panose="020B0604020202020204" pitchFamily="34" charset="0"/>
              </a:rPr>
              <a:t>nuclear</a:t>
            </a:r>
            <a:r>
              <a:rPr lang="de-DE" sz="2000" b="1" dirty="0">
                <a:solidFill>
                  <a:srgbClr val="002060"/>
                </a:solidFill>
                <a:latin typeface="Arial" panose="020B0604020202020204" pitchFamily="34" charset="0"/>
                <a:cs typeface="Arial" panose="020B0604020202020204" pitchFamily="34" charset="0"/>
              </a:rPr>
              <a:t> </a:t>
            </a:r>
            <a:r>
              <a:rPr lang="de-DE" sz="2000" b="1" dirty="0" err="1">
                <a:solidFill>
                  <a:srgbClr val="002060"/>
                </a:solidFill>
                <a:latin typeface="Arial" panose="020B0604020202020204" pitchFamily="34" charset="0"/>
                <a:cs typeface="Arial" panose="020B0604020202020204" pitchFamily="34" charset="0"/>
              </a:rPr>
              <a:t>clock</a:t>
            </a:r>
            <a:r>
              <a:rPr lang="de-DE" sz="2000" b="1" dirty="0">
                <a:solidFill>
                  <a:srgbClr val="002060"/>
                </a:solidFill>
                <a:latin typeface="Arial" panose="020B0604020202020204" pitchFamily="34" charset="0"/>
                <a:cs typeface="Arial" panose="020B0604020202020204" pitchFamily="34" charset="0"/>
              </a:rPr>
              <a:t>“  </a:t>
            </a:r>
          </a:p>
        </p:txBody>
      </p:sp>
      <p:sp>
        <p:nvSpPr>
          <p:cNvPr id="32" name="ZoneTexte 31"/>
          <p:cNvSpPr txBox="1"/>
          <p:nvPr/>
        </p:nvSpPr>
        <p:spPr>
          <a:xfrm>
            <a:off x="9120337" y="5229201"/>
            <a:ext cx="1994457" cy="276999"/>
          </a:xfrm>
          <a:prstGeom prst="rect">
            <a:avLst/>
          </a:prstGeom>
          <a:noFill/>
        </p:spPr>
        <p:txBody>
          <a:bodyPr wrap="none" rtlCol="0">
            <a:spAutoFit/>
          </a:bodyPr>
          <a:lstStyle/>
          <a:p>
            <a:r>
              <a:rPr lang="fr-FR" sz="1200" i="1" dirty="0" err="1"/>
              <a:t>Courtesy</a:t>
            </a:r>
            <a:r>
              <a:rPr lang="fr-FR" sz="1200" i="1" dirty="0"/>
              <a:t> of K. Eberhardt</a:t>
            </a:r>
          </a:p>
        </p:txBody>
      </p:sp>
      <p:pic>
        <p:nvPicPr>
          <p:cNvPr id="34" name="Imag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749" y="862711"/>
            <a:ext cx="220980" cy="215265"/>
          </a:xfrm>
          <a:prstGeom prst="rect">
            <a:avLst/>
          </a:prstGeom>
        </p:spPr>
      </p:pic>
    </p:spTree>
    <p:extLst>
      <p:ext uri="{BB962C8B-B14F-4D97-AF65-F5344CB8AC3E}">
        <p14:creationId xmlns:p14="http://schemas.microsoft.com/office/powerpoint/2010/main" val="3006420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962400" y="-4482"/>
            <a:ext cx="6705600" cy="7664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a:solidFill>
                  <a:srgbClr val="7030A0"/>
                </a:solidFill>
                <a:latin typeface="+mn-lt"/>
              </a:rPr>
              <a:t>Contexte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23"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sp>
        <p:nvSpPr>
          <p:cNvPr id="9" name="ZoneTexte 8"/>
          <p:cNvSpPr txBox="1"/>
          <p:nvPr/>
        </p:nvSpPr>
        <p:spPr bwMode="auto">
          <a:xfrm>
            <a:off x="1736120" y="990601"/>
            <a:ext cx="8779480" cy="646331"/>
          </a:xfrm>
          <a:prstGeom prst="rect">
            <a:avLst/>
          </a:prstGeom>
          <a:noFill/>
          <a:ln w="9525">
            <a:noFill/>
            <a:miter lim="800000"/>
            <a:headEnd/>
            <a:tailEnd/>
          </a:ln>
        </p:spPr>
        <p:txBody>
          <a:bodyPr wrap="square" rtlCol="0">
            <a:spAutoFit/>
          </a:bodyPr>
          <a:lstStyle/>
          <a:p>
            <a:r>
              <a:rPr lang="fr-FR" b="1" dirty="0">
                <a:solidFill>
                  <a:srgbClr val="7030A0"/>
                </a:solidFill>
              </a:rPr>
              <a:t>Besoin de cibles d’actinides et autres radionucléides dans différents domaines de physique</a:t>
            </a:r>
            <a:endParaRPr lang="fr-FR" sz="1200" b="1" dirty="0"/>
          </a:p>
        </p:txBody>
      </p:sp>
      <p:sp>
        <p:nvSpPr>
          <p:cNvPr id="25" name="ZoneTexte 24"/>
          <p:cNvSpPr txBox="1"/>
          <p:nvPr/>
        </p:nvSpPr>
        <p:spPr bwMode="auto">
          <a:xfrm>
            <a:off x="2057400" y="1446819"/>
            <a:ext cx="8305800" cy="2169825"/>
          </a:xfrm>
          <a:prstGeom prst="rect">
            <a:avLst/>
          </a:prstGeom>
          <a:noFill/>
          <a:ln w="9525">
            <a:noFill/>
            <a:miter lim="800000"/>
            <a:headEnd/>
            <a:tailEnd/>
          </a:ln>
        </p:spPr>
        <p:txBody>
          <a:bodyPr wrap="square" rtlCol="0">
            <a:spAutoFit/>
          </a:bodyPr>
          <a:lstStyle/>
          <a:p>
            <a:pPr marL="180000" indent="-180000">
              <a:buFont typeface="Arial" panose="020B0604020202020204" pitchFamily="34" charset="0"/>
              <a:buChar char="•"/>
            </a:pPr>
            <a:r>
              <a:rPr lang="fr-FR" b="1" dirty="0"/>
              <a:t>Données nucléaires</a:t>
            </a:r>
          </a:p>
          <a:p>
            <a:pPr marL="360000" algn="just">
              <a:spcAft>
                <a:spcPts val="600"/>
              </a:spcAft>
            </a:pPr>
            <a:r>
              <a:rPr lang="fr-FR" sz="1600" dirty="0"/>
              <a:t>L’étude de systèmes innovants pour le nucléaire du futur nécessite des données neutroniques des radionucléides. Ceci est essentiel pour établir l’inventaire des radionucléides, pour simuler le fonctionnement du réacteur ou pour dimensionner les installations.</a:t>
            </a:r>
          </a:p>
          <a:p>
            <a:r>
              <a:rPr lang="fr-FR" sz="1600" dirty="0"/>
              <a:t>Besoin de cibles minces (300 µg/cm</a:t>
            </a:r>
            <a:r>
              <a:rPr lang="fr-FR" sz="1600" baseline="30000" dirty="0"/>
              <a:t>2</a:t>
            </a:r>
            <a:r>
              <a:rPr lang="fr-FR" sz="1600" dirty="0"/>
              <a:t> ), de grande surface (d : 8 cm) sur Al (</a:t>
            </a:r>
            <a:r>
              <a:rPr lang="fr-FR" sz="1600" dirty="0">
                <a:sym typeface="Symbol"/>
              </a:rPr>
              <a:t> 2 µm) :</a:t>
            </a:r>
          </a:p>
          <a:p>
            <a:pPr marL="360000"/>
            <a:r>
              <a:rPr lang="fr-FR" sz="1600" baseline="30000" dirty="0">
                <a:sym typeface="Symbol"/>
              </a:rPr>
              <a:t>232</a:t>
            </a:r>
            <a:r>
              <a:rPr lang="fr-FR" sz="1600" dirty="0">
                <a:sym typeface="Symbol"/>
              </a:rPr>
              <a:t>Th ; </a:t>
            </a:r>
            <a:r>
              <a:rPr lang="fr-FR" sz="1600" baseline="30000" dirty="0">
                <a:sym typeface="Symbol"/>
              </a:rPr>
              <a:t>233,234,235,238</a:t>
            </a:r>
            <a:r>
              <a:rPr lang="fr-FR" sz="1600" dirty="0">
                <a:sym typeface="Symbol"/>
              </a:rPr>
              <a:t>U ; </a:t>
            </a:r>
            <a:r>
              <a:rPr lang="fr-FR" sz="1600" baseline="30000" dirty="0">
                <a:sym typeface="Symbol"/>
              </a:rPr>
              <a:t>237</a:t>
            </a:r>
            <a:r>
              <a:rPr lang="fr-FR" sz="1600" dirty="0">
                <a:sym typeface="Symbol"/>
              </a:rPr>
              <a:t>Np ; </a:t>
            </a:r>
            <a:r>
              <a:rPr lang="fr-FR" sz="1600" baseline="30000" dirty="0">
                <a:sym typeface="Symbol"/>
              </a:rPr>
              <a:t>241,234</a:t>
            </a:r>
            <a:r>
              <a:rPr lang="fr-FR" sz="1600" dirty="0">
                <a:sym typeface="Symbol"/>
              </a:rPr>
              <a:t>Am ; </a:t>
            </a:r>
            <a:r>
              <a:rPr lang="fr-FR" sz="1600" baseline="30000" dirty="0">
                <a:sym typeface="Symbol"/>
              </a:rPr>
              <a:t>242,244</a:t>
            </a:r>
            <a:r>
              <a:rPr lang="fr-FR" sz="1600" dirty="0">
                <a:sym typeface="Symbol"/>
              </a:rPr>
              <a:t>Pu</a:t>
            </a:r>
            <a:endParaRPr lang="fr-FR" sz="1600" dirty="0"/>
          </a:p>
        </p:txBody>
      </p:sp>
      <p:grpSp>
        <p:nvGrpSpPr>
          <p:cNvPr id="2" name="Groupe 1"/>
          <p:cNvGrpSpPr/>
          <p:nvPr/>
        </p:nvGrpSpPr>
        <p:grpSpPr>
          <a:xfrm>
            <a:off x="1614196" y="3323780"/>
            <a:ext cx="8857130" cy="3323987"/>
            <a:chOff x="90196" y="3323779"/>
            <a:chExt cx="8857130" cy="3323987"/>
          </a:xfrm>
        </p:grpSpPr>
        <p:grpSp>
          <p:nvGrpSpPr>
            <p:cNvPr id="34" name="Groupe 33"/>
            <p:cNvGrpSpPr/>
            <p:nvPr/>
          </p:nvGrpSpPr>
          <p:grpSpPr>
            <a:xfrm>
              <a:off x="90196" y="3838621"/>
              <a:ext cx="8857130" cy="1800602"/>
              <a:chOff x="0" y="4648200"/>
              <a:chExt cx="8857130" cy="1800602"/>
            </a:xfrm>
          </p:grpSpPr>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l="14638" t="14336" r="69549" b="71256"/>
              <a:stretch/>
            </p:blipFill>
            <p:spPr>
              <a:xfrm>
                <a:off x="2958353" y="4762623"/>
                <a:ext cx="779930" cy="732072"/>
              </a:xfrm>
              <a:prstGeom prst="ellipse">
                <a:avLst/>
              </a:prstGeom>
            </p:spPr>
          </p:pic>
          <p:pic>
            <p:nvPicPr>
              <p:cNvPr id="18" name="Image 17"/>
              <p:cNvPicPr>
                <a:picLocks noChangeAspect="1"/>
              </p:cNvPicPr>
              <p:nvPr/>
            </p:nvPicPr>
            <p:blipFill rotWithShape="1">
              <a:blip r:embed="rId3">
                <a:extLst>
                  <a:ext uri="{28A0092B-C50C-407E-A947-70E740481C1C}">
                    <a14:useLocalDpi xmlns:a14="http://schemas.microsoft.com/office/drawing/2010/main" val="0"/>
                  </a:ext>
                </a:extLst>
              </a:blip>
              <a:srcRect l="60164" t="14452" r="23730" b="70903"/>
              <a:stretch/>
            </p:blipFill>
            <p:spPr>
              <a:xfrm>
                <a:off x="5486400" y="4818528"/>
                <a:ext cx="794340" cy="744072"/>
              </a:xfrm>
              <a:prstGeom prst="ellipse">
                <a:avLst/>
              </a:prstGeom>
            </p:spPr>
          </p:pic>
          <p:pic>
            <p:nvPicPr>
              <p:cNvPr id="20" name="Image 19"/>
              <p:cNvPicPr>
                <a:picLocks noChangeAspect="1"/>
              </p:cNvPicPr>
              <p:nvPr/>
            </p:nvPicPr>
            <p:blipFill rotWithShape="1">
              <a:blip r:embed="rId4" cstate="print">
                <a:extLst>
                  <a:ext uri="{28A0092B-C50C-407E-A947-70E740481C1C}">
                    <a14:useLocalDpi xmlns:a14="http://schemas.microsoft.com/office/drawing/2010/main" val="0"/>
                  </a:ext>
                </a:extLst>
              </a:blip>
              <a:srcRect l="60164" t="14452" r="23730" b="70903"/>
              <a:stretch/>
            </p:blipFill>
            <p:spPr>
              <a:xfrm>
                <a:off x="241622" y="4971310"/>
                <a:ext cx="335967" cy="314698"/>
              </a:xfrm>
              <a:prstGeom prst="ellipse">
                <a:avLst/>
              </a:prstGeom>
            </p:spPr>
          </p:pic>
          <p:sp>
            <p:nvSpPr>
              <p:cNvPr id="6" name="ZoneTexte 5"/>
              <p:cNvSpPr txBox="1"/>
              <p:nvPr/>
            </p:nvSpPr>
            <p:spPr bwMode="auto">
              <a:xfrm>
                <a:off x="0" y="5494695"/>
                <a:ext cx="869998" cy="954107"/>
              </a:xfrm>
              <a:prstGeom prst="rect">
                <a:avLst/>
              </a:prstGeom>
              <a:noFill/>
              <a:ln w="9525">
                <a:noFill/>
                <a:miter lim="800000"/>
                <a:headEnd/>
                <a:tailEnd/>
              </a:ln>
            </p:spPr>
            <p:txBody>
              <a:bodyPr wrap="square" rtlCol="0">
                <a:spAutoFit/>
              </a:bodyPr>
              <a:lstStyle/>
              <a:p>
                <a:pPr algn="ctr"/>
                <a:r>
                  <a:rPr lang="fr-FR" sz="1400" b="1" dirty="0"/>
                  <a:t>Atome de petite taille Z</a:t>
                </a:r>
                <a:r>
                  <a:rPr lang="fr-FR" sz="1400" b="1" baseline="-25000" dirty="0"/>
                  <a:t>1</a:t>
                </a:r>
              </a:p>
            </p:txBody>
          </p:sp>
          <p:sp>
            <p:nvSpPr>
              <p:cNvPr id="21" name="ZoneTexte 20"/>
              <p:cNvSpPr txBox="1"/>
              <p:nvPr/>
            </p:nvSpPr>
            <p:spPr bwMode="auto">
              <a:xfrm>
                <a:off x="2667000" y="5553125"/>
                <a:ext cx="1362635" cy="738664"/>
              </a:xfrm>
              <a:prstGeom prst="rect">
                <a:avLst/>
              </a:prstGeom>
              <a:noFill/>
              <a:ln w="9525">
                <a:noFill/>
                <a:miter lim="800000"/>
                <a:headEnd/>
                <a:tailEnd/>
              </a:ln>
            </p:spPr>
            <p:txBody>
              <a:bodyPr wrap="square" rtlCol="0">
                <a:spAutoFit/>
              </a:bodyPr>
              <a:lstStyle/>
              <a:p>
                <a:pPr algn="ctr"/>
                <a:r>
                  <a:rPr lang="fr-FR" sz="1400" b="1" dirty="0"/>
                  <a:t>Cible d’actinide</a:t>
                </a:r>
              </a:p>
              <a:p>
                <a:pPr algn="ctr"/>
                <a:r>
                  <a:rPr lang="fr-FR" sz="1400" b="1" dirty="0"/>
                  <a:t>Z</a:t>
                </a:r>
                <a:r>
                  <a:rPr lang="fr-FR" sz="1400" b="1" baseline="-25000" dirty="0"/>
                  <a:t>2</a:t>
                </a:r>
              </a:p>
            </p:txBody>
          </p:sp>
          <p:sp>
            <p:nvSpPr>
              <p:cNvPr id="22" name="ZoneTexte 21"/>
              <p:cNvSpPr txBox="1"/>
              <p:nvPr/>
            </p:nvSpPr>
            <p:spPr bwMode="auto">
              <a:xfrm>
                <a:off x="5257800" y="5557315"/>
                <a:ext cx="1295400" cy="738664"/>
              </a:xfrm>
              <a:prstGeom prst="rect">
                <a:avLst/>
              </a:prstGeom>
              <a:noFill/>
              <a:ln w="9525">
                <a:noFill/>
                <a:miter lim="800000"/>
                <a:headEnd/>
                <a:tailEnd/>
              </a:ln>
            </p:spPr>
            <p:txBody>
              <a:bodyPr wrap="square" rtlCol="0">
                <a:spAutoFit/>
              </a:bodyPr>
              <a:lstStyle/>
              <a:p>
                <a:pPr algn="ctr"/>
                <a:r>
                  <a:rPr lang="fr-FR" sz="1400" b="1" dirty="0"/>
                  <a:t>Élément</a:t>
                </a:r>
              </a:p>
              <a:p>
                <a:pPr algn="ctr"/>
                <a:r>
                  <a:rPr lang="fr-FR" sz="1400" b="1" dirty="0"/>
                  <a:t>super lourd</a:t>
                </a:r>
              </a:p>
              <a:p>
                <a:pPr algn="ctr"/>
                <a:r>
                  <a:rPr lang="fr-FR" sz="1400" b="1" dirty="0"/>
                  <a:t>Z = Z</a:t>
                </a:r>
                <a:r>
                  <a:rPr lang="fr-FR" sz="1400" b="1" baseline="-25000" dirty="0"/>
                  <a:t>1 </a:t>
                </a:r>
                <a:r>
                  <a:rPr lang="fr-FR" sz="1400" b="1" dirty="0"/>
                  <a:t>+ Z</a:t>
                </a:r>
                <a:r>
                  <a:rPr lang="fr-FR" sz="1400" b="1" baseline="-25000" dirty="0"/>
                  <a:t>2</a:t>
                </a:r>
              </a:p>
            </p:txBody>
          </p:sp>
          <p:cxnSp>
            <p:nvCxnSpPr>
              <p:cNvPr id="24" name="Connecteur droit avec flèche 23"/>
              <p:cNvCxnSpPr/>
              <p:nvPr/>
            </p:nvCxnSpPr>
            <p:spPr>
              <a:xfrm flipV="1">
                <a:off x="3754199" y="5170054"/>
                <a:ext cx="1656000" cy="29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bwMode="auto">
              <a:xfrm>
                <a:off x="762000" y="4648200"/>
                <a:ext cx="1981201" cy="1461939"/>
              </a:xfrm>
              <a:prstGeom prst="rect">
                <a:avLst/>
              </a:prstGeom>
              <a:noFill/>
              <a:ln w="9525">
                <a:noFill/>
                <a:miter lim="800000"/>
                <a:headEnd/>
                <a:tailEnd/>
              </a:ln>
            </p:spPr>
            <p:txBody>
              <a:bodyPr wrap="square" rtlCol="0">
                <a:spAutoFit/>
              </a:bodyPr>
              <a:lstStyle/>
              <a:p>
                <a:pPr algn="ctr">
                  <a:spcAft>
                    <a:spcPts val="600"/>
                  </a:spcAft>
                </a:pPr>
                <a:r>
                  <a:rPr lang="fr-FR" sz="1400" dirty="0"/>
                  <a:t>L’atome de petite taille, accéléré par un</a:t>
                </a:r>
              </a:p>
              <a:p>
                <a:pPr algn="ctr"/>
                <a:r>
                  <a:rPr lang="fr-FR" sz="1400" dirty="0"/>
                  <a:t> cyclotron, bombarde une cible d’actinide</a:t>
                </a:r>
              </a:p>
            </p:txBody>
          </p:sp>
          <p:cxnSp>
            <p:nvCxnSpPr>
              <p:cNvPr id="29" name="Connecteur droit avec flèche 28"/>
              <p:cNvCxnSpPr/>
              <p:nvPr/>
            </p:nvCxnSpPr>
            <p:spPr>
              <a:xfrm flipV="1">
                <a:off x="762000" y="5167152"/>
                <a:ext cx="2088000" cy="29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bwMode="auto">
              <a:xfrm>
                <a:off x="3754200" y="4820882"/>
                <a:ext cx="1656000" cy="523220"/>
              </a:xfrm>
              <a:prstGeom prst="rect">
                <a:avLst/>
              </a:prstGeom>
              <a:noFill/>
              <a:ln w="9525">
                <a:noFill/>
                <a:miter lim="800000"/>
                <a:headEnd/>
                <a:tailEnd/>
              </a:ln>
            </p:spPr>
            <p:txBody>
              <a:bodyPr wrap="square" rtlCol="0">
                <a:spAutoFit/>
              </a:bodyPr>
              <a:lstStyle/>
              <a:p>
                <a:pPr algn="ctr">
                  <a:spcAft>
                    <a:spcPts val="600"/>
                  </a:spcAft>
                </a:pPr>
                <a:r>
                  <a:rPr lang="fr-FR" sz="1400" dirty="0"/>
                  <a:t>Fusion des 2 noyaux</a:t>
                </a:r>
              </a:p>
            </p:txBody>
          </p:sp>
          <p:cxnSp>
            <p:nvCxnSpPr>
              <p:cNvPr id="31" name="Connecteur droit avec flèche 30"/>
              <p:cNvCxnSpPr/>
              <p:nvPr/>
            </p:nvCxnSpPr>
            <p:spPr>
              <a:xfrm flipV="1">
                <a:off x="6347011" y="5172956"/>
                <a:ext cx="1656000" cy="29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bwMode="auto">
              <a:xfrm>
                <a:off x="6324600" y="4648200"/>
                <a:ext cx="1600200" cy="1031051"/>
              </a:xfrm>
              <a:prstGeom prst="rect">
                <a:avLst/>
              </a:prstGeom>
              <a:noFill/>
              <a:ln w="9525">
                <a:noFill/>
                <a:miter lim="800000"/>
                <a:headEnd/>
                <a:tailEnd/>
              </a:ln>
            </p:spPr>
            <p:txBody>
              <a:bodyPr wrap="square" rtlCol="0">
                <a:spAutoFit/>
              </a:bodyPr>
              <a:lstStyle/>
              <a:p>
                <a:pPr algn="ctr">
                  <a:spcAft>
                    <a:spcPts val="600"/>
                  </a:spcAft>
                </a:pPr>
                <a:r>
                  <a:rPr lang="fr-FR" sz="1400" dirty="0"/>
                  <a:t>Désintégration du noyau en quelques</a:t>
                </a:r>
              </a:p>
              <a:p>
                <a:pPr algn="ctr">
                  <a:spcAft>
                    <a:spcPts val="600"/>
                  </a:spcAft>
                </a:pPr>
                <a:r>
                  <a:rPr lang="fr-FR" sz="1400" dirty="0"/>
                  <a:t> secondes</a:t>
                </a:r>
              </a:p>
            </p:txBody>
          </p:sp>
          <p:pic>
            <p:nvPicPr>
              <p:cNvPr id="33" name="Image 32"/>
              <p:cNvPicPr>
                <a:picLocks noChangeAspect="1"/>
              </p:cNvPicPr>
              <p:nvPr/>
            </p:nvPicPr>
            <p:blipFill rotWithShape="1">
              <a:blip r:embed="rId3">
                <a:extLst>
                  <a:ext uri="{28A0092B-C50C-407E-A947-70E740481C1C}">
                    <a14:useLocalDpi xmlns:a14="http://schemas.microsoft.com/office/drawing/2010/main" val="0"/>
                  </a:ext>
                </a:extLst>
              </a:blip>
              <a:srcRect l="14638" t="14336" r="69549" b="71256"/>
              <a:stretch/>
            </p:blipFill>
            <p:spPr>
              <a:xfrm>
                <a:off x="8077200" y="4800600"/>
                <a:ext cx="779930" cy="732072"/>
              </a:xfrm>
              <a:prstGeom prst="ellipse">
                <a:avLst/>
              </a:prstGeom>
            </p:spPr>
          </p:pic>
        </p:grpSp>
        <p:sp>
          <p:nvSpPr>
            <p:cNvPr id="27" name="ZoneTexte 26"/>
            <p:cNvSpPr txBox="1"/>
            <p:nvPr/>
          </p:nvSpPr>
          <p:spPr bwMode="auto">
            <a:xfrm>
              <a:off x="533400" y="3323779"/>
              <a:ext cx="8382000" cy="3323987"/>
            </a:xfrm>
            <a:prstGeom prst="rect">
              <a:avLst/>
            </a:prstGeom>
            <a:noFill/>
            <a:ln w="9525">
              <a:noFill/>
              <a:miter lim="800000"/>
              <a:headEnd/>
              <a:tailEnd/>
            </a:ln>
          </p:spPr>
          <p:txBody>
            <a:bodyPr wrap="square" rtlCol="0">
              <a:spAutoFit/>
            </a:bodyPr>
            <a:lstStyle/>
            <a:p>
              <a:pPr marL="180000" indent="-180000">
                <a:buFont typeface="Arial" panose="020B0604020202020204" pitchFamily="34" charset="0"/>
                <a:buChar char="•"/>
              </a:pPr>
              <a:r>
                <a:rPr lang="fr-FR" b="1" dirty="0"/>
                <a:t>Synthèse et étude d’éléments superlourds (Z &gt; 104)</a:t>
              </a:r>
            </a:p>
            <a:p>
              <a:pPr marL="360000">
                <a:spcAft>
                  <a:spcPts val="600"/>
                </a:spcAft>
              </a:pPr>
              <a:endParaRPr lang="fr-FR" sz="800" dirty="0"/>
            </a:p>
            <a:p>
              <a:pPr marL="360000">
                <a:spcAft>
                  <a:spcPts val="600"/>
                </a:spcAft>
              </a:pPr>
              <a:endParaRPr lang="fr-FR" sz="1600" dirty="0"/>
            </a:p>
            <a:p>
              <a:pPr marL="360000">
                <a:spcAft>
                  <a:spcPts val="600"/>
                </a:spcAft>
              </a:pPr>
              <a:endParaRPr lang="fr-FR" sz="1600" dirty="0"/>
            </a:p>
            <a:p>
              <a:pPr marL="360000">
                <a:spcAft>
                  <a:spcPts val="600"/>
                </a:spcAft>
              </a:pPr>
              <a:endParaRPr lang="fr-FR" sz="1600" dirty="0"/>
            </a:p>
            <a:p>
              <a:pPr marL="360000">
                <a:spcAft>
                  <a:spcPts val="600"/>
                </a:spcAft>
              </a:pPr>
              <a:endParaRPr lang="fr-FR" sz="1600" dirty="0"/>
            </a:p>
            <a:p>
              <a:pPr marL="360000">
                <a:spcAft>
                  <a:spcPts val="600"/>
                </a:spcAft>
              </a:pPr>
              <a:endParaRPr lang="fr-FR" sz="1600" dirty="0"/>
            </a:p>
            <a:p>
              <a:pPr>
                <a:spcAft>
                  <a:spcPts val="600"/>
                </a:spcAft>
              </a:pPr>
              <a:endParaRPr lang="fr-FR" sz="800" dirty="0"/>
            </a:p>
            <a:p>
              <a:pPr>
                <a:spcAft>
                  <a:spcPts val="600"/>
                </a:spcAft>
              </a:pPr>
              <a:r>
                <a:rPr lang="fr-FR" sz="1600" dirty="0"/>
                <a:t>Besoin de cibles minces (200 à 500  µg/cm</a:t>
              </a:r>
              <a:r>
                <a:rPr lang="fr-FR" sz="1600" baseline="30000" dirty="0"/>
                <a:t>2</a:t>
              </a:r>
              <a:r>
                <a:rPr lang="fr-FR" sz="1600" dirty="0"/>
                <a:t>), sur Al, Ti ou C (</a:t>
              </a:r>
              <a:r>
                <a:rPr lang="fr-FR" sz="1600" dirty="0">
                  <a:sym typeface="Symbol"/>
                </a:rPr>
                <a:t> 2 µm) </a:t>
              </a:r>
              <a:r>
                <a:rPr lang="fr-FR" sz="1600" dirty="0"/>
                <a:t>:</a:t>
              </a:r>
            </a:p>
            <a:p>
              <a:pPr marL="360000"/>
              <a:r>
                <a:rPr lang="fr-FR" sz="1600" baseline="30000" dirty="0"/>
                <a:t>238</a:t>
              </a:r>
              <a:r>
                <a:rPr lang="fr-FR" sz="1600" dirty="0"/>
                <a:t>U pour la synthèse de Hassium, </a:t>
              </a:r>
              <a:r>
                <a:rPr lang="fr-FR" sz="1600" dirty="0" err="1"/>
                <a:t>Darmstadium</a:t>
              </a:r>
              <a:r>
                <a:rPr lang="fr-FR" sz="1600" dirty="0"/>
                <a:t> et </a:t>
              </a:r>
              <a:r>
                <a:rPr lang="fr-FR" sz="1600" dirty="0" err="1"/>
                <a:t>Copernicium</a:t>
              </a:r>
              <a:endParaRPr lang="fr-FR" sz="1600" dirty="0"/>
            </a:p>
            <a:p>
              <a:pPr marL="360000"/>
              <a:r>
                <a:rPr lang="fr-FR" sz="1600" baseline="30000" dirty="0"/>
                <a:t>248</a:t>
              </a:r>
              <a:r>
                <a:rPr lang="fr-FR" sz="1600" dirty="0"/>
                <a:t>Cm ; </a:t>
              </a:r>
              <a:r>
                <a:rPr lang="fr-FR" sz="1600" baseline="30000" dirty="0"/>
                <a:t>243</a:t>
              </a:r>
              <a:r>
                <a:rPr lang="fr-FR" sz="1600" dirty="0"/>
                <a:t>Am ; </a:t>
              </a:r>
              <a:r>
                <a:rPr lang="fr-FR" sz="1600" baseline="30000" dirty="0"/>
                <a:t>242,244</a:t>
              </a:r>
              <a:r>
                <a:rPr lang="fr-FR" sz="1600" dirty="0"/>
                <a:t>Pu pour la synthèse de </a:t>
              </a:r>
              <a:r>
                <a:rPr lang="fr-FR" sz="1600" dirty="0" err="1"/>
                <a:t>Nihonium</a:t>
              </a:r>
              <a:endParaRPr lang="fr-FR" sz="1600" dirty="0"/>
            </a:p>
          </p:txBody>
        </p:sp>
      </p:grpSp>
    </p:spTree>
    <p:extLst>
      <p:ext uri="{BB962C8B-B14F-4D97-AF65-F5344CB8AC3E}">
        <p14:creationId xmlns:p14="http://schemas.microsoft.com/office/powerpoint/2010/main" val="410577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562600" y="76200"/>
            <a:ext cx="51054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a:solidFill>
                  <a:srgbClr val="7030A0"/>
                </a:solidFill>
                <a:latin typeface="+mn-lt"/>
              </a:rPr>
              <a:t>Méthode utilisée : </a:t>
            </a:r>
            <a:r>
              <a:rPr lang="fr-FR" sz="2400" dirty="0" err="1">
                <a:solidFill>
                  <a:srgbClr val="7030A0"/>
                </a:solidFill>
                <a:latin typeface="+mn-lt"/>
              </a:rPr>
              <a:t>Electroprécipitation</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21"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grpSp>
        <p:nvGrpSpPr>
          <p:cNvPr id="2" name="Groupe 1"/>
          <p:cNvGrpSpPr/>
          <p:nvPr/>
        </p:nvGrpSpPr>
        <p:grpSpPr>
          <a:xfrm>
            <a:off x="1524000" y="1219200"/>
            <a:ext cx="4503488" cy="5074860"/>
            <a:chOff x="0" y="1219200"/>
            <a:chExt cx="4503488" cy="5074860"/>
          </a:xfrm>
        </p:grpSpPr>
        <p:sp>
          <p:nvSpPr>
            <p:cNvPr id="26" name="ZoneTexte 25"/>
            <p:cNvSpPr txBox="1"/>
            <p:nvPr/>
          </p:nvSpPr>
          <p:spPr bwMode="auto">
            <a:xfrm>
              <a:off x="0" y="4724400"/>
              <a:ext cx="4503488" cy="1569660"/>
            </a:xfrm>
            <a:prstGeom prst="rect">
              <a:avLst/>
            </a:prstGeom>
            <a:solidFill>
              <a:schemeClr val="bg1"/>
            </a:solidFill>
            <a:ln w="9525">
              <a:noFill/>
              <a:miter lim="800000"/>
              <a:headEnd/>
              <a:tailEnd/>
            </a:ln>
          </p:spPr>
          <p:txBody>
            <a:bodyPr wrap="square" rtlCol="0">
              <a:spAutoFit/>
            </a:bodyPr>
            <a:lstStyle/>
            <a:p>
              <a:pPr>
                <a:spcAft>
                  <a:spcPts val="600"/>
                </a:spcAft>
              </a:pPr>
              <a:r>
                <a:rPr lang="fr-FR" sz="1600" b="1" dirty="0"/>
                <a:t>Electrolyte :</a:t>
              </a:r>
            </a:p>
            <a:p>
              <a:pPr>
                <a:spcAft>
                  <a:spcPts val="600"/>
                </a:spcAft>
              </a:pPr>
              <a:r>
                <a:rPr lang="fr-FR" sz="1400" dirty="0"/>
                <a:t>Solvant : </a:t>
              </a:r>
              <a:r>
                <a:rPr lang="fr-FR" sz="1400" dirty="0" err="1"/>
                <a:t>isobutanol</a:t>
              </a:r>
              <a:r>
                <a:rPr lang="fr-FR" sz="1400" dirty="0"/>
                <a:t>, isopropanol, </a:t>
              </a:r>
              <a:r>
                <a:rPr lang="fr-FR" sz="1400" dirty="0" err="1"/>
                <a:t>Diméthylformamide</a:t>
              </a:r>
              <a:r>
                <a:rPr lang="fr-FR" sz="1400" dirty="0"/>
                <a:t> (milieux visqueux)</a:t>
              </a:r>
            </a:p>
            <a:p>
              <a:r>
                <a:rPr lang="fr-FR" sz="1400" dirty="0"/>
                <a:t>Additif : HNO</a:t>
              </a:r>
              <a:r>
                <a:rPr lang="fr-FR" sz="1400" baseline="-25000" dirty="0"/>
                <a:t>3</a:t>
              </a:r>
              <a:r>
                <a:rPr lang="fr-FR" sz="1400" dirty="0"/>
                <a:t>, HF, </a:t>
              </a:r>
              <a:r>
                <a:rPr lang="fr-FR" sz="1400" dirty="0" err="1"/>
                <a:t>HCl</a:t>
              </a:r>
              <a:r>
                <a:rPr lang="fr-FR" sz="1400" dirty="0"/>
                <a:t>, Me</a:t>
              </a:r>
              <a:r>
                <a:rPr lang="fr-FR" sz="1400" baseline="-25000" dirty="0"/>
                <a:t>4</a:t>
              </a:r>
              <a:r>
                <a:rPr lang="fr-FR" sz="1400" dirty="0"/>
                <a:t>NCl (pour stabiliser l’élément en solution et pour augmenter la conductivité de l’électrolyte)</a:t>
              </a:r>
            </a:p>
          </p:txBody>
        </p:sp>
        <p:sp>
          <p:nvSpPr>
            <p:cNvPr id="27" name="ZoneTexte 26"/>
            <p:cNvSpPr txBox="1"/>
            <p:nvPr/>
          </p:nvSpPr>
          <p:spPr bwMode="auto">
            <a:xfrm>
              <a:off x="844" y="3529057"/>
              <a:ext cx="2513881" cy="1580808"/>
            </a:xfrm>
            <a:prstGeom prst="rect">
              <a:avLst/>
            </a:prstGeom>
            <a:solidFill>
              <a:schemeClr val="bg1"/>
            </a:solidFill>
            <a:ln w="9525">
              <a:noFill/>
              <a:miter lim="800000"/>
              <a:headEnd/>
              <a:tailEnd/>
            </a:ln>
          </p:spPr>
          <p:txBody>
            <a:bodyPr wrap="square" lIns="36000" tIns="36000" rIns="36000" bIns="36000" rtlCol="0">
              <a:spAutoFit/>
            </a:bodyPr>
            <a:lstStyle/>
            <a:p>
              <a:pPr algn="just">
                <a:spcAft>
                  <a:spcPts val="600"/>
                </a:spcAft>
              </a:pPr>
              <a:r>
                <a:rPr lang="fr-FR" sz="1600" b="1" dirty="0"/>
                <a:t>Montage à 2 électrodes :</a:t>
              </a:r>
            </a:p>
            <a:p>
              <a:pPr algn="just">
                <a:spcAft>
                  <a:spcPts val="600"/>
                </a:spcAft>
              </a:pPr>
              <a:r>
                <a:rPr lang="fr-FR" sz="1400" dirty="0"/>
                <a:t>Cathode : support de la cible, substrat de Z léger (Al, C, Ti)</a:t>
              </a:r>
            </a:p>
            <a:p>
              <a:pPr algn="just"/>
              <a:r>
                <a:rPr lang="fr-FR" sz="1400" dirty="0"/>
                <a:t>Anode : métal inerte (Pt) </a:t>
              </a:r>
            </a:p>
          </p:txBody>
        </p:sp>
        <p:grpSp>
          <p:nvGrpSpPr>
            <p:cNvPr id="41" name="Groupe 40"/>
            <p:cNvGrpSpPr/>
            <p:nvPr/>
          </p:nvGrpSpPr>
          <p:grpSpPr>
            <a:xfrm>
              <a:off x="58272" y="1219200"/>
              <a:ext cx="2486320" cy="2238484"/>
              <a:chOff x="122045" y="1723916"/>
              <a:chExt cx="2486320" cy="2238484"/>
            </a:xfrm>
          </p:grpSpPr>
          <p:sp>
            <p:nvSpPr>
              <p:cNvPr id="9" name="ZoneTexte 8"/>
              <p:cNvSpPr txBox="1"/>
              <p:nvPr/>
            </p:nvSpPr>
            <p:spPr bwMode="auto">
              <a:xfrm rot="16200000">
                <a:off x="-26882" y="319452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anode</a:t>
                </a:r>
              </a:p>
            </p:txBody>
          </p:sp>
          <p:cxnSp>
            <p:nvCxnSpPr>
              <p:cNvPr id="13" name="Connecteur droit 12"/>
              <p:cNvCxnSpPr/>
              <p:nvPr/>
            </p:nvCxnSpPr>
            <p:spPr>
              <a:xfrm>
                <a:off x="183411" y="2947667"/>
                <a:ext cx="0" cy="1014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83411" y="3962400"/>
                <a:ext cx="2424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608365" y="2927105"/>
                <a:ext cx="0" cy="103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bwMode="auto">
              <a:xfrm>
                <a:off x="1055784" y="3192569"/>
                <a:ext cx="540533" cy="369332"/>
              </a:xfrm>
              <a:prstGeom prst="rect">
                <a:avLst/>
              </a:prstGeom>
              <a:noFill/>
              <a:ln w="9525">
                <a:noFill/>
                <a:miter lim="800000"/>
                <a:headEnd/>
                <a:tailEnd/>
              </a:ln>
            </p:spPr>
            <p:txBody>
              <a:bodyPr wrap="none" rtlCol="0">
                <a:spAutoFit/>
              </a:bodyPr>
              <a:lstStyle/>
              <a:p>
                <a:r>
                  <a:rPr lang="fr-FR" b="1" dirty="0"/>
                  <a:t>[M]</a:t>
                </a:r>
              </a:p>
            </p:txBody>
          </p:sp>
          <p:sp>
            <p:nvSpPr>
              <p:cNvPr id="20" name="Arc 19"/>
              <p:cNvSpPr/>
              <p:nvPr/>
            </p:nvSpPr>
            <p:spPr>
              <a:xfrm>
                <a:off x="772180" y="1936491"/>
                <a:ext cx="1416052" cy="1700509"/>
              </a:xfrm>
              <a:prstGeom prst="arc">
                <a:avLst>
                  <a:gd name="adj1" fmla="val 172187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ZoneTexte 23"/>
              <p:cNvSpPr txBox="1"/>
              <p:nvPr/>
            </p:nvSpPr>
            <p:spPr bwMode="auto">
              <a:xfrm rot="16200000">
                <a:off x="1671571" y="316998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cathode</a:t>
                </a:r>
              </a:p>
            </p:txBody>
          </p:sp>
          <p:sp>
            <p:nvSpPr>
              <p:cNvPr id="30" name="Arc 29"/>
              <p:cNvSpPr/>
              <p:nvPr/>
            </p:nvSpPr>
            <p:spPr>
              <a:xfrm flipH="1">
                <a:off x="449680" y="1981200"/>
                <a:ext cx="1379117" cy="1676400"/>
              </a:xfrm>
              <a:prstGeom prst="arc">
                <a:avLst>
                  <a:gd name="adj1" fmla="val 16815967"/>
                  <a:gd name="adj2" fmla="val 215612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bwMode="auto">
              <a:xfrm>
                <a:off x="122045" y="1723916"/>
                <a:ext cx="2404803" cy="996033"/>
              </a:xfrm>
              <a:prstGeom prst="rect">
                <a:avLst/>
              </a:prstGeom>
              <a:solidFill>
                <a:schemeClr val="bg1"/>
              </a:solidFill>
              <a:ln w="9525">
                <a:solidFill>
                  <a:schemeClr val="tx1"/>
                </a:solidFill>
                <a:miter lim="800000"/>
                <a:headEnd/>
                <a:tailEnd/>
              </a:ln>
            </p:spPr>
            <p:txBody>
              <a:bodyPr wrap="square" lIns="36000" tIns="36000" rIns="36000" bIns="36000" rtlCol="0">
                <a:spAutoFit/>
              </a:bodyPr>
              <a:lstStyle/>
              <a:p>
                <a:pPr algn="ctr"/>
                <a:r>
                  <a:rPr lang="fr-FR" sz="1600" b="1" dirty="0"/>
                  <a:t>Générateur haute tension</a:t>
                </a:r>
              </a:p>
              <a:p>
                <a:pPr algn="ctr"/>
                <a:r>
                  <a:rPr lang="fr-FR" sz="1400" dirty="0">
                    <a:latin typeface="Symbol" panose="05050102010706020507" pitchFamily="18" charset="2"/>
                  </a:rPr>
                  <a:t>D</a:t>
                </a:r>
                <a:r>
                  <a:rPr lang="fr-FR" sz="1400" dirty="0"/>
                  <a:t>E : 100 à 1000 V</a:t>
                </a:r>
              </a:p>
              <a:p>
                <a:pPr algn="ctr"/>
                <a:r>
                  <a:rPr lang="fr-FR" sz="1400" dirty="0"/>
                  <a:t>ou I : 1 à 10 mA/cm</a:t>
                </a:r>
                <a:r>
                  <a:rPr lang="fr-FR" sz="1400" baseline="30000" dirty="0"/>
                  <a:t>2</a:t>
                </a:r>
              </a:p>
            </p:txBody>
          </p:sp>
          <p:sp>
            <p:nvSpPr>
              <p:cNvPr id="23" name="Rectangle 22"/>
              <p:cNvSpPr/>
              <p:nvPr/>
            </p:nvSpPr>
            <p:spPr>
              <a:xfrm>
                <a:off x="183411" y="3023837"/>
                <a:ext cx="2404803" cy="938563"/>
              </a:xfrm>
              <a:prstGeom prst="rect">
                <a:avLst/>
              </a:prstGeom>
              <a:solidFill>
                <a:srgbClr val="DCE6F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4" name="Rectangle à coins arrondis 43"/>
          <p:cNvSpPr/>
          <p:nvPr/>
        </p:nvSpPr>
        <p:spPr>
          <a:xfrm>
            <a:off x="5181600" y="2357718"/>
            <a:ext cx="4495800" cy="1066800"/>
          </a:xfrm>
          <a:prstGeom prst="roundRect">
            <a:avLst/>
          </a:prstGeom>
          <a:solidFill>
            <a:schemeClr val="bg1"/>
          </a:soli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FR" dirty="0">
                <a:solidFill>
                  <a:schemeClr val="tx1"/>
                </a:solidFill>
              </a:rPr>
              <a:t>Pour préparer des cibles minces d’actinides de grande surface, méthode la plus adaptée </a:t>
            </a:r>
            <a:r>
              <a:rPr lang="fr-FR" b="1" dirty="0">
                <a:solidFill>
                  <a:schemeClr val="tx1"/>
                </a:solidFill>
              </a:rPr>
              <a:t>:</a:t>
            </a:r>
          </a:p>
          <a:p>
            <a:pPr algn="ctr"/>
            <a:r>
              <a:rPr lang="fr-FR" sz="2000" b="1" dirty="0" err="1">
                <a:solidFill>
                  <a:srgbClr val="7030A0"/>
                </a:solidFill>
              </a:rPr>
              <a:t>électroprécipitation</a:t>
            </a:r>
            <a:endParaRPr lang="fr-FR" sz="2000" b="1" dirty="0">
              <a:solidFill>
                <a:srgbClr val="7030A0"/>
              </a:solidFill>
            </a:endParaRPr>
          </a:p>
        </p:txBody>
      </p:sp>
    </p:spTree>
    <p:extLst>
      <p:ext uri="{BB962C8B-B14F-4D97-AF65-F5344CB8AC3E}">
        <p14:creationId xmlns:p14="http://schemas.microsoft.com/office/powerpoint/2010/main" val="2803784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324600" y="152400"/>
            <a:ext cx="4343400"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Electroprécipitation</a:t>
            </a:r>
            <a:r>
              <a:rPr lang="fr-FR" sz="2400" dirty="0">
                <a:solidFill>
                  <a:srgbClr val="7030A0"/>
                </a:solidFill>
                <a:latin typeface="+mn-lt"/>
              </a:rPr>
              <a:t> : Principe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40"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grpSp>
        <p:nvGrpSpPr>
          <p:cNvPr id="2" name="Groupe 1"/>
          <p:cNvGrpSpPr/>
          <p:nvPr/>
        </p:nvGrpSpPr>
        <p:grpSpPr>
          <a:xfrm>
            <a:off x="6096001" y="990601"/>
            <a:ext cx="4310244" cy="3020883"/>
            <a:chOff x="4603899" y="1929527"/>
            <a:chExt cx="4310244" cy="3020883"/>
          </a:xfrm>
        </p:grpSpPr>
        <p:grpSp>
          <p:nvGrpSpPr>
            <p:cNvPr id="47" name="Groupe 46"/>
            <p:cNvGrpSpPr/>
            <p:nvPr/>
          </p:nvGrpSpPr>
          <p:grpSpPr>
            <a:xfrm>
              <a:off x="4603899" y="1929527"/>
              <a:ext cx="3852000" cy="1231106"/>
              <a:chOff x="4951049" y="1031557"/>
              <a:chExt cx="3319755" cy="1231106"/>
            </a:xfrm>
          </p:grpSpPr>
          <p:sp>
            <p:nvSpPr>
              <p:cNvPr id="31" name="ZoneTexte 30"/>
              <p:cNvSpPr txBox="1"/>
              <p:nvPr/>
            </p:nvSpPr>
            <p:spPr>
              <a:xfrm>
                <a:off x="4951049" y="1031557"/>
                <a:ext cx="3319755" cy="1231106"/>
              </a:xfrm>
              <a:prstGeom prst="rect">
                <a:avLst/>
              </a:prstGeom>
              <a:solidFill>
                <a:schemeClr val="bg1"/>
              </a:solidFill>
            </p:spPr>
            <p:txBody>
              <a:bodyPr wrap="square" rtlCol="0">
                <a:spAutoFit/>
              </a:bodyPr>
              <a:lstStyle/>
              <a:p>
                <a:pPr defTabSz="360000">
                  <a:spcAft>
                    <a:spcPts val="600"/>
                  </a:spcAft>
                </a:pPr>
                <a:r>
                  <a:rPr lang="fr-FR" sz="1600" dirty="0"/>
                  <a:t>1. Réduction de l’eau :</a:t>
                </a:r>
                <a:endParaRPr lang="fr-FR" sz="800" dirty="0"/>
              </a:p>
              <a:p>
                <a:pPr marL="180000" algn="ctr">
                  <a:spcAft>
                    <a:spcPts val="600"/>
                  </a:spcAft>
                </a:pPr>
                <a:r>
                  <a:rPr lang="fr-FR" sz="1600" dirty="0"/>
                  <a:t>2H</a:t>
                </a:r>
                <a:r>
                  <a:rPr lang="fr-FR" sz="1600" baseline="-25000" dirty="0"/>
                  <a:t>2</a:t>
                </a:r>
                <a:r>
                  <a:rPr lang="fr-FR" sz="1600" dirty="0"/>
                  <a:t>O  +  2e 	</a:t>
                </a:r>
                <a:r>
                  <a:rPr lang="fr-FR" sz="1600" dirty="0">
                    <a:sym typeface="Symbol" panose="05050102010706020507" pitchFamily="18" charset="2"/>
                  </a:rPr>
                  <a:t>H</a:t>
                </a:r>
                <a:r>
                  <a:rPr lang="fr-FR" sz="1600" baseline="-25000" dirty="0">
                    <a:sym typeface="Symbol" panose="05050102010706020507" pitchFamily="18" charset="2"/>
                  </a:rPr>
                  <a:t>2</a:t>
                </a:r>
                <a:r>
                  <a:rPr lang="fr-FR" sz="1600" dirty="0">
                    <a:sym typeface="Symbol" panose="05050102010706020507" pitchFamily="18" charset="2"/>
                  </a:rPr>
                  <a:t> (g)  +  2OH</a:t>
                </a:r>
                <a:r>
                  <a:rPr lang="fr-FR" sz="1600" baseline="30000" dirty="0">
                    <a:sym typeface="Symbol" panose="05050102010706020507" pitchFamily="18" charset="2"/>
                  </a:rPr>
                  <a:t>-</a:t>
                </a:r>
                <a:endParaRPr lang="fr-FR" sz="800" dirty="0"/>
              </a:p>
              <a:p>
                <a:r>
                  <a:rPr lang="fr-FR" sz="1600" dirty="0"/>
                  <a:t>Modification du </a:t>
                </a:r>
                <a:r>
                  <a:rPr lang="fr-FR" sz="1600" b="1" dirty="0">
                    <a:solidFill>
                      <a:srgbClr val="9933FF"/>
                    </a:solidFill>
                  </a:rPr>
                  <a:t>pH</a:t>
                </a:r>
                <a:r>
                  <a:rPr lang="fr-FR" sz="1600" dirty="0"/>
                  <a:t> à la surface du substrat</a:t>
                </a:r>
              </a:p>
            </p:txBody>
          </p:sp>
          <p:cxnSp>
            <p:nvCxnSpPr>
              <p:cNvPr id="33" name="Connecteur droit avec flèche 32"/>
              <p:cNvCxnSpPr/>
              <p:nvPr/>
            </p:nvCxnSpPr>
            <p:spPr>
              <a:xfrm>
                <a:off x="6361229" y="1517427"/>
                <a:ext cx="4656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Groupe 33"/>
            <p:cNvGrpSpPr/>
            <p:nvPr/>
          </p:nvGrpSpPr>
          <p:grpSpPr>
            <a:xfrm>
              <a:off x="4609488" y="3061781"/>
              <a:ext cx="4304655" cy="1888629"/>
              <a:chOff x="4305945" y="2611636"/>
              <a:chExt cx="4304655" cy="1888629"/>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082" y="2611636"/>
                <a:ext cx="1902619" cy="1426964"/>
              </a:xfrm>
              <a:prstGeom prst="rect">
                <a:avLst/>
              </a:prstGeom>
            </p:spPr>
          </p:pic>
          <p:pic>
            <p:nvPicPr>
              <p:cNvPr id="36" name="Imag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220" y="2617065"/>
                <a:ext cx="1895380" cy="1421535"/>
              </a:xfrm>
              <a:prstGeom prst="rect">
                <a:avLst/>
              </a:prstGeom>
            </p:spPr>
          </p:pic>
          <p:sp>
            <p:nvSpPr>
              <p:cNvPr id="37" name="ZoneTexte 36"/>
              <p:cNvSpPr txBox="1"/>
              <p:nvPr/>
            </p:nvSpPr>
            <p:spPr bwMode="auto">
              <a:xfrm>
                <a:off x="4305946" y="4038600"/>
                <a:ext cx="4304654" cy="461665"/>
              </a:xfrm>
              <a:prstGeom prst="rect">
                <a:avLst/>
              </a:prstGeom>
              <a:solidFill>
                <a:schemeClr val="bg1"/>
              </a:solidFill>
              <a:ln w="9525">
                <a:noFill/>
                <a:miter lim="800000"/>
                <a:headEnd/>
                <a:tailEnd/>
              </a:ln>
            </p:spPr>
            <p:txBody>
              <a:bodyPr wrap="square" rtlCol="0">
                <a:spAutoFit/>
              </a:bodyPr>
              <a:lstStyle/>
              <a:p>
                <a:pPr algn="ctr"/>
                <a:r>
                  <a:rPr lang="fr-FR" sz="1200" b="1" dirty="0"/>
                  <a:t>Bleu de </a:t>
                </a:r>
                <a:r>
                  <a:rPr lang="fr-FR" sz="1200" b="1" dirty="0" err="1"/>
                  <a:t>bromophénol</a:t>
                </a:r>
                <a:r>
                  <a:rPr lang="fr-FR" sz="1200" b="1" dirty="0"/>
                  <a:t> : </a:t>
                </a:r>
                <a:r>
                  <a:rPr lang="fr-FR" sz="1200" b="1" dirty="0">
                    <a:solidFill>
                      <a:srgbClr val="FFC715"/>
                    </a:solidFill>
                  </a:rPr>
                  <a:t>jaune à pH acide </a:t>
                </a:r>
                <a:r>
                  <a:rPr lang="fr-FR" sz="1200" b="1" dirty="0"/>
                  <a:t>et </a:t>
                </a:r>
                <a:r>
                  <a:rPr lang="fr-FR" sz="1200" b="1" dirty="0">
                    <a:solidFill>
                      <a:srgbClr val="9933FF"/>
                    </a:solidFill>
                  </a:rPr>
                  <a:t>violet à pH basique</a:t>
                </a:r>
              </a:p>
            </p:txBody>
          </p:sp>
          <p:sp>
            <p:nvSpPr>
              <p:cNvPr id="38" name="ZoneTexte 37"/>
              <p:cNvSpPr txBox="1"/>
              <p:nvPr/>
            </p:nvSpPr>
            <p:spPr bwMode="auto">
              <a:xfrm>
                <a:off x="4305945" y="3759329"/>
                <a:ext cx="1471878" cy="276999"/>
              </a:xfrm>
              <a:prstGeom prst="rect">
                <a:avLst/>
              </a:prstGeom>
              <a:solidFill>
                <a:srgbClr val="FFC000"/>
              </a:solidFill>
              <a:ln w="9525">
                <a:noFill/>
                <a:miter lim="800000"/>
                <a:headEnd/>
                <a:tailEnd/>
              </a:ln>
            </p:spPr>
            <p:txBody>
              <a:bodyPr wrap="none" rtlCol="0">
                <a:spAutoFit/>
              </a:bodyPr>
              <a:lstStyle/>
              <a:p>
                <a:r>
                  <a:rPr lang="fr-FR" sz="1200" b="1" dirty="0"/>
                  <a:t>avant électrolyse</a:t>
                </a:r>
              </a:p>
            </p:txBody>
          </p:sp>
          <p:sp>
            <p:nvSpPr>
              <p:cNvPr id="39" name="ZoneTexte 38"/>
              <p:cNvSpPr txBox="1"/>
              <p:nvPr/>
            </p:nvSpPr>
            <p:spPr bwMode="auto">
              <a:xfrm>
                <a:off x="6709660" y="3764724"/>
                <a:ext cx="1757212" cy="276999"/>
              </a:xfrm>
              <a:prstGeom prst="rect">
                <a:avLst/>
              </a:prstGeom>
              <a:solidFill>
                <a:srgbClr val="9933FF"/>
              </a:solidFill>
              <a:ln w="9525">
                <a:noFill/>
                <a:miter lim="800000"/>
                <a:headEnd/>
                <a:tailEnd/>
              </a:ln>
            </p:spPr>
            <p:txBody>
              <a:bodyPr wrap="none" rtlCol="0">
                <a:spAutoFit/>
              </a:bodyPr>
              <a:lstStyle/>
              <a:p>
                <a:r>
                  <a:rPr lang="fr-FR" sz="1200" b="1" dirty="0">
                    <a:solidFill>
                      <a:schemeClr val="bg1"/>
                    </a:solidFill>
                  </a:rPr>
                  <a:t>pendant l’électrolyse</a:t>
                </a:r>
              </a:p>
            </p:txBody>
          </p:sp>
        </p:grpSp>
        <p:cxnSp>
          <p:nvCxnSpPr>
            <p:cNvPr id="32" name="Connecteur droit avec flèche 31"/>
            <p:cNvCxnSpPr/>
            <p:nvPr/>
          </p:nvCxnSpPr>
          <p:spPr>
            <a:xfrm>
              <a:off x="6547244" y="2819400"/>
              <a:ext cx="1525896" cy="820615"/>
            </a:xfrm>
            <a:prstGeom prst="straightConnector1">
              <a:avLst/>
            </a:prstGeom>
            <a:ln w="28575">
              <a:solidFill>
                <a:srgbClr val="9933FF"/>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57" name="Groupe 56"/>
          <p:cNvGrpSpPr/>
          <p:nvPr/>
        </p:nvGrpSpPr>
        <p:grpSpPr>
          <a:xfrm>
            <a:off x="1524000" y="1219201"/>
            <a:ext cx="2980764" cy="4643973"/>
            <a:chOff x="0" y="1219200"/>
            <a:chExt cx="2980764" cy="4643973"/>
          </a:xfrm>
        </p:grpSpPr>
        <p:sp>
          <p:nvSpPr>
            <p:cNvPr id="58" name="ZoneTexte 57"/>
            <p:cNvSpPr txBox="1"/>
            <p:nvPr/>
          </p:nvSpPr>
          <p:spPr bwMode="auto">
            <a:xfrm>
              <a:off x="0" y="4724400"/>
              <a:ext cx="2980764" cy="1138773"/>
            </a:xfrm>
            <a:prstGeom prst="rect">
              <a:avLst/>
            </a:prstGeom>
            <a:solidFill>
              <a:schemeClr val="bg1"/>
            </a:solidFill>
            <a:ln w="9525">
              <a:noFill/>
              <a:miter lim="800000"/>
              <a:headEnd/>
              <a:tailEnd/>
            </a:ln>
          </p:spPr>
          <p:txBody>
            <a:bodyPr wrap="square" rtlCol="0">
              <a:spAutoFit/>
            </a:bodyPr>
            <a:lstStyle/>
            <a:p>
              <a:pPr>
                <a:spcAft>
                  <a:spcPts val="600"/>
                </a:spcAft>
              </a:pPr>
              <a:r>
                <a:rPr lang="fr-FR" sz="1600" b="1" dirty="0"/>
                <a:t>Electrolyte :</a:t>
              </a:r>
            </a:p>
            <a:p>
              <a:pPr>
                <a:spcAft>
                  <a:spcPts val="600"/>
                </a:spcAft>
              </a:pPr>
              <a:r>
                <a:rPr lang="fr-FR" sz="1400" dirty="0"/>
                <a:t>Solvant : </a:t>
              </a:r>
              <a:r>
                <a:rPr lang="fr-FR" sz="1400" dirty="0" err="1"/>
                <a:t>isobutanol</a:t>
              </a:r>
              <a:r>
                <a:rPr lang="fr-FR" sz="1400" dirty="0"/>
                <a:t>, isopropanol, DMF</a:t>
              </a:r>
            </a:p>
            <a:p>
              <a:r>
                <a:rPr lang="fr-FR" sz="1400" dirty="0"/>
                <a:t>Additif : HNO</a:t>
              </a:r>
              <a:r>
                <a:rPr lang="fr-FR" sz="1400" baseline="-25000" dirty="0"/>
                <a:t>3</a:t>
              </a:r>
              <a:r>
                <a:rPr lang="fr-FR" sz="1400" dirty="0"/>
                <a:t>, HF, </a:t>
              </a:r>
              <a:r>
                <a:rPr lang="fr-FR" sz="1400" dirty="0" err="1"/>
                <a:t>HCl</a:t>
              </a:r>
              <a:r>
                <a:rPr lang="fr-FR" sz="1400" dirty="0"/>
                <a:t>, Me</a:t>
              </a:r>
              <a:r>
                <a:rPr lang="fr-FR" sz="1400" baseline="-25000" dirty="0"/>
                <a:t>4</a:t>
              </a:r>
              <a:r>
                <a:rPr lang="fr-FR" sz="1400" dirty="0"/>
                <a:t>NCl</a:t>
              </a:r>
            </a:p>
          </p:txBody>
        </p:sp>
        <p:sp>
          <p:nvSpPr>
            <p:cNvPr id="59" name="ZoneTexte 58"/>
            <p:cNvSpPr txBox="1"/>
            <p:nvPr/>
          </p:nvSpPr>
          <p:spPr bwMode="auto">
            <a:xfrm>
              <a:off x="844" y="3529057"/>
              <a:ext cx="2513881" cy="1580808"/>
            </a:xfrm>
            <a:prstGeom prst="rect">
              <a:avLst/>
            </a:prstGeom>
            <a:solidFill>
              <a:schemeClr val="bg1"/>
            </a:solidFill>
            <a:ln w="9525">
              <a:noFill/>
              <a:miter lim="800000"/>
              <a:headEnd/>
              <a:tailEnd/>
            </a:ln>
          </p:spPr>
          <p:txBody>
            <a:bodyPr wrap="square" lIns="36000" tIns="36000" rIns="36000" bIns="36000" rtlCol="0">
              <a:spAutoFit/>
            </a:bodyPr>
            <a:lstStyle/>
            <a:p>
              <a:pPr algn="just">
                <a:spcAft>
                  <a:spcPts val="600"/>
                </a:spcAft>
              </a:pPr>
              <a:r>
                <a:rPr lang="fr-FR" sz="1600" b="1" dirty="0"/>
                <a:t>Montage à 2 électrodes :</a:t>
              </a:r>
            </a:p>
            <a:p>
              <a:pPr algn="just">
                <a:spcAft>
                  <a:spcPts val="600"/>
                </a:spcAft>
              </a:pPr>
              <a:r>
                <a:rPr lang="fr-FR" sz="1400" dirty="0"/>
                <a:t>Cathode : support de la cible, substrat de Z léger (Al, C, Ti)</a:t>
              </a:r>
            </a:p>
            <a:p>
              <a:pPr algn="just"/>
              <a:r>
                <a:rPr lang="fr-FR" sz="1400" dirty="0"/>
                <a:t>Anode : métal inerte (Pt) </a:t>
              </a:r>
            </a:p>
          </p:txBody>
        </p:sp>
        <p:grpSp>
          <p:nvGrpSpPr>
            <p:cNvPr id="60" name="Groupe 59"/>
            <p:cNvGrpSpPr/>
            <p:nvPr/>
          </p:nvGrpSpPr>
          <p:grpSpPr>
            <a:xfrm>
              <a:off x="58272" y="1219200"/>
              <a:ext cx="2486320" cy="2238484"/>
              <a:chOff x="122045" y="1723916"/>
              <a:chExt cx="2486320" cy="2238484"/>
            </a:xfrm>
          </p:grpSpPr>
          <p:sp>
            <p:nvSpPr>
              <p:cNvPr id="61" name="ZoneTexte 60"/>
              <p:cNvSpPr txBox="1"/>
              <p:nvPr/>
            </p:nvSpPr>
            <p:spPr bwMode="auto">
              <a:xfrm rot="16200000">
                <a:off x="-26882" y="319452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anode</a:t>
                </a:r>
              </a:p>
            </p:txBody>
          </p:sp>
          <p:cxnSp>
            <p:nvCxnSpPr>
              <p:cNvPr id="62" name="Connecteur droit 61"/>
              <p:cNvCxnSpPr/>
              <p:nvPr/>
            </p:nvCxnSpPr>
            <p:spPr>
              <a:xfrm>
                <a:off x="183411" y="2947667"/>
                <a:ext cx="0" cy="1014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183411" y="3962400"/>
                <a:ext cx="2424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2608365" y="2927105"/>
                <a:ext cx="0" cy="103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bwMode="auto">
              <a:xfrm>
                <a:off x="1055784" y="3192569"/>
                <a:ext cx="540533" cy="369332"/>
              </a:xfrm>
              <a:prstGeom prst="rect">
                <a:avLst/>
              </a:prstGeom>
              <a:noFill/>
              <a:ln w="9525">
                <a:noFill/>
                <a:miter lim="800000"/>
                <a:headEnd/>
                <a:tailEnd/>
              </a:ln>
            </p:spPr>
            <p:txBody>
              <a:bodyPr wrap="none" rtlCol="0">
                <a:spAutoFit/>
              </a:bodyPr>
              <a:lstStyle/>
              <a:p>
                <a:r>
                  <a:rPr lang="fr-FR" b="1" dirty="0"/>
                  <a:t>[M]</a:t>
                </a:r>
              </a:p>
            </p:txBody>
          </p:sp>
          <p:sp>
            <p:nvSpPr>
              <p:cNvPr id="66" name="Arc 65"/>
              <p:cNvSpPr/>
              <p:nvPr/>
            </p:nvSpPr>
            <p:spPr>
              <a:xfrm>
                <a:off x="772180" y="1936491"/>
                <a:ext cx="1416052" cy="1700509"/>
              </a:xfrm>
              <a:prstGeom prst="arc">
                <a:avLst>
                  <a:gd name="adj1" fmla="val 172187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7" name="ZoneTexte 66"/>
              <p:cNvSpPr txBox="1"/>
              <p:nvPr/>
            </p:nvSpPr>
            <p:spPr bwMode="auto">
              <a:xfrm rot="16200000">
                <a:off x="1671571" y="316998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cathode</a:t>
                </a:r>
              </a:p>
            </p:txBody>
          </p:sp>
          <p:sp>
            <p:nvSpPr>
              <p:cNvPr id="68" name="Arc 67"/>
              <p:cNvSpPr/>
              <p:nvPr/>
            </p:nvSpPr>
            <p:spPr>
              <a:xfrm flipH="1">
                <a:off x="449680" y="1981200"/>
                <a:ext cx="1379117" cy="1676400"/>
              </a:xfrm>
              <a:prstGeom prst="arc">
                <a:avLst>
                  <a:gd name="adj1" fmla="val 16815967"/>
                  <a:gd name="adj2" fmla="val 215612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9" name="ZoneTexte 68"/>
              <p:cNvSpPr txBox="1"/>
              <p:nvPr/>
            </p:nvSpPr>
            <p:spPr bwMode="auto">
              <a:xfrm>
                <a:off x="122045" y="1723916"/>
                <a:ext cx="2404803" cy="996033"/>
              </a:xfrm>
              <a:prstGeom prst="rect">
                <a:avLst/>
              </a:prstGeom>
              <a:solidFill>
                <a:schemeClr val="bg1"/>
              </a:solidFill>
              <a:ln w="9525">
                <a:solidFill>
                  <a:schemeClr val="tx1"/>
                </a:solidFill>
                <a:miter lim="800000"/>
                <a:headEnd/>
                <a:tailEnd/>
              </a:ln>
            </p:spPr>
            <p:txBody>
              <a:bodyPr wrap="square" lIns="36000" tIns="36000" rIns="36000" bIns="36000" rtlCol="0">
                <a:spAutoFit/>
              </a:bodyPr>
              <a:lstStyle/>
              <a:p>
                <a:pPr algn="ctr"/>
                <a:r>
                  <a:rPr lang="fr-FR" sz="1600" b="1" dirty="0"/>
                  <a:t>Générateur haute tension</a:t>
                </a:r>
              </a:p>
              <a:p>
                <a:pPr algn="ctr"/>
                <a:r>
                  <a:rPr lang="fr-FR" sz="1400" dirty="0">
                    <a:latin typeface="Symbol" panose="05050102010706020507" pitchFamily="18" charset="2"/>
                  </a:rPr>
                  <a:t>D</a:t>
                </a:r>
                <a:r>
                  <a:rPr lang="fr-FR" sz="1400" dirty="0"/>
                  <a:t>E : 100 à 1000 V</a:t>
                </a:r>
              </a:p>
              <a:p>
                <a:pPr algn="ctr"/>
                <a:r>
                  <a:rPr lang="fr-FR" sz="1400" dirty="0"/>
                  <a:t>ou I : 1 à 10 mA/cm</a:t>
                </a:r>
                <a:r>
                  <a:rPr lang="fr-FR" sz="1400" baseline="30000" dirty="0"/>
                  <a:t>2</a:t>
                </a:r>
              </a:p>
            </p:txBody>
          </p:sp>
          <p:sp>
            <p:nvSpPr>
              <p:cNvPr id="70" name="Rectangle 69"/>
              <p:cNvSpPr/>
              <p:nvPr/>
            </p:nvSpPr>
            <p:spPr>
              <a:xfrm>
                <a:off x="183411" y="3023837"/>
                <a:ext cx="2404803" cy="938563"/>
              </a:xfrm>
              <a:prstGeom prst="rect">
                <a:avLst/>
              </a:prstGeom>
              <a:solidFill>
                <a:srgbClr val="DCE6F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1" name="ZoneTexte 70"/>
          <p:cNvSpPr txBox="1"/>
          <p:nvPr/>
        </p:nvSpPr>
        <p:spPr>
          <a:xfrm>
            <a:off x="6096000" y="4088629"/>
            <a:ext cx="3272540" cy="584775"/>
          </a:xfrm>
          <a:prstGeom prst="rect">
            <a:avLst/>
          </a:prstGeom>
          <a:solidFill>
            <a:schemeClr val="bg1"/>
          </a:solidFill>
        </p:spPr>
        <p:txBody>
          <a:bodyPr wrap="square" rtlCol="0">
            <a:spAutoFit/>
          </a:bodyPr>
          <a:lstStyle/>
          <a:p>
            <a:r>
              <a:rPr lang="fr-FR" sz="1600" dirty="0"/>
              <a:t>2. Diffusion de l’élément à la cathode</a:t>
            </a:r>
          </a:p>
        </p:txBody>
      </p:sp>
      <p:grpSp>
        <p:nvGrpSpPr>
          <p:cNvPr id="72" name="Groupe 71"/>
          <p:cNvGrpSpPr/>
          <p:nvPr/>
        </p:nvGrpSpPr>
        <p:grpSpPr>
          <a:xfrm>
            <a:off x="6096000" y="4724400"/>
            <a:ext cx="3852000" cy="1154162"/>
            <a:chOff x="5057022" y="5410200"/>
            <a:chExt cx="3852000" cy="1154162"/>
          </a:xfrm>
        </p:grpSpPr>
        <p:sp>
          <p:nvSpPr>
            <p:cNvPr id="73" name="ZoneTexte 72"/>
            <p:cNvSpPr txBox="1"/>
            <p:nvPr/>
          </p:nvSpPr>
          <p:spPr>
            <a:xfrm>
              <a:off x="5057022" y="5410200"/>
              <a:ext cx="3852000" cy="1154162"/>
            </a:xfrm>
            <a:prstGeom prst="rect">
              <a:avLst/>
            </a:prstGeom>
            <a:solidFill>
              <a:schemeClr val="bg1"/>
            </a:solidFill>
          </p:spPr>
          <p:txBody>
            <a:bodyPr wrap="square" rtlCol="0">
              <a:spAutoFit/>
            </a:bodyPr>
            <a:lstStyle/>
            <a:p>
              <a:pPr>
                <a:spcAft>
                  <a:spcPts val="600"/>
                </a:spcAft>
              </a:pPr>
              <a:r>
                <a:rPr lang="fr-FR" sz="1600" dirty="0"/>
                <a:t>3. Formation d’hydroxydes et précipitation à la surface du substrat :</a:t>
              </a:r>
              <a:endParaRPr lang="fr-FR" sz="800" dirty="0"/>
            </a:p>
            <a:p>
              <a:pPr marL="180000" algn="ctr"/>
              <a:r>
                <a:rPr lang="fr-FR" sz="1600" dirty="0"/>
                <a:t>[M] </a:t>
              </a:r>
              <a:r>
                <a:rPr lang="fr-FR" sz="1600" dirty="0">
                  <a:sym typeface="Symbol" panose="05050102010706020507" pitchFamily="18" charset="2"/>
                </a:rPr>
                <a:t>+  x OH</a:t>
              </a:r>
              <a:r>
                <a:rPr lang="fr-FR" sz="1600" baseline="30000" dirty="0">
                  <a:sym typeface="Symbol" panose="05050102010706020507" pitchFamily="18" charset="2"/>
                </a:rPr>
                <a:t>-	</a:t>
              </a:r>
              <a:r>
                <a:rPr lang="fr-FR" sz="1600" dirty="0">
                  <a:sym typeface="Symbol" panose="05050102010706020507" pitchFamily="18" charset="2"/>
                </a:rPr>
                <a:t>M(OH)</a:t>
              </a:r>
              <a:r>
                <a:rPr lang="fr-FR" sz="1600" baseline="-25000" dirty="0">
                  <a:sym typeface="Symbol" panose="05050102010706020507" pitchFamily="18" charset="2"/>
                </a:rPr>
                <a:t>x</a:t>
              </a:r>
              <a:endParaRPr lang="fr-FR" sz="1600" baseline="-25000" dirty="0"/>
            </a:p>
          </p:txBody>
        </p:sp>
        <p:cxnSp>
          <p:nvCxnSpPr>
            <p:cNvPr id="74" name="Connecteur droit avec flèche 73"/>
            <p:cNvCxnSpPr/>
            <p:nvPr/>
          </p:nvCxnSpPr>
          <p:spPr>
            <a:xfrm>
              <a:off x="7102520" y="6172200"/>
              <a:ext cx="38762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12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962400" y="-4482"/>
            <a:ext cx="6705600" cy="7664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Electroprécipitation</a:t>
            </a:r>
            <a:r>
              <a:rPr lang="fr-FR" sz="2400" dirty="0">
                <a:solidFill>
                  <a:srgbClr val="7030A0"/>
                </a:solidFill>
                <a:latin typeface="+mn-lt"/>
              </a:rPr>
              <a:t> :</a:t>
            </a:r>
            <a:br>
              <a:rPr lang="fr-FR" sz="2400" dirty="0">
                <a:solidFill>
                  <a:srgbClr val="7030A0"/>
                </a:solidFill>
                <a:latin typeface="+mn-lt"/>
              </a:rPr>
            </a:br>
            <a:r>
              <a:rPr lang="fr-FR" sz="2400" dirty="0">
                <a:solidFill>
                  <a:srgbClr val="7030A0"/>
                </a:solidFill>
                <a:latin typeface="+mn-lt"/>
              </a:rPr>
              <a:t>Optimisation des conditions de dépôt</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31"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sp>
        <p:nvSpPr>
          <p:cNvPr id="2" name="Rectangle à coins arrondis 1"/>
          <p:cNvSpPr/>
          <p:nvPr/>
        </p:nvSpPr>
        <p:spPr>
          <a:xfrm>
            <a:off x="4648201" y="971529"/>
            <a:ext cx="5796355" cy="2000272"/>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Aft>
                <a:spcPts val="600"/>
              </a:spcAft>
            </a:pPr>
            <a:r>
              <a:rPr lang="fr-FR" sz="1600" b="1" dirty="0">
                <a:solidFill>
                  <a:schemeClr val="tx1"/>
                </a:solidFill>
              </a:rPr>
              <a:t>Paramètres ajustables pour optimiser la qualité des dépôts :</a:t>
            </a:r>
          </a:p>
          <a:p>
            <a:pPr marL="180000" indent="-180000" algn="just">
              <a:buFont typeface="Arial" panose="020B0604020202020204" pitchFamily="34" charset="0"/>
              <a:buChar char="•"/>
            </a:pPr>
            <a:r>
              <a:rPr lang="fr-FR" sz="1600" dirty="0">
                <a:solidFill>
                  <a:schemeClr val="tx1"/>
                </a:solidFill>
              </a:rPr>
              <a:t>La composition de l’électrolyte : choix du solvant et des additifs ;</a:t>
            </a:r>
          </a:p>
          <a:p>
            <a:pPr marL="180000" indent="-180000" algn="just">
              <a:buFont typeface="Arial" panose="020B0604020202020204" pitchFamily="34" charset="0"/>
              <a:buChar char="•"/>
            </a:pPr>
            <a:r>
              <a:rPr lang="fr-FR" sz="1600" dirty="0">
                <a:solidFill>
                  <a:schemeClr val="tx1"/>
                </a:solidFill>
              </a:rPr>
              <a:t>La tension ou l’intensité imposée ;</a:t>
            </a:r>
          </a:p>
          <a:p>
            <a:pPr marL="180000" indent="-180000" algn="just">
              <a:buFont typeface="Arial" panose="020B0604020202020204" pitchFamily="34" charset="0"/>
              <a:buChar char="•"/>
            </a:pPr>
            <a:r>
              <a:rPr lang="fr-FR" sz="1600" dirty="0">
                <a:solidFill>
                  <a:schemeClr val="tx1"/>
                </a:solidFill>
              </a:rPr>
              <a:t>Le temps d’électrolyse ;</a:t>
            </a:r>
          </a:p>
          <a:p>
            <a:pPr marL="180000" indent="-180000" algn="just">
              <a:buFont typeface="Arial" panose="020B0604020202020204" pitchFamily="34" charset="0"/>
              <a:buChar char="•"/>
            </a:pPr>
            <a:r>
              <a:rPr lang="fr-FR" sz="1600" dirty="0">
                <a:solidFill>
                  <a:schemeClr val="tx1"/>
                </a:solidFill>
              </a:rPr>
              <a:t>La température d’électrolyse ;</a:t>
            </a:r>
          </a:p>
          <a:p>
            <a:pPr marL="180000" indent="-180000" algn="just">
              <a:buFont typeface="Arial" panose="020B0604020202020204" pitchFamily="34" charset="0"/>
              <a:buChar char="•"/>
            </a:pPr>
            <a:r>
              <a:rPr lang="fr-FR" sz="1600" dirty="0">
                <a:solidFill>
                  <a:schemeClr val="tx1"/>
                </a:solidFill>
              </a:rPr>
              <a:t>Le traitement thermique du dépôt ;</a:t>
            </a:r>
          </a:p>
          <a:p>
            <a:pPr marL="180000" indent="-180000" algn="just">
              <a:buFont typeface="Arial" panose="020B0604020202020204" pitchFamily="34" charset="0"/>
              <a:buChar char="•"/>
            </a:pPr>
            <a:r>
              <a:rPr lang="fr-FR" sz="1600" dirty="0">
                <a:solidFill>
                  <a:schemeClr val="tx1"/>
                </a:solidFill>
              </a:rPr>
              <a:t>L’état de surface du substrat.</a:t>
            </a:r>
          </a:p>
        </p:txBody>
      </p:sp>
      <p:grpSp>
        <p:nvGrpSpPr>
          <p:cNvPr id="29" name="Groupe 28"/>
          <p:cNvGrpSpPr/>
          <p:nvPr/>
        </p:nvGrpSpPr>
        <p:grpSpPr>
          <a:xfrm>
            <a:off x="1524000" y="1219201"/>
            <a:ext cx="2980764" cy="4643973"/>
            <a:chOff x="0" y="1219200"/>
            <a:chExt cx="2980764" cy="4643973"/>
          </a:xfrm>
        </p:grpSpPr>
        <p:sp>
          <p:nvSpPr>
            <p:cNvPr id="37" name="ZoneTexte 36"/>
            <p:cNvSpPr txBox="1"/>
            <p:nvPr/>
          </p:nvSpPr>
          <p:spPr bwMode="auto">
            <a:xfrm>
              <a:off x="0" y="4724400"/>
              <a:ext cx="2980764" cy="1138773"/>
            </a:xfrm>
            <a:prstGeom prst="rect">
              <a:avLst/>
            </a:prstGeom>
            <a:solidFill>
              <a:schemeClr val="bg1"/>
            </a:solidFill>
            <a:ln w="9525">
              <a:noFill/>
              <a:miter lim="800000"/>
              <a:headEnd/>
              <a:tailEnd/>
            </a:ln>
          </p:spPr>
          <p:txBody>
            <a:bodyPr wrap="square" rtlCol="0">
              <a:spAutoFit/>
            </a:bodyPr>
            <a:lstStyle/>
            <a:p>
              <a:pPr>
                <a:spcAft>
                  <a:spcPts val="600"/>
                </a:spcAft>
              </a:pPr>
              <a:r>
                <a:rPr lang="fr-FR" sz="1600" b="1" dirty="0"/>
                <a:t>Electrolyte :</a:t>
              </a:r>
            </a:p>
            <a:p>
              <a:pPr>
                <a:spcAft>
                  <a:spcPts val="600"/>
                </a:spcAft>
              </a:pPr>
              <a:r>
                <a:rPr lang="fr-FR" sz="1400" dirty="0"/>
                <a:t>Solvant : </a:t>
              </a:r>
              <a:r>
                <a:rPr lang="fr-FR" sz="1400" dirty="0" err="1"/>
                <a:t>isobutanol</a:t>
              </a:r>
              <a:r>
                <a:rPr lang="fr-FR" sz="1400" dirty="0"/>
                <a:t>, isopropanol, DMF</a:t>
              </a:r>
            </a:p>
            <a:p>
              <a:r>
                <a:rPr lang="fr-FR" sz="1400" dirty="0"/>
                <a:t>Additif : HNO</a:t>
              </a:r>
              <a:r>
                <a:rPr lang="fr-FR" sz="1400" baseline="-25000" dirty="0"/>
                <a:t>3</a:t>
              </a:r>
              <a:r>
                <a:rPr lang="fr-FR" sz="1400" dirty="0"/>
                <a:t>, HF, </a:t>
              </a:r>
              <a:r>
                <a:rPr lang="fr-FR" sz="1400" dirty="0" err="1"/>
                <a:t>HCl</a:t>
              </a:r>
              <a:r>
                <a:rPr lang="fr-FR" sz="1400" dirty="0"/>
                <a:t>, Me</a:t>
              </a:r>
              <a:r>
                <a:rPr lang="fr-FR" sz="1400" baseline="-25000" dirty="0"/>
                <a:t>4</a:t>
              </a:r>
              <a:r>
                <a:rPr lang="fr-FR" sz="1400" dirty="0"/>
                <a:t>NCl</a:t>
              </a:r>
            </a:p>
          </p:txBody>
        </p:sp>
        <p:sp>
          <p:nvSpPr>
            <p:cNvPr id="38" name="ZoneTexte 37"/>
            <p:cNvSpPr txBox="1"/>
            <p:nvPr/>
          </p:nvSpPr>
          <p:spPr bwMode="auto">
            <a:xfrm>
              <a:off x="844" y="3529057"/>
              <a:ext cx="2513881" cy="1580808"/>
            </a:xfrm>
            <a:prstGeom prst="rect">
              <a:avLst/>
            </a:prstGeom>
            <a:solidFill>
              <a:schemeClr val="bg1"/>
            </a:solidFill>
            <a:ln w="9525">
              <a:noFill/>
              <a:miter lim="800000"/>
              <a:headEnd/>
              <a:tailEnd/>
            </a:ln>
          </p:spPr>
          <p:txBody>
            <a:bodyPr wrap="square" lIns="36000" tIns="36000" rIns="36000" bIns="36000" rtlCol="0">
              <a:spAutoFit/>
            </a:bodyPr>
            <a:lstStyle/>
            <a:p>
              <a:pPr algn="just">
                <a:spcAft>
                  <a:spcPts val="600"/>
                </a:spcAft>
              </a:pPr>
              <a:r>
                <a:rPr lang="fr-FR" sz="1600" b="1" dirty="0"/>
                <a:t>Montage à 2 électrodes :</a:t>
              </a:r>
            </a:p>
            <a:p>
              <a:pPr algn="just">
                <a:spcAft>
                  <a:spcPts val="600"/>
                </a:spcAft>
              </a:pPr>
              <a:r>
                <a:rPr lang="fr-FR" sz="1400" dirty="0"/>
                <a:t>Cathode : support de la cible, substrat de Z léger (Al, C, Ti)</a:t>
              </a:r>
            </a:p>
            <a:p>
              <a:pPr algn="just"/>
              <a:r>
                <a:rPr lang="fr-FR" sz="1400" dirty="0"/>
                <a:t>Anode : métal inerte (Pt) </a:t>
              </a:r>
            </a:p>
          </p:txBody>
        </p:sp>
        <p:grpSp>
          <p:nvGrpSpPr>
            <p:cNvPr id="39" name="Groupe 38"/>
            <p:cNvGrpSpPr/>
            <p:nvPr/>
          </p:nvGrpSpPr>
          <p:grpSpPr>
            <a:xfrm>
              <a:off x="58272" y="1219200"/>
              <a:ext cx="2486320" cy="2238484"/>
              <a:chOff x="122045" y="1723916"/>
              <a:chExt cx="2486320" cy="2238484"/>
            </a:xfrm>
          </p:grpSpPr>
          <p:sp>
            <p:nvSpPr>
              <p:cNvPr id="40" name="ZoneTexte 39"/>
              <p:cNvSpPr txBox="1"/>
              <p:nvPr/>
            </p:nvSpPr>
            <p:spPr bwMode="auto">
              <a:xfrm rot="16200000">
                <a:off x="-26882" y="319452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anode</a:t>
                </a:r>
              </a:p>
            </p:txBody>
          </p:sp>
          <p:cxnSp>
            <p:nvCxnSpPr>
              <p:cNvPr id="42" name="Connecteur droit 41"/>
              <p:cNvCxnSpPr/>
              <p:nvPr/>
            </p:nvCxnSpPr>
            <p:spPr>
              <a:xfrm>
                <a:off x="183411" y="2947667"/>
                <a:ext cx="0" cy="1014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83411" y="3962400"/>
                <a:ext cx="2424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2608365" y="2927105"/>
                <a:ext cx="0" cy="103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bwMode="auto">
              <a:xfrm>
                <a:off x="1055784" y="3192569"/>
                <a:ext cx="540533" cy="369332"/>
              </a:xfrm>
              <a:prstGeom prst="rect">
                <a:avLst/>
              </a:prstGeom>
              <a:noFill/>
              <a:ln w="9525">
                <a:noFill/>
                <a:miter lim="800000"/>
                <a:headEnd/>
                <a:tailEnd/>
              </a:ln>
            </p:spPr>
            <p:txBody>
              <a:bodyPr wrap="none" rtlCol="0">
                <a:spAutoFit/>
              </a:bodyPr>
              <a:lstStyle/>
              <a:p>
                <a:r>
                  <a:rPr lang="fr-FR" b="1" dirty="0"/>
                  <a:t>[M]</a:t>
                </a:r>
              </a:p>
            </p:txBody>
          </p:sp>
          <p:sp>
            <p:nvSpPr>
              <p:cNvPr id="46" name="Arc 45"/>
              <p:cNvSpPr/>
              <p:nvPr/>
            </p:nvSpPr>
            <p:spPr>
              <a:xfrm>
                <a:off x="772180" y="1936491"/>
                <a:ext cx="1416052" cy="1700509"/>
              </a:xfrm>
              <a:prstGeom prst="arc">
                <a:avLst>
                  <a:gd name="adj1" fmla="val 172187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7" name="ZoneTexte 46"/>
              <p:cNvSpPr txBox="1"/>
              <p:nvPr/>
            </p:nvSpPr>
            <p:spPr bwMode="auto">
              <a:xfrm rot="16200000">
                <a:off x="1671571" y="316998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cathode</a:t>
                </a:r>
              </a:p>
            </p:txBody>
          </p:sp>
          <p:sp>
            <p:nvSpPr>
              <p:cNvPr id="48" name="Arc 47"/>
              <p:cNvSpPr/>
              <p:nvPr/>
            </p:nvSpPr>
            <p:spPr>
              <a:xfrm flipH="1">
                <a:off x="449680" y="1981200"/>
                <a:ext cx="1379117" cy="1676400"/>
              </a:xfrm>
              <a:prstGeom prst="arc">
                <a:avLst>
                  <a:gd name="adj1" fmla="val 16815967"/>
                  <a:gd name="adj2" fmla="val 215612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ZoneTexte 48"/>
              <p:cNvSpPr txBox="1"/>
              <p:nvPr/>
            </p:nvSpPr>
            <p:spPr bwMode="auto">
              <a:xfrm>
                <a:off x="122045" y="1723916"/>
                <a:ext cx="2404803" cy="996033"/>
              </a:xfrm>
              <a:prstGeom prst="rect">
                <a:avLst/>
              </a:prstGeom>
              <a:solidFill>
                <a:schemeClr val="bg1"/>
              </a:solidFill>
              <a:ln w="9525">
                <a:solidFill>
                  <a:schemeClr val="tx1"/>
                </a:solidFill>
                <a:miter lim="800000"/>
                <a:headEnd/>
                <a:tailEnd/>
              </a:ln>
            </p:spPr>
            <p:txBody>
              <a:bodyPr wrap="square" lIns="36000" tIns="36000" rIns="36000" bIns="36000" rtlCol="0">
                <a:spAutoFit/>
              </a:bodyPr>
              <a:lstStyle/>
              <a:p>
                <a:pPr algn="ctr"/>
                <a:r>
                  <a:rPr lang="fr-FR" sz="1600" b="1" dirty="0"/>
                  <a:t>Générateur haute tension</a:t>
                </a:r>
              </a:p>
              <a:p>
                <a:pPr algn="ctr"/>
                <a:r>
                  <a:rPr lang="fr-FR" sz="1400" dirty="0">
                    <a:latin typeface="Symbol" panose="05050102010706020507" pitchFamily="18" charset="2"/>
                  </a:rPr>
                  <a:t>D</a:t>
                </a:r>
                <a:r>
                  <a:rPr lang="fr-FR" sz="1400" dirty="0"/>
                  <a:t>E : 100 à 1000 V</a:t>
                </a:r>
              </a:p>
              <a:p>
                <a:pPr algn="ctr"/>
                <a:r>
                  <a:rPr lang="fr-FR" sz="1400" dirty="0"/>
                  <a:t>ou I : 1 à 10 mA/cm</a:t>
                </a:r>
                <a:r>
                  <a:rPr lang="fr-FR" sz="1400" baseline="30000" dirty="0"/>
                  <a:t>2</a:t>
                </a:r>
              </a:p>
            </p:txBody>
          </p:sp>
          <p:sp>
            <p:nvSpPr>
              <p:cNvPr id="50" name="Rectangle 49"/>
              <p:cNvSpPr/>
              <p:nvPr/>
            </p:nvSpPr>
            <p:spPr>
              <a:xfrm>
                <a:off x="183411" y="3023837"/>
                <a:ext cx="2404803" cy="938563"/>
              </a:xfrm>
              <a:prstGeom prst="rect">
                <a:avLst/>
              </a:prstGeom>
              <a:solidFill>
                <a:srgbClr val="DCE6F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7" name="ZoneTexte 26"/>
          <p:cNvSpPr txBox="1"/>
          <p:nvPr/>
        </p:nvSpPr>
        <p:spPr bwMode="auto">
          <a:xfrm>
            <a:off x="5867400" y="3147501"/>
            <a:ext cx="3276600" cy="830997"/>
          </a:xfrm>
          <a:prstGeom prst="rect">
            <a:avLst/>
          </a:prstGeom>
          <a:noFill/>
          <a:ln w="9525">
            <a:noFill/>
            <a:miter lim="800000"/>
            <a:headEnd/>
            <a:tailEnd/>
          </a:ln>
        </p:spPr>
        <p:txBody>
          <a:bodyPr wrap="square" rtlCol="0">
            <a:spAutoFit/>
          </a:bodyPr>
          <a:lstStyle/>
          <a:p>
            <a:pPr algn="ctr"/>
            <a:r>
              <a:rPr lang="fr-FR" sz="1600" b="1" dirty="0"/>
              <a:t>Systèmes étudiés dans l’</a:t>
            </a:r>
            <a:r>
              <a:rPr lang="fr-FR" sz="1600" b="1" dirty="0" err="1"/>
              <a:t>isobutanol</a:t>
            </a:r>
            <a:r>
              <a:rPr lang="fr-FR" sz="1600" b="1" dirty="0"/>
              <a:t> :</a:t>
            </a:r>
          </a:p>
          <a:p>
            <a:pPr algn="ctr"/>
            <a:r>
              <a:rPr lang="fr-FR" sz="1600" dirty="0"/>
              <a:t>Ce, Pr, </a:t>
            </a:r>
            <a:r>
              <a:rPr lang="fr-FR" sz="1600" dirty="0" err="1"/>
              <a:t>Nd</a:t>
            </a:r>
            <a:r>
              <a:rPr lang="fr-FR" sz="1600" dirty="0"/>
              <a:t>, U et Pu</a:t>
            </a:r>
          </a:p>
        </p:txBody>
      </p:sp>
      <p:grpSp>
        <p:nvGrpSpPr>
          <p:cNvPr id="3" name="Groupe 2"/>
          <p:cNvGrpSpPr/>
          <p:nvPr/>
        </p:nvGrpSpPr>
        <p:grpSpPr>
          <a:xfrm>
            <a:off x="6096000" y="4129645"/>
            <a:ext cx="3028846" cy="1736371"/>
            <a:chOff x="4572000" y="4129644"/>
            <a:chExt cx="3028846" cy="1736371"/>
          </a:xfrm>
        </p:grpSpPr>
        <p:grpSp>
          <p:nvGrpSpPr>
            <p:cNvPr id="6" name="Groupe 5"/>
            <p:cNvGrpSpPr/>
            <p:nvPr/>
          </p:nvGrpSpPr>
          <p:grpSpPr>
            <a:xfrm>
              <a:off x="4724400" y="4572000"/>
              <a:ext cx="2876446" cy="1294015"/>
              <a:chOff x="3962400" y="5250858"/>
              <a:chExt cx="2876446" cy="1294015"/>
            </a:xfrm>
          </p:grpSpPr>
          <p:sp>
            <p:nvSpPr>
              <p:cNvPr id="36" name="ZoneTexte 35"/>
              <p:cNvSpPr txBox="1"/>
              <p:nvPr/>
            </p:nvSpPr>
            <p:spPr bwMode="auto">
              <a:xfrm>
                <a:off x="3962400" y="6256726"/>
                <a:ext cx="1307015" cy="288147"/>
              </a:xfrm>
              <a:prstGeom prst="rect">
                <a:avLst/>
              </a:prstGeom>
              <a:solidFill>
                <a:schemeClr val="bg1"/>
              </a:solidFill>
              <a:ln w="9525">
                <a:noFill/>
                <a:miter lim="800000"/>
                <a:headEnd/>
                <a:tailEnd/>
              </a:ln>
            </p:spPr>
            <p:txBody>
              <a:bodyPr wrap="none" lIns="36000" tIns="36000" rIns="36000" bIns="36000" rtlCol="0">
                <a:spAutoFit/>
              </a:bodyPr>
              <a:lstStyle/>
              <a:p>
                <a:r>
                  <a:rPr lang="fr-FR" sz="1400" b="1" dirty="0"/>
                  <a:t>U sur Al mince</a:t>
                </a:r>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77" t="18227" r="28618" b="19502"/>
              <a:stretch/>
            </p:blipFill>
            <p:spPr bwMode="auto">
              <a:xfrm>
                <a:off x="5587895" y="5250858"/>
                <a:ext cx="868964"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ZoneTexte 33"/>
              <p:cNvSpPr txBox="1"/>
              <p:nvPr/>
            </p:nvSpPr>
            <p:spPr bwMode="auto">
              <a:xfrm>
                <a:off x="5475725" y="6224342"/>
                <a:ext cx="1363121" cy="288147"/>
              </a:xfrm>
              <a:prstGeom prst="rect">
                <a:avLst/>
              </a:prstGeom>
              <a:solidFill>
                <a:schemeClr val="bg1"/>
              </a:solidFill>
              <a:ln w="9525">
                <a:noFill/>
                <a:miter lim="800000"/>
                <a:headEnd/>
                <a:tailEnd/>
              </a:ln>
            </p:spPr>
            <p:txBody>
              <a:bodyPr wrap="none" lIns="36000" tIns="36000" rIns="36000" bIns="36000" rtlCol="0">
                <a:spAutoFit/>
              </a:bodyPr>
              <a:lstStyle/>
              <a:p>
                <a:r>
                  <a:rPr lang="fr-FR" sz="1400" b="1" dirty="0"/>
                  <a:t>Pu sur C mince</a:t>
                </a:r>
              </a:p>
            </p:txBody>
          </p:sp>
          <p:pic>
            <p:nvPicPr>
              <p:cNvPr id="30" name="Image 29" descr="C:\Users\song\Desktop\Rapport de stage\BILAN des dépôts d'U\dépôts photos\0818_1.jpg"/>
              <p:cNvPicPr>
                <a:picLocks noChangeAspect="1"/>
              </p:cNvPicPr>
              <p:nvPr/>
            </p:nvPicPr>
            <p:blipFill rotWithShape="1">
              <a:blip r:embed="rId4" cstate="print">
                <a:extLst>
                  <a:ext uri="{28A0092B-C50C-407E-A947-70E740481C1C}">
                    <a14:useLocalDpi xmlns:a14="http://schemas.microsoft.com/office/drawing/2010/main" val="0"/>
                  </a:ext>
                </a:extLst>
              </a:blip>
              <a:srcRect l="21334" t="14584" r="19602" b="25520"/>
              <a:stretch/>
            </p:blipFill>
            <p:spPr bwMode="auto">
              <a:xfrm>
                <a:off x="4114800" y="5273617"/>
                <a:ext cx="887506" cy="900000"/>
              </a:xfrm>
              <a:prstGeom prst="rect">
                <a:avLst/>
              </a:prstGeom>
              <a:noFill/>
              <a:ln>
                <a:noFill/>
              </a:ln>
              <a:extLst>
                <a:ext uri="{53640926-AAD7-44D8-BBD7-CCE9431645EC}">
                  <a14:shadowObscured xmlns:a14="http://schemas.microsoft.com/office/drawing/2010/main"/>
                </a:ext>
              </a:extLst>
            </p:spPr>
          </p:pic>
        </p:grpSp>
        <p:sp>
          <p:nvSpPr>
            <p:cNvPr id="28" name="ZoneTexte 27"/>
            <p:cNvSpPr txBox="1"/>
            <p:nvPr/>
          </p:nvSpPr>
          <p:spPr bwMode="auto">
            <a:xfrm>
              <a:off x="4572000" y="4129644"/>
              <a:ext cx="2895600" cy="584775"/>
            </a:xfrm>
            <a:prstGeom prst="rect">
              <a:avLst/>
            </a:prstGeom>
            <a:noFill/>
            <a:ln w="9525">
              <a:noFill/>
              <a:miter lim="800000"/>
              <a:headEnd/>
              <a:tailEnd/>
            </a:ln>
          </p:spPr>
          <p:txBody>
            <a:bodyPr wrap="square" rtlCol="0">
              <a:spAutoFit/>
            </a:bodyPr>
            <a:lstStyle/>
            <a:p>
              <a:pPr algn="ctr"/>
              <a:r>
                <a:rPr lang="fr-FR" sz="1600" b="1" dirty="0"/>
                <a:t>Exemples de cibles réalisées :</a:t>
              </a:r>
            </a:p>
          </p:txBody>
        </p:sp>
      </p:grpSp>
    </p:spTree>
    <p:extLst>
      <p:ext uri="{BB962C8B-B14F-4D97-AF65-F5344CB8AC3E}">
        <p14:creationId xmlns:p14="http://schemas.microsoft.com/office/powerpoint/2010/main" val="345647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962400" y="-4482"/>
            <a:ext cx="6705600" cy="7664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Electroprécipitation</a:t>
            </a:r>
            <a:r>
              <a:rPr lang="fr-FR" sz="2400" dirty="0">
                <a:solidFill>
                  <a:srgbClr val="7030A0"/>
                </a:solidFill>
                <a:latin typeface="+mn-lt"/>
              </a:rPr>
              <a:t> :</a:t>
            </a:r>
            <a:br>
              <a:rPr lang="fr-FR" sz="2400" dirty="0">
                <a:solidFill>
                  <a:srgbClr val="7030A0"/>
                </a:solidFill>
                <a:latin typeface="+mn-lt"/>
              </a:rPr>
            </a:br>
            <a:r>
              <a:rPr lang="fr-FR" sz="2400" dirty="0">
                <a:solidFill>
                  <a:srgbClr val="7030A0"/>
                </a:solidFill>
                <a:latin typeface="+mn-lt"/>
              </a:rPr>
              <a:t>Cas du néodyme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22"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grpSp>
        <p:nvGrpSpPr>
          <p:cNvPr id="29" name="Groupe 28"/>
          <p:cNvGrpSpPr/>
          <p:nvPr/>
        </p:nvGrpSpPr>
        <p:grpSpPr>
          <a:xfrm>
            <a:off x="1524000" y="1219201"/>
            <a:ext cx="2980764" cy="4643973"/>
            <a:chOff x="0" y="1219200"/>
            <a:chExt cx="2980764" cy="4643973"/>
          </a:xfrm>
        </p:grpSpPr>
        <p:sp>
          <p:nvSpPr>
            <p:cNvPr id="37" name="ZoneTexte 36"/>
            <p:cNvSpPr txBox="1"/>
            <p:nvPr/>
          </p:nvSpPr>
          <p:spPr bwMode="auto">
            <a:xfrm>
              <a:off x="0" y="4724400"/>
              <a:ext cx="2980764" cy="1138773"/>
            </a:xfrm>
            <a:prstGeom prst="rect">
              <a:avLst/>
            </a:prstGeom>
            <a:solidFill>
              <a:schemeClr val="bg1"/>
            </a:solidFill>
            <a:ln w="9525">
              <a:noFill/>
              <a:miter lim="800000"/>
              <a:headEnd/>
              <a:tailEnd/>
            </a:ln>
          </p:spPr>
          <p:txBody>
            <a:bodyPr wrap="square" rtlCol="0">
              <a:spAutoFit/>
            </a:bodyPr>
            <a:lstStyle/>
            <a:p>
              <a:pPr>
                <a:spcAft>
                  <a:spcPts val="600"/>
                </a:spcAft>
              </a:pPr>
              <a:r>
                <a:rPr lang="fr-FR" sz="1600" b="1" dirty="0"/>
                <a:t>Electrolyte :</a:t>
              </a:r>
            </a:p>
            <a:p>
              <a:pPr>
                <a:spcAft>
                  <a:spcPts val="600"/>
                </a:spcAft>
              </a:pPr>
              <a:r>
                <a:rPr lang="fr-FR" sz="1400" dirty="0"/>
                <a:t>Solvant : </a:t>
              </a:r>
              <a:r>
                <a:rPr lang="fr-FR" sz="1400" dirty="0" err="1"/>
                <a:t>isobutanol</a:t>
              </a:r>
              <a:r>
                <a:rPr lang="fr-FR" sz="1400" dirty="0"/>
                <a:t>, isopropanol, DMF</a:t>
              </a:r>
            </a:p>
            <a:p>
              <a:r>
                <a:rPr lang="fr-FR" sz="1400" dirty="0"/>
                <a:t>Additif : HNO</a:t>
              </a:r>
              <a:r>
                <a:rPr lang="fr-FR" sz="1400" baseline="-25000" dirty="0"/>
                <a:t>3</a:t>
              </a:r>
              <a:r>
                <a:rPr lang="fr-FR" sz="1400" dirty="0"/>
                <a:t>, HF, </a:t>
              </a:r>
              <a:r>
                <a:rPr lang="fr-FR" sz="1400" dirty="0" err="1"/>
                <a:t>HCl</a:t>
              </a:r>
              <a:r>
                <a:rPr lang="fr-FR" sz="1400" dirty="0"/>
                <a:t>, Me</a:t>
              </a:r>
              <a:r>
                <a:rPr lang="fr-FR" sz="1400" baseline="-25000" dirty="0"/>
                <a:t>4</a:t>
              </a:r>
              <a:r>
                <a:rPr lang="fr-FR" sz="1400" dirty="0"/>
                <a:t>NCl</a:t>
              </a:r>
            </a:p>
          </p:txBody>
        </p:sp>
        <p:sp>
          <p:nvSpPr>
            <p:cNvPr id="38" name="ZoneTexte 37"/>
            <p:cNvSpPr txBox="1"/>
            <p:nvPr/>
          </p:nvSpPr>
          <p:spPr bwMode="auto">
            <a:xfrm>
              <a:off x="844" y="3529057"/>
              <a:ext cx="2513881" cy="1580808"/>
            </a:xfrm>
            <a:prstGeom prst="rect">
              <a:avLst/>
            </a:prstGeom>
            <a:solidFill>
              <a:schemeClr val="bg1"/>
            </a:solidFill>
            <a:ln w="9525">
              <a:noFill/>
              <a:miter lim="800000"/>
              <a:headEnd/>
              <a:tailEnd/>
            </a:ln>
          </p:spPr>
          <p:txBody>
            <a:bodyPr wrap="square" lIns="36000" tIns="36000" rIns="36000" bIns="36000" rtlCol="0">
              <a:spAutoFit/>
            </a:bodyPr>
            <a:lstStyle/>
            <a:p>
              <a:pPr algn="just">
                <a:spcAft>
                  <a:spcPts val="600"/>
                </a:spcAft>
              </a:pPr>
              <a:r>
                <a:rPr lang="fr-FR" sz="1600" b="1" dirty="0"/>
                <a:t>Montage à 2 électrodes :</a:t>
              </a:r>
            </a:p>
            <a:p>
              <a:pPr algn="just">
                <a:spcAft>
                  <a:spcPts val="600"/>
                </a:spcAft>
              </a:pPr>
              <a:r>
                <a:rPr lang="fr-FR" sz="1400" dirty="0"/>
                <a:t>Cathode : support de la cible, substrat de Z léger (Al, C, Ti)</a:t>
              </a:r>
            </a:p>
            <a:p>
              <a:pPr algn="just"/>
              <a:r>
                <a:rPr lang="fr-FR" sz="1400" dirty="0"/>
                <a:t>Anode : métal inerte (Pt) </a:t>
              </a:r>
            </a:p>
          </p:txBody>
        </p:sp>
        <p:grpSp>
          <p:nvGrpSpPr>
            <p:cNvPr id="39" name="Groupe 38"/>
            <p:cNvGrpSpPr/>
            <p:nvPr/>
          </p:nvGrpSpPr>
          <p:grpSpPr>
            <a:xfrm>
              <a:off x="58272" y="1219200"/>
              <a:ext cx="2486320" cy="2238484"/>
              <a:chOff x="122045" y="1723916"/>
              <a:chExt cx="2486320" cy="2238484"/>
            </a:xfrm>
          </p:grpSpPr>
          <p:sp>
            <p:nvSpPr>
              <p:cNvPr id="40" name="ZoneTexte 39"/>
              <p:cNvSpPr txBox="1"/>
              <p:nvPr/>
            </p:nvSpPr>
            <p:spPr bwMode="auto">
              <a:xfrm rot="16200000">
                <a:off x="-26882" y="319452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anode</a:t>
                </a:r>
              </a:p>
            </p:txBody>
          </p:sp>
          <p:cxnSp>
            <p:nvCxnSpPr>
              <p:cNvPr id="42" name="Connecteur droit 41"/>
              <p:cNvCxnSpPr/>
              <p:nvPr/>
            </p:nvCxnSpPr>
            <p:spPr>
              <a:xfrm>
                <a:off x="183411" y="2947667"/>
                <a:ext cx="0" cy="1014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83411" y="3962400"/>
                <a:ext cx="2424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2608365" y="2927105"/>
                <a:ext cx="0" cy="1035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bwMode="auto">
              <a:xfrm>
                <a:off x="1055784" y="3192569"/>
                <a:ext cx="540533" cy="369332"/>
              </a:xfrm>
              <a:prstGeom prst="rect">
                <a:avLst/>
              </a:prstGeom>
              <a:noFill/>
              <a:ln w="9525">
                <a:noFill/>
                <a:miter lim="800000"/>
                <a:headEnd/>
                <a:tailEnd/>
              </a:ln>
            </p:spPr>
            <p:txBody>
              <a:bodyPr wrap="none" rtlCol="0">
                <a:spAutoFit/>
              </a:bodyPr>
              <a:lstStyle/>
              <a:p>
                <a:r>
                  <a:rPr lang="fr-FR" b="1" dirty="0"/>
                  <a:t>[M]</a:t>
                </a:r>
              </a:p>
            </p:txBody>
          </p:sp>
          <p:sp>
            <p:nvSpPr>
              <p:cNvPr id="46" name="Arc 45"/>
              <p:cNvSpPr/>
              <p:nvPr/>
            </p:nvSpPr>
            <p:spPr>
              <a:xfrm>
                <a:off x="772180" y="1936491"/>
                <a:ext cx="1416052" cy="1700509"/>
              </a:xfrm>
              <a:prstGeom prst="arc">
                <a:avLst>
                  <a:gd name="adj1" fmla="val 172187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7" name="ZoneTexte 46"/>
              <p:cNvSpPr txBox="1"/>
              <p:nvPr/>
            </p:nvSpPr>
            <p:spPr bwMode="auto">
              <a:xfrm rot="16200000">
                <a:off x="1671571" y="3169989"/>
                <a:ext cx="1105038" cy="338554"/>
              </a:xfrm>
              <a:prstGeom prst="rect">
                <a:avLst/>
              </a:prstGeom>
              <a:solidFill>
                <a:schemeClr val="bg1">
                  <a:lumMod val="65000"/>
                </a:schemeClr>
              </a:solidFill>
              <a:ln w="9525">
                <a:noFill/>
                <a:miter lim="800000"/>
                <a:headEnd/>
                <a:tailEnd/>
              </a:ln>
            </p:spPr>
            <p:txBody>
              <a:bodyPr wrap="square" rtlCol="0">
                <a:spAutoFit/>
              </a:bodyPr>
              <a:lstStyle/>
              <a:p>
                <a:pPr algn="ctr"/>
                <a:r>
                  <a:rPr lang="fr-FR" sz="1600" b="1" dirty="0"/>
                  <a:t>cathode</a:t>
                </a:r>
              </a:p>
            </p:txBody>
          </p:sp>
          <p:sp>
            <p:nvSpPr>
              <p:cNvPr id="48" name="Arc 47"/>
              <p:cNvSpPr/>
              <p:nvPr/>
            </p:nvSpPr>
            <p:spPr>
              <a:xfrm flipH="1">
                <a:off x="449680" y="1981200"/>
                <a:ext cx="1379117" cy="1676400"/>
              </a:xfrm>
              <a:prstGeom prst="arc">
                <a:avLst>
                  <a:gd name="adj1" fmla="val 16815967"/>
                  <a:gd name="adj2" fmla="val 215612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ZoneTexte 48"/>
              <p:cNvSpPr txBox="1"/>
              <p:nvPr/>
            </p:nvSpPr>
            <p:spPr bwMode="auto">
              <a:xfrm>
                <a:off x="122045" y="1723916"/>
                <a:ext cx="2404803" cy="996033"/>
              </a:xfrm>
              <a:prstGeom prst="rect">
                <a:avLst/>
              </a:prstGeom>
              <a:solidFill>
                <a:schemeClr val="bg1"/>
              </a:solidFill>
              <a:ln w="9525">
                <a:solidFill>
                  <a:schemeClr val="tx1"/>
                </a:solidFill>
                <a:miter lim="800000"/>
                <a:headEnd/>
                <a:tailEnd/>
              </a:ln>
            </p:spPr>
            <p:txBody>
              <a:bodyPr wrap="square" lIns="36000" tIns="36000" rIns="36000" bIns="36000" rtlCol="0">
                <a:spAutoFit/>
              </a:bodyPr>
              <a:lstStyle/>
              <a:p>
                <a:pPr algn="ctr"/>
                <a:r>
                  <a:rPr lang="fr-FR" sz="1600" b="1" dirty="0"/>
                  <a:t>Générateur haute tension</a:t>
                </a:r>
              </a:p>
              <a:p>
                <a:pPr algn="ctr"/>
                <a:r>
                  <a:rPr lang="fr-FR" sz="1400" dirty="0">
                    <a:latin typeface="Symbol" panose="05050102010706020507" pitchFamily="18" charset="2"/>
                  </a:rPr>
                  <a:t>D</a:t>
                </a:r>
                <a:r>
                  <a:rPr lang="fr-FR" sz="1400" dirty="0"/>
                  <a:t>E : 100 à 1000 V</a:t>
                </a:r>
              </a:p>
              <a:p>
                <a:pPr algn="ctr"/>
                <a:r>
                  <a:rPr lang="fr-FR" sz="1400" dirty="0"/>
                  <a:t>ou I : 1 à 10 mA/cm</a:t>
                </a:r>
                <a:r>
                  <a:rPr lang="fr-FR" sz="1400" baseline="30000" dirty="0"/>
                  <a:t>2</a:t>
                </a:r>
              </a:p>
            </p:txBody>
          </p:sp>
          <p:sp>
            <p:nvSpPr>
              <p:cNvPr id="50" name="Rectangle 49"/>
              <p:cNvSpPr/>
              <p:nvPr/>
            </p:nvSpPr>
            <p:spPr>
              <a:xfrm>
                <a:off x="183411" y="3023837"/>
                <a:ext cx="2404803" cy="938563"/>
              </a:xfrm>
              <a:prstGeom prst="rect">
                <a:avLst/>
              </a:prstGeom>
              <a:solidFill>
                <a:srgbClr val="DCE6F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 name="Rectangle à coins arrondis 5"/>
          <p:cNvSpPr/>
          <p:nvPr/>
        </p:nvSpPr>
        <p:spPr>
          <a:xfrm>
            <a:off x="6858000" y="2667000"/>
            <a:ext cx="2971800" cy="1524000"/>
          </a:xfrm>
          <a:prstGeom prst="roundRect">
            <a:avLst/>
          </a:prstGeom>
          <a:solidFill>
            <a:schemeClr val="bg1"/>
          </a:soli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7030A0"/>
                </a:solidFill>
              </a:rPr>
              <a:t>Dépôt de </a:t>
            </a:r>
            <a:r>
              <a:rPr lang="fr-FR" sz="2800" b="1" dirty="0" err="1">
                <a:solidFill>
                  <a:srgbClr val="7030A0"/>
                </a:solidFill>
              </a:rPr>
              <a:t>Nd</a:t>
            </a:r>
            <a:endParaRPr lang="fr-FR" sz="2800" b="1" dirty="0">
              <a:solidFill>
                <a:srgbClr val="7030A0"/>
              </a:solidFill>
            </a:endParaRPr>
          </a:p>
          <a:p>
            <a:pPr algn="ctr"/>
            <a:r>
              <a:rPr lang="fr-FR" sz="2800" b="1" dirty="0">
                <a:solidFill>
                  <a:srgbClr val="7030A0"/>
                </a:solidFill>
              </a:rPr>
              <a:t>sur Al dans l’</a:t>
            </a:r>
            <a:r>
              <a:rPr lang="fr-FR" sz="2800" b="1" dirty="0" err="1">
                <a:solidFill>
                  <a:srgbClr val="7030A0"/>
                </a:solidFill>
              </a:rPr>
              <a:t>isobutanol</a:t>
            </a:r>
            <a:endParaRPr lang="fr-FR" sz="2800" b="1" dirty="0">
              <a:solidFill>
                <a:srgbClr val="7030A0"/>
              </a:solidFill>
            </a:endParaRPr>
          </a:p>
        </p:txBody>
      </p:sp>
    </p:spTree>
    <p:extLst>
      <p:ext uri="{BB962C8B-B14F-4D97-AF65-F5344CB8AC3E}">
        <p14:creationId xmlns:p14="http://schemas.microsoft.com/office/powerpoint/2010/main" val="1480358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629400" y="76200"/>
            <a:ext cx="39624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Choix de l’électrolyte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10"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graphicFrame>
        <p:nvGraphicFramePr>
          <p:cNvPr id="2" name="Tableau 1"/>
          <p:cNvGraphicFramePr>
            <a:graphicFrameLocks noGrp="1"/>
          </p:cNvGraphicFramePr>
          <p:nvPr>
            <p:extLst/>
          </p:nvPr>
        </p:nvGraphicFramePr>
        <p:xfrm>
          <a:off x="1752600" y="1219200"/>
          <a:ext cx="6400800" cy="5330880"/>
        </p:xfrm>
        <a:graphic>
          <a:graphicData uri="http://schemas.openxmlformats.org/drawingml/2006/table">
            <a:tbl>
              <a:tblPr firstRow="1" firstCol="1" bandRow="1">
                <a:tableStyleId>{5C22544A-7EE6-4342-B048-85BDC9FD1C3A}</a:tableStyleId>
              </a:tblPr>
              <a:tblGrid>
                <a:gridCol w="657335">
                  <a:extLst>
                    <a:ext uri="{9D8B030D-6E8A-4147-A177-3AD203B41FA5}">
                      <a16:colId xmlns:a16="http://schemas.microsoft.com/office/drawing/2014/main" val="20000"/>
                    </a:ext>
                  </a:extLst>
                </a:gridCol>
                <a:gridCol w="1431995">
                  <a:extLst>
                    <a:ext uri="{9D8B030D-6E8A-4147-A177-3AD203B41FA5}">
                      <a16:colId xmlns:a16="http://schemas.microsoft.com/office/drawing/2014/main" val="20001"/>
                    </a:ext>
                  </a:extLst>
                </a:gridCol>
                <a:gridCol w="660442">
                  <a:extLst>
                    <a:ext uri="{9D8B030D-6E8A-4147-A177-3AD203B41FA5}">
                      <a16:colId xmlns:a16="http://schemas.microsoft.com/office/drawing/2014/main" val="20002"/>
                    </a:ext>
                  </a:extLst>
                </a:gridCol>
                <a:gridCol w="749020">
                  <a:extLst>
                    <a:ext uri="{9D8B030D-6E8A-4147-A177-3AD203B41FA5}">
                      <a16:colId xmlns:a16="http://schemas.microsoft.com/office/drawing/2014/main" val="20003"/>
                    </a:ext>
                  </a:extLst>
                </a:gridCol>
                <a:gridCol w="1069917">
                  <a:extLst>
                    <a:ext uri="{9D8B030D-6E8A-4147-A177-3AD203B41FA5}">
                      <a16:colId xmlns:a16="http://schemas.microsoft.com/office/drawing/2014/main" val="20004"/>
                    </a:ext>
                  </a:extLst>
                </a:gridCol>
                <a:gridCol w="916850">
                  <a:extLst>
                    <a:ext uri="{9D8B030D-6E8A-4147-A177-3AD203B41FA5}">
                      <a16:colId xmlns:a16="http://schemas.microsoft.com/office/drawing/2014/main" val="20005"/>
                    </a:ext>
                  </a:extLst>
                </a:gridCol>
                <a:gridCol w="915241">
                  <a:extLst>
                    <a:ext uri="{9D8B030D-6E8A-4147-A177-3AD203B41FA5}">
                      <a16:colId xmlns:a16="http://schemas.microsoft.com/office/drawing/2014/main" val="20006"/>
                    </a:ext>
                  </a:extLst>
                </a:gridCol>
              </a:tblGrid>
              <a:tr h="576000">
                <a:tc>
                  <a:txBody>
                    <a:bodyPr/>
                    <a:lstStyle/>
                    <a:p>
                      <a:pPr>
                        <a:lnSpc>
                          <a:spcPct val="150000"/>
                        </a:lnSpc>
                        <a:spcBef>
                          <a:spcPts val="0"/>
                        </a:spcBef>
                        <a:spcAft>
                          <a:spcPts val="0"/>
                        </a:spcAft>
                      </a:pPr>
                      <a:r>
                        <a:rPr lang="en-US" sz="1600" dirty="0">
                          <a:solidFill>
                            <a:schemeClr val="tx1"/>
                          </a:solidFill>
                          <a:effectLst/>
                        </a:rPr>
                        <a:t> </a:t>
                      </a:r>
                      <a:endParaRPr lang="fr-FR" sz="1600" dirty="0">
                        <a:solidFill>
                          <a:schemeClr val="tx1"/>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00000"/>
                        </a:lnSpc>
                        <a:spcBef>
                          <a:spcPts val="0"/>
                        </a:spcBef>
                        <a:spcAft>
                          <a:spcPts val="0"/>
                        </a:spcAft>
                      </a:pPr>
                      <a:r>
                        <a:rPr lang="en-US" sz="1600" dirty="0" smtClean="0">
                          <a:solidFill>
                            <a:schemeClr val="tx1"/>
                          </a:solidFill>
                          <a:effectLst/>
                        </a:rPr>
                        <a:t>Concentration (M) </a:t>
                      </a:r>
                      <a:r>
                        <a:rPr lang="en-US" sz="1600" dirty="0" err="1" smtClean="0">
                          <a:solidFill>
                            <a:schemeClr val="tx1"/>
                          </a:solidFill>
                          <a:effectLst/>
                        </a:rPr>
                        <a:t>dans</a:t>
                      </a:r>
                      <a:r>
                        <a:rPr lang="en-US" sz="1600" baseline="0" dirty="0" smtClean="0">
                          <a:solidFill>
                            <a:schemeClr val="tx1"/>
                          </a:solidFill>
                          <a:effectLst/>
                        </a:rPr>
                        <a:t> </a:t>
                      </a:r>
                      <a:r>
                        <a:rPr lang="en-US" sz="1600" baseline="0" dirty="0" err="1" smtClean="0">
                          <a:solidFill>
                            <a:schemeClr val="tx1"/>
                          </a:solidFill>
                          <a:effectLst/>
                        </a:rPr>
                        <a:t>l’isobutanol</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algn="ctr">
                        <a:lnSpc>
                          <a:spcPct val="100000"/>
                        </a:lnSpc>
                        <a:spcBef>
                          <a:spcPts val="0"/>
                        </a:spcBef>
                        <a:spcAft>
                          <a:spcPts val="0"/>
                        </a:spcAft>
                      </a:pPr>
                      <a:r>
                        <a:rPr lang="en-US" sz="1600" dirty="0" smtClean="0">
                          <a:solidFill>
                            <a:schemeClr val="tx1"/>
                          </a:solidFill>
                          <a:effectLst/>
                        </a:rPr>
                        <a:t>Conditions </a:t>
                      </a:r>
                      <a:r>
                        <a:rPr lang="en-US" sz="1600" dirty="0" err="1" smtClean="0">
                          <a:solidFill>
                            <a:schemeClr val="tx1"/>
                          </a:solidFill>
                          <a:effectLst/>
                        </a:rPr>
                        <a:t>d’électrolyse</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extLst>
                  <a:ext uri="{0D108BD9-81ED-4DB2-BD59-A6C34878D82A}">
                    <a16:rowId xmlns:a16="http://schemas.microsoft.com/office/drawing/2014/main" val="10000"/>
                  </a:ext>
                </a:extLst>
              </a:tr>
              <a:tr h="396000">
                <a:tc>
                  <a:txBody>
                    <a:bodyPr/>
                    <a:lstStyle/>
                    <a:p>
                      <a:pPr algn="ctr">
                        <a:lnSpc>
                          <a:spcPct val="150000"/>
                        </a:lnSpc>
                        <a:spcBef>
                          <a:spcPts val="0"/>
                        </a:spcBef>
                        <a:spcAft>
                          <a:spcPts val="0"/>
                        </a:spcAft>
                      </a:pPr>
                      <a:r>
                        <a:rPr lang="en-US" sz="1600" dirty="0">
                          <a:solidFill>
                            <a:schemeClr val="tx1"/>
                          </a:solidFill>
                          <a:effectLst/>
                        </a:rPr>
                        <a:t> </a:t>
                      </a:r>
                      <a:endParaRPr lang="fr-FR" sz="1600" dirty="0">
                        <a:solidFill>
                          <a:schemeClr val="tx1"/>
                        </a:solidFill>
                        <a:effectLst/>
                        <a:latin typeface="Times New Roman"/>
                        <a:ea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Bef>
                          <a:spcPts val="0"/>
                        </a:spcBef>
                        <a:spcAft>
                          <a:spcPts val="0"/>
                        </a:spcAft>
                      </a:pPr>
                      <a:r>
                        <a:rPr lang="en-US" sz="1600" b="1" dirty="0" err="1">
                          <a:solidFill>
                            <a:srgbClr val="7030A0"/>
                          </a:solidFill>
                          <a:effectLst/>
                        </a:rPr>
                        <a:t>Nd</a:t>
                      </a:r>
                      <a:r>
                        <a:rPr lang="en-US" sz="1600" b="1" dirty="0">
                          <a:solidFill>
                            <a:srgbClr val="7030A0"/>
                          </a:solidFill>
                          <a:effectLst/>
                        </a:rPr>
                        <a:t>(NO</a:t>
                      </a:r>
                      <a:r>
                        <a:rPr lang="en-US" sz="1600" b="1" baseline="-25000" dirty="0">
                          <a:solidFill>
                            <a:srgbClr val="7030A0"/>
                          </a:solidFill>
                          <a:effectLst/>
                        </a:rPr>
                        <a:t>3</a:t>
                      </a:r>
                      <a:r>
                        <a:rPr lang="en-US" sz="1600" b="1" dirty="0">
                          <a:solidFill>
                            <a:srgbClr val="7030A0"/>
                          </a:solidFill>
                          <a:effectLst/>
                        </a:rPr>
                        <a:t>)</a:t>
                      </a:r>
                      <a:r>
                        <a:rPr lang="en-US" sz="1600" b="1" baseline="-25000" dirty="0">
                          <a:solidFill>
                            <a:srgbClr val="7030A0"/>
                          </a:solidFill>
                          <a:effectLst/>
                        </a:rPr>
                        <a:t>3</a:t>
                      </a:r>
                      <a:r>
                        <a:rPr lang="en-US" sz="1600" b="1" dirty="0">
                          <a:solidFill>
                            <a:srgbClr val="7030A0"/>
                          </a:solidFill>
                          <a:effectLst/>
                        </a:rPr>
                        <a:t>.5H</a:t>
                      </a:r>
                      <a:r>
                        <a:rPr lang="en-US" sz="1600" b="1" baseline="-25000" dirty="0">
                          <a:solidFill>
                            <a:srgbClr val="7030A0"/>
                          </a:solidFill>
                          <a:effectLst/>
                        </a:rPr>
                        <a:t>2</a:t>
                      </a:r>
                      <a:r>
                        <a:rPr lang="en-US" sz="1600" b="1" dirty="0">
                          <a:solidFill>
                            <a:srgbClr val="7030A0"/>
                          </a:solidFill>
                          <a:effectLst/>
                        </a:rPr>
                        <a:t>O</a:t>
                      </a:r>
                      <a:endParaRPr lang="fr-FR" sz="1600" b="1" dirty="0">
                        <a:solidFill>
                          <a:srgbClr val="7030A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1" dirty="0">
                          <a:solidFill>
                            <a:srgbClr val="7030A0"/>
                          </a:solidFill>
                          <a:effectLst/>
                        </a:rPr>
                        <a:t>HNO</a:t>
                      </a:r>
                      <a:r>
                        <a:rPr lang="en-US" sz="1600" b="1" baseline="-25000" dirty="0">
                          <a:solidFill>
                            <a:srgbClr val="7030A0"/>
                          </a:solidFill>
                          <a:effectLst/>
                        </a:rPr>
                        <a:t>3</a:t>
                      </a:r>
                      <a:endParaRPr lang="fr-FR" sz="1600" b="1" dirty="0">
                        <a:solidFill>
                          <a:srgbClr val="7030A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1" dirty="0">
                          <a:solidFill>
                            <a:srgbClr val="7030A0"/>
                          </a:solidFill>
                          <a:effectLst/>
                        </a:rPr>
                        <a:t>H</a:t>
                      </a:r>
                      <a:r>
                        <a:rPr lang="en-US" sz="1600" b="1" baseline="-25000" dirty="0">
                          <a:solidFill>
                            <a:srgbClr val="7030A0"/>
                          </a:solidFill>
                          <a:effectLst/>
                        </a:rPr>
                        <a:t>2</a:t>
                      </a:r>
                      <a:r>
                        <a:rPr lang="en-US" sz="1600" b="1" dirty="0">
                          <a:solidFill>
                            <a:srgbClr val="7030A0"/>
                          </a:solidFill>
                          <a:effectLst/>
                        </a:rPr>
                        <a:t>O</a:t>
                      </a:r>
                      <a:endParaRPr lang="fr-FR" sz="1600" b="1" dirty="0">
                        <a:solidFill>
                          <a:srgbClr val="7030A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1" dirty="0">
                          <a:solidFill>
                            <a:srgbClr val="7030A0"/>
                          </a:solidFill>
                          <a:effectLst/>
                        </a:rPr>
                        <a:t>Me</a:t>
                      </a:r>
                      <a:r>
                        <a:rPr lang="en-US" sz="1600" b="1" baseline="-25000" dirty="0">
                          <a:solidFill>
                            <a:srgbClr val="7030A0"/>
                          </a:solidFill>
                          <a:effectLst/>
                        </a:rPr>
                        <a:t>4</a:t>
                      </a:r>
                      <a:r>
                        <a:rPr lang="en-US" sz="1600" b="1" dirty="0">
                          <a:solidFill>
                            <a:srgbClr val="7030A0"/>
                          </a:solidFill>
                          <a:effectLst/>
                        </a:rPr>
                        <a:t>NCl</a:t>
                      </a:r>
                      <a:endParaRPr lang="fr-FR" sz="1600" b="1" dirty="0">
                        <a:solidFill>
                          <a:srgbClr val="7030A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1" dirty="0">
                          <a:solidFill>
                            <a:schemeClr val="tx1"/>
                          </a:solidFill>
                          <a:effectLst/>
                          <a:sym typeface="Symbol"/>
                        </a:rPr>
                        <a:t></a:t>
                      </a:r>
                      <a:r>
                        <a:rPr lang="en-US" sz="1600" b="1" dirty="0">
                          <a:solidFill>
                            <a:schemeClr val="tx1"/>
                          </a:solidFill>
                          <a:effectLst/>
                        </a:rPr>
                        <a:t>E (V)</a:t>
                      </a:r>
                      <a:endParaRPr lang="fr-FR" sz="16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1" dirty="0">
                          <a:solidFill>
                            <a:schemeClr val="tx1"/>
                          </a:solidFill>
                          <a:effectLst/>
                        </a:rPr>
                        <a:t>t</a:t>
                      </a:r>
                      <a:endParaRPr lang="fr-FR" sz="16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lnSpc>
                          <a:spcPct val="150000"/>
                        </a:lnSpc>
                        <a:spcBef>
                          <a:spcPts val="0"/>
                        </a:spcBef>
                        <a:spcAft>
                          <a:spcPts val="0"/>
                        </a:spcAft>
                      </a:pPr>
                      <a:r>
                        <a:rPr lang="en-US" sz="1600" dirty="0">
                          <a:solidFill>
                            <a:schemeClr val="tx1"/>
                          </a:solidFill>
                          <a:effectLst/>
                        </a:rPr>
                        <a:t>D1</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smtClean="0">
                          <a:solidFill>
                            <a:schemeClr val="tx1"/>
                          </a:solidFill>
                          <a:effectLst/>
                        </a:rPr>
                        <a:t>5.5e</a:t>
                      </a:r>
                      <a:r>
                        <a:rPr lang="en-US" sz="1600" baseline="30000" dirty="0" smtClean="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lnSpc>
                          <a:spcPct val="150000"/>
                        </a:lnSpc>
                        <a:spcBef>
                          <a:spcPts val="0"/>
                        </a:spcBef>
                        <a:spcAft>
                          <a:spcPts val="0"/>
                        </a:spcAft>
                      </a:pPr>
                      <a:r>
                        <a:rPr lang="en-US" sz="1600" dirty="0">
                          <a:solidFill>
                            <a:schemeClr val="tx1"/>
                          </a:solidFill>
                          <a:effectLst/>
                        </a:rPr>
                        <a:t>D2</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5.5e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0.22</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ctr">
                        <a:lnSpc>
                          <a:spcPct val="150000"/>
                        </a:lnSpc>
                        <a:spcBef>
                          <a:spcPts val="0"/>
                        </a:spcBef>
                        <a:spcAft>
                          <a:spcPts val="0"/>
                        </a:spcAft>
                      </a:pPr>
                      <a:r>
                        <a:rPr lang="en-US" sz="1600" dirty="0">
                          <a:solidFill>
                            <a:schemeClr val="tx1"/>
                          </a:solidFill>
                          <a:effectLst/>
                        </a:rPr>
                        <a:t>D3</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5.5e</a:t>
                      </a:r>
                      <a:r>
                        <a:rPr lang="en-US" sz="1600" baseline="30000">
                          <a:solidFill>
                            <a:schemeClr val="tx1"/>
                          </a:solidFill>
                          <a:effectLst/>
                        </a:rPr>
                        <a:t>-4</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0.22</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1e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ctr">
                        <a:lnSpc>
                          <a:spcPct val="150000"/>
                        </a:lnSpc>
                        <a:spcBef>
                          <a:spcPts val="0"/>
                        </a:spcBef>
                        <a:spcAft>
                          <a:spcPts val="0"/>
                        </a:spcAft>
                      </a:pPr>
                      <a:r>
                        <a:rPr lang="en-US" sz="1600" dirty="0">
                          <a:solidFill>
                            <a:schemeClr val="tx1"/>
                          </a:solidFill>
                          <a:effectLst/>
                        </a:rPr>
                        <a:t>D4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5.5e</a:t>
                      </a:r>
                      <a:r>
                        <a:rPr lang="en-US" sz="1600" b="0" baseline="30000" dirty="0">
                          <a:solidFill>
                            <a:schemeClr val="tx1"/>
                          </a:solidFill>
                          <a:effectLst/>
                        </a:rPr>
                        <a:t>-4</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1e</a:t>
                      </a:r>
                      <a:r>
                        <a:rPr lang="en-US" sz="1600" b="0" baseline="30000" dirty="0">
                          <a:solidFill>
                            <a:schemeClr val="tx1"/>
                          </a:solidFill>
                          <a:effectLst/>
                        </a:rPr>
                        <a:t>-3</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0.22</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0</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lnSpc>
                          <a:spcPct val="150000"/>
                        </a:lnSpc>
                        <a:spcBef>
                          <a:spcPts val="0"/>
                        </a:spcBef>
                        <a:spcAft>
                          <a:spcPts val="0"/>
                        </a:spcAft>
                      </a:pPr>
                      <a:r>
                        <a:rPr lang="en-US" sz="1600" dirty="0">
                          <a:solidFill>
                            <a:schemeClr val="tx1"/>
                          </a:solidFill>
                          <a:effectLst/>
                        </a:rPr>
                        <a:t>D5</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5.5e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1e</a:t>
                      </a:r>
                      <a:r>
                        <a:rPr lang="en-US" sz="1600" baseline="30000" dirty="0">
                          <a:solidFill>
                            <a:schemeClr val="tx1"/>
                          </a:solidFill>
                          <a:effectLst/>
                        </a:rPr>
                        <a:t>-3</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0.22</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250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1h30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ctr">
                        <a:lnSpc>
                          <a:spcPct val="150000"/>
                        </a:lnSpc>
                        <a:spcBef>
                          <a:spcPts val="0"/>
                        </a:spcBef>
                        <a:spcAft>
                          <a:spcPts val="0"/>
                        </a:spcAft>
                      </a:pPr>
                      <a:r>
                        <a:rPr lang="en-US" sz="1600" dirty="0">
                          <a:solidFill>
                            <a:schemeClr val="tx1"/>
                          </a:solidFill>
                          <a:effectLst/>
                        </a:rPr>
                        <a:t>D6</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5.5e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1e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0.44</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0">
                <a:tc>
                  <a:txBody>
                    <a:bodyPr/>
                    <a:lstStyle/>
                    <a:p>
                      <a:pPr algn="ctr">
                        <a:lnSpc>
                          <a:spcPct val="150000"/>
                        </a:lnSpc>
                        <a:spcBef>
                          <a:spcPts val="0"/>
                        </a:spcBef>
                        <a:spcAft>
                          <a:spcPts val="0"/>
                        </a:spcAft>
                      </a:pPr>
                      <a:r>
                        <a:rPr lang="en-US" sz="1600" dirty="0">
                          <a:solidFill>
                            <a:schemeClr val="tx1"/>
                          </a:solidFill>
                          <a:effectLst/>
                        </a:rPr>
                        <a:t>D7</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5.5e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2e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0.44</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0">
                <a:tc>
                  <a:txBody>
                    <a:bodyPr/>
                    <a:lstStyle/>
                    <a:p>
                      <a:pPr algn="ctr">
                        <a:lnSpc>
                          <a:spcPct val="150000"/>
                        </a:lnSpc>
                        <a:spcBef>
                          <a:spcPts val="0"/>
                        </a:spcBef>
                        <a:spcAft>
                          <a:spcPts val="0"/>
                        </a:spcAft>
                      </a:pPr>
                      <a:r>
                        <a:rPr lang="en-US" sz="1600" dirty="0">
                          <a:solidFill>
                            <a:schemeClr val="tx1"/>
                          </a:solidFill>
                          <a:effectLst/>
                        </a:rPr>
                        <a:t>D8</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5.5e</a:t>
                      </a:r>
                      <a:r>
                        <a:rPr lang="en-US" sz="1600" b="0" baseline="30000" dirty="0">
                          <a:solidFill>
                            <a:schemeClr val="tx1"/>
                          </a:solidFill>
                          <a:effectLst/>
                        </a:rPr>
                        <a:t>-4</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1e</a:t>
                      </a:r>
                      <a:r>
                        <a:rPr lang="en-US" sz="1600" b="0" baseline="30000" dirty="0">
                          <a:solidFill>
                            <a:schemeClr val="tx1"/>
                          </a:solidFill>
                          <a:effectLst/>
                        </a:rPr>
                        <a:t>-3</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1,1</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b="0" dirty="0">
                          <a:solidFill>
                            <a:schemeClr val="tx1"/>
                          </a:solidFill>
                          <a:effectLst/>
                        </a:rPr>
                        <a:t>0</a:t>
                      </a:r>
                      <a:endParaRPr lang="fr-FR" sz="1600" b="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0">
                <a:tc>
                  <a:txBody>
                    <a:bodyPr/>
                    <a:lstStyle/>
                    <a:p>
                      <a:pPr algn="ctr">
                        <a:lnSpc>
                          <a:spcPct val="150000"/>
                        </a:lnSpc>
                        <a:spcBef>
                          <a:spcPts val="0"/>
                        </a:spcBef>
                        <a:spcAft>
                          <a:spcPts val="0"/>
                        </a:spcAft>
                      </a:pPr>
                      <a:r>
                        <a:rPr lang="en-US" sz="1600" dirty="0">
                          <a:solidFill>
                            <a:schemeClr val="tx1"/>
                          </a:solidFill>
                          <a:effectLst/>
                        </a:rPr>
                        <a:t>D9</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5.5e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2e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0.22</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0">
                <a:tc>
                  <a:txBody>
                    <a:bodyPr/>
                    <a:lstStyle/>
                    <a:p>
                      <a:pPr algn="ctr">
                        <a:lnSpc>
                          <a:spcPct val="150000"/>
                        </a:lnSpc>
                        <a:spcBef>
                          <a:spcPts val="0"/>
                        </a:spcBef>
                        <a:spcAft>
                          <a:spcPts val="0"/>
                        </a:spcAft>
                      </a:pPr>
                      <a:r>
                        <a:rPr lang="en-US" sz="1600" dirty="0">
                          <a:solidFill>
                            <a:schemeClr val="tx1"/>
                          </a:solidFill>
                          <a:effectLst/>
                        </a:rPr>
                        <a:t>D10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7.5e</a:t>
                      </a:r>
                      <a:r>
                        <a:rPr lang="en-US" sz="1600" baseline="30000" dirty="0">
                          <a:solidFill>
                            <a:schemeClr val="tx1"/>
                          </a:solidFill>
                          <a:effectLst/>
                        </a:rPr>
                        <a:t>-4</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1e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0.22</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0">
                <a:tc>
                  <a:txBody>
                    <a:bodyPr/>
                    <a:lstStyle/>
                    <a:p>
                      <a:pPr algn="ctr">
                        <a:lnSpc>
                          <a:spcPct val="150000"/>
                        </a:lnSpc>
                        <a:spcBef>
                          <a:spcPts val="0"/>
                        </a:spcBef>
                        <a:spcAft>
                          <a:spcPts val="0"/>
                        </a:spcAft>
                      </a:pPr>
                      <a:r>
                        <a:rPr lang="en-US" sz="1600" dirty="0">
                          <a:solidFill>
                            <a:schemeClr val="tx1"/>
                          </a:solidFill>
                          <a:effectLst/>
                        </a:rPr>
                        <a:t>D11</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1e</a:t>
                      </a:r>
                      <a:r>
                        <a:rPr lang="en-US" sz="1600" baseline="30000" dirty="0">
                          <a:solidFill>
                            <a:schemeClr val="tx1"/>
                          </a:solidFill>
                          <a:effectLst/>
                        </a:rPr>
                        <a:t>-3</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1e</a:t>
                      </a:r>
                      <a:r>
                        <a:rPr lang="en-US" sz="1600" baseline="30000">
                          <a:solidFill>
                            <a:schemeClr val="tx1"/>
                          </a:solidFill>
                          <a:effectLst/>
                        </a:rPr>
                        <a:t>-3</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0.22</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a:solidFill>
                            <a:schemeClr val="tx1"/>
                          </a:solidFill>
                          <a:effectLst/>
                        </a:rPr>
                        <a:t>0</a:t>
                      </a:r>
                      <a:endParaRPr lang="fr-FR" sz="160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600</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spcAft>
                          <a:spcPts val="0"/>
                        </a:spcAft>
                      </a:pPr>
                      <a:r>
                        <a:rPr lang="en-US" sz="1600" dirty="0">
                          <a:solidFill>
                            <a:schemeClr val="tx1"/>
                          </a:solidFill>
                          <a:effectLst/>
                        </a:rPr>
                        <a:t>15 min</a:t>
                      </a:r>
                      <a:endParaRPr lang="fr-FR" sz="1600"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3" name="Rectangle à coins arrondis 2"/>
          <p:cNvSpPr/>
          <p:nvPr/>
        </p:nvSpPr>
        <p:spPr>
          <a:xfrm>
            <a:off x="2438400" y="3276600"/>
            <a:ext cx="3886200" cy="3810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2404200" y="4724400"/>
            <a:ext cx="3886200" cy="38100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438400" y="3788400"/>
            <a:ext cx="385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7030A0"/>
                </a:solidFill>
              </a:rPr>
              <a:t>Meilleurs dépôts</a:t>
            </a:r>
          </a:p>
        </p:txBody>
      </p:sp>
    </p:spTree>
    <p:extLst>
      <p:ext uri="{BB962C8B-B14F-4D97-AF65-F5344CB8AC3E}">
        <p14:creationId xmlns:p14="http://schemas.microsoft.com/office/powerpoint/2010/main" val="21721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p:cNvSpPr txBox="1"/>
          <p:nvPr/>
        </p:nvSpPr>
        <p:spPr>
          <a:xfrm>
            <a:off x="533177" y="4217944"/>
            <a:ext cx="800219" cy="369332"/>
          </a:xfrm>
          <a:prstGeom prst="rect">
            <a:avLst/>
          </a:prstGeom>
          <a:noFill/>
        </p:spPr>
        <p:txBody>
          <a:bodyPr wrap="none" rtlCol="0">
            <a:spAutoFit/>
          </a:bodyPr>
          <a:lstStyle/>
          <a:p>
            <a:r>
              <a:rPr lang="fr-FR" b="1" dirty="0" err="1" smtClean="0">
                <a:solidFill>
                  <a:schemeClr val="accent2"/>
                </a:solidFill>
              </a:rPr>
              <a:t>N</a:t>
            </a:r>
            <a:r>
              <a:rPr lang="fr-FR" b="1" baseline="-25000" dirty="0" err="1" smtClean="0">
                <a:solidFill>
                  <a:schemeClr val="accent2"/>
                </a:solidFill>
              </a:rPr>
              <a:t>beam</a:t>
            </a:r>
            <a:endParaRPr lang="en-US" b="1" dirty="0">
              <a:solidFill>
                <a:schemeClr val="accent2"/>
              </a:solidFill>
            </a:endParaRPr>
          </a:p>
        </p:txBody>
      </p:sp>
      <p:sp>
        <p:nvSpPr>
          <p:cNvPr id="41" name="ZoneTexte 40"/>
          <p:cNvSpPr txBox="1"/>
          <p:nvPr/>
        </p:nvSpPr>
        <p:spPr>
          <a:xfrm>
            <a:off x="3347306" y="4205330"/>
            <a:ext cx="593432" cy="369332"/>
          </a:xfrm>
          <a:prstGeom prst="rect">
            <a:avLst/>
          </a:prstGeom>
          <a:noFill/>
        </p:spPr>
        <p:txBody>
          <a:bodyPr wrap="none" rtlCol="0">
            <a:spAutoFit/>
          </a:bodyPr>
          <a:lstStyle/>
          <a:p>
            <a:r>
              <a:rPr lang="fr-FR" b="1" dirty="0" err="1" smtClean="0">
                <a:solidFill>
                  <a:schemeClr val="bg1">
                    <a:lumMod val="50000"/>
                  </a:schemeClr>
                </a:solidFill>
              </a:rPr>
              <a:t>N</a:t>
            </a:r>
            <a:r>
              <a:rPr lang="fr-FR" b="1" baseline="-25000" dirty="0" err="1" smtClean="0">
                <a:solidFill>
                  <a:schemeClr val="bg1">
                    <a:lumMod val="50000"/>
                  </a:schemeClr>
                </a:solidFill>
              </a:rPr>
              <a:t>out</a:t>
            </a:r>
            <a:endParaRPr lang="en-US" b="1" dirty="0">
              <a:solidFill>
                <a:schemeClr val="bg1">
                  <a:lumMod val="50000"/>
                </a:schemeClr>
              </a:solidFill>
            </a:endParaRPr>
          </a:p>
        </p:txBody>
      </p:sp>
      <p:sp>
        <p:nvSpPr>
          <p:cNvPr id="42" name="Étoile à 4 branches 41"/>
          <p:cNvSpPr/>
          <p:nvPr/>
        </p:nvSpPr>
        <p:spPr>
          <a:xfrm>
            <a:off x="2770893" y="4771622"/>
            <a:ext cx="109182" cy="122830"/>
          </a:xfrm>
          <a:prstGeom prst="star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Étoile à 10 branches 42"/>
          <p:cNvSpPr/>
          <p:nvPr/>
        </p:nvSpPr>
        <p:spPr>
          <a:xfrm>
            <a:off x="2757245" y="4552637"/>
            <a:ext cx="136478" cy="150125"/>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oleil 43"/>
          <p:cNvSpPr/>
          <p:nvPr/>
        </p:nvSpPr>
        <p:spPr>
          <a:xfrm>
            <a:off x="2701805" y="461386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oleil 44"/>
          <p:cNvSpPr/>
          <p:nvPr/>
        </p:nvSpPr>
        <p:spPr>
          <a:xfrm>
            <a:off x="2701699" y="481636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oleil 45"/>
          <p:cNvSpPr/>
          <p:nvPr/>
        </p:nvSpPr>
        <p:spPr>
          <a:xfrm>
            <a:off x="2703787" y="485603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oleil 46"/>
          <p:cNvSpPr/>
          <p:nvPr/>
        </p:nvSpPr>
        <p:spPr>
          <a:xfrm>
            <a:off x="2693349" y="464518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oleil 47"/>
          <p:cNvSpPr/>
          <p:nvPr/>
        </p:nvSpPr>
        <p:spPr>
          <a:xfrm>
            <a:off x="2730927" y="455749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oleil 48"/>
          <p:cNvSpPr/>
          <p:nvPr/>
        </p:nvSpPr>
        <p:spPr>
          <a:xfrm>
            <a:off x="2720489" y="468484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oleil 49"/>
          <p:cNvSpPr/>
          <p:nvPr/>
        </p:nvSpPr>
        <p:spPr>
          <a:xfrm>
            <a:off x="2703787" y="485603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oleil 51"/>
          <p:cNvSpPr/>
          <p:nvPr/>
        </p:nvSpPr>
        <p:spPr>
          <a:xfrm>
            <a:off x="2705875" y="489570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oleil 52"/>
          <p:cNvSpPr/>
          <p:nvPr/>
        </p:nvSpPr>
        <p:spPr>
          <a:xfrm>
            <a:off x="2722577" y="472451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rot="16200000">
            <a:off x="946603" y="3950748"/>
            <a:ext cx="2814639" cy="1324458"/>
          </a:xfrm>
          <a:prstGeom prst="cube">
            <a:avLst>
              <a:gd name="adj" fmla="val 78310"/>
            </a:avLst>
          </a:prstGeom>
          <a:pattFill prst="sphere">
            <a:fgClr>
              <a:srgbClr val="04FA3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accent4">
                    <a:lumMod val="75000"/>
                  </a:schemeClr>
                </a:solidFill>
              </a:rPr>
              <a:t>Target</a:t>
            </a:r>
            <a:endParaRPr lang="de-DE" dirty="0">
              <a:solidFill>
                <a:schemeClr val="accent4">
                  <a:lumMod val="75000"/>
                </a:schemeClr>
              </a:solidFill>
            </a:endParaRPr>
          </a:p>
        </p:txBody>
      </p:sp>
      <p:sp>
        <p:nvSpPr>
          <p:cNvPr id="55" name="Soleil 54"/>
          <p:cNvSpPr/>
          <p:nvPr/>
        </p:nvSpPr>
        <p:spPr>
          <a:xfrm>
            <a:off x="-68529" y="467440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oleil 55"/>
          <p:cNvSpPr/>
          <p:nvPr/>
        </p:nvSpPr>
        <p:spPr>
          <a:xfrm>
            <a:off x="-68635" y="487691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oleil 56"/>
          <p:cNvSpPr/>
          <p:nvPr/>
        </p:nvSpPr>
        <p:spPr>
          <a:xfrm>
            <a:off x="-66547" y="491657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oleil 57"/>
          <p:cNvSpPr/>
          <p:nvPr/>
        </p:nvSpPr>
        <p:spPr>
          <a:xfrm>
            <a:off x="-76985" y="470572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oleil 58"/>
          <p:cNvSpPr/>
          <p:nvPr/>
        </p:nvSpPr>
        <p:spPr>
          <a:xfrm>
            <a:off x="-39407" y="4618040"/>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oleil 59"/>
          <p:cNvSpPr/>
          <p:nvPr/>
        </p:nvSpPr>
        <p:spPr>
          <a:xfrm>
            <a:off x="-49845" y="4745388"/>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oleil 60"/>
          <p:cNvSpPr/>
          <p:nvPr/>
        </p:nvSpPr>
        <p:spPr>
          <a:xfrm>
            <a:off x="-66547" y="4916576"/>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oleil 61"/>
          <p:cNvSpPr/>
          <p:nvPr/>
        </p:nvSpPr>
        <p:spPr>
          <a:xfrm>
            <a:off x="-64459" y="4956242"/>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oleil 62"/>
          <p:cNvSpPr/>
          <p:nvPr/>
        </p:nvSpPr>
        <p:spPr>
          <a:xfrm>
            <a:off x="-47757" y="4785054"/>
            <a:ext cx="100496" cy="110961"/>
          </a:xfrm>
          <a:prstGeom prst="sun">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00253" y="4117285"/>
            <a:ext cx="518614" cy="117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ous-titre 2"/>
          <p:cNvSpPr txBox="1">
            <a:spLocks/>
          </p:cNvSpPr>
          <p:nvPr/>
        </p:nvSpPr>
        <p:spPr>
          <a:xfrm>
            <a:off x="8341112" y="31800"/>
            <a:ext cx="3693972"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Requirements &amp; constraints</a:t>
            </a:r>
            <a:endParaRPr lang="en-US" sz="2000" b="1" dirty="0">
              <a:solidFill>
                <a:schemeClr val="accent1"/>
              </a:solidFill>
            </a:endParaRPr>
          </a:p>
        </p:txBody>
      </p:sp>
      <p:grpSp>
        <p:nvGrpSpPr>
          <p:cNvPr id="11" name="Groupe 10"/>
          <p:cNvGrpSpPr/>
          <p:nvPr/>
        </p:nvGrpSpPr>
        <p:grpSpPr>
          <a:xfrm>
            <a:off x="4844746" y="784571"/>
            <a:ext cx="1056328" cy="530751"/>
            <a:chOff x="6113904" y="1940311"/>
            <a:chExt cx="1056328" cy="530751"/>
          </a:xfrm>
        </p:grpSpPr>
        <p:sp>
          <p:nvSpPr>
            <p:cNvPr id="5" name="ZoneTexte 4"/>
            <p:cNvSpPr txBox="1"/>
            <p:nvPr/>
          </p:nvSpPr>
          <p:spPr>
            <a:xfrm>
              <a:off x="6113904" y="2009397"/>
              <a:ext cx="952505" cy="461665"/>
            </a:xfrm>
            <a:prstGeom prst="rect">
              <a:avLst/>
            </a:prstGeom>
            <a:noFill/>
          </p:spPr>
          <p:txBody>
            <a:bodyPr wrap="none" rtlCol="0">
              <a:spAutoFit/>
            </a:bodyPr>
            <a:lstStyle/>
            <a:p>
              <a:r>
                <a:rPr lang="fr-FR" sz="2400" b="1" dirty="0" smtClean="0">
                  <a:solidFill>
                    <a:schemeClr val="accent2"/>
                  </a:solidFill>
                </a:rPr>
                <a:t>I</a:t>
              </a:r>
              <a:r>
                <a:rPr lang="fr-FR" sz="2400" b="1" baseline="-25000" dirty="0" smtClean="0">
                  <a:solidFill>
                    <a:schemeClr val="accent2"/>
                  </a:solidFill>
                </a:rPr>
                <a:t>LP, HI</a:t>
              </a:r>
              <a:r>
                <a:rPr lang="fr-FR" sz="2400" b="1" dirty="0" smtClean="0">
                  <a:solidFill>
                    <a:schemeClr val="accent2"/>
                  </a:solidFill>
                  <a:sym typeface="Wingdings" panose="05000000000000000000" pitchFamily="2" charset="2"/>
                </a:rPr>
                <a:t> </a:t>
              </a:r>
              <a:r>
                <a:rPr lang="fr-FR" sz="2400" dirty="0" smtClean="0">
                  <a:sym typeface="Symbol" panose="05050102010706020507" pitchFamily="18" charset="2"/>
                </a:rPr>
                <a:t></a:t>
              </a:r>
              <a:endParaRPr lang="en-US" sz="2400" dirty="0"/>
            </a:p>
          </p:txBody>
        </p:sp>
        <p:cxnSp>
          <p:nvCxnSpPr>
            <p:cNvPr id="7" name="Connecteur droit avec flèche 6"/>
            <p:cNvCxnSpPr/>
            <p:nvPr/>
          </p:nvCxnSpPr>
          <p:spPr>
            <a:xfrm flipV="1">
              <a:off x="6980662" y="1940311"/>
              <a:ext cx="189570" cy="4719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e 11"/>
          <p:cNvGrpSpPr/>
          <p:nvPr/>
        </p:nvGrpSpPr>
        <p:grpSpPr>
          <a:xfrm>
            <a:off x="5797251" y="1067624"/>
            <a:ext cx="3431324" cy="908964"/>
            <a:chOff x="6820828" y="1808319"/>
            <a:chExt cx="3431324" cy="908964"/>
          </a:xfrm>
        </p:grpSpPr>
        <p:cxnSp>
          <p:nvCxnSpPr>
            <p:cNvPr id="51" name="Connecteur droit avec flèche 50"/>
            <p:cNvCxnSpPr/>
            <p:nvPr/>
          </p:nvCxnSpPr>
          <p:spPr>
            <a:xfrm flipV="1">
              <a:off x="9701731" y="1808319"/>
              <a:ext cx="550421" cy="86333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6820828" y="2009397"/>
              <a:ext cx="3018775" cy="707886"/>
            </a:xfrm>
            <a:prstGeom prst="rect">
              <a:avLst/>
            </a:prstGeom>
            <a:noFill/>
          </p:spPr>
          <p:txBody>
            <a:bodyPr wrap="none" rtlCol="0">
              <a:spAutoFit/>
            </a:bodyPr>
            <a:lstStyle/>
            <a:p>
              <a:pPr marL="285750" indent="-285750">
                <a:buFont typeface="Wingdings" panose="05000000000000000000" pitchFamily="2" charset="2"/>
                <a:buChar char="à"/>
              </a:pPr>
              <a:r>
                <a:rPr lang="fr-FR" sz="2000" dirty="0" err="1" smtClean="0">
                  <a:sym typeface="Wingdings" panose="05000000000000000000" pitchFamily="2" charset="2"/>
                </a:rPr>
                <a:t>Temp</a:t>
              </a:r>
              <a:r>
                <a:rPr lang="fr-FR" sz="2000" baseline="-25000" dirty="0" err="1" smtClean="0">
                  <a:sym typeface="Wingdings" panose="05000000000000000000" pitchFamily="2" charset="2"/>
                </a:rPr>
                <a:t>tar</a:t>
              </a:r>
              <a:endParaRPr lang="fr-FR" sz="2000" dirty="0">
                <a:sym typeface="Wingdings" panose="05000000000000000000" pitchFamily="2" charset="2"/>
              </a:endParaRPr>
            </a:p>
            <a:p>
              <a:r>
                <a:rPr lang="fr-FR" sz="2000" dirty="0" smtClean="0">
                  <a:sym typeface="Wingdings" panose="05000000000000000000" pitchFamily="2" charset="2"/>
                </a:rPr>
                <a:t>	Radiation damage</a:t>
              </a:r>
            </a:p>
          </p:txBody>
        </p:sp>
      </p:grpSp>
      <p:grpSp>
        <p:nvGrpSpPr>
          <p:cNvPr id="13" name="Groupe 12"/>
          <p:cNvGrpSpPr/>
          <p:nvPr/>
        </p:nvGrpSpPr>
        <p:grpSpPr>
          <a:xfrm>
            <a:off x="9042627" y="1846839"/>
            <a:ext cx="1292470" cy="523220"/>
            <a:chOff x="9533044" y="1799025"/>
            <a:chExt cx="1292470" cy="523220"/>
          </a:xfrm>
        </p:grpSpPr>
        <p:cxnSp>
          <p:nvCxnSpPr>
            <p:cNvPr id="68" name="Connecteur droit avec flèche 67"/>
            <p:cNvCxnSpPr/>
            <p:nvPr/>
          </p:nvCxnSpPr>
          <p:spPr>
            <a:xfrm>
              <a:off x="10299601" y="1907044"/>
              <a:ext cx="525913" cy="38232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ZoneTexte 70"/>
            <p:cNvSpPr txBox="1"/>
            <p:nvPr/>
          </p:nvSpPr>
          <p:spPr>
            <a:xfrm>
              <a:off x="9533044" y="1799025"/>
              <a:ext cx="766557" cy="523220"/>
            </a:xfrm>
            <a:prstGeom prst="rect">
              <a:avLst/>
            </a:prstGeom>
            <a:noFill/>
          </p:spPr>
          <p:txBody>
            <a:bodyPr wrap="none" rtlCol="0">
              <a:spAutoFit/>
            </a:bodyPr>
            <a:lstStyle/>
            <a:p>
              <a:r>
                <a:rPr lang="fr-FR" dirty="0" smtClean="0">
                  <a:sym typeface="Wingdings" panose="05000000000000000000" pitchFamily="2" charset="2"/>
                </a:rPr>
                <a:t></a:t>
              </a:r>
              <a:r>
                <a:rPr lang="fr-FR" sz="2800" dirty="0" smtClean="0">
                  <a:sym typeface="Wingdings" panose="05000000000000000000" pitchFamily="2" charset="2"/>
                </a:rPr>
                <a:t> </a:t>
              </a:r>
              <a:r>
                <a:rPr lang="fr-FR" sz="2800" dirty="0" smtClean="0">
                  <a:sym typeface="Symbol" panose="05050102010706020507" pitchFamily="18" charset="2"/>
                </a:rPr>
                <a:t> </a:t>
              </a:r>
              <a:endParaRPr lang="en-US" sz="1880" dirty="0"/>
            </a:p>
          </p:txBody>
        </p:sp>
      </p:grpSp>
      <p:grpSp>
        <p:nvGrpSpPr>
          <p:cNvPr id="25" name="Groupe 24"/>
          <p:cNvGrpSpPr/>
          <p:nvPr/>
        </p:nvGrpSpPr>
        <p:grpSpPr>
          <a:xfrm>
            <a:off x="226024" y="540799"/>
            <a:ext cx="4388796" cy="2149563"/>
            <a:chOff x="520479" y="866719"/>
            <a:chExt cx="4388796" cy="2149563"/>
          </a:xfrm>
        </p:grpSpPr>
        <mc:AlternateContent xmlns:mc="http://schemas.openxmlformats.org/markup-compatibility/2006" xmlns:a14="http://schemas.microsoft.com/office/drawing/2010/main">
          <mc:Choice Requires="a14">
            <p:sp>
              <p:nvSpPr>
                <p:cNvPr id="2" name="ZoneTexte 1"/>
                <p:cNvSpPr txBox="1"/>
                <p:nvPr/>
              </p:nvSpPr>
              <p:spPr>
                <a:xfrm>
                  <a:off x="816488" y="866719"/>
                  <a:ext cx="4092787" cy="2149563"/>
                </a:xfrm>
                <a:prstGeom prst="rect">
                  <a:avLst/>
                </a:prstGeom>
                <a:noFill/>
              </p:spPr>
              <p:txBody>
                <a:bodyPr wrap="none" rtlCol="0">
                  <a:spAutoFit/>
                </a:bodyPr>
                <a:lstStyle/>
                <a:p>
                  <a:r>
                    <a:rPr lang="fr-FR" b="1" dirty="0" smtClean="0">
                      <a:solidFill>
                        <a:schemeClr val="accent2"/>
                      </a:solidFill>
                    </a:rPr>
                    <a:t>p/d	</a:t>
                  </a:r>
                  <a:r>
                    <a:rPr lang="fr-FR" dirty="0" smtClean="0"/>
                    <a:t>(</a:t>
                  </a:r>
                  <a:r>
                    <a:rPr lang="fr-FR" b="1" dirty="0" smtClean="0">
                      <a:solidFill>
                        <a:srgbClr val="00B050"/>
                      </a:solidFill>
                    </a:rPr>
                    <a:t>Li/Be</a:t>
                  </a:r>
                  <a:r>
                    <a:rPr lang="fr-FR" dirty="0" smtClean="0"/>
                    <a:t>, </a:t>
                  </a:r>
                  <a:r>
                    <a:rPr lang="fr-FR" dirty="0" err="1" smtClean="0"/>
                    <a:t>conv</a:t>
                  </a:r>
                  <a:r>
                    <a:rPr lang="fr-FR" dirty="0" smtClean="0"/>
                    <a:t>)	</a:t>
                  </a:r>
                  <a:r>
                    <a:rPr lang="fr-FR" b="1" dirty="0" smtClean="0">
                      <a:solidFill>
                        <a:schemeClr val="bg1">
                          <a:lumMod val="50000"/>
                        </a:schemeClr>
                      </a:solidFill>
                    </a:rPr>
                    <a:t>n</a:t>
                  </a:r>
                </a:p>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LP</a:t>
                  </a:r>
                  <a:r>
                    <a:rPr lang="fr-FR" dirty="0" smtClean="0"/>
                    <a:t>  	(</a:t>
                  </a:r>
                  <a:r>
                    <a:rPr lang="fr-FR" b="1" dirty="0" smtClean="0">
                      <a:solidFill>
                        <a:srgbClr val="00B050"/>
                      </a:solidFill>
                    </a:rPr>
                    <a:t>Bi  </a:t>
                  </a:r>
                  <a:r>
                    <a:rPr lang="fr-FR" dirty="0" smtClean="0"/>
                    <a:t>   ,  fus)		</a:t>
                  </a:r>
                  <a:r>
                    <a:rPr lang="fr-FR" b="1" dirty="0" smtClean="0">
                      <a:solidFill>
                        <a:schemeClr val="bg1">
                          <a:lumMod val="50000"/>
                        </a:schemeClr>
                      </a:solidFill>
                    </a:rPr>
                    <a:t>radio-isotopes</a:t>
                  </a:r>
                </a:p>
                <a:p>
                  <a:r>
                    <a:rPr lang="fr-FR" b="1" dirty="0" smtClean="0">
                      <a:solidFill>
                        <a:schemeClr val="accent2"/>
                      </a:solidFill>
                    </a:rPr>
                    <a:t>HI</a:t>
                  </a:r>
                  <a:r>
                    <a:rPr lang="fr-FR" dirty="0" smtClean="0"/>
                    <a:t>   	(</a:t>
                  </a:r>
                  <a:r>
                    <a:rPr lang="fr-FR" b="1" dirty="0" err="1" smtClean="0">
                      <a:solidFill>
                        <a:srgbClr val="00B050"/>
                      </a:solidFill>
                    </a:rPr>
                    <a:t>targ</a:t>
                  </a:r>
                  <a:r>
                    <a:rPr lang="fr-FR" dirty="0" smtClean="0"/>
                    <a:t> ,  fus-</a:t>
                  </a:r>
                  <a:r>
                    <a:rPr lang="fr-FR" dirty="0" err="1" smtClean="0"/>
                    <a:t>evap</a:t>
                  </a:r>
                  <a:r>
                    <a:rPr lang="fr-FR" dirty="0" smtClean="0"/>
                    <a:t>)</a:t>
                  </a:r>
                  <a14:m>
                    <m:oMath xmlns:m="http://schemas.openxmlformats.org/officeDocument/2006/math">
                      <m:sPre>
                        <m:sPrePr>
                          <m:ctrlPr>
                            <a:rPr lang="fr-FR" b="1" i="1" smtClean="0">
                              <a:solidFill>
                                <a:schemeClr val="bg1">
                                  <a:lumMod val="50000"/>
                                </a:schemeClr>
                              </a:solidFill>
                              <a:latin typeface="Cambria Math" panose="02040503050406030204" pitchFamily="18" charset="0"/>
                            </a:rPr>
                          </m:ctrlPr>
                        </m:sPrePr>
                        <m:sub>
                          <m:sSub>
                            <m:sSubPr>
                              <m:ctrlPr>
                                <a:rPr lang="fr-FR" b="1" i="1" smtClean="0">
                                  <a:solidFill>
                                    <a:schemeClr val="bg1">
                                      <a:lumMod val="50000"/>
                                    </a:schemeClr>
                                  </a:solidFill>
                                  <a:latin typeface="Cambria Math" panose="02040503050406030204" pitchFamily="18" charset="0"/>
                                </a:rPr>
                              </m:ctrlPr>
                            </m:sSubPr>
                            <m:e>
                              <m:r>
                                <a:rPr lang="fr-FR" b="1" i="1" smtClean="0">
                                  <a:solidFill>
                                    <a:schemeClr val="bg1">
                                      <a:lumMod val="50000"/>
                                    </a:schemeClr>
                                  </a:solidFill>
                                  <a:latin typeface="Cambria Math" panose="02040503050406030204" pitchFamily="18" charset="0"/>
                                </a:rPr>
                                <m:t>𝒁</m:t>
                              </m:r>
                            </m:e>
                            <m:sub>
                              <m:r>
                                <a:rPr lang="fr-FR" b="1" i="1" smtClean="0">
                                  <a:solidFill>
                                    <a:schemeClr val="bg1">
                                      <a:lumMod val="50000"/>
                                    </a:schemeClr>
                                  </a:solidFill>
                                  <a:latin typeface="Cambria Math" panose="02040503050406030204" pitchFamily="18" charset="0"/>
                                </a:rPr>
                                <m:t>=</m:t>
                              </m:r>
                              <m:r>
                                <a:rPr lang="fr-FR" b="1" i="1" smtClean="0">
                                  <a:solidFill>
                                    <a:schemeClr val="bg1">
                                      <a:lumMod val="50000"/>
                                    </a:schemeClr>
                                  </a:solidFill>
                                  <a:latin typeface="Cambria Math" panose="02040503050406030204" pitchFamily="18" charset="0"/>
                                </a:rPr>
                                <m:t>𝑵</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𝒐𝒓</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𝑺𝑯𝑬</m:t>
                              </m:r>
                            </m:sub>
                          </m:sSub>
                        </m:sub>
                        <m:sup>
                          <m:r>
                            <a:rPr lang="fr-FR" b="1" i="1" smtClean="0">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targ</a:t>
                  </a:r>
                  <a:r>
                    <a:rPr lang="fr-FR" dirty="0" smtClean="0"/>
                    <a:t> </a:t>
                  </a:r>
                  <a:r>
                    <a:rPr lang="fr-FR" dirty="0"/>
                    <a:t>,  </a:t>
                  </a:r>
                  <a:r>
                    <a:rPr lang="fr-FR" dirty="0" err="1" smtClean="0"/>
                    <a:t>frag</a:t>
                  </a:r>
                  <a:r>
                    <a:rPr lang="fr-FR" dirty="0" smtClean="0"/>
                    <a:t>)</a:t>
                  </a:r>
                  <a:r>
                    <a:rPr lang="fr-FR" dirty="0"/>
                    <a:t>	</a:t>
                  </a:r>
                  <a:r>
                    <a:rPr lang="fr-FR" dirty="0" smtClean="0"/>
                    <a:t>	</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r>
                            <a:rPr lang="fr-FR" b="1" i="1" smtClean="0">
                              <a:solidFill>
                                <a:schemeClr val="bg1">
                                  <a:lumMod val="50000"/>
                                </a:schemeClr>
                              </a:solidFill>
                              <a:latin typeface="Cambria Math" panose="02040503050406030204" pitchFamily="18" charset="0"/>
                            </a:rPr>
                            <m:t>𝒁</m:t>
                          </m:r>
                        </m:sub>
                        <m:sup>
                          <m:r>
                            <a:rPr lang="fr-FR" b="1" i="1">
                              <a:solidFill>
                                <a:schemeClr val="bg1">
                                  <a:lumMod val="50000"/>
                                </a:schemeClr>
                              </a:solidFill>
                              <a:latin typeface="Cambria Math" panose="02040503050406030204" pitchFamily="18" charset="0"/>
                            </a:rPr>
                            <m:t>𝑨</m:t>
                          </m:r>
                          <m:r>
                            <a:rPr lang="fr-FR" b="1" i="1" smtClean="0">
                              <a:solidFill>
                                <a:schemeClr val="bg1">
                                  <a:lumMod val="50000"/>
                                </a:schemeClr>
                              </a:solidFill>
                              <a:latin typeface="Cambria Math" panose="02040503050406030204" pitchFamily="18" charset="0"/>
                            </a:rPr>
                            <m:t>∗</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err="1" smtClean="0">
                      <a:solidFill>
                        <a:schemeClr val="accent2"/>
                      </a:solidFill>
                    </a:rPr>
                    <a:t>Hi</a:t>
                  </a:r>
                  <a:r>
                    <a:rPr lang="fr-FR" b="1" baseline="30000" dirty="0" err="1">
                      <a:solidFill>
                        <a:schemeClr val="accent2"/>
                      </a:solidFill>
                    </a:rPr>
                    <a:t>q</a:t>
                  </a:r>
                  <a:r>
                    <a:rPr lang="fr-FR" b="1" baseline="30000" dirty="0" smtClean="0">
                      <a:solidFill>
                        <a:schemeClr val="accent2"/>
                      </a:solidFill>
                    </a:rPr>
                    <a:t>+</a:t>
                  </a:r>
                  <a:r>
                    <a:rPr lang="fr-FR" dirty="0" smtClean="0"/>
                    <a:t> (</a:t>
                  </a:r>
                  <a:r>
                    <a:rPr lang="fr-FR" b="1" dirty="0" smtClean="0">
                      <a:solidFill>
                        <a:srgbClr val="00B050"/>
                      </a:solidFill>
                    </a:rPr>
                    <a:t>C</a:t>
                  </a:r>
                  <a:r>
                    <a:rPr lang="fr-FR" dirty="0" smtClean="0"/>
                    <a:t> </a:t>
                  </a:r>
                  <a:r>
                    <a:rPr lang="fr-FR" dirty="0"/>
                    <a:t>,  </a:t>
                  </a:r>
                  <a:r>
                    <a:rPr lang="fr-FR" dirty="0" smtClean="0"/>
                    <a:t>stripping)</a:t>
                  </a:r>
                  <a:r>
                    <a:rPr lang="fr-FR" dirty="0"/>
                    <a:t>	</a:t>
                  </a:r>
                  <a14:m>
                    <m:oMath xmlns:m="http://schemas.openxmlformats.org/officeDocument/2006/math">
                      <m:r>
                        <m:rPr>
                          <m:nor/>
                        </m:rPr>
                        <a:rPr lang="fr-FR" b="1" dirty="0" smtClean="0">
                          <a:solidFill>
                            <a:schemeClr val="bg1">
                              <a:lumMod val="50000"/>
                            </a:schemeClr>
                          </a:solidFill>
                        </a:rPr>
                        <m:t>Hi</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q</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n</m:t>
                      </m:r>
                      <m:r>
                        <m:rPr>
                          <m:nor/>
                        </m:rPr>
                        <a:rPr lang="fr-FR" b="1" i="0" baseline="30000" dirty="0" smtClean="0">
                          <a:solidFill>
                            <a:schemeClr val="bg1">
                              <a:lumMod val="50000"/>
                            </a:schemeClr>
                          </a:solidFill>
                        </a:rPr>
                        <m:t>)+</m:t>
                      </m:r>
                    </m:oMath>
                  </a14:m>
                  <a:endParaRPr lang="en-US" b="1" dirty="0">
                    <a:solidFill>
                      <a:schemeClr val="bg1">
                        <a:lumMod val="50000"/>
                      </a:schemeClr>
                    </a:solidFill>
                  </a:endParaRPr>
                </a:p>
              </p:txBody>
            </p:sp>
          </mc:Choice>
          <mc:Fallback xmlns="">
            <p:sp>
              <p:nvSpPr>
                <p:cNvPr id="2" name="ZoneTexte 1"/>
                <p:cNvSpPr txBox="1">
                  <a:spLocks noRot="1" noChangeAspect="1" noMove="1" noResize="1" noEditPoints="1" noAdjustHandles="1" noChangeArrowheads="1" noChangeShapeType="1" noTextEdit="1"/>
                </p:cNvSpPr>
                <p:nvPr/>
              </p:nvSpPr>
              <p:spPr>
                <a:xfrm>
                  <a:off x="816488" y="866719"/>
                  <a:ext cx="4092787" cy="2149563"/>
                </a:xfrm>
                <a:prstGeom prst="rect">
                  <a:avLst/>
                </a:prstGeom>
                <a:blipFill>
                  <a:blip r:embed="rId3"/>
                  <a:stretch>
                    <a:fillRect l="-1341" t="-1705" r="-447" b="-3693"/>
                  </a:stretch>
                </a:blipFill>
              </p:spPr>
              <p:txBody>
                <a:bodyPr/>
                <a:lstStyle/>
                <a:p>
                  <a:r>
                    <a:rPr lang="en-US">
                      <a:noFill/>
                    </a:rPr>
                    <a:t> </a:t>
                  </a:r>
                </a:p>
              </p:txBody>
            </p:sp>
          </mc:Fallback>
        </mc:AlternateContent>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32" y="2408853"/>
              <a:ext cx="207645" cy="213360"/>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65" y="2083689"/>
              <a:ext cx="220980" cy="215265"/>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85" y="2716296"/>
              <a:ext cx="205740" cy="215265"/>
            </a:xfrm>
            <a:prstGeom prst="rect">
              <a:avLst/>
            </a:prstGeom>
          </p:spPr>
        </p:pic>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93" y="1780056"/>
              <a:ext cx="222885" cy="211455"/>
            </a:xfrm>
            <a:prstGeom prst="rect">
              <a:avLst/>
            </a:prstGeom>
          </p:spPr>
        </p:pic>
        <p:pic>
          <p:nvPicPr>
            <p:cNvPr id="74" name="Imag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2" y="1240815"/>
              <a:ext cx="220980" cy="215265"/>
            </a:xfrm>
            <a:prstGeom prst="rect">
              <a:avLst/>
            </a:prstGeom>
          </p:spPr>
        </p:pic>
        <p:pic>
          <p:nvPicPr>
            <p:cNvPr id="75" name="Imag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479" y="1497559"/>
              <a:ext cx="222885" cy="211455"/>
            </a:xfrm>
            <a:prstGeom prst="rect">
              <a:avLst/>
            </a:prstGeom>
          </p:spPr>
        </p:pic>
        <p:pic>
          <p:nvPicPr>
            <p:cNvPr id="76" name="Imag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12" y="961059"/>
              <a:ext cx="222885" cy="211455"/>
            </a:xfrm>
            <a:prstGeom prst="rect">
              <a:avLst/>
            </a:prstGeom>
          </p:spPr>
        </p:pic>
      </p:grpSp>
      <p:pic>
        <p:nvPicPr>
          <p:cNvPr id="84" name="Picture 5" descr="Targets"/>
          <p:cNvPicPr>
            <a:picLocks noChangeAspect="1" noChangeArrowheads="1"/>
          </p:cNvPicPr>
          <p:nvPr/>
        </p:nvPicPr>
        <p:blipFill rotWithShape="1">
          <a:blip r:embed="rId8">
            <a:lum bright="6000"/>
            <a:extLst>
              <a:ext uri="{28A0092B-C50C-407E-A947-70E740481C1C}">
                <a14:useLocalDpi xmlns:a14="http://schemas.microsoft.com/office/drawing/2010/main" val="0"/>
              </a:ext>
            </a:extLst>
          </a:blip>
          <a:srcRect l="36285" r="757"/>
          <a:stretch/>
        </p:blipFill>
        <p:spPr bwMode="auto">
          <a:xfrm>
            <a:off x="4864637" y="2159905"/>
            <a:ext cx="2952000" cy="298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e 26"/>
          <p:cNvGrpSpPr/>
          <p:nvPr/>
        </p:nvGrpSpPr>
        <p:grpSpPr>
          <a:xfrm>
            <a:off x="7685109" y="2661406"/>
            <a:ext cx="2124075" cy="1646824"/>
            <a:chOff x="6688960" y="2892479"/>
            <a:chExt cx="2124075" cy="1646824"/>
          </a:xfrm>
        </p:grpSpPr>
        <p:pic>
          <p:nvPicPr>
            <p:cNvPr id="87" name="Image 86"/>
            <p:cNvPicPr>
              <a:picLocks noChangeAspect="1"/>
            </p:cNvPicPr>
            <p:nvPr/>
          </p:nvPicPr>
          <p:blipFill rotWithShape="1">
            <a:blip r:embed="rId9">
              <a:extLst>
                <a:ext uri="{28A0092B-C50C-407E-A947-70E740481C1C}">
                  <a14:useLocalDpi xmlns:a14="http://schemas.microsoft.com/office/drawing/2010/main" val="0"/>
                </a:ext>
              </a:extLst>
            </a:blip>
            <a:srcRect l="24369" t="6835" r="17532" b="30507"/>
            <a:stretch/>
          </p:blipFill>
          <p:spPr>
            <a:xfrm>
              <a:off x="6900216" y="2892479"/>
              <a:ext cx="1683023" cy="1361317"/>
            </a:xfrm>
            <a:prstGeom prst="rect">
              <a:avLst/>
            </a:prstGeom>
          </p:spPr>
        </p:pic>
        <p:sp>
          <p:nvSpPr>
            <p:cNvPr id="88" name="Text Box 6"/>
            <p:cNvSpPr txBox="1">
              <a:spLocks noChangeArrowheads="1"/>
            </p:cNvSpPr>
            <p:nvPr/>
          </p:nvSpPr>
          <p:spPr bwMode="auto">
            <a:xfrm>
              <a:off x="6688960" y="4262304"/>
              <a:ext cx="21240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algn="ctr">
                <a:spcBef>
                  <a:spcPct val="50000"/>
                </a:spcBef>
              </a:pPr>
              <a:r>
                <a:rPr lang="en-GB" altLang="en-US" sz="1200" i="0" dirty="0" smtClean="0">
                  <a:latin typeface="Tahoma" panose="020B0604030504040204" pitchFamily="34" charset="0"/>
                </a:rPr>
                <a:t>Plunger targets</a:t>
              </a:r>
              <a:endParaRPr lang="en-GB" altLang="en-US" sz="1200" i="0" dirty="0">
                <a:latin typeface="Arial" panose="020B0604020202020204" pitchFamily="34" charset="0"/>
              </a:endParaRPr>
            </a:p>
          </p:txBody>
        </p:sp>
      </p:grpSp>
      <p:sp>
        <p:nvSpPr>
          <p:cNvPr id="65" name="ZoneTexte 64"/>
          <p:cNvSpPr txBox="1"/>
          <p:nvPr/>
        </p:nvSpPr>
        <p:spPr>
          <a:xfrm>
            <a:off x="4784909" y="5097053"/>
            <a:ext cx="1638590" cy="215444"/>
          </a:xfrm>
          <a:prstGeom prst="rect">
            <a:avLst/>
          </a:prstGeom>
          <a:noFill/>
        </p:spPr>
        <p:txBody>
          <a:bodyPr wrap="none" rtlCol="0">
            <a:spAutoFit/>
          </a:bodyPr>
          <a:lstStyle/>
          <a:p>
            <a:r>
              <a:rPr lang="fr-FR" sz="800" i="1" dirty="0" err="1"/>
              <a:t>Courtesy</a:t>
            </a:r>
            <a:r>
              <a:rPr lang="fr-FR" sz="800" i="1" dirty="0"/>
              <a:t> of </a:t>
            </a:r>
            <a:r>
              <a:rPr lang="fr-FR" sz="800" i="1" dirty="0" smtClean="0"/>
              <a:t>A. Stolarz, A. </a:t>
            </a:r>
            <a:r>
              <a:rPr lang="fr-FR" sz="800" i="1" dirty="0" err="1" smtClean="0"/>
              <a:t>Mitu</a:t>
            </a:r>
            <a:endParaRPr lang="fr-FR" sz="800" i="1" dirty="0"/>
          </a:p>
        </p:txBody>
      </p:sp>
      <p:grpSp>
        <p:nvGrpSpPr>
          <p:cNvPr id="6" name="Groupe 5"/>
          <p:cNvGrpSpPr/>
          <p:nvPr/>
        </p:nvGrpSpPr>
        <p:grpSpPr>
          <a:xfrm>
            <a:off x="5845162" y="2075165"/>
            <a:ext cx="6256637" cy="4784398"/>
            <a:chOff x="5845162" y="2075165"/>
            <a:chExt cx="6256637" cy="4784398"/>
          </a:xfrm>
        </p:grpSpPr>
        <p:grpSp>
          <p:nvGrpSpPr>
            <p:cNvPr id="3" name="Groupe 2"/>
            <p:cNvGrpSpPr/>
            <p:nvPr/>
          </p:nvGrpSpPr>
          <p:grpSpPr>
            <a:xfrm>
              <a:off x="5845162" y="2714809"/>
              <a:ext cx="6256637" cy="4144754"/>
              <a:chOff x="5845162" y="2714809"/>
              <a:chExt cx="6256637" cy="4144754"/>
            </a:xfrm>
          </p:grpSpPr>
          <p:grpSp>
            <p:nvGrpSpPr>
              <p:cNvPr id="29" name="Groupe 28"/>
              <p:cNvGrpSpPr/>
              <p:nvPr/>
            </p:nvGrpSpPr>
            <p:grpSpPr>
              <a:xfrm>
                <a:off x="5845162" y="2714809"/>
                <a:ext cx="6256637" cy="3919045"/>
                <a:chOff x="5803037" y="2938955"/>
                <a:chExt cx="6256637" cy="3919045"/>
              </a:xfrm>
            </p:grpSpPr>
            <p:grpSp>
              <p:nvGrpSpPr>
                <p:cNvPr id="28" name="Groupe 27"/>
                <p:cNvGrpSpPr/>
                <p:nvPr/>
              </p:nvGrpSpPr>
              <p:grpSpPr>
                <a:xfrm>
                  <a:off x="8029553" y="4830352"/>
                  <a:ext cx="2124075" cy="1810913"/>
                  <a:chOff x="6657958" y="4830352"/>
                  <a:chExt cx="2124075" cy="1810913"/>
                </a:xfrm>
              </p:grpSpPr>
              <p:pic>
                <p:nvPicPr>
                  <p:cNvPr id="85" name="Picture 7" descr="d6216714c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0150" y="4830352"/>
                    <a:ext cx="13509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6"/>
                  <p:cNvSpPr txBox="1">
                    <a:spLocks noChangeArrowheads="1"/>
                  </p:cNvSpPr>
                  <p:nvPr/>
                </p:nvSpPr>
                <p:spPr bwMode="auto">
                  <a:xfrm>
                    <a:off x="6657958" y="6179600"/>
                    <a:ext cx="2124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algn="ctr">
                      <a:spcBef>
                        <a:spcPct val="50000"/>
                      </a:spcBef>
                    </a:pPr>
                    <a:r>
                      <a:rPr lang="en-GB" altLang="en-US" sz="1200" i="0" dirty="0">
                        <a:latin typeface="Tahoma" panose="020B0604030504040204" pitchFamily="34" charset="0"/>
                      </a:rPr>
                      <a:t>targets mounted on the wheel for </a:t>
                    </a:r>
                    <a:r>
                      <a:rPr lang="en-GB" altLang="en-US" sz="1200" i="0" dirty="0" smtClean="0">
                        <a:latin typeface="Tahoma" panose="020B0604030504040204" pitchFamily="34" charset="0"/>
                      </a:rPr>
                      <a:t>TASCA</a:t>
                    </a:r>
                    <a:r>
                      <a:rPr lang="en-GB" altLang="en-US" sz="1200" i="0" dirty="0" smtClean="0">
                        <a:latin typeface="Arial" panose="020B0604020202020204" pitchFamily="34" charset="0"/>
                      </a:rPr>
                      <a:t> </a:t>
                    </a:r>
                    <a:endParaRPr lang="en-GB" altLang="en-US" sz="1200" i="0" dirty="0">
                      <a:latin typeface="Arial" panose="020B0604020202020204" pitchFamily="34" charset="0"/>
                    </a:endParaRPr>
                  </a:p>
                </p:txBody>
              </p:sp>
            </p:grpSp>
            <p:pic>
              <p:nvPicPr>
                <p:cNvPr id="89" name="Image 88" descr="Sector_2.JPG"/>
                <p:cNvPicPr>
                  <a:picLocks noChangeAspect="1"/>
                </p:cNvPicPr>
                <p:nvPr/>
              </p:nvPicPr>
              <p:blipFill>
                <a:blip r:embed="rId11" cstate="print"/>
                <a:stretch>
                  <a:fillRect/>
                </a:stretch>
              </p:blipFill>
              <p:spPr>
                <a:xfrm rot="10800000">
                  <a:off x="5803037" y="5651698"/>
                  <a:ext cx="2315635" cy="1101811"/>
                </a:xfrm>
                <a:prstGeom prst="rect">
                  <a:avLst/>
                </a:prstGeom>
              </p:spPr>
            </p:pic>
            <p:sp>
              <p:nvSpPr>
                <p:cNvPr id="91" name="Text Box 6"/>
                <p:cNvSpPr txBox="1">
                  <a:spLocks noChangeArrowheads="1"/>
                </p:cNvSpPr>
                <p:nvPr/>
              </p:nvSpPr>
              <p:spPr bwMode="auto">
                <a:xfrm>
                  <a:off x="9935599" y="6396335"/>
                  <a:ext cx="2124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i="1">
                      <a:solidFill>
                        <a:schemeClr val="tx1"/>
                      </a:solidFill>
                      <a:latin typeface="Times New Roman" panose="02020603050405020304" pitchFamily="18" charset="0"/>
                    </a:defRPr>
                  </a:lvl1pPr>
                  <a:lvl2pPr marL="742950" indent="-285750">
                    <a:defRPr sz="2000" i="1">
                      <a:solidFill>
                        <a:schemeClr val="tx1"/>
                      </a:solidFill>
                      <a:latin typeface="Times New Roman" panose="02020603050405020304" pitchFamily="18" charset="0"/>
                    </a:defRPr>
                  </a:lvl2pPr>
                  <a:lvl3pPr marL="1143000" indent="-228600">
                    <a:defRPr sz="2000" i="1">
                      <a:solidFill>
                        <a:schemeClr val="tx1"/>
                      </a:solidFill>
                      <a:latin typeface="Times New Roman" panose="02020603050405020304" pitchFamily="18" charset="0"/>
                    </a:defRPr>
                  </a:lvl3pPr>
                  <a:lvl4pPr marL="1600200" indent="-228600">
                    <a:defRPr sz="2000" i="1">
                      <a:solidFill>
                        <a:schemeClr val="tx1"/>
                      </a:solidFill>
                      <a:latin typeface="Times New Roman" panose="02020603050405020304" pitchFamily="18" charset="0"/>
                    </a:defRPr>
                  </a:lvl4pPr>
                  <a:lvl5pPr marL="2057400" indent="-228600">
                    <a:defRPr sz="20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defRPr>
                  </a:lvl9pPr>
                </a:lstStyle>
                <a:p>
                  <a:pPr algn="ctr"/>
                  <a:r>
                    <a:rPr lang="en-GB" altLang="en-US" sz="1200" i="0" dirty="0" smtClean="0">
                      <a:latin typeface="Tahoma" panose="020B0604030504040204" pitchFamily="34" charset="0"/>
                    </a:rPr>
                    <a:t>S3 Targets Station</a:t>
                  </a:r>
                </a:p>
                <a:p>
                  <a:pPr algn="ctr"/>
                  <a:r>
                    <a:rPr lang="en-GB" altLang="en-US" sz="1200" i="0" dirty="0" smtClean="0">
                      <a:latin typeface="Tahoma" panose="020B0604030504040204" pitchFamily="34" charset="0"/>
                    </a:rPr>
                    <a:t>Designed for 10pµA</a:t>
                  </a:r>
                  <a:endParaRPr lang="en-GB" altLang="en-US" sz="1200" i="0" dirty="0">
                    <a:latin typeface="Arial" panose="020B0604020202020204" pitchFamily="34" charset="0"/>
                  </a:endParaRPr>
                </a:p>
              </p:txBody>
            </p:sp>
            <p:pic>
              <p:nvPicPr>
                <p:cNvPr id="26" name="Image 25"/>
                <p:cNvPicPr>
                  <a:picLocks noChangeAspect="1"/>
                </p:cNvPicPr>
                <p:nvPr/>
              </p:nvPicPr>
              <p:blipFill>
                <a:blip r:embed="rId12"/>
                <a:stretch>
                  <a:fillRect/>
                </a:stretch>
              </p:blipFill>
              <p:spPr>
                <a:xfrm>
                  <a:off x="9935599" y="2938955"/>
                  <a:ext cx="2105224" cy="3491781"/>
                </a:xfrm>
                <a:prstGeom prst="rect">
                  <a:avLst/>
                </a:prstGeom>
              </p:spPr>
            </p:pic>
          </p:grpSp>
          <p:sp>
            <p:nvSpPr>
              <p:cNvPr id="30" name="Rectangle 29"/>
              <p:cNvSpPr/>
              <p:nvPr/>
            </p:nvSpPr>
            <p:spPr>
              <a:xfrm>
                <a:off x="8313107" y="6259399"/>
                <a:ext cx="2225596" cy="600164"/>
              </a:xfrm>
              <a:prstGeom prst="rect">
                <a:avLst/>
              </a:prstGeom>
            </p:spPr>
            <p:txBody>
              <a:bodyPr wrap="square">
                <a:spAutoFit/>
              </a:bodyPr>
              <a:lstStyle/>
              <a:p>
                <a:pPr fontAlgn="b"/>
                <a:r>
                  <a:rPr lang="pt-BR" sz="1100" b="1" dirty="0" smtClean="0"/>
                  <a:t>I</a:t>
                </a:r>
                <a:r>
                  <a:rPr lang="pt-BR" sz="1100" b="1" baseline="-25000" dirty="0" smtClean="0"/>
                  <a:t>S3</a:t>
                </a:r>
                <a:r>
                  <a:rPr lang="pt-BR" sz="1100" b="1" dirty="0" smtClean="0"/>
                  <a:t> </a:t>
                </a:r>
                <a:r>
                  <a:rPr lang="pt-BR" sz="1100" b="1" dirty="0"/>
                  <a:t>= </a:t>
                </a:r>
                <a:r>
                  <a:rPr lang="pt-BR" sz="1100" b="1" dirty="0">
                    <a:solidFill>
                      <a:schemeClr val="accent6">
                        <a:lumMod val="50000"/>
                      </a:schemeClr>
                    </a:solidFill>
                  </a:rPr>
                  <a:t>1-1.5 pµA à 5 (existing) </a:t>
                </a:r>
                <a:endParaRPr lang="pt-BR" sz="1100" b="1" dirty="0" smtClean="0">
                  <a:solidFill>
                    <a:schemeClr val="accent6">
                      <a:lumMod val="50000"/>
                    </a:schemeClr>
                  </a:solidFill>
                </a:endParaRPr>
              </a:p>
              <a:p>
                <a:pPr fontAlgn="b"/>
                <a:r>
                  <a:rPr lang="pt-BR" sz="1100" b="1" dirty="0" smtClean="0">
                    <a:solidFill>
                      <a:schemeClr val="accent4">
                        <a:lumMod val="75000"/>
                      </a:schemeClr>
                    </a:solidFill>
                  </a:rPr>
                  <a:t>	10 </a:t>
                </a:r>
                <a:r>
                  <a:rPr lang="pt-BR" sz="1100" b="1" dirty="0">
                    <a:solidFill>
                      <a:schemeClr val="accent4">
                        <a:lumMod val="75000"/>
                      </a:schemeClr>
                    </a:solidFill>
                  </a:rPr>
                  <a:t>(estimated) </a:t>
                </a:r>
                <a:endParaRPr lang="pt-BR" sz="1100" b="1" dirty="0" smtClean="0">
                  <a:solidFill>
                    <a:schemeClr val="accent4">
                      <a:lumMod val="75000"/>
                    </a:schemeClr>
                  </a:solidFill>
                </a:endParaRPr>
              </a:p>
              <a:p>
                <a:pPr fontAlgn="b"/>
                <a:r>
                  <a:rPr lang="pt-BR" sz="1100" b="1" dirty="0">
                    <a:solidFill>
                      <a:schemeClr val="accent4">
                        <a:lumMod val="75000"/>
                      </a:schemeClr>
                    </a:solidFill>
                  </a:rPr>
                  <a:t>	</a:t>
                </a:r>
                <a:r>
                  <a:rPr lang="pt-BR" sz="1100" b="1" dirty="0" smtClean="0">
                    <a:solidFill>
                      <a:srgbClr val="FF3300"/>
                    </a:solidFill>
                  </a:rPr>
                  <a:t>20 </a:t>
                </a:r>
                <a:r>
                  <a:rPr lang="pt-BR" sz="1100" b="1" dirty="0">
                    <a:solidFill>
                      <a:srgbClr val="FF3300"/>
                    </a:solidFill>
                  </a:rPr>
                  <a:t>pµA???</a:t>
                </a:r>
                <a:endParaRPr lang="en-US" sz="1100" b="1" dirty="0">
                  <a:solidFill>
                    <a:srgbClr val="FF3300"/>
                  </a:solidFill>
                </a:endParaRPr>
              </a:p>
            </p:txBody>
          </p:sp>
        </p:grpSp>
        <p:pic>
          <p:nvPicPr>
            <p:cNvPr id="4" name="Imag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6572" y="2075165"/>
              <a:ext cx="1048512" cy="589788"/>
            </a:xfrm>
            <a:prstGeom prst="rect">
              <a:avLst/>
            </a:prstGeom>
          </p:spPr>
        </p:pic>
      </p:grpSp>
    </p:spTree>
    <p:extLst>
      <p:ext uri="{BB962C8B-B14F-4D97-AF65-F5344CB8AC3E}">
        <p14:creationId xmlns:p14="http://schemas.microsoft.com/office/powerpoint/2010/main" val="1882140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2.29167E-6 -3.33333E-6 L 0.16797 -0.0081 " pathEditMode="relative" rAng="0" ptsTypes="AA">
                                      <p:cBhvr>
                                        <p:cTn id="6" dur="2000" fill="hold"/>
                                        <p:tgtEl>
                                          <p:spTgt spid="55"/>
                                        </p:tgtEl>
                                        <p:attrNameLst>
                                          <p:attrName>ppt_x</p:attrName>
                                          <p:attrName>ppt_y</p:attrName>
                                        </p:attrNameLst>
                                      </p:cBhvr>
                                      <p:rCtr x="8398" y="-417"/>
                                    </p:animMotion>
                                  </p:childTnLst>
                                </p:cTn>
                              </p:par>
                              <p:par>
                                <p:cTn id="7" presetID="42" presetClass="path" presetSubtype="0" repeatCount="indefinite" fill="hold" grpId="0" nodeType="withEffect">
                                  <p:stCondLst>
                                    <p:cond delay="1900"/>
                                  </p:stCondLst>
                                  <p:childTnLst>
                                    <p:animMotion origin="layout" path="M -1.04167E-6 2.96296E-6 L 0.16797 -0.0081 " pathEditMode="relative" rAng="0" ptsTypes="AA">
                                      <p:cBhvr>
                                        <p:cTn id="8" dur="2000" fill="hold"/>
                                        <p:tgtEl>
                                          <p:spTgt spid="44"/>
                                        </p:tgtEl>
                                        <p:attrNameLst>
                                          <p:attrName>ppt_x</p:attrName>
                                          <p:attrName>ppt_y</p:attrName>
                                        </p:attrNameLst>
                                      </p:cBhvr>
                                      <p:rCtr x="8398" y="-417"/>
                                    </p:animMotion>
                                  </p:childTnLst>
                                </p:cTn>
                              </p:par>
                              <p:par>
                                <p:cTn id="9" presetID="42" presetClass="path" presetSubtype="0" repeatCount="indefinite" fill="hold" grpId="0" nodeType="withEffect">
                                  <p:stCondLst>
                                    <p:cond delay="300"/>
                                  </p:stCondLst>
                                  <p:childTnLst>
                                    <p:animMotion origin="layout" path="M 2.29167E-6 -2.96296E-6 L 0.16797 -0.0081 " pathEditMode="relative" rAng="0" ptsTypes="AA">
                                      <p:cBhvr>
                                        <p:cTn id="10" dur="2000" fill="hold"/>
                                        <p:tgtEl>
                                          <p:spTgt spid="56"/>
                                        </p:tgtEl>
                                        <p:attrNameLst>
                                          <p:attrName>ppt_x</p:attrName>
                                          <p:attrName>ppt_y</p:attrName>
                                        </p:attrNameLst>
                                      </p:cBhvr>
                                      <p:rCtr x="8398" y="-417"/>
                                    </p:animMotion>
                                  </p:childTnLst>
                                </p:cTn>
                              </p:par>
                              <p:par>
                                <p:cTn id="11" presetID="42" presetClass="path" presetSubtype="0" repeatCount="indefinite" fill="hold" grpId="0" nodeType="withEffect">
                                  <p:stCondLst>
                                    <p:cond delay="2300"/>
                                  </p:stCondLst>
                                  <p:childTnLst>
                                    <p:animMotion origin="layout" path="M -1.04167E-6 3.33333E-6 L 0.16797 -0.00811 " pathEditMode="relative" rAng="0" ptsTypes="AA">
                                      <p:cBhvr>
                                        <p:cTn id="12" dur="2000" fill="hold"/>
                                        <p:tgtEl>
                                          <p:spTgt spid="45"/>
                                        </p:tgtEl>
                                        <p:attrNameLst>
                                          <p:attrName>ppt_x</p:attrName>
                                          <p:attrName>ppt_y</p:attrName>
                                        </p:attrNameLst>
                                      </p:cBhvr>
                                      <p:rCtr x="8398" y="-417"/>
                                    </p:animMotion>
                                  </p:childTnLst>
                                </p:cTn>
                              </p:par>
                              <p:par>
                                <p:cTn id="13" presetID="42" presetClass="path" presetSubtype="0" repeatCount="indefinite" fill="hold" grpId="0" nodeType="withEffect">
                                  <p:stCondLst>
                                    <p:cond delay="600"/>
                                  </p:stCondLst>
                                  <p:childTnLst>
                                    <p:animMotion origin="layout" path="M 2.08333E-6 1.11022E-16 L 0.16797 -0.0081 " pathEditMode="relative" rAng="0" ptsTypes="AA">
                                      <p:cBhvr>
                                        <p:cTn id="14" dur="2000" fill="hold"/>
                                        <p:tgtEl>
                                          <p:spTgt spid="57"/>
                                        </p:tgtEl>
                                        <p:attrNameLst>
                                          <p:attrName>ppt_x</p:attrName>
                                          <p:attrName>ppt_y</p:attrName>
                                        </p:attrNameLst>
                                      </p:cBhvr>
                                      <p:rCtr x="8398" y="-417"/>
                                    </p:animMotion>
                                  </p:childTnLst>
                                </p:cTn>
                              </p:par>
                              <p:par>
                                <p:cTn id="15" presetID="42" presetClass="path" presetSubtype="0" repeatCount="indefinite" fill="hold" grpId="0" nodeType="withEffect">
                                  <p:stCondLst>
                                    <p:cond delay="2500"/>
                                  </p:stCondLst>
                                  <p:childTnLst>
                                    <p:animMotion origin="layout" path="M -1.25E-6 -3.7037E-6 L 0.16797 -0.0081 " pathEditMode="relative" rAng="0" ptsTypes="AA">
                                      <p:cBhvr>
                                        <p:cTn id="16" dur="2000" fill="hold"/>
                                        <p:tgtEl>
                                          <p:spTgt spid="46"/>
                                        </p:tgtEl>
                                        <p:attrNameLst>
                                          <p:attrName>ppt_x</p:attrName>
                                          <p:attrName>ppt_y</p:attrName>
                                        </p:attrNameLst>
                                      </p:cBhvr>
                                      <p:rCtr x="8398" y="-417"/>
                                    </p:animMotion>
                                  </p:childTnLst>
                                </p:cTn>
                              </p:par>
                              <p:par>
                                <p:cTn id="17" presetID="42" presetClass="path" presetSubtype="0" repeatCount="indefinite" fill="hold" grpId="0" nodeType="withEffect">
                                  <p:stCondLst>
                                    <p:cond delay="900"/>
                                  </p:stCondLst>
                                  <p:childTnLst>
                                    <p:animMotion origin="layout" path="M 3.33333E-6 0.00093 L 0.16797 -0.00717 " pathEditMode="relative" rAng="0" ptsTypes="AA">
                                      <p:cBhvr>
                                        <p:cTn id="18" dur="2000" fill="hold"/>
                                        <p:tgtEl>
                                          <p:spTgt spid="58"/>
                                        </p:tgtEl>
                                        <p:attrNameLst>
                                          <p:attrName>ppt_x</p:attrName>
                                          <p:attrName>ppt_y</p:attrName>
                                        </p:attrNameLst>
                                      </p:cBhvr>
                                      <p:rCtr x="8398" y="-417"/>
                                    </p:animMotion>
                                  </p:childTnLst>
                                </p:cTn>
                              </p:par>
                              <p:par>
                                <p:cTn id="19" presetID="42" presetClass="path" presetSubtype="0" repeatCount="indefinite" fill="hold" grpId="0" nodeType="withEffect">
                                  <p:stCondLst>
                                    <p:cond delay="2900"/>
                                  </p:stCondLst>
                                  <p:childTnLst>
                                    <p:animMotion origin="layout" path="M 2.77556E-17 0.00092 L 0.16797 -0.00718 " pathEditMode="relative" rAng="0" ptsTypes="AA">
                                      <p:cBhvr>
                                        <p:cTn id="20" dur="2000" fill="hold"/>
                                        <p:tgtEl>
                                          <p:spTgt spid="47"/>
                                        </p:tgtEl>
                                        <p:attrNameLst>
                                          <p:attrName>ppt_x</p:attrName>
                                          <p:attrName>ppt_y</p:attrName>
                                        </p:attrNameLst>
                                      </p:cBhvr>
                                      <p:rCtr x="8398" y="-417"/>
                                    </p:animMotion>
                                  </p:childTnLst>
                                </p:cTn>
                              </p:par>
                              <p:par>
                                <p:cTn id="21" presetID="42" presetClass="path" presetSubtype="0" repeatCount="indefinite" fill="hold" grpId="0" nodeType="withEffect">
                                  <p:stCondLst>
                                    <p:cond delay="1100"/>
                                  </p:stCondLst>
                                  <p:childTnLst>
                                    <p:animMotion origin="layout" path="M -1.25E-6 -1.48148E-6 L 0.16797 -0.0081 " pathEditMode="relative" rAng="0" ptsTypes="AA">
                                      <p:cBhvr>
                                        <p:cTn id="22" dur="2000" fill="hold"/>
                                        <p:tgtEl>
                                          <p:spTgt spid="59"/>
                                        </p:tgtEl>
                                        <p:attrNameLst>
                                          <p:attrName>ppt_x</p:attrName>
                                          <p:attrName>ppt_y</p:attrName>
                                        </p:attrNameLst>
                                      </p:cBhvr>
                                      <p:rCtr x="8398" y="-417"/>
                                    </p:animMotion>
                                  </p:childTnLst>
                                </p:cTn>
                              </p:par>
                              <p:par>
                                <p:cTn id="23" presetID="42" presetClass="path" presetSubtype="0" repeatCount="indefinite" fill="hold" grpId="0" nodeType="withEffect">
                                  <p:stCondLst>
                                    <p:cond delay="3000"/>
                                  </p:stCondLst>
                                  <p:childTnLst>
                                    <p:animMotion origin="layout" path="M -8.33333E-7 1.48148E-6 L 0.16341 -0.00741 " pathEditMode="relative" rAng="0" ptsTypes="AA">
                                      <p:cBhvr>
                                        <p:cTn id="24" dur="2000" fill="hold"/>
                                        <p:tgtEl>
                                          <p:spTgt spid="43"/>
                                        </p:tgtEl>
                                        <p:attrNameLst>
                                          <p:attrName>ppt_x</p:attrName>
                                          <p:attrName>ppt_y</p:attrName>
                                        </p:attrNameLst>
                                      </p:cBhvr>
                                      <p:rCtr x="8164" y="-370"/>
                                    </p:animMotion>
                                  </p:childTnLst>
                                </p:cTn>
                              </p:par>
                              <p:par>
                                <p:cTn id="25" presetID="42" presetClass="path" presetSubtype="0" repeatCount="indefinite" fill="hold" grpId="0" nodeType="withEffect">
                                  <p:stCondLst>
                                    <p:cond delay="3100"/>
                                  </p:stCondLst>
                                  <p:childTnLst>
                                    <p:animMotion origin="layout" path="M 5E-6 4.81481E-6 L 0.16797 -0.00811 " pathEditMode="relative" rAng="0" ptsTypes="AA">
                                      <p:cBhvr>
                                        <p:cTn id="26" dur="2000" fill="hold"/>
                                        <p:tgtEl>
                                          <p:spTgt spid="48"/>
                                        </p:tgtEl>
                                        <p:attrNameLst>
                                          <p:attrName>ppt_x</p:attrName>
                                          <p:attrName>ppt_y</p:attrName>
                                        </p:attrNameLst>
                                      </p:cBhvr>
                                      <p:rCtr x="8398" y="-417"/>
                                    </p:animMotion>
                                  </p:childTnLst>
                                </p:cTn>
                              </p:par>
                              <p:par>
                                <p:cTn id="27" presetID="42" presetClass="path" presetSubtype="0" repeatCount="indefinite" fill="hold" grpId="0" nodeType="withEffect">
                                  <p:stCondLst>
                                    <p:cond delay="1300"/>
                                  </p:stCondLst>
                                  <p:childTnLst>
                                    <p:animMotion origin="layout" path="M 0 0.00093 L 0.16797 -0.00718 " pathEditMode="relative" rAng="0" ptsTypes="AA">
                                      <p:cBhvr>
                                        <p:cTn id="28" dur="2000" fill="hold"/>
                                        <p:tgtEl>
                                          <p:spTgt spid="60"/>
                                        </p:tgtEl>
                                        <p:attrNameLst>
                                          <p:attrName>ppt_x</p:attrName>
                                          <p:attrName>ppt_y</p:attrName>
                                        </p:attrNameLst>
                                      </p:cBhvr>
                                      <p:rCtr x="8398" y="-417"/>
                                    </p:animMotion>
                                  </p:childTnLst>
                                </p:cTn>
                              </p:par>
                              <p:par>
                                <p:cTn id="29" presetID="42" presetClass="path" presetSubtype="0" repeatCount="indefinite" fill="hold" grpId="0" nodeType="withEffect">
                                  <p:stCondLst>
                                    <p:cond delay="3200"/>
                                  </p:stCondLst>
                                  <p:childTnLst>
                                    <p:animMotion origin="layout" path="M -3.54167E-6 0.00093 L 0.16797 -0.00717 " pathEditMode="relative" rAng="0" ptsTypes="AA">
                                      <p:cBhvr>
                                        <p:cTn id="30" dur="2000" fill="hold"/>
                                        <p:tgtEl>
                                          <p:spTgt spid="49"/>
                                        </p:tgtEl>
                                        <p:attrNameLst>
                                          <p:attrName>ppt_x</p:attrName>
                                          <p:attrName>ppt_y</p:attrName>
                                        </p:attrNameLst>
                                      </p:cBhvr>
                                      <p:rCtr x="8398" y="-417"/>
                                    </p:animMotion>
                                  </p:childTnLst>
                                </p:cTn>
                              </p:par>
                              <p:par>
                                <p:cTn id="31" presetID="42" presetClass="path" presetSubtype="0" repeatCount="indefinite" fill="hold" grpId="0" nodeType="withEffect">
                                  <p:stCondLst>
                                    <p:cond delay="1700"/>
                                  </p:stCondLst>
                                  <p:childTnLst>
                                    <p:animMotion origin="layout" path="M 2.08333E-6 1.11022E-16 L 0.16797 -0.0081 " pathEditMode="relative" rAng="0" ptsTypes="AA">
                                      <p:cBhvr>
                                        <p:cTn id="32" dur="2000" fill="hold"/>
                                        <p:tgtEl>
                                          <p:spTgt spid="61"/>
                                        </p:tgtEl>
                                        <p:attrNameLst>
                                          <p:attrName>ppt_x</p:attrName>
                                          <p:attrName>ppt_y</p:attrName>
                                        </p:attrNameLst>
                                      </p:cBhvr>
                                      <p:rCtr x="8398" y="-417"/>
                                    </p:animMotion>
                                  </p:childTnLst>
                                </p:cTn>
                              </p:par>
                              <p:par>
                                <p:cTn id="33" presetID="42" presetClass="path" presetSubtype="0" repeatCount="indefinite" fill="hold" grpId="0" nodeType="withEffect">
                                  <p:stCondLst>
                                    <p:cond delay="3700"/>
                                  </p:stCondLst>
                                  <p:childTnLst>
                                    <p:animMotion origin="layout" path="M -6.25E-7 3.7037E-7 L 0.15899 -0.00579 " pathEditMode="relative" rAng="0" ptsTypes="AA">
                                      <p:cBhvr>
                                        <p:cTn id="34" dur="2000" fill="hold"/>
                                        <p:tgtEl>
                                          <p:spTgt spid="42"/>
                                        </p:tgtEl>
                                        <p:attrNameLst>
                                          <p:attrName>ppt_x</p:attrName>
                                          <p:attrName>ppt_y</p:attrName>
                                        </p:attrNameLst>
                                      </p:cBhvr>
                                      <p:rCtr x="7943" y="-301"/>
                                    </p:animMotion>
                                  </p:childTnLst>
                                </p:cTn>
                              </p:par>
                              <p:par>
                                <p:cTn id="35" presetID="42" presetClass="path" presetSubtype="0" repeatCount="indefinite" fill="hold" grpId="0" nodeType="withEffect">
                                  <p:stCondLst>
                                    <p:cond delay="3700"/>
                                  </p:stCondLst>
                                  <p:childTnLst>
                                    <p:animMotion origin="layout" path="M -1.25E-6 -3.7037E-6 L 0.16797 -0.0081 " pathEditMode="relative" rAng="0" ptsTypes="AA">
                                      <p:cBhvr>
                                        <p:cTn id="36" dur="2000" fill="hold"/>
                                        <p:tgtEl>
                                          <p:spTgt spid="50"/>
                                        </p:tgtEl>
                                        <p:attrNameLst>
                                          <p:attrName>ppt_x</p:attrName>
                                          <p:attrName>ppt_y</p:attrName>
                                        </p:attrNameLst>
                                      </p:cBhvr>
                                      <p:rCtr x="8398" y="-417"/>
                                    </p:animMotion>
                                  </p:childTnLst>
                                </p:cTn>
                              </p:par>
                              <p:par>
                                <p:cTn id="37" presetID="42" presetClass="path" presetSubtype="0" repeatCount="indefinite" fill="hold" grpId="0" nodeType="withEffect">
                                  <p:stCondLst>
                                    <p:cond delay="2000"/>
                                  </p:stCondLst>
                                  <p:childTnLst>
                                    <p:animMotion origin="layout" path="M 1.875E-6 2.96296E-6 L 0.16797 -0.0081 " pathEditMode="relative" rAng="0" ptsTypes="AA">
                                      <p:cBhvr>
                                        <p:cTn id="38" dur="2000" fill="hold"/>
                                        <p:tgtEl>
                                          <p:spTgt spid="62"/>
                                        </p:tgtEl>
                                        <p:attrNameLst>
                                          <p:attrName>ppt_x</p:attrName>
                                          <p:attrName>ppt_y</p:attrName>
                                        </p:attrNameLst>
                                      </p:cBhvr>
                                      <p:rCtr x="8398" y="-417"/>
                                    </p:animMotion>
                                  </p:childTnLst>
                                </p:cTn>
                              </p:par>
                              <p:par>
                                <p:cTn id="39" presetID="42" presetClass="path" presetSubtype="0" repeatCount="indefinite" fill="hold" grpId="0" nodeType="withEffect">
                                  <p:stCondLst>
                                    <p:cond delay="3900"/>
                                  </p:stCondLst>
                                  <p:childTnLst>
                                    <p:animMotion origin="layout" path="M -1.66667E-6 -7.40741E-7 L 0.16797 -0.0081 " pathEditMode="relative" rAng="0" ptsTypes="AA">
                                      <p:cBhvr>
                                        <p:cTn id="40" dur="2000" fill="hold"/>
                                        <p:tgtEl>
                                          <p:spTgt spid="52"/>
                                        </p:tgtEl>
                                        <p:attrNameLst>
                                          <p:attrName>ppt_x</p:attrName>
                                          <p:attrName>ppt_y</p:attrName>
                                        </p:attrNameLst>
                                      </p:cBhvr>
                                      <p:rCtr x="8398" y="-417"/>
                                    </p:animMotion>
                                  </p:childTnLst>
                                </p:cTn>
                              </p:par>
                              <p:par>
                                <p:cTn id="41" presetID="42" presetClass="path" presetSubtype="0" repeatCount="indefinite" fill="hold" grpId="0" nodeType="withEffect">
                                  <p:stCondLst>
                                    <p:cond delay="2500"/>
                                  </p:stCondLst>
                                  <p:childTnLst>
                                    <p:animMotion origin="layout" path="M -2.08333E-7 0.00092 L 0.16797 -0.00718 " pathEditMode="relative" rAng="0" ptsTypes="AA">
                                      <p:cBhvr>
                                        <p:cTn id="42" dur="2000" fill="hold"/>
                                        <p:tgtEl>
                                          <p:spTgt spid="63"/>
                                        </p:tgtEl>
                                        <p:attrNameLst>
                                          <p:attrName>ppt_x</p:attrName>
                                          <p:attrName>ppt_y</p:attrName>
                                        </p:attrNameLst>
                                      </p:cBhvr>
                                      <p:rCtr x="8398" y="-417"/>
                                    </p:animMotion>
                                  </p:childTnLst>
                                </p:cTn>
                              </p:par>
                              <p:par>
                                <p:cTn id="43" presetID="42" presetClass="path" presetSubtype="0" repeatCount="indefinite" fill="hold" grpId="0" nodeType="withEffect">
                                  <p:stCondLst>
                                    <p:cond delay="4400"/>
                                  </p:stCondLst>
                                  <p:childTnLst>
                                    <p:animMotion origin="layout" path="M -3.75E-6 0.00093 L 0.16797 -0.00718 " pathEditMode="relative" rAng="0" ptsTypes="AA">
                                      <p:cBhvr>
                                        <p:cTn id="44" dur="2000" fill="hold"/>
                                        <p:tgtEl>
                                          <p:spTgt spid="53"/>
                                        </p:tgtEl>
                                        <p:attrNameLst>
                                          <p:attrName>ppt_x</p:attrName>
                                          <p:attrName>ppt_y</p:attrName>
                                        </p:attrNameLst>
                                      </p:cBhvr>
                                      <p:rCtr x="8398" y="-417"/>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220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470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2"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a:spLocks noGrp="1"/>
          </p:cNvSpPr>
          <p:nvPr>
            <p:ph type="title"/>
          </p:nvPr>
        </p:nvSpPr>
        <p:spPr>
          <a:xfrm>
            <a:off x="3962400" y="76200"/>
            <a:ext cx="666636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Choix de l’électrolyte, concentration de l’eau</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13"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grpSp>
        <p:nvGrpSpPr>
          <p:cNvPr id="3" name="Groupe 2"/>
          <p:cNvGrpSpPr/>
          <p:nvPr/>
        </p:nvGrpSpPr>
        <p:grpSpPr>
          <a:xfrm>
            <a:off x="3276600" y="4770329"/>
            <a:ext cx="6400800" cy="1800493"/>
            <a:chOff x="1752600" y="4796118"/>
            <a:chExt cx="6400800" cy="1800493"/>
          </a:xfrm>
        </p:grpSpPr>
        <p:sp>
          <p:nvSpPr>
            <p:cNvPr id="2" name="ZoneTexte 1"/>
            <p:cNvSpPr txBox="1"/>
            <p:nvPr/>
          </p:nvSpPr>
          <p:spPr bwMode="auto">
            <a:xfrm>
              <a:off x="1752600" y="4796118"/>
              <a:ext cx="6400800" cy="1800493"/>
            </a:xfrm>
            <a:prstGeom prst="rect">
              <a:avLst/>
            </a:prstGeom>
            <a:solidFill>
              <a:schemeClr val="bg1"/>
            </a:solidFill>
            <a:ln w="9525">
              <a:noFill/>
              <a:miter lim="800000"/>
              <a:headEnd/>
              <a:tailEnd/>
            </a:ln>
          </p:spPr>
          <p:txBody>
            <a:bodyPr wrap="square" rtlCol="0">
              <a:spAutoFit/>
            </a:bodyPr>
            <a:lstStyle/>
            <a:p>
              <a:pPr marL="285750" indent="-285750" algn="just">
                <a:spcAft>
                  <a:spcPts val="600"/>
                </a:spcAft>
                <a:buFont typeface="Arial" panose="020B0604020202020204" pitchFamily="34" charset="0"/>
                <a:buChar char="•"/>
              </a:pPr>
              <a:r>
                <a:rPr lang="fr-FR" sz="1600" dirty="0"/>
                <a:t>La valeur absolue du courant augmente avec la tension.</a:t>
              </a:r>
            </a:p>
            <a:p>
              <a:pPr marL="285750" indent="-285750" algn="just">
                <a:spcAft>
                  <a:spcPts val="600"/>
                </a:spcAft>
                <a:buFont typeface="Arial" panose="020B0604020202020204" pitchFamily="34" charset="0"/>
                <a:buChar char="•"/>
              </a:pPr>
              <a:r>
                <a:rPr lang="fr-FR" sz="1600" dirty="0"/>
                <a:t>La valeur absolue du courant augmente avec la concentration en eau.</a:t>
              </a:r>
            </a:p>
            <a:p>
              <a:pPr marL="285750" indent="-285750" algn="just">
                <a:spcAft>
                  <a:spcPts val="600"/>
                </a:spcAft>
                <a:buFont typeface="Arial" panose="020B0604020202020204" pitchFamily="34" charset="0"/>
                <a:buChar char="•"/>
              </a:pPr>
              <a:r>
                <a:rPr lang="fr-FR" sz="1600" dirty="0"/>
                <a:t>Le signal est perturbé quand la tension imposée est élevée. Ceci est dû est à la production de H</a:t>
              </a:r>
              <a:r>
                <a:rPr lang="fr-FR" sz="1600" baseline="-25000" dirty="0"/>
                <a:t>2</a:t>
              </a:r>
              <a:r>
                <a:rPr lang="fr-FR" sz="1600" dirty="0"/>
                <a:t>(g).</a:t>
              </a:r>
            </a:p>
            <a:p>
              <a:pPr algn="ctr">
                <a:spcAft>
                  <a:spcPts val="600"/>
                </a:spcAft>
              </a:pPr>
              <a:r>
                <a:rPr lang="fr-FR" sz="1600" dirty="0"/>
                <a:t>2H</a:t>
              </a:r>
              <a:r>
                <a:rPr lang="fr-FR" sz="1600" baseline="-25000" dirty="0"/>
                <a:t>2</a:t>
              </a:r>
              <a:r>
                <a:rPr lang="fr-FR" sz="1600" dirty="0"/>
                <a:t>O  +  2e 	</a:t>
              </a:r>
              <a:r>
                <a:rPr lang="fr-FR" sz="1600" dirty="0">
                  <a:sym typeface="Symbol" panose="05050102010706020507" pitchFamily="18" charset="2"/>
                </a:rPr>
                <a:t>H</a:t>
              </a:r>
              <a:r>
                <a:rPr lang="fr-FR" sz="1600" baseline="-25000" dirty="0">
                  <a:sym typeface="Symbol" panose="05050102010706020507" pitchFamily="18" charset="2"/>
                </a:rPr>
                <a:t>2</a:t>
              </a:r>
              <a:r>
                <a:rPr lang="fr-FR" sz="1600" dirty="0">
                  <a:sym typeface="Symbol" panose="05050102010706020507" pitchFamily="18" charset="2"/>
                </a:rPr>
                <a:t> (g)  +  2OH</a:t>
              </a:r>
              <a:r>
                <a:rPr lang="fr-FR" sz="1600" baseline="30000" dirty="0">
                  <a:sym typeface="Symbol" panose="05050102010706020507" pitchFamily="18" charset="2"/>
                </a:rPr>
                <a:t>-</a:t>
              </a:r>
              <a:endParaRPr lang="fr-FR" sz="1600" dirty="0"/>
            </a:p>
          </p:txBody>
        </p:sp>
        <p:cxnSp>
          <p:nvCxnSpPr>
            <p:cNvPr id="4" name="Connecteur droit avec flèche 3"/>
            <p:cNvCxnSpPr/>
            <p:nvPr/>
          </p:nvCxnSpPr>
          <p:spPr>
            <a:xfrm>
              <a:off x="4589929" y="6172200"/>
              <a:ext cx="5022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220" y="1461563"/>
            <a:ext cx="4188782" cy="31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378" y="1458388"/>
            <a:ext cx="4234455" cy="31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bwMode="auto">
          <a:xfrm>
            <a:off x="3254188" y="4309646"/>
            <a:ext cx="1590500" cy="338554"/>
          </a:xfrm>
          <a:prstGeom prst="rect">
            <a:avLst/>
          </a:prstGeom>
          <a:noFill/>
          <a:ln w="9525">
            <a:noFill/>
            <a:miter lim="800000"/>
            <a:headEnd/>
            <a:tailEnd/>
          </a:ln>
        </p:spPr>
        <p:txBody>
          <a:bodyPr wrap="none" rtlCol="0">
            <a:spAutoFit/>
          </a:bodyPr>
          <a:lstStyle/>
          <a:p>
            <a:r>
              <a:rPr lang="fr-FR" sz="1600" b="1" dirty="0"/>
              <a:t>[H</a:t>
            </a:r>
            <a:r>
              <a:rPr lang="fr-FR" sz="1600" b="1" baseline="-25000" dirty="0"/>
              <a:t>2</a:t>
            </a:r>
            <a:r>
              <a:rPr lang="fr-FR" sz="1600" b="1" dirty="0"/>
              <a:t>O] = 0.22 M</a:t>
            </a:r>
          </a:p>
        </p:txBody>
      </p:sp>
      <p:sp>
        <p:nvSpPr>
          <p:cNvPr id="10" name="Zone de texte 20"/>
          <p:cNvSpPr txBox="1"/>
          <p:nvPr/>
        </p:nvSpPr>
        <p:spPr>
          <a:xfrm>
            <a:off x="4004076" y="906544"/>
            <a:ext cx="4225524" cy="388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ctr" anchorCtr="0" forceAA="0" compatLnSpc="1">
            <a:prstTxWarp prst="textNoShape">
              <a:avLst/>
            </a:prstTxWarp>
            <a:noAutofit/>
          </a:bodyPr>
          <a:lstStyle/>
          <a:p>
            <a:pPr algn="ctr">
              <a:lnSpc>
                <a:spcPct val="150000"/>
              </a:lnSpc>
            </a:pPr>
            <a:r>
              <a:rPr lang="fr-FR" sz="1600" b="1" dirty="0">
                <a:solidFill>
                  <a:srgbClr val="7030A0"/>
                </a:solidFill>
                <a:ea typeface="Times New Roman"/>
              </a:rPr>
              <a:t>[</a:t>
            </a:r>
            <a:r>
              <a:rPr lang="fr-FR" sz="1600" b="1" dirty="0" err="1">
                <a:solidFill>
                  <a:srgbClr val="7030A0"/>
                </a:solidFill>
                <a:ea typeface="Times New Roman"/>
              </a:rPr>
              <a:t>Nd</a:t>
            </a:r>
            <a:r>
              <a:rPr lang="fr-FR" sz="1600" b="1" dirty="0">
                <a:solidFill>
                  <a:srgbClr val="7030A0"/>
                </a:solidFill>
                <a:ea typeface="Times New Roman"/>
              </a:rPr>
              <a:t>(NO</a:t>
            </a:r>
            <a:r>
              <a:rPr lang="fr-FR" sz="1600" b="1" baseline="-25000" dirty="0">
                <a:solidFill>
                  <a:srgbClr val="7030A0"/>
                </a:solidFill>
                <a:ea typeface="Times New Roman"/>
              </a:rPr>
              <a:t>3</a:t>
            </a:r>
            <a:r>
              <a:rPr lang="fr-FR" sz="1600" b="1" dirty="0">
                <a:solidFill>
                  <a:srgbClr val="7030A0"/>
                </a:solidFill>
                <a:ea typeface="Times New Roman"/>
              </a:rPr>
              <a:t>)</a:t>
            </a:r>
            <a:r>
              <a:rPr lang="fr-FR" sz="1600" b="1" baseline="-25000" dirty="0">
                <a:solidFill>
                  <a:srgbClr val="7030A0"/>
                </a:solidFill>
                <a:ea typeface="Times New Roman"/>
              </a:rPr>
              <a:t>3</a:t>
            </a:r>
            <a:r>
              <a:rPr lang="fr-FR" sz="1600" b="1" dirty="0">
                <a:solidFill>
                  <a:srgbClr val="7030A0"/>
                </a:solidFill>
                <a:ea typeface="Times New Roman"/>
              </a:rPr>
              <a:t>.5H</a:t>
            </a:r>
            <a:r>
              <a:rPr lang="fr-FR" sz="1600" b="1" baseline="-25000" dirty="0">
                <a:solidFill>
                  <a:srgbClr val="7030A0"/>
                </a:solidFill>
                <a:ea typeface="Times New Roman"/>
              </a:rPr>
              <a:t>2</a:t>
            </a:r>
            <a:r>
              <a:rPr lang="fr-FR" sz="1600" b="1" dirty="0">
                <a:solidFill>
                  <a:srgbClr val="7030A0"/>
                </a:solidFill>
                <a:ea typeface="Times New Roman"/>
              </a:rPr>
              <a:t>O] = 5</a:t>
            </a:r>
            <a:r>
              <a:rPr lang="fr-FR" sz="1600" b="1" baseline="30000" dirty="0">
                <a:solidFill>
                  <a:srgbClr val="7030A0"/>
                </a:solidFill>
                <a:ea typeface="Times New Roman"/>
              </a:rPr>
              <a:t> </a:t>
            </a:r>
            <a:r>
              <a:rPr lang="fr-FR" sz="1600" b="1" dirty="0">
                <a:solidFill>
                  <a:srgbClr val="7030A0"/>
                </a:solidFill>
                <a:ea typeface="Times New Roman"/>
              </a:rPr>
              <a:t>10</a:t>
            </a:r>
            <a:r>
              <a:rPr lang="fr-FR" sz="1600" b="1" baseline="30000" dirty="0">
                <a:solidFill>
                  <a:srgbClr val="7030A0"/>
                </a:solidFill>
                <a:ea typeface="Times New Roman"/>
              </a:rPr>
              <a:t>-4</a:t>
            </a:r>
            <a:r>
              <a:rPr lang="fr-FR" sz="1600" b="1" dirty="0">
                <a:solidFill>
                  <a:srgbClr val="7030A0"/>
                </a:solidFill>
                <a:ea typeface="Times New Roman"/>
              </a:rPr>
              <a:t> M	[HNO</a:t>
            </a:r>
            <a:r>
              <a:rPr lang="fr-FR" sz="1600" b="1" baseline="-25000" dirty="0">
                <a:solidFill>
                  <a:srgbClr val="7030A0"/>
                </a:solidFill>
                <a:ea typeface="Times New Roman"/>
              </a:rPr>
              <a:t>3</a:t>
            </a:r>
            <a:r>
              <a:rPr lang="fr-FR" sz="1600" b="1" dirty="0">
                <a:solidFill>
                  <a:srgbClr val="7030A0"/>
                </a:solidFill>
                <a:ea typeface="Times New Roman"/>
              </a:rPr>
              <a:t>] = 10</a:t>
            </a:r>
            <a:r>
              <a:rPr lang="fr-FR" sz="1600" b="1" baseline="30000" dirty="0">
                <a:solidFill>
                  <a:srgbClr val="7030A0"/>
                </a:solidFill>
                <a:ea typeface="Times New Roman"/>
              </a:rPr>
              <a:t>-3</a:t>
            </a:r>
            <a:r>
              <a:rPr lang="fr-FR" sz="1600" b="1" dirty="0">
                <a:solidFill>
                  <a:srgbClr val="7030A0"/>
                </a:solidFill>
                <a:ea typeface="Times New Roman"/>
              </a:rPr>
              <a:t> M</a:t>
            </a:r>
            <a:endParaRPr lang="fr-FR" sz="1600" dirty="0">
              <a:solidFill>
                <a:srgbClr val="7030A0"/>
              </a:solidFill>
              <a:ea typeface="Times New Roman"/>
            </a:endParaRPr>
          </a:p>
        </p:txBody>
      </p:sp>
    </p:spTree>
    <p:extLst>
      <p:ext uri="{BB962C8B-B14F-4D97-AF65-F5344CB8AC3E}">
        <p14:creationId xmlns:p14="http://schemas.microsoft.com/office/powerpoint/2010/main" val="2029895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a:spLocks noGrp="1"/>
          </p:cNvSpPr>
          <p:nvPr>
            <p:ph type="title"/>
          </p:nvPr>
        </p:nvSpPr>
        <p:spPr>
          <a:xfrm>
            <a:off x="3962400" y="76200"/>
            <a:ext cx="66294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Concentration de l’eau et tension imposée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21"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pic>
        <p:nvPicPr>
          <p:cNvPr id="7" name="Image 6"/>
          <p:cNvPicPr>
            <a:picLocks/>
          </p:cNvPicPr>
          <p:nvPr/>
        </p:nvPicPr>
        <p:blipFill rotWithShape="1">
          <a:blip r:embed="rId3" cstate="print">
            <a:extLst>
              <a:ext uri="{28A0092B-C50C-407E-A947-70E740481C1C}">
                <a14:useLocalDpi xmlns:a14="http://schemas.microsoft.com/office/drawing/2010/main" val="0"/>
              </a:ext>
            </a:extLst>
          </a:blip>
          <a:srcRect r="-52" b="46585"/>
          <a:stretch/>
        </p:blipFill>
        <p:spPr bwMode="auto">
          <a:xfrm>
            <a:off x="3303000" y="1552800"/>
            <a:ext cx="2412000" cy="1800000"/>
          </a:xfrm>
          <a:prstGeom prst="rect">
            <a:avLst/>
          </a:prstGeom>
          <a:ln>
            <a:noFill/>
          </a:ln>
          <a:extLst>
            <a:ext uri="{53640926-AAD7-44D8-BBD7-CCE9431645EC}">
              <a14:shadowObscured xmlns:a14="http://schemas.microsoft.com/office/drawing/2010/main"/>
            </a:ext>
          </a:extLst>
        </p:spPr>
      </p:pic>
      <p:sp>
        <p:nvSpPr>
          <p:cNvPr id="8" name="Zone de texte 20"/>
          <p:cNvSpPr txBox="1"/>
          <p:nvPr/>
        </p:nvSpPr>
        <p:spPr>
          <a:xfrm>
            <a:off x="4176856" y="1143001"/>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300 V</a:t>
            </a:r>
            <a:endParaRPr lang="fr-FR" dirty="0">
              <a:solidFill>
                <a:srgbClr val="7030A0"/>
              </a:solidFill>
              <a:ea typeface="Times New Roman"/>
            </a:endParaRPr>
          </a:p>
        </p:txBody>
      </p:sp>
      <p:pic>
        <p:nvPicPr>
          <p:cNvPr id="9" name="Image 8"/>
          <p:cNvPicPr>
            <a:picLocks/>
          </p:cNvPicPr>
          <p:nvPr/>
        </p:nvPicPr>
        <p:blipFill rotWithShape="1">
          <a:blip r:embed="rId4" cstate="print">
            <a:extLst>
              <a:ext uri="{28A0092B-C50C-407E-A947-70E740481C1C}">
                <a14:useLocalDpi xmlns:a14="http://schemas.microsoft.com/office/drawing/2010/main" val="0"/>
              </a:ext>
            </a:extLst>
          </a:blip>
          <a:srcRect r="-1061" b="46381"/>
          <a:stretch/>
        </p:blipFill>
        <p:spPr bwMode="auto">
          <a:xfrm>
            <a:off x="5791200" y="1552800"/>
            <a:ext cx="2412000" cy="1800000"/>
          </a:xfrm>
          <a:prstGeom prst="rect">
            <a:avLst/>
          </a:prstGeom>
          <a:ln>
            <a:noFill/>
          </a:ln>
          <a:extLst>
            <a:ext uri="{53640926-AAD7-44D8-BBD7-CCE9431645EC}">
              <a14:shadowObscured xmlns:a14="http://schemas.microsoft.com/office/drawing/2010/main"/>
            </a:ext>
          </a:extLst>
        </p:spPr>
      </p:pic>
      <p:sp>
        <p:nvSpPr>
          <p:cNvPr id="10" name="Zone de texte 20"/>
          <p:cNvSpPr txBox="1"/>
          <p:nvPr/>
        </p:nvSpPr>
        <p:spPr>
          <a:xfrm>
            <a:off x="6615255" y="1143001"/>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500 V</a:t>
            </a:r>
            <a:endParaRPr lang="fr-FR" dirty="0">
              <a:solidFill>
                <a:srgbClr val="7030A0"/>
              </a:solidFill>
              <a:ea typeface="Times New Roman"/>
            </a:endParaRPr>
          </a:p>
        </p:txBody>
      </p:sp>
      <p:pic>
        <p:nvPicPr>
          <p:cNvPr id="11" name="Image 10"/>
          <p:cNvPicPr>
            <a:picLocks/>
          </p:cNvPicPr>
          <p:nvPr/>
        </p:nvPicPr>
        <p:blipFill rotWithShape="1">
          <a:blip r:embed="rId5" cstate="print">
            <a:extLst>
              <a:ext uri="{28A0092B-C50C-407E-A947-70E740481C1C}">
                <a14:useLocalDpi xmlns:a14="http://schemas.microsoft.com/office/drawing/2010/main" val="0"/>
              </a:ext>
            </a:extLst>
          </a:blip>
          <a:srcRect r="-52" b="46687"/>
          <a:stretch/>
        </p:blipFill>
        <p:spPr bwMode="auto">
          <a:xfrm>
            <a:off x="8256000" y="1552800"/>
            <a:ext cx="2412000" cy="1800000"/>
          </a:xfrm>
          <a:prstGeom prst="rect">
            <a:avLst/>
          </a:prstGeom>
          <a:ln>
            <a:noFill/>
          </a:ln>
          <a:extLst>
            <a:ext uri="{53640926-AAD7-44D8-BBD7-CCE9431645EC}">
              <a14:shadowObscured xmlns:a14="http://schemas.microsoft.com/office/drawing/2010/main"/>
            </a:ext>
          </a:extLst>
        </p:spPr>
      </p:pic>
      <p:sp>
        <p:nvSpPr>
          <p:cNvPr id="13" name="Zone de texte 20"/>
          <p:cNvSpPr txBox="1"/>
          <p:nvPr/>
        </p:nvSpPr>
        <p:spPr>
          <a:xfrm>
            <a:off x="9067801" y="1143001"/>
            <a:ext cx="699945" cy="34765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900 V</a:t>
            </a:r>
            <a:endParaRPr lang="fr-FR" dirty="0">
              <a:solidFill>
                <a:srgbClr val="7030A0"/>
              </a:solidFill>
              <a:ea typeface="Times New Roman"/>
            </a:endParaRPr>
          </a:p>
        </p:txBody>
      </p:sp>
      <p:pic>
        <p:nvPicPr>
          <p:cNvPr id="17" name="Image 16"/>
          <p:cNvPicPr/>
          <p:nvPr/>
        </p:nvPicPr>
        <p:blipFill rotWithShape="1">
          <a:blip r:embed="rId6" cstate="print">
            <a:extLst>
              <a:ext uri="{28A0092B-C50C-407E-A947-70E740481C1C}">
                <a14:useLocalDpi xmlns:a14="http://schemas.microsoft.com/office/drawing/2010/main" val="0"/>
              </a:ext>
            </a:extLst>
          </a:blip>
          <a:srcRect r="-52" b="46585"/>
          <a:stretch/>
        </p:blipFill>
        <p:spPr bwMode="auto">
          <a:xfrm>
            <a:off x="3303000" y="3381600"/>
            <a:ext cx="2412000" cy="1800000"/>
          </a:xfrm>
          <a:prstGeom prst="rect">
            <a:avLst/>
          </a:prstGeom>
          <a:ln>
            <a:noFill/>
          </a:ln>
          <a:extLst>
            <a:ext uri="{53640926-AAD7-44D8-BBD7-CCE9431645EC}">
              <a14:shadowObscured xmlns:a14="http://schemas.microsoft.com/office/drawing/2010/main"/>
            </a:ext>
          </a:extLst>
        </p:spPr>
      </p:pic>
      <p:pic>
        <p:nvPicPr>
          <p:cNvPr id="18" name="Image 17"/>
          <p:cNvPicPr/>
          <p:nvPr/>
        </p:nvPicPr>
        <p:blipFill rotWithShape="1">
          <a:blip r:embed="rId7" cstate="print">
            <a:extLst>
              <a:ext uri="{28A0092B-C50C-407E-A947-70E740481C1C}">
                <a14:useLocalDpi xmlns:a14="http://schemas.microsoft.com/office/drawing/2010/main" val="0"/>
              </a:ext>
            </a:extLst>
          </a:blip>
          <a:srcRect r="-52" b="46585"/>
          <a:stretch/>
        </p:blipFill>
        <p:spPr bwMode="auto">
          <a:xfrm>
            <a:off x="5791200" y="3381600"/>
            <a:ext cx="2412000" cy="1800000"/>
          </a:xfrm>
          <a:prstGeom prst="rect">
            <a:avLst/>
          </a:prstGeom>
          <a:ln>
            <a:noFill/>
          </a:ln>
          <a:extLst>
            <a:ext uri="{53640926-AAD7-44D8-BBD7-CCE9431645EC}">
              <a14:shadowObscured xmlns:a14="http://schemas.microsoft.com/office/drawing/2010/main"/>
            </a:ext>
          </a:extLst>
        </p:spPr>
      </p:pic>
      <p:pic>
        <p:nvPicPr>
          <p:cNvPr id="19" name="Image 18"/>
          <p:cNvPicPr>
            <a:picLocks/>
          </p:cNvPicPr>
          <p:nvPr/>
        </p:nvPicPr>
        <p:blipFill rotWithShape="1">
          <a:blip r:embed="rId8" cstate="print">
            <a:extLst>
              <a:ext uri="{28A0092B-C50C-407E-A947-70E740481C1C}">
                <a14:useLocalDpi xmlns:a14="http://schemas.microsoft.com/office/drawing/2010/main" val="0"/>
              </a:ext>
            </a:extLst>
          </a:blip>
          <a:srcRect r="-52" b="46381"/>
          <a:stretch/>
        </p:blipFill>
        <p:spPr bwMode="auto">
          <a:xfrm>
            <a:off x="8256000" y="3381600"/>
            <a:ext cx="2412000" cy="1800000"/>
          </a:xfrm>
          <a:prstGeom prst="rect">
            <a:avLst/>
          </a:prstGeom>
          <a:ln>
            <a:noFill/>
          </a:ln>
          <a:extLst>
            <a:ext uri="{53640926-AAD7-44D8-BBD7-CCE9431645EC}">
              <a14:shadowObscured xmlns:a14="http://schemas.microsoft.com/office/drawing/2010/main"/>
            </a:ext>
          </a:extLst>
        </p:spPr>
      </p:pic>
      <p:sp>
        <p:nvSpPr>
          <p:cNvPr id="26" name="Zone de texte 20"/>
          <p:cNvSpPr txBox="1"/>
          <p:nvPr/>
        </p:nvSpPr>
        <p:spPr>
          <a:xfrm>
            <a:off x="1752600" y="2430438"/>
            <a:ext cx="1017000" cy="61756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[H</a:t>
            </a:r>
            <a:r>
              <a:rPr lang="fr-FR" b="1" baseline="-25000" dirty="0">
                <a:solidFill>
                  <a:srgbClr val="7030A0"/>
                </a:solidFill>
                <a:ea typeface="Times New Roman"/>
              </a:rPr>
              <a:t>2</a:t>
            </a:r>
            <a:r>
              <a:rPr lang="fr-FR" b="1" dirty="0">
                <a:solidFill>
                  <a:srgbClr val="7030A0"/>
                </a:solidFill>
                <a:ea typeface="Times New Roman"/>
              </a:rPr>
              <a:t>O] =</a:t>
            </a:r>
          </a:p>
          <a:p>
            <a:pPr algn="ctr"/>
            <a:r>
              <a:rPr lang="fr-FR" b="1" dirty="0">
                <a:solidFill>
                  <a:srgbClr val="7030A0"/>
                </a:solidFill>
                <a:ea typeface="Times New Roman"/>
              </a:rPr>
              <a:t>0.22 M</a:t>
            </a:r>
            <a:endParaRPr lang="fr-FR" dirty="0">
              <a:solidFill>
                <a:srgbClr val="7030A0"/>
              </a:solidFill>
              <a:ea typeface="Times New Roman"/>
            </a:endParaRPr>
          </a:p>
        </p:txBody>
      </p:sp>
      <p:sp>
        <p:nvSpPr>
          <p:cNvPr id="27" name="Zone de texte 20"/>
          <p:cNvSpPr txBox="1"/>
          <p:nvPr/>
        </p:nvSpPr>
        <p:spPr>
          <a:xfrm>
            <a:off x="1752600" y="3878238"/>
            <a:ext cx="1017000" cy="61756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r>
              <a:rPr lang="fr-FR" b="1" dirty="0">
                <a:solidFill>
                  <a:srgbClr val="7030A0"/>
                </a:solidFill>
                <a:ea typeface="Times New Roman"/>
              </a:rPr>
              <a:t>[H</a:t>
            </a:r>
            <a:r>
              <a:rPr lang="fr-FR" b="1" baseline="-25000" dirty="0">
                <a:solidFill>
                  <a:srgbClr val="7030A0"/>
                </a:solidFill>
                <a:ea typeface="Times New Roman"/>
              </a:rPr>
              <a:t>2</a:t>
            </a:r>
            <a:r>
              <a:rPr lang="fr-FR" b="1" dirty="0">
                <a:solidFill>
                  <a:srgbClr val="7030A0"/>
                </a:solidFill>
                <a:ea typeface="Times New Roman"/>
              </a:rPr>
              <a:t>O] =</a:t>
            </a:r>
          </a:p>
          <a:p>
            <a:pPr algn="ctr"/>
            <a:r>
              <a:rPr lang="fr-FR" b="1" dirty="0">
                <a:solidFill>
                  <a:srgbClr val="7030A0"/>
                </a:solidFill>
                <a:ea typeface="Times New Roman"/>
              </a:rPr>
              <a:t>1.1 M</a:t>
            </a:r>
            <a:endParaRPr lang="fr-FR" dirty="0">
              <a:solidFill>
                <a:srgbClr val="7030A0"/>
              </a:solidFill>
              <a:ea typeface="Times New Roman"/>
            </a:endParaRPr>
          </a:p>
        </p:txBody>
      </p:sp>
      <p:sp>
        <p:nvSpPr>
          <p:cNvPr id="20" name="ZoneTexte 19"/>
          <p:cNvSpPr txBox="1"/>
          <p:nvPr/>
        </p:nvSpPr>
        <p:spPr bwMode="auto">
          <a:xfrm>
            <a:off x="2286000" y="5334000"/>
            <a:ext cx="8153400" cy="1477328"/>
          </a:xfrm>
          <a:prstGeom prst="rect">
            <a:avLst/>
          </a:prstGeom>
          <a:solidFill>
            <a:schemeClr val="bg1"/>
          </a:solidFill>
          <a:ln w="9525">
            <a:noFill/>
            <a:miter lim="800000"/>
            <a:headEnd/>
            <a:tailEnd/>
          </a:ln>
        </p:spPr>
        <p:txBody>
          <a:bodyPr wrap="square" rtlCol="0">
            <a:spAutoFit/>
          </a:bodyPr>
          <a:lstStyle/>
          <a:p>
            <a:pPr marL="285750" indent="-285750" algn="just">
              <a:spcAft>
                <a:spcPts val="600"/>
              </a:spcAft>
              <a:buFont typeface="Arial" panose="020B0604020202020204" pitchFamily="34" charset="0"/>
              <a:buChar char="•"/>
            </a:pPr>
            <a:r>
              <a:rPr lang="fr-FR" sz="1600" dirty="0"/>
              <a:t>On observe des « rubans » composés principalement de C et O (analyse EDX).</a:t>
            </a:r>
          </a:p>
          <a:p>
            <a:pPr marL="285750" indent="-285750" algn="just">
              <a:spcAft>
                <a:spcPts val="600"/>
              </a:spcAft>
              <a:buFont typeface="Arial" panose="020B0604020202020204" pitchFamily="34" charset="0"/>
              <a:buChar char="•"/>
            </a:pPr>
            <a:r>
              <a:rPr lang="fr-FR" sz="1600" dirty="0"/>
              <a:t>La quantité de ces rubans diminue quand </a:t>
            </a:r>
            <a:r>
              <a:rPr lang="fr-FR" sz="1600" dirty="0">
                <a:latin typeface="Symbol" panose="05050102010706020507" pitchFamily="18" charset="2"/>
              </a:rPr>
              <a:t>D</a:t>
            </a:r>
            <a:r>
              <a:rPr lang="fr-FR" sz="1600" dirty="0"/>
              <a:t>E ou la concentration en eau augmente.</a:t>
            </a:r>
          </a:p>
          <a:p>
            <a:pPr marL="285750" indent="-285750" algn="just">
              <a:spcAft>
                <a:spcPts val="600"/>
              </a:spcAft>
              <a:buFont typeface="Arial" panose="020B0604020202020204" pitchFamily="34" charset="0"/>
              <a:buChar char="•"/>
            </a:pPr>
            <a:r>
              <a:rPr lang="fr-FR" sz="1600" dirty="0"/>
              <a:t>Le dépôt est plus couvrant quand </a:t>
            </a:r>
            <a:r>
              <a:rPr lang="fr-FR" sz="1600" dirty="0">
                <a:latin typeface="Symbol" panose="05050102010706020507" pitchFamily="18" charset="2"/>
              </a:rPr>
              <a:t>D</a:t>
            </a:r>
            <a:r>
              <a:rPr lang="fr-FR" sz="1600" dirty="0"/>
              <a:t>E augmente et quand la concentration en eau augmente.</a:t>
            </a:r>
          </a:p>
        </p:txBody>
      </p:sp>
      <p:cxnSp>
        <p:nvCxnSpPr>
          <p:cNvPr id="3" name="Connecteur droit 2"/>
          <p:cNvCxnSpPr/>
          <p:nvPr/>
        </p:nvCxnSpPr>
        <p:spPr>
          <a:xfrm>
            <a:off x="1600200" y="3352800"/>
            <a:ext cx="90678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Zone de texte 20"/>
          <p:cNvSpPr txBox="1"/>
          <p:nvPr/>
        </p:nvSpPr>
        <p:spPr>
          <a:xfrm>
            <a:off x="1641876" y="990600"/>
            <a:ext cx="1482324" cy="685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ctr" anchorCtr="0" forceAA="0" compatLnSpc="1">
            <a:prstTxWarp prst="textNoShape">
              <a:avLst/>
            </a:prstTxWarp>
            <a:noAutofit/>
          </a:bodyPr>
          <a:lstStyle/>
          <a:p>
            <a:pPr>
              <a:lnSpc>
                <a:spcPct val="150000"/>
              </a:lnSpc>
            </a:pPr>
            <a:r>
              <a:rPr lang="fr-FR" sz="1600" b="1" dirty="0">
                <a:solidFill>
                  <a:srgbClr val="7030A0"/>
                </a:solidFill>
                <a:ea typeface="Times New Roman"/>
              </a:rPr>
              <a:t>[</a:t>
            </a:r>
            <a:r>
              <a:rPr lang="fr-FR" sz="1600" b="1" dirty="0" err="1">
                <a:solidFill>
                  <a:srgbClr val="7030A0"/>
                </a:solidFill>
                <a:ea typeface="Times New Roman"/>
              </a:rPr>
              <a:t>Nd</a:t>
            </a:r>
            <a:r>
              <a:rPr lang="fr-FR" sz="1600" b="1" dirty="0">
                <a:solidFill>
                  <a:srgbClr val="7030A0"/>
                </a:solidFill>
                <a:ea typeface="Times New Roman"/>
              </a:rPr>
              <a:t>] = 5</a:t>
            </a:r>
            <a:r>
              <a:rPr lang="fr-FR" sz="1600" b="1" baseline="30000" dirty="0">
                <a:solidFill>
                  <a:srgbClr val="7030A0"/>
                </a:solidFill>
                <a:ea typeface="Times New Roman"/>
              </a:rPr>
              <a:t> </a:t>
            </a:r>
            <a:r>
              <a:rPr lang="fr-FR" sz="1600" b="1" dirty="0">
                <a:solidFill>
                  <a:srgbClr val="7030A0"/>
                </a:solidFill>
                <a:ea typeface="Times New Roman"/>
              </a:rPr>
              <a:t>10</a:t>
            </a:r>
            <a:r>
              <a:rPr lang="fr-FR" sz="1600" b="1" baseline="30000" dirty="0">
                <a:solidFill>
                  <a:srgbClr val="7030A0"/>
                </a:solidFill>
                <a:ea typeface="Times New Roman"/>
              </a:rPr>
              <a:t>-4</a:t>
            </a:r>
            <a:r>
              <a:rPr lang="fr-FR" sz="1600" b="1" dirty="0">
                <a:solidFill>
                  <a:srgbClr val="7030A0"/>
                </a:solidFill>
                <a:ea typeface="Times New Roman"/>
              </a:rPr>
              <a:t> M</a:t>
            </a:r>
          </a:p>
          <a:p>
            <a:pPr>
              <a:lnSpc>
                <a:spcPct val="150000"/>
              </a:lnSpc>
            </a:pPr>
            <a:r>
              <a:rPr lang="fr-FR" sz="1600" b="1" dirty="0">
                <a:solidFill>
                  <a:srgbClr val="7030A0"/>
                </a:solidFill>
                <a:ea typeface="Times New Roman"/>
              </a:rPr>
              <a:t>[HNO</a:t>
            </a:r>
            <a:r>
              <a:rPr lang="fr-FR" sz="1600" b="1" baseline="-25000" dirty="0">
                <a:solidFill>
                  <a:srgbClr val="7030A0"/>
                </a:solidFill>
                <a:ea typeface="Times New Roman"/>
              </a:rPr>
              <a:t>3</a:t>
            </a:r>
            <a:r>
              <a:rPr lang="fr-FR" sz="1600" b="1" dirty="0">
                <a:solidFill>
                  <a:srgbClr val="7030A0"/>
                </a:solidFill>
                <a:ea typeface="Times New Roman"/>
              </a:rPr>
              <a:t>] = 10</a:t>
            </a:r>
            <a:r>
              <a:rPr lang="fr-FR" sz="1600" b="1" baseline="30000" dirty="0">
                <a:solidFill>
                  <a:srgbClr val="7030A0"/>
                </a:solidFill>
                <a:ea typeface="Times New Roman"/>
              </a:rPr>
              <a:t>-3</a:t>
            </a:r>
            <a:r>
              <a:rPr lang="fr-FR" sz="1600" b="1" dirty="0">
                <a:solidFill>
                  <a:srgbClr val="7030A0"/>
                </a:solidFill>
                <a:ea typeface="Times New Roman"/>
              </a:rPr>
              <a:t> M</a:t>
            </a:r>
            <a:endParaRPr lang="fr-FR" sz="1600" dirty="0">
              <a:solidFill>
                <a:srgbClr val="7030A0"/>
              </a:solidFill>
              <a:ea typeface="Times New Roman"/>
            </a:endParaRPr>
          </a:p>
        </p:txBody>
      </p:sp>
    </p:spTree>
    <p:extLst>
      <p:ext uri="{BB962C8B-B14F-4D97-AF65-F5344CB8AC3E}">
        <p14:creationId xmlns:p14="http://schemas.microsoft.com/office/powerpoint/2010/main" val="826341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p:nvPr/>
        </p:nvPicPr>
        <p:blipFill rotWithShape="1">
          <a:blip r:embed="rId3" cstate="print">
            <a:extLst>
              <a:ext uri="{28A0092B-C50C-407E-A947-70E740481C1C}">
                <a14:useLocalDpi xmlns:a14="http://schemas.microsoft.com/office/drawing/2010/main" val="0"/>
              </a:ext>
            </a:extLst>
          </a:blip>
          <a:srcRect r="-52" b="46483"/>
          <a:stretch/>
        </p:blipFill>
        <p:spPr bwMode="auto">
          <a:xfrm>
            <a:off x="4876800" y="1566529"/>
            <a:ext cx="2412000" cy="1620000"/>
          </a:xfrm>
          <a:prstGeom prst="rect">
            <a:avLst/>
          </a:prstGeom>
          <a:ln>
            <a:noFill/>
          </a:ln>
          <a:extLst>
            <a:ext uri="{53640926-AAD7-44D8-BBD7-CCE9431645EC}">
              <a14:shadowObscured xmlns:a14="http://schemas.microsoft.com/office/drawing/2010/main"/>
            </a:ext>
          </a:extLst>
        </p:spPr>
      </p:pic>
      <p:sp>
        <p:nvSpPr>
          <p:cNvPr id="6" name="Titre 3"/>
          <p:cNvSpPr>
            <a:spLocks noGrp="1"/>
          </p:cNvSpPr>
          <p:nvPr>
            <p:ph type="title"/>
          </p:nvPr>
        </p:nvSpPr>
        <p:spPr>
          <a:xfrm>
            <a:off x="3962400" y="-4482"/>
            <a:ext cx="6705600" cy="7664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Effet du temps d’électrolyse</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22"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sp>
        <p:nvSpPr>
          <p:cNvPr id="27" name="Zone de texte 254"/>
          <p:cNvSpPr txBox="1"/>
          <p:nvPr/>
        </p:nvSpPr>
        <p:spPr>
          <a:xfrm>
            <a:off x="4926600" y="1564587"/>
            <a:ext cx="762000" cy="3175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r>
              <a:rPr lang="fr-FR" sz="1600" b="1" dirty="0">
                <a:solidFill>
                  <a:srgbClr val="7030A0"/>
                </a:solidFill>
                <a:ea typeface="Times New Roman"/>
              </a:rPr>
              <a:t>20 min</a:t>
            </a:r>
            <a:endParaRPr lang="fr-FR" sz="1600" dirty="0">
              <a:solidFill>
                <a:srgbClr val="7030A0"/>
              </a:solidFill>
              <a:latin typeface="Times New Roman"/>
              <a:ea typeface="Times New Roman"/>
            </a:endParaRPr>
          </a:p>
        </p:txBody>
      </p:sp>
      <p:pic>
        <p:nvPicPr>
          <p:cNvPr id="28" name="Image 27"/>
          <p:cNvPicPr/>
          <p:nvPr/>
        </p:nvPicPr>
        <p:blipFill rotWithShape="1">
          <a:blip r:embed="rId4" cstate="print">
            <a:extLst>
              <a:ext uri="{28A0092B-C50C-407E-A947-70E740481C1C}">
                <a14:useLocalDpi xmlns:a14="http://schemas.microsoft.com/office/drawing/2010/main" val="0"/>
              </a:ext>
            </a:extLst>
          </a:blip>
          <a:srcRect r="-52" b="46279"/>
          <a:stretch/>
        </p:blipFill>
        <p:spPr bwMode="auto">
          <a:xfrm>
            <a:off x="2362200" y="1548600"/>
            <a:ext cx="2412000" cy="1620000"/>
          </a:xfrm>
          <a:prstGeom prst="rect">
            <a:avLst/>
          </a:prstGeom>
          <a:ln>
            <a:noFill/>
          </a:ln>
          <a:extLst>
            <a:ext uri="{53640926-AAD7-44D8-BBD7-CCE9431645EC}">
              <a14:shadowObscured xmlns:a14="http://schemas.microsoft.com/office/drawing/2010/main"/>
            </a:ext>
          </a:extLst>
        </p:spPr>
      </p:pic>
      <p:sp>
        <p:nvSpPr>
          <p:cNvPr id="9" name="Zone de texte 254"/>
          <p:cNvSpPr txBox="1"/>
          <p:nvPr/>
        </p:nvSpPr>
        <p:spPr>
          <a:xfrm>
            <a:off x="2396761" y="1566529"/>
            <a:ext cx="757555" cy="3175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r>
              <a:rPr lang="fr-FR" sz="1600" b="1" dirty="0">
                <a:solidFill>
                  <a:srgbClr val="7030A0"/>
                </a:solidFill>
                <a:ea typeface="Times New Roman"/>
              </a:rPr>
              <a:t>10 min</a:t>
            </a:r>
            <a:endParaRPr lang="fr-FR" sz="1600" dirty="0">
              <a:solidFill>
                <a:srgbClr val="7030A0"/>
              </a:solidFill>
              <a:latin typeface="Times New Roman"/>
              <a:ea typeface="Times New Roman"/>
            </a:endParaRPr>
          </a:p>
        </p:txBody>
      </p:sp>
      <p:pic>
        <p:nvPicPr>
          <p:cNvPr id="11" name="Image 10"/>
          <p:cNvPicPr/>
          <p:nvPr/>
        </p:nvPicPr>
        <p:blipFill rotWithShape="1">
          <a:blip r:embed="rId5" cstate="print">
            <a:extLst>
              <a:ext uri="{28A0092B-C50C-407E-A947-70E740481C1C}">
                <a14:useLocalDpi xmlns:a14="http://schemas.microsoft.com/office/drawing/2010/main" val="0"/>
              </a:ext>
            </a:extLst>
          </a:blip>
          <a:srcRect r="668" b="46891"/>
          <a:stretch/>
        </p:blipFill>
        <p:spPr bwMode="auto">
          <a:xfrm>
            <a:off x="7391400" y="1564587"/>
            <a:ext cx="2412000" cy="1620000"/>
          </a:xfrm>
          <a:prstGeom prst="rect">
            <a:avLst/>
          </a:prstGeom>
          <a:ln>
            <a:noFill/>
          </a:ln>
          <a:extLst>
            <a:ext uri="{53640926-AAD7-44D8-BBD7-CCE9431645EC}">
              <a14:shadowObscured xmlns:a14="http://schemas.microsoft.com/office/drawing/2010/main"/>
            </a:ext>
          </a:extLst>
        </p:spPr>
      </p:pic>
      <p:sp>
        <p:nvSpPr>
          <p:cNvPr id="13" name="Zone de texte 254"/>
          <p:cNvSpPr txBox="1"/>
          <p:nvPr/>
        </p:nvSpPr>
        <p:spPr>
          <a:xfrm>
            <a:off x="7413812" y="1572990"/>
            <a:ext cx="762000" cy="3175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r>
              <a:rPr lang="fr-FR" sz="1600" b="1" dirty="0">
                <a:solidFill>
                  <a:srgbClr val="7030A0"/>
                </a:solidFill>
                <a:ea typeface="Times New Roman"/>
              </a:rPr>
              <a:t>30 min</a:t>
            </a:r>
            <a:endParaRPr lang="fr-FR" sz="1600" dirty="0">
              <a:solidFill>
                <a:srgbClr val="7030A0"/>
              </a:solidFill>
              <a:latin typeface="Times New Roman"/>
              <a:ea typeface="Times New Roman"/>
            </a:endParaRPr>
          </a:p>
        </p:txBody>
      </p:sp>
      <p:pic>
        <p:nvPicPr>
          <p:cNvPr id="18" name="Image 17"/>
          <p:cNvPicPr>
            <a:picLocks noChangeAspect="1"/>
          </p:cNvPicPr>
          <p:nvPr/>
        </p:nvPicPr>
        <p:blipFill>
          <a:blip r:embed="rId6"/>
          <a:stretch>
            <a:fillRect/>
          </a:stretch>
        </p:blipFill>
        <p:spPr>
          <a:xfrm>
            <a:off x="2396760" y="3225000"/>
            <a:ext cx="2304000" cy="1728000"/>
          </a:xfrm>
          <a:prstGeom prst="rect">
            <a:avLst/>
          </a:prstGeom>
        </p:spPr>
      </p:pic>
      <p:pic>
        <p:nvPicPr>
          <p:cNvPr id="19" name="Image 18"/>
          <p:cNvPicPr>
            <a:picLocks noChangeAspect="1"/>
          </p:cNvPicPr>
          <p:nvPr/>
        </p:nvPicPr>
        <p:blipFill>
          <a:blip r:embed="rId7"/>
          <a:stretch>
            <a:fillRect/>
          </a:stretch>
        </p:blipFill>
        <p:spPr>
          <a:xfrm>
            <a:off x="4936800" y="3225000"/>
            <a:ext cx="2304000" cy="1728000"/>
          </a:xfrm>
          <a:prstGeom prst="rect">
            <a:avLst/>
          </a:prstGeom>
        </p:spPr>
      </p:pic>
      <p:pic>
        <p:nvPicPr>
          <p:cNvPr id="20" name="Image 19"/>
          <p:cNvPicPr>
            <a:picLocks noChangeAspect="1"/>
          </p:cNvPicPr>
          <p:nvPr/>
        </p:nvPicPr>
        <p:blipFill>
          <a:blip r:embed="rId8"/>
          <a:stretch>
            <a:fillRect/>
          </a:stretch>
        </p:blipFill>
        <p:spPr>
          <a:xfrm>
            <a:off x="7451400" y="3225000"/>
            <a:ext cx="2304000" cy="1728000"/>
          </a:xfrm>
          <a:prstGeom prst="rect">
            <a:avLst/>
          </a:prstGeom>
        </p:spPr>
      </p:pic>
      <p:sp>
        <p:nvSpPr>
          <p:cNvPr id="21" name="Zone de texte 20"/>
          <p:cNvSpPr txBox="1"/>
          <p:nvPr/>
        </p:nvSpPr>
        <p:spPr>
          <a:xfrm>
            <a:off x="2743200" y="914400"/>
            <a:ext cx="6756720" cy="470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lnSpc>
                <a:spcPct val="150000"/>
              </a:lnSpc>
            </a:pPr>
            <a:r>
              <a:rPr lang="fr-FR" b="1" dirty="0">
                <a:solidFill>
                  <a:srgbClr val="7030A0"/>
                </a:solidFill>
                <a:ea typeface="Times New Roman"/>
              </a:rPr>
              <a:t>[</a:t>
            </a:r>
            <a:r>
              <a:rPr lang="fr-FR" b="1" dirty="0" err="1">
                <a:solidFill>
                  <a:srgbClr val="7030A0"/>
                </a:solidFill>
                <a:ea typeface="Times New Roman"/>
              </a:rPr>
              <a:t>Nd</a:t>
            </a:r>
            <a:r>
              <a:rPr lang="fr-FR" b="1" dirty="0">
                <a:solidFill>
                  <a:srgbClr val="7030A0"/>
                </a:solidFill>
                <a:ea typeface="Times New Roman"/>
              </a:rPr>
              <a:t>] = 5</a:t>
            </a:r>
            <a:r>
              <a:rPr lang="fr-FR" b="1" baseline="30000" dirty="0">
                <a:solidFill>
                  <a:srgbClr val="7030A0"/>
                </a:solidFill>
                <a:ea typeface="Times New Roman"/>
              </a:rPr>
              <a:t> </a:t>
            </a:r>
            <a:r>
              <a:rPr lang="fr-FR" b="1" dirty="0">
                <a:solidFill>
                  <a:srgbClr val="7030A0"/>
                </a:solidFill>
                <a:ea typeface="Times New Roman"/>
              </a:rPr>
              <a:t>10</a:t>
            </a:r>
            <a:r>
              <a:rPr lang="fr-FR" b="1" baseline="30000" dirty="0">
                <a:solidFill>
                  <a:srgbClr val="7030A0"/>
                </a:solidFill>
                <a:ea typeface="Times New Roman"/>
              </a:rPr>
              <a:t>-4</a:t>
            </a:r>
            <a:r>
              <a:rPr lang="fr-FR" b="1" dirty="0">
                <a:solidFill>
                  <a:srgbClr val="7030A0"/>
                </a:solidFill>
                <a:ea typeface="Times New Roman"/>
              </a:rPr>
              <a:t> M	[HNO</a:t>
            </a:r>
            <a:r>
              <a:rPr lang="fr-FR" b="1" baseline="-25000" dirty="0">
                <a:solidFill>
                  <a:srgbClr val="7030A0"/>
                </a:solidFill>
                <a:ea typeface="Times New Roman"/>
              </a:rPr>
              <a:t>3</a:t>
            </a:r>
            <a:r>
              <a:rPr lang="fr-FR" b="1" dirty="0">
                <a:solidFill>
                  <a:srgbClr val="7030A0"/>
                </a:solidFill>
                <a:ea typeface="Times New Roman"/>
              </a:rPr>
              <a:t>] = 10</a:t>
            </a:r>
            <a:r>
              <a:rPr lang="fr-FR" b="1" baseline="30000" dirty="0">
                <a:solidFill>
                  <a:srgbClr val="7030A0"/>
                </a:solidFill>
                <a:ea typeface="Times New Roman"/>
              </a:rPr>
              <a:t>-3</a:t>
            </a:r>
            <a:r>
              <a:rPr lang="fr-FR" b="1" dirty="0">
                <a:solidFill>
                  <a:srgbClr val="7030A0"/>
                </a:solidFill>
                <a:ea typeface="Times New Roman"/>
              </a:rPr>
              <a:t> M	[H</a:t>
            </a:r>
            <a:r>
              <a:rPr lang="fr-FR" b="1" baseline="-25000" dirty="0">
                <a:solidFill>
                  <a:srgbClr val="7030A0"/>
                </a:solidFill>
                <a:ea typeface="Times New Roman"/>
              </a:rPr>
              <a:t>2</a:t>
            </a:r>
            <a:r>
              <a:rPr lang="fr-FR" b="1" dirty="0">
                <a:solidFill>
                  <a:srgbClr val="7030A0"/>
                </a:solidFill>
                <a:ea typeface="Times New Roman"/>
              </a:rPr>
              <a:t>O] = 1.1 M	</a:t>
            </a:r>
            <a:r>
              <a:rPr lang="fr-FR" b="1" dirty="0">
                <a:solidFill>
                  <a:srgbClr val="7030A0"/>
                </a:solidFill>
                <a:latin typeface="Symbol" panose="05050102010706020507" pitchFamily="18" charset="2"/>
                <a:ea typeface="Times New Roman"/>
              </a:rPr>
              <a:t>D</a:t>
            </a:r>
            <a:r>
              <a:rPr lang="fr-FR" b="1" dirty="0">
                <a:solidFill>
                  <a:srgbClr val="7030A0"/>
                </a:solidFill>
                <a:ea typeface="Times New Roman"/>
              </a:rPr>
              <a:t>E = 900 V</a:t>
            </a:r>
            <a:endParaRPr lang="fr-FR" dirty="0">
              <a:solidFill>
                <a:srgbClr val="7030A0"/>
              </a:solidFill>
              <a:ea typeface="Times New Roman"/>
            </a:endParaRPr>
          </a:p>
        </p:txBody>
      </p:sp>
      <p:sp>
        <p:nvSpPr>
          <p:cNvPr id="17" name="ZoneTexte 16"/>
          <p:cNvSpPr txBox="1"/>
          <p:nvPr/>
        </p:nvSpPr>
        <p:spPr bwMode="auto">
          <a:xfrm>
            <a:off x="2164828" y="4989887"/>
            <a:ext cx="7817372" cy="1477328"/>
          </a:xfrm>
          <a:prstGeom prst="rect">
            <a:avLst/>
          </a:prstGeom>
          <a:solidFill>
            <a:schemeClr val="bg1"/>
          </a:solidFill>
          <a:ln w="9525">
            <a:noFill/>
            <a:miter lim="800000"/>
            <a:headEnd/>
            <a:tailEnd/>
          </a:ln>
        </p:spPr>
        <p:txBody>
          <a:bodyPr wrap="square" rtlCol="0">
            <a:spAutoFit/>
          </a:bodyPr>
          <a:lstStyle/>
          <a:p>
            <a:pPr marL="180000" indent="-180000" algn="just">
              <a:spcAft>
                <a:spcPts val="600"/>
              </a:spcAft>
              <a:buFont typeface="Arial" panose="020B0604020202020204" pitchFamily="34" charset="0"/>
              <a:buChar char="•"/>
            </a:pPr>
            <a:r>
              <a:rPr lang="fr-FR" sz="1600" dirty="0"/>
              <a:t>Le dépôt est le plus couvrant et le plus homogène pour un temps d’électrolyse de 20 min.</a:t>
            </a:r>
          </a:p>
          <a:p>
            <a:pPr marL="180000" indent="-180000" algn="just">
              <a:spcAft>
                <a:spcPts val="600"/>
              </a:spcAft>
              <a:buFont typeface="Arial" panose="020B0604020202020204" pitchFamily="34" charset="0"/>
              <a:buChar char="•"/>
            </a:pPr>
            <a:r>
              <a:rPr lang="fr-FR" sz="1600" dirty="0"/>
              <a:t>A 30 min d’électrolyse, on observe des trous, certainement formés par le dégagement des bulles de H</a:t>
            </a:r>
            <a:r>
              <a:rPr lang="fr-FR" sz="1600" baseline="-25000" dirty="0"/>
              <a:t>2</a:t>
            </a:r>
            <a:r>
              <a:rPr lang="fr-FR" sz="1600" dirty="0"/>
              <a:t>(g).</a:t>
            </a:r>
          </a:p>
          <a:p>
            <a:pPr marL="180000" indent="-180000" algn="just">
              <a:spcAft>
                <a:spcPts val="600"/>
              </a:spcAft>
              <a:buFont typeface="Arial" panose="020B0604020202020204" pitchFamily="34" charset="0"/>
              <a:buChar char="•"/>
            </a:pPr>
            <a:r>
              <a:rPr lang="fr-FR" sz="1600" dirty="0"/>
              <a:t>On obtient dans ces conditions un film de 15 µm d’épaisseur.</a:t>
            </a:r>
          </a:p>
        </p:txBody>
      </p:sp>
    </p:spTree>
    <p:extLst>
      <p:ext uri="{BB962C8B-B14F-4D97-AF65-F5344CB8AC3E}">
        <p14:creationId xmlns:p14="http://schemas.microsoft.com/office/powerpoint/2010/main" val="15192333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a:spLocks noGrp="1"/>
          </p:cNvSpPr>
          <p:nvPr>
            <p:ph type="title"/>
          </p:nvPr>
        </p:nvSpPr>
        <p:spPr>
          <a:xfrm>
            <a:off x="3962400" y="-4482"/>
            <a:ext cx="6705600" cy="7664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lgn="r">
              <a:defRPr/>
            </a:pPr>
            <a:r>
              <a:rPr lang="fr-FR" sz="2400" dirty="0" err="1">
                <a:solidFill>
                  <a:srgbClr val="7030A0"/>
                </a:solidFill>
                <a:latin typeface="+mn-lt"/>
              </a:rPr>
              <a:t>Electrodépôt</a:t>
            </a:r>
            <a:r>
              <a:rPr lang="fr-FR" sz="2400" dirty="0">
                <a:solidFill>
                  <a:srgbClr val="7030A0"/>
                </a:solidFill>
                <a:latin typeface="+mn-lt"/>
              </a:rPr>
              <a:t> de </a:t>
            </a:r>
            <a:r>
              <a:rPr lang="fr-FR" sz="2400" dirty="0" err="1">
                <a:solidFill>
                  <a:srgbClr val="7030A0"/>
                </a:solidFill>
                <a:latin typeface="+mn-lt"/>
              </a:rPr>
              <a:t>Nd</a:t>
            </a:r>
            <a:r>
              <a:rPr lang="fr-FR" sz="2400" dirty="0">
                <a:solidFill>
                  <a:srgbClr val="7030A0"/>
                </a:solidFill>
                <a:latin typeface="+mn-lt"/>
              </a:rPr>
              <a:t> sur Al :</a:t>
            </a:r>
            <a:br>
              <a:rPr lang="fr-FR" sz="2400" dirty="0">
                <a:solidFill>
                  <a:srgbClr val="7030A0"/>
                </a:solidFill>
                <a:latin typeface="+mn-lt"/>
              </a:rPr>
            </a:br>
            <a:r>
              <a:rPr lang="fr-FR" sz="2400" dirty="0">
                <a:solidFill>
                  <a:srgbClr val="7030A0"/>
                </a:solidFill>
                <a:latin typeface="+mn-lt"/>
              </a:rPr>
              <a:t>Cinétique de dépôt</a:t>
            </a:r>
            <a:endParaRPr lang="fr-FR" sz="2000" cap="all" dirty="0">
              <a:ln w="0" cap="sq">
                <a:solidFill>
                  <a:schemeClr val="tx1"/>
                </a:solidFill>
              </a:ln>
              <a:solidFill>
                <a:srgbClr val="7030A0"/>
              </a:solidFill>
              <a:uFill>
                <a:solidFill>
                  <a:schemeClr val="accent4">
                    <a:lumMod val="60000"/>
                    <a:lumOff val="40000"/>
                  </a:schemeClr>
                </a:solidFill>
              </a:uFill>
              <a:latin typeface="+mn-lt"/>
            </a:endParaRPr>
          </a:p>
        </p:txBody>
      </p:sp>
      <p:sp>
        <p:nvSpPr>
          <p:cNvPr id="11" name="Espace réservé de la date 8"/>
          <p:cNvSpPr>
            <a:spLocks noGrp="1"/>
          </p:cNvSpPr>
          <p:nvPr>
            <p:ph type="dt" sz="half" idx="20"/>
          </p:nvPr>
        </p:nvSpPr>
        <p:spPr>
          <a:xfrm>
            <a:off x="10210800" y="6569075"/>
            <a:ext cx="1981200" cy="288925"/>
          </a:xfrm>
        </p:spPr>
        <p:txBody>
          <a:bodyPr>
            <a:normAutofit fontScale="85000" lnSpcReduction="10000"/>
          </a:bodyPr>
          <a:lstStyle/>
          <a:p>
            <a:pPr algn="ctr">
              <a:defRPr/>
            </a:pPr>
            <a:r>
              <a:rPr lang="fr-FR" sz="1200" dirty="0">
                <a:latin typeface="+mn-lt"/>
              </a:rPr>
              <a:t>C. Cannes, HDR le 06/11/19</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3" y="1388153"/>
            <a:ext cx="3778612"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957000"/>
            <a:ext cx="3778615"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 de texte 20"/>
          <p:cNvSpPr txBox="1"/>
          <p:nvPr/>
        </p:nvSpPr>
        <p:spPr>
          <a:xfrm>
            <a:off x="2743200" y="838200"/>
            <a:ext cx="6756720" cy="470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noAutofit/>
          </a:bodyPr>
          <a:lstStyle/>
          <a:p>
            <a:pPr algn="ctr">
              <a:lnSpc>
                <a:spcPct val="150000"/>
              </a:lnSpc>
            </a:pPr>
            <a:r>
              <a:rPr lang="fr-FR" b="1" dirty="0">
                <a:solidFill>
                  <a:srgbClr val="7030A0"/>
                </a:solidFill>
                <a:ea typeface="Times New Roman"/>
              </a:rPr>
              <a:t>[</a:t>
            </a:r>
            <a:r>
              <a:rPr lang="fr-FR" b="1" dirty="0" err="1">
                <a:solidFill>
                  <a:srgbClr val="7030A0"/>
                </a:solidFill>
                <a:ea typeface="Times New Roman"/>
              </a:rPr>
              <a:t>Nd</a:t>
            </a:r>
            <a:r>
              <a:rPr lang="fr-FR" b="1" dirty="0">
                <a:solidFill>
                  <a:srgbClr val="7030A0"/>
                </a:solidFill>
                <a:ea typeface="Times New Roman"/>
              </a:rPr>
              <a:t>] = 5</a:t>
            </a:r>
            <a:r>
              <a:rPr lang="fr-FR" b="1" baseline="30000" dirty="0">
                <a:solidFill>
                  <a:srgbClr val="7030A0"/>
                </a:solidFill>
                <a:ea typeface="Times New Roman"/>
              </a:rPr>
              <a:t> </a:t>
            </a:r>
            <a:r>
              <a:rPr lang="fr-FR" b="1" dirty="0">
                <a:solidFill>
                  <a:srgbClr val="7030A0"/>
                </a:solidFill>
                <a:ea typeface="Times New Roman"/>
              </a:rPr>
              <a:t>10</a:t>
            </a:r>
            <a:r>
              <a:rPr lang="fr-FR" b="1" baseline="30000" dirty="0">
                <a:solidFill>
                  <a:srgbClr val="7030A0"/>
                </a:solidFill>
                <a:ea typeface="Times New Roman"/>
              </a:rPr>
              <a:t>-4</a:t>
            </a:r>
            <a:r>
              <a:rPr lang="fr-FR" b="1" dirty="0">
                <a:solidFill>
                  <a:srgbClr val="7030A0"/>
                </a:solidFill>
                <a:ea typeface="Times New Roman"/>
              </a:rPr>
              <a:t> M	[HNO</a:t>
            </a:r>
            <a:r>
              <a:rPr lang="fr-FR" b="1" baseline="-25000" dirty="0">
                <a:solidFill>
                  <a:srgbClr val="7030A0"/>
                </a:solidFill>
                <a:ea typeface="Times New Roman"/>
              </a:rPr>
              <a:t>3</a:t>
            </a:r>
            <a:r>
              <a:rPr lang="fr-FR" b="1" dirty="0">
                <a:solidFill>
                  <a:srgbClr val="7030A0"/>
                </a:solidFill>
                <a:ea typeface="Times New Roman"/>
              </a:rPr>
              <a:t>] = 10</a:t>
            </a:r>
            <a:r>
              <a:rPr lang="fr-FR" b="1" baseline="30000" dirty="0">
                <a:solidFill>
                  <a:srgbClr val="7030A0"/>
                </a:solidFill>
                <a:ea typeface="Times New Roman"/>
              </a:rPr>
              <a:t>-3</a:t>
            </a:r>
            <a:r>
              <a:rPr lang="fr-FR" b="1" dirty="0">
                <a:solidFill>
                  <a:srgbClr val="7030A0"/>
                </a:solidFill>
                <a:ea typeface="Times New Roman"/>
              </a:rPr>
              <a:t> M	[H</a:t>
            </a:r>
            <a:r>
              <a:rPr lang="fr-FR" b="1" baseline="-25000" dirty="0">
                <a:solidFill>
                  <a:srgbClr val="7030A0"/>
                </a:solidFill>
                <a:ea typeface="Times New Roman"/>
              </a:rPr>
              <a:t>2</a:t>
            </a:r>
            <a:r>
              <a:rPr lang="fr-FR" b="1" dirty="0">
                <a:solidFill>
                  <a:srgbClr val="7030A0"/>
                </a:solidFill>
                <a:ea typeface="Times New Roman"/>
              </a:rPr>
              <a:t>O] = 1.1 M	</a:t>
            </a:r>
            <a:r>
              <a:rPr lang="fr-FR" b="1" dirty="0">
                <a:solidFill>
                  <a:srgbClr val="7030A0"/>
                </a:solidFill>
                <a:latin typeface="Symbol" panose="05050102010706020507" pitchFamily="18" charset="2"/>
                <a:ea typeface="Times New Roman"/>
              </a:rPr>
              <a:t>D</a:t>
            </a:r>
            <a:r>
              <a:rPr lang="fr-FR" b="1" dirty="0">
                <a:solidFill>
                  <a:srgbClr val="7030A0"/>
                </a:solidFill>
                <a:ea typeface="Times New Roman"/>
              </a:rPr>
              <a:t>E = 900 V</a:t>
            </a:r>
            <a:endParaRPr lang="fr-FR" dirty="0">
              <a:solidFill>
                <a:srgbClr val="7030A0"/>
              </a:solidFill>
              <a:ea typeface="Times New Roman"/>
            </a:endParaRPr>
          </a:p>
        </p:txBody>
      </p:sp>
      <p:sp>
        <p:nvSpPr>
          <p:cNvPr id="10" name="ZoneTexte 9"/>
          <p:cNvSpPr txBox="1"/>
          <p:nvPr/>
        </p:nvSpPr>
        <p:spPr bwMode="auto">
          <a:xfrm>
            <a:off x="6096002" y="2274839"/>
            <a:ext cx="4190999" cy="1400383"/>
          </a:xfrm>
          <a:prstGeom prst="rect">
            <a:avLst/>
          </a:prstGeom>
          <a:solidFill>
            <a:schemeClr val="bg1"/>
          </a:solidFill>
          <a:ln w="9525">
            <a:noFill/>
            <a:miter lim="800000"/>
            <a:headEnd/>
            <a:tailEnd/>
          </a:ln>
        </p:spPr>
        <p:txBody>
          <a:bodyPr wrap="square" rtlCol="0">
            <a:spAutoFit/>
          </a:bodyPr>
          <a:lstStyle/>
          <a:p>
            <a:pPr algn="just">
              <a:spcAft>
                <a:spcPts val="600"/>
              </a:spcAft>
            </a:pPr>
            <a:r>
              <a:rPr lang="fr-FR" sz="1600" dirty="0"/>
              <a:t>Les rendements de dépôt (mesurés par ICP/AES) sont supérieurs à 90% à partir de 12 min d’électrolyse environ.</a:t>
            </a:r>
          </a:p>
          <a:p>
            <a:pPr algn="just">
              <a:spcAft>
                <a:spcPts val="600"/>
              </a:spcAft>
            </a:pPr>
            <a:r>
              <a:rPr lang="fr-FR" sz="1600" dirty="0"/>
              <a:t>Le rendement d’électrolyse est le meilleur pour 20 min d’électrolyse.</a:t>
            </a:r>
          </a:p>
        </p:txBody>
      </p:sp>
      <p:sp>
        <p:nvSpPr>
          <p:cNvPr id="13" name="ZoneTexte 12"/>
          <p:cNvSpPr txBox="1"/>
          <p:nvPr/>
        </p:nvSpPr>
        <p:spPr bwMode="auto">
          <a:xfrm>
            <a:off x="6077236" y="4713983"/>
            <a:ext cx="3828765" cy="1400383"/>
          </a:xfrm>
          <a:prstGeom prst="rect">
            <a:avLst/>
          </a:prstGeom>
          <a:solidFill>
            <a:schemeClr val="bg1"/>
          </a:solidFill>
          <a:ln w="9525">
            <a:noFill/>
            <a:miter lim="800000"/>
            <a:headEnd/>
            <a:tailEnd/>
          </a:ln>
        </p:spPr>
        <p:txBody>
          <a:bodyPr wrap="square" rtlCol="0">
            <a:spAutoFit/>
          </a:bodyPr>
          <a:lstStyle/>
          <a:p>
            <a:pPr algn="just">
              <a:spcAft>
                <a:spcPts val="600"/>
              </a:spcAft>
            </a:pPr>
            <a:r>
              <a:rPr lang="fr-FR" sz="1600" dirty="0"/>
              <a:t>L’intensité diminue puis atteint une valeur plateau après 10 min :</a:t>
            </a:r>
          </a:p>
          <a:p>
            <a:pPr algn="just">
              <a:spcAft>
                <a:spcPts val="600"/>
              </a:spcAft>
            </a:pPr>
            <a:r>
              <a:rPr lang="fr-FR" sz="1600" dirty="0"/>
              <a:t>la formation du dépôt pourrait être suivie </a:t>
            </a:r>
            <a:r>
              <a:rPr lang="fr-FR" sz="1600" i="1" dirty="0"/>
              <a:t>in situ </a:t>
            </a:r>
            <a:r>
              <a:rPr lang="fr-FR" sz="1600" dirty="0"/>
              <a:t>par la mesure de l’intensité du courant.</a:t>
            </a:r>
          </a:p>
        </p:txBody>
      </p:sp>
      <p:cxnSp>
        <p:nvCxnSpPr>
          <p:cNvPr id="5" name="Connecteur droit 4"/>
          <p:cNvCxnSpPr/>
          <p:nvPr/>
        </p:nvCxnSpPr>
        <p:spPr>
          <a:xfrm flipH="1">
            <a:off x="2362200" y="1676400"/>
            <a:ext cx="309281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32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New </a:t>
            </a:r>
            <a:r>
              <a:rPr lang="fr-FR" dirty="0" err="1" smtClean="0"/>
              <a:t>targets</a:t>
            </a:r>
            <a:r>
              <a:rPr lang="fr-FR" dirty="0" smtClean="0"/>
              <a:t> for SPIRAL1</a:t>
            </a:r>
            <a:endParaRPr lang="en-US" dirty="0"/>
          </a:p>
        </p:txBody>
      </p:sp>
      <p:sp>
        <p:nvSpPr>
          <p:cNvPr id="4" name="Espace réservé du texte 3"/>
          <p:cNvSpPr>
            <a:spLocks noGrp="1"/>
          </p:cNvSpPr>
          <p:nvPr>
            <p:ph type="body" sz="half" idx="2"/>
          </p:nvPr>
        </p:nvSpPr>
        <p:spPr/>
        <p:txBody>
          <a:bodyPr/>
          <a:lstStyle/>
          <a:p>
            <a:r>
              <a:rPr lang="fr-FR" dirty="0"/>
              <a:t>O. Bajeat, Groupe Cibles Sources </a:t>
            </a:r>
            <a:r>
              <a:rPr lang="fr-FR" dirty="0" smtClean="0"/>
              <a:t>GANIL</a:t>
            </a:r>
            <a:endParaRPr lang="en-US"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7" y="5074920"/>
            <a:ext cx="207645" cy="213360"/>
          </a:xfrm>
          <a:prstGeom prst="rect">
            <a:avLst/>
          </a:prstGeom>
        </p:spPr>
      </p:pic>
      <p:sp>
        <p:nvSpPr>
          <p:cNvPr id="7"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ISOL Targets</a:t>
            </a:r>
            <a:endParaRPr lang="en-US" sz="2000" b="1" dirty="0">
              <a:solidFill>
                <a:schemeClr val="accent1"/>
              </a:solidFill>
            </a:endParaRPr>
          </a:p>
        </p:txBody>
      </p:sp>
      <p:grpSp>
        <p:nvGrpSpPr>
          <p:cNvPr id="8" name="Groupe 7"/>
          <p:cNvGrpSpPr/>
          <p:nvPr/>
        </p:nvGrpSpPr>
        <p:grpSpPr>
          <a:xfrm>
            <a:off x="297455" y="190819"/>
            <a:ext cx="4388796" cy="2149563"/>
            <a:chOff x="520479" y="866719"/>
            <a:chExt cx="4388796" cy="2149563"/>
          </a:xfrm>
        </p:grpSpPr>
        <mc:AlternateContent xmlns:mc="http://schemas.openxmlformats.org/markup-compatibility/2006" xmlns:a14="http://schemas.microsoft.com/office/drawing/2010/main">
          <mc:Choice Requires="a14">
            <p:sp>
              <p:nvSpPr>
                <p:cNvPr id="9" name="ZoneTexte 8"/>
                <p:cNvSpPr txBox="1"/>
                <p:nvPr/>
              </p:nvSpPr>
              <p:spPr>
                <a:xfrm>
                  <a:off x="816488" y="866719"/>
                  <a:ext cx="4092787" cy="2149563"/>
                </a:xfrm>
                <a:prstGeom prst="rect">
                  <a:avLst/>
                </a:prstGeom>
                <a:noFill/>
              </p:spPr>
              <p:txBody>
                <a:bodyPr wrap="none" rtlCol="0">
                  <a:spAutoFit/>
                </a:bodyPr>
                <a:lstStyle/>
                <a:p>
                  <a:r>
                    <a:rPr lang="fr-FR" b="1" dirty="0" smtClean="0">
                      <a:solidFill>
                        <a:schemeClr val="bg1">
                          <a:lumMod val="85000"/>
                        </a:schemeClr>
                      </a:solidFill>
                    </a:rPr>
                    <a:t>p/d	</a:t>
                  </a:r>
                  <a:r>
                    <a:rPr lang="fr-FR" dirty="0" smtClean="0">
                      <a:solidFill>
                        <a:schemeClr val="bg1">
                          <a:lumMod val="85000"/>
                        </a:schemeClr>
                      </a:solidFill>
                    </a:rPr>
                    <a:t>(</a:t>
                  </a:r>
                  <a:r>
                    <a:rPr lang="fr-FR" b="1" dirty="0" smtClean="0">
                      <a:solidFill>
                        <a:schemeClr val="bg1">
                          <a:lumMod val="85000"/>
                        </a:schemeClr>
                      </a:solidFill>
                    </a:rPr>
                    <a:t>Li/Be</a:t>
                  </a:r>
                  <a:r>
                    <a:rPr lang="fr-FR" dirty="0" smtClean="0">
                      <a:solidFill>
                        <a:schemeClr val="bg1">
                          <a:lumMod val="85000"/>
                        </a:schemeClr>
                      </a:solidFill>
                    </a:rPr>
                    <a:t>, </a:t>
                  </a:r>
                  <a:r>
                    <a:rPr lang="fr-FR" dirty="0" err="1" smtClean="0">
                      <a:solidFill>
                        <a:schemeClr val="bg1">
                          <a:lumMod val="85000"/>
                        </a:schemeClr>
                      </a:solidFill>
                    </a:rPr>
                    <a:t>conv</a:t>
                  </a:r>
                  <a:r>
                    <a:rPr lang="fr-FR" dirty="0" smtClean="0">
                      <a:solidFill>
                        <a:schemeClr val="bg1">
                          <a:lumMod val="85000"/>
                        </a:schemeClr>
                      </a:solidFill>
                    </a:rPr>
                    <a:t>)	</a:t>
                  </a:r>
                  <a:r>
                    <a:rPr lang="fr-FR" b="1" dirty="0" smtClean="0">
                      <a:solidFill>
                        <a:schemeClr val="bg1">
                          <a:lumMod val="85000"/>
                        </a:schemeClr>
                      </a:solidFill>
                    </a:rPr>
                    <a:t>n</a:t>
                  </a:r>
                </a:p>
                <a:p>
                  <a:r>
                    <a:rPr lang="fr-FR" b="1" dirty="0" smtClean="0">
                      <a:solidFill>
                        <a:schemeClr val="bg1">
                          <a:lumMod val="85000"/>
                        </a:schemeClr>
                      </a:solidFill>
                    </a:rPr>
                    <a:t>n</a:t>
                  </a:r>
                  <a:r>
                    <a:rPr lang="fr-FR" dirty="0" smtClean="0">
                      <a:solidFill>
                        <a:schemeClr val="bg1">
                          <a:lumMod val="85000"/>
                        </a:schemeClr>
                      </a:solidFill>
                    </a:rPr>
                    <a:t>    	(</a:t>
                  </a:r>
                  <a:r>
                    <a:rPr lang="fr-FR" b="1" dirty="0" err="1" smtClean="0">
                      <a:solidFill>
                        <a:schemeClr val="bg1">
                          <a:lumMod val="85000"/>
                        </a:schemeClr>
                      </a:solidFill>
                    </a:rPr>
                    <a:t>act</a:t>
                  </a:r>
                  <a:r>
                    <a:rPr lang="fr-FR" b="1" dirty="0" smtClean="0">
                      <a:solidFill>
                        <a:schemeClr val="bg1">
                          <a:lumMod val="85000"/>
                        </a:schemeClr>
                      </a:solidFill>
                    </a:rPr>
                    <a:t>* </a:t>
                  </a:r>
                  <a:r>
                    <a:rPr lang="fr-FR" dirty="0" smtClean="0">
                      <a:solidFill>
                        <a:schemeClr val="bg1">
                          <a:lumMod val="85000"/>
                        </a:schemeClr>
                      </a:solidFill>
                    </a:rPr>
                    <a:t> , Fission)	</a:t>
                  </a:r>
                  <a:r>
                    <a:rPr lang="fr-FR" b="1" dirty="0" smtClean="0">
                      <a:solidFill>
                        <a:schemeClr val="bg1">
                          <a:lumMod val="85000"/>
                        </a:schemeClr>
                      </a:solidFill>
                    </a:rPr>
                    <a:t>FF</a:t>
                  </a:r>
                </a:p>
                <a:p>
                  <a:r>
                    <a:rPr lang="fr-FR" b="1" dirty="0" smtClean="0">
                      <a:solidFill>
                        <a:schemeClr val="bg1">
                          <a:lumMod val="85000"/>
                        </a:schemeClr>
                      </a:solidFill>
                    </a:rPr>
                    <a:t>LP</a:t>
                  </a:r>
                  <a:r>
                    <a:rPr lang="fr-FR" dirty="0" smtClean="0">
                      <a:solidFill>
                        <a:schemeClr val="bg1">
                          <a:lumMod val="85000"/>
                        </a:schemeClr>
                      </a:solidFill>
                    </a:rPr>
                    <a:t>  	(</a:t>
                  </a:r>
                  <a:r>
                    <a:rPr lang="fr-FR" b="1" dirty="0" smtClean="0">
                      <a:solidFill>
                        <a:schemeClr val="bg1">
                          <a:lumMod val="85000"/>
                        </a:schemeClr>
                      </a:solidFill>
                    </a:rPr>
                    <a:t>Bi  </a:t>
                  </a:r>
                  <a:r>
                    <a:rPr lang="fr-FR" dirty="0" smtClean="0">
                      <a:solidFill>
                        <a:schemeClr val="bg1">
                          <a:lumMod val="85000"/>
                        </a:schemeClr>
                      </a:solidFill>
                    </a:rPr>
                    <a:t>   ,  fus)		</a:t>
                  </a:r>
                  <a:r>
                    <a:rPr lang="fr-FR" b="1" dirty="0" smtClean="0">
                      <a:solidFill>
                        <a:schemeClr val="bg1">
                          <a:lumMod val="85000"/>
                        </a:schemeClr>
                      </a:solidFill>
                    </a:rPr>
                    <a:t>radio-isotopes</a:t>
                  </a:r>
                </a:p>
                <a:p>
                  <a:r>
                    <a:rPr lang="fr-FR" b="1" dirty="0" smtClean="0">
                      <a:solidFill>
                        <a:schemeClr val="bg1">
                          <a:lumMod val="85000"/>
                        </a:schemeClr>
                      </a:solidFill>
                    </a:rPr>
                    <a:t>HI</a:t>
                  </a:r>
                  <a:r>
                    <a:rPr lang="fr-FR" dirty="0" smtClean="0">
                      <a:solidFill>
                        <a:schemeClr val="bg1">
                          <a:lumMod val="85000"/>
                        </a:schemeClr>
                      </a:solidFill>
                    </a:rPr>
                    <a:t>   	(</a:t>
                  </a:r>
                  <a:r>
                    <a:rPr lang="fr-FR" b="1" dirty="0" err="1" smtClean="0">
                      <a:solidFill>
                        <a:schemeClr val="bg1">
                          <a:lumMod val="85000"/>
                        </a:schemeClr>
                      </a:solidFill>
                    </a:rPr>
                    <a:t>targ</a:t>
                  </a:r>
                  <a:r>
                    <a:rPr lang="fr-FR" dirty="0" smtClean="0">
                      <a:solidFill>
                        <a:schemeClr val="bg1">
                          <a:lumMod val="85000"/>
                        </a:schemeClr>
                      </a:solidFill>
                    </a:rPr>
                    <a:t> ,  fus-</a:t>
                  </a:r>
                  <a:r>
                    <a:rPr lang="fr-FR" dirty="0" err="1" smtClean="0">
                      <a:solidFill>
                        <a:schemeClr val="bg1">
                          <a:lumMod val="85000"/>
                        </a:schemeClr>
                      </a:solidFill>
                    </a:rPr>
                    <a:t>evap</a:t>
                  </a:r>
                  <a:r>
                    <a:rPr lang="fr-FR" dirty="0" smtClean="0">
                      <a:solidFill>
                        <a:schemeClr val="bg1">
                          <a:lumMod val="85000"/>
                        </a:schemeClr>
                      </a:solidFill>
                    </a:rPr>
                    <a:t>)</a:t>
                  </a:r>
                  <a14:m>
                    <m:oMath xmlns:m="http://schemas.openxmlformats.org/officeDocument/2006/math">
                      <m:sPre>
                        <m:sPrePr>
                          <m:ctrlPr>
                            <a:rPr lang="fr-FR" b="1" i="1" smtClean="0">
                              <a:solidFill>
                                <a:schemeClr val="bg1">
                                  <a:lumMod val="85000"/>
                                </a:schemeClr>
                              </a:solidFill>
                              <a:latin typeface="Cambria Math" panose="02040503050406030204" pitchFamily="18" charset="0"/>
                            </a:rPr>
                          </m:ctrlPr>
                        </m:sPrePr>
                        <m:sub>
                          <m:sSub>
                            <m:sSubPr>
                              <m:ctrlPr>
                                <a:rPr lang="fr-FR" b="1" i="1" smtClean="0">
                                  <a:solidFill>
                                    <a:schemeClr val="bg1">
                                      <a:lumMod val="85000"/>
                                    </a:schemeClr>
                                  </a:solidFill>
                                  <a:latin typeface="Cambria Math" panose="02040503050406030204" pitchFamily="18" charset="0"/>
                                </a:rPr>
                              </m:ctrlPr>
                            </m:sSubPr>
                            <m:e>
                              <m:r>
                                <a:rPr lang="fr-FR" b="1" i="1" smtClean="0">
                                  <a:solidFill>
                                    <a:schemeClr val="bg1">
                                      <a:lumMod val="85000"/>
                                    </a:schemeClr>
                                  </a:solidFill>
                                  <a:latin typeface="Cambria Math" panose="02040503050406030204" pitchFamily="18" charset="0"/>
                                </a:rPr>
                                <m:t>𝒁</m:t>
                              </m:r>
                            </m:e>
                            <m:sub>
                              <m:r>
                                <a:rPr lang="fr-FR" b="1" i="1" smtClean="0">
                                  <a:solidFill>
                                    <a:schemeClr val="bg1">
                                      <a:lumMod val="85000"/>
                                    </a:schemeClr>
                                  </a:solidFill>
                                  <a:latin typeface="Cambria Math" panose="02040503050406030204" pitchFamily="18" charset="0"/>
                                </a:rPr>
                                <m:t>=</m:t>
                              </m:r>
                              <m:r>
                                <a:rPr lang="fr-FR" b="1" i="1" smtClean="0">
                                  <a:solidFill>
                                    <a:schemeClr val="bg1">
                                      <a:lumMod val="85000"/>
                                    </a:schemeClr>
                                  </a:solidFill>
                                  <a:latin typeface="Cambria Math" panose="02040503050406030204" pitchFamily="18" charset="0"/>
                                </a:rPr>
                                <m:t>𝑵</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𝒐𝒓</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𝑺𝑯𝑬</m:t>
                              </m:r>
                            </m:sub>
                          </m:sSub>
                        </m:sub>
                        <m:sup>
                          <m:r>
                            <a:rPr lang="fr-FR" b="1" i="1" smtClean="0">
                              <a:solidFill>
                                <a:schemeClr val="bg1">
                                  <a:lumMod val="85000"/>
                                </a:schemeClr>
                              </a:solidFill>
                              <a:latin typeface="Cambria Math" panose="02040503050406030204" pitchFamily="18" charset="0"/>
                            </a:rPr>
                            <m:t>𝑨</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en-US" b="1" dirty="0" smtClean="0">
                    <a:solidFill>
                      <a:schemeClr val="bg1">
                        <a:lumMod val="85000"/>
                      </a:schemeClr>
                    </a:solidFill>
                  </a:endParaRPr>
                </a:p>
                <a:p>
                  <a:r>
                    <a:rPr lang="fr-FR" b="1" dirty="0">
                      <a:solidFill>
                        <a:schemeClr val="bg1">
                          <a:lumMod val="85000"/>
                        </a:schemeClr>
                      </a:solidFill>
                    </a:rPr>
                    <a:t>HI</a:t>
                  </a:r>
                  <a:r>
                    <a:rPr lang="fr-FR" dirty="0">
                      <a:solidFill>
                        <a:schemeClr val="bg1">
                          <a:lumMod val="85000"/>
                        </a:schemeClr>
                      </a:solidFill>
                    </a:rPr>
                    <a:t>   </a:t>
                  </a:r>
                  <a:r>
                    <a:rPr lang="fr-FR" dirty="0" smtClean="0">
                      <a:solidFill>
                        <a:schemeClr val="bg1">
                          <a:lumMod val="85000"/>
                        </a:schemeClr>
                      </a:solidFill>
                    </a:rPr>
                    <a:t>	(</a:t>
                  </a:r>
                  <a:r>
                    <a:rPr lang="fr-FR" b="1" dirty="0" err="1" smtClean="0">
                      <a:solidFill>
                        <a:schemeClr val="bg1">
                          <a:lumMod val="85000"/>
                        </a:schemeClr>
                      </a:solidFill>
                    </a:rPr>
                    <a:t>act</a:t>
                  </a:r>
                  <a:r>
                    <a:rPr lang="fr-FR" b="1" dirty="0" smtClean="0">
                      <a:solidFill>
                        <a:schemeClr val="bg1">
                          <a:lumMod val="85000"/>
                        </a:schemeClr>
                      </a:solidFill>
                    </a:rPr>
                    <a:t>*</a:t>
                  </a:r>
                  <a:r>
                    <a:rPr lang="fr-FR" dirty="0" smtClean="0">
                      <a:solidFill>
                        <a:schemeClr val="bg1">
                          <a:lumMod val="85000"/>
                        </a:schemeClr>
                      </a:solidFill>
                    </a:rPr>
                    <a:t> </a:t>
                  </a:r>
                  <a:r>
                    <a:rPr lang="fr-FR" dirty="0">
                      <a:solidFill>
                        <a:schemeClr val="bg1">
                          <a:lumMod val="85000"/>
                        </a:schemeClr>
                      </a:solidFill>
                    </a:rPr>
                    <a:t>,  fus-</a:t>
                  </a:r>
                  <a:r>
                    <a:rPr lang="fr-FR" dirty="0" err="1">
                      <a:solidFill>
                        <a:schemeClr val="bg1">
                          <a:lumMod val="85000"/>
                        </a:schemeClr>
                      </a:solidFill>
                    </a:rPr>
                    <a:t>evap</a:t>
                  </a:r>
                  <a:r>
                    <a:rPr lang="fr-FR" dirty="0" smtClean="0">
                      <a:solidFill>
                        <a:schemeClr val="bg1">
                          <a:lumMod val="85000"/>
                        </a:schemeClr>
                      </a:solidFill>
                    </a:rPr>
                    <a:t>)</a:t>
                  </a:r>
                  <a14:m>
                    <m:oMath xmlns:m="http://schemas.openxmlformats.org/officeDocument/2006/math">
                      <m:sPre>
                        <m:sPrePr>
                          <m:ctrlPr>
                            <a:rPr lang="fr-FR" b="1" i="1">
                              <a:solidFill>
                                <a:schemeClr val="bg1">
                                  <a:lumMod val="85000"/>
                                </a:schemeClr>
                              </a:solidFill>
                              <a:latin typeface="Cambria Math" panose="02040503050406030204" pitchFamily="18" charset="0"/>
                            </a:rPr>
                          </m:ctrlPr>
                        </m:sPrePr>
                        <m:sub>
                          <m:sSub>
                            <m:sSubPr>
                              <m:ctrlPr>
                                <a:rPr lang="fr-FR" b="1" i="1">
                                  <a:solidFill>
                                    <a:schemeClr val="bg1">
                                      <a:lumMod val="85000"/>
                                    </a:schemeClr>
                                  </a:solidFill>
                                  <a:latin typeface="Cambria Math" panose="02040503050406030204" pitchFamily="18" charset="0"/>
                                </a:rPr>
                              </m:ctrlPr>
                            </m:sSubPr>
                            <m:e>
                              <m:r>
                                <a:rPr lang="fr-FR" b="1" i="1">
                                  <a:solidFill>
                                    <a:schemeClr val="bg1">
                                      <a:lumMod val="85000"/>
                                    </a:schemeClr>
                                  </a:solidFill>
                                  <a:latin typeface="Cambria Math" panose="02040503050406030204" pitchFamily="18" charset="0"/>
                                </a:rPr>
                                <m:t>𝒁</m:t>
                              </m:r>
                            </m:e>
                            <m:sub>
                              <m:r>
                                <a:rPr lang="fr-FR" b="1" i="1">
                                  <a:solidFill>
                                    <a:schemeClr val="bg1">
                                      <a:lumMod val="85000"/>
                                    </a:schemeClr>
                                  </a:solidFill>
                                  <a:latin typeface="Cambria Math" panose="02040503050406030204" pitchFamily="18" charset="0"/>
                                </a:rPr>
                                <m:t>𝑺𝑯</m:t>
                              </m:r>
                              <m:r>
                                <a:rPr lang="fr-FR" b="1" i="1" smtClean="0">
                                  <a:solidFill>
                                    <a:schemeClr val="bg1">
                                      <a:lumMod val="85000"/>
                                    </a:schemeClr>
                                  </a:solidFill>
                                  <a:latin typeface="Cambria Math" panose="02040503050406030204" pitchFamily="18" charset="0"/>
                                </a:rPr>
                                <m:t>𝑬</m:t>
                              </m:r>
                            </m:sub>
                          </m:sSub>
                        </m:sub>
                        <m:sup>
                          <m:r>
                            <a:rPr lang="fr-FR" b="1" i="1">
                              <a:solidFill>
                                <a:schemeClr val="bg1">
                                  <a:lumMod val="85000"/>
                                </a:schemeClr>
                              </a:solidFill>
                              <a:latin typeface="Cambria Math" panose="02040503050406030204" pitchFamily="18" charset="0"/>
                            </a:rPr>
                            <m:t>𝑨</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targ</a:t>
                  </a:r>
                  <a:r>
                    <a:rPr lang="fr-FR" dirty="0" smtClean="0"/>
                    <a:t> </a:t>
                  </a:r>
                  <a:r>
                    <a:rPr lang="fr-FR" dirty="0"/>
                    <a:t>,  </a:t>
                  </a:r>
                  <a:r>
                    <a:rPr lang="fr-FR" dirty="0" err="1" smtClean="0"/>
                    <a:t>frag</a:t>
                  </a:r>
                  <a:r>
                    <a:rPr lang="fr-FR" dirty="0" smtClean="0"/>
                    <a:t>)</a:t>
                  </a:r>
                  <a:r>
                    <a:rPr lang="fr-FR" dirty="0"/>
                    <a:t>	</a:t>
                  </a:r>
                  <a:r>
                    <a:rPr lang="fr-FR" dirty="0" smtClean="0"/>
                    <a:t>	</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r>
                            <a:rPr lang="fr-FR" b="1" i="1" smtClean="0">
                              <a:solidFill>
                                <a:schemeClr val="bg1">
                                  <a:lumMod val="50000"/>
                                </a:schemeClr>
                              </a:solidFill>
                              <a:latin typeface="Cambria Math" panose="02040503050406030204" pitchFamily="18" charset="0"/>
                            </a:rPr>
                            <m:t>𝒁</m:t>
                          </m:r>
                        </m:sub>
                        <m:sup>
                          <m:r>
                            <a:rPr lang="fr-FR" b="1" i="1">
                              <a:solidFill>
                                <a:schemeClr val="bg1">
                                  <a:lumMod val="50000"/>
                                </a:schemeClr>
                              </a:solidFill>
                              <a:latin typeface="Cambria Math" panose="02040503050406030204" pitchFamily="18" charset="0"/>
                            </a:rPr>
                            <m:t>𝑨</m:t>
                          </m:r>
                          <m:r>
                            <a:rPr lang="fr-FR" b="1" i="1" smtClean="0">
                              <a:solidFill>
                                <a:schemeClr val="bg1">
                                  <a:lumMod val="50000"/>
                                </a:schemeClr>
                              </a:solidFill>
                              <a:latin typeface="Cambria Math" panose="02040503050406030204" pitchFamily="18" charset="0"/>
                            </a:rPr>
                            <m:t>∗</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smtClean="0">
                      <a:solidFill>
                        <a:schemeClr val="bg1">
                          <a:lumMod val="85000"/>
                        </a:schemeClr>
                      </a:solidFill>
                    </a:rPr>
                    <a:t>Hi</a:t>
                  </a:r>
                  <a:r>
                    <a:rPr lang="fr-FR" b="1" baseline="30000" dirty="0" err="1">
                      <a:solidFill>
                        <a:schemeClr val="bg1">
                          <a:lumMod val="85000"/>
                        </a:schemeClr>
                      </a:solidFill>
                    </a:rPr>
                    <a:t>q</a:t>
                  </a:r>
                  <a:r>
                    <a:rPr lang="fr-FR" b="1" baseline="30000" dirty="0" smtClean="0">
                      <a:solidFill>
                        <a:schemeClr val="bg1">
                          <a:lumMod val="85000"/>
                        </a:schemeClr>
                      </a:solidFill>
                    </a:rPr>
                    <a:t>+</a:t>
                  </a:r>
                  <a:r>
                    <a:rPr lang="fr-FR" dirty="0" smtClean="0">
                      <a:solidFill>
                        <a:schemeClr val="bg1">
                          <a:lumMod val="85000"/>
                        </a:schemeClr>
                      </a:solidFill>
                    </a:rPr>
                    <a:t> (</a:t>
                  </a:r>
                  <a:r>
                    <a:rPr lang="fr-FR" b="1" dirty="0" smtClean="0">
                      <a:solidFill>
                        <a:schemeClr val="bg1">
                          <a:lumMod val="85000"/>
                        </a:schemeClr>
                      </a:solidFill>
                    </a:rPr>
                    <a:t>C</a:t>
                  </a:r>
                  <a:r>
                    <a:rPr lang="fr-FR" dirty="0" smtClean="0">
                      <a:solidFill>
                        <a:schemeClr val="bg1">
                          <a:lumMod val="85000"/>
                        </a:schemeClr>
                      </a:solidFill>
                    </a:rPr>
                    <a:t> </a:t>
                  </a:r>
                  <a:r>
                    <a:rPr lang="fr-FR" dirty="0">
                      <a:solidFill>
                        <a:schemeClr val="bg1">
                          <a:lumMod val="85000"/>
                        </a:schemeClr>
                      </a:solidFill>
                    </a:rPr>
                    <a:t>,  </a:t>
                  </a:r>
                  <a:r>
                    <a:rPr lang="fr-FR" dirty="0" smtClean="0">
                      <a:solidFill>
                        <a:schemeClr val="bg1">
                          <a:lumMod val="85000"/>
                        </a:schemeClr>
                      </a:solidFill>
                    </a:rPr>
                    <a:t>stripping)</a:t>
                  </a:r>
                  <a:r>
                    <a:rPr lang="fr-FR" dirty="0">
                      <a:solidFill>
                        <a:schemeClr val="bg1">
                          <a:lumMod val="85000"/>
                        </a:schemeClr>
                      </a:solidFill>
                    </a:rPr>
                    <a:t>	</a:t>
                  </a:r>
                  <a14:m>
                    <m:oMath xmlns:m="http://schemas.openxmlformats.org/officeDocument/2006/math">
                      <m:r>
                        <m:rPr>
                          <m:nor/>
                        </m:rPr>
                        <a:rPr lang="fr-FR" b="1" dirty="0" smtClean="0">
                          <a:solidFill>
                            <a:schemeClr val="bg1">
                              <a:lumMod val="85000"/>
                            </a:schemeClr>
                          </a:solidFill>
                        </a:rPr>
                        <m:t>Hi</m:t>
                      </m:r>
                      <m:r>
                        <m:rPr>
                          <m:nor/>
                        </m:rPr>
                        <a:rPr lang="fr-FR" b="1" i="0" baseline="30000" dirty="0" smtClean="0">
                          <a:solidFill>
                            <a:schemeClr val="bg1">
                              <a:lumMod val="85000"/>
                            </a:schemeClr>
                          </a:solidFill>
                        </a:rPr>
                        <m:t>(</m:t>
                      </m:r>
                      <m:r>
                        <m:rPr>
                          <m:nor/>
                        </m:rPr>
                        <a:rPr lang="fr-FR" b="1" i="0" baseline="30000" dirty="0" smtClean="0">
                          <a:solidFill>
                            <a:schemeClr val="bg1">
                              <a:lumMod val="85000"/>
                            </a:schemeClr>
                          </a:solidFill>
                        </a:rPr>
                        <m:t>q</m:t>
                      </m:r>
                      <m:r>
                        <m:rPr>
                          <m:nor/>
                        </m:rPr>
                        <a:rPr lang="fr-FR" b="1" i="0" baseline="30000" dirty="0" smtClean="0">
                          <a:solidFill>
                            <a:schemeClr val="bg1">
                              <a:lumMod val="85000"/>
                            </a:schemeClr>
                          </a:solidFill>
                        </a:rPr>
                        <m:t>+</m:t>
                      </m:r>
                      <m:r>
                        <m:rPr>
                          <m:nor/>
                        </m:rPr>
                        <a:rPr lang="fr-FR" b="1" i="0" baseline="30000" dirty="0" smtClean="0">
                          <a:solidFill>
                            <a:schemeClr val="bg1">
                              <a:lumMod val="85000"/>
                            </a:schemeClr>
                          </a:solidFill>
                        </a:rPr>
                        <m:t>n</m:t>
                      </m:r>
                      <m:r>
                        <m:rPr>
                          <m:nor/>
                        </m:rPr>
                        <a:rPr lang="fr-FR" b="1" i="0" baseline="30000" dirty="0" smtClean="0">
                          <a:solidFill>
                            <a:schemeClr val="bg1">
                              <a:lumMod val="85000"/>
                            </a:schemeClr>
                          </a:solidFill>
                        </a:rPr>
                        <m:t>)+</m:t>
                      </m:r>
                    </m:oMath>
                  </a14:m>
                  <a:endParaRPr lang="en-US" b="1" dirty="0">
                    <a:solidFill>
                      <a:schemeClr val="bg1">
                        <a:lumMod val="85000"/>
                      </a:schemeClr>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816488" y="866719"/>
                  <a:ext cx="4092787" cy="2149563"/>
                </a:xfrm>
                <a:prstGeom prst="rect">
                  <a:avLst/>
                </a:prstGeom>
                <a:blipFill>
                  <a:blip r:embed="rId3"/>
                  <a:stretch>
                    <a:fillRect l="-1341" t="-1416" r="-447" b="-3399"/>
                  </a:stretch>
                </a:blipFill>
              </p:spPr>
              <p:txBody>
                <a:bodyPr/>
                <a:lstStyle/>
                <a:p>
                  <a:r>
                    <a:rPr lang="en-US">
                      <a:noFill/>
                    </a:rPr>
                    <a:t> </a:t>
                  </a:r>
                </a:p>
              </p:txBody>
            </p:sp>
          </mc:Fallback>
        </mc:AlternateContent>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32" y="2408853"/>
              <a:ext cx="207645" cy="213360"/>
            </a:xfrm>
            <a:prstGeom prst="rect">
              <a:avLst/>
            </a:prstGeom>
          </p:spPr>
        </p:pic>
        <p:pic>
          <p:nvPicPr>
            <p:cNvPr id="11" name="Image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8365" y="2083689"/>
              <a:ext cx="220980" cy="215265"/>
            </a:xfrm>
            <a:prstGeom prst="rect">
              <a:avLst/>
            </a:prstGeom>
          </p:spPr>
        </p:pic>
        <p:pic>
          <p:nvPicPr>
            <p:cNvPr id="12" name="Image 11"/>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46285" y="2716296"/>
              <a:ext cx="205740" cy="215265"/>
            </a:xfrm>
            <a:prstGeom prst="rect">
              <a:avLst/>
            </a:prstGeom>
          </p:spPr>
        </p:pic>
        <p:pic>
          <p:nvPicPr>
            <p:cNvPr id="13" name="Image 12"/>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24193" y="1780056"/>
              <a:ext cx="222885" cy="211455"/>
            </a:xfrm>
            <a:prstGeom prst="rect">
              <a:avLst/>
            </a:prstGeom>
          </p:spPr>
        </p:pic>
        <p:pic>
          <p:nvPicPr>
            <p:cNvPr id="14" name="Image 1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31812" y="1240815"/>
              <a:ext cx="220980" cy="215265"/>
            </a:xfrm>
            <a:prstGeom prst="rect">
              <a:avLst/>
            </a:prstGeom>
          </p:spPr>
        </p:pic>
        <p:pic>
          <p:nvPicPr>
            <p:cNvPr id="15" name="Image 14"/>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20479" y="1497559"/>
              <a:ext cx="222885" cy="211455"/>
            </a:xfrm>
            <a:prstGeom prst="rect">
              <a:avLst/>
            </a:prstGeom>
          </p:spPr>
        </p:pic>
        <p:pic>
          <p:nvPicPr>
            <p:cNvPr id="16" name="Image 15"/>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31812" y="961059"/>
              <a:ext cx="222885" cy="211455"/>
            </a:xfrm>
            <a:prstGeom prst="rect">
              <a:avLst/>
            </a:prstGeom>
          </p:spPr>
        </p:pic>
      </p:grpSp>
    </p:spTree>
    <p:extLst>
      <p:ext uri="{BB962C8B-B14F-4D97-AF65-F5344CB8AC3E}">
        <p14:creationId xmlns:p14="http://schemas.microsoft.com/office/powerpoint/2010/main" val="2683233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4233" y="220272"/>
            <a:ext cx="9899026" cy="954107"/>
          </a:xfrm>
          <a:prstGeom prst="rect">
            <a:avLst/>
          </a:prstGeom>
          <a:noFill/>
        </p:spPr>
        <p:txBody>
          <a:bodyPr wrap="square" rtlCol="0">
            <a:spAutoFit/>
          </a:bodyPr>
          <a:lstStyle/>
          <a:p>
            <a:r>
              <a:rPr lang="fr-FR" sz="2800" b="1" dirty="0" smtClean="0"/>
              <a:t>ECS </a:t>
            </a:r>
            <a:r>
              <a:rPr lang="fr-FR" sz="2800" b="1" dirty="0" err="1" smtClean="0"/>
              <a:t>Febiad</a:t>
            </a:r>
            <a:r>
              <a:rPr lang="fr-FR" sz="2800" b="1" dirty="0" smtClean="0"/>
              <a:t> existant avec cibles graphite</a:t>
            </a:r>
          </a:p>
          <a:p>
            <a:r>
              <a:rPr lang="fr-FR" sz="2800" b="1" dirty="0"/>
              <a:t>	</a:t>
            </a:r>
            <a:r>
              <a:rPr lang="fr-FR" sz="2800" b="1" dirty="0" smtClean="0"/>
              <a:t>		Fragmentation du projectile</a:t>
            </a:r>
            <a:endParaRPr lang="fr-FR" sz="2800" b="1" dirty="0"/>
          </a:p>
        </p:txBody>
      </p:sp>
      <p:pic>
        <p:nvPicPr>
          <p:cNvPr id="3" name="Image 2"/>
          <p:cNvPicPr>
            <a:picLocks noChangeAspect="1"/>
          </p:cNvPicPr>
          <p:nvPr/>
        </p:nvPicPr>
        <p:blipFill>
          <a:blip r:embed="rId2"/>
          <a:stretch>
            <a:fillRect/>
          </a:stretch>
        </p:blipFill>
        <p:spPr>
          <a:xfrm>
            <a:off x="594233" y="1589230"/>
            <a:ext cx="7303590" cy="4598919"/>
          </a:xfrm>
          <a:prstGeom prst="rect">
            <a:avLst/>
          </a:prstGeom>
        </p:spPr>
      </p:pic>
      <p:pic>
        <p:nvPicPr>
          <p:cNvPr id="5" name="Image 4"/>
          <p:cNvPicPr>
            <a:picLocks noChangeAspect="1"/>
          </p:cNvPicPr>
          <p:nvPr/>
        </p:nvPicPr>
        <p:blipFill>
          <a:blip r:embed="rId3"/>
          <a:stretch>
            <a:fillRect/>
          </a:stretch>
        </p:blipFill>
        <p:spPr>
          <a:xfrm>
            <a:off x="8061696" y="619747"/>
            <a:ext cx="3816427" cy="408467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60" y="894829"/>
            <a:ext cx="176172" cy="181021"/>
          </a:xfrm>
          <a:prstGeom prst="rect">
            <a:avLst/>
          </a:prstGeom>
        </p:spPr>
      </p:pic>
      <p:sp>
        <p:nvSpPr>
          <p:cNvPr id="7"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ISOL Targets</a:t>
            </a:r>
            <a:endParaRPr lang="en-US" sz="2000" b="1" dirty="0">
              <a:solidFill>
                <a:schemeClr val="accent1"/>
              </a:solidFill>
            </a:endParaRPr>
          </a:p>
        </p:txBody>
      </p:sp>
      <p:sp>
        <p:nvSpPr>
          <p:cNvPr id="4" name="ZoneTexte 3"/>
          <p:cNvSpPr txBox="1"/>
          <p:nvPr/>
        </p:nvSpPr>
        <p:spPr>
          <a:xfrm>
            <a:off x="8798370" y="5541818"/>
            <a:ext cx="3079753" cy="646331"/>
          </a:xfrm>
          <a:prstGeom prst="rect">
            <a:avLst/>
          </a:prstGeom>
          <a:noFill/>
        </p:spPr>
        <p:txBody>
          <a:bodyPr wrap="square" rtlCol="0">
            <a:spAutoFit/>
          </a:bodyPr>
          <a:lstStyle/>
          <a:p>
            <a:r>
              <a:rPr lang="fr-FR" b="1" dirty="0" smtClean="0">
                <a:solidFill>
                  <a:schemeClr val="accent1"/>
                </a:solidFill>
              </a:rPr>
              <a:t>New isotopes </a:t>
            </a:r>
            <a:r>
              <a:rPr lang="fr-FR" b="1" dirty="0" smtClean="0">
                <a:solidFill>
                  <a:schemeClr val="accent1"/>
                </a:solidFill>
                <a:sym typeface="Wingdings" panose="05000000000000000000" pitchFamily="2" charset="2"/>
              </a:rPr>
              <a:t> </a:t>
            </a:r>
          </a:p>
          <a:p>
            <a:r>
              <a:rPr lang="fr-FR" b="1" dirty="0" smtClean="0">
                <a:solidFill>
                  <a:schemeClr val="accent1"/>
                </a:solidFill>
                <a:sym typeface="Wingdings" panose="05000000000000000000" pitchFamily="2" charset="2"/>
              </a:rPr>
              <a:t>Target fragmentation ?</a:t>
            </a:r>
            <a:endParaRPr lang="en-US" b="1" dirty="0">
              <a:solidFill>
                <a:schemeClr val="accent1"/>
              </a:solidFill>
            </a:endParaRPr>
          </a:p>
        </p:txBody>
      </p:sp>
    </p:spTree>
    <p:extLst>
      <p:ext uri="{BB962C8B-B14F-4D97-AF65-F5344CB8AC3E}">
        <p14:creationId xmlns:p14="http://schemas.microsoft.com/office/powerpoint/2010/main" val="31536226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9982" y="5999519"/>
            <a:ext cx="9423422" cy="646331"/>
          </a:xfrm>
          <a:prstGeom prst="rect">
            <a:avLst/>
          </a:prstGeom>
          <a:noFill/>
        </p:spPr>
        <p:txBody>
          <a:bodyPr wrap="square" rtlCol="0">
            <a:spAutoFit/>
          </a:bodyPr>
          <a:lstStyle/>
          <a:p>
            <a:r>
              <a:rPr lang="fr-FR" dirty="0" smtClean="0">
                <a:sym typeface="Wingdings" pitchFamily="2" charset="2"/>
              </a:rPr>
              <a:t>Sous forme de feuilles métalliques (Nb), de céramiques poreuses (</a:t>
            </a:r>
            <a:r>
              <a:rPr lang="fr-FR" dirty="0" err="1" smtClean="0">
                <a:sym typeface="Wingdings" pitchFamily="2" charset="2"/>
              </a:rPr>
              <a:t>SiC</a:t>
            </a:r>
            <a:r>
              <a:rPr lang="fr-FR" dirty="0" smtClean="0">
                <a:sym typeface="Wingdings" pitchFamily="2" charset="2"/>
              </a:rPr>
              <a:t>, Al</a:t>
            </a:r>
            <a:r>
              <a:rPr lang="fr-FR" baseline="-25000" dirty="0" smtClean="0">
                <a:sym typeface="Wingdings" pitchFamily="2" charset="2"/>
              </a:rPr>
              <a:t>2</a:t>
            </a:r>
            <a:r>
              <a:rPr lang="fr-FR" dirty="0" smtClean="0">
                <a:sym typeface="Wingdings" pitchFamily="2" charset="2"/>
              </a:rPr>
              <a:t>O</a:t>
            </a:r>
            <a:r>
              <a:rPr lang="fr-FR" baseline="-25000" dirty="0" smtClean="0">
                <a:sym typeface="Wingdings" pitchFamily="2" charset="2"/>
              </a:rPr>
              <a:t>3</a:t>
            </a:r>
            <a:r>
              <a:rPr lang="fr-FR" dirty="0" smtClean="0">
                <a:sym typeface="Wingdings" pitchFamily="2" charset="2"/>
              </a:rPr>
              <a:t>, </a:t>
            </a:r>
            <a:r>
              <a:rPr lang="fr-FR" dirty="0" err="1" smtClean="0">
                <a:sym typeface="Wingdings" pitchFamily="2" charset="2"/>
              </a:rPr>
              <a:t>MgO</a:t>
            </a:r>
            <a:r>
              <a:rPr lang="fr-FR" dirty="0" smtClean="0">
                <a:sym typeface="Wingdings" pitchFamily="2" charset="2"/>
              </a:rPr>
              <a:t>…) ou de mousse de graphite imprégnée. </a:t>
            </a:r>
            <a:endParaRPr lang="fr-FR" dirty="0">
              <a:sym typeface="Wingdings" pitchFamily="2" charset="2"/>
            </a:endParaRPr>
          </a:p>
        </p:txBody>
      </p:sp>
      <p:graphicFrame>
        <p:nvGraphicFramePr>
          <p:cNvPr id="3" name="Tableau 2"/>
          <p:cNvGraphicFramePr>
            <a:graphicFrameLocks noGrp="1"/>
          </p:cNvGraphicFramePr>
          <p:nvPr>
            <p:extLst/>
          </p:nvPr>
        </p:nvGraphicFramePr>
        <p:xfrm>
          <a:off x="209982" y="1384682"/>
          <a:ext cx="8385240" cy="4511040"/>
        </p:xfrm>
        <a:graphic>
          <a:graphicData uri="http://schemas.openxmlformats.org/drawingml/2006/table">
            <a:tbl>
              <a:tblPr firstRow="1" bandRow="1">
                <a:tableStyleId>{5C22544A-7EE6-4342-B048-85BDC9FD1C3A}</a:tableStyleId>
              </a:tblPr>
              <a:tblGrid>
                <a:gridCol w="1867107">
                  <a:extLst>
                    <a:ext uri="{9D8B030D-6E8A-4147-A177-3AD203B41FA5}">
                      <a16:colId xmlns:a16="http://schemas.microsoft.com/office/drawing/2014/main" val="20000"/>
                    </a:ext>
                  </a:extLst>
                </a:gridCol>
                <a:gridCol w="1985748">
                  <a:extLst>
                    <a:ext uri="{9D8B030D-6E8A-4147-A177-3AD203B41FA5}">
                      <a16:colId xmlns:a16="http://schemas.microsoft.com/office/drawing/2014/main" val="20001"/>
                    </a:ext>
                  </a:extLst>
                </a:gridCol>
                <a:gridCol w="4532385">
                  <a:extLst>
                    <a:ext uri="{9D8B030D-6E8A-4147-A177-3AD203B41FA5}">
                      <a16:colId xmlns:a16="http://schemas.microsoft.com/office/drawing/2014/main" val="1505431949"/>
                    </a:ext>
                  </a:extLst>
                </a:gridCol>
              </a:tblGrid>
              <a:tr h="4682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noProof="0" dirty="0" err="1" smtClean="0">
                          <a:sym typeface="Wingdings" pitchFamily="2" charset="2"/>
                        </a:rPr>
                        <a:t>Cible</a:t>
                      </a:r>
                      <a:r>
                        <a:rPr lang="en-US" sz="1600" b="1" noProof="0" dirty="0" smtClean="0">
                          <a:sym typeface="Wingdings" pitchFamily="2" charset="2"/>
                        </a:rPr>
                        <a:t> de fragmentation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smtClean="0"/>
                        <a:t>Faisceau</a:t>
                      </a:r>
                      <a:r>
                        <a:rPr lang="fr-FR" sz="1600" b="1" baseline="0" dirty="0" smtClean="0"/>
                        <a:t> d’intérêt</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Estimation</a:t>
                      </a:r>
                      <a:r>
                        <a:rPr lang="en-US" sz="1600" baseline="0" dirty="0" smtClean="0"/>
                        <a:t> de </a:t>
                      </a:r>
                      <a:r>
                        <a:rPr lang="en-US" sz="1600" baseline="0" dirty="0" err="1" smtClean="0"/>
                        <a:t>l’intensité</a:t>
                      </a:r>
                      <a:r>
                        <a:rPr lang="en-US" sz="1600" baseline="0" dirty="0" smtClean="0"/>
                        <a:t> </a:t>
                      </a:r>
                      <a:r>
                        <a:rPr lang="en-US" sz="1600" baseline="0" dirty="0" err="1" smtClean="0"/>
                        <a:t>accélérée</a:t>
                      </a:r>
                      <a:r>
                        <a:rPr lang="en-US" sz="1600" baseline="0" dirty="0" smtClean="0"/>
                        <a:t> </a:t>
                      </a:r>
                      <a:endParaRPr lang="fr-FR"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t>faisceau primaire </a:t>
                      </a:r>
                      <a:r>
                        <a:rPr lang="fr-FR" sz="1600" baseline="30000" dirty="0" smtClean="0"/>
                        <a:t>12</a:t>
                      </a:r>
                      <a:r>
                        <a:rPr lang="fr-FR" sz="1600" dirty="0" smtClean="0"/>
                        <a:t>C 95 </a:t>
                      </a:r>
                      <a:r>
                        <a:rPr lang="fr-FR" sz="1600" dirty="0" err="1" smtClean="0"/>
                        <a:t>A.MeV</a:t>
                      </a:r>
                      <a:r>
                        <a:rPr lang="fr-FR" sz="1600" dirty="0" smtClean="0"/>
                        <a:t> 2.10</a:t>
                      </a:r>
                      <a:r>
                        <a:rPr lang="fr-FR" sz="1600" baseline="30000" dirty="0" smtClean="0"/>
                        <a:t>13 </a:t>
                      </a:r>
                      <a:r>
                        <a:rPr lang="fr-FR" sz="1600" dirty="0" smtClean="0"/>
                        <a:t>PPS /3600 W </a:t>
                      </a:r>
                      <a:endParaRPr lang="en-US" sz="1600" baseline="0" dirty="0" smtClean="0"/>
                    </a:p>
                  </a:txBody>
                  <a:tcPr/>
                </a:tc>
                <a:extLst>
                  <a:ext uri="{0D108BD9-81ED-4DB2-BD59-A6C34878D82A}">
                    <a16:rowId xmlns:a16="http://schemas.microsoft.com/office/drawing/2014/main" val="10000"/>
                  </a:ext>
                </a:extLst>
              </a:tr>
              <a:tr h="0">
                <a:tc rowSpan="6">
                  <a:txBody>
                    <a:bodyPr/>
                    <a:lstStyle/>
                    <a:p>
                      <a:pPr algn="ctr"/>
                      <a:r>
                        <a:rPr lang="fr-FR" sz="1600" b="1" dirty="0" smtClean="0">
                          <a:sym typeface="Wingdings" pitchFamily="2" charset="2"/>
                        </a:rPr>
                        <a:t>Nb</a:t>
                      </a:r>
                    </a:p>
                  </a:txBody>
                  <a:tcPr>
                    <a:solidFill>
                      <a:schemeClr val="bg1">
                        <a:lumMod val="85000"/>
                      </a:schemeClr>
                    </a:solidFill>
                  </a:tcPr>
                </a:tc>
                <a:tc>
                  <a:txBody>
                    <a:bodyPr/>
                    <a:lstStyle/>
                    <a:p>
                      <a:pPr algn="ctr"/>
                      <a:r>
                        <a:rPr lang="en-US" sz="1600" b="1" baseline="30000" dirty="0" smtClean="0"/>
                        <a:t>60</a:t>
                      </a:r>
                      <a:r>
                        <a:rPr lang="en-US" sz="1600" b="1" baseline="0" dirty="0" smtClean="0"/>
                        <a:t>Zn</a:t>
                      </a:r>
                      <a:endParaRPr lang="en-US" sz="1600" b="1" dirty="0"/>
                    </a:p>
                  </a:txBody>
                  <a:tcPr>
                    <a:solidFill>
                      <a:schemeClr val="bg1">
                        <a:lumMod val="85000"/>
                      </a:schemeClr>
                    </a:solidFill>
                  </a:tcPr>
                </a:tc>
                <a:tc>
                  <a:txBody>
                    <a:bodyPr/>
                    <a:lstStyle/>
                    <a:p>
                      <a:pPr algn="ctr"/>
                      <a:r>
                        <a:rPr lang="en-US" sz="1600" b="1" dirty="0" smtClean="0"/>
                        <a:t>1,5.10</a:t>
                      </a:r>
                      <a:r>
                        <a:rPr lang="en-US" sz="1600" b="1" baseline="30000" dirty="0" smtClean="0"/>
                        <a:t>4</a:t>
                      </a:r>
                      <a:endParaRPr lang="en-US" sz="1600" b="1" dirty="0"/>
                    </a:p>
                  </a:txBody>
                  <a:tcPr>
                    <a:solidFill>
                      <a:schemeClr val="bg1">
                        <a:lumMod val="85000"/>
                      </a:schemeClr>
                    </a:solidFill>
                  </a:tcPr>
                </a:tc>
                <a:extLst>
                  <a:ext uri="{0D108BD9-81ED-4DB2-BD59-A6C34878D82A}">
                    <a16:rowId xmlns:a16="http://schemas.microsoft.com/office/drawing/2014/main" val="10001"/>
                  </a:ext>
                </a:extLst>
              </a:tr>
              <a:tr h="249939">
                <a:tc vMerge="1">
                  <a:txBody>
                    <a:bodyPr/>
                    <a:lstStyle/>
                    <a:p>
                      <a:endParaRPr lang="fr-FR"/>
                    </a:p>
                  </a:txBody>
                  <a:tcPr/>
                </a:tc>
                <a:tc>
                  <a:txBody>
                    <a:bodyPr/>
                    <a:lstStyle/>
                    <a:p>
                      <a:pPr algn="ctr"/>
                      <a:r>
                        <a:rPr lang="en-US" sz="1600" b="1" baseline="30000" dirty="0" smtClean="0"/>
                        <a:t>64</a:t>
                      </a:r>
                      <a:r>
                        <a:rPr lang="en-US" sz="1600" b="1" dirty="0" smtClean="0"/>
                        <a:t>Ge</a:t>
                      </a:r>
                      <a:endParaRPr lang="en-US" sz="1600" b="1" dirty="0"/>
                    </a:p>
                  </a:txBody>
                  <a:tcPr>
                    <a:solidFill>
                      <a:schemeClr val="bg1">
                        <a:lumMod val="85000"/>
                      </a:schemeClr>
                    </a:solidFill>
                  </a:tcPr>
                </a:tc>
                <a:tc>
                  <a:txBody>
                    <a:bodyPr/>
                    <a:lstStyle/>
                    <a:p>
                      <a:pPr algn="ctr"/>
                      <a:r>
                        <a:rPr lang="en-US" sz="1600" b="1" dirty="0" smtClean="0"/>
                        <a:t>1,5.10</a:t>
                      </a:r>
                      <a:r>
                        <a:rPr lang="en-US" sz="1600" b="1" baseline="30000" dirty="0" smtClean="0"/>
                        <a:t>3</a:t>
                      </a:r>
                      <a:endParaRPr lang="en-US" sz="1600" b="1" dirty="0"/>
                    </a:p>
                  </a:txBody>
                  <a:tcPr>
                    <a:solidFill>
                      <a:schemeClr val="bg1">
                        <a:lumMod val="85000"/>
                      </a:schemeClr>
                    </a:solidFill>
                  </a:tcPr>
                </a:tc>
                <a:extLst>
                  <a:ext uri="{0D108BD9-81ED-4DB2-BD59-A6C34878D82A}">
                    <a16:rowId xmlns:a16="http://schemas.microsoft.com/office/drawing/2014/main" val="1318327213"/>
                  </a:ext>
                </a:extLst>
              </a:tr>
              <a:tr h="195077">
                <a:tc vMerge="1">
                  <a:txBody>
                    <a:bodyPr/>
                    <a:lstStyle/>
                    <a:p>
                      <a:endParaRPr lang="fr-FR"/>
                    </a:p>
                  </a:txBody>
                  <a:tcPr/>
                </a:tc>
                <a:tc>
                  <a:txBody>
                    <a:bodyPr/>
                    <a:lstStyle/>
                    <a:p>
                      <a:pPr algn="ctr"/>
                      <a:r>
                        <a:rPr lang="en-US" sz="1600" b="1" baseline="30000" dirty="0" smtClean="0"/>
                        <a:t>63</a:t>
                      </a:r>
                      <a:r>
                        <a:rPr lang="en-US" sz="1600" b="1" dirty="0" smtClean="0"/>
                        <a:t>Ga</a:t>
                      </a:r>
                      <a:endParaRPr lang="en-US" sz="1600" b="1" dirty="0"/>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smtClean="0"/>
                        <a:t>6,7.10</a:t>
                      </a:r>
                      <a:r>
                        <a:rPr lang="en-US" sz="1600" b="1" baseline="30000" dirty="0" smtClean="0"/>
                        <a:t>4</a:t>
                      </a:r>
                      <a:endParaRPr lang="en-US" sz="1600" b="1" dirty="0" smtClean="0"/>
                    </a:p>
                  </a:txBody>
                  <a:tcPr>
                    <a:solidFill>
                      <a:schemeClr val="bg1">
                        <a:lumMod val="85000"/>
                      </a:schemeClr>
                    </a:solidFill>
                  </a:tcPr>
                </a:tc>
                <a:extLst>
                  <a:ext uri="{0D108BD9-81ED-4DB2-BD59-A6C34878D82A}">
                    <a16:rowId xmlns:a16="http://schemas.microsoft.com/office/drawing/2014/main" val="1299920489"/>
                  </a:ext>
                </a:extLst>
              </a:tr>
              <a:tr h="140216">
                <a:tc vMerge="1">
                  <a:txBody>
                    <a:bodyPr/>
                    <a:lstStyle/>
                    <a:p>
                      <a:endParaRPr lang="fr-FR"/>
                    </a:p>
                  </a:txBody>
                  <a:tcPr/>
                </a:tc>
                <a:tc>
                  <a:txBody>
                    <a:bodyPr/>
                    <a:lstStyle/>
                    <a:p>
                      <a:pPr algn="ctr"/>
                      <a:r>
                        <a:rPr lang="en-US" sz="1600" b="1" baseline="30000" dirty="0" smtClean="0"/>
                        <a:t>67</a:t>
                      </a:r>
                      <a:r>
                        <a:rPr lang="en-US" sz="1600" b="1" dirty="0" smtClean="0"/>
                        <a:t>As</a:t>
                      </a:r>
                      <a:endParaRPr lang="en-US" sz="1600" b="1" dirty="0"/>
                    </a:p>
                  </a:txBody>
                  <a:tcPr>
                    <a:solidFill>
                      <a:schemeClr val="bg1">
                        <a:lumMod val="85000"/>
                      </a:schemeClr>
                    </a:solidFill>
                  </a:tcPr>
                </a:tc>
                <a:tc>
                  <a:txBody>
                    <a:bodyPr/>
                    <a:lstStyle/>
                    <a:p>
                      <a:pPr algn="ctr"/>
                      <a:r>
                        <a:rPr lang="en-US" sz="1600" b="1" dirty="0" smtClean="0"/>
                        <a:t>2,7.10</a:t>
                      </a:r>
                      <a:r>
                        <a:rPr lang="en-US" sz="1600" b="1" baseline="30000" dirty="0" smtClean="0"/>
                        <a:t>3</a:t>
                      </a:r>
                      <a:endParaRPr lang="en-US" sz="1600" b="1" dirty="0"/>
                    </a:p>
                  </a:txBody>
                  <a:tcPr>
                    <a:solidFill>
                      <a:schemeClr val="bg1">
                        <a:lumMod val="85000"/>
                      </a:schemeClr>
                    </a:solidFill>
                  </a:tcPr>
                </a:tc>
                <a:extLst>
                  <a:ext uri="{0D108BD9-81ED-4DB2-BD59-A6C34878D82A}">
                    <a16:rowId xmlns:a16="http://schemas.microsoft.com/office/drawing/2014/main" val="208261621"/>
                  </a:ext>
                </a:extLst>
              </a:tr>
              <a:tr h="0">
                <a:tc vMerge="1">
                  <a:txBody>
                    <a:bodyPr/>
                    <a:lstStyle/>
                    <a:p>
                      <a:endParaRPr lang="fr-FR"/>
                    </a:p>
                  </a:txBody>
                  <a:tcPr/>
                </a:tc>
                <a:tc>
                  <a:txBody>
                    <a:bodyPr/>
                    <a:lstStyle/>
                    <a:p>
                      <a:pPr algn="ctr"/>
                      <a:r>
                        <a:rPr lang="en-US" sz="1600" b="1" baseline="30000" dirty="0" smtClean="0"/>
                        <a:t>72,74,76</a:t>
                      </a:r>
                      <a:r>
                        <a:rPr lang="en-US" sz="1600" b="1" dirty="0" smtClean="0"/>
                        <a:t>Kr</a:t>
                      </a:r>
                      <a:endParaRPr lang="en-US" sz="1600" b="1" dirty="0"/>
                    </a:p>
                  </a:txBody>
                  <a:tcPr>
                    <a:solidFill>
                      <a:schemeClr val="bg1">
                        <a:lumMod val="85000"/>
                      </a:schemeClr>
                    </a:solidFill>
                  </a:tcPr>
                </a:tc>
                <a:tc>
                  <a:txBody>
                    <a:bodyPr/>
                    <a:lstStyle/>
                    <a:p>
                      <a:pPr algn="ctr"/>
                      <a:r>
                        <a:rPr lang="en-US" sz="1600" b="1" dirty="0" smtClean="0"/>
                        <a:t>4,9.10</a:t>
                      </a:r>
                      <a:r>
                        <a:rPr lang="en-US" sz="1600" b="1" baseline="30000" dirty="0" smtClean="0"/>
                        <a:t>2</a:t>
                      </a:r>
                      <a:r>
                        <a:rPr lang="en-US" sz="1600" b="1" baseline="0" dirty="0" smtClean="0"/>
                        <a:t>/1,4.10</a:t>
                      </a:r>
                      <a:r>
                        <a:rPr lang="en-US" sz="1600" b="1" baseline="30000" dirty="0" smtClean="0"/>
                        <a:t>5</a:t>
                      </a:r>
                      <a:r>
                        <a:rPr lang="en-US" sz="1600" b="1" baseline="0" dirty="0" smtClean="0"/>
                        <a:t>/3,1.10</a:t>
                      </a:r>
                      <a:r>
                        <a:rPr lang="en-US" sz="1600" b="1" baseline="30000" dirty="0" smtClean="0"/>
                        <a:t>6</a:t>
                      </a:r>
                      <a:endParaRPr lang="en-US" sz="1600" b="1" dirty="0"/>
                    </a:p>
                  </a:txBody>
                  <a:tcPr>
                    <a:solidFill>
                      <a:schemeClr val="bg1">
                        <a:lumMod val="85000"/>
                      </a:schemeClr>
                    </a:solidFill>
                  </a:tcPr>
                </a:tc>
                <a:extLst>
                  <a:ext uri="{0D108BD9-81ED-4DB2-BD59-A6C34878D82A}">
                    <a16:rowId xmlns:a16="http://schemas.microsoft.com/office/drawing/2014/main" val="3792140973"/>
                  </a:ext>
                </a:extLst>
              </a:tr>
              <a:tr h="0">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smtClean="0"/>
                        <a:t>79</a:t>
                      </a:r>
                      <a:r>
                        <a:rPr lang="en-US" sz="1600" b="1" baseline="0" dirty="0" smtClean="0"/>
                        <a:t>Se</a:t>
                      </a:r>
                      <a:endParaRPr lang="en-US" sz="1600" b="1" dirty="0" smtClean="0"/>
                    </a:p>
                  </a:txBody>
                  <a:tcPr>
                    <a:solidFill>
                      <a:schemeClr val="bg1">
                        <a:lumMod val="85000"/>
                      </a:schemeClr>
                    </a:solidFill>
                  </a:tcPr>
                </a:tc>
                <a:tc>
                  <a:txBody>
                    <a:bodyPr/>
                    <a:lstStyle/>
                    <a:p>
                      <a:pPr algn="ctr"/>
                      <a:r>
                        <a:rPr lang="en-US" sz="1600" b="1" dirty="0" smtClean="0"/>
                        <a:t>4,5.10</a:t>
                      </a:r>
                      <a:r>
                        <a:rPr lang="en-US" sz="1600" b="1" baseline="30000" dirty="0" smtClean="0"/>
                        <a:t>4</a:t>
                      </a:r>
                      <a:endParaRPr lang="en-US" sz="1600" b="1" dirty="0"/>
                    </a:p>
                  </a:txBody>
                  <a:tcPr>
                    <a:solidFill>
                      <a:schemeClr val="bg1">
                        <a:lumMod val="85000"/>
                      </a:schemeClr>
                    </a:solidFill>
                  </a:tcPr>
                </a:tc>
                <a:extLst>
                  <a:ext uri="{0D108BD9-81ED-4DB2-BD59-A6C34878D82A}">
                    <a16:rowId xmlns:a16="http://schemas.microsoft.com/office/drawing/2014/main" val="2892930749"/>
                  </a:ext>
                </a:extLst>
              </a:tr>
              <a:tr h="279506">
                <a:tc rowSpan="2">
                  <a:txBody>
                    <a:bodyPr/>
                    <a:lstStyle/>
                    <a:p>
                      <a:pPr algn="ctr"/>
                      <a:r>
                        <a:rPr lang="fr-FR" sz="1600" b="1" dirty="0" err="1" smtClean="0"/>
                        <a:t>SiC</a:t>
                      </a:r>
                      <a:endParaRPr lang="fr-FR" sz="1600" b="1" dirty="0" smtClean="0"/>
                    </a:p>
                  </a:txBody>
                  <a:tcPr>
                    <a:solidFill>
                      <a:schemeClr val="bg1">
                        <a:lumMod val="65000"/>
                      </a:schemeClr>
                    </a:solidFill>
                  </a:tcPr>
                </a:tc>
                <a:tc>
                  <a:txBody>
                    <a:bodyPr/>
                    <a:lstStyle/>
                    <a:p>
                      <a:pPr algn="ctr"/>
                      <a:r>
                        <a:rPr lang="en-US" sz="1600" b="1" baseline="30000" dirty="0" smtClean="0"/>
                        <a:t>21-22</a:t>
                      </a:r>
                      <a:r>
                        <a:rPr lang="en-US" sz="1600" b="1" baseline="0" dirty="0" smtClean="0"/>
                        <a:t>Mg</a:t>
                      </a:r>
                      <a:endParaRPr lang="en-US" sz="1600" b="1" baseline="30000" dirty="0"/>
                    </a:p>
                  </a:txBody>
                  <a:tcP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t>8,2.10</a:t>
                      </a:r>
                      <a:r>
                        <a:rPr lang="en-US" sz="1600" b="1" baseline="30000" dirty="0" smtClean="0"/>
                        <a:t>2</a:t>
                      </a:r>
                      <a:r>
                        <a:rPr lang="en-US" sz="1600" b="1" baseline="0" dirty="0" smtClean="0"/>
                        <a:t>/2.10</a:t>
                      </a:r>
                      <a:r>
                        <a:rPr lang="en-US" sz="1600" b="1" baseline="30000" dirty="0" smtClean="0"/>
                        <a:t>5</a:t>
                      </a:r>
                      <a:endParaRPr lang="en-US" sz="1600" b="1" baseline="0" dirty="0" smtClean="0"/>
                    </a:p>
                  </a:txBody>
                  <a:tcPr>
                    <a:solidFill>
                      <a:schemeClr val="bg1">
                        <a:lumMod val="65000"/>
                      </a:schemeClr>
                    </a:solidFill>
                  </a:tcPr>
                </a:tc>
                <a:extLst>
                  <a:ext uri="{0D108BD9-81ED-4DB2-BD59-A6C34878D82A}">
                    <a16:rowId xmlns:a16="http://schemas.microsoft.com/office/drawing/2014/main" val="10002"/>
                  </a:ext>
                </a:extLst>
              </a:tr>
              <a:tr h="195077">
                <a:tc vMerge="1">
                  <a:txBody>
                    <a:bodyPr/>
                    <a:lstStyle/>
                    <a:p>
                      <a:endParaRPr lang="fr-FR"/>
                    </a:p>
                  </a:txBody>
                  <a:tcPr/>
                </a:tc>
                <a:tc>
                  <a:txBody>
                    <a:bodyPr/>
                    <a:lstStyle/>
                    <a:p>
                      <a:pPr algn="ctr"/>
                      <a:r>
                        <a:rPr lang="en-US" sz="1600" b="1" baseline="30000" dirty="0" smtClean="0"/>
                        <a:t>25</a:t>
                      </a:r>
                      <a:r>
                        <a:rPr lang="en-US" sz="1600" b="1" baseline="0" dirty="0" smtClean="0"/>
                        <a:t>Al</a:t>
                      </a:r>
                      <a:endParaRPr lang="en-US" sz="1600" b="1" baseline="30000" dirty="0"/>
                    </a:p>
                  </a:txBody>
                  <a:tcPr>
                    <a:solidFill>
                      <a:schemeClr val="bg1">
                        <a:lumMod val="65000"/>
                      </a:schemeClr>
                    </a:solidFill>
                  </a:tcPr>
                </a:tc>
                <a:tc>
                  <a:txBody>
                    <a:bodyPr/>
                    <a:lstStyle/>
                    <a:p>
                      <a:pPr algn="ctr"/>
                      <a:r>
                        <a:rPr lang="en-US" sz="1600" b="1" baseline="0" dirty="0" smtClean="0"/>
                        <a:t>7,9.10</a:t>
                      </a:r>
                      <a:r>
                        <a:rPr lang="en-US" sz="1600" b="1" baseline="30000" dirty="0" smtClean="0"/>
                        <a:t>4</a:t>
                      </a:r>
                      <a:endParaRPr lang="en-US" sz="1600" b="1" baseline="0" dirty="0"/>
                    </a:p>
                  </a:txBody>
                  <a:tcPr>
                    <a:solidFill>
                      <a:schemeClr val="bg1">
                        <a:lumMod val="65000"/>
                      </a:schemeClr>
                    </a:solidFill>
                  </a:tcPr>
                </a:tc>
                <a:extLst>
                  <a:ext uri="{0D108BD9-81ED-4DB2-BD59-A6C34878D82A}">
                    <a16:rowId xmlns:a16="http://schemas.microsoft.com/office/drawing/2014/main" val="1467140641"/>
                  </a:ext>
                </a:extLst>
              </a:tr>
              <a:tr h="275467">
                <a:tc>
                  <a:txBody>
                    <a:bodyPr/>
                    <a:lstStyle/>
                    <a:p>
                      <a:pPr algn="ctr"/>
                      <a:r>
                        <a:rPr lang="fr-FR" sz="1600" b="1" dirty="0" smtClean="0"/>
                        <a:t>Al</a:t>
                      </a:r>
                      <a:r>
                        <a:rPr lang="fr-FR" sz="1600" b="1" baseline="-25000" dirty="0" smtClean="0"/>
                        <a:t>2</a:t>
                      </a:r>
                      <a:r>
                        <a:rPr lang="fr-FR" sz="1600" b="1" baseline="0" dirty="0" smtClean="0"/>
                        <a:t>O</a:t>
                      </a:r>
                      <a:r>
                        <a:rPr lang="fr-FR" sz="1600" b="1" baseline="-25000" dirty="0" smtClean="0"/>
                        <a:t>3</a:t>
                      </a:r>
                      <a:endParaRPr lang="fr-FR" sz="1600" b="1" dirty="0" smtClean="0"/>
                    </a:p>
                  </a:txBody>
                  <a:tcPr>
                    <a:solidFill>
                      <a:schemeClr val="bg1">
                        <a:lumMod val="85000"/>
                      </a:schemeClr>
                    </a:solidFill>
                  </a:tcPr>
                </a:tc>
                <a:tc>
                  <a:txBody>
                    <a:bodyPr/>
                    <a:lstStyle/>
                    <a:p>
                      <a:pPr algn="ctr"/>
                      <a:r>
                        <a:rPr lang="en-US" sz="1600" b="1" baseline="30000" dirty="0" smtClean="0">
                          <a:sym typeface="Wingdings" pitchFamily="2" charset="2"/>
                        </a:rPr>
                        <a:t>10-11-15-16</a:t>
                      </a:r>
                      <a:r>
                        <a:rPr lang="en-US" sz="1600" b="1" dirty="0" smtClean="0">
                          <a:sym typeface="Wingdings" pitchFamily="2" charset="2"/>
                        </a:rPr>
                        <a:t>C</a:t>
                      </a:r>
                      <a:endParaRPr lang="en-US" sz="1600" dirty="0"/>
                    </a:p>
                  </a:txBody>
                  <a:tcPr>
                    <a:solidFill>
                      <a:schemeClr val="bg1">
                        <a:lumMod val="85000"/>
                      </a:schemeClr>
                    </a:solidFill>
                  </a:tcPr>
                </a:tc>
                <a:tc>
                  <a:txBody>
                    <a:bodyPr/>
                    <a:lstStyle/>
                    <a:p>
                      <a:pPr algn="ctr"/>
                      <a:endParaRPr lang="en-US" sz="1600" dirty="0"/>
                    </a:p>
                  </a:txBody>
                  <a:tcPr>
                    <a:solidFill>
                      <a:schemeClr val="bg1">
                        <a:lumMod val="85000"/>
                      </a:schemeClr>
                    </a:solidFill>
                  </a:tcPr>
                </a:tc>
                <a:extLst>
                  <a:ext uri="{0D108BD9-81ED-4DB2-BD59-A6C34878D82A}">
                    <a16:rowId xmlns:a16="http://schemas.microsoft.com/office/drawing/2014/main" val="10003"/>
                  </a:ext>
                </a:extLst>
              </a:tr>
              <a:tr h="275467">
                <a:tc>
                  <a:txBody>
                    <a:bodyPr/>
                    <a:lstStyle/>
                    <a:p>
                      <a:pPr algn="ctr"/>
                      <a:r>
                        <a:rPr lang="fr-FR" sz="1600" b="1" dirty="0" err="1" smtClean="0"/>
                        <a:t>CaO</a:t>
                      </a:r>
                      <a:endParaRPr lang="fr-FR" sz="1600" b="1" dirty="0" smtClean="0"/>
                    </a:p>
                  </a:txBody>
                  <a:tcPr>
                    <a:solidFill>
                      <a:schemeClr val="bg1">
                        <a:lumMod val="65000"/>
                      </a:schemeClr>
                    </a:solidFill>
                  </a:tcPr>
                </a:tc>
                <a:tc>
                  <a:txBody>
                    <a:bodyPr/>
                    <a:lstStyle/>
                    <a:p>
                      <a:pPr algn="ctr"/>
                      <a:r>
                        <a:rPr lang="en-US" sz="1600" b="1" baseline="30000" dirty="0" smtClean="0"/>
                        <a:t>28</a:t>
                      </a:r>
                      <a:r>
                        <a:rPr lang="en-US" sz="1600" b="1" dirty="0" smtClean="0"/>
                        <a:t>Mg, </a:t>
                      </a:r>
                      <a:r>
                        <a:rPr lang="en-US" sz="1600" b="1" baseline="30000" dirty="0" smtClean="0"/>
                        <a:t>30</a:t>
                      </a:r>
                      <a:r>
                        <a:rPr lang="en-US" sz="1600" b="1" dirty="0" smtClean="0"/>
                        <a:t>P, </a:t>
                      </a:r>
                      <a:r>
                        <a:rPr lang="en-US" sz="1600" b="1" baseline="30000" dirty="0" smtClean="0"/>
                        <a:t>32-33</a:t>
                      </a:r>
                      <a:r>
                        <a:rPr lang="en-US" sz="1600" b="1" dirty="0" smtClean="0"/>
                        <a:t>Ar</a:t>
                      </a:r>
                      <a:endParaRPr lang="en-US" sz="1600" b="1" dirty="0"/>
                    </a:p>
                  </a:txBody>
                  <a:tcPr>
                    <a:solidFill>
                      <a:schemeClr val="bg1">
                        <a:lumMod val="65000"/>
                      </a:schemeClr>
                    </a:solidFill>
                  </a:tcPr>
                </a:tc>
                <a:tc>
                  <a:txBody>
                    <a:bodyPr/>
                    <a:lstStyle/>
                    <a:p>
                      <a:pPr algn="ctr"/>
                      <a:endParaRPr lang="en-US" sz="1600" b="1" dirty="0"/>
                    </a:p>
                  </a:txBody>
                  <a:tcPr>
                    <a:solidFill>
                      <a:schemeClr val="bg1">
                        <a:lumMod val="65000"/>
                      </a:schemeClr>
                    </a:solidFill>
                  </a:tcPr>
                </a:tc>
                <a:extLst>
                  <a:ext uri="{0D108BD9-81ED-4DB2-BD59-A6C34878D82A}">
                    <a16:rowId xmlns:a16="http://schemas.microsoft.com/office/drawing/2014/main" val="10004"/>
                  </a:ext>
                </a:extLst>
              </a:tr>
              <a:tr h="275467">
                <a:tc>
                  <a:txBody>
                    <a:bodyPr/>
                    <a:lstStyle/>
                    <a:p>
                      <a:pPr algn="ctr"/>
                      <a:r>
                        <a:rPr lang="fr-FR" sz="1600" b="1" dirty="0" err="1" smtClean="0"/>
                        <a:t>MgO</a:t>
                      </a:r>
                      <a:endParaRPr lang="fr-FR" sz="1600" b="1" dirty="0" smtClean="0"/>
                    </a:p>
                  </a:txBody>
                  <a:tcPr>
                    <a:solidFill>
                      <a:schemeClr val="bg1">
                        <a:lumMod val="85000"/>
                      </a:schemeClr>
                    </a:solidFill>
                  </a:tcPr>
                </a:tc>
                <a:tc>
                  <a:txBody>
                    <a:bodyPr/>
                    <a:lstStyle/>
                    <a:p>
                      <a:pPr algn="ctr"/>
                      <a:endParaRPr lang="en-US" sz="1600" b="1" dirty="0"/>
                    </a:p>
                  </a:txBody>
                  <a:tcPr>
                    <a:solidFill>
                      <a:schemeClr val="bg1">
                        <a:lumMod val="85000"/>
                      </a:schemeClr>
                    </a:solidFill>
                  </a:tcPr>
                </a:tc>
                <a:tc>
                  <a:txBody>
                    <a:bodyPr/>
                    <a:lstStyle/>
                    <a:p>
                      <a:pPr algn="ctr"/>
                      <a:endParaRPr lang="en-US" sz="1600" b="1" dirty="0"/>
                    </a:p>
                  </a:txBody>
                  <a:tcP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10" name="Picture 3" descr="M:\Mes documents\cible\autres cibles\tests chauffage\tests proto\P1040233.JPG"/>
          <p:cNvPicPr>
            <a:picLocks noChangeAspect="1" noChangeArrowheads="1"/>
          </p:cNvPicPr>
          <p:nvPr/>
        </p:nvPicPr>
        <p:blipFill rotWithShape="1">
          <a:blip r:embed="rId2" cstate="print"/>
          <a:srcRect l="32985" t="5327" r="26855" b="15986"/>
          <a:stretch/>
        </p:blipFill>
        <p:spPr bwMode="auto">
          <a:xfrm>
            <a:off x="3823285" y="2161193"/>
            <a:ext cx="1351381" cy="1985858"/>
          </a:xfrm>
          <a:prstGeom prst="rect">
            <a:avLst/>
          </a:prstGeom>
          <a:noFill/>
        </p:spPr>
      </p:pic>
      <p:pic>
        <p:nvPicPr>
          <p:cNvPr id="12" name="Image 11"/>
          <p:cNvPicPr>
            <a:picLocks noChangeAspect="1"/>
          </p:cNvPicPr>
          <p:nvPr/>
        </p:nvPicPr>
        <p:blipFill>
          <a:blip r:embed="rId3"/>
          <a:stretch>
            <a:fillRect/>
          </a:stretch>
        </p:blipFill>
        <p:spPr>
          <a:xfrm>
            <a:off x="10168859" y="862910"/>
            <a:ext cx="1944793" cy="2225233"/>
          </a:xfrm>
          <a:prstGeom prst="rect">
            <a:avLst/>
          </a:prstGeom>
        </p:spPr>
      </p:pic>
      <p:sp>
        <p:nvSpPr>
          <p:cNvPr id="5" name="Titre 4"/>
          <p:cNvSpPr>
            <a:spLocks noGrp="1"/>
          </p:cNvSpPr>
          <p:nvPr>
            <p:ph type="title"/>
          </p:nvPr>
        </p:nvSpPr>
        <p:spPr>
          <a:xfrm>
            <a:off x="803773" y="160601"/>
            <a:ext cx="10571998" cy="970450"/>
          </a:xfrm>
        </p:spPr>
        <p:txBody>
          <a:bodyPr/>
          <a:lstStyle/>
          <a:p>
            <a:r>
              <a:rPr lang="fr-FR" dirty="0"/>
              <a:t>Nouvelles cibles épaisses pour Spiral </a:t>
            </a:r>
            <a:r>
              <a:rPr lang="fr-FR" dirty="0" smtClean="0"/>
              <a:t>1</a:t>
            </a:r>
            <a:endParaRPr lang="en-US" dirty="0"/>
          </a:p>
        </p:txBody>
      </p:sp>
      <p:sp>
        <p:nvSpPr>
          <p:cNvPr id="14" name="Rectangle 13"/>
          <p:cNvSpPr/>
          <p:nvPr/>
        </p:nvSpPr>
        <p:spPr>
          <a:xfrm>
            <a:off x="6881719" y="2710167"/>
            <a:ext cx="3249275"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a:t>F. </a:t>
            </a:r>
            <a:r>
              <a:rPr lang="en-US" sz="1050" i="1" dirty="0" err="1"/>
              <a:t>Ditroi</a:t>
            </a:r>
            <a:r>
              <a:rPr lang="en-US" sz="1050" i="1" dirty="0"/>
              <a:t> et al, “Study of proton induced reactions on niobium targets up to 70MeV”  </a:t>
            </a:r>
            <a:r>
              <a:rPr lang="en-US" sz="1050" i="1" dirty="0" err="1"/>
              <a:t>Nucl</a:t>
            </a:r>
            <a:r>
              <a:rPr lang="en-US" sz="1050" i="1" dirty="0"/>
              <a:t>. Instr</a:t>
            </a:r>
            <a:r>
              <a:rPr lang="en-US" sz="1050" i="1" dirty="0" smtClean="0"/>
              <a:t>. Meth</a:t>
            </a:r>
            <a:r>
              <a:rPr lang="en-US" sz="1050" i="1" dirty="0"/>
              <a:t>. B </a:t>
            </a:r>
            <a:r>
              <a:rPr lang="en-US" sz="1050" b="1" i="1" dirty="0"/>
              <a:t>266</a:t>
            </a:r>
            <a:r>
              <a:rPr lang="en-US" sz="1050" i="1" dirty="0"/>
              <a:t>, pp. 5087-5100, 2008</a:t>
            </a:r>
            <a:endParaRPr lang="fr-FR" sz="1050" i="1" dirty="0"/>
          </a:p>
        </p:txBody>
      </p:sp>
      <p:sp>
        <p:nvSpPr>
          <p:cNvPr id="15" name="Rectangle 14"/>
          <p:cNvSpPr/>
          <p:nvPr/>
        </p:nvSpPr>
        <p:spPr>
          <a:xfrm>
            <a:off x="7041337" y="4289283"/>
            <a:ext cx="3664315"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smtClean="0"/>
              <a:t>M. </a:t>
            </a:r>
            <a:r>
              <a:rPr lang="en-US" sz="1050" i="1" dirty="0" err="1" smtClean="0"/>
              <a:t>Barbui</a:t>
            </a:r>
            <a:r>
              <a:rPr lang="en-US" sz="1050" i="1" dirty="0" smtClean="0"/>
              <a:t> et </a:t>
            </a:r>
            <a:r>
              <a:rPr lang="en-US" sz="1050" i="1" dirty="0"/>
              <a:t>al, </a:t>
            </a:r>
            <a:r>
              <a:rPr lang="en-US" sz="1050" i="1" dirty="0" smtClean="0"/>
              <a:t>“Calculations and first results obtained with a </a:t>
            </a:r>
            <a:r>
              <a:rPr lang="en-US" sz="1050" i="1" dirty="0" err="1" smtClean="0"/>
              <a:t>SiC</a:t>
            </a:r>
            <a:r>
              <a:rPr lang="en-US" sz="1050" i="1" dirty="0" smtClean="0"/>
              <a:t> prototype of the SPES direct target”  </a:t>
            </a:r>
            <a:r>
              <a:rPr lang="en-US" sz="1050" i="1" dirty="0" err="1"/>
              <a:t>Nucl</a:t>
            </a:r>
            <a:r>
              <a:rPr lang="en-US" sz="1050" i="1" dirty="0"/>
              <a:t>. Instr</a:t>
            </a:r>
            <a:r>
              <a:rPr lang="en-US" sz="1050" i="1" dirty="0" smtClean="0"/>
              <a:t>. Meth</a:t>
            </a:r>
            <a:r>
              <a:rPr lang="en-US" sz="1050" i="1" dirty="0"/>
              <a:t>. B </a:t>
            </a:r>
            <a:r>
              <a:rPr lang="en-US" sz="1050" b="1" i="1" dirty="0"/>
              <a:t>266</a:t>
            </a:r>
            <a:r>
              <a:rPr lang="en-US" sz="1050" i="1" dirty="0"/>
              <a:t>, pp. </a:t>
            </a:r>
            <a:r>
              <a:rPr lang="en-US" sz="1050" i="1" dirty="0" smtClean="0"/>
              <a:t>4289-4293, </a:t>
            </a:r>
            <a:r>
              <a:rPr lang="en-US" sz="1050" i="1" dirty="0"/>
              <a:t>2008</a:t>
            </a:r>
            <a:endParaRPr lang="fr-FR" sz="1050" i="1" dirty="0"/>
          </a:p>
        </p:txBody>
      </p:sp>
      <p:sp>
        <p:nvSpPr>
          <p:cNvPr id="16" name="Rectangle 15"/>
          <p:cNvSpPr/>
          <p:nvPr/>
        </p:nvSpPr>
        <p:spPr>
          <a:xfrm>
            <a:off x="4337421" y="5055303"/>
            <a:ext cx="3468380" cy="57708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050" i="1" dirty="0" smtClean="0"/>
              <a:t>V. </a:t>
            </a:r>
            <a:r>
              <a:rPr lang="en-US" sz="1050" i="1" dirty="0" err="1" smtClean="0"/>
              <a:t>Hanemaayer</a:t>
            </a:r>
            <a:r>
              <a:rPr lang="en-US" sz="1050" i="1" dirty="0" smtClean="0"/>
              <a:t> et </a:t>
            </a:r>
            <a:r>
              <a:rPr lang="en-US" sz="1050" i="1" dirty="0"/>
              <a:t>al, </a:t>
            </a:r>
            <a:r>
              <a:rPr lang="en-US" sz="1050" i="1" dirty="0" smtClean="0"/>
              <a:t>“Composite ceramic targets for high power proton irradiation”</a:t>
            </a:r>
            <a:r>
              <a:rPr lang="en-US" sz="1050" i="1" dirty="0"/>
              <a:t> ”  </a:t>
            </a:r>
            <a:r>
              <a:rPr lang="en-US" sz="1050" i="1" dirty="0" err="1"/>
              <a:t>Nucl</a:t>
            </a:r>
            <a:r>
              <a:rPr lang="en-US" sz="1050" i="1" dirty="0"/>
              <a:t>. Instr. Meth. B </a:t>
            </a:r>
            <a:r>
              <a:rPr lang="en-US" sz="1050" b="1" i="1" dirty="0"/>
              <a:t>266</a:t>
            </a:r>
            <a:r>
              <a:rPr lang="en-US" sz="1050" i="1" dirty="0"/>
              <a:t>, pp. </a:t>
            </a:r>
            <a:r>
              <a:rPr lang="en-US" sz="1050" i="1" dirty="0" smtClean="0"/>
              <a:t>4334-4337, 2008</a:t>
            </a:r>
            <a:endParaRPr lang="fr-FR" sz="1050" i="1"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61" y="862910"/>
            <a:ext cx="207645" cy="213360"/>
          </a:xfrm>
          <a:prstGeom prst="rect">
            <a:avLst/>
          </a:prstGeom>
        </p:spPr>
      </p:pic>
      <p:sp>
        <p:nvSpPr>
          <p:cNvPr id="13" name="Sous-titre 2"/>
          <p:cNvSpPr txBox="1">
            <a:spLocks/>
          </p:cNvSpPr>
          <p:nvPr/>
        </p:nvSpPr>
        <p:spPr>
          <a:xfrm>
            <a:off x="9150346" y="43853"/>
            <a:ext cx="3041654"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600"/>
              </a:spcBef>
            </a:pPr>
            <a:r>
              <a:rPr lang="en-US" sz="2000" b="1" dirty="0" smtClean="0">
                <a:solidFill>
                  <a:schemeClr val="accent1"/>
                </a:solidFill>
              </a:rPr>
              <a:t>ISOL Targets</a:t>
            </a:r>
          </a:p>
          <a:p>
            <a:pPr>
              <a:spcBef>
                <a:spcPts val="600"/>
              </a:spcBef>
            </a:pPr>
            <a:r>
              <a:rPr lang="fr-FR" sz="2000" dirty="0" err="1" smtClean="0">
                <a:solidFill>
                  <a:schemeClr val="accent1"/>
                </a:solidFill>
              </a:rPr>
              <a:t>Temperature</a:t>
            </a:r>
            <a:r>
              <a:rPr lang="fr-FR" sz="2000" dirty="0" smtClean="0">
                <a:solidFill>
                  <a:schemeClr val="accent1"/>
                </a:solidFill>
              </a:rPr>
              <a:t> </a:t>
            </a:r>
            <a:r>
              <a:rPr lang="fr-FR" sz="2000" dirty="0" err="1" smtClean="0">
                <a:solidFill>
                  <a:schemeClr val="accent1"/>
                </a:solidFill>
              </a:rPr>
              <a:t>stability</a:t>
            </a:r>
            <a:r>
              <a:rPr lang="fr-FR" sz="2000" dirty="0" smtClean="0">
                <a:solidFill>
                  <a:schemeClr val="accent1"/>
                </a:solidFill>
              </a:rPr>
              <a:t> ?</a:t>
            </a:r>
            <a:endParaRPr lang="en-US" sz="2000" dirty="0">
              <a:solidFill>
                <a:schemeClr val="accent1"/>
              </a:solidFill>
            </a:endParaRPr>
          </a:p>
        </p:txBody>
      </p:sp>
    </p:spTree>
    <p:extLst>
      <p:ext uri="{BB962C8B-B14F-4D97-AF65-F5344CB8AC3E}">
        <p14:creationId xmlns:p14="http://schemas.microsoft.com/office/powerpoint/2010/main" val="1609120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p:cNvGrpSpPr/>
          <p:nvPr/>
        </p:nvGrpSpPr>
        <p:grpSpPr>
          <a:xfrm>
            <a:off x="7349170" y="1593884"/>
            <a:ext cx="4339990" cy="4889526"/>
            <a:chOff x="7817819" y="991682"/>
            <a:chExt cx="4339990" cy="4833509"/>
          </a:xfrm>
        </p:grpSpPr>
        <p:sp>
          <p:nvSpPr>
            <p:cNvPr id="16" name="ZoneTexte 15"/>
            <p:cNvSpPr txBox="1"/>
            <p:nvPr/>
          </p:nvSpPr>
          <p:spPr>
            <a:xfrm>
              <a:off x="10810789" y="2966297"/>
              <a:ext cx="1347020" cy="638926"/>
            </a:xfrm>
            <a:prstGeom prst="rect">
              <a:avLst/>
            </a:prstGeom>
            <a:noFill/>
          </p:spPr>
          <p:txBody>
            <a:bodyPr wrap="square" rtlCol="0">
              <a:spAutoFit/>
            </a:bodyPr>
            <a:lstStyle/>
            <a:p>
              <a:r>
                <a:rPr lang="fr-FR" dirty="0" smtClean="0">
                  <a:solidFill>
                    <a:srgbClr val="C00000"/>
                  </a:solidFill>
                </a:rPr>
                <a:t>nacelle chauffante</a:t>
              </a:r>
              <a:endParaRPr lang="fr-FR" dirty="0">
                <a:solidFill>
                  <a:srgbClr val="C00000"/>
                </a:solidFill>
              </a:endParaRPr>
            </a:p>
          </p:txBody>
        </p:sp>
        <p:grpSp>
          <p:nvGrpSpPr>
            <p:cNvPr id="26" name="Groupe 25"/>
            <p:cNvGrpSpPr/>
            <p:nvPr/>
          </p:nvGrpSpPr>
          <p:grpSpPr>
            <a:xfrm>
              <a:off x="7817819" y="991682"/>
              <a:ext cx="4144332" cy="4833509"/>
              <a:chOff x="7817819" y="991682"/>
              <a:chExt cx="4144332" cy="4833509"/>
            </a:xfrm>
          </p:grpSpPr>
          <p:sp>
            <p:nvSpPr>
              <p:cNvPr id="47" name="ZoneTexte 46"/>
              <p:cNvSpPr txBox="1"/>
              <p:nvPr/>
            </p:nvSpPr>
            <p:spPr>
              <a:xfrm>
                <a:off x="9585813" y="5455859"/>
                <a:ext cx="1771999" cy="369332"/>
              </a:xfrm>
              <a:prstGeom prst="rect">
                <a:avLst/>
              </a:prstGeom>
              <a:noFill/>
            </p:spPr>
            <p:txBody>
              <a:bodyPr wrap="square" rtlCol="0">
                <a:spAutoFit/>
              </a:bodyPr>
              <a:lstStyle/>
              <a:p>
                <a:r>
                  <a:rPr lang="fr-FR" dirty="0" smtClean="0">
                    <a:solidFill>
                      <a:schemeClr val="accent6">
                        <a:lumMod val="50000"/>
                      </a:schemeClr>
                    </a:solidFill>
                  </a:rPr>
                  <a:t>Détecteur Ge</a:t>
                </a:r>
                <a:endParaRPr lang="fr-FR" dirty="0">
                  <a:solidFill>
                    <a:schemeClr val="accent6">
                      <a:lumMod val="50000"/>
                    </a:schemeClr>
                  </a:solidFill>
                </a:endParaRPr>
              </a:p>
            </p:txBody>
          </p:sp>
          <p:grpSp>
            <p:nvGrpSpPr>
              <p:cNvPr id="14" name="Groupe 13"/>
              <p:cNvGrpSpPr/>
              <p:nvPr/>
            </p:nvGrpSpPr>
            <p:grpSpPr>
              <a:xfrm>
                <a:off x="7817819" y="991682"/>
                <a:ext cx="4144332" cy="4475525"/>
                <a:chOff x="7817819" y="991682"/>
                <a:chExt cx="4144332" cy="4475525"/>
              </a:xfrm>
            </p:grpSpPr>
            <p:grpSp>
              <p:nvGrpSpPr>
                <p:cNvPr id="12" name="Groupe 11"/>
                <p:cNvGrpSpPr/>
                <p:nvPr/>
              </p:nvGrpSpPr>
              <p:grpSpPr>
                <a:xfrm>
                  <a:off x="10087422" y="3677265"/>
                  <a:ext cx="1874729" cy="429281"/>
                  <a:chOff x="10087422" y="3677265"/>
                  <a:chExt cx="1874729" cy="429281"/>
                </a:xfrm>
              </p:grpSpPr>
              <p:cxnSp>
                <p:nvCxnSpPr>
                  <p:cNvPr id="29" name="Connecteur droit 28"/>
                  <p:cNvCxnSpPr/>
                  <p:nvPr/>
                </p:nvCxnSpPr>
                <p:spPr>
                  <a:xfrm flipV="1">
                    <a:off x="10609482" y="3677265"/>
                    <a:ext cx="1186278" cy="855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10087422" y="4104984"/>
                    <a:ext cx="1708338" cy="156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11795760" y="3677265"/>
                    <a:ext cx="0" cy="17866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11795760" y="3932903"/>
                    <a:ext cx="0" cy="17208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11738344" y="3855927"/>
                    <a:ext cx="13467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11658600" y="3932903"/>
                    <a:ext cx="30355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e 7"/>
                <p:cNvGrpSpPr/>
                <p:nvPr/>
              </p:nvGrpSpPr>
              <p:grpSpPr>
                <a:xfrm>
                  <a:off x="7817819" y="991682"/>
                  <a:ext cx="3539993" cy="4475525"/>
                  <a:chOff x="7817819" y="991682"/>
                  <a:chExt cx="3539993" cy="4475525"/>
                </a:xfrm>
              </p:grpSpPr>
              <p:sp>
                <p:nvSpPr>
                  <p:cNvPr id="3" name="Rectangle 2"/>
                  <p:cNvSpPr/>
                  <p:nvPr/>
                </p:nvSpPr>
                <p:spPr>
                  <a:xfrm>
                    <a:off x="10117954" y="4660962"/>
                    <a:ext cx="422787" cy="8062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539201" y="991682"/>
                    <a:ext cx="2818611" cy="3561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flipV="1">
                    <a:off x="10137058" y="3677265"/>
                    <a:ext cx="353961" cy="255638"/>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7" name="Groupe 26"/>
                  <p:cNvGrpSpPr/>
                  <p:nvPr/>
                </p:nvGrpSpPr>
                <p:grpSpPr>
                  <a:xfrm rot="598741">
                    <a:off x="10124039" y="3666931"/>
                    <a:ext cx="448826" cy="461792"/>
                    <a:chOff x="9395209" y="3215473"/>
                    <a:chExt cx="448826" cy="461792"/>
                  </a:xfrm>
                </p:grpSpPr>
                <p:cxnSp>
                  <p:nvCxnSpPr>
                    <p:cNvPr id="9" name="Connecteur en angle 8"/>
                    <p:cNvCxnSpPr/>
                    <p:nvPr/>
                  </p:nvCxnSpPr>
                  <p:spPr>
                    <a:xfrm flipV="1">
                      <a:off x="9395209" y="3588775"/>
                      <a:ext cx="116590" cy="88490"/>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Connecteur en angle 10"/>
                    <p:cNvCxnSpPr/>
                    <p:nvPr/>
                  </p:nvCxnSpPr>
                  <p:spPr>
                    <a:xfrm flipV="1">
                      <a:off x="9453504" y="3490454"/>
                      <a:ext cx="169686" cy="98321"/>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cteur en angle 12"/>
                    <p:cNvCxnSpPr/>
                    <p:nvPr/>
                  </p:nvCxnSpPr>
                  <p:spPr>
                    <a:xfrm rot="5400000" flipH="1" flipV="1">
                      <a:off x="9575111" y="3357119"/>
                      <a:ext cx="191246" cy="75426"/>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Connecteur en angle 14"/>
                    <p:cNvCxnSpPr/>
                    <p:nvPr/>
                  </p:nvCxnSpPr>
                  <p:spPr>
                    <a:xfrm flipV="1">
                      <a:off x="9708447" y="3215473"/>
                      <a:ext cx="135588" cy="83736"/>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5" name="Flèche droite 44"/>
                  <p:cNvSpPr/>
                  <p:nvPr/>
                </p:nvSpPr>
                <p:spPr>
                  <a:xfrm>
                    <a:off x="7848065" y="3669057"/>
                    <a:ext cx="2232837" cy="194104"/>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7817819" y="3419024"/>
                    <a:ext cx="2802704" cy="638926"/>
                  </a:xfrm>
                  <a:prstGeom prst="rect">
                    <a:avLst/>
                  </a:prstGeom>
                  <a:noFill/>
                </p:spPr>
                <p:txBody>
                  <a:bodyPr wrap="square" rtlCol="0">
                    <a:spAutoFit/>
                  </a:bodyPr>
                  <a:lstStyle/>
                  <a:p>
                    <a:r>
                      <a:rPr lang="fr-FR" dirty="0" smtClean="0"/>
                      <a:t>Faisceau d’ions radioactifs</a:t>
                    </a:r>
                    <a:endParaRPr lang="fr-FR" dirty="0"/>
                  </a:p>
                </p:txBody>
              </p:sp>
              <p:sp>
                <p:nvSpPr>
                  <p:cNvPr id="48" name="ZoneTexte 47"/>
                  <p:cNvSpPr txBox="1"/>
                  <p:nvPr/>
                </p:nvSpPr>
                <p:spPr>
                  <a:xfrm>
                    <a:off x="8678779" y="1106905"/>
                    <a:ext cx="2523842" cy="369332"/>
                  </a:xfrm>
                  <a:prstGeom prst="rect">
                    <a:avLst/>
                  </a:prstGeom>
                  <a:noFill/>
                </p:spPr>
                <p:txBody>
                  <a:bodyPr wrap="square" rtlCol="0">
                    <a:spAutoFit/>
                  </a:bodyPr>
                  <a:lstStyle/>
                  <a:p>
                    <a:r>
                      <a:rPr lang="fr-FR" dirty="0" smtClean="0"/>
                      <a:t>Enceinte sous vide</a:t>
                    </a:r>
                    <a:endParaRPr lang="fr-FR" dirty="0"/>
                  </a:p>
                </p:txBody>
              </p:sp>
              <p:sp>
                <p:nvSpPr>
                  <p:cNvPr id="6" name="ZoneTexte 5"/>
                  <p:cNvSpPr txBox="1"/>
                  <p:nvPr/>
                </p:nvSpPr>
                <p:spPr>
                  <a:xfrm>
                    <a:off x="9419303" y="2703871"/>
                    <a:ext cx="1543665" cy="369332"/>
                  </a:xfrm>
                  <a:prstGeom prst="rect">
                    <a:avLst/>
                  </a:prstGeom>
                  <a:noFill/>
                </p:spPr>
                <p:txBody>
                  <a:bodyPr wrap="square" rtlCol="0">
                    <a:spAutoFit/>
                  </a:bodyPr>
                  <a:lstStyle/>
                  <a:p>
                    <a:r>
                      <a:rPr lang="fr-FR" dirty="0" smtClean="0"/>
                      <a:t>Échantillon</a:t>
                    </a:r>
                    <a:endParaRPr lang="fr-FR" dirty="0"/>
                  </a:p>
                </p:txBody>
              </p:sp>
              <p:cxnSp>
                <p:nvCxnSpPr>
                  <p:cNvPr id="10" name="Connecteur droit avec flèche 9"/>
                  <p:cNvCxnSpPr>
                    <a:stCxn id="6" idx="2"/>
                  </p:cNvCxnSpPr>
                  <p:nvPr/>
                </p:nvCxnSpPr>
                <p:spPr>
                  <a:xfrm>
                    <a:off x="10191136" y="3073203"/>
                    <a:ext cx="153191" cy="68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8" name="Connecteur droit avec flèche 17"/>
              <p:cNvCxnSpPr/>
              <p:nvPr/>
            </p:nvCxnSpPr>
            <p:spPr>
              <a:xfrm flipH="1">
                <a:off x="10398405" y="3581443"/>
                <a:ext cx="674797" cy="2744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59382" y="4016517"/>
                <a:ext cx="188918" cy="10658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0584649" y="3971293"/>
                <a:ext cx="194117" cy="11110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7954607" y="4701361"/>
                <a:ext cx="1464696" cy="369332"/>
              </a:xfrm>
              <a:prstGeom prst="rect">
                <a:avLst/>
              </a:prstGeom>
              <a:noFill/>
            </p:spPr>
            <p:txBody>
              <a:bodyPr wrap="square" rtlCol="0">
                <a:spAutoFit/>
              </a:bodyPr>
              <a:lstStyle/>
              <a:p>
                <a:pPr algn="r"/>
                <a:r>
                  <a:rPr lang="fr-FR" dirty="0" smtClean="0"/>
                  <a:t>collimateur</a:t>
                </a:r>
                <a:endParaRPr lang="fr-FR" dirty="0"/>
              </a:p>
            </p:txBody>
          </p:sp>
          <p:cxnSp>
            <p:nvCxnSpPr>
              <p:cNvPr id="21" name="Connecteur droit avec flèche 20"/>
              <p:cNvCxnSpPr>
                <a:stCxn id="19" idx="3"/>
              </p:cNvCxnSpPr>
              <p:nvPr/>
            </p:nvCxnSpPr>
            <p:spPr>
              <a:xfrm flipV="1">
                <a:off x="9419303" y="4729652"/>
                <a:ext cx="440079" cy="1563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2" name="ZoneTexte 21"/>
          <p:cNvSpPr txBox="1"/>
          <p:nvPr/>
        </p:nvSpPr>
        <p:spPr>
          <a:xfrm>
            <a:off x="726774" y="1943061"/>
            <a:ext cx="5211097" cy="3139321"/>
          </a:xfrm>
          <a:prstGeom prst="rect">
            <a:avLst/>
          </a:prstGeom>
          <a:noFill/>
        </p:spPr>
        <p:txBody>
          <a:bodyPr wrap="square" rtlCol="0">
            <a:spAutoFit/>
          </a:bodyPr>
          <a:lstStyle/>
          <a:p>
            <a:r>
              <a:rPr lang="fr-FR" b="1" dirty="0" smtClean="0"/>
              <a:t>But: </a:t>
            </a:r>
            <a:r>
              <a:rPr lang="fr-FR" dirty="0" smtClean="0"/>
              <a:t>qualifier le relâchement des nouvelles cibles en implantant des atomes radioactifs d’intérêt dans des échantillons chauffés. </a:t>
            </a:r>
          </a:p>
          <a:p>
            <a:endParaRPr lang="fr-FR" b="1" dirty="0"/>
          </a:p>
          <a:p>
            <a:r>
              <a:rPr lang="fr-FR" dirty="0" smtClean="0"/>
              <a:t>1ère application pour la cible niobium.</a:t>
            </a:r>
          </a:p>
          <a:p>
            <a:endParaRPr lang="fr-FR" dirty="0"/>
          </a:p>
          <a:p>
            <a:r>
              <a:rPr lang="fr-FR" dirty="0" smtClean="0"/>
              <a:t>Les ions radioactifs implantés doivent avoir la bonne énergie pour être arrêtés dans la feuille.</a:t>
            </a:r>
          </a:p>
          <a:p>
            <a:endParaRPr lang="fr-FR" dirty="0"/>
          </a:p>
          <a:p>
            <a:r>
              <a:rPr lang="fr-FR" dirty="0" smtClean="0"/>
              <a:t>L’activité de l’échantillon en fonction du temps permettra de déduire le temps de relâchement.</a:t>
            </a:r>
            <a:endParaRPr lang="fr-FR" dirty="0"/>
          </a:p>
        </p:txBody>
      </p:sp>
      <p:sp>
        <p:nvSpPr>
          <p:cNvPr id="2" name="Titre 1"/>
          <p:cNvSpPr>
            <a:spLocks noGrp="1"/>
          </p:cNvSpPr>
          <p:nvPr>
            <p:ph type="title"/>
          </p:nvPr>
        </p:nvSpPr>
        <p:spPr>
          <a:xfrm>
            <a:off x="1620002" y="468301"/>
            <a:ext cx="10571998" cy="970450"/>
          </a:xfrm>
        </p:spPr>
        <p:txBody>
          <a:bodyPr>
            <a:normAutofit fontScale="90000"/>
          </a:bodyPr>
          <a:lstStyle/>
          <a:p>
            <a:r>
              <a:rPr lang="fr-FR" dirty="0"/>
              <a:t>Cibles ISOL Spiral 1</a:t>
            </a:r>
            <a:br>
              <a:rPr lang="fr-FR" dirty="0"/>
            </a:br>
            <a:r>
              <a:rPr lang="fr-FR" dirty="0">
                <a:solidFill>
                  <a:srgbClr val="FF0000"/>
                </a:solidFill>
              </a:rPr>
              <a:t>Projet de tests sur </a:t>
            </a:r>
            <a:r>
              <a:rPr lang="fr-FR" dirty="0" smtClean="0">
                <a:solidFill>
                  <a:srgbClr val="FF0000"/>
                </a:solidFill>
              </a:rPr>
              <a:t>LISE</a:t>
            </a:r>
            <a:endParaRPr lang="en-US" dirty="0"/>
          </a:p>
        </p:txBody>
      </p:sp>
      <p:pic>
        <p:nvPicPr>
          <p:cNvPr id="35" name="Imag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664" y="846846"/>
            <a:ext cx="207645" cy="213360"/>
          </a:xfrm>
          <a:prstGeom prst="rect">
            <a:avLst/>
          </a:prstGeom>
        </p:spPr>
      </p:pic>
      <p:sp>
        <p:nvSpPr>
          <p:cNvPr id="37" name="Sous-titre 2"/>
          <p:cNvSpPr txBox="1">
            <a:spLocks/>
          </p:cNvSpPr>
          <p:nvPr/>
        </p:nvSpPr>
        <p:spPr>
          <a:xfrm>
            <a:off x="9264646" y="31800"/>
            <a:ext cx="2770438" cy="911216"/>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spcBef>
                <a:spcPts val="600"/>
              </a:spcBef>
            </a:pPr>
            <a:r>
              <a:rPr lang="en-US" sz="2000" b="1" dirty="0" smtClean="0">
                <a:solidFill>
                  <a:schemeClr val="accent1"/>
                </a:solidFill>
              </a:rPr>
              <a:t>ISOL Targets</a:t>
            </a:r>
          </a:p>
          <a:p>
            <a:pPr>
              <a:spcBef>
                <a:spcPts val="600"/>
              </a:spcBef>
            </a:pPr>
            <a:r>
              <a:rPr lang="fr-FR" sz="2000" dirty="0" smtClean="0">
                <a:solidFill>
                  <a:schemeClr val="accent1"/>
                </a:solidFill>
              </a:rPr>
              <a:t>Release time ?</a:t>
            </a:r>
            <a:endParaRPr lang="en-US" sz="2000" dirty="0">
              <a:solidFill>
                <a:schemeClr val="accent1"/>
              </a:solidFill>
            </a:endParaRPr>
          </a:p>
        </p:txBody>
      </p:sp>
    </p:spTree>
    <p:extLst>
      <p:ext uri="{BB962C8B-B14F-4D97-AF65-F5344CB8AC3E}">
        <p14:creationId xmlns:p14="http://schemas.microsoft.com/office/powerpoint/2010/main" val="3924771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723451" y="1931421"/>
            <a:ext cx="6163749" cy="4587365"/>
          </a:xfrm>
          <a:prstGeom prst="rect">
            <a:avLst/>
          </a:prstGeom>
          <a:ln>
            <a:noFill/>
          </a:ln>
        </p:spPr>
      </p:pic>
      <p:sp>
        <p:nvSpPr>
          <p:cNvPr id="8" name="Rectangle 7"/>
          <p:cNvSpPr/>
          <p:nvPr/>
        </p:nvSpPr>
        <p:spPr>
          <a:xfrm>
            <a:off x="296324" y="1442131"/>
            <a:ext cx="5275082" cy="2488245"/>
          </a:xfrm>
          <a:prstGeom prst="rect">
            <a:avLst/>
          </a:prstGeom>
        </p:spPr>
        <p:txBody>
          <a:bodyPr wrap="square">
            <a:spAutoFit/>
          </a:bodyPr>
          <a:lstStyle/>
          <a:p>
            <a:pPr marL="285750" indent="-285750">
              <a:spcAft>
                <a:spcPts val="0"/>
              </a:spcAft>
              <a:buFont typeface="Wingdings" panose="05000000000000000000" pitchFamily="2" charset="2"/>
              <a:buChar char="à"/>
            </a:pPr>
            <a:r>
              <a:rPr lang="fr-FR" baseline="300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60</a:t>
            </a:r>
            <a:r>
              <a:rPr lang="fr-FR"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Zn</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fr-FR"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64</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 </a:t>
            </a:r>
            <a:r>
              <a:rPr lang="fr-FR"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63</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Ga, </a:t>
            </a:r>
            <a:r>
              <a:rPr lang="fr-FR"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67</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 </a:t>
            </a:r>
            <a:r>
              <a:rPr lang="fr-FR"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72,74,76</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Kr, </a:t>
            </a:r>
            <a:r>
              <a:rPr lang="fr-FR"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79</a:t>
            </a:r>
            <a:r>
              <a:rPr lang="fr-F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a:t>
            </a:r>
            <a:r>
              <a:rPr lang="fr-FR"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fr-FR" sz="2000" dirty="0">
              <a:latin typeface="Times New Roman" panose="02020603050405020304" pitchFamily="18" charset="0"/>
              <a:ea typeface="Calibri" panose="020F0502020204030204" pitchFamily="34" charset="0"/>
            </a:endParaRPr>
          </a:p>
          <a:p>
            <a:pP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La </a:t>
            </a:r>
            <a:r>
              <a:rPr lang="fr-FR" dirty="0">
                <a:latin typeface="Calibri" panose="020F0502020204030204" pitchFamily="34" charset="0"/>
                <a:ea typeface="Calibri" panose="020F0502020204030204" pitchFamily="34" charset="0"/>
                <a:cs typeface="Times New Roman" panose="02020603050405020304" pitchFamily="18" charset="0"/>
              </a:rPr>
              <a:t>cible à l’étude est constituée de </a:t>
            </a:r>
            <a:r>
              <a:rPr lang="fr-FR" dirty="0" smtClean="0">
                <a:latin typeface="Calibri" panose="020F0502020204030204" pitchFamily="34" charset="0"/>
                <a:ea typeface="Calibri" panose="020F0502020204030204" pitchFamily="34" charset="0"/>
                <a:cs typeface="Times New Roman" panose="02020603050405020304" pitchFamily="18" charset="0"/>
              </a:rPr>
              <a:t>disques de </a:t>
            </a:r>
            <a:r>
              <a:rPr lang="fr-FR" dirty="0">
                <a:latin typeface="Calibri" panose="020F0502020204030204" pitchFamily="34" charset="0"/>
                <a:ea typeface="Calibri" panose="020F0502020204030204" pitchFamily="34" charset="0"/>
                <a:cs typeface="Times New Roman" panose="02020603050405020304" pitchFamily="18" charset="0"/>
              </a:rPr>
              <a:t>faible épaisseur : 0,1 ou 0,05 </a:t>
            </a:r>
            <a:r>
              <a:rPr lang="fr-FR" dirty="0" err="1">
                <a:latin typeface="Calibri" panose="020F0502020204030204" pitchFamily="34" charset="0"/>
                <a:ea typeface="Calibri" panose="020F0502020204030204" pitchFamily="34" charset="0"/>
                <a:cs typeface="Times New Roman" panose="02020603050405020304" pitchFamily="18" charset="0"/>
              </a:rPr>
              <a:t>mm</a:t>
            </a:r>
            <a:r>
              <a:rPr lang="fr-FR" dirty="0" err="1" smtClean="0">
                <a:latin typeface="Calibri" panose="020F0502020204030204" pitchFamily="34" charset="0"/>
                <a:ea typeface="Calibri" panose="020F0502020204030204" pitchFamily="34" charset="0"/>
                <a:cs typeface="Times New Roman" panose="02020603050405020304" pitchFamily="18" charset="0"/>
              </a:rPr>
              <a:t>.</a:t>
            </a: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Les distances seront optimisées pour obtenir une température uniforme.</a:t>
            </a:r>
          </a:p>
          <a:p>
            <a:pPr>
              <a:lnSpc>
                <a:spcPct val="107000"/>
              </a:lnSpc>
              <a:spcAft>
                <a:spcPts val="800"/>
              </a:spcAft>
            </a:pPr>
            <a:r>
              <a:rPr lang="fr-FR" dirty="0" smtClean="0">
                <a:latin typeface="Calibri" panose="020F0502020204030204" pitchFamily="34" charset="0"/>
                <a:ea typeface="Calibri" panose="020F0502020204030204" pitchFamily="34" charset="0"/>
                <a:cs typeface="Times New Roman" panose="02020603050405020304" pitchFamily="18" charset="0"/>
              </a:rPr>
              <a:t>Le pic de Bragg est déposé dans le fond refroidi.</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e 9"/>
          <p:cNvGrpSpPr/>
          <p:nvPr/>
        </p:nvGrpSpPr>
        <p:grpSpPr>
          <a:xfrm>
            <a:off x="645720" y="4055322"/>
            <a:ext cx="3820420" cy="2586851"/>
            <a:chOff x="97733" y="1732666"/>
            <a:chExt cx="3820420" cy="2586851"/>
          </a:xfrm>
        </p:grpSpPr>
        <p:pic>
          <p:nvPicPr>
            <p:cNvPr id="7" name="Image 6"/>
            <p:cNvPicPr>
              <a:picLocks noChangeAspect="1"/>
            </p:cNvPicPr>
            <p:nvPr/>
          </p:nvPicPr>
          <p:blipFill>
            <a:blip r:embed="rId4"/>
            <a:stretch>
              <a:fillRect/>
            </a:stretch>
          </p:blipFill>
          <p:spPr>
            <a:xfrm>
              <a:off x="97733" y="1732666"/>
              <a:ext cx="3820420" cy="2586851"/>
            </a:xfrm>
            <a:prstGeom prst="rect">
              <a:avLst/>
            </a:prstGeom>
          </p:spPr>
        </p:pic>
        <p:cxnSp>
          <p:nvCxnSpPr>
            <p:cNvPr id="9" name="Connecteur droit 8"/>
            <p:cNvCxnSpPr/>
            <p:nvPr/>
          </p:nvCxnSpPr>
          <p:spPr>
            <a:xfrm flipV="1">
              <a:off x="3350170" y="3025649"/>
              <a:ext cx="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rot="20690603">
            <a:off x="6593598" y="798190"/>
            <a:ext cx="4423455" cy="923330"/>
          </a:xfrm>
          <a:prstGeom prst="rect">
            <a:avLst/>
          </a:prstGeom>
          <a:noFill/>
        </p:spPr>
        <p:txBody>
          <a:bodyPr wrap="none" lIns="91440" tIns="45720" rIns="91440" bIns="45720">
            <a:spAutoFit/>
          </a:bodyPr>
          <a:lstStyle/>
          <a:p>
            <a:pPr algn="ctr"/>
            <a:r>
              <a:rPr lang="fr-FR" sz="5400" dirty="0" smtClean="0">
                <a:ln w="0"/>
                <a:effectLst>
                  <a:outerShdw blurRad="38100" dist="19050" dir="2700000" algn="tl" rotWithShape="0">
                    <a:schemeClr val="dk1">
                      <a:alpha val="40000"/>
                    </a:schemeClr>
                  </a:outerShdw>
                </a:effectLst>
              </a:rPr>
              <a:t>Étude en cours</a:t>
            </a:r>
            <a:endParaRPr lang="fr-FR" sz="5400" dirty="0">
              <a:ln w="0"/>
              <a:effectLst>
                <a:outerShdw blurRad="38100" dist="19050" dir="2700000" algn="tl" rotWithShape="0">
                  <a:schemeClr val="dk1">
                    <a:alpha val="40000"/>
                  </a:schemeClr>
                </a:outerShdw>
              </a:effectLst>
            </a:endParaRPr>
          </a:p>
        </p:txBody>
      </p:sp>
      <p:sp>
        <p:nvSpPr>
          <p:cNvPr id="3" name="ZoneTexte 2"/>
          <p:cNvSpPr txBox="1"/>
          <p:nvPr/>
        </p:nvSpPr>
        <p:spPr>
          <a:xfrm>
            <a:off x="5801032" y="5348748"/>
            <a:ext cx="1455174" cy="646331"/>
          </a:xfrm>
          <a:prstGeom prst="rect">
            <a:avLst/>
          </a:prstGeom>
          <a:noFill/>
        </p:spPr>
        <p:txBody>
          <a:bodyPr wrap="square" rtlCol="0">
            <a:spAutoFit/>
          </a:bodyPr>
          <a:lstStyle/>
          <a:p>
            <a:r>
              <a:rPr lang="fr-FR" dirty="0" smtClean="0"/>
              <a:t>Simulation ANSYS</a:t>
            </a:r>
            <a:endParaRPr lang="fr-FR" dirty="0"/>
          </a:p>
        </p:txBody>
      </p:sp>
      <p:sp>
        <p:nvSpPr>
          <p:cNvPr id="5" name="Titre 4"/>
          <p:cNvSpPr>
            <a:spLocks noGrp="1"/>
          </p:cNvSpPr>
          <p:nvPr>
            <p:ph type="title"/>
          </p:nvPr>
        </p:nvSpPr>
        <p:spPr>
          <a:xfrm>
            <a:off x="437452" y="-86310"/>
            <a:ext cx="10571998" cy="970450"/>
          </a:xfrm>
        </p:spPr>
        <p:txBody>
          <a:bodyPr/>
          <a:lstStyle/>
          <a:p>
            <a:r>
              <a:rPr lang="fr-FR" dirty="0"/>
              <a:t>Etude d’une cible </a:t>
            </a:r>
            <a:r>
              <a:rPr lang="fr-FR" dirty="0" smtClean="0"/>
              <a:t>Niobium</a:t>
            </a:r>
            <a:endParaRPr lang="en-US" dirty="0"/>
          </a:p>
        </p:txBody>
      </p:sp>
    </p:spTree>
    <p:extLst>
      <p:ext uri="{BB962C8B-B14F-4D97-AF65-F5344CB8AC3E}">
        <p14:creationId xmlns:p14="http://schemas.microsoft.com/office/powerpoint/2010/main" val="309175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5442" y="136477"/>
            <a:ext cx="8915399" cy="1787809"/>
          </a:xfrm>
        </p:spPr>
        <p:txBody>
          <a:bodyPr/>
          <a:lstStyle/>
          <a:p>
            <a:r>
              <a:rPr lang="fr-FR" dirty="0" smtClean="0"/>
              <a:t>Actinide </a:t>
            </a:r>
            <a:r>
              <a:rPr lang="fr-FR" dirty="0" err="1" smtClean="0"/>
              <a:t>Targets</a:t>
            </a:r>
            <a:endParaRPr lang="en-US" dirty="0"/>
          </a:p>
        </p:txBody>
      </p:sp>
      <p:pic>
        <p:nvPicPr>
          <p:cNvPr id="6" name="Image 5"/>
          <p:cNvPicPr>
            <a:picLocks noChangeAspect="1"/>
          </p:cNvPicPr>
          <p:nvPr/>
        </p:nvPicPr>
        <p:blipFill rotWithShape="1">
          <a:blip r:embed="rId2"/>
          <a:srcRect t="48812" b="1280"/>
          <a:stretch/>
        </p:blipFill>
        <p:spPr>
          <a:xfrm>
            <a:off x="6352690" y="837314"/>
            <a:ext cx="5266536" cy="51404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19" y="5027611"/>
            <a:ext cx="220980" cy="215265"/>
          </a:xfrm>
          <a:prstGeom prst="rect">
            <a:avLst/>
          </a:prstGeom>
        </p:spPr>
      </p:pic>
      <p:sp>
        <p:nvSpPr>
          <p:cNvPr id="8" name="Sous-titre 2"/>
          <p:cNvSpPr txBox="1">
            <a:spLocks/>
          </p:cNvSpPr>
          <p:nvPr/>
        </p:nvSpPr>
        <p:spPr>
          <a:xfrm>
            <a:off x="9264646" y="31800"/>
            <a:ext cx="2770438" cy="805514"/>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Actinide Targets</a:t>
            </a:r>
          </a:p>
          <a:p>
            <a:r>
              <a:rPr lang="fr-FR" sz="2000" dirty="0" smtClean="0">
                <a:solidFill>
                  <a:schemeClr val="accent1"/>
                </a:solidFill>
              </a:rPr>
              <a:t>Applications</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9" name="ZoneTexte 8"/>
              <p:cNvSpPr txBox="1"/>
              <p:nvPr/>
            </p:nvSpPr>
            <p:spPr>
              <a:xfrm>
                <a:off x="254405" y="85595"/>
                <a:ext cx="3168303" cy="697499"/>
              </a:xfrm>
              <a:prstGeom prst="rect">
                <a:avLst/>
              </a:prstGeom>
              <a:noFill/>
            </p:spPr>
            <p:txBody>
              <a:bodyPr wrap="none" rtlCol="0">
                <a:spAutoFit/>
              </a:bodyPr>
              <a:lstStyle/>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HI</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254405" y="85595"/>
                <a:ext cx="3168303" cy="697499"/>
              </a:xfrm>
              <a:prstGeom prst="rect">
                <a:avLst/>
              </a:prstGeom>
              <a:blipFill>
                <a:blip r:embed="rId5"/>
                <a:stretch>
                  <a:fillRect l="-1734" t="-4386" b="-7895"/>
                </a:stretch>
              </a:blipFill>
            </p:spPr>
            <p:txBody>
              <a:bodyPr/>
              <a:lstStyle/>
              <a:p>
                <a:r>
                  <a:rPr lang="en-US">
                    <a:noFill/>
                  </a:rPr>
                  <a:t> </a:t>
                </a:r>
              </a:p>
            </p:txBody>
          </p:sp>
        </mc:Fallback>
      </mc:AlternateContent>
      <p:sp>
        <p:nvSpPr>
          <p:cNvPr id="10" name="ZoneTexte 9"/>
          <p:cNvSpPr txBox="1"/>
          <p:nvPr/>
        </p:nvSpPr>
        <p:spPr>
          <a:xfrm>
            <a:off x="3579025" y="2664033"/>
            <a:ext cx="3432350" cy="1569660"/>
          </a:xfrm>
          <a:prstGeom prst="rect">
            <a:avLst/>
          </a:prstGeom>
          <a:noFill/>
        </p:spPr>
        <p:txBody>
          <a:bodyPr wrap="none" rtlCol="0">
            <a:spAutoFit/>
          </a:bodyPr>
          <a:lstStyle/>
          <a:p>
            <a:r>
              <a:rPr lang="en-US" sz="1600" dirty="0" smtClean="0">
                <a:solidFill>
                  <a:srgbClr val="C00000"/>
                </a:solidFill>
              </a:rPr>
              <a:t>Actinide targets for SHE:</a:t>
            </a:r>
          </a:p>
          <a:p>
            <a:pPr lvl="1">
              <a:buFont typeface="Wingdings" pitchFamily="2" charset="2"/>
              <a:buChar char="ü"/>
            </a:pPr>
            <a:r>
              <a:rPr lang="en-US" sz="1600" dirty="0" smtClean="0">
                <a:solidFill>
                  <a:srgbClr val="C00000"/>
                </a:solidFill>
              </a:rPr>
              <a:t>200 – 500 µg/cm²</a:t>
            </a:r>
          </a:p>
          <a:p>
            <a:pPr lvl="1">
              <a:buFont typeface="Wingdings" pitchFamily="2" charset="2"/>
              <a:buChar char="ü"/>
            </a:pPr>
            <a:r>
              <a:rPr lang="en-US" sz="1600" dirty="0" smtClean="0">
                <a:solidFill>
                  <a:srgbClr val="C00000"/>
                </a:solidFill>
              </a:rPr>
              <a:t>Homogeneous</a:t>
            </a:r>
          </a:p>
          <a:p>
            <a:pPr lvl="1">
              <a:buFont typeface="Wingdings" pitchFamily="2" charset="2"/>
              <a:buChar char="ü"/>
            </a:pPr>
            <a:r>
              <a:rPr lang="fr-FR" sz="1600" dirty="0" err="1" smtClean="0">
                <a:solidFill>
                  <a:srgbClr val="C00000"/>
                </a:solidFill>
              </a:rPr>
              <a:t>Numerous</a:t>
            </a:r>
            <a:endParaRPr lang="en-US" sz="1600" dirty="0" smtClean="0">
              <a:solidFill>
                <a:srgbClr val="C00000"/>
              </a:solidFill>
            </a:endParaRPr>
          </a:p>
          <a:p>
            <a:pPr lvl="1">
              <a:buFont typeface="Wingdings" pitchFamily="2" charset="2"/>
              <a:buChar char="ü"/>
            </a:pPr>
            <a:r>
              <a:rPr lang="en-US" sz="1600" dirty="0" smtClean="0">
                <a:solidFill>
                  <a:srgbClr val="C00000"/>
                </a:solidFill>
              </a:rPr>
              <a:t>Minimizing </a:t>
            </a:r>
            <a:r>
              <a:rPr lang="en-US" sz="1600" dirty="0" err="1" smtClean="0">
                <a:solidFill>
                  <a:srgbClr val="C00000"/>
                </a:solidFill>
              </a:rPr>
              <a:t>Eloss</a:t>
            </a:r>
            <a:r>
              <a:rPr lang="en-US" sz="1600" dirty="0" smtClean="0">
                <a:solidFill>
                  <a:srgbClr val="C00000"/>
                </a:solidFill>
              </a:rPr>
              <a:t> in backing</a:t>
            </a:r>
          </a:p>
          <a:p>
            <a:pPr lvl="1"/>
            <a:r>
              <a:rPr lang="fr-FR" sz="1600" dirty="0" smtClean="0">
                <a:solidFill>
                  <a:srgbClr val="C00000"/>
                </a:solidFill>
              </a:rPr>
              <a:t>(</a:t>
            </a:r>
            <a:r>
              <a:rPr lang="fr-FR" sz="1600" dirty="0" err="1" smtClean="0">
                <a:solidFill>
                  <a:srgbClr val="C00000"/>
                </a:solidFill>
              </a:rPr>
              <a:t>now</a:t>
            </a:r>
            <a:r>
              <a:rPr lang="fr-FR" sz="1600" dirty="0" smtClean="0">
                <a:solidFill>
                  <a:srgbClr val="C00000"/>
                </a:solidFill>
              </a:rPr>
              <a:t> 1,5 µm Ti : </a:t>
            </a:r>
            <a:r>
              <a:rPr lang="fr-FR" sz="1600" dirty="0" err="1" smtClean="0">
                <a:solidFill>
                  <a:srgbClr val="C00000"/>
                </a:solidFill>
              </a:rPr>
              <a:t>dE</a:t>
            </a:r>
            <a:r>
              <a:rPr lang="fr-FR" sz="1600" dirty="0" smtClean="0">
                <a:solidFill>
                  <a:srgbClr val="C00000"/>
                </a:solidFill>
              </a:rPr>
              <a:t>=2/3dE</a:t>
            </a:r>
            <a:r>
              <a:rPr lang="fr-FR" sz="1600" baseline="-25000" dirty="0" smtClean="0">
                <a:solidFill>
                  <a:srgbClr val="C00000"/>
                </a:solidFill>
              </a:rPr>
              <a:t>tot</a:t>
            </a:r>
            <a:r>
              <a:rPr lang="fr-FR" sz="1600" dirty="0" smtClean="0">
                <a:solidFill>
                  <a:srgbClr val="C00000"/>
                </a:solidFill>
              </a:rPr>
              <a:t>)</a:t>
            </a:r>
            <a:endParaRPr lang="en-US" sz="1600" dirty="0">
              <a:solidFill>
                <a:srgbClr val="C00000"/>
              </a:solidFill>
            </a:endParaRPr>
          </a:p>
        </p:txBody>
      </p:sp>
      <p:grpSp>
        <p:nvGrpSpPr>
          <p:cNvPr id="15" name="Groupe 14"/>
          <p:cNvGrpSpPr/>
          <p:nvPr/>
        </p:nvGrpSpPr>
        <p:grpSpPr>
          <a:xfrm>
            <a:off x="496805" y="1654426"/>
            <a:ext cx="3780000" cy="3439580"/>
            <a:chOff x="2340000" y="946687"/>
            <a:chExt cx="3780000" cy="3439580"/>
          </a:xfrm>
        </p:grpSpPr>
        <p:grpSp>
          <p:nvGrpSpPr>
            <p:cNvPr id="16" name="Groupe 15"/>
            <p:cNvGrpSpPr/>
            <p:nvPr/>
          </p:nvGrpSpPr>
          <p:grpSpPr>
            <a:xfrm>
              <a:off x="2340000" y="946687"/>
              <a:ext cx="3780000" cy="3439580"/>
              <a:chOff x="2340000" y="946687"/>
              <a:chExt cx="3780000" cy="3439580"/>
            </a:xfrm>
          </p:grpSpPr>
          <p:sp>
            <p:nvSpPr>
              <p:cNvPr id="18" name="people.physics.anu.edu.au/"/>
              <p:cNvSpPr txBox="1"/>
              <p:nvPr/>
            </p:nvSpPr>
            <p:spPr>
              <a:xfrm>
                <a:off x="4006009" y="3784996"/>
                <a:ext cx="1025923" cy="18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lvl1pPr>
              </a:lstStyle>
              <a:p>
                <a:r>
                  <a:rPr sz="703"/>
                  <a:t>people.physics.anu.edu.au/</a:t>
                </a:r>
              </a:p>
            </p:txBody>
          </p:sp>
          <p:pic>
            <p:nvPicPr>
              <p:cNvPr id="19" name="chart-6.png" descr="chart-6.png"/>
              <p:cNvPicPr>
                <a:picLocks noChangeAspect="1"/>
              </p:cNvPicPr>
              <p:nvPr/>
            </p:nvPicPr>
            <p:blipFill rotWithShape="1">
              <a:blip r:embed="rId6">
                <a:extLst/>
              </a:blip>
              <a:srcRect l="59451" t="-1" r="-790" b="29601"/>
              <a:stretch/>
            </p:blipFill>
            <p:spPr>
              <a:xfrm>
                <a:off x="2340000" y="946687"/>
                <a:ext cx="3780000" cy="3420000"/>
              </a:xfrm>
              <a:prstGeom prst="rect">
                <a:avLst/>
              </a:prstGeom>
              <a:ln w="12700">
                <a:miter lim="400000"/>
              </a:ln>
            </p:spPr>
          </p:pic>
          <p:sp>
            <p:nvSpPr>
              <p:cNvPr id="20" name="Ligne"/>
              <p:cNvSpPr/>
              <p:nvPr/>
            </p:nvSpPr>
            <p:spPr>
              <a:xfrm flipV="1">
                <a:off x="2917941" y="1942142"/>
                <a:ext cx="1" cy="243519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1" name="Ligne"/>
              <p:cNvSpPr/>
              <p:nvPr/>
            </p:nvSpPr>
            <p:spPr>
              <a:xfrm flipV="1">
                <a:off x="2711645" y="1951072"/>
                <a:ext cx="1" cy="243519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grpSp>
        <p:pic>
          <p:nvPicPr>
            <p:cNvPr id="17" name="Rectangle aux angles arrondis" descr="Rectangle aux angles arrondis"/>
            <p:cNvPicPr>
              <a:picLocks/>
            </p:cNvPicPr>
            <p:nvPr/>
          </p:nvPicPr>
          <p:blipFill>
            <a:blip r:embed="rId7">
              <a:extLst/>
            </a:blip>
            <a:stretch>
              <a:fillRect/>
            </a:stretch>
          </p:blipFill>
          <p:spPr>
            <a:xfrm rot="18340391">
              <a:off x="2089005" y="2622337"/>
              <a:ext cx="2302949" cy="763444"/>
            </a:xfrm>
            <a:prstGeom prst="rect">
              <a:avLst/>
            </a:prstGeom>
          </p:spPr>
        </p:pic>
      </p:grpSp>
      <p:sp>
        <p:nvSpPr>
          <p:cNvPr id="22" name="Rectangle 21"/>
          <p:cNvSpPr/>
          <p:nvPr/>
        </p:nvSpPr>
        <p:spPr>
          <a:xfrm rot="18490401">
            <a:off x="1256232" y="3179759"/>
            <a:ext cx="587020" cy="369332"/>
          </a:xfrm>
          <a:prstGeom prst="rect">
            <a:avLst/>
          </a:prstGeom>
        </p:spPr>
        <p:txBody>
          <a:bodyPr wrap="none">
            <a:spAutoFit/>
          </a:bodyPr>
          <a:lstStyle/>
          <a:p>
            <a:r>
              <a:rPr lang="fr-FR" baseline="30000" dirty="0" smtClean="0">
                <a:solidFill>
                  <a:srgbClr val="00B050"/>
                </a:solidFill>
              </a:rPr>
              <a:t>238</a:t>
            </a:r>
            <a:r>
              <a:rPr lang="fr-FR" b="1" dirty="0" smtClean="0">
                <a:solidFill>
                  <a:srgbClr val="00B050"/>
                </a:solidFill>
              </a:rPr>
              <a:t>U</a:t>
            </a:r>
            <a:endParaRPr lang="fr-FR" b="1" dirty="0">
              <a:solidFill>
                <a:schemeClr val="bg1">
                  <a:lumMod val="50000"/>
                </a:schemeClr>
              </a:solidFill>
            </a:endParaRPr>
          </a:p>
        </p:txBody>
      </p:sp>
      <p:sp>
        <p:nvSpPr>
          <p:cNvPr id="23" name="Rectangle 22"/>
          <p:cNvSpPr/>
          <p:nvPr/>
        </p:nvSpPr>
        <p:spPr>
          <a:xfrm>
            <a:off x="2022340" y="2173612"/>
            <a:ext cx="827471" cy="369332"/>
          </a:xfrm>
          <a:prstGeom prst="rect">
            <a:avLst/>
          </a:prstGeom>
        </p:spPr>
        <p:txBody>
          <a:bodyPr wrap="none">
            <a:spAutoFit/>
          </a:bodyPr>
          <a:lstStyle/>
          <a:p>
            <a:r>
              <a:rPr lang="fr-FR" baseline="30000" dirty="0" smtClean="0">
                <a:solidFill>
                  <a:srgbClr val="00B050"/>
                </a:solidFill>
              </a:rPr>
              <a:t>243</a:t>
            </a:r>
            <a:r>
              <a:rPr lang="fr-FR" b="1" dirty="0" smtClean="0">
                <a:solidFill>
                  <a:srgbClr val="00B050"/>
                </a:solidFill>
              </a:rPr>
              <a:t>Am</a:t>
            </a:r>
            <a:endParaRPr lang="fr-FR" b="1" dirty="0">
              <a:solidFill>
                <a:schemeClr val="bg1">
                  <a:lumMod val="50000"/>
                </a:schemeClr>
              </a:solidFill>
            </a:endParaRPr>
          </a:p>
        </p:txBody>
      </p:sp>
      <p:sp>
        <p:nvSpPr>
          <p:cNvPr id="24" name="Rectangle 23"/>
          <p:cNvSpPr/>
          <p:nvPr/>
        </p:nvSpPr>
        <p:spPr>
          <a:xfrm>
            <a:off x="2162814" y="1952278"/>
            <a:ext cx="835485" cy="369332"/>
          </a:xfrm>
          <a:prstGeom prst="rect">
            <a:avLst/>
          </a:prstGeom>
        </p:spPr>
        <p:txBody>
          <a:bodyPr wrap="none">
            <a:spAutoFit/>
          </a:bodyPr>
          <a:lstStyle/>
          <a:p>
            <a:r>
              <a:rPr lang="fr-FR" baseline="30000" dirty="0" smtClean="0">
                <a:solidFill>
                  <a:srgbClr val="00B050"/>
                </a:solidFill>
              </a:rPr>
              <a:t>248</a:t>
            </a:r>
            <a:r>
              <a:rPr lang="fr-FR" b="1" dirty="0" smtClean="0">
                <a:solidFill>
                  <a:srgbClr val="00B050"/>
                </a:solidFill>
              </a:rPr>
              <a:t>Cm</a:t>
            </a:r>
            <a:endParaRPr lang="fr-FR" b="1" dirty="0">
              <a:solidFill>
                <a:schemeClr val="bg1">
                  <a:lumMod val="50000"/>
                </a:schemeClr>
              </a:solidFill>
            </a:endParaRPr>
          </a:p>
        </p:txBody>
      </p:sp>
      <p:sp>
        <p:nvSpPr>
          <p:cNvPr id="25" name="Rectangle 24"/>
          <p:cNvSpPr/>
          <p:nvPr/>
        </p:nvSpPr>
        <p:spPr>
          <a:xfrm>
            <a:off x="1566515" y="2389409"/>
            <a:ext cx="835485" cy="369332"/>
          </a:xfrm>
          <a:prstGeom prst="rect">
            <a:avLst/>
          </a:prstGeom>
        </p:spPr>
        <p:txBody>
          <a:bodyPr wrap="none">
            <a:spAutoFit/>
          </a:bodyPr>
          <a:lstStyle/>
          <a:p>
            <a:r>
              <a:rPr lang="fr-FR" baseline="30000" dirty="0" smtClean="0">
                <a:solidFill>
                  <a:srgbClr val="00B050"/>
                </a:solidFill>
              </a:rPr>
              <a:t>242,4</a:t>
            </a:r>
            <a:r>
              <a:rPr lang="fr-FR" b="1" dirty="0" smtClean="0">
                <a:solidFill>
                  <a:srgbClr val="00B050"/>
                </a:solidFill>
              </a:rPr>
              <a:t>Pu</a:t>
            </a:r>
            <a:endParaRPr lang="fr-FR" b="1" dirty="0">
              <a:solidFill>
                <a:schemeClr val="bg1">
                  <a:lumMod val="50000"/>
                </a:schemeClr>
              </a:solidFill>
            </a:endParaRPr>
          </a:p>
        </p:txBody>
      </p:sp>
      <p:sp>
        <p:nvSpPr>
          <p:cNvPr id="27" name="Rectangle 26"/>
          <p:cNvSpPr/>
          <p:nvPr/>
        </p:nvSpPr>
        <p:spPr>
          <a:xfrm>
            <a:off x="317997" y="1436978"/>
            <a:ext cx="2981504" cy="461665"/>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GT02</a:t>
            </a:r>
            <a:r>
              <a:rPr lang="fr-FR" sz="1200" i="1" dirty="0" smtClean="0"/>
              <a:t> – A. Lopez-Martens « Heavy and </a:t>
            </a:r>
            <a:r>
              <a:rPr lang="fr-FR" sz="1200" i="1" dirty="0" err="1" smtClean="0"/>
              <a:t>super_heavy</a:t>
            </a:r>
            <a:r>
              <a:rPr lang="fr-FR" sz="1200" i="1" dirty="0" smtClean="0"/>
              <a:t> </a:t>
            </a:r>
            <a:r>
              <a:rPr lang="fr-FR" sz="1200" i="1" dirty="0" err="1" smtClean="0"/>
              <a:t>nuclei</a:t>
            </a:r>
            <a:r>
              <a:rPr lang="fr-FR" sz="1200" i="1" dirty="0" smtClean="0"/>
              <a:t> »</a:t>
            </a:r>
          </a:p>
        </p:txBody>
      </p:sp>
      <p:grpSp>
        <p:nvGrpSpPr>
          <p:cNvPr id="4" name="Groupe 3"/>
          <p:cNvGrpSpPr/>
          <p:nvPr/>
        </p:nvGrpSpPr>
        <p:grpSpPr>
          <a:xfrm>
            <a:off x="6292542" y="1757033"/>
            <a:ext cx="5810991" cy="4673574"/>
            <a:chOff x="6292542" y="1757033"/>
            <a:chExt cx="5810991" cy="4673574"/>
          </a:xfrm>
        </p:grpSpPr>
        <p:sp>
          <p:nvSpPr>
            <p:cNvPr id="34" name="ZoneTexte 33"/>
            <p:cNvSpPr txBox="1"/>
            <p:nvPr/>
          </p:nvSpPr>
          <p:spPr>
            <a:xfrm>
              <a:off x="10652056" y="6023141"/>
              <a:ext cx="1393330" cy="215444"/>
            </a:xfrm>
            <a:prstGeom prst="rect">
              <a:avLst/>
            </a:prstGeom>
            <a:noFill/>
          </p:spPr>
          <p:txBody>
            <a:bodyPr wrap="none" rtlCol="0">
              <a:spAutoFit/>
            </a:bodyPr>
            <a:lstStyle/>
            <a:p>
              <a:r>
                <a:rPr lang="fr-FR" sz="800" i="1" dirty="0" err="1"/>
                <a:t>Courtesy</a:t>
              </a:r>
              <a:r>
                <a:rPr lang="fr-FR" sz="800" i="1" dirty="0"/>
                <a:t> of K. Eberhardt</a:t>
              </a:r>
            </a:p>
          </p:txBody>
        </p:sp>
        <p:grpSp>
          <p:nvGrpSpPr>
            <p:cNvPr id="3" name="Groupe 2"/>
            <p:cNvGrpSpPr/>
            <p:nvPr/>
          </p:nvGrpSpPr>
          <p:grpSpPr>
            <a:xfrm>
              <a:off x="6292542" y="1757033"/>
              <a:ext cx="5810991" cy="4673574"/>
              <a:chOff x="6292542" y="1757033"/>
              <a:chExt cx="5810991" cy="4673574"/>
            </a:xfrm>
          </p:grpSpPr>
          <p:grpSp>
            <p:nvGrpSpPr>
              <p:cNvPr id="28" name="Gruppieren 1"/>
              <p:cNvGrpSpPr>
                <a:grpSpLocks noChangeAspect="1"/>
              </p:cNvGrpSpPr>
              <p:nvPr/>
            </p:nvGrpSpPr>
            <p:grpSpPr>
              <a:xfrm>
                <a:off x="10650300" y="4492735"/>
                <a:ext cx="1406616" cy="1561526"/>
                <a:chOff x="379952" y="2542973"/>
                <a:chExt cx="3349085" cy="3717920"/>
              </a:xfrm>
            </p:grpSpPr>
            <p:pic>
              <p:nvPicPr>
                <p:cNvPr id="29" name="Grafik 2"/>
                <p:cNvPicPr>
                  <a:picLocks noChangeAspect="1"/>
                </p:cNvPicPr>
                <p:nvPr/>
              </p:nvPicPr>
              <p:blipFill>
                <a:blip r:embed="rId8" cstate="print"/>
                <a:stretch>
                  <a:fillRect/>
                </a:stretch>
              </p:blipFill>
              <p:spPr>
                <a:xfrm>
                  <a:off x="379952" y="2542973"/>
                  <a:ext cx="3349085" cy="3494697"/>
                </a:xfrm>
                <a:prstGeom prst="rect">
                  <a:avLst/>
                </a:prstGeom>
              </p:spPr>
            </p:pic>
            <p:sp>
              <p:nvSpPr>
                <p:cNvPr id="30" name="Textfeld 3"/>
                <p:cNvSpPr txBox="1"/>
                <p:nvPr/>
              </p:nvSpPr>
              <p:spPr>
                <a:xfrm>
                  <a:off x="379952" y="5638012"/>
                  <a:ext cx="3349085" cy="622881"/>
                </a:xfrm>
                <a:prstGeom prst="rect">
                  <a:avLst/>
                </a:prstGeom>
                <a:solidFill>
                  <a:schemeClr val="bg1">
                    <a:lumMod val="65000"/>
                  </a:schemeClr>
                </a:solidFill>
              </p:spPr>
              <p:txBody>
                <a:bodyPr wrap="square" rtlCol="0">
                  <a:spAutoFit/>
                </a:bodyPr>
                <a:lstStyle/>
                <a:p>
                  <a:pPr algn="ctr"/>
                  <a:r>
                    <a:rPr lang="de-DE" altLang="de-DE" sz="1050" b="1" baseline="30000" dirty="0">
                      <a:latin typeface="Arial" panose="020B0604020202020204" pitchFamily="34" charset="0"/>
                      <a:cs typeface="Arial" panose="020B0604020202020204" pitchFamily="34" charset="0"/>
                      <a:sym typeface="Symbol" panose="05050102010706020507" pitchFamily="18" charset="2"/>
                    </a:rPr>
                    <a:t>242</a:t>
                  </a:r>
                  <a:r>
                    <a:rPr lang="de-DE" altLang="de-DE" sz="1050" b="1" dirty="0">
                      <a:latin typeface="Arial" panose="020B0604020202020204" pitchFamily="34" charset="0"/>
                      <a:cs typeface="Arial" panose="020B0604020202020204" pitchFamily="34" charset="0"/>
                      <a:sym typeface="Symbol" panose="05050102010706020507" pitchFamily="18" charset="2"/>
                    </a:rPr>
                    <a:t>Pu / 110 µg/cm</a:t>
                  </a:r>
                  <a:r>
                    <a:rPr lang="de-DE" altLang="de-DE" sz="1050" b="1" baseline="30000" dirty="0">
                      <a:latin typeface="Arial" panose="020B0604020202020204" pitchFamily="34" charset="0"/>
                      <a:cs typeface="Arial" panose="020B0604020202020204" pitchFamily="34" charset="0"/>
                      <a:sym typeface="Symbol" panose="05050102010706020507" pitchFamily="18" charset="2"/>
                    </a:rPr>
                    <a:t>2</a:t>
                  </a:r>
                  <a:endParaRPr lang="de-DE" sz="1050" dirty="0"/>
                </a:p>
              </p:txBody>
            </p:sp>
            <p:cxnSp>
              <p:nvCxnSpPr>
                <p:cNvPr id="31" name="Gerade Verbindung mit Pfeil 5"/>
                <p:cNvCxnSpPr/>
                <p:nvPr/>
              </p:nvCxnSpPr>
              <p:spPr>
                <a:xfrm>
                  <a:off x="871538" y="4057650"/>
                  <a:ext cx="2357437"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feld 13"/>
                <p:cNvSpPr txBox="1"/>
                <p:nvPr/>
              </p:nvSpPr>
              <p:spPr>
                <a:xfrm>
                  <a:off x="1514478" y="3646199"/>
                  <a:ext cx="1056764" cy="1025922"/>
                </a:xfrm>
                <a:prstGeom prst="rect">
                  <a:avLst/>
                </a:prstGeom>
                <a:solidFill>
                  <a:schemeClr val="bg1">
                    <a:lumMod val="65000"/>
                  </a:schemeClr>
                </a:solidFill>
              </p:spPr>
              <p:txBody>
                <a:bodyPr wrap="square" rtlCol="0">
                  <a:spAutoFit/>
                </a:bodyPr>
                <a:lstStyle/>
                <a:p>
                  <a:pPr algn="ctr"/>
                  <a:r>
                    <a:rPr lang="de-DE" altLang="de-DE" sz="1050" b="1" dirty="0">
                      <a:latin typeface="Arial" panose="020B0604020202020204" pitchFamily="34" charset="0"/>
                      <a:cs typeface="Arial" panose="020B0604020202020204" pitchFamily="34" charset="0"/>
                      <a:sym typeface="Symbol" panose="05050102010706020507" pitchFamily="18" charset="2"/>
                    </a:rPr>
                    <a:t>75 mm</a:t>
                  </a:r>
                  <a:endParaRPr lang="de-DE" sz="1050" dirty="0"/>
                </a:p>
              </p:txBody>
            </p:sp>
          </p:grpSp>
          <p:sp>
            <p:nvSpPr>
              <p:cNvPr id="14" name="Rectangle 13"/>
              <p:cNvSpPr/>
              <p:nvPr/>
            </p:nvSpPr>
            <p:spPr>
              <a:xfrm>
                <a:off x="7606044" y="1757033"/>
                <a:ext cx="3866081" cy="64633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fr-FR" sz="1200" b="1" i="1" dirty="0" smtClean="0"/>
                  <a:t>GT02</a:t>
                </a:r>
                <a:r>
                  <a:rPr lang="fr-FR" sz="1200" i="1" dirty="0" smtClean="0"/>
                  <a:t> – B. </a:t>
                </a:r>
                <a:r>
                  <a:rPr lang="fr-FR" sz="1200" i="1" dirty="0" err="1" smtClean="0"/>
                  <a:t>Jurado</a:t>
                </a:r>
                <a:r>
                  <a:rPr lang="fr-FR" sz="1200" i="1" dirty="0" smtClean="0"/>
                  <a:t> « Comment arriver à une description complète de la fission nucléaire? »</a:t>
                </a:r>
                <a:endParaRPr lang="fr-FR" sz="1200" i="1" dirty="0"/>
              </a:p>
              <a:p>
                <a:r>
                  <a:rPr lang="fr-FR" sz="1200" b="1" i="1" dirty="0" smtClean="0"/>
                  <a:t>GT11</a:t>
                </a:r>
                <a:r>
                  <a:rPr lang="fr-FR" sz="1200" i="1" dirty="0" smtClean="0"/>
                  <a:t> – M. </a:t>
                </a:r>
                <a:r>
                  <a:rPr lang="fr-FR" sz="1200" i="1" dirty="0" err="1" smtClean="0"/>
                  <a:t>Kerveno</a:t>
                </a:r>
                <a:r>
                  <a:rPr lang="fr-FR" sz="1200" i="1" dirty="0" smtClean="0"/>
                  <a:t> « Données nucléaires »</a:t>
                </a:r>
              </a:p>
            </p:txBody>
          </p:sp>
          <p:sp>
            <p:nvSpPr>
              <p:cNvPr id="26" name="ZoneTexte 25"/>
              <p:cNvSpPr txBox="1"/>
              <p:nvPr/>
            </p:nvSpPr>
            <p:spPr>
              <a:xfrm>
                <a:off x="6292542" y="4553170"/>
                <a:ext cx="4552694" cy="1877437"/>
              </a:xfrm>
              <a:prstGeom prst="rect">
                <a:avLst/>
              </a:prstGeom>
              <a:noFill/>
            </p:spPr>
            <p:txBody>
              <a:bodyPr wrap="square" rtlCol="0">
                <a:spAutoFit/>
              </a:bodyPr>
              <a:lstStyle/>
              <a:p>
                <a:r>
                  <a:rPr lang="fr-FR" sz="1600" dirty="0">
                    <a:solidFill>
                      <a:srgbClr val="C00000"/>
                    </a:solidFill>
                  </a:rPr>
                  <a:t>Actinide </a:t>
                </a:r>
                <a:r>
                  <a:rPr lang="fr-FR" sz="1600" dirty="0" err="1">
                    <a:solidFill>
                      <a:srgbClr val="C00000"/>
                    </a:solidFill>
                  </a:rPr>
                  <a:t>sample</a:t>
                </a:r>
                <a:r>
                  <a:rPr lang="fr-FR" sz="1600" dirty="0">
                    <a:solidFill>
                      <a:srgbClr val="C00000"/>
                    </a:solidFill>
                  </a:rPr>
                  <a:t>:</a:t>
                </a:r>
              </a:p>
              <a:p>
                <a:pPr lvl="1">
                  <a:buFont typeface="Wingdings" pitchFamily="2" charset="2"/>
                  <a:buChar char="ü"/>
                </a:pPr>
                <a:r>
                  <a:rPr lang="fr-FR" sz="1600" dirty="0" smtClean="0">
                    <a:solidFill>
                      <a:srgbClr val="C00000"/>
                    </a:solidFill>
                  </a:rPr>
                  <a:t>150</a:t>
                </a:r>
                <a:r>
                  <a:rPr lang="fr-FR" sz="1600" dirty="0" smtClean="0">
                    <a:solidFill>
                      <a:srgbClr val="C00000"/>
                    </a:solidFill>
                    <a:sym typeface="Wingdings" panose="05000000000000000000" pitchFamily="2" charset="2"/>
                  </a:rPr>
                  <a:t></a:t>
                </a:r>
                <a:r>
                  <a:rPr lang="fr-FR" sz="1600" dirty="0" smtClean="0">
                    <a:solidFill>
                      <a:srgbClr val="C00000"/>
                    </a:solidFill>
                  </a:rPr>
                  <a:t>1000 </a:t>
                </a:r>
                <a:r>
                  <a:rPr lang="fr-FR" sz="1600" dirty="0">
                    <a:solidFill>
                      <a:srgbClr val="C00000"/>
                    </a:solidFill>
                  </a:rPr>
                  <a:t>µg/cm²</a:t>
                </a:r>
              </a:p>
              <a:p>
                <a:pPr lvl="1">
                  <a:buFont typeface="Wingdings" pitchFamily="2" charset="2"/>
                  <a:buChar char="ü"/>
                </a:pPr>
                <a:r>
                  <a:rPr lang="fr-FR" sz="1600" dirty="0">
                    <a:solidFill>
                      <a:srgbClr val="C00000"/>
                    </a:solidFill>
                  </a:rPr>
                  <a:t>Active </a:t>
                </a:r>
                <a:r>
                  <a:rPr lang="fr-FR" sz="1600" dirty="0" err="1">
                    <a:solidFill>
                      <a:srgbClr val="C00000"/>
                    </a:solidFill>
                  </a:rPr>
                  <a:t>diameter</a:t>
                </a:r>
                <a:r>
                  <a:rPr lang="fr-FR" sz="1600" dirty="0">
                    <a:solidFill>
                      <a:srgbClr val="C00000"/>
                    </a:solidFill>
                  </a:rPr>
                  <a:t> 40-80 mm</a:t>
                </a:r>
              </a:p>
              <a:p>
                <a:pPr lvl="1">
                  <a:buFont typeface="Wingdings" pitchFamily="2" charset="2"/>
                  <a:buChar char="ü"/>
                </a:pPr>
                <a:r>
                  <a:rPr lang="fr-FR" sz="1600" dirty="0" err="1">
                    <a:solidFill>
                      <a:srgbClr val="C00000"/>
                    </a:solidFill>
                  </a:rPr>
                  <a:t>Homogeneous</a:t>
                </a:r>
                <a:endParaRPr lang="fr-FR" sz="1600" dirty="0">
                  <a:solidFill>
                    <a:srgbClr val="C00000"/>
                  </a:solidFill>
                </a:endParaRPr>
              </a:p>
              <a:p>
                <a:pPr lvl="1">
                  <a:buFont typeface="Wingdings" pitchFamily="2" charset="2"/>
                  <a:buChar char="ü"/>
                </a:pPr>
                <a:r>
                  <a:rPr lang="fr-FR" sz="1600" dirty="0">
                    <a:solidFill>
                      <a:srgbClr val="C00000"/>
                    </a:solidFill>
                  </a:rPr>
                  <a:t>Surface </a:t>
                </a:r>
                <a:r>
                  <a:rPr lang="fr-FR" sz="1600" dirty="0" err="1">
                    <a:solidFill>
                      <a:srgbClr val="C00000"/>
                    </a:solidFill>
                  </a:rPr>
                  <a:t>roughness</a:t>
                </a:r>
                <a:r>
                  <a:rPr lang="fr-FR" sz="1600" dirty="0">
                    <a:solidFill>
                      <a:srgbClr val="C00000"/>
                    </a:solidFill>
                  </a:rPr>
                  <a:t> as </a:t>
                </a:r>
                <a:r>
                  <a:rPr lang="fr-FR" sz="1600" dirty="0" err="1">
                    <a:solidFill>
                      <a:srgbClr val="C00000"/>
                    </a:solidFill>
                  </a:rPr>
                  <a:t>low</a:t>
                </a:r>
                <a:r>
                  <a:rPr lang="fr-FR" sz="1600" dirty="0">
                    <a:solidFill>
                      <a:srgbClr val="C00000"/>
                    </a:solidFill>
                  </a:rPr>
                  <a:t> as possible</a:t>
                </a:r>
              </a:p>
              <a:p>
                <a:pPr lvl="1">
                  <a:buFont typeface="Wingdings" pitchFamily="2" charset="2"/>
                  <a:buChar char="ü"/>
                </a:pPr>
                <a:r>
                  <a:rPr lang="fr-FR" sz="1600" dirty="0">
                    <a:solidFill>
                      <a:srgbClr val="C00000"/>
                    </a:solidFill>
                  </a:rPr>
                  <a:t>On ultra-</a:t>
                </a:r>
                <a:r>
                  <a:rPr lang="fr-FR" sz="1600" dirty="0" err="1">
                    <a:solidFill>
                      <a:srgbClr val="C00000"/>
                    </a:solidFill>
                  </a:rPr>
                  <a:t>thin</a:t>
                </a:r>
                <a:r>
                  <a:rPr lang="fr-FR" sz="1600" dirty="0">
                    <a:solidFill>
                      <a:srgbClr val="C00000"/>
                    </a:solidFill>
                  </a:rPr>
                  <a:t> </a:t>
                </a:r>
                <a:r>
                  <a:rPr lang="fr-FR" sz="1600" dirty="0" err="1" smtClean="0">
                    <a:solidFill>
                      <a:srgbClr val="C00000"/>
                    </a:solidFill>
                  </a:rPr>
                  <a:t>backing</a:t>
                </a:r>
                <a:r>
                  <a:rPr lang="fr-FR" sz="1600" dirty="0">
                    <a:solidFill>
                      <a:srgbClr val="C00000"/>
                    </a:solidFill>
                  </a:rPr>
                  <a:t>: Ni (250 nm) or PL (220 nm)</a:t>
                </a:r>
              </a:p>
            </p:txBody>
          </p:sp>
          <p:pic>
            <p:nvPicPr>
              <p:cNvPr id="33" name="Imag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4657" y="2455616"/>
                <a:ext cx="4246590" cy="1505789"/>
              </a:xfrm>
              <a:prstGeom prst="rect">
                <a:avLst/>
              </a:prstGeom>
            </p:spPr>
          </p:pic>
          <p:sp>
            <p:nvSpPr>
              <p:cNvPr id="35" name="ZoneTexte 34"/>
              <p:cNvSpPr txBox="1"/>
              <p:nvPr/>
            </p:nvSpPr>
            <p:spPr>
              <a:xfrm>
                <a:off x="9617952" y="3772028"/>
                <a:ext cx="2485581" cy="461665"/>
              </a:xfrm>
              <a:prstGeom prst="rect">
                <a:avLst/>
              </a:prstGeom>
              <a:noFill/>
            </p:spPr>
            <p:txBody>
              <a:bodyPr wrap="square" rtlCol="0">
                <a:spAutoFit/>
              </a:bodyPr>
              <a:lstStyle/>
              <a:p>
                <a:r>
                  <a:rPr lang="fr-FR" sz="800" i="1" dirty="0" smtClean="0"/>
                  <a:t>FALLSTAFF </a:t>
                </a:r>
                <a:r>
                  <a:rPr lang="fr-FR" sz="800" i="1" dirty="0" err="1" smtClean="0"/>
                  <a:t>spectrometer</a:t>
                </a:r>
                <a:endParaRPr lang="fr-FR" sz="800" i="1" dirty="0" smtClean="0"/>
              </a:p>
              <a:p>
                <a:r>
                  <a:rPr lang="fr-FR" sz="800" i="1" dirty="0"/>
                  <a:t>http://irfu.cea.fr/en/Phocea/Vie_des_labos/Ast/ast_technique.php?id_ast=4216</a:t>
                </a:r>
              </a:p>
            </p:txBody>
          </p:sp>
        </p:grpSp>
      </p:grpSp>
      <p:sp>
        <p:nvSpPr>
          <p:cNvPr id="36" name="Rectangle 35"/>
          <p:cNvSpPr/>
          <p:nvPr/>
        </p:nvSpPr>
        <p:spPr>
          <a:xfrm>
            <a:off x="4160144" y="1875334"/>
            <a:ext cx="498855" cy="261610"/>
          </a:xfrm>
          <a:prstGeom prst="rect">
            <a:avLst/>
          </a:prstGeom>
        </p:spPr>
        <p:txBody>
          <a:bodyPr wrap="none">
            <a:spAutoFit/>
          </a:bodyPr>
          <a:lstStyle/>
          <a:p>
            <a:r>
              <a:rPr lang="fr-FR" sz="1100" baseline="30000" dirty="0" smtClean="0">
                <a:solidFill>
                  <a:srgbClr val="00B050"/>
                </a:solidFill>
              </a:rPr>
              <a:t>24x</a:t>
            </a:r>
            <a:r>
              <a:rPr lang="fr-FR" sz="1100" b="1" dirty="0" smtClean="0">
                <a:solidFill>
                  <a:srgbClr val="00B050"/>
                </a:solidFill>
              </a:rPr>
              <a:t>Bk</a:t>
            </a:r>
            <a:endParaRPr lang="fr-FR" sz="1100" b="1" dirty="0">
              <a:solidFill>
                <a:schemeClr val="bg1">
                  <a:lumMod val="50000"/>
                </a:schemeClr>
              </a:solidFill>
            </a:endParaRPr>
          </a:p>
        </p:txBody>
      </p:sp>
      <p:sp>
        <p:nvSpPr>
          <p:cNvPr id="37" name="Rectangle 36"/>
          <p:cNvSpPr/>
          <p:nvPr/>
        </p:nvSpPr>
        <p:spPr>
          <a:xfrm>
            <a:off x="4167930" y="1661168"/>
            <a:ext cx="494046" cy="261610"/>
          </a:xfrm>
          <a:prstGeom prst="rect">
            <a:avLst/>
          </a:prstGeom>
        </p:spPr>
        <p:txBody>
          <a:bodyPr wrap="none">
            <a:spAutoFit/>
          </a:bodyPr>
          <a:lstStyle/>
          <a:p>
            <a:r>
              <a:rPr lang="fr-FR" sz="1100" baseline="30000" dirty="0" smtClean="0">
                <a:solidFill>
                  <a:srgbClr val="00B050"/>
                </a:solidFill>
              </a:rPr>
              <a:t>252</a:t>
            </a:r>
            <a:r>
              <a:rPr lang="fr-FR" sz="1100" b="1" dirty="0" smtClean="0">
                <a:solidFill>
                  <a:srgbClr val="00B050"/>
                </a:solidFill>
              </a:rPr>
              <a:t>Cf</a:t>
            </a:r>
            <a:endParaRPr lang="fr-FR" sz="1100" b="1" dirty="0">
              <a:solidFill>
                <a:schemeClr val="bg1">
                  <a:lumMod val="50000"/>
                </a:schemeClr>
              </a:solidFill>
            </a:endParaRPr>
          </a:p>
        </p:txBody>
      </p:sp>
    </p:spTree>
    <p:extLst>
      <p:ext uri="{BB962C8B-B14F-4D97-AF65-F5344CB8AC3E}">
        <p14:creationId xmlns:p14="http://schemas.microsoft.com/office/powerpoint/2010/main" val="31141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ous-titre 2"/>
          <p:cNvSpPr txBox="1">
            <a:spLocks/>
          </p:cNvSpPr>
          <p:nvPr/>
        </p:nvSpPr>
        <p:spPr>
          <a:xfrm>
            <a:off x="8341112" y="31800"/>
            <a:ext cx="3693972" cy="882062"/>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Requirements &amp; constraints</a:t>
            </a:r>
          </a:p>
          <a:p>
            <a:r>
              <a:rPr lang="fr-FR" sz="2000" dirty="0" err="1" smtClean="0">
                <a:solidFill>
                  <a:schemeClr val="accent1"/>
                </a:solidFill>
              </a:rPr>
              <a:t>Layout</a:t>
            </a:r>
            <a:endParaRPr lang="en-US" sz="2000" dirty="0">
              <a:solidFill>
                <a:schemeClr val="accent1"/>
              </a:solidFill>
            </a:endParaRPr>
          </a:p>
        </p:txBody>
      </p:sp>
      <p:grpSp>
        <p:nvGrpSpPr>
          <p:cNvPr id="3" name="Groupe 2"/>
          <p:cNvGrpSpPr/>
          <p:nvPr/>
        </p:nvGrpSpPr>
        <p:grpSpPr>
          <a:xfrm>
            <a:off x="331812" y="134197"/>
            <a:ext cx="4388796" cy="2149563"/>
            <a:chOff x="520479" y="866719"/>
            <a:chExt cx="4388796" cy="2149563"/>
          </a:xfrm>
        </p:grpSpPr>
        <mc:AlternateContent xmlns:mc="http://schemas.openxmlformats.org/markup-compatibility/2006" xmlns:a14="http://schemas.microsoft.com/office/drawing/2010/main">
          <mc:Choice Requires="a14">
            <p:sp>
              <p:nvSpPr>
                <p:cNvPr id="2" name="ZoneTexte 1"/>
                <p:cNvSpPr txBox="1"/>
                <p:nvPr/>
              </p:nvSpPr>
              <p:spPr>
                <a:xfrm>
                  <a:off x="816488" y="866719"/>
                  <a:ext cx="4092787" cy="2149563"/>
                </a:xfrm>
                <a:prstGeom prst="rect">
                  <a:avLst/>
                </a:prstGeom>
                <a:noFill/>
              </p:spPr>
              <p:txBody>
                <a:bodyPr wrap="none" rtlCol="0">
                  <a:spAutoFit/>
                </a:bodyPr>
                <a:lstStyle/>
                <a:p>
                  <a:r>
                    <a:rPr lang="fr-FR" b="1" dirty="0" smtClean="0">
                      <a:solidFill>
                        <a:schemeClr val="accent2"/>
                      </a:solidFill>
                    </a:rPr>
                    <a:t>p/d	</a:t>
                  </a:r>
                  <a:r>
                    <a:rPr lang="fr-FR" dirty="0" smtClean="0"/>
                    <a:t>(</a:t>
                  </a:r>
                  <a:r>
                    <a:rPr lang="fr-FR" b="1" dirty="0" smtClean="0">
                      <a:solidFill>
                        <a:srgbClr val="00B050"/>
                      </a:solidFill>
                    </a:rPr>
                    <a:t>Li/Be</a:t>
                  </a:r>
                  <a:r>
                    <a:rPr lang="fr-FR" dirty="0" smtClean="0"/>
                    <a:t>, </a:t>
                  </a:r>
                  <a:r>
                    <a:rPr lang="fr-FR" dirty="0" err="1" smtClean="0"/>
                    <a:t>conv</a:t>
                  </a:r>
                  <a:r>
                    <a:rPr lang="fr-FR" dirty="0" smtClean="0"/>
                    <a:t>)	</a:t>
                  </a:r>
                  <a:r>
                    <a:rPr lang="fr-FR" b="1" dirty="0" smtClean="0">
                      <a:solidFill>
                        <a:schemeClr val="bg1">
                          <a:lumMod val="50000"/>
                        </a:schemeClr>
                      </a:solidFill>
                    </a:rPr>
                    <a:t>n</a:t>
                  </a:r>
                </a:p>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LP</a:t>
                  </a:r>
                  <a:r>
                    <a:rPr lang="fr-FR" dirty="0" smtClean="0"/>
                    <a:t>  	(</a:t>
                  </a:r>
                  <a:r>
                    <a:rPr lang="fr-FR" b="1" dirty="0" smtClean="0">
                      <a:solidFill>
                        <a:srgbClr val="00B050"/>
                      </a:solidFill>
                    </a:rPr>
                    <a:t>Bi  </a:t>
                  </a:r>
                  <a:r>
                    <a:rPr lang="fr-FR" dirty="0" smtClean="0"/>
                    <a:t>   ,  fus)		</a:t>
                  </a:r>
                  <a:r>
                    <a:rPr lang="fr-FR" b="1" dirty="0" smtClean="0">
                      <a:solidFill>
                        <a:schemeClr val="bg1">
                          <a:lumMod val="50000"/>
                        </a:schemeClr>
                      </a:solidFill>
                    </a:rPr>
                    <a:t>radio-isotopes</a:t>
                  </a:r>
                </a:p>
                <a:p>
                  <a:r>
                    <a:rPr lang="fr-FR" b="1" dirty="0" smtClean="0">
                      <a:solidFill>
                        <a:schemeClr val="accent2"/>
                      </a:solidFill>
                    </a:rPr>
                    <a:t>HI</a:t>
                  </a:r>
                  <a:r>
                    <a:rPr lang="fr-FR" dirty="0" smtClean="0"/>
                    <a:t>   	(</a:t>
                  </a:r>
                  <a:r>
                    <a:rPr lang="fr-FR" b="1" dirty="0" err="1" smtClean="0">
                      <a:solidFill>
                        <a:srgbClr val="00B050"/>
                      </a:solidFill>
                    </a:rPr>
                    <a:t>targ</a:t>
                  </a:r>
                  <a:r>
                    <a:rPr lang="fr-FR" dirty="0" smtClean="0"/>
                    <a:t> ,  fus-</a:t>
                  </a:r>
                  <a:r>
                    <a:rPr lang="fr-FR" dirty="0" err="1" smtClean="0"/>
                    <a:t>evap</a:t>
                  </a:r>
                  <a:r>
                    <a:rPr lang="fr-FR" dirty="0" smtClean="0"/>
                    <a:t>)</a:t>
                  </a:r>
                  <a14:m>
                    <m:oMath xmlns:m="http://schemas.openxmlformats.org/officeDocument/2006/math">
                      <m:sPre>
                        <m:sPrePr>
                          <m:ctrlPr>
                            <a:rPr lang="fr-FR" b="1" i="1" smtClean="0">
                              <a:solidFill>
                                <a:schemeClr val="bg1">
                                  <a:lumMod val="50000"/>
                                </a:schemeClr>
                              </a:solidFill>
                              <a:latin typeface="Cambria Math" panose="02040503050406030204" pitchFamily="18" charset="0"/>
                            </a:rPr>
                          </m:ctrlPr>
                        </m:sPrePr>
                        <m:sub>
                          <m:sSub>
                            <m:sSubPr>
                              <m:ctrlPr>
                                <a:rPr lang="fr-FR" b="1" i="1" smtClean="0">
                                  <a:solidFill>
                                    <a:schemeClr val="bg1">
                                      <a:lumMod val="50000"/>
                                    </a:schemeClr>
                                  </a:solidFill>
                                  <a:latin typeface="Cambria Math" panose="02040503050406030204" pitchFamily="18" charset="0"/>
                                </a:rPr>
                              </m:ctrlPr>
                            </m:sSubPr>
                            <m:e>
                              <m:r>
                                <a:rPr lang="fr-FR" b="1" i="1" smtClean="0">
                                  <a:solidFill>
                                    <a:schemeClr val="bg1">
                                      <a:lumMod val="50000"/>
                                    </a:schemeClr>
                                  </a:solidFill>
                                  <a:latin typeface="Cambria Math" panose="02040503050406030204" pitchFamily="18" charset="0"/>
                                </a:rPr>
                                <m:t>𝒁</m:t>
                              </m:r>
                            </m:e>
                            <m:sub>
                              <m:r>
                                <a:rPr lang="fr-FR" b="1" i="1" smtClean="0">
                                  <a:solidFill>
                                    <a:schemeClr val="bg1">
                                      <a:lumMod val="50000"/>
                                    </a:schemeClr>
                                  </a:solidFill>
                                  <a:latin typeface="Cambria Math" panose="02040503050406030204" pitchFamily="18" charset="0"/>
                                </a:rPr>
                                <m:t>=</m:t>
                              </m:r>
                              <m:r>
                                <a:rPr lang="fr-FR" b="1" i="1" smtClean="0">
                                  <a:solidFill>
                                    <a:schemeClr val="bg1">
                                      <a:lumMod val="50000"/>
                                    </a:schemeClr>
                                  </a:solidFill>
                                  <a:latin typeface="Cambria Math" panose="02040503050406030204" pitchFamily="18" charset="0"/>
                                </a:rPr>
                                <m:t>𝑵</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𝒐𝒓</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𝑺𝑯𝑬</m:t>
                              </m:r>
                            </m:sub>
                          </m:sSub>
                        </m:sub>
                        <m:sup>
                          <m:r>
                            <a:rPr lang="fr-FR" b="1" i="1" smtClean="0">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targ</a:t>
                  </a:r>
                  <a:r>
                    <a:rPr lang="fr-FR" dirty="0" smtClean="0"/>
                    <a:t> </a:t>
                  </a:r>
                  <a:r>
                    <a:rPr lang="fr-FR" dirty="0"/>
                    <a:t>,  </a:t>
                  </a:r>
                  <a:r>
                    <a:rPr lang="fr-FR" dirty="0" err="1" smtClean="0"/>
                    <a:t>frag</a:t>
                  </a:r>
                  <a:r>
                    <a:rPr lang="fr-FR" dirty="0" smtClean="0"/>
                    <a:t>)</a:t>
                  </a:r>
                  <a:r>
                    <a:rPr lang="fr-FR" dirty="0"/>
                    <a:t>	</a:t>
                  </a:r>
                  <a:r>
                    <a:rPr lang="fr-FR" dirty="0" smtClean="0"/>
                    <a:t>	</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r>
                            <a:rPr lang="fr-FR" b="1" i="1" smtClean="0">
                              <a:solidFill>
                                <a:schemeClr val="bg1">
                                  <a:lumMod val="50000"/>
                                </a:schemeClr>
                              </a:solidFill>
                              <a:latin typeface="Cambria Math" panose="02040503050406030204" pitchFamily="18" charset="0"/>
                            </a:rPr>
                            <m:t>𝒁</m:t>
                          </m:r>
                        </m:sub>
                        <m:sup>
                          <m:r>
                            <a:rPr lang="fr-FR" b="1" i="1">
                              <a:solidFill>
                                <a:schemeClr val="bg1">
                                  <a:lumMod val="50000"/>
                                </a:schemeClr>
                              </a:solidFill>
                              <a:latin typeface="Cambria Math" panose="02040503050406030204" pitchFamily="18" charset="0"/>
                            </a:rPr>
                            <m:t>𝑨</m:t>
                          </m:r>
                          <m:r>
                            <a:rPr lang="fr-FR" b="1" i="1" smtClean="0">
                              <a:solidFill>
                                <a:schemeClr val="bg1">
                                  <a:lumMod val="50000"/>
                                </a:schemeClr>
                              </a:solidFill>
                              <a:latin typeface="Cambria Math" panose="02040503050406030204" pitchFamily="18" charset="0"/>
                            </a:rPr>
                            <m:t>∗</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err="1" smtClean="0">
                      <a:solidFill>
                        <a:schemeClr val="accent2"/>
                      </a:solidFill>
                    </a:rPr>
                    <a:t>Hi</a:t>
                  </a:r>
                  <a:r>
                    <a:rPr lang="fr-FR" b="1" baseline="30000" dirty="0" err="1">
                      <a:solidFill>
                        <a:schemeClr val="accent2"/>
                      </a:solidFill>
                    </a:rPr>
                    <a:t>q</a:t>
                  </a:r>
                  <a:r>
                    <a:rPr lang="fr-FR" b="1" baseline="30000" dirty="0" smtClean="0">
                      <a:solidFill>
                        <a:schemeClr val="accent2"/>
                      </a:solidFill>
                    </a:rPr>
                    <a:t>+</a:t>
                  </a:r>
                  <a:r>
                    <a:rPr lang="fr-FR" dirty="0" smtClean="0"/>
                    <a:t> (</a:t>
                  </a:r>
                  <a:r>
                    <a:rPr lang="fr-FR" b="1" dirty="0" smtClean="0">
                      <a:solidFill>
                        <a:srgbClr val="00B050"/>
                      </a:solidFill>
                    </a:rPr>
                    <a:t>C</a:t>
                  </a:r>
                  <a:r>
                    <a:rPr lang="fr-FR" dirty="0" smtClean="0"/>
                    <a:t> </a:t>
                  </a:r>
                  <a:r>
                    <a:rPr lang="fr-FR" dirty="0"/>
                    <a:t>,  </a:t>
                  </a:r>
                  <a:r>
                    <a:rPr lang="fr-FR" dirty="0" smtClean="0"/>
                    <a:t>stripping)</a:t>
                  </a:r>
                  <a:r>
                    <a:rPr lang="fr-FR" dirty="0"/>
                    <a:t>	</a:t>
                  </a:r>
                  <a14:m>
                    <m:oMath xmlns:m="http://schemas.openxmlformats.org/officeDocument/2006/math">
                      <m:r>
                        <m:rPr>
                          <m:nor/>
                        </m:rPr>
                        <a:rPr lang="fr-FR" b="1" dirty="0" smtClean="0">
                          <a:solidFill>
                            <a:schemeClr val="bg1">
                              <a:lumMod val="50000"/>
                            </a:schemeClr>
                          </a:solidFill>
                        </a:rPr>
                        <m:t>Hi</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q</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n</m:t>
                      </m:r>
                      <m:r>
                        <m:rPr>
                          <m:nor/>
                        </m:rPr>
                        <a:rPr lang="fr-FR" b="1" i="0" baseline="30000" dirty="0" smtClean="0">
                          <a:solidFill>
                            <a:schemeClr val="bg1">
                              <a:lumMod val="50000"/>
                            </a:schemeClr>
                          </a:solidFill>
                        </a:rPr>
                        <m:t>)+</m:t>
                      </m:r>
                    </m:oMath>
                  </a14:m>
                  <a:endParaRPr lang="en-US" b="1" dirty="0">
                    <a:solidFill>
                      <a:schemeClr val="bg1">
                        <a:lumMod val="50000"/>
                      </a:schemeClr>
                    </a:solidFill>
                  </a:endParaRPr>
                </a:p>
              </p:txBody>
            </p:sp>
          </mc:Choice>
          <mc:Fallback xmlns="">
            <p:sp>
              <p:nvSpPr>
                <p:cNvPr id="2" name="ZoneTexte 1"/>
                <p:cNvSpPr txBox="1">
                  <a:spLocks noRot="1" noChangeAspect="1" noMove="1" noResize="1" noEditPoints="1" noAdjustHandles="1" noChangeArrowheads="1" noChangeShapeType="1" noTextEdit="1"/>
                </p:cNvSpPr>
                <p:nvPr/>
              </p:nvSpPr>
              <p:spPr>
                <a:xfrm>
                  <a:off x="816488" y="866719"/>
                  <a:ext cx="4092787" cy="2149563"/>
                </a:xfrm>
                <a:prstGeom prst="rect">
                  <a:avLst/>
                </a:prstGeom>
                <a:blipFill>
                  <a:blip r:embed="rId3"/>
                  <a:stretch>
                    <a:fillRect l="-1341" t="-1416" r="-447" b="-3399"/>
                  </a:stretch>
                </a:blipFill>
              </p:spPr>
              <p:txBody>
                <a:bodyPr/>
                <a:lstStyle/>
                <a:p>
                  <a:r>
                    <a:rPr lang="en-US">
                      <a:noFill/>
                    </a:rPr>
                    <a:t> </a:t>
                  </a:r>
                </a:p>
              </p:txBody>
            </p:sp>
          </mc:Fallback>
        </mc:AlternateContent>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32" y="2408853"/>
              <a:ext cx="207645" cy="213360"/>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65" y="2083689"/>
              <a:ext cx="220980" cy="215265"/>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85" y="2716296"/>
              <a:ext cx="205740" cy="215265"/>
            </a:xfrm>
            <a:prstGeom prst="rect">
              <a:avLst/>
            </a:prstGeom>
          </p:spPr>
        </p:pic>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93" y="1780056"/>
              <a:ext cx="222885" cy="211455"/>
            </a:xfrm>
            <a:prstGeom prst="rect">
              <a:avLst/>
            </a:prstGeom>
          </p:spPr>
        </p:pic>
        <p:pic>
          <p:nvPicPr>
            <p:cNvPr id="74" name="Imag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2" y="1240815"/>
              <a:ext cx="220980" cy="215265"/>
            </a:xfrm>
            <a:prstGeom prst="rect">
              <a:avLst/>
            </a:prstGeom>
          </p:spPr>
        </p:pic>
        <p:pic>
          <p:nvPicPr>
            <p:cNvPr id="75" name="Imag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479" y="1497559"/>
              <a:ext cx="222885" cy="211455"/>
            </a:xfrm>
            <a:prstGeom prst="rect">
              <a:avLst/>
            </a:prstGeom>
          </p:spPr>
        </p:pic>
        <p:pic>
          <p:nvPicPr>
            <p:cNvPr id="76" name="Imag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12" y="961059"/>
              <a:ext cx="222885" cy="211455"/>
            </a:xfrm>
            <a:prstGeom prst="rect">
              <a:avLst/>
            </a:prstGeom>
          </p:spPr>
        </p:pic>
      </p:grpSp>
      <p:grpSp>
        <p:nvGrpSpPr>
          <p:cNvPr id="24" name="Groupe 23"/>
          <p:cNvGrpSpPr/>
          <p:nvPr/>
        </p:nvGrpSpPr>
        <p:grpSpPr>
          <a:xfrm>
            <a:off x="2954792" y="5831452"/>
            <a:ext cx="7065885" cy="1015663"/>
            <a:chOff x="4458276" y="5089430"/>
            <a:chExt cx="7065885" cy="1015663"/>
          </a:xfrm>
        </p:grpSpPr>
        <p:sp>
          <p:nvSpPr>
            <p:cNvPr id="81" name="Rectangle 80"/>
            <p:cNvSpPr/>
            <p:nvPr/>
          </p:nvSpPr>
          <p:spPr>
            <a:xfrm>
              <a:off x="4682985" y="5089430"/>
              <a:ext cx="6841176" cy="1015663"/>
            </a:xfrm>
            <a:prstGeom prst="rect">
              <a:avLst/>
            </a:prstGeom>
          </p:spPr>
          <p:txBody>
            <a:bodyPr wrap="square">
              <a:spAutoFit/>
            </a:bodyPr>
            <a:lstStyle/>
            <a:p>
              <a:r>
                <a:rPr lang="fr-FR" sz="2000" b="1" dirty="0" smtClean="0">
                  <a:solidFill>
                    <a:srgbClr val="00B050"/>
                  </a:solidFill>
                </a:rPr>
                <a:t>ISOL </a:t>
              </a:r>
              <a:r>
                <a:rPr lang="fr-FR" sz="2000" b="1" dirty="0" err="1" smtClean="0">
                  <a:solidFill>
                    <a:srgbClr val="00B050"/>
                  </a:solidFill>
                </a:rPr>
                <a:t>targ</a:t>
              </a:r>
              <a:r>
                <a:rPr lang="fr-FR" sz="2000" b="1" dirty="0" smtClean="0">
                  <a:solidFill>
                    <a:srgbClr val="00B050"/>
                  </a:solidFill>
                </a:rPr>
                <a:t> </a:t>
              </a:r>
              <a:r>
                <a:rPr lang="fr-FR" sz="2000" dirty="0" smtClean="0"/>
                <a:t>: </a:t>
              </a:r>
              <a:r>
                <a:rPr lang="fr-FR" sz="2000" dirty="0" err="1" smtClean="0"/>
                <a:t>from</a:t>
              </a:r>
              <a:r>
                <a:rPr lang="fr-FR" sz="2000" dirty="0" smtClean="0"/>
                <a:t> </a:t>
              </a:r>
              <a:r>
                <a:rPr lang="fr-FR" sz="2000" dirty="0" err="1" smtClean="0"/>
                <a:t>beam</a:t>
              </a:r>
              <a:r>
                <a:rPr lang="fr-FR" sz="2000" dirty="0" smtClean="0"/>
                <a:t> to </a:t>
              </a:r>
              <a:r>
                <a:rPr lang="fr-FR" sz="2000" dirty="0" err="1" smtClean="0"/>
                <a:t>target</a:t>
              </a:r>
              <a:r>
                <a:rPr lang="fr-FR" sz="2000" dirty="0" smtClean="0"/>
                <a:t> fragmentation to explore new isotopes </a:t>
              </a:r>
              <a:r>
                <a:rPr lang="fr-FR" sz="2000" dirty="0" smtClean="0">
                  <a:sym typeface="Wingdings" panose="05000000000000000000" pitchFamily="2" charset="2"/>
                </a:rPr>
                <a:t></a:t>
              </a:r>
              <a:r>
                <a:rPr lang="fr-FR" sz="2000" dirty="0" err="1" smtClean="0">
                  <a:sym typeface="Wingdings" panose="05000000000000000000" pitchFamily="2" charset="2"/>
                </a:rPr>
                <a:t>temperature</a:t>
              </a:r>
              <a:r>
                <a:rPr lang="fr-FR" sz="2000" dirty="0" smtClean="0">
                  <a:sym typeface="Wingdings" panose="05000000000000000000" pitchFamily="2" charset="2"/>
                </a:rPr>
                <a:t> </a:t>
              </a:r>
              <a:r>
                <a:rPr lang="fr-FR" sz="2000" dirty="0" err="1" smtClean="0">
                  <a:sym typeface="Wingdings" panose="05000000000000000000" pitchFamily="2" charset="2"/>
                </a:rPr>
                <a:t>stability</a:t>
              </a:r>
              <a:r>
                <a:rPr lang="fr-FR" sz="2000" dirty="0" smtClean="0">
                  <a:sym typeface="Wingdings" panose="05000000000000000000" pitchFamily="2" charset="2"/>
                </a:rPr>
                <a:t> and release time ?</a:t>
              </a:r>
              <a:endParaRPr lang="en-US" sz="2000" dirty="0"/>
            </a:p>
          </p:txBody>
        </p:sp>
        <p:pic>
          <p:nvPicPr>
            <p:cNvPr id="83" name="Imag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276" y="5184313"/>
              <a:ext cx="207645" cy="213360"/>
            </a:xfrm>
            <a:prstGeom prst="rect">
              <a:avLst/>
            </a:prstGeom>
          </p:spPr>
        </p:pic>
      </p:grpSp>
      <p:grpSp>
        <p:nvGrpSpPr>
          <p:cNvPr id="4" name="Groupe 3"/>
          <p:cNvGrpSpPr/>
          <p:nvPr/>
        </p:nvGrpSpPr>
        <p:grpSpPr>
          <a:xfrm>
            <a:off x="4449097" y="2189854"/>
            <a:ext cx="7435787" cy="3489199"/>
            <a:chOff x="4599296" y="2314295"/>
            <a:chExt cx="7435787" cy="3489199"/>
          </a:xfrm>
        </p:grpSpPr>
        <p:grpSp>
          <p:nvGrpSpPr>
            <p:cNvPr id="23" name="Groupe 22"/>
            <p:cNvGrpSpPr/>
            <p:nvPr/>
          </p:nvGrpSpPr>
          <p:grpSpPr>
            <a:xfrm>
              <a:off x="4599296" y="2314295"/>
              <a:ext cx="7435787" cy="1323439"/>
              <a:chOff x="4554479" y="4111187"/>
              <a:chExt cx="8453675" cy="1323439"/>
            </a:xfrm>
          </p:grpSpPr>
          <p:sp>
            <p:nvSpPr>
              <p:cNvPr id="72" name="Rectangle 71"/>
              <p:cNvSpPr/>
              <p:nvPr/>
            </p:nvSpPr>
            <p:spPr>
              <a:xfrm>
                <a:off x="4777366" y="4111187"/>
                <a:ext cx="8230788" cy="1323439"/>
              </a:xfrm>
              <a:prstGeom prst="rect">
                <a:avLst/>
              </a:prstGeom>
            </p:spPr>
            <p:txBody>
              <a:bodyPr wrap="square">
                <a:spAutoFit/>
              </a:bodyPr>
              <a:lstStyle/>
              <a:p>
                <a:r>
                  <a:rPr lang="fr-FR" sz="2000" b="1" dirty="0" err="1" smtClean="0">
                    <a:solidFill>
                      <a:srgbClr val="00B050"/>
                    </a:solidFill>
                  </a:rPr>
                  <a:t>Act</a:t>
                </a:r>
                <a:r>
                  <a:rPr lang="fr-FR" sz="2000" b="1" dirty="0" smtClean="0">
                    <a:solidFill>
                      <a:srgbClr val="00B050"/>
                    </a:solidFill>
                  </a:rPr>
                  <a:t>*</a:t>
                </a:r>
                <a:r>
                  <a:rPr lang="fr-FR" sz="2000" dirty="0" smtClean="0"/>
                  <a:t> : </a:t>
                </a:r>
                <a:r>
                  <a:rPr lang="fr-FR" sz="2000" dirty="0" err="1" smtClean="0"/>
                  <a:t>backings</a:t>
                </a:r>
                <a:r>
                  <a:rPr lang="fr-FR" sz="2000" dirty="0" smtClean="0"/>
                  <a:t>, </a:t>
                </a:r>
                <a:r>
                  <a:rPr lang="fr-FR" sz="2000" dirty="0" err="1" smtClean="0"/>
                  <a:t>activity</a:t>
                </a:r>
                <a:r>
                  <a:rPr lang="fr-FR" sz="2000" dirty="0" smtClean="0"/>
                  <a:t>, </a:t>
                </a:r>
                <a:r>
                  <a:rPr lang="fr-FR" sz="2000" dirty="0" err="1" smtClean="0"/>
                  <a:t>limited</a:t>
                </a:r>
                <a:r>
                  <a:rPr lang="fr-FR" sz="2000" dirty="0" smtClean="0"/>
                  <a:t> </a:t>
                </a:r>
                <a:r>
                  <a:rPr lang="fr-FR" sz="2000" dirty="0" err="1" smtClean="0"/>
                  <a:t>laboratories</a:t>
                </a:r>
                <a:r>
                  <a:rPr lang="fr-FR" sz="2000" dirty="0" smtClean="0"/>
                  <a:t>, </a:t>
                </a:r>
                <a:r>
                  <a:rPr lang="fr-FR" sz="2000" dirty="0">
                    <a:sym typeface="Wingdings" panose="05000000000000000000" pitchFamily="2" charset="2"/>
                  </a:rPr>
                  <a:t>Chemical </a:t>
                </a:r>
                <a:r>
                  <a:rPr lang="fr-FR" sz="2000" dirty="0" err="1">
                    <a:sym typeface="Wingdings" panose="05000000000000000000" pitchFamily="2" charset="2"/>
                  </a:rPr>
                  <a:t>reaction</a:t>
                </a:r>
                <a:r>
                  <a:rPr lang="fr-FR" sz="2000" dirty="0">
                    <a:sym typeface="Wingdings" panose="05000000000000000000" pitchFamily="2" charset="2"/>
                  </a:rPr>
                  <a:t> (</a:t>
                </a:r>
                <a:r>
                  <a:rPr lang="fr-FR" sz="2000" dirty="0" err="1">
                    <a:sym typeface="Wingdings" panose="05000000000000000000" pitchFamily="2" charset="2"/>
                  </a:rPr>
                  <a:t>backing</a:t>
                </a:r>
                <a:r>
                  <a:rPr lang="fr-FR" sz="2000" dirty="0">
                    <a:sym typeface="Wingdings" panose="05000000000000000000" pitchFamily="2" charset="2"/>
                  </a:rPr>
                  <a:t>/layer</a:t>
                </a:r>
                <a:r>
                  <a:rPr lang="fr-FR" sz="2000" dirty="0" smtClean="0">
                    <a:sym typeface="Wingdings" panose="05000000000000000000" pitchFamily="2" charset="2"/>
                  </a:rPr>
                  <a:t>) </a:t>
                </a:r>
                <a:r>
                  <a:rPr lang="fr-FR" sz="2000" dirty="0" smtClean="0"/>
                  <a:t>			</a:t>
                </a:r>
              </a:p>
              <a:p>
                <a:r>
                  <a:rPr lang="fr-FR" sz="2000" dirty="0" smtClean="0"/>
                  <a:t> 						</a:t>
                </a:r>
                <a:r>
                  <a:rPr lang="fr-FR" sz="2000" dirty="0" smtClean="0">
                    <a:sym typeface="Wingdings" panose="05000000000000000000" pitchFamily="2" charset="2"/>
                  </a:rPr>
                  <a:t> </a:t>
                </a:r>
                <a:r>
                  <a:rPr lang="fr-FR" sz="2000" b="1" dirty="0" smtClean="0">
                    <a:solidFill>
                      <a:schemeClr val="accent1"/>
                    </a:solidFill>
                    <a:sym typeface="Wingdings" panose="05000000000000000000" pitchFamily="2" charset="2"/>
                  </a:rPr>
                  <a:t>R&amp;D on </a:t>
                </a:r>
                <a:r>
                  <a:rPr lang="fr-FR" sz="2000" b="1" dirty="0" err="1" smtClean="0">
                    <a:solidFill>
                      <a:schemeClr val="accent1"/>
                    </a:solidFill>
                    <a:sym typeface="Wingdings" panose="05000000000000000000" pitchFamily="2" charset="2"/>
                  </a:rPr>
                  <a:t>deposition</a:t>
                </a:r>
                <a:r>
                  <a:rPr lang="fr-FR" sz="2000" b="1" dirty="0" smtClean="0">
                    <a:solidFill>
                      <a:schemeClr val="accent1"/>
                    </a:solidFill>
                    <a:sym typeface="Wingdings" panose="05000000000000000000" pitchFamily="2" charset="2"/>
                  </a:rPr>
                  <a:t> &amp; </a:t>
                </a:r>
                <a:r>
                  <a:rPr lang="fr-FR" sz="2000" b="1" dirty="0" err="1" smtClean="0">
                    <a:solidFill>
                      <a:schemeClr val="accent1"/>
                    </a:solidFill>
                    <a:sym typeface="Wingdings" panose="05000000000000000000" pitchFamily="2" charset="2"/>
                  </a:rPr>
                  <a:t>backings</a:t>
                </a:r>
                <a:endParaRPr lang="en-US" sz="2000" b="1" dirty="0">
                  <a:solidFill>
                    <a:schemeClr val="accent1"/>
                  </a:solidFill>
                </a:endParaRPr>
              </a:p>
            </p:txBody>
          </p:sp>
          <p:pic>
            <p:nvPicPr>
              <p:cNvPr id="78" name="Imag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479" y="4172671"/>
                <a:ext cx="220980" cy="215265"/>
              </a:xfrm>
              <a:prstGeom prst="rect">
                <a:avLst/>
              </a:prstGeom>
            </p:spPr>
          </p:pic>
        </p:grpSp>
        <p:grpSp>
          <p:nvGrpSpPr>
            <p:cNvPr id="65" name="Gruppieren 3"/>
            <p:cNvGrpSpPr>
              <a:grpSpLocks noChangeAspect="1"/>
            </p:cNvGrpSpPr>
            <p:nvPr/>
          </p:nvGrpSpPr>
          <p:grpSpPr>
            <a:xfrm>
              <a:off x="4804615" y="3088848"/>
              <a:ext cx="2937453" cy="2714646"/>
              <a:chOff x="4299334" y="3258364"/>
              <a:chExt cx="3784664" cy="3497598"/>
            </a:xfrm>
          </p:grpSpPr>
          <p:grpSp>
            <p:nvGrpSpPr>
              <p:cNvPr id="66" name="Group 8"/>
              <p:cNvGrpSpPr>
                <a:grpSpLocks/>
              </p:cNvGrpSpPr>
              <p:nvPr/>
            </p:nvGrpSpPr>
            <p:grpSpPr bwMode="auto">
              <a:xfrm>
                <a:off x="7318656" y="4690934"/>
                <a:ext cx="228600" cy="1905000"/>
                <a:chOff x="4176" y="2592"/>
                <a:chExt cx="144" cy="1200"/>
              </a:xfrm>
            </p:grpSpPr>
            <p:sp>
              <p:nvSpPr>
                <p:cNvPr id="89" name="Rectangle 9"/>
                <p:cNvSpPr>
                  <a:spLocks noChangeArrowheads="1"/>
                </p:cNvSpPr>
                <p:nvPr/>
              </p:nvSpPr>
              <p:spPr bwMode="auto">
                <a:xfrm>
                  <a:off x="4224" y="2592"/>
                  <a:ext cx="48" cy="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sz="1400">
                    <a:effectLst>
                      <a:outerShdw blurRad="38100" dist="38100" dir="2700000" algn="tl">
                        <a:srgbClr val="000000">
                          <a:alpha val="43137"/>
                        </a:srgbClr>
                      </a:outerShdw>
                    </a:effectLst>
                  </a:endParaRPr>
                </a:p>
              </p:txBody>
            </p:sp>
            <p:sp>
              <p:nvSpPr>
                <p:cNvPr id="90" name="Rectangle 10"/>
                <p:cNvSpPr>
                  <a:spLocks noChangeArrowheads="1"/>
                </p:cNvSpPr>
                <p:nvPr/>
              </p:nvSpPr>
              <p:spPr bwMode="auto">
                <a:xfrm>
                  <a:off x="4272" y="2592"/>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sz="1400">
                    <a:effectLst>
                      <a:outerShdw blurRad="38100" dist="38100" dir="2700000" algn="tl">
                        <a:srgbClr val="000000">
                          <a:alpha val="43137"/>
                        </a:srgbClr>
                      </a:outerShdw>
                    </a:effectLst>
                  </a:endParaRPr>
                </a:p>
              </p:txBody>
            </p:sp>
            <p:sp>
              <p:nvSpPr>
                <p:cNvPr id="91" name="Rectangle 11"/>
                <p:cNvSpPr>
                  <a:spLocks noChangeArrowheads="1"/>
                </p:cNvSpPr>
                <p:nvPr/>
              </p:nvSpPr>
              <p:spPr bwMode="auto">
                <a:xfrm>
                  <a:off x="4272" y="3456"/>
                  <a:ext cx="48" cy="33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sz="1400">
                    <a:effectLst>
                      <a:outerShdw blurRad="38100" dist="38100" dir="2700000" algn="tl">
                        <a:srgbClr val="000000">
                          <a:alpha val="43137"/>
                        </a:srgbClr>
                      </a:outerShdw>
                    </a:effectLst>
                  </a:endParaRPr>
                </a:p>
              </p:txBody>
            </p:sp>
            <p:sp>
              <p:nvSpPr>
                <p:cNvPr id="92" name="Rectangle 91"/>
                <p:cNvSpPr>
                  <a:spLocks noChangeArrowheads="1"/>
                </p:cNvSpPr>
                <p:nvPr/>
              </p:nvSpPr>
              <p:spPr bwMode="auto">
                <a:xfrm>
                  <a:off x="4176" y="2928"/>
                  <a:ext cx="48" cy="52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sz="1400">
                    <a:effectLst>
                      <a:outerShdw blurRad="38100" dist="38100" dir="2700000" algn="tl">
                        <a:srgbClr val="000000">
                          <a:alpha val="43137"/>
                        </a:srgbClr>
                      </a:outerShdw>
                    </a:effectLst>
                  </a:endParaRPr>
                </a:p>
              </p:txBody>
            </p:sp>
          </p:grpSp>
          <p:sp>
            <p:nvSpPr>
              <p:cNvPr id="69" name="Textfeld 23"/>
              <p:cNvSpPr txBox="1"/>
              <p:nvPr/>
            </p:nvSpPr>
            <p:spPr>
              <a:xfrm>
                <a:off x="4482305" y="3258364"/>
                <a:ext cx="3601693" cy="832744"/>
              </a:xfrm>
              <a:prstGeom prst="rect">
                <a:avLst/>
              </a:prstGeom>
              <a:noFill/>
            </p:spPr>
            <p:txBody>
              <a:bodyPr wrap="square" rtlCol="0">
                <a:spAutoFit/>
              </a:bodyPr>
              <a:lstStyle/>
              <a:p>
                <a:pPr algn="ctr"/>
                <a:r>
                  <a:rPr lang="de-DE" dirty="0" err="1">
                    <a:solidFill>
                      <a:srgbClr val="C00000"/>
                    </a:solidFill>
                    <a:latin typeface="Arial" panose="020B0604020202020204" pitchFamily="34" charset="0"/>
                    <a:cs typeface="Arial" panose="020B0604020202020204" pitchFamily="34" charset="0"/>
                  </a:rPr>
                  <a:t>Thin</a:t>
                </a:r>
                <a:r>
                  <a:rPr lang="de-DE" dirty="0">
                    <a:solidFill>
                      <a:srgbClr val="C00000"/>
                    </a:solidFill>
                    <a:latin typeface="Arial" panose="020B0604020202020204" pitchFamily="34" charset="0"/>
                    <a:cs typeface="Arial" panose="020B0604020202020204" pitchFamily="34" charset="0"/>
                  </a:rPr>
                  <a:t> </a:t>
                </a:r>
                <a:r>
                  <a:rPr lang="de-DE" dirty="0" err="1">
                    <a:solidFill>
                      <a:srgbClr val="C00000"/>
                    </a:solidFill>
                    <a:latin typeface="Arial" panose="020B0604020202020204" pitchFamily="34" charset="0"/>
                    <a:cs typeface="Arial" panose="020B0604020202020204" pitchFamily="34" charset="0"/>
                  </a:rPr>
                  <a:t>layer</a:t>
                </a:r>
                <a:r>
                  <a:rPr lang="de-DE" dirty="0">
                    <a:solidFill>
                      <a:srgbClr val="C00000"/>
                    </a:solidFill>
                    <a:latin typeface="Arial" panose="020B0604020202020204" pitchFamily="34" charset="0"/>
                    <a:cs typeface="Arial" panose="020B0604020202020204" pitchFamily="34" charset="0"/>
                  </a:rPr>
                  <a:t> </a:t>
                </a:r>
                <a:r>
                  <a:rPr lang="de-DE" dirty="0" err="1">
                    <a:solidFill>
                      <a:srgbClr val="C00000"/>
                    </a:solidFill>
                    <a:latin typeface="Arial" panose="020B0604020202020204" pitchFamily="34" charset="0"/>
                    <a:cs typeface="Arial" panose="020B0604020202020204" pitchFamily="34" charset="0"/>
                  </a:rPr>
                  <a:t>deposited</a:t>
                </a:r>
                <a:r>
                  <a:rPr lang="de-DE" dirty="0">
                    <a:solidFill>
                      <a:srgbClr val="C00000"/>
                    </a:solidFill>
                    <a:latin typeface="Arial" panose="020B0604020202020204" pitchFamily="34" charset="0"/>
                    <a:cs typeface="Arial" panose="020B0604020202020204" pitchFamily="34" charset="0"/>
                  </a:rPr>
                  <a:t> on </a:t>
                </a:r>
                <a:br>
                  <a:rPr lang="de-DE" dirty="0">
                    <a:solidFill>
                      <a:srgbClr val="C00000"/>
                    </a:solidFill>
                    <a:latin typeface="Arial" panose="020B0604020202020204" pitchFamily="34" charset="0"/>
                    <a:cs typeface="Arial" panose="020B0604020202020204" pitchFamily="34" charset="0"/>
                  </a:rPr>
                </a:br>
                <a:r>
                  <a:rPr lang="de-DE" dirty="0" err="1">
                    <a:solidFill>
                      <a:srgbClr val="C00000"/>
                    </a:solidFill>
                    <a:latin typeface="Arial" panose="020B0604020202020204" pitchFamily="34" charset="0"/>
                    <a:cs typeface="Arial" panose="020B0604020202020204" pitchFamily="34" charset="0"/>
                  </a:rPr>
                  <a:t>substrate</a:t>
                </a:r>
                <a:r>
                  <a:rPr lang="de-DE" dirty="0">
                    <a:solidFill>
                      <a:srgbClr val="C00000"/>
                    </a:solidFill>
                    <a:latin typeface="Arial" panose="020B0604020202020204" pitchFamily="34" charset="0"/>
                    <a:cs typeface="Arial" panose="020B0604020202020204" pitchFamily="34" charset="0"/>
                  </a:rPr>
                  <a:t> (</a:t>
                </a:r>
                <a:r>
                  <a:rPr lang="de-DE" dirty="0" err="1">
                    <a:solidFill>
                      <a:srgbClr val="C00000"/>
                    </a:solidFill>
                    <a:latin typeface="Arial" panose="020B0604020202020204" pitchFamily="34" charset="0"/>
                    <a:cs typeface="Arial" panose="020B0604020202020204" pitchFamily="34" charset="0"/>
                  </a:rPr>
                  <a:t>backing</a:t>
                </a:r>
                <a:r>
                  <a:rPr lang="de-DE" dirty="0">
                    <a:solidFill>
                      <a:srgbClr val="C00000"/>
                    </a:solidFill>
                    <a:latin typeface="Arial" panose="020B0604020202020204" pitchFamily="34" charset="0"/>
                    <a:cs typeface="Arial" panose="020B0604020202020204" pitchFamily="34" charset="0"/>
                  </a:rPr>
                  <a:t>)</a:t>
                </a:r>
              </a:p>
            </p:txBody>
          </p:sp>
          <p:pic>
            <p:nvPicPr>
              <p:cNvPr id="80" name="Grafik 31"/>
              <p:cNvPicPr>
                <a:picLocks noChangeAspect="1"/>
              </p:cNvPicPr>
              <p:nvPr/>
            </p:nvPicPr>
            <p:blipFill>
              <a:blip r:embed="rId8"/>
              <a:stretch>
                <a:fillRect/>
              </a:stretch>
            </p:blipFill>
            <p:spPr>
              <a:xfrm rot="5400000">
                <a:off x="4351835" y="4178360"/>
                <a:ext cx="2525101" cy="2630104"/>
              </a:xfrm>
              <a:prstGeom prst="rect">
                <a:avLst/>
              </a:prstGeom>
            </p:spPr>
          </p:pic>
          <p:cxnSp>
            <p:nvCxnSpPr>
              <p:cNvPr id="82" name="Gerader Verbinder 33"/>
              <p:cNvCxnSpPr>
                <a:endCxn id="92" idx="0"/>
              </p:cNvCxnSpPr>
              <p:nvPr/>
            </p:nvCxnSpPr>
            <p:spPr>
              <a:xfrm>
                <a:off x="4570237" y="4405186"/>
                <a:ext cx="2786519" cy="819148"/>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Gerader Verbinder 34"/>
              <p:cNvCxnSpPr>
                <a:endCxn id="92" idx="2"/>
              </p:cNvCxnSpPr>
              <p:nvPr/>
            </p:nvCxnSpPr>
            <p:spPr>
              <a:xfrm flipV="1">
                <a:off x="6661413" y="6062534"/>
                <a:ext cx="695343" cy="181512"/>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7950330" y="3984600"/>
              <a:ext cx="4084753" cy="1400383"/>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chemeClr val="tx2">
                      <a:lumMod val="50000"/>
                    </a:schemeClr>
                  </a:solidFill>
                  <a:latin typeface="Arial" panose="020B0604020202020204" pitchFamily="34" charset="0"/>
                  <a:cs typeface="Arial" panose="020B0604020202020204" pitchFamily="34" charset="0"/>
                </a:rPr>
                <a:t>Backing must not interfere with the nuclear reaction used </a:t>
              </a:r>
              <a:r>
                <a:rPr lang="en-US" sz="1600" dirty="0">
                  <a:solidFill>
                    <a:srgbClr val="C00000"/>
                  </a:solidFill>
                  <a:latin typeface="Arial" panose="020B0604020202020204" pitchFamily="34" charset="0"/>
                  <a:cs typeface="Arial" panose="020B0604020202020204" pitchFamily="34" charset="0"/>
                  <a:sym typeface="Symbol" panose="05050102010706020507" pitchFamily="18" charset="2"/>
                </a:rPr>
                <a:t> Use high purity material</a:t>
              </a:r>
              <a:r>
                <a:rPr lang="en-US" sz="1600" dirty="0">
                  <a:solidFill>
                    <a:srgbClr val="C00000"/>
                  </a:solidFill>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en-US" sz="1600" dirty="0">
                  <a:solidFill>
                    <a:schemeClr val="tx2">
                      <a:lumMod val="50000"/>
                    </a:schemeClr>
                  </a:solidFill>
                  <a:latin typeface="Arial" panose="020B0604020202020204" pitchFamily="34" charset="0"/>
                  <a:cs typeface="Arial" panose="020B0604020202020204" pitchFamily="34" charset="0"/>
                </a:rPr>
                <a:t>Backing must </a:t>
              </a:r>
              <a:r>
                <a:rPr lang="en-US" sz="1600" dirty="0">
                  <a:solidFill>
                    <a:srgbClr val="C00000"/>
                  </a:solidFill>
                  <a:latin typeface="Arial" panose="020B0604020202020204" pitchFamily="34" charset="0"/>
                  <a:cs typeface="Arial" panose="020B0604020202020204" pitchFamily="34" charset="0"/>
                </a:rPr>
                <a:t>not interact with the target </a:t>
              </a:r>
              <a:r>
                <a:rPr lang="en-US" sz="1600" dirty="0">
                  <a:solidFill>
                    <a:schemeClr val="tx2">
                      <a:lumMod val="50000"/>
                    </a:schemeClr>
                  </a:solidFill>
                  <a:latin typeface="Arial" panose="020B0604020202020204" pitchFamily="34" charset="0"/>
                  <a:cs typeface="Arial" panose="020B0604020202020204" pitchFamily="34" charset="0"/>
                </a:rPr>
                <a:t>material</a:t>
              </a:r>
            </a:p>
          </p:txBody>
        </p:sp>
      </p:grpSp>
      <p:grpSp>
        <p:nvGrpSpPr>
          <p:cNvPr id="7" name="Groupe 6"/>
          <p:cNvGrpSpPr/>
          <p:nvPr/>
        </p:nvGrpSpPr>
        <p:grpSpPr>
          <a:xfrm>
            <a:off x="5119722" y="1382021"/>
            <a:ext cx="5365450" cy="740736"/>
            <a:chOff x="5067435" y="1566432"/>
            <a:chExt cx="5365450" cy="740736"/>
          </a:xfrm>
        </p:grpSpPr>
        <p:grpSp>
          <p:nvGrpSpPr>
            <p:cNvPr id="22" name="Groupe 21"/>
            <p:cNvGrpSpPr/>
            <p:nvPr/>
          </p:nvGrpSpPr>
          <p:grpSpPr>
            <a:xfrm>
              <a:off x="5170305" y="1660837"/>
              <a:ext cx="5262580" cy="646331"/>
              <a:chOff x="4582197" y="4671368"/>
              <a:chExt cx="5262580" cy="646331"/>
            </a:xfrm>
          </p:grpSpPr>
          <p:sp>
            <p:nvSpPr>
              <p:cNvPr id="73" name="Rectangle 72"/>
              <p:cNvSpPr/>
              <p:nvPr/>
            </p:nvSpPr>
            <p:spPr>
              <a:xfrm>
                <a:off x="4777364" y="4671368"/>
                <a:ext cx="5067413" cy="646331"/>
              </a:xfrm>
              <a:prstGeom prst="rect">
                <a:avLst/>
              </a:prstGeom>
            </p:spPr>
            <p:txBody>
              <a:bodyPr wrap="none">
                <a:spAutoFit/>
              </a:bodyPr>
              <a:lstStyle/>
              <a:p>
                <a:r>
                  <a:rPr lang="fr-FR" b="1" dirty="0" smtClean="0">
                    <a:solidFill>
                      <a:srgbClr val="00B050"/>
                    </a:solidFill>
                  </a:rPr>
                  <a:t>Stripper</a:t>
                </a:r>
                <a:r>
                  <a:rPr lang="fr-FR" dirty="0" smtClean="0"/>
                  <a:t> : </a:t>
                </a:r>
                <a:r>
                  <a:rPr lang="fr-FR" dirty="0" err="1" smtClean="0"/>
                  <a:t>induced</a:t>
                </a:r>
                <a:r>
                  <a:rPr lang="fr-FR" dirty="0" smtClean="0"/>
                  <a:t> damages </a:t>
                </a:r>
                <a:r>
                  <a:rPr lang="fr-FR" dirty="0" err="1" smtClean="0"/>
                  <a:t>with</a:t>
                </a:r>
                <a:r>
                  <a:rPr lang="fr-FR" dirty="0" smtClean="0"/>
                  <a:t> HI, fragile </a:t>
                </a:r>
              </a:p>
              <a:p>
                <a:r>
                  <a:rPr lang="fr-FR" dirty="0">
                    <a:sym typeface="Wingdings" panose="05000000000000000000" pitchFamily="2" charset="2"/>
                  </a:rPr>
                  <a:t>	</a:t>
                </a:r>
                <a:r>
                  <a:rPr lang="fr-FR" dirty="0" smtClean="0">
                    <a:sym typeface="Wingdings" panose="05000000000000000000" pitchFamily="2" charset="2"/>
                  </a:rPr>
                  <a:t>	 </a:t>
                </a:r>
                <a:r>
                  <a:rPr lang="fr-FR" dirty="0" err="1" smtClean="0">
                    <a:sym typeface="Wingdings" panose="05000000000000000000" pitchFamily="2" charset="2"/>
                  </a:rPr>
                  <a:t>liquid</a:t>
                </a:r>
                <a:r>
                  <a:rPr lang="fr-FR" dirty="0" smtClean="0">
                    <a:sym typeface="Wingdings" panose="05000000000000000000" pitchFamily="2" charset="2"/>
                  </a:rPr>
                  <a:t> or </a:t>
                </a:r>
                <a:r>
                  <a:rPr lang="fr-FR" dirty="0" err="1" smtClean="0">
                    <a:sym typeface="Wingdings" panose="05000000000000000000" pitchFamily="2" charset="2"/>
                  </a:rPr>
                  <a:t>gaseous</a:t>
                </a:r>
                <a:r>
                  <a:rPr lang="fr-FR" dirty="0" smtClean="0">
                    <a:sym typeface="Wingdings" panose="05000000000000000000" pitchFamily="2" charset="2"/>
                  </a:rPr>
                  <a:t> </a:t>
                </a:r>
                <a:r>
                  <a:rPr lang="fr-FR" dirty="0" err="1" smtClean="0">
                    <a:sym typeface="Wingdings" panose="05000000000000000000" pitchFamily="2" charset="2"/>
                  </a:rPr>
                  <a:t>targets</a:t>
                </a:r>
                <a:r>
                  <a:rPr lang="fr-FR" dirty="0" smtClean="0">
                    <a:sym typeface="Wingdings" panose="05000000000000000000" pitchFamily="2" charset="2"/>
                  </a:rPr>
                  <a:t> ?</a:t>
                </a:r>
                <a:endParaRPr lang="en-US" dirty="0"/>
              </a:p>
            </p:txBody>
          </p:sp>
          <p:pic>
            <p:nvPicPr>
              <p:cNvPr id="79" name="Imag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2197" y="4740326"/>
                <a:ext cx="205740" cy="215265"/>
              </a:xfrm>
              <a:prstGeom prst="rect">
                <a:avLst/>
              </a:prstGeom>
            </p:spPr>
          </p:pic>
        </p:grpSp>
        <p:sp>
          <p:nvSpPr>
            <p:cNvPr id="6" name="Parenthèse ouvrante 5"/>
            <p:cNvSpPr/>
            <p:nvPr/>
          </p:nvSpPr>
          <p:spPr>
            <a:xfrm>
              <a:off x="5067435" y="1566432"/>
              <a:ext cx="45719" cy="63260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Parenthèse ouvrante 93"/>
            <p:cNvSpPr/>
            <p:nvPr/>
          </p:nvSpPr>
          <p:spPr>
            <a:xfrm>
              <a:off x="10191897" y="1620226"/>
              <a:ext cx="45719" cy="632607"/>
            </a:xfrm>
            <a:prstGeom prst="leftBracket">
              <a:avLst/>
            </a:prstGeom>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e 4"/>
          <p:cNvGrpSpPr/>
          <p:nvPr/>
        </p:nvGrpSpPr>
        <p:grpSpPr>
          <a:xfrm>
            <a:off x="5265083" y="926957"/>
            <a:ext cx="5383273" cy="380331"/>
            <a:chOff x="5170305" y="1125527"/>
            <a:chExt cx="5383273" cy="380331"/>
          </a:xfrm>
        </p:grpSpPr>
        <p:grpSp>
          <p:nvGrpSpPr>
            <p:cNvPr id="21" name="Groupe 20"/>
            <p:cNvGrpSpPr/>
            <p:nvPr/>
          </p:nvGrpSpPr>
          <p:grpSpPr>
            <a:xfrm>
              <a:off x="5170305" y="1136526"/>
              <a:ext cx="5383273" cy="369332"/>
              <a:chOff x="4554479" y="3470661"/>
              <a:chExt cx="5383273" cy="369332"/>
            </a:xfrm>
          </p:grpSpPr>
          <p:sp>
            <p:nvSpPr>
              <p:cNvPr id="14" name="Rectangle 13"/>
              <p:cNvSpPr/>
              <p:nvPr/>
            </p:nvSpPr>
            <p:spPr>
              <a:xfrm>
                <a:off x="4777365" y="3470661"/>
                <a:ext cx="5160387" cy="369332"/>
              </a:xfrm>
              <a:prstGeom prst="rect">
                <a:avLst/>
              </a:prstGeom>
            </p:spPr>
            <p:txBody>
              <a:bodyPr wrap="none">
                <a:spAutoFit/>
              </a:bodyPr>
              <a:lstStyle/>
              <a:p>
                <a:r>
                  <a:rPr lang="fr-FR" b="1" dirty="0" smtClean="0">
                    <a:solidFill>
                      <a:srgbClr val="00B050"/>
                    </a:solidFill>
                  </a:rPr>
                  <a:t>Li or Bi</a:t>
                </a:r>
                <a:r>
                  <a:rPr lang="fr-FR" dirty="0" smtClean="0"/>
                  <a:t> : </a:t>
                </a:r>
                <a:r>
                  <a:rPr lang="fr-FR" dirty="0" err="1" smtClean="0"/>
                  <a:t>T</a:t>
                </a:r>
                <a:r>
                  <a:rPr lang="fr-FR" baseline="-25000" dirty="0" err="1" smtClean="0"/>
                  <a:t>fus</a:t>
                </a:r>
                <a:r>
                  <a:rPr lang="fr-FR" baseline="-25000" dirty="0" smtClean="0"/>
                  <a:t> </a:t>
                </a:r>
                <a:r>
                  <a:rPr lang="fr-FR" dirty="0" err="1" smtClean="0"/>
                  <a:t>low</a:t>
                </a:r>
                <a:r>
                  <a:rPr lang="fr-FR" dirty="0" smtClean="0"/>
                  <a:t>, </a:t>
                </a:r>
                <a:r>
                  <a:rPr lang="fr-FR" dirty="0" err="1" smtClean="0"/>
                  <a:t>thin</a:t>
                </a:r>
                <a:r>
                  <a:rPr lang="fr-FR" dirty="0" smtClean="0"/>
                  <a:t>, fragile </a:t>
                </a:r>
                <a:r>
                  <a:rPr lang="fr-FR" dirty="0" smtClean="0">
                    <a:sym typeface="Wingdings" panose="05000000000000000000" pitchFamily="2" charset="2"/>
                  </a:rPr>
                  <a:t> </a:t>
                </a:r>
                <a:r>
                  <a:rPr lang="fr-FR" dirty="0" err="1" smtClean="0">
                    <a:sym typeface="Wingdings" panose="05000000000000000000" pitchFamily="2" charset="2"/>
                  </a:rPr>
                  <a:t>liquid</a:t>
                </a:r>
                <a:r>
                  <a:rPr lang="fr-FR" dirty="0" smtClean="0">
                    <a:sym typeface="Wingdings" panose="05000000000000000000" pitchFamily="2" charset="2"/>
                  </a:rPr>
                  <a:t> </a:t>
                </a:r>
                <a:r>
                  <a:rPr lang="fr-FR" dirty="0" err="1" smtClean="0">
                    <a:sym typeface="Wingdings" panose="05000000000000000000" pitchFamily="2" charset="2"/>
                  </a:rPr>
                  <a:t>targets</a:t>
                </a:r>
                <a:r>
                  <a:rPr lang="fr-FR" dirty="0" smtClean="0">
                    <a:sym typeface="Wingdings" panose="05000000000000000000" pitchFamily="2" charset="2"/>
                  </a:rPr>
                  <a:t> ?</a:t>
                </a:r>
                <a:endParaRPr lang="en-US" dirty="0"/>
              </a:p>
            </p:txBody>
          </p:sp>
          <p:pic>
            <p:nvPicPr>
              <p:cNvPr id="77" name="Imag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479" y="3506144"/>
                <a:ext cx="222885" cy="211455"/>
              </a:xfrm>
              <a:prstGeom prst="rect">
                <a:avLst/>
              </a:prstGeom>
            </p:spPr>
          </p:pic>
        </p:grpSp>
        <p:sp>
          <p:nvSpPr>
            <p:cNvPr id="95" name="Parenthèse ouvrante 94"/>
            <p:cNvSpPr/>
            <p:nvPr/>
          </p:nvSpPr>
          <p:spPr>
            <a:xfrm>
              <a:off x="5424731" y="1136526"/>
              <a:ext cx="45719" cy="36933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Parenthèse ouvrante 96"/>
            <p:cNvSpPr/>
            <p:nvPr/>
          </p:nvSpPr>
          <p:spPr>
            <a:xfrm>
              <a:off x="5641215" y="1125527"/>
              <a:ext cx="45719" cy="369332"/>
            </a:xfrm>
            <a:prstGeom prst="leftBracket">
              <a:avLst/>
            </a:prstGeom>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ZoneTexte 7"/>
          <p:cNvSpPr txBox="1"/>
          <p:nvPr/>
        </p:nvSpPr>
        <p:spPr>
          <a:xfrm>
            <a:off x="10274487" y="6581001"/>
            <a:ext cx="1917513" cy="276999"/>
          </a:xfrm>
          <a:prstGeom prst="rect">
            <a:avLst/>
          </a:prstGeom>
          <a:noFill/>
        </p:spPr>
        <p:txBody>
          <a:bodyPr wrap="none" rtlCol="0">
            <a:spAutoFit/>
          </a:bodyPr>
          <a:lstStyle/>
          <a:p>
            <a:r>
              <a:rPr lang="fr-FR" sz="1200" i="1" dirty="0" smtClean="0"/>
              <a:t>*[] </a:t>
            </a:r>
            <a:r>
              <a:rPr lang="fr-FR" sz="1200" i="1" dirty="0" err="1" smtClean="0"/>
              <a:t>hidden</a:t>
            </a:r>
            <a:r>
              <a:rPr lang="fr-FR" sz="1200" i="1" dirty="0" smtClean="0"/>
              <a:t> slides 8, 9, 10</a:t>
            </a:r>
            <a:endParaRPr lang="en-US" sz="1200" i="1" dirty="0"/>
          </a:p>
        </p:txBody>
      </p:sp>
    </p:spTree>
    <p:extLst>
      <p:ext uri="{BB962C8B-B14F-4D97-AF65-F5344CB8AC3E}">
        <p14:creationId xmlns:p14="http://schemas.microsoft.com/office/powerpoint/2010/main" val="3708431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Thin</a:t>
            </a:r>
            <a:r>
              <a:rPr lang="fr-FR" dirty="0" smtClean="0"/>
              <a:t> </a:t>
            </a:r>
            <a:r>
              <a:rPr lang="fr-FR" dirty="0" err="1" smtClean="0"/>
              <a:t>targetsfor</a:t>
            </a:r>
            <a:r>
              <a:rPr lang="fr-FR" dirty="0" smtClean="0"/>
              <a:t> </a:t>
            </a:r>
            <a:r>
              <a:rPr lang="fr-FR" dirty="0" err="1" smtClean="0"/>
              <a:t>nuclear</a:t>
            </a:r>
            <a:r>
              <a:rPr lang="fr-FR" dirty="0" smtClean="0"/>
              <a:t> </a:t>
            </a:r>
            <a:r>
              <a:rPr lang="fr-FR" dirty="0" err="1" smtClean="0"/>
              <a:t>physics</a:t>
            </a:r>
            <a:r>
              <a:rPr lang="fr-FR" dirty="0" smtClean="0"/>
              <a:t> </a:t>
            </a:r>
            <a:r>
              <a:rPr lang="fr-FR" dirty="0" err="1" smtClean="0"/>
              <a:t>experiments</a:t>
            </a:r>
            <a:endParaRPr lang="en-US" dirty="0"/>
          </a:p>
        </p:txBody>
      </p:sp>
      <p:sp>
        <p:nvSpPr>
          <p:cNvPr id="3" name="Espace réservé du texte 2"/>
          <p:cNvSpPr>
            <a:spLocks noGrp="1"/>
          </p:cNvSpPr>
          <p:nvPr>
            <p:ph type="body" idx="1"/>
          </p:nvPr>
        </p:nvSpPr>
        <p:spPr/>
        <p:txBody>
          <a:bodyPr/>
          <a:lstStyle/>
          <a:p>
            <a:endParaRPr lang="en-US"/>
          </a:p>
        </p:txBody>
      </p:sp>
      <p:sp>
        <p:nvSpPr>
          <p:cNvPr id="4" name="Espace réservé du numéro de diapositive 2"/>
          <p:cNvSpPr>
            <a:spLocks noGrp="1"/>
          </p:cNvSpPr>
          <p:nvPr>
            <p:ph type="sldNum" sz="quarter" idx="12"/>
          </p:nvPr>
        </p:nvSpPr>
        <p:spPr>
          <a:xfrm>
            <a:off x="431451" y="3252202"/>
            <a:ext cx="779767" cy="365125"/>
          </a:xfrm>
        </p:spPr>
        <p:txBody>
          <a:bodyPr/>
          <a:lstStyle/>
          <a:p>
            <a:fld id="{D57F1E4F-1CFF-5643-939E-217C01CDF565}" type="slidenum">
              <a:rPr lang="en-US" smtClean="0"/>
              <a:pPr/>
              <a:t>6</a:t>
            </a:fld>
            <a:endParaRPr lang="en-US" dirty="0"/>
          </a:p>
        </p:txBody>
      </p:sp>
      <p:grpSp>
        <p:nvGrpSpPr>
          <p:cNvPr id="5" name="Groupe 4"/>
          <p:cNvGrpSpPr/>
          <p:nvPr/>
        </p:nvGrpSpPr>
        <p:grpSpPr>
          <a:xfrm>
            <a:off x="5962274" y="3960329"/>
            <a:ext cx="4388796" cy="2149563"/>
            <a:chOff x="520479" y="866719"/>
            <a:chExt cx="4388796" cy="2149563"/>
          </a:xfrm>
        </p:grpSpPr>
        <mc:AlternateContent xmlns:mc="http://schemas.openxmlformats.org/markup-compatibility/2006" xmlns:a14="http://schemas.microsoft.com/office/drawing/2010/main">
          <mc:Choice Requires="a14">
            <p:sp>
              <p:nvSpPr>
                <p:cNvPr id="6" name="ZoneTexte 5"/>
                <p:cNvSpPr txBox="1"/>
                <p:nvPr/>
              </p:nvSpPr>
              <p:spPr>
                <a:xfrm>
                  <a:off x="816488" y="866719"/>
                  <a:ext cx="4092787" cy="2149563"/>
                </a:xfrm>
                <a:prstGeom prst="rect">
                  <a:avLst/>
                </a:prstGeom>
                <a:noFill/>
              </p:spPr>
              <p:txBody>
                <a:bodyPr wrap="none" rtlCol="0">
                  <a:spAutoFit/>
                </a:bodyPr>
                <a:lstStyle/>
                <a:p>
                  <a:r>
                    <a:rPr lang="fr-FR" b="1" dirty="0" smtClean="0">
                      <a:solidFill>
                        <a:schemeClr val="accent2"/>
                      </a:solidFill>
                    </a:rPr>
                    <a:t>p/d	</a:t>
                  </a:r>
                  <a:r>
                    <a:rPr lang="fr-FR" dirty="0" smtClean="0"/>
                    <a:t>(</a:t>
                  </a:r>
                  <a:r>
                    <a:rPr lang="fr-FR" b="1" dirty="0" smtClean="0">
                      <a:solidFill>
                        <a:srgbClr val="00B050"/>
                      </a:solidFill>
                    </a:rPr>
                    <a:t>Li/Be</a:t>
                  </a:r>
                  <a:r>
                    <a:rPr lang="fr-FR" dirty="0" smtClean="0"/>
                    <a:t>, </a:t>
                  </a:r>
                  <a:r>
                    <a:rPr lang="fr-FR" dirty="0" err="1" smtClean="0"/>
                    <a:t>conv</a:t>
                  </a:r>
                  <a:r>
                    <a:rPr lang="fr-FR" dirty="0" smtClean="0"/>
                    <a:t>)	</a:t>
                  </a:r>
                  <a:r>
                    <a:rPr lang="fr-FR" b="1" dirty="0" smtClean="0">
                      <a:solidFill>
                        <a:schemeClr val="bg1">
                          <a:lumMod val="50000"/>
                        </a:schemeClr>
                      </a:solidFill>
                    </a:rPr>
                    <a:t>n</a:t>
                  </a:r>
                </a:p>
                <a:p>
                  <a:r>
                    <a:rPr lang="fr-FR" b="1" dirty="0" smtClean="0">
                      <a:solidFill>
                        <a:schemeClr val="accent2"/>
                      </a:solidFill>
                    </a:rPr>
                    <a:t>n</a:t>
                  </a:r>
                  <a:r>
                    <a:rPr lang="fr-FR" dirty="0" smtClean="0"/>
                    <a:t>    	(</a:t>
                  </a:r>
                  <a:r>
                    <a:rPr lang="fr-FR" b="1" dirty="0" err="1" smtClean="0">
                      <a:solidFill>
                        <a:srgbClr val="00B050"/>
                      </a:solidFill>
                    </a:rPr>
                    <a:t>act</a:t>
                  </a:r>
                  <a:r>
                    <a:rPr lang="fr-FR" b="1" dirty="0" smtClean="0">
                      <a:solidFill>
                        <a:srgbClr val="00B050"/>
                      </a:solidFill>
                    </a:rPr>
                    <a:t>* </a:t>
                  </a:r>
                  <a:r>
                    <a:rPr lang="fr-FR" dirty="0" smtClean="0"/>
                    <a:t> , Fission)	</a:t>
                  </a:r>
                  <a:r>
                    <a:rPr lang="fr-FR" b="1" dirty="0" smtClean="0">
                      <a:solidFill>
                        <a:schemeClr val="bg1">
                          <a:lumMod val="50000"/>
                        </a:schemeClr>
                      </a:solidFill>
                    </a:rPr>
                    <a:t>FF</a:t>
                  </a:r>
                </a:p>
                <a:p>
                  <a:r>
                    <a:rPr lang="fr-FR" b="1" dirty="0" smtClean="0">
                      <a:solidFill>
                        <a:schemeClr val="accent2"/>
                      </a:solidFill>
                    </a:rPr>
                    <a:t>LP</a:t>
                  </a:r>
                  <a:r>
                    <a:rPr lang="fr-FR" dirty="0" smtClean="0"/>
                    <a:t>  	(</a:t>
                  </a:r>
                  <a:r>
                    <a:rPr lang="fr-FR" b="1" dirty="0" smtClean="0">
                      <a:solidFill>
                        <a:srgbClr val="00B050"/>
                      </a:solidFill>
                    </a:rPr>
                    <a:t>Bi  </a:t>
                  </a:r>
                  <a:r>
                    <a:rPr lang="fr-FR" dirty="0" smtClean="0"/>
                    <a:t>   ,  fus)		</a:t>
                  </a:r>
                  <a:r>
                    <a:rPr lang="fr-FR" b="1" dirty="0" smtClean="0">
                      <a:solidFill>
                        <a:schemeClr val="bg1">
                          <a:lumMod val="50000"/>
                        </a:schemeClr>
                      </a:solidFill>
                    </a:rPr>
                    <a:t>radio-isotopes</a:t>
                  </a:r>
                </a:p>
                <a:p>
                  <a:r>
                    <a:rPr lang="fr-FR" b="1" dirty="0" smtClean="0">
                      <a:solidFill>
                        <a:schemeClr val="accent2"/>
                      </a:solidFill>
                    </a:rPr>
                    <a:t>HI</a:t>
                  </a:r>
                  <a:r>
                    <a:rPr lang="fr-FR" dirty="0" smtClean="0"/>
                    <a:t>   	(</a:t>
                  </a:r>
                  <a:r>
                    <a:rPr lang="fr-FR" b="1" dirty="0" err="1" smtClean="0">
                      <a:solidFill>
                        <a:srgbClr val="00B050"/>
                      </a:solidFill>
                    </a:rPr>
                    <a:t>targ</a:t>
                  </a:r>
                  <a:r>
                    <a:rPr lang="fr-FR" dirty="0" smtClean="0"/>
                    <a:t> ,  fus-</a:t>
                  </a:r>
                  <a:r>
                    <a:rPr lang="fr-FR" dirty="0" err="1" smtClean="0"/>
                    <a:t>evap</a:t>
                  </a:r>
                  <a:r>
                    <a:rPr lang="fr-FR" dirty="0" smtClean="0"/>
                    <a:t>)</a:t>
                  </a:r>
                  <a14:m>
                    <m:oMath xmlns:m="http://schemas.openxmlformats.org/officeDocument/2006/math">
                      <m:sPre>
                        <m:sPrePr>
                          <m:ctrlPr>
                            <a:rPr lang="fr-FR" b="1" i="1" smtClean="0">
                              <a:solidFill>
                                <a:schemeClr val="bg1">
                                  <a:lumMod val="50000"/>
                                </a:schemeClr>
                              </a:solidFill>
                              <a:latin typeface="Cambria Math" panose="02040503050406030204" pitchFamily="18" charset="0"/>
                            </a:rPr>
                          </m:ctrlPr>
                        </m:sPrePr>
                        <m:sub>
                          <m:sSub>
                            <m:sSubPr>
                              <m:ctrlPr>
                                <a:rPr lang="fr-FR" b="1" i="1" smtClean="0">
                                  <a:solidFill>
                                    <a:schemeClr val="bg1">
                                      <a:lumMod val="50000"/>
                                    </a:schemeClr>
                                  </a:solidFill>
                                  <a:latin typeface="Cambria Math" panose="02040503050406030204" pitchFamily="18" charset="0"/>
                                </a:rPr>
                              </m:ctrlPr>
                            </m:sSubPr>
                            <m:e>
                              <m:r>
                                <a:rPr lang="fr-FR" b="1" i="1" smtClean="0">
                                  <a:solidFill>
                                    <a:schemeClr val="bg1">
                                      <a:lumMod val="50000"/>
                                    </a:schemeClr>
                                  </a:solidFill>
                                  <a:latin typeface="Cambria Math" panose="02040503050406030204" pitchFamily="18" charset="0"/>
                                </a:rPr>
                                <m:t>𝒁</m:t>
                              </m:r>
                            </m:e>
                            <m:sub>
                              <m:r>
                                <a:rPr lang="fr-FR" b="1" i="1" smtClean="0">
                                  <a:solidFill>
                                    <a:schemeClr val="bg1">
                                      <a:lumMod val="50000"/>
                                    </a:schemeClr>
                                  </a:solidFill>
                                  <a:latin typeface="Cambria Math" panose="02040503050406030204" pitchFamily="18" charset="0"/>
                                </a:rPr>
                                <m:t>=</m:t>
                              </m:r>
                              <m:r>
                                <a:rPr lang="fr-FR" b="1" i="1" smtClean="0">
                                  <a:solidFill>
                                    <a:schemeClr val="bg1">
                                      <a:lumMod val="50000"/>
                                    </a:schemeClr>
                                  </a:solidFill>
                                  <a:latin typeface="Cambria Math" panose="02040503050406030204" pitchFamily="18" charset="0"/>
                                </a:rPr>
                                <m:t>𝑵</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𝒐𝒓</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𝑺𝑯𝑬</m:t>
                              </m:r>
                            </m:sub>
                          </m:sSub>
                        </m:sub>
                        <m:sup>
                          <m:r>
                            <a:rPr lang="fr-FR" b="1" i="1" smtClean="0">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a:solidFill>
                        <a:schemeClr val="accent2"/>
                      </a:solidFill>
                    </a:rPr>
                    <a:t>HI</a:t>
                  </a:r>
                  <a:r>
                    <a:rPr lang="fr-FR" dirty="0"/>
                    <a:t>   </a:t>
                  </a:r>
                  <a:r>
                    <a:rPr lang="fr-FR" dirty="0" smtClean="0"/>
                    <a:t>	(</a:t>
                  </a:r>
                  <a:r>
                    <a:rPr lang="fr-FR" b="1" dirty="0" err="1" smtClean="0">
                      <a:solidFill>
                        <a:srgbClr val="00B050"/>
                      </a:solidFill>
                    </a:rPr>
                    <a:t>act</a:t>
                  </a:r>
                  <a:r>
                    <a:rPr lang="fr-FR" b="1" dirty="0" smtClean="0">
                      <a:solidFill>
                        <a:srgbClr val="00B050"/>
                      </a:solidFill>
                    </a:rPr>
                    <a:t>*</a:t>
                  </a:r>
                  <a:r>
                    <a:rPr lang="fr-FR" dirty="0" smtClean="0"/>
                    <a:t> </a:t>
                  </a:r>
                  <a:r>
                    <a:rPr lang="fr-FR" dirty="0"/>
                    <a:t>,  fus-</a:t>
                  </a:r>
                  <a:r>
                    <a:rPr lang="fr-FR" dirty="0" err="1"/>
                    <a:t>evap</a:t>
                  </a:r>
                  <a:r>
                    <a:rPr lang="fr-FR" dirty="0" smtClean="0"/>
                    <a:t>)</a:t>
                  </a:r>
                  <a14:m>
                    <m:oMath xmlns:m="http://schemas.openxmlformats.org/officeDocument/2006/math">
                      <m:sPre>
                        <m:sPrePr>
                          <m:ctrlPr>
                            <a:rPr lang="fr-FR" b="1" i="1">
                              <a:solidFill>
                                <a:schemeClr val="bg1">
                                  <a:lumMod val="50000"/>
                                </a:schemeClr>
                              </a:solidFill>
                              <a:latin typeface="Cambria Math" panose="02040503050406030204" pitchFamily="18" charset="0"/>
                            </a:rPr>
                          </m:ctrlPr>
                        </m:sPrePr>
                        <m:sub>
                          <m:sSub>
                            <m:sSubPr>
                              <m:ctrlPr>
                                <a:rPr lang="fr-FR" b="1" i="1">
                                  <a:solidFill>
                                    <a:schemeClr val="bg1">
                                      <a:lumMod val="50000"/>
                                    </a:schemeClr>
                                  </a:solidFill>
                                  <a:latin typeface="Cambria Math" panose="02040503050406030204" pitchFamily="18" charset="0"/>
                                </a:rPr>
                              </m:ctrlPr>
                            </m:sSubPr>
                            <m:e>
                              <m:r>
                                <a:rPr lang="fr-FR" b="1" i="1">
                                  <a:solidFill>
                                    <a:schemeClr val="bg1">
                                      <a:lumMod val="50000"/>
                                    </a:schemeClr>
                                  </a:solidFill>
                                  <a:latin typeface="Cambria Math" panose="02040503050406030204" pitchFamily="18" charset="0"/>
                                </a:rPr>
                                <m:t>𝒁</m:t>
                              </m:r>
                            </m:e>
                            <m:sub>
                              <m:r>
                                <a:rPr lang="fr-FR" b="1" i="1">
                                  <a:solidFill>
                                    <a:schemeClr val="bg1">
                                      <a:lumMod val="50000"/>
                                    </a:schemeClr>
                                  </a:solidFill>
                                  <a:latin typeface="Cambria Math" panose="02040503050406030204" pitchFamily="18" charset="0"/>
                                </a:rPr>
                                <m:t>𝑺𝑯</m:t>
                              </m:r>
                              <m:r>
                                <a:rPr lang="fr-FR" b="1" i="1" smtClean="0">
                                  <a:solidFill>
                                    <a:schemeClr val="bg1">
                                      <a:lumMod val="50000"/>
                                    </a:schemeClr>
                                  </a:solidFill>
                                  <a:latin typeface="Cambria Math" panose="02040503050406030204" pitchFamily="18" charset="0"/>
                                </a:rPr>
                                <m:t>𝑬</m:t>
                              </m:r>
                            </m:sub>
                          </m:sSub>
                        </m:sub>
                        <m:sup>
                          <m:r>
                            <a:rPr lang="fr-FR" b="1" i="1">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a:p>
                  <a:r>
                    <a:rPr lang="fr-FR" b="1" dirty="0" smtClean="0">
                      <a:solidFill>
                        <a:schemeClr val="bg1">
                          <a:lumMod val="85000"/>
                        </a:schemeClr>
                      </a:solidFill>
                    </a:rPr>
                    <a:t>HI</a:t>
                  </a:r>
                  <a:r>
                    <a:rPr lang="fr-FR" dirty="0">
                      <a:solidFill>
                        <a:schemeClr val="bg1">
                          <a:lumMod val="85000"/>
                        </a:schemeClr>
                      </a:solidFill>
                    </a:rPr>
                    <a:t>   </a:t>
                  </a:r>
                  <a:r>
                    <a:rPr lang="fr-FR" dirty="0" smtClean="0">
                      <a:solidFill>
                        <a:schemeClr val="bg1">
                          <a:lumMod val="85000"/>
                        </a:schemeClr>
                      </a:solidFill>
                    </a:rPr>
                    <a:t>	(</a:t>
                  </a:r>
                  <a:r>
                    <a:rPr lang="fr-FR" b="1" dirty="0" err="1" smtClean="0">
                      <a:solidFill>
                        <a:schemeClr val="bg1">
                          <a:lumMod val="85000"/>
                        </a:schemeClr>
                      </a:solidFill>
                    </a:rPr>
                    <a:t>targ</a:t>
                  </a:r>
                  <a:r>
                    <a:rPr lang="fr-FR" dirty="0" smtClean="0">
                      <a:solidFill>
                        <a:schemeClr val="bg1">
                          <a:lumMod val="85000"/>
                        </a:schemeClr>
                      </a:solidFill>
                    </a:rPr>
                    <a:t> </a:t>
                  </a:r>
                  <a:r>
                    <a:rPr lang="fr-FR" dirty="0">
                      <a:solidFill>
                        <a:schemeClr val="bg1">
                          <a:lumMod val="85000"/>
                        </a:schemeClr>
                      </a:solidFill>
                    </a:rPr>
                    <a:t>,  </a:t>
                  </a:r>
                  <a:r>
                    <a:rPr lang="fr-FR" dirty="0" err="1" smtClean="0">
                      <a:solidFill>
                        <a:schemeClr val="bg1">
                          <a:lumMod val="85000"/>
                        </a:schemeClr>
                      </a:solidFill>
                    </a:rPr>
                    <a:t>frag</a:t>
                  </a:r>
                  <a:r>
                    <a:rPr lang="fr-FR" dirty="0" smtClean="0">
                      <a:solidFill>
                        <a:schemeClr val="bg1">
                          <a:lumMod val="85000"/>
                        </a:schemeClr>
                      </a:solidFill>
                    </a:rPr>
                    <a:t>)</a:t>
                  </a:r>
                  <a:r>
                    <a:rPr lang="fr-FR" dirty="0">
                      <a:solidFill>
                        <a:schemeClr val="bg1">
                          <a:lumMod val="85000"/>
                        </a:schemeClr>
                      </a:solidFill>
                    </a:rPr>
                    <a:t>	</a:t>
                  </a:r>
                  <a:r>
                    <a:rPr lang="fr-FR" dirty="0" smtClean="0">
                      <a:solidFill>
                        <a:schemeClr val="bg1">
                          <a:lumMod val="85000"/>
                        </a:schemeClr>
                      </a:solidFill>
                    </a:rPr>
                    <a:t>	</a:t>
                  </a:r>
                  <a14:m>
                    <m:oMath xmlns:m="http://schemas.openxmlformats.org/officeDocument/2006/math">
                      <m:sPre>
                        <m:sPrePr>
                          <m:ctrlPr>
                            <a:rPr lang="fr-FR" b="1" i="1">
                              <a:solidFill>
                                <a:schemeClr val="bg1">
                                  <a:lumMod val="85000"/>
                                </a:schemeClr>
                              </a:solidFill>
                              <a:latin typeface="Cambria Math" panose="02040503050406030204" pitchFamily="18" charset="0"/>
                            </a:rPr>
                          </m:ctrlPr>
                        </m:sPrePr>
                        <m:sub>
                          <m:r>
                            <a:rPr lang="fr-FR" b="1" i="1" smtClean="0">
                              <a:solidFill>
                                <a:schemeClr val="bg1">
                                  <a:lumMod val="85000"/>
                                </a:schemeClr>
                              </a:solidFill>
                              <a:latin typeface="Cambria Math" panose="02040503050406030204" pitchFamily="18" charset="0"/>
                            </a:rPr>
                            <m:t>𝒁</m:t>
                          </m:r>
                        </m:sub>
                        <m:sup>
                          <m:r>
                            <a:rPr lang="fr-FR" b="1" i="1">
                              <a:solidFill>
                                <a:schemeClr val="bg1">
                                  <a:lumMod val="85000"/>
                                </a:schemeClr>
                              </a:solidFill>
                              <a:latin typeface="Cambria Math" panose="02040503050406030204" pitchFamily="18" charset="0"/>
                            </a:rPr>
                            <m:t>𝑨</m:t>
                          </m:r>
                          <m:r>
                            <a:rPr lang="fr-FR" b="1" i="1" smtClean="0">
                              <a:solidFill>
                                <a:schemeClr val="bg1">
                                  <a:lumMod val="85000"/>
                                </a:schemeClr>
                              </a:solidFill>
                              <a:latin typeface="Cambria Math" panose="02040503050406030204" pitchFamily="18" charset="0"/>
                            </a:rPr>
                            <m:t>∗</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fr-FR" b="1" dirty="0" smtClean="0">
                    <a:solidFill>
                      <a:schemeClr val="bg1">
                        <a:lumMod val="50000"/>
                      </a:schemeClr>
                    </a:solidFill>
                  </a:endParaRPr>
                </a:p>
                <a:p>
                  <a:r>
                    <a:rPr lang="fr-FR" b="1" dirty="0" err="1" smtClean="0">
                      <a:solidFill>
                        <a:schemeClr val="accent2"/>
                      </a:solidFill>
                    </a:rPr>
                    <a:t>Hi</a:t>
                  </a:r>
                  <a:r>
                    <a:rPr lang="fr-FR" b="1" baseline="30000" dirty="0" err="1">
                      <a:solidFill>
                        <a:schemeClr val="accent2"/>
                      </a:solidFill>
                    </a:rPr>
                    <a:t>q</a:t>
                  </a:r>
                  <a:r>
                    <a:rPr lang="fr-FR" b="1" baseline="30000" dirty="0" smtClean="0">
                      <a:solidFill>
                        <a:schemeClr val="accent2"/>
                      </a:solidFill>
                    </a:rPr>
                    <a:t>+</a:t>
                  </a:r>
                  <a:r>
                    <a:rPr lang="fr-FR" dirty="0" smtClean="0"/>
                    <a:t> (</a:t>
                  </a:r>
                  <a:r>
                    <a:rPr lang="fr-FR" b="1" dirty="0" smtClean="0">
                      <a:solidFill>
                        <a:srgbClr val="00B050"/>
                      </a:solidFill>
                    </a:rPr>
                    <a:t>C</a:t>
                  </a:r>
                  <a:r>
                    <a:rPr lang="fr-FR" dirty="0" smtClean="0"/>
                    <a:t> </a:t>
                  </a:r>
                  <a:r>
                    <a:rPr lang="fr-FR" dirty="0"/>
                    <a:t>,  </a:t>
                  </a:r>
                  <a:r>
                    <a:rPr lang="fr-FR" dirty="0" smtClean="0"/>
                    <a:t>stripping)</a:t>
                  </a:r>
                  <a:r>
                    <a:rPr lang="fr-FR" dirty="0"/>
                    <a:t>	</a:t>
                  </a:r>
                  <a14:m>
                    <m:oMath xmlns:m="http://schemas.openxmlformats.org/officeDocument/2006/math">
                      <m:r>
                        <m:rPr>
                          <m:nor/>
                        </m:rPr>
                        <a:rPr lang="fr-FR" b="1" dirty="0" smtClean="0">
                          <a:solidFill>
                            <a:schemeClr val="bg1">
                              <a:lumMod val="50000"/>
                            </a:schemeClr>
                          </a:solidFill>
                        </a:rPr>
                        <m:t>Hi</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q</m:t>
                      </m:r>
                      <m:r>
                        <m:rPr>
                          <m:nor/>
                        </m:rPr>
                        <a:rPr lang="fr-FR" b="1" i="0" baseline="30000" dirty="0" smtClean="0">
                          <a:solidFill>
                            <a:schemeClr val="bg1">
                              <a:lumMod val="50000"/>
                            </a:schemeClr>
                          </a:solidFill>
                        </a:rPr>
                        <m:t>+</m:t>
                      </m:r>
                      <m:r>
                        <m:rPr>
                          <m:nor/>
                        </m:rPr>
                        <a:rPr lang="fr-FR" b="1" i="0" baseline="30000" dirty="0" smtClean="0">
                          <a:solidFill>
                            <a:schemeClr val="bg1">
                              <a:lumMod val="50000"/>
                            </a:schemeClr>
                          </a:solidFill>
                        </a:rPr>
                        <m:t>n</m:t>
                      </m:r>
                      <m:r>
                        <m:rPr>
                          <m:nor/>
                        </m:rPr>
                        <a:rPr lang="fr-FR" b="1" i="0" baseline="30000" dirty="0" smtClean="0">
                          <a:solidFill>
                            <a:schemeClr val="bg1">
                              <a:lumMod val="50000"/>
                            </a:schemeClr>
                          </a:solidFill>
                        </a:rPr>
                        <m:t>)+</m:t>
                      </m:r>
                    </m:oMath>
                  </a14:m>
                  <a:endParaRPr lang="en-US" b="1" dirty="0">
                    <a:solidFill>
                      <a:schemeClr val="bg1">
                        <a:lumMod val="50000"/>
                      </a:schemeClr>
                    </a:solidFill>
                  </a:endParaRPr>
                </a:p>
              </p:txBody>
            </p:sp>
          </mc:Choice>
          <mc:Fallback xmlns="">
            <p:sp>
              <p:nvSpPr>
                <p:cNvPr id="6" name="ZoneTexte 5"/>
                <p:cNvSpPr txBox="1">
                  <a:spLocks noRot="1" noChangeAspect="1" noMove="1" noResize="1" noEditPoints="1" noAdjustHandles="1" noChangeArrowheads="1" noChangeShapeType="1" noTextEdit="1"/>
                </p:cNvSpPr>
                <p:nvPr/>
              </p:nvSpPr>
              <p:spPr>
                <a:xfrm>
                  <a:off x="816488" y="866719"/>
                  <a:ext cx="4092787" cy="2149563"/>
                </a:xfrm>
                <a:prstGeom prst="rect">
                  <a:avLst/>
                </a:prstGeom>
                <a:blipFill>
                  <a:blip r:embed="rId2"/>
                  <a:stretch>
                    <a:fillRect l="-1341" t="-1705" r="-447" b="-3693"/>
                  </a:stretch>
                </a:blipFill>
              </p:spPr>
              <p:txBody>
                <a:bodyPr/>
                <a:lstStyle/>
                <a:p>
                  <a:r>
                    <a:rPr lang="en-US">
                      <a:noFill/>
                    </a:rPr>
                    <a:t> </a:t>
                  </a:r>
                </a:p>
              </p:txBody>
            </p:sp>
          </mc:Fallback>
        </mc:AlternateContent>
        <p:pic>
          <p:nvPicPr>
            <p:cNvPr id="7" name="Imag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45332" y="2408853"/>
              <a:ext cx="207645" cy="21336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65" y="2083689"/>
              <a:ext cx="220980" cy="21526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85" y="2716296"/>
              <a:ext cx="205740" cy="21526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93" y="1780056"/>
              <a:ext cx="222885" cy="21145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2" y="1240815"/>
              <a:ext cx="220980" cy="21526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479" y="1497559"/>
              <a:ext cx="222885" cy="21145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12" y="961059"/>
              <a:ext cx="222885" cy="211455"/>
            </a:xfrm>
            <a:prstGeom prst="rect">
              <a:avLst/>
            </a:prstGeom>
          </p:spPr>
        </p:pic>
      </p:grpSp>
    </p:spTree>
    <p:extLst>
      <p:ext uri="{BB962C8B-B14F-4D97-AF65-F5344CB8AC3E}">
        <p14:creationId xmlns:p14="http://schemas.microsoft.com/office/powerpoint/2010/main" val="2856270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531812" y="787782"/>
            <a:ext cx="779767" cy="365125"/>
          </a:xfrm>
        </p:spPr>
        <p:txBody>
          <a:bodyPr/>
          <a:lstStyle/>
          <a:p>
            <a:fld id="{D57F1E4F-1CFF-5643-939E-217C01CDF565}" type="slidenum">
              <a:rPr lang="en-US" smtClean="0"/>
              <a:pPr/>
              <a:t>7</a:t>
            </a:fld>
            <a:endParaRPr lang="en-US" dirty="0"/>
          </a:p>
        </p:txBody>
      </p:sp>
      <p:sp>
        <p:nvSpPr>
          <p:cNvPr id="4" name="Espace réservé du numéro de diapositive 3"/>
          <p:cNvSpPr txBox="1">
            <a:spLocks/>
          </p:cNvSpPr>
          <p:nvPr/>
        </p:nvSpPr>
        <p:spPr bwMode="gray">
          <a:xfrm>
            <a:off x="1133978" y="3522277"/>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7</a:t>
            </a:fld>
            <a:endParaRPr lang="en-US" dirty="0"/>
          </a:p>
        </p:txBody>
      </p:sp>
      <p:sp>
        <p:nvSpPr>
          <p:cNvPr id="14"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Liquid Targets</a:t>
            </a:r>
            <a:endParaRPr lang="en-US" sz="2000" b="1" dirty="0">
              <a:solidFill>
                <a:schemeClr val="accent1"/>
              </a:solidFill>
            </a:endParaRP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35" y="864616"/>
            <a:ext cx="222885" cy="211455"/>
          </a:xfrm>
          <a:prstGeom prst="rect">
            <a:avLst/>
          </a:prstGeom>
        </p:spPr>
      </p:pic>
      <p:grpSp>
        <p:nvGrpSpPr>
          <p:cNvPr id="16" name="Groupe 15"/>
          <p:cNvGrpSpPr/>
          <p:nvPr/>
        </p:nvGrpSpPr>
        <p:grpSpPr>
          <a:xfrm>
            <a:off x="5828930" y="534724"/>
            <a:ext cx="6037298" cy="523220"/>
            <a:chOff x="4554479" y="3470661"/>
            <a:chExt cx="6037298" cy="523220"/>
          </a:xfrm>
        </p:grpSpPr>
        <p:sp>
          <p:nvSpPr>
            <p:cNvPr id="17" name="Rectangle 16"/>
            <p:cNvSpPr/>
            <p:nvPr/>
          </p:nvSpPr>
          <p:spPr>
            <a:xfrm>
              <a:off x="4777365" y="3470661"/>
              <a:ext cx="5814412" cy="523220"/>
            </a:xfrm>
            <a:prstGeom prst="rect">
              <a:avLst/>
            </a:prstGeom>
          </p:spPr>
          <p:txBody>
            <a:bodyPr wrap="none">
              <a:spAutoFit/>
            </a:bodyPr>
            <a:lstStyle/>
            <a:p>
              <a:r>
                <a:rPr lang="fr-FR" sz="2000" b="1" dirty="0" smtClean="0">
                  <a:solidFill>
                    <a:srgbClr val="00B050"/>
                  </a:solidFill>
                </a:rPr>
                <a:t>Li or </a:t>
              </a:r>
              <a:r>
                <a:rPr lang="fr-FR" sz="2800" b="1" u="sng" dirty="0" smtClean="0">
                  <a:solidFill>
                    <a:srgbClr val="00B050"/>
                  </a:solidFill>
                </a:rPr>
                <a:t>Bi</a:t>
              </a:r>
              <a:r>
                <a:rPr lang="fr-FR" sz="2800" u="sng" dirty="0" smtClean="0"/>
                <a:t> </a:t>
              </a:r>
              <a:r>
                <a:rPr lang="fr-FR" sz="2000" u="sng" dirty="0" smtClean="0"/>
                <a:t>:</a:t>
              </a:r>
              <a:r>
                <a:rPr lang="fr-FR" sz="2000" dirty="0" smtClean="0"/>
                <a:t> </a:t>
              </a:r>
              <a:r>
                <a:rPr lang="fr-FR" sz="2000" dirty="0" err="1" smtClean="0"/>
                <a:t>T</a:t>
              </a:r>
              <a:r>
                <a:rPr lang="fr-FR" sz="2000" baseline="-25000" dirty="0" err="1" smtClean="0"/>
                <a:t>fus</a:t>
              </a:r>
              <a:r>
                <a:rPr lang="fr-FR" sz="2000" baseline="-25000" dirty="0" smtClean="0"/>
                <a:t> </a:t>
              </a:r>
              <a:r>
                <a:rPr lang="fr-FR" sz="2000" dirty="0" err="1" smtClean="0"/>
                <a:t>low</a:t>
              </a:r>
              <a:r>
                <a:rPr lang="fr-FR" sz="2000" dirty="0" smtClean="0"/>
                <a:t>, </a:t>
              </a:r>
              <a:r>
                <a:rPr lang="fr-FR" sz="2000" dirty="0" err="1" smtClean="0"/>
                <a:t>thin</a:t>
              </a:r>
              <a:r>
                <a:rPr lang="fr-FR" sz="2000" dirty="0" smtClean="0"/>
                <a:t>, fragile </a:t>
              </a:r>
              <a:r>
                <a:rPr lang="fr-FR" sz="2000" dirty="0" smtClean="0">
                  <a:sym typeface="Wingdings" panose="05000000000000000000" pitchFamily="2" charset="2"/>
                </a:rPr>
                <a:t> </a:t>
              </a:r>
              <a:r>
                <a:rPr lang="fr-FR" sz="2000" dirty="0" err="1" smtClean="0">
                  <a:sym typeface="Wingdings" panose="05000000000000000000" pitchFamily="2" charset="2"/>
                </a:rPr>
                <a:t>liquid</a:t>
              </a:r>
              <a:r>
                <a:rPr lang="fr-FR" sz="2000" dirty="0" smtClean="0">
                  <a:sym typeface="Wingdings" panose="05000000000000000000" pitchFamily="2" charset="2"/>
                </a:rPr>
                <a:t> </a:t>
              </a:r>
              <a:r>
                <a:rPr lang="fr-FR" sz="2000" dirty="0" err="1" smtClean="0">
                  <a:sym typeface="Wingdings" panose="05000000000000000000" pitchFamily="2" charset="2"/>
                </a:rPr>
                <a:t>targets</a:t>
              </a:r>
              <a:r>
                <a:rPr lang="fr-FR" sz="2000" dirty="0" smtClean="0">
                  <a:sym typeface="Wingdings" panose="05000000000000000000" pitchFamily="2" charset="2"/>
                </a:rPr>
                <a:t> ?</a:t>
              </a:r>
            </a:p>
          </p:txBody>
        </p:sp>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479" y="3506144"/>
              <a:ext cx="222885" cy="211455"/>
            </a:xfrm>
            <a:prstGeom prst="rect">
              <a:avLst/>
            </a:prstGeom>
          </p:spPr>
        </p:pic>
      </p:grpSp>
      <mc:AlternateContent xmlns:mc="http://schemas.openxmlformats.org/markup-compatibility/2006" xmlns:a14="http://schemas.microsoft.com/office/drawing/2010/main">
        <mc:Choice Requires="a14">
          <p:sp>
            <p:nvSpPr>
              <p:cNvPr id="21" name="ZoneTexte 20"/>
              <p:cNvSpPr txBox="1"/>
              <p:nvPr/>
            </p:nvSpPr>
            <p:spPr>
              <a:xfrm>
                <a:off x="1523861" y="-24622"/>
                <a:ext cx="4092787" cy="974562"/>
              </a:xfrm>
              <a:prstGeom prst="rect">
                <a:avLst/>
              </a:prstGeom>
              <a:noFill/>
            </p:spPr>
            <p:txBody>
              <a:bodyPr wrap="none" rtlCol="0">
                <a:spAutoFit/>
              </a:bodyPr>
              <a:lstStyle/>
              <a:p>
                <a:r>
                  <a:rPr lang="fr-FR" b="1" dirty="0" smtClean="0">
                    <a:solidFill>
                      <a:schemeClr val="bg1">
                        <a:lumMod val="85000"/>
                      </a:schemeClr>
                    </a:solidFill>
                  </a:rPr>
                  <a:t>p/d	</a:t>
                </a:r>
                <a:r>
                  <a:rPr lang="fr-FR" dirty="0" smtClean="0">
                    <a:solidFill>
                      <a:schemeClr val="bg1">
                        <a:lumMod val="85000"/>
                      </a:schemeClr>
                    </a:solidFill>
                  </a:rPr>
                  <a:t>(</a:t>
                </a:r>
                <a:r>
                  <a:rPr lang="fr-FR" b="1" dirty="0" smtClean="0">
                    <a:solidFill>
                      <a:schemeClr val="bg1">
                        <a:lumMod val="85000"/>
                      </a:schemeClr>
                    </a:solidFill>
                  </a:rPr>
                  <a:t>Li/Be</a:t>
                </a:r>
                <a:r>
                  <a:rPr lang="fr-FR" dirty="0" smtClean="0">
                    <a:solidFill>
                      <a:schemeClr val="bg1">
                        <a:lumMod val="85000"/>
                      </a:schemeClr>
                    </a:solidFill>
                  </a:rPr>
                  <a:t>, </a:t>
                </a:r>
                <a:r>
                  <a:rPr lang="fr-FR" dirty="0" err="1" smtClean="0">
                    <a:solidFill>
                      <a:schemeClr val="bg1">
                        <a:lumMod val="85000"/>
                      </a:schemeClr>
                    </a:solidFill>
                  </a:rPr>
                  <a:t>conv</a:t>
                </a:r>
                <a:r>
                  <a:rPr lang="fr-FR" dirty="0" smtClean="0">
                    <a:solidFill>
                      <a:schemeClr val="bg1">
                        <a:lumMod val="85000"/>
                      </a:schemeClr>
                    </a:solidFill>
                  </a:rPr>
                  <a:t>)	</a:t>
                </a:r>
                <a:r>
                  <a:rPr lang="fr-FR" b="1" dirty="0" smtClean="0">
                    <a:solidFill>
                      <a:schemeClr val="bg1">
                        <a:lumMod val="85000"/>
                      </a:schemeClr>
                    </a:solidFill>
                  </a:rPr>
                  <a:t>n</a:t>
                </a:r>
              </a:p>
              <a:p>
                <a:r>
                  <a:rPr lang="fr-FR" b="1" dirty="0" smtClean="0">
                    <a:solidFill>
                      <a:schemeClr val="accent2"/>
                    </a:solidFill>
                  </a:rPr>
                  <a:t>LP</a:t>
                </a:r>
                <a:r>
                  <a:rPr lang="fr-FR" dirty="0" smtClean="0"/>
                  <a:t>  	(</a:t>
                </a:r>
                <a:r>
                  <a:rPr lang="fr-FR" b="1" dirty="0" smtClean="0">
                    <a:solidFill>
                      <a:srgbClr val="00B050"/>
                    </a:solidFill>
                  </a:rPr>
                  <a:t>Bi  </a:t>
                </a:r>
                <a:r>
                  <a:rPr lang="fr-FR" dirty="0" smtClean="0"/>
                  <a:t>   ,  fus)		</a:t>
                </a:r>
                <a:r>
                  <a:rPr lang="fr-FR" b="1" dirty="0" smtClean="0">
                    <a:solidFill>
                      <a:schemeClr val="bg1">
                        <a:lumMod val="50000"/>
                      </a:schemeClr>
                    </a:solidFill>
                  </a:rPr>
                  <a:t>radio-isotopes</a:t>
                </a:r>
              </a:p>
              <a:p>
                <a:r>
                  <a:rPr lang="fr-FR" b="1" dirty="0" smtClean="0">
                    <a:solidFill>
                      <a:schemeClr val="accent2"/>
                    </a:solidFill>
                  </a:rPr>
                  <a:t>HI</a:t>
                </a:r>
                <a:r>
                  <a:rPr lang="fr-FR" dirty="0" smtClean="0"/>
                  <a:t>   	(</a:t>
                </a:r>
                <a:r>
                  <a:rPr lang="fr-FR" b="1" dirty="0" err="1" smtClean="0">
                    <a:solidFill>
                      <a:srgbClr val="00B050"/>
                    </a:solidFill>
                  </a:rPr>
                  <a:t>targ</a:t>
                </a:r>
                <a:r>
                  <a:rPr lang="fr-FR" dirty="0" smtClean="0"/>
                  <a:t> ,  fus-</a:t>
                </a:r>
                <a:r>
                  <a:rPr lang="fr-FR" dirty="0" err="1" smtClean="0"/>
                  <a:t>evap</a:t>
                </a:r>
                <a:r>
                  <a:rPr lang="fr-FR" dirty="0" smtClean="0"/>
                  <a:t>)</a:t>
                </a:r>
                <a14:m>
                  <m:oMath xmlns:m="http://schemas.openxmlformats.org/officeDocument/2006/math">
                    <m:sPre>
                      <m:sPrePr>
                        <m:ctrlPr>
                          <a:rPr lang="fr-FR" b="1" i="1" smtClean="0">
                            <a:solidFill>
                              <a:schemeClr val="bg1">
                                <a:lumMod val="50000"/>
                              </a:schemeClr>
                            </a:solidFill>
                            <a:latin typeface="Cambria Math" panose="02040503050406030204" pitchFamily="18" charset="0"/>
                          </a:rPr>
                        </m:ctrlPr>
                      </m:sPrePr>
                      <m:sub>
                        <m:sSub>
                          <m:sSubPr>
                            <m:ctrlPr>
                              <a:rPr lang="fr-FR" b="1" i="1" smtClean="0">
                                <a:solidFill>
                                  <a:schemeClr val="bg1">
                                    <a:lumMod val="50000"/>
                                  </a:schemeClr>
                                </a:solidFill>
                                <a:latin typeface="Cambria Math" panose="02040503050406030204" pitchFamily="18" charset="0"/>
                              </a:rPr>
                            </m:ctrlPr>
                          </m:sSubPr>
                          <m:e>
                            <m:r>
                              <a:rPr lang="fr-FR" b="1" i="1" smtClean="0">
                                <a:solidFill>
                                  <a:schemeClr val="bg1">
                                    <a:lumMod val="50000"/>
                                  </a:schemeClr>
                                </a:solidFill>
                                <a:latin typeface="Cambria Math" panose="02040503050406030204" pitchFamily="18" charset="0"/>
                              </a:rPr>
                              <m:t>𝒁</m:t>
                            </m:r>
                          </m:e>
                          <m:sub>
                            <m:r>
                              <a:rPr lang="fr-FR" b="1" i="1" smtClean="0">
                                <a:solidFill>
                                  <a:schemeClr val="bg1">
                                    <a:lumMod val="50000"/>
                                  </a:schemeClr>
                                </a:solidFill>
                                <a:latin typeface="Cambria Math" panose="02040503050406030204" pitchFamily="18" charset="0"/>
                              </a:rPr>
                              <m:t>=</m:t>
                            </m:r>
                            <m:r>
                              <a:rPr lang="fr-FR" b="1" i="1" smtClean="0">
                                <a:solidFill>
                                  <a:schemeClr val="bg1">
                                    <a:lumMod val="50000"/>
                                  </a:schemeClr>
                                </a:solidFill>
                                <a:latin typeface="Cambria Math" panose="02040503050406030204" pitchFamily="18" charset="0"/>
                              </a:rPr>
                              <m:t>𝑵</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𝒐𝒓</m:t>
                            </m:r>
                            <m:r>
                              <a:rPr lang="fr-FR" b="1" i="1" smtClean="0">
                                <a:solidFill>
                                  <a:schemeClr val="bg1">
                                    <a:lumMod val="50000"/>
                                  </a:schemeClr>
                                </a:solidFill>
                                <a:latin typeface="Cambria Math" panose="02040503050406030204" pitchFamily="18" charset="0"/>
                              </a:rPr>
                              <m:t> </m:t>
                            </m:r>
                            <m:r>
                              <a:rPr lang="fr-FR" b="1" i="1" smtClean="0">
                                <a:solidFill>
                                  <a:schemeClr val="bg1">
                                    <a:lumMod val="50000"/>
                                  </a:schemeClr>
                                </a:solidFill>
                                <a:latin typeface="Cambria Math" panose="02040503050406030204" pitchFamily="18" charset="0"/>
                              </a:rPr>
                              <m:t>𝑺𝑯𝑬</m:t>
                            </m:r>
                          </m:sub>
                        </m:sSub>
                      </m:sub>
                      <m:sup>
                        <m:r>
                          <a:rPr lang="fr-FR" b="1" i="1" smtClean="0">
                            <a:solidFill>
                              <a:schemeClr val="bg1">
                                <a:lumMod val="50000"/>
                              </a:schemeClr>
                            </a:solidFill>
                            <a:latin typeface="Cambria Math" panose="02040503050406030204" pitchFamily="18" charset="0"/>
                          </a:rPr>
                          <m:t>𝑨</m:t>
                        </m:r>
                      </m:sup>
                      <m:e>
                        <m:sSup>
                          <m:sSupPr>
                            <m:ctrlPr>
                              <a:rPr lang="fr-FR" b="1" i="1" smtClean="0">
                                <a:solidFill>
                                  <a:schemeClr val="bg1">
                                    <a:lumMod val="50000"/>
                                  </a:schemeClr>
                                </a:solidFill>
                                <a:latin typeface="Cambria Math" panose="02040503050406030204" pitchFamily="18" charset="0"/>
                              </a:rPr>
                            </m:ctrlPr>
                          </m:sSupPr>
                          <m:e>
                            <m:r>
                              <a:rPr lang="fr-FR" b="1" i="1" smtClean="0">
                                <a:solidFill>
                                  <a:schemeClr val="bg1">
                                    <a:lumMod val="50000"/>
                                  </a:schemeClr>
                                </a:solidFill>
                                <a:latin typeface="Cambria Math" panose="02040503050406030204" pitchFamily="18" charset="0"/>
                              </a:rPr>
                              <m:t>𝑿</m:t>
                            </m:r>
                          </m:e>
                          <m:sup>
                            <m:r>
                              <a:rPr lang="fr-FR" b="1" i="1" smtClean="0">
                                <a:solidFill>
                                  <a:schemeClr val="bg1">
                                    <a:lumMod val="50000"/>
                                  </a:schemeClr>
                                </a:solidFill>
                                <a:latin typeface="Cambria Math" panose="02040503050406030204" pitchFamily="18" charset="0"/>
                              </a:rPr>
                              <m:t>∗</m:t>
                            </m:r>
                          </m:sup>
                        </m:sSup>
                      </m:e>
                    </m:sPre>
                  </m:oMath>
                </a14:m>
                <a:endParaRPr lang="en-US" b="1" dirty="0" smtClean="0">
                  <a:solidFill>
                    <a:schemeClr val="bg1">
                      <a:lumMod val="50000"/>
                    </a:schemeClr>
                  </a:solidFill>
                </a:endParaRPr>
              </a:p>
            </p:txBody>
          </p:sp>
        </mc:Choice>
        <mc:Fallback xmlns="">
          <p:sp>
            <p:nvSpPr>
              <p:cNvPr id="21" name="ZoneTexte 20"/>
              <p:cNvSpPr txBox="1">
                <a:spLocks noRot="1" noChangeAspect="1" noMove="1" noResize="1" noEditPoints="1" noAdjustHandles="1" noChangeArrowheads="1" noChangeShapeType="1" noTextEdit="1"/>
              </p:cNvSpPr>
              <p:nvPr/>
            </p:nvSpPr>
            <p:spPr>
              <a:xfrm>
                <a:off x="1523861" y="-24622"/>
                <a:ext cx="4092787" cy="974562"/>
              </a:xfrm>
              <a:prstGeom prst="rect">
                <a:avLst/>
              </a:prstGeom>
              <a:blipFill>
                <a:blip r:embed="rId7"/>
                <a:stretch>
                  <a:fillRect l="-1341" t="-3750" r="-447" b="-5000"/>
                </a:stretch>
              </a:blipFill>
            </p:spPr>
            <p:txBody>
              <a:bodyPr/>
              <a:lstStyle/>
              <a:p>
                <a:r>
                  <a:rPr lang="en-US">
                    <a:noFill/>
                  </a:rPr>
                  <a:t> </a:t>
                </a:r>
              </a:p>
            </p:txBody>
          </p:sp>
        </mc:Fallback>
      </mc:AlternateContent>
      <p:sp>
        <p:nvSpPr>
          <p:cNvPr id="29" name="TextBox 13">
            <a:extLst>
              <a:ext uri="{FF2B5EF4-FFF2-40B4-BE49-F238E27FC236}">
                <a16:creationId xmlns:a16="http://schemas.microsoft.com/office/drawing/2014/main" id="{2C31E82C-3917-401F-81C9-314CC0843041}"/>
              </a:ext>
            </a:extLst>
          </p:cNvPr>
          <p:cNvSpPr txBox="1"/>
          <p:nvPr/>
        </p:nvSpPr>
        <p:spPr>
          <a:xfrm rot="16200000">
            <a:off x="141464" y="3024286"/>
            <a:ext cx="1238830" cy="276999"/>
          </a:xfrm>
          <a:prstGeom prst="rect">
            <a:avLst/>
          </a:prstGeom>
          <a:noFill/>
        </p:spPr>
        <p:txBody>
          <a:bodyPr wrap="square" rtlCol="0">
            <a:spAutoFit/>
          </a:bodyPr>
          <a:lstStyle/>
          <a:p>
            <a:r>
              <a:rPr lang="en-US" sz="1200" i="1" dirty="0" smtClean="0">
                <a:solidFill>
                  <a:schemeClr val="accent1">
                    <a:lumMod val="75000"/>
                  </a:schemeClr>
                </a:solidFill>
                <a:latin typeface="Calibri Light" panose="020F0302020204030204" pitchFamily="34" charset="0"/>
              </a:rPr>
              <a:t>LIEBE EMIS 2018</a:t>
            </a:r>
          </a:p>
        </p:txBody>
      </p:sp>
      <p:sp>
        <p:nvSpPr>
          <p:cNvPr id="30" name="ZoneTexte 29"/>
          <p:cNvSpPr txBox="1"/>
          <p:nvPr/>
        </p:nvSpPr>
        <p:spPr>
          <a:xfrm>
            <a:off x="7129910" y="1271743"/>
            <a:ext cx="4743606" cy="1200329"/>
          </a:xfrm>
          <a:prstGeom prst="rect">
            <a:avLst/>
          </a:prstGeom>
          <a:noFill/>
        </p:spPr>
        <p:txBody>
          <a:bodyPr wrap="none" rtlCol="0">
            <a:spAutoFit/>
          </a:bodyPr>
          <a:lstStyle/>
          <a:p>
            <a:r>
              <a:rPr lang="fr-FR" dirty="0" smtClean="0"/>
              <a:t>No </a:t>
            </a:r>
            <a:r>
              <a:rPr lang="fr-FR" dirty="0" err="1" smtClean="0"/>
              <a:t>backing</a:t>
            </a:r>
            <a:r>
              <a:rPr lang="fr-FR" dirty="0" smtClean="0"/>
              <a:t> </a:t>
            </a:r>
            <a:r>
              <a:rPr lang="fr-FR" dirty="0" err="1" smtClean="0"/>
              <a:t>material</a:t>
            </a:r>
            <a:endParaRPr lang="fr-FR" dirty="0" smtClean="0"/>
          </a:p>
          <a:p>
            <a:r>
              <a:rPr lang="fr-FR" dirty="0" err="1" smtClean="0"/>
              <a:t>Complex</a:t>
            </a:r>
            <a:r>
              <a:rPr lang="fr-FR" dirty="0" smtClean="0"/>
              <a:t> system</a:t>
            </a:r>
          </a:p>
          <a:p>
            <a:r>
              <a:rPr lang="fr-FR" dirty="0" err="1" smtClean="0"/>
              <a:t>Homogeneity</a:t>
            </a:r>
            <a:r>
              <a:rPr lang="fr-FR" dirty="0"/>
              <a:t>? </a:t>
            </a:r>
            <a:r>
              <a:rPr lang="fr-FR" dirty="0" err="1"/>
              <a:t>Stability</a:t>
            </a:r>
            <a:r>
              <a:rPr lang="fr-FR" dirty="0"/>
              <a:t> of the </a:t>
            </a:r>
            <a:r>
              <a:rPr lang="fr-FR" dirty="0" err="1"/>
              <a:t>thickness</a:t>
            </a:r>
            <a:r>
              <a:rPr lang="fr-FR" dirty="0"/>
              <a:t> </a:t>
            </a:r>
            <a:r>
              <a:rPr lang="fr-FR" dirty="0" smtClean="0"/>
              <a:t>?</a:t>
            </a:r>
          </a:p>
          <a:p>
            <a:r>
              <a:rPr lang="fr-FR" dirty="0" err="1" smtClean="0"/>
              <a:t>Higher</a:t>
            </a:r>
            <a:r>
              <a:rPr lang="fr-FR" dirty="0" smtClean="0"/>
              <a:t> </a:t>
            </a:r>
            <a:r>
              <a:rPr lang="fr-FR" dirty="0" err="1" smtClean="0"/>
              <a:t>dP</a:t>
            </a:r>
            <a:r>
              <a:rPr lang="fr-FR" dirty="0" smtClean="0"/>
              <a:t>/V</a:t>
            </a:r>
            <a:endParaRPr lang="en-US" dirty="0"/>
          </a:p>
        </p:txBody>
      </p:sp>
      <p:grpSp>
        <p:nvGrpSpPr>
          <p:cNvPr id="19" name="Groupe 18"/>
          <p:cNvGrpSpPr/>
          <p:nvPr/>
        </p:nvGrpSpPr>
        <p:grpSpPr>
          <a:xfrm>
            <a:off x="557301" y="1237153"/>
            <a:ext cx="4783757" cy="5558225"/>
            <a:chOff x="557301" y="1237153"/>
            <a:chExt cx="4783757" cy="5558225"/>
          </a:xfrm>
        </p:grpSpPr>
        <p:grpSp>
          <p:nvGrpSpPr>
            <p:cNvPr id="5" name="Groupe 4"/>
            <p:cNvGrpSpPr/>
            <p:nvPr/>
          </p:nvGrpSpPr>
          <p:grpSpPr>
            <a:xfrm>
              <a:off x="557301" y="1237153"/>
              <a:ext cx="4783757" cy="5558225"/>
              <a:chOff x="581192" y="2654419"/>
              <a:chExt cx="4783757" cy="5558225"/>
            </a:xfrm>
          </p:grpSpPr>
          <p:grpSp>
            <p:nvGrpSpPr>
              <p:cNvPr id="6" name="Groupe 5"/>
              <p:cNvGrpSpPr/>
              <p:nvPr/>
            </p:nvGrpSpPr>
            <p:grpSpPr>
              <a:xfrm>
                <a:off x="581192" y="3551478"/>
                <a:ext cx="4293470" cy="4661166"/>
                <a:chOff x="581192" y="3551478"/>
                <a:chExt cx="4293470" cy="4661166"/>
              </a:xfrm>
            </p:grpSpPr>
            <p:grpSp>
              <p:nvGrpSpPr>
                <p:cNvPr id="8" name="Groupe 7"/>
                <p:cNvGrpSpPr/>
                <p:nvPr/>
              </p:nvGrpSpPr>
              <p:grpSpPr>
                <a:xfrm>
                  <a:off x="581192" y="3551478"/>
                  <a:ext cx="4293470" cy="2496108"/>
                  <a:chOff x="3386290" y="3138963"/>
                  <a:chExt cx="4293470" cy="2496108"/>
                </a:xfrm>
              </p:grpSpPr>
              <p:pic>
                <p:nvPicPr>
                  <p:cNvPr id="12" name="Picture 8"/>
                  <p:cNvPicPr>
                    <a:picLocks noChangeAspect="1"/>
                  </p:cNvPicPr>
                  <p:nvPr/>
                </p:nvPicPr>
                <p:blipFill rotWithShape="1">
                  <a:blip r:embed="rId8"/>
                  <a:srcRect b="1857"/>
                  <a:stretch/>
                </p:blipFill>
                <p:spPr>
                  <a:xfrm>
                    <a:off x="3493767" y="3138963"/>
                    <a:ext cx="2897958" cy="2012748"/>
                  </a:xfrm>
                  <a:prstGeom prst="rect">
                    <a:avLst/>
                  </a:prstGeom>
                </p:spPr>
              </p:pic>
              <p:sp>
                <p:nvSpPr>
                  <p:cNvPr id="13" name="Rectangle 12"/>
                  <p:cNvSpPr/>
                  <p:nvPr/>
                </p:nvSpPr>
                <p:spPr>
                  <a:xfrm>
                    <a:off x="3386290" y="5204184"/>
                    <a:ext cx="4293470" cy="430887"/>
                  </a:xfrm>
                  <a:prstGeom prst="rect">
                    <a:avLst/>
                  </a:prstGeom>
                </p:spPr>
                <p:txBody>
                  <a:bodyPr wrap="square">
                    <a:spAutoFit/>
                  </a:bodyPr>
                  <a:lstStyle/>
                  <a:p>
                    <a:pPr algn="just"/>
                    <a:r>
                      <a:rPr lang="en-US" sz="11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Design proposed by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E</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Noah and all,</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hlinkClick r:id="rId9"/>
                      </a:rPr>
                      <a:t>EURISOL 100 kW Target Stations Operation and Implications for its Proton Driver Beam</a:t>
                    </a:r>
                    <a:r>
                      <a:rPr lang="en-US" sz="11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EPAC,2006 </a:t>
                    </a:r>
                    <a:endParaRPr lang="fr-FR" sz="1100" i="1" dirty="0">
                      <a:solidFill>
                        <a:schemeClr val="tx2"/>
                      </a:solidFill>
                    </a:endParaRPr>
                  </a:p>
                </p:txBody>
              </p:sp>
            </p:grpSp>
            <p:grpSp>
              <p:nvGrpSpPr>
                <p:cNvPr id="9" name="Groupe 8"/>
                <p:cNvGrpSpPr/>
                <p:nvPr/>
              </p:nvGrpSpPr>
              <p:grpSpPr>
                <a:xfrm>
                  <a:off x="799667" y="6100062"/>
                  <a:ext cx="3055411" cy="2112582"/>
                  <a:chOff x="-228436" y="6723898"/>
                  <a:chExt cx="5376563" cy="2879315"/>
                </a:xfrm>
              </p:grpSpPr>
              <p:sp>
                <p:nvSpPr>
                  <p:cNvPr id="10" name="TextBox 13">
                    <a:extLst>
                      <a:ext uri="{FF2B5EF4-FFF2-40B4-BE49-F238E27FC236}">
                        <a16:creationId xmlns:a16="http://schemas.microsoft.com/office/drawing/2014/main" id="{2C31E82C-3917-401F-81C9-314CC0843041}"/>
                      </a:ext>
                    </a:extLst>
                  </p:cNvPr>
                  <p:cNvSpPr txBox="1"/>
                  <p:nvPr/>
                </p:nvSpPr>
                <p:spPr>
                  <a:xfrm rot="16200000">
                    <a:off x="3478409" y="7933494"/>
                    <a:ext cx="2527052" cy="812385"/>
                  </a:xfrm>
                  <a:prstGeom prst="rect">
                    <a:avLst/>
                  </a:prstGeom>
                  <a:noFill/>
                </p:spPr>
                <p:txBody>
                  <a:bodyPr wrap="square" rtlCol="0">
                    <a:spAutoFit/>
                  </a:bodyPr>
                  <a:lstStyle/>
                  <a:p>
                    <a:r>
                      <a:rPr lang="en-US" sz="1200" i="1" dirty="0">
                        <a:solidFill>
                          <a:schemeClr val="accent1">
                            <a:lumMod val="75000"/>
                          </a:schemeClr>
                        </a:solidFill>
                        <a:latin typeface="Calibri Light" panose="020F0302020204030204" pitchFamily="34" charset="0"/>
                      </a:rPr>
                      <a:t>Images from Melanie Delonca CERN </a:t>
                    </a:r>
                    <a:r>
                      <a:rPr lang="en-US" sz="1200" i="1" dirty="0" err="1">
                        <a:solidFill>
                          <a:schemeClr val="accent1">
                            <a:lumMod val="75000"/>
                          </a:schemeClr>
                        </a:solidFill>
                        <a:latin typeface="Calibri Light" panose="020F0302020204030204" pitchFamily="34" charset="0"/>
                      </a:rPr>
                      <a:t>Ph.D</a:t>
                    </a:r>
                    <a:r>
                      <a:rPr lang="en-US" sz="1200" i="1" dirty="0">
                        <a:solidFill>
                          <a:schemeClr val="accent1">
                            <a:lumMod val="75000"/>
                          </a:schemeClr>
                        </a:solidFill>
                        <a:latin typeface="Calibri Light" panose="020F0302020204030204" pitchFamily="34" charset="0"/>
                      </a:rPr>
                      <a:t> </a:t>
                    </a:r>
                    <a:r>
                      <a:rPr lang="en-US" sz="1200" i="1" dirty="0" smtClean="0">
                        <a:solidFill>
                          <a:schemeClr val="accent1">
                            <a:lumMod val="75000"/>
                          </a:schemeClr>
                        </a:solidFill>
                        <a:latin typeface="Calibri Light" panose="020F0302020204030204" pitchFamily="34" charset="0"/>
                      </a:rPr>
                      <a:t>thesis</a:t>
                    </a:r>
                  </a:p>
                </p:txBody>
              </p:sp>
              <p:pic>
                <p:nvPicPr>
                  <p:cNvPr id="11" name="Imagen 20">
                    <a:extLst>
                      <a:ext uri="{FF2B5EF4-FFF2-40B4-BE49-F238E27FC236}">
                        <a16:creationId xmlns:a16="http://schemas.microsoft.com/office/drawing/2014/main" id="{BB5CB6B1-C7F7-4C95-B1B3-938D0A62DFEF}"/>
                      </a:ext>
                    </a:extLst>
                  </p:cNvPr>
                  <p:cNvPicPr>
                    <a:picLocks noChangeAspect="1"/>
                  </p:cNvPicPr>
                  <p:nvPr/>
                </p:nvPicPr>
                <p:blipFill rotWithShape="1">
                  <a:blip r:embed="rId10"/>
                  <a:srcRect l="14092" t="13622" r="38242" b="32223"/>
                  <a:stretch/>
                </p:blipFill>
                <p:spPr>
                  <a:xfrm>
                    <a:off x="-228436" y="6723898"/>
                    <a:ext cx="4505335" cy="2879315"/>
                  </a:xfrm>
                  <a:prstGeom prst="rect">
                    <a:avLst/>
                  </a:prstGeom>
                </p:spPr>
              </p:pic>
            </p:grpSp>
          </p:grpSp>
          <p:sp>
            <p:nvSpPr>
              <p:cNvPr id="7" name="ZoneTexte 6"/>
              <p:cNvSpPr txBox="1"/>
              <p:nvPr/>
            </p:nvSpPr>
            <p:spPr>
              <a:xfrm>
                <a:off x="688669" y="2654419"/>
                <a:ext cx="4676280" cy="369332"/>
              </a:xfrm>
              <a:prstGeom prst="rect">
                <a:avLst/>
              </a:prstGeom>
              <a:noFill/>
            </p:spPr>
            <p:txBody>
              <a:bodyPr wrap="none" rtlCol="0">
                <a:spAutoFit/>
              </a:bodyPr>
              <a:lstStyle/>
              <a:p>
                <a:r>
                  <a:rPr lang="fr-FR" b="1" dirty="0" err="1" smtClean="0"/>
                  <a:t>LIquid</a:t>
                </a:r>
                <a:r>
                  <a:rPr lang="fr-FR" b="1" dirty="0" smtClean="0"/>
                  <a:t> </a:t>
                </a:r>
                <a:r>
                  <a:rPr lang="fr-FR" b="1" dirty="0" err="1" smtClean="0"/>
                  <a:t>Eutectic</a:t>
                </a:r>
                <a:r>
                  <a:rPr lang="fr-FR" b="1" dirty="0" smtClean="0"/>
                  <a:t> lead Bismuth </a:t>
                </a:r>
                <a:r>
                  <a:rPr lang="fr-FR" b="1" dirty="0" err="1" smtClean="0"/>
                  <a:t>loop</a:t>
                </a:r>
                <a:r>
                  <a:rPr lang="fr-FR" b="1" dirty="0" smtClean="0"/>
                  <a:t> </a:t>
                </a:r>
                <a:r>
                  <a:rPr lang="fr-FR" b="1" dirty="0" err="1" smtClean="0"/>
                  <a:t>targEt</a:t>
                </a:r>
                <a:r>
                  <a:rPr lang="fr-FR" b="1" dirty="0" smtClean="0"/>
                  <a:t> </a:t>
                </a:r>
                <a:endParaRPr lang="en-US" b="1" dirty="0"/>
              </a:p>
            </p:txBody>
          </p:sp>
        </p:grpSp>
        <p:sp>
          <p:nvSpPr>
            <p:cNvPr id="31" name="Rectangle 30"/>
            <p:cNvSpPr/>
            <p:nvPr/>
          </p:nvSpPr>
          <p:spPr>
            <a:xfrm>
              <a:off x="619318" y="1572957"/>
              <a:ext cx="4231453" cy="600164"/>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100" i="1" dirty="0">
                  <a:solidFill>
                    <a:schemeClr val="bg1">
                      <a:lumMod val="50000"/>
                    </a:schemeClr>
                  </a:solidFill>
                  <a:cs typeface="Arial" panose="020B0604020202020204" pitchFamily="34" charset="0"/>
                </a:rPr>
                <a:t>D</a:t>
              </a:r>
              <a:r>
                <a:rPr lang="en-US" sz="1100" i="1" dirty="0" smtClean="0">
                  <a:solidFill>
                    <a:schemeClr val="bg1">
                      <a:lumMod val="50000"/>
                    </a:schemeClr>
                  </a:solidFill>
                  <a:cs typeface="Arial" panose="020B0604020202020204" pitchFamily="34" charset="0"/>
                </a:rPr>
                <a:t>. </a:t>
              </a:r>
              <a:r>
                <a:rPr lang="en-US" sz="1100" i="1" dirty="0" err="1" smtClean="0">
                  <a:solidFill>
                    <a:schemeClr val="bg1">
                      <a:lumMod val="50000"/>
                    </a:schemeClr>
                  </a:solidFill>
                  <a:cs typeface="Arial" panose="020B0604020202020204" pitchFamily="34" charset="0"/>
                </a:rPr>
                <a:t>Houngbo</a:t>
              </a:r>
              <a:r>
                <a:rPr lang="en-US" sz="1100" i="1" dirty="0" smtClean="0">
                  <a:solidFill>
                    <a:schemeClr val="bg1">
                      <a:lumMod val="50000"/>
                    </a:schemeClr>
                  </a:solidFill>
                  <a:cs typeface="Arial" panose="020B0604020202020204" pitchFamily="34" charset="0"/>
                </a:rPr>
                <a:t> et al, </a:t>
              </a:r>
              <a:r>
                <a:rPr lang="en-US" sz="1100" i="1" dirty="0" err="1">
                  <a:solidFill>
                    <a:schemeClr val="bg1">
                      <a:lumMod val="50000"/>
                    </a:schemeClr>
                  </a:solidFill>
                  <a:cs typeface="Arial" panose="020B0604020202020204" pitchFamily="34" charset="0"/>
                </a:rPr>
                <a:t>Nucl</a:t>
              </a:r>
              <a:r>
                <a:rPr lang="en-US" sz="1100" i="1" dirty="0">
                  <a:solidFill>
                    <a:schemeClr val="bg1">
                      <a:lumMod val="50000"/>
                    </a:schemeClr>
                  </a:solidFill>
                  <a:cs typeface="Arial" panose="020B0604020202020204" pitchFamily="34" charset="0"/>
                </a:rPr>
                <a:t>. Instr. Meth. </a:t>
              </a:r>
              <a:r>
                <a:rPr lang="en-US" sz="1100" i="1" dirty="0" smtClean="0">
                  <a:solidFill>
                    <a:schemeClr val="bg1">
                      <a:lumMod val="50000"/>
                    </a:schemeClr>
                  </a:solidFill>
                  <a:cs typeface="Arial" panose="020B0604020202020204" pitchFamily="34" charset="0"/>
                </a:rPr>
                <a:t>B 376 </a:t>
              </a:r>
              <a:r>
                <a:rPr lang="en-US" sz="1100" i="1" dirty="0">
                  <a:solidFill>
                    <a:schemeClr val="bg1">
                      <a:lumMod val="50000"/>
                    </a:schemeClr>
                  </a:solidFill>
                  <a:cs typeface="Arial" panose="020B0604020202020204" pitchFamily="34" charset="0"/>
                </a:rPr>
                <a:t>(</a:t>
              </a:r>
              <a:r>
                <a:rPr lang="en-US" sz="1100" i="1" dirty="0" smtClean="0">
                  <a:solidFill>
                    <a:schemeClr val="bg1">
                      <a:lumMod val="50000"/>
                    </a:schemeClr>
                  </a:solidFill>
                  <a:cs typeface="Arial" panose="020B0604020202020204" pitchFamily="34" charset="0"/>
                </a:rPr>
                <a:t>2016) 57-59 “</a:t>
              </a:r>
              <a:r>
                <a:rPr lang="en-US" sz="1100" i="1" dirty="0" err="1" smtClean="0">
                  <a:solidFill>
                    <a:schemeClr val="bg1">
                      <a:lumMod val="50000"/>
                    </a:schemeClr>
                  </a:solidFill>
                  <a:cs typeface="Arial" panose="020B0604020202020204" pitchFamily="34" charset="0"/>
                </a:rPr>
                <a:t>Develoment</a:t>
              </a:r>
              <a:r>
                <a:rPr lang="en-US" sz="1100" i="1" dirty="0" smtClean="0">
                  <a:solidFill>
                    <a:schemeClr val="bg1">
                      <a:lumMod val="50000"/>
                    </a:schemeClr>
                  </a:solidFill>
                  <a:cs typeface="Arial" panose="020B0604020202020204" pitchFamily="34" charset="0"/>
                </a:rPr>
                <a:t> of a liquid </a:t>
              </a:r>
              <a:r>
                <a:rPr lang="en-US" sz="1100" i="1" dirty="0" err="1" smtClean="0">
                  <a:solidFill>
                    <a:schemeClr val="bg1">
                      <a:lumMod val="50000"/>
                    </a:schemeClr>
                  </a:solidFill>
                  <a:cs typeface="Arial" panose="020B0604020202020204" pitchFamily="34" charset="0"/>
                </a:rPr>
                <a:t>Pb</a:t>
              </a:r>
              <a:r>
                <a:rPr lang="en-US" sz="1100" i="1" dirty="0" smtClean="0">
                  <a:solidFill>
                    <a:schemeClr val="bg1">
                      <a:lumMod val="50000"/>
                    </a:schemeClr>
                  </a:solidFill>
                  <a:cs typeface="Arial" panose="020B0604020202020204" pitchFamily="34" charset="0"/>
                </a:rPr>
                <a:t>-Bi target for high-power ISOL facilities”</a:t>
              </a:r>
              <a:endParaRPr lang="en-US" sz="1100" dirty="0">
                <a:solidFill>
                  <a:schemeClr val="bg1">
                    <a:lumMod val="50000"/>
                  </a:schemeClr>
                </a:solidFill>
              </a:endParaRPr>
            </a:p>
          </p:txBody>
        </p:sp>
      </p:grpSp>
      <p:grpSp>
        <p:nvGrpSpPr>
          <p:cNvPr id="23" name="Groupe 22"/>
          <p:cNvGrpSpPr/>
          <p:nvPr/>
        </p:nvGrpSpPr>
        <p:grpSpPr>
          <a:xfrm>
            <a:off x="8237668" y="4040122"/>
            <a:ext cx="3635848" cy="2699959"/>
            <a:chOff x="8237668" y="2918509"/>
            <a:chExt cx="3635848" cy="2699959"/>
          </a:xfrm>
        </p:grpSpPr>
        <p:grpSp>
          <p:nvGrpSpPr>
            <p:cNvPr id="115" name="Groupe 114"/>
            <p:cNvGrpSpPr>
              <a:grpSpLocks noChangeAspect="1"/>
            </p:cNvGrpSpPr>
            <p:nvPr/>
          </p:nvGrpSpPr>
          <p:grpSpPr>
            <a:xfrm>
              <a:off x="8237668" y="2918509"/>
              <a:ext cx="3635848" cy="1937786"/>
              <a:chOff x="4032000" y="2376000"/>
              <a:chExt cx="6011892" cy="3204166"/>
            </a:xfrm>
          </p:grpSpPr>
          <p:pic>
            <p:nvPicPr>
              <p:cNvPr id="116" name="chart-6.png" descr="chart-6.png"/>
              <p:cNvPicPr>
                <a:picLocks noChangeAspect="1"/>
              </p:cNvPicPr>
              <p:nvPr/>
            </p:nvPicPr>
            <p:blipFill rotWithShape="1">
              <a:blip r:embed="rId11">
                <a:extLst/>
              </a:blip>
              <a:srcRect l="10876" t="19913" r="27096" b="19464"/>
              <a:stretch/>
            </p:blipFill>
            <p:spPr>
              <a:xfrm>
                <a:off x="4032000" y="2376000"/>
                <a:ext cx="5616000" cy="2916000"/>
              </a:xfrm>
              <a:prstGeom prst="rect">
                <a:avLst/>
              </a:prstGeom>
              <a:ln w="12700">
                <a:miter lim="400000"/>
              </a:ln>
            </p:spPr>
          </p:pic>
          <p:sp>
            <p:nvSpPr>
              <p:cNvPr id="117" name="Ligne"/>
              <p:cNvSpPr/>
              <p:nvPr/>
            </p:nvSpPr>
            <p:spPr>
              <a:xfrm flipV="1">
                <a:off x="9014972" y="2477878"/>
                <a:ext cx="1" cy="241125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18" name="Ligne"/>
              <p:cNvSpPr/>
              <p:nvPr/>
            </p:nvSpPr>
            <p:spPr>
              <a:xfrm flipV="1">
                <a:off x="8810704" y="2486720"/>
                <a:ext cx="1" cy="2411255"/>
              </a:xfrm>
              <a:prstGeom prst="line">
                <a:avLst/>
              </a:prstGeom>
              <a:ln w="127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119" name="Rectangle aux angles arrondis" descr="Rectangle aux angles arrondis"/>
              <p:cNvPicPr>
                <a:picLocks/>
              </p:cNvPicPr>
              <p:nvPr/>
            </p:nvPicPr>
            <p:blipFill>
              <a:blip r:embed="rId12">
                <a:extLst/>
              </a:blip>
              <a:stretch>
                <a:fillRect/>
              </a:stretch>
            </p:blipFill>
            <p:spPr>
              <a:xfrm>
                <a:off x="6336468" y="5091239"/>
                <a:ext cx="886223" cy="252047"/>
              </a:xfrm>
              <a:prstGeom prst="rect">
                <a:avLst/>
              </a:prstGeom>
            </p:spPr>
          </p:pic>
          <p:pic>
            <p:nvPicPr>
              <p:cNvPr id="120" name="Rectangle aux angles arrondis" descr="Rectangle aux angles arrondis"/>
              <p:cNvPicPr>
                <a:picLocks/>
              </p:cNvPicPr>
              <p:nvPr/>
            </p:nvPicPr>
            <p:blipFill>
              <a:blip r:embed="rId13">
                <a:extLst/>
              </a:blip>
              <a:stretch>
                <a:fillRect/>
              </a:stretch>
            </p:blipFill>
            <p:spPr>
              <a:xfrm>
                <a:off x="7155818" y="3876950"/>
                <a:ext cx="1280562" cy="252048"/>
              </a:xfrm>
              <a:prstGeom prst="rect">
                <a:avLst/>
              </a:prstGeom>
            </p:spPr>
          </p:pic>
          <p:pic>
            <p:nvPicPr>
              <p:cNvPr id="121" name="Rectangle aux angles arrondis" descr="Rectangle aux angles arrondis"/>
              <p:cNvPicPr>
                <a:picLocks/>
              </p:cNvPicPr>
              <p:nvPr/>
            </p:nvPicPr>
            <p:blipFill>
              <a:blip r:embed="rId14">
                <a:extLst/>
              </a:blip>
              <a:stretch>
                <a:fillRect/>
              </a:stretch>
            </p:blipFill>
            <p:spPr>
              <a:xfrm>
                <a:off x="5741114" y="4695725"/>
                <a:ext cx="1468614" cy="252047"/>
              </a:xfrm>
              <a:prstGeom prst="rect">
                <a:avLst/>
              </a:prstGeom>
            </p:spPr>
          </p:pic>
          <p:pic>
            <p:nvPicPr>
              <p:cNvPr id="122" name="Rectangle aux angles arrondis" descr="Rectangle aux angles arrondis"/>
              <p:cNvPicPr>
                <a:picLocks/>
              </p:cNvPicPr>
              <p:nvPr/>
            </p:nvPicPr>
            <p:blipFill>
              <a:blip r:embed="rId15">
                <a:extLst/>
              </a:blip>
              <a:stretch>
                <a:fillRect/>
              </a:stretch>
            </p:blipFill>
            <p:spPr>
              <a:xfrm rot="5400000">
                <a:off x="6349398" y="4091341"/>
                <a:ext cx="252047" cy="252047"/>
              </a:xfrm>
              <a:prstGeom prst="rect">
                <a:avLst/>
              </a:prstGeom>
            </p:spPr>
          </p:pic>
          <p:pic>
            <p:nvPicPr>
              <p:cNvPr id="123" name="Rectangle aux angles arrondis" descr="Rectangle aux angles arrondis"/>
              <p:cNvPicPr>
                <a:picLocks/>
              </p:cNvPicPr>
              <p:nvPr/>
            </p:nvPicPr>
            <p:blipFill>
              <a:blip r:embed="rId15">
                <a:extLst/>
              </a:blip>
              <a:stretch>
                <a:fillRect/>
              </a:stretch>
            </p:blipFill>
            <p:spPr>
              <a:xfrm rot="5400000">
                <a:off x="8777974" y="3876950"/>
                <a:ext cx="252047" cy="252048"/>
              </a:xfrm>
              <a:prstGeom prst="rect">
                <a:avLst/>
              </a:prstGeom>
            </p:spPr>
          </p:pic>
          <p:pic>
            <p:nvPicPr>
              <p:cNvPr id="124" name="Rectangle aux angles arrondis" descr="Rectangle aux angles arrondis"/>
              <p:cNvPicPr>
                <a:picLocks/>
              </p:cNvPicPr>
              <p:nvPr/>
            </p:nvPicPr>
            <p:blipFill>
              <a:blip r:embed="rId15">
                <a:extLst/>
              </a:blip>
              <a:stretch>
                <a:fillRect/>
              </a:stretch>
            </p:blipFill>
            <p:spPr>
              <a:xfrm rot="5400000">
                <a:off x="9190594" y="3481387"/>
                <a:ext cx="252048" cy="252047"/>
              </a:xfrm>
              <a:prstGeom prst="rect">
                <a:avLst/>
              </a:prstGeom>
            </p:spPr>
          </p:pic>
          <p:pic>
            <p:nvPicPr>
              <p:cNvPr id="125" name="Rectangle aux angles arrondis" descr="Rectangle aux angles arrondis"/>
              <p:cNvPicPr>
                <a:picLocks/>
              </p:cNvPicPr>
              <p:nvPr/>
            </p:nvPicPr>
            <p:blipFill>
              <a:blip r:embed="rId15">
                <a:extLst/>
              </a:blip>
              <a:stretch>
                <a:fillRect/>
              </a:stretch>
            </p:blipFill>
            <p:spPr>
              <a:xfrm rot="5400000">
                <a:off x="9594375" y="3063496"/>
                <a:ext cx="252047" cy="252048"/>
              </a:xfrm>
              <a:prstGeom prst="rect">
                <a:avLst/>
              </a:prstGeom>
            </p:spPr>
          </p:pic>
          <p:pic>
            <p:nvPicPr>
              <p:cNvPr id="126" name="Rectangle aux angles arrondis" descr="Rectangle aux angles arrondis"/>
              <p:cNvPicPr>
                <a:picLocks/>
              </p:cNvPicPr>
              <p:nvPr/>
            </p:nvPicPr>
            <p:blipFill>
              <a:blip r:embed="rId15">
                <a:extLst/>
              </a:blip>
              <a:stretch>
                <a:fillRect/>
              </a:stretch>
            </p:blipFill>
            <p:spPr>
              <a:xfrm rot="5400000">
                <a:off x="9791844" y="3063496"/>
                <a:ext cx="252048" cy="252048"/>
              </a:xfrm>
              <a:prstGeom prst="rect">
                <a:avLst/>
              </a:prstGeom>
            </p:spPr>
          </p:pic>
          <p:grpSp>
            <p:nvGrpSpPr>
              <p:cNvPr id="127" name="Rectangle aux angles arrondis"/>
              <p:cNvGrpSpPr/>
              <p:nvPr/>
            </p:nvGrpSpPr>
            <p:grpSpPr>
              <a:xfrm>
                <a:off x="6355960" y="3876950"/>
                <a:ext cx="458266" cy="252048"/>
                <a:chOff x="0" y="0"/>
                <a:chExt cx="658225" cy="362024"/>
              </a:xfrm>
            </p:grpSpPr>
            <p:sp>
              <p:nvSpPr>
                <p:cNvPr id="155" name="Rectangle aux angles arrondis"/>
                <p:cNvSpPr/>
                <p:nvPr/>
              </p:nvSpPr>
              <p:spPr>
                <a:xfrm>
                  <a:off x="38100" y="38100"/>
                  <a:ext cx="582026" cy="285825"/>
                </a:xfrm>
                <a:prstGeom prst="roundRect">
                  <a:avLst>
                    <a:gd name="adj" fmla="val 15000"/>
                  </a:avLst>
                </a:prstGeom>
                <a:solidFill>
                  <a:srgbClr val="FFFFFF"/>
                </a:solidFill>
                <a:ln>
                  <a:noFill/>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pic>
              <p:nvPicPr>
                <p:cNvPr id="156" name="Rectangle aux angles arrondis" descr="Rectangle aux angles arrondis"/>
                <p:cNvPicPr>
                  <a:picLocks/>
                </p:cNvPicPr>
                <p:nvPr/>
              </p:nvPicPr>
              <p:blipFill>
                <a:blip r:embed="rId16">
                  <a:extLst/>
                </a:blip>
                <a:stretch>
                  <a:fillRect/>
                </a:stretch>
              </p:blipFill>
              <p:spPr>
                <a:xfrm>
                  <a:off x="0" y="0"/>
                  <a:ext cx="658226" cy="362025"/>
                </a:xfrm>
                <a:prstGeom prst="rect">
                  <a:avLst/>
                </a:prstGeom>
                <a:effectLst/>
              </p:spPr>
            </p:pic>
          </p:grpSp>
          <p:pic>
            <p:nvPicPr>
              <p:cNvPr id="128" name="Rectangle aux angles arrondis" descr="Rectangle aux angles arrondis"/>
              <p:cNvPicPr>
                <a:picLocks/>
              </p:cNvPicPr>
              <p:nvPr/>
            </p:nvPicPr>
            <p:blipFill>
              <a:blip r:embed="rId15">
                <a:extLst/>
              </a:blip>
              <a:stretch>
                <a:fillRect/>
              </a:stretch>
            </p:blipFill>
            <p:spPr>
              <a:xfrm rot="5400000">
                <a:off x="5129216" y="4884928"/>
                <a:ext cx="252047" cy="252047"/>
              </a:xfrm>
              <a:prstGeom prst="rect">
                <a:avLst/>
              </a:prstGeom>
            </p:spPr>
          </p:pic>
          <p:pic>
            <p:nvPicPr>
              <p:cNvPr id="129" name="Rectangle aux angles arrondis" descr="Rectangle aux angles arrondis"/>
              <p:cNvPicPr>
                <a:picLocks/>
              </p:cNvPicPr>
              <p:nvPr/>
            </p:nvPicPr>
            <p:blipFill>
              <a:blip r:embed="rId17">
                <a:extLst/>
              </a:blip>
              <a:stretch>
                <a:fillRect/>
              </a:stretch>
            </p:blipFill>
            <p:spPr>
              <a:xfrm>
                <a:off x="6355959" y="4484095"/>
                <a:ext cx="652857" cy="252047"/>
              </a:xfrm>
              <a:prstGeom prst="rect">
                <a:avLst/>
              </a:prstGeom>
            </p:spPr>
          </p:pic>
          <p:grpSp>
            <p:nvGrpSpPr>
              <p:cNvPr id="130" name="Rectangle aux angles arrondis"/>
              <p:cNvGrpSpPr/>
              <p:nvPr/>
            </p:nvGrpSpPr>
            <p:grpSpPr>
              <a:xfrm rot="5400000">
                <a:off x="5942670" y="4300211"/>
                <a:ext cx="252047" cy="252047"/>
                <a:chOff x="0" y="0"/>
                <a:chExt cx="362024" cy="362024"/>
              </a:xfrm>
            </p:grpSpPr>
            <p:sp>
              <p:nvSpPr>
                <p:cNvPr id="153" name="Rectangle aux angles arrondis"/>
                <p:cNvSpPr/>
                <p:nvPr/>
              </p:nvSpPr>
              <p:spPr>
                <a:xfrm>
                  <a:off x="38100" y="38100"/>
                  <a:ext cx="285825" cy="285825"/>
                </a:xfrm>
                <a:prstGeom prst="roundRect">
                  <a:avLst>
                    <a:gd name="adj" fmla="val 15000"/>
                  </a:avLst>
                </a:prstGeom>
                <a:solidFill>
                  <a:srgbClr val="FFFFFF"/>
                </a:solidFill>
                <a:ln>
                  <a:noFill/>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pic>
              <p:nvPicPr>
                <p:cNvPr id="154" name="Rectangle aux angles arrondis" descr="Rectangle aux angles arrondis"/>
                <p:cNvPicPr>
                  <a:picLocks/>
                </p:cNvPicPr>
                <p:nvPr/>
              </p:nvPicPr>
              <p:blipFill>
                <a:blip r:embed="rId15">
                  <a:extLst/>
                </a:blip>
                <a:stretch>
                  <a:fillRect/>
                </a:stretch>
              </p:blipFill>
              <p:spPr>
                <a:xfrm>
                  <a:off x="0" y="0"/>
                  <a:ext cx="362025" cy="362025"/>
                </a:xfrm>
                <a:prstGeom prst="rect">
                  <a:avLst/>
                </a:prstGeom>
                <a:effectLst/>
              </p:spPr>
            </p:pic>
          </p:grpSp>
          <p:pic>
            <p:nvPicPr>
              <p:cNvPr id="131" name="Rectangle aux angles arrondis" descr="Rectangle aux angles arrondis"/>
              <p:cNvPicPr>
                <a:picLocks/>
              </p:cNvPicPr>
              <p:nvPr/>
            </p:nvPicPr>
            <p:blipFill>
              <a:blip r:embed="rId15">
                <a:extLst/>
              </a:blip>
              <a:stretch>
                <a:fillRect/>
              </a:stretch>
            </p:blipFill>
            <p:spPr>
              <a:xfrm rot="5400000">
                <a:off x="6349398" y="4286337"/>
                <a:ext cx="252047" cy="252047"/>
              </a:xfrm>
              <a:prstGeom prst="rect">
                <a:avLst/>
              </a:prstGeom>
            </p:spPr>
          </p:pic>
          <p:pic>
            <p:nvPicPr>
              <p:cNvPr id="132" name="Rectangle aux angles arrondis" descr="Rectangle aux angles arrondis"/>
              <p:cNvPicPr>
                <a:picLocks/>
              </p:cNvPicPr>
              <p:nvPr/>
            </p:nvPicPr>
            <p:blipFill>
              <a:blip r:embed="rId15">
                <a:extLst/>
              </a:blip>
              <a:stretch>
                <a:fillRect/>
              </a:stretch>
            </p:blipFill>
            <p:spPr>
              <a:xfrm rot="5400000">
                <a:off x="6756126" y="4286337"/>
                <a:ext cx="252047" cy="252047"/>
              </a:xfrm>
              <a:prstGeom prst="rect">
                <a:avLst/>
              </a:prstGeom>
            </p:spPr>
          </p:pic>
          <p:pic>
            <p:nvPicPr>
              <p:cNvPr id="133" name="Rectangle aux angles arrondis" descr="Rectangle aux angles arrondis"/>
              <p:cNvPicPr>
                <a:picLocks/>
              </p:cNvPicPr>
              <p:nvPr/>
            </p:nvPicPr>
            <p:blipFill>
              <a:blip r:embed="rId15">
                <a:extLst/>
              </a:blip>
              <a:stretch>
                <a:fillRect/>
              </a:stretch>
            </p:blipFill>
            <p:spPr>
              <a:xfrm rot="5400000">
                <a:off x="6756126" y="4688788"/>
                <a:ext cx="252047" cy="252047"/>
              </a:xfrm>
              <a:prstGeom prst="rect">
                <a:avLst/>
              </a:prstGeom>
            </p:spPr>
          </p:pic>
          <p:pic>
            <p:nvPicPr>
              <p:cNvPr id="134" name="Rectangle aux angles arrondis" descr="Rectangle aux angles arrondis"/>
              <p:cNvPicPr>
                <a:picLocks/>
              </p:cNvPicPr>
              <p:nvPr/>
            </p:nvPicPr>
            <p:blipFill>
              <a:blip r:embed="rId15">
                <a:extLst/>
              </a:blip>
              <a:stretch>
                <a:fillRect/>
              </a:stretch>
            </p:blipFill>
            <p:spPr>
              <a:xfrm rot="5400000">
                <a:off x="6756126" y="4484095"/>
                <a:ext cx="252047" cy="252047"/>
              </a:xfrm>
              <a:prstGeom prst="rect">
                <a:avLst/>
              </a:prstGeom>
            </p:spPr>
          </p:pic>
          <p:sp>
            <p:nvSpPr>
              <p:cNvPr id="135" name="252Rf"/>
              <p:cNvSpPr txBox="1"/>
              <p:nvPr/>
            </p:nvSpPr>
            <p:spPr>
              <a:xfrm>
                <a:off x="5952246" y="4347697"/>
                <a:ext cx="222215"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252</a:t>
                </a:r>
                <a:r>
                  <a:rPr sz="562"/>
                  <a:t>Rf</a:t>
                </a:r>
              </a:p>
            </p:txBody>
          </p:sp>
          <p:sp>
            <p:nvSpPr>
              <p:cNvPr id="136" name="256Sg"/>
              <p:cNvSpPr txBox="1"/>
              <p:nvPr/>
            </p:nvSpPr>
            <p:spPr>
              <a:xfrm>
                <a:off x="6351098" y="3924438"/>
                <a:ext cx="239674"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256</a:t>
                </a:r>
                <a:r>
                  <a:rPr sz="562"/>
                  <a:t>Sg</a:t>
                </a:r>
              </a:p>
            </p:txBody>
          </p:sp>
          <p:sp>
            <p:nvSpPr>
              <p:cNvPr id="137" name="257Sg"/>
              <p:cNvSpPr txBox="1"/>
              <p:nvPr/>
            </p:nvSpPr>
            <p:spPr>
              <a:xfrm>
                <a:off x="6565581" y="3924438"/>
                <a:ext cx="239674"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257</a:t>
                </a:r>
                <a:r>
                  <a:rPr sz="562"/>
                  <a:t>Sg</a:t>
                </a:r>
              </a:p>
            </p:txBody>
          </p:sp>
          <p:sp>
            <p:nvSpPr>
              <p:cNvPr id="138" name="268Sg"/>
              <p:cNvSpPr txBox="1"/>
              <p:nvPr/>
            </p:nvSpPr>
            <p:spPr>
              <a:xfrm>
                <a:off x="8779674" y="3924438"/>
                <a:ext cx="239674"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268</a:t>
                </a:r>
                <a:r>
                  <a:rPr sz="562"/>
                  <a:t>Sg</a:t>
                </a:r>
              </a:p>
            </p:txBody>
          </p:sp>
          <p:sp>
            <p:nvSpPr>
              <p:cNvPr id="139" name="272Hs"/>
              <p:cNvSpPr txBox="1"/>
              <p:nvPr/>
            </p:nvSpPr>
            <p:spPr>
              <a:xfrm>
                <a:off x="9192279" y="3528874"/>
                <a:ext cx="238087"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272</a:t>
                </a:r>
                <a:r>
                  <a:rPr sz="562"/>
                  <a:t>Hs</a:t>
                </a:r>
              </a:p>
            </p:txBody>
          </p:sp>
          <p:sp>
            <p:nvSpPr>
              <p:cNvPr id="140" name="276Ds"/>
              <p:cNvSpPr txBox="1"/>
              <p:nvPr/>
            </p:nvSpPr>
            <p:spPr>
              <a:xfrm>
                <a:off x="9596058" y="3110982"/>
                <a:ext cx="238087" cy="157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dirty="0"/>
                  <a:t>276</a:t>
                </a:r>
                <a:r>
                  <a:rPr sz="562" dirty="0"/>
                  <a:t>Ds</a:t>
                </a:r>
              </a:p>
            </p:txBody>
          </p:sp>
          <p:sp>
            <p:nvSpPr>
              <p:cNvPr id="141" name="276Cn"/>
              <p:cNvSpPr txBox="1"/>
              <p:nvPr/>
            </p:nvSpPr>
            <p:spPr>
              <a:xfrm>
                <a:off x="9186597" y="2691601"/>
                <a:ext cx="242849" cy="15707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276</a:t>
                </a:r>
                <a:r>
                  <a:rPr sz="562"/>
                  <a:t>Cn</a:t>
                </a:r>
              </a:p>
            </p:txBody>
          </p:sp>
          <p:sp>
            <p:nvSpPr>
              <p:cNvPr id="142" name="people.physics.anu.edu.au/"/>
              <p:cNvSpPr txBox="1"/>
              <p:nvPr/>
            </p:nvSpPr>
            <p:spPr>
              <a:xfrm>
                <a:off x="5259210" y="5401632"/>
                <a:ext cx="1015837" cy="178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lvl1pPr>
              </a:lstStyle>
              <a:p>
                <a:r>
                  <a:rPr sz="703" dirty="0"/>
                  <a:t>people.physics.anu.edu.au/</a:t>
                </a:r>
              </a:p>
            </p:txBody>
          </p:sp>
          <p:grpSp>
            <p:nvGrpSpPr>
              <p:cNvPr id="143" name="Groupe"/>
              <p:cNvGrpSpPr/>
              <p:nvPr/>
            </p:nvGrpSpPr>
            <p:grpSpPr>
              <a:xfrm>
                <a:off x="4086555" y="3561598"/>
                <a:ext cx="4925834" cy="1942032"/>
                <a:chOff x="-1" y="-1"/>
                <a:chExt cx="7075183" cy="2789422"/>
              </a:xfrm>
            </p:grpSpPr>
            <p:sp>
              <p:nvSpPr>
                <p:cNvPr id="148" name="Ligne"/>
                <p:cNvSpPr/>
                <p:nvPr/>
              </p:nvSpPr>
              <p:spPr>
                <a:xfrm flipH="1" flipV="1">
                  <a:off x="4159564" y="-1"/>
                  <a:ext cx="21289" cy="2789421"/>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49" name="Ligne"/>
                <p:cNvSpPr/>
                <p:nvPr/>
              </p:nvSpPr>
              <p:spPr>
                <a:xfrm flipV="1">
                  <a:off x="3859897" y="12699"/>
                  <a:ext cx="6267" cy="2776722"/>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nvGrpSpPr>
                <p:cNvPr id="150" name="Groupe"/>
                <p:cNvGrpSpPr/>
                <p:nvPr/>
              </p:nvGrpSpPr>
              <p:grpSpPr>
                <a:xfrm rot="16200000">
                  <a:off x="3390891" y="-1159493"/>
                  <a:ext cx="293400" cy="7075183"/>
                  <a:chOff x="0" y="0"/>
                  <a:chExt cx="293398" cy="7075181"/>
                </a:xfrm>
              </p:grpSpPr>
              <p:sp>
                <p:nvSpPr>
                  <p:cNvPr id="151" name="Ligne"/>
                  <p:cNvSpPr/>
                  <p:nvPr/>
                </p:nvSpPr>
                <p:spPr>
                  <a:xfrm flipV="1">
                    <a:off x="293398" y="0"/>
                    <a:ext cx="1" cy="7049333"/>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52" name="Ligne"/>
                  <p:cNvSpPr/>
                  <p:nvPr/>
                </p:nvSpPr>
                <p:spPr>
                  <a:xfrm flipV="1">
                    <a:off x="0" y="25849"/>
                    <a:ext cx="1" cy="7049334"/>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grpSp>
          <p:pic>
            <p:nvPicPr>
              <p:cNvPr id="144" name="Rectangle aux angles arrondis" descr="Rectangle aux angles arrondis"/>
              <p:cNvPicPr>
                <a:picLocks/>
              </p:cNvPicPr>
              <p:nvPr/>
            </p:nvPicPr>
            <p:blipFill>
              <a:blip r:embed="rId15">
                <a:extLst/>
              </a:blip>
              <a:stretch>
                <a:fillRect/>
              </a:stretch>
            </p:blipFill>
            <p:spPr>
              <a:xfrm rot="5400000">
                <a:off x="6151859" y="4296353"/>
                <a:ext cx="252047" cy="252048"/>
              </a:xfrm>
              <a:prstGeom prst="rect">
                <a:avLst/>
              </a:prstGeom>
            </p:spPr>
          </p:pic>
          <p:pic>
            <p:nvPicPr>
              <p:cNvPr id="145" name="Rectangle aux angles arrondis" descr="Rectangle aux angles arrondis"/>
              <p:cNvPicPr>
                <a:picLocks/>
              </p:cNvPicPr>
              <p:nvPr/>
            </p:nvPicPr>
            <p:blipFill>
              <a:blip r:embed="rId15">
                <a:extLst/>
              </a:blip>
              <a:stretch>
                <a:fillRect/>
              </a:stretch>
            </p:blipFill>
            <p:spPr>
              <a:xfrm rot="5400000">
                <a:off x="9186847" y="2644114"/>
                <a:ext cx="252047" cy="252047"/>
              </a:xfrm>
              <a:prstGeom prst="rect">
                <a:avLst/>
              </a:prstGeom>
            </p:spPr>
          </p:pic>
          <p:sp>
            <p:nvSpPr>
              <p:cNvPr id="146" name="272Ds"/>
              <p:cNvSpPr txBox="1"/>
              <p:nvPr/>
            </p:nvSpPr>
            <p:spPr>
              <a:xfrm>
                <a:off x="8781090" y="3108941"/>
                <a:ext cx="238087" cy="15707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800">
                    <a:latin typeface="Arial"/>
                    <a:ea typeface="Arial"/>
                    <a:cs typeface="Arial"/>
                    <a:sym typeface="Arial"/>
                  </a:defRPr>
                </a:pPr>
                <a:r>
                  <a:rPr sz="562" baseline="31999"/>
                  <a:t>272</a:t>
                </a:r>
                <a:r>
                  <a:rPr sz="562"/>
                  <a:t>Ds</a:t>
                </a:r>
              </a:p>
            </p:txBody>
          </p:sp>
          <p:pic>
            <p:nvPicPr>
              <p:cNvPr id="147" name="Rectangle aux angles arrondis" descr="Rectangle aux angles arrondis"/>
              <p:cNvPicPr>
                <a:picLocks/>
              </p:cNvPicPr>
              <p:nvPr/>
            </p:nvPicPr>
            <p:blipFill>
              <a:blip r:embed="rId15">
                <a:extLst/>
              </a:blip>
              <a:stretch>
                <a:fillRect/>
              </a:stretch>
            </p:blipFill>
            <p:spPr>
              <a:xfrm rot="5400000">
                <a:off x="8777974" y="3063496"/>
                <a:ext cx="252047" cy="252048"/>
              </a:xfrm>
              <a:prstGeom prst="rect">
                <a:avLst/>
              </a:prstGeom>
            </p:spPr>
          </p:pic>
        </p:grpSp>
        <mc:AlternateContent xmlns:mc="http://schemas.openxmlformats.org/markup-compatibility/2006" xmlns:a14="http://schemas.microsoft.com/office/drawing/2010/main">
          <mc:Choice Requires="a14">
            <p:sp>
              <p:nvSpPr>
                <p:cNvPr id="157" name="Rectangle 156"/>
                <p:cNvSpPr/>
                <p:nvPr/>
              </p:nvSpPr>
              <p:spPr>
                <a:xfrm>
                  <a:off x="9111790" y="4965148"/>
                  <a:ext cx="2562881" cy="653320"/>
                </a:xfrm>
                <a:prstGeom prst="rect">
                  <a:avLst/>
                </a:prstGeom>
              </p:spPr>
              <p:txBody>
                <a:bodyPr wrap="none">
                  <a:spAutoFit/>
                </a:bodyPr>
                <a:lstStyle/>
                <a:p>
                  <a:r>
                    <a:rPr lang="fr-FR" b="1" dirty="0" smtClean="0">
                      <a:solidFill>
                        <a:schemeClr val="accent2"/>
                      </a:solidFill>
                    </a:rPr>
                    <a:t>HI</a:t>
                  </a:r>
                  <a:r>
                    <a:rPr lang="fr-FR" dirty="0" smtClean="0"/>
                    <a:t>(</a:t>
                  </a:r>
                  <a:r>
                    <a:rPr lang="fr-FR" baseline="30000" dirty="0" smtClean="0">
                      <a:solidFill>
                        <a:srgbClr val="00B050"/>
                      </a:solidFill>
                    </a:rPr>
                    <a:t>209</a:t>
                  </a:r>
                  <a:r>
                    <a:rPr lang="fr-FR" b="1" dirty="0" smtClean="0">
                      <a:solidFill>
                        <a:srgbClr val="00B050"/>
                      </a:solidFill>
                    </a:rPr>
                    <a:t>Bi</a:t>
                  </a:r>
                  <a:r>
                    <a:rPr lang="fr-FR" dirty="0" smtClean="0"/>
                    <a:t>, </a:t>
                  </a:r>
                  <a:r>
                    <a:rPr lang="fr-FR" dirty="0" err="1" smtClean="0"/>
                    <a:t>xn</a:t>
                  </a:r>
                  <a:r>
                    <a:rPr lang="fr-FR" dirty="0" smtClean="0"/>
                    <a:t>)</a:t>
                  </a:r>
                  <a14:m>
                    <m:oMath xmlns:m="http://schemas.openxmlformats.org/officeDocument/2006/math">
                      <m:sPre>
                        <m:sPrePr>
                          <m:ctrlPr>
                            <a:rPr lang="fr-FR" i="1" smtClean="0">
                              <a:latin typeface="Cambria Math" panose="02040503050406030204" pitchFamily="18" charset="0"/>
                            </a:rPr>
                          </m:ctrlPr>
                        </m:sPrePr>
                        <m:sub>
                          <m:r>
                            <a:rPr lang="fr-FR" b="0" i="1" smtClean="0">
                              <a:latin typeface="Cambria Math" panose="02040503050406030204" pitchFamily="18" charset="0"/>
                            </a:rPr>
                            <m:t>101−111</m:t>
                          </m:r>
                        </m:sub>
                        <m:sup>
                          <m:r>
                            <a:rPr lang="fr-FR" b="0" i="1" smtClean="0">
                              <a:latin typeface="Cambria Math" panose="02040503050406030204" pitchFamily="18" charset="0"/>
                            </a:rPr>
                            <m:t>𝐴</m:t>
                          </m:r>
                        </m:sup>
                        <m:e>
                          <m:r>
                            <a:rPr lang="fr-FR" b="0" i="1" smtClean="0">
                              <a:latin typeface="Cambria Math" panose="02040503050406030204" pitchFamily="18" charset="0"/>
                            </a:rPr>
                            <m:t>𝑆𝐻𝐸</m:t>
                          </m:r>
                        </m:e>
                      </m:sPre>
                    </m:oMath>
                  </a14:m>
                  <a:endParaRPr lang="fr-FR" b="0" dirty="0" smtClean="0"/>
                </a:p>
                <a:p>
                  <a:r>
                    <a:rPr lang="fr-FR" dirty="0" smtClean="0"/>
                    <a:t>         </a:t>
                  </a:r>
                  <a:r>
                    <a:rPr lang="fr-FR" baseline="30000" dirty="0" smtClean="0">
                      <a:solidFill>
                        <a:srgbClr val="00B050"/>
                      </a:solidFill>
                    </a:rPr>
                    <a:t>20x</a:t>
                  </a:r>
                  <a:r>
                    <a:rPr lang="fr-FR" b="1" dirty="0" smtClean="0">
                      <a:solidFill>
                        <a:srgbClr val="00B050"/>
                      </a:solidFill>
                    </a:rPr>
                    <a:t>Pb?</a:t>
                  </a:r>
                  <a:endParaRPr lang="fr-FR" dirty="0" smtClean="0"/>
                </a:p>
              </p:txBody>
            </p:sp>
          </mc:Choice>
          <mc:Fallback xmlns="">
            <p:sp>
              <p:nvSpPr>
                <p:cNvPr id="157" name="Rectangle 156"/>
                <p:cNvSpPr>
                  <a:spLocks noRot="1" noChangeAspect="1" noMove="1" noResize="1" noEditPoints="1" noAdjustHandles="1" noChangeArrowheads="1" noChangeShapeType="1" noTextEdit="1"/>
                </p:cNvSpPr>
                <p:nvPr/>
              </p:nvSpPr>
              <p:spPr>
                <a:xfrm>
                  <a:off x="9111790" y="4965148"/>
                  <a:ext cx="2562881" cy="653320"/>
                </a:xfrm>
                <a:prstGeom prst="rect">
                  <a:avLst/>
                </a:prstGeom>
                <a:blipFill>
                  <a:blip r:embed="rId18"/>
                  <a:stretch>
                    <a:fillRect l="-2143" t="-4630" b="-12963"/>
                  </a:stretch>
                </a:blipFill>
              </p:spPr>
              <p:txBody>
                <a:bodyPr/>
                <a:lstStyle/>
                <a:p>
                  <a:r>
                    <a:rPr lang="en-US">
                      <a:noFill/>
                    </a:rPr>
                    <a:t> </a:t>
                  </a:r>
                </a:p>
              </p:txBody>
            </p:sp>
          </mc:Fallback>
        </mc:AlternateContent>
      </p:grpSp>
      <p:grpSp>
        <p:nvGrpSpPr>
          <p:cNvPr id="25" name="Groupe 24"/>
          <p:cNvGrpSpPr/>
          <p:nvPr/>
        </p:nvGrpSpPr>
        <p:grpSpPr>
          <a:xfrm>
            <a:off x="4888639" y="2510368"/>
            <a:ext cx="4159453" cy="2719447"/>
            <a:chOff x="4825139" y="2510368"/>
            <a:chExt cx="4159453" cy="2719447"/>
          </a:xfrm>
        </p:grpSpPr>
        <p:grpSp>
          <p:nvGrpSpPr>
            <p:cNvPr id="22" name="Groupe 21"/>
            <p:cNvGrpSpPr/>
            <p:nvPr/>
          </p:nvGrpSpPr>
          <p:grpSpPr>
            <a:xfrm>
              <a:off x="4825139" y="3306243"/>
              <a:ext cx="4159453" cy="1923572"/>
              <a:chOff x="4635012" y="2924566"/>
              <a:chExt cx="4159453" cy="1923572"/>
            </a:xfrm>
          </p:grpSpPr>
          <p:sp>
            <p:nvSpPr>
              <p:cNvPr id="2" name="Rectangle 1"/>
              <p:cNvSpPr/>
              <p:nvPr/>
            </p:nvSpPr>
            <p:spPr>
              <a:xfrm>
                <a:off x="4635012" y="2924566"/>
                <a:ext cx="4159453" cy="1477328"/>
              </a:xfrm>
              <a:prstGeom prst="rect">
                <a:avLst/>
              </a:prstGeom>
            </p:spPr>
            <p:txBody>
              <a:bodyPr wrap="square">
                <a:spAutoFit/>
              </a:bodyPr>
              <a:lstStyle/>
              <a:p>
                <a:r>
                  <a:rPr lang="fr-FR" dirty="0" smtClean="0">
                    <a:solidFill>
                      <a:srgbClr val="000000"/>
                    </a:solidFill>
                    <a:latin typeface="Calibri" panose="020F0502020204030204" pitchFamily="34" charset="0"/>
                  </a:rPr>
                  <a:t>ANR REPARE :</a:t>
                </a:r>
                <a:r>
                  <a:rPr lang="en-US" dirty="0" smtClean="0"/>
                  <a:t> </a:t>
                </a:r>
                <a:r>
                  <a:rPr lang="en-US" b="1" dirty="0"/>
                  <a:t>Research and </a:t>
                </a:r>
                <a:r>
                  <a:rPr lang="en-US" b="1" dirty="0" err="1"/>
                  <a:t>dEvelopements</a:t>
                </a:r>
                <a:r>
                  <a:rPr lang="en-US" b="1" dirty="0"/>
                  <a:t> for the Production of </a:t>
                </a:r>
                <a:r>
                  <a:rPr lang="en-US" b="1" dirty="0" err="1"/>
                  <a:t>innovAtive</a:t>
                </a:r>
                <a:r>
                  <a:rPr lang="en-US" b="1" dirty="0"/>
                  <a:t> </a:t>
                </a:r>
                <a:r>
                  <a:rPr lang="en-US" b="1" dirty="0" err="1"/>
                  <a:t>RadioElements</a:t>
                </a:r>
                <a:r>
                  <a:rPr lang="en-US" b="1" dirty="0"/>
                  <a:t> </a:t>
                </a:r>
                <a:endParaRPr lang="en-US"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WP3</a:t>
                </a:r>
                <a:r>
                  <a:rPr lang="en-US" dirty="0">
                    <a:solidFill>
                      <a:srgbClr val="000000"/>
                    </a:solidFill>
                    <a:latin typeface="Calibri" panose="020F0502020204030204" pitchFamily="34" charset="0"/>
                  </a:rPr>
                  <a:t>: High power liquid target (ARRONAX, SUBATECH, CERN, GANIL</a:t>
                </a:r>
                <a:r>
                  <a:rPr lang="en-US" dirty="0" smtClean="0">
                    <a:solidFill>
                      <a:srgbClr val="000000"/>
                    </a:solidFill>
                    <a:latin typeface="Calibri" panose="020F0502020204030204" pitchFamily="34" charset="0"/>
                  </a:rPr>
                  <a:t>)</a:t>
                </a:r>
                <a:endParaRPr lang="en-US" dirty="0"/>
              </a:p>
            </p:txBody>
          </p:sp>
          <p:sp>
            <p:nvSpPr>
              <p:cNvPr id="20" name="Rectangle 19"/>
              <p:cNvSpPr/>
              <p:nvPr/>
            </p:nvSpPr>
            <p:spPr>
              <a:xfrm>
                <a:off x="5175594" y="4478806"/>
                <a:ext cx="2093843" cy="369332"/>
              </a:xfrm>
              <a:prstGeom prst="rect">
                <a:avLst/>
              </a:prstGeom>
            </p:spPr>
            <p:txBody>
              <a:bodyPr wrap="none">
                <a:spAutoFit/>
              </a:bodyPr>
              <a:lstStyle/>
              <a:p>
                <a:r>
                  <a:rPr lang="fr-FR" b="1" baseline="30000" dirty="0">
                    <a:solidFill>
                      <a:schemeClr val="accent2"/>
                    </a:solidFill>
                  </a:rPr>
                  <a:t>4</a:t>
                </a:r>
                <a:r>
                  <a:rPr lang="fr-FR" b="1" dirty="0" smtClean="0">
                    <a:solidFill>
                      <a:schemeClr val="accent2"/>
                    </a:solidFill>
                  </a:rPr>
                  <a:t>He</a:t>
                </a:r>
                <a:r>
                  <a:rPr lang="fr-FR" dirty="0" smtClean="0"/>
                  <a:t>(</a:t>
                </a:r>
                <a:r>
                  <a:rPr lang="fr-FR" baseline="30000" dirty="0" smtClean="0">
                    <a:solidFill>
                      <a:srgbClr val="00B050"/>
                    </a:solidFill>
                  </a:rPr>
                  <a:t>209</a:t>
                </a:r>
                <a:r>
                  <a:rPr lang="fr-FR" b="1" dirty="0" smtClean="0">
                    <a:solidFill>
                      <a:srgbClr val="00B050"/>
                    </a:solidFill>
                  </a:rPr>
                  <a:t>Bi</a:t>
                </a:r>
                <a:r>
                  <a:rPr lang="fr-FR" dirty="0" smtClean="0"/>
                  <a:t>, 2n)</a:t>
                </a:r>
                <a:r>
                  <a:rPr lang="fr-FR" baseline="30000" dirty="0" smtClean="0"/>
                  <a:t>211</a:t>
                </a:r>
                <a:r>
                  <a:rPr lang="fr-FR" dirty="0" smtClean="0"/>
                  <a:t>At</a:t>
                </a:r>
                <a:endParaRPr lang="fr-FR" b="1" dirty="0">
                  <a:solidFill>
                    <a:schemeClr val="bg1">
                      <a:lumMod val="50000"/>
                    </a:schemeClr>
                  </a:solidFill>
                </a:endParaRPr>
              </a:p>
            </p:txBody>
          </p:sp>
        </p:grpSp>
        <p:pic>
          <p:nvPicPr>
            <p:cNvPr id="24" name="Image 23"/>
            <p:cNvPicPr>
              <a:picLocks noChangeAspect="1"/>
            </p:cNvPicPr>
            <p:nvPr/>
          </p:nvPicPr>
          <p:blipFill>
            <a:blip r:embed="rId19"/>
            <a:stretch>
              <a:fillRect/>
            </a:stretch>
          </p:blipFill>
          <p:spPr>
            <a:xfrm>
              <a:off x="5683306" y="2510368"/>
              <a:ext cx="1458672" cy="859275"/>
            </a:xfrm>
            <a:prstGeom prst="rect">
              <a:avLst/>
            </a:prstGeom>
          </p:spPr>
        </p:pic>
      </p:grpSp>
    </p:spTree>
    <p:extLst>
      <p:ext uri="{BB962C8B-B14F-4D97-AF65-F5344CB8AC3E}">
        <p14:creationId xmlns:p14="http://schemas.microsoft.com/office/powerpoint/2010/main" val="115845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531812" y="787782"/>
            <a:ext cx="779767" cy="365125"/>
          </a:xfrm>
        </p:spPr>
        <p:txBody>
          <a:bodyPr/>
          <a:lstStyle/>
          <a:p>
            <a:fld id="{D57F1E4F-1CFF-5643-939E-217C01CDF565}" type="slidenum">
              <a:rPr lang="en-US" smtClean="0"/>
              <a:pPr/>
              <a:t>8</a:t>
            </a:fld>
            <a:endParaRPr lang="en-US" dirty="0"/>
          </a:p>
        </p:txBody>
      </p:sp>
      <p:sp>
        <p:nvSpPr>
          <p:cNvPr id="4" name="Espace réservé du numéro de diapositive 3"/>
          <p:cNvSpPr txBox="1">
            <a:spLocks/>
          </p:cNvSpPr>
          <p:nvPr/>
        </p:nvSpPr>
        <p:spPr bwMode="gray">
          <a:xfrm>
            <a:off x="1133978" y="3522277"/>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8</a:t>
            </a:fld>
            <a:endParaRPr lang="en-US" dirty="0"/>
          </a:p>
        </p:txBody>
      </p:sp>
      <p:sp>
        <p:nvSpPr>
          <p:cNvPr id="14"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Liquid Targets</a:t>
            </a:r>
            <a:endParaRPr lang="en-US" sz="2000" b="1" dirty="0">
              <a:solidFill>
                <a:schemeClr val="accent1"/>
              </a:solidFill>
            </a:endParaRPr>
          </a:p>
        </p:txBody>
      </p: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35" y="864616"/>
            <a:ext cx="222885" cy="211455"/>
          </a:xfrm>
          <a:prstGeom prst="rect">
            <a:avLst/>
          </a:prstGeom>
        </p:spPr>
      </p:pic>
      <p:grpSp>
        <p:nvGrpSpPr>
          <p:cNvPr id="16" name="Groupe 15"/>
          <p:cNvGrpSpPr/>
          <p:nvPr/>
        </p:nvGrpSpPr>
        <p:grpSpPr>
          <a:xfrm>
            <a:off x="5616648" y="896517"/>
            <a:ext cx="5995620" cy="523220"/>
            <a:chOff x="4554479" y="3470661"/>
            <a:chExt cx="5995620" cy="523220"/>
          </a:xfrm>
        </p:grpSpPr>
        <p:sp>
          <p:nvSpPr>
            <p:cNvPr id="17" name="Rectangle 16"/>
            <p:cNvSpPr/>
            <p:nvPr/>
          </p:nvSpPr>
          <p:spPr>
            <a:xfrm>
              <a:off x="4777365" y="3470661"/>
              <a:ext cx="5772734" cy="523220"/>
            </a:xfrm>
            <a:prstGeom prst="rect">
              <a:avLst/>
            </a:prstGeom>
          </p:spPr>
          <p:txBody>
            <a:bodyPr wrap="none">
              <a:spAutoFit/>
            </a:bodyPr>
            <a:lstStyle/>
            <a:p>
              <a:r>
                <a:rPr lang="fr-FR" sz="2800" b="1" u="sng" dirty="0" smtClean="0">
                  <a:solidFill>
                    <a:srgbClr val="00B050"/>
                  </a:solidFill>
                </a:rPr>
                <a:t>Li</a:t>
              </a:r>
              <a:r>
                <a:rPr lang="fr-FR" sz="2000" b="1" dirty="0" smtClean="0">
                  <a:solidFill>
                    <a:srgbClr val="00B050"/>
                  </a:solidFill>
                </a:rPr>
                <a:t> or Bi</a:t>
              </a:r>
              <a:r>
                <a:rPr lang="fr-FR" sz="2000" dirty="0" smtClean="0"/>
                <a:t> : </a:t>
              </a:r>
              <a:r>
                <a:rPr lang="fr-FR" sz="2000" dirty="0" err="1" smtClean="0"/>
                <a:t>T</a:t>
              </a:r>
              <a:r>
                <a:rPr lang="fr-FR" sz="2000" baseline="-25000" dirty="0" err="1" smtClean="0"/>
                <a:t>fus</a:t>
              </a:r>
              <a:r>
                <a:rPr lang="fr-FR" sz="2000" baseline="-25000" dirty="0" smtClean="0"/>
                <a:t> </a:t>
              </a:r>
              <a:r>
                <a:rPr lang="fr-FR" sz="2000" dirty="0" err="1" smtClean="0"/>
                <a:t>low</a:t>
              </a:r>
              <a:r>
                <a:rPr lang="fr-FR" sz="2000" dirty="0" smtClean="0"/>
                <a:t>, </a:t>
              </a:r>
              <a:r>
                <a:rPr lang="fr-FR" sz="2000" dirty="0" err="1" smtClean="0"/>
                <a:t>thin</a:t>
              </a:r>
              <a:r>
                <a:rPr lang="fr-FR" sz="2000" dirty="0" smtClean="0"/>
                <a:t>, fragile </a:t>
              </a:r>
              <a:r>
                <a:rPr lang="fr-FR" sz="2000" dirty="0" smtClean="0">
                  <a:sym typeface="Wingdings" panose="05000000000000000000" pitchFamily="2" charset="2"/>
                </a:rPr>
                <a:t> </a:t>
              </a:r>
              <a:r>
                <a:rPr lang="fr-FR" sz="2000" dirty="0" err="1" smtClean="0">
                  <a:sym typeface="Wingdings" panose="05000000000000000000" pitchFamily="2" charset="2"/>
                </a:rPr>
                <a:t>liquid</a:t>
              </a:r>
              <a:r>
                <a:rPr lang="fr-FR" sz="2000" dirty="0" smtClean="0">
                  <a:sym typeface="Wingdings" panose="05000000000000000000" pitchFamily="2" charset="2"/>
                </a:rPr>
                <a:t> </a:t>
              </a:r>
              <a:r>
                <a:rPr lang="fr-FR" sz="2000" dirty="0" err="1" smtClean="0">
                  <a:sym typeface="Wingdings" panose="05000000000000000000" pitchFamily="2" charset="2"/>
                </a:rPr>
                <a:t>targets</a:t>
              </a:r>
              <a:r>
                <a:rPr lang="fr-FR" sz="2000" dirty="0" smtClean="0">
                  <a:sym typeface="Wingdings" panose="05000000000000000000" pitchFamily="2" charset="2"/>
                </a:rPr>
                <a:t> ?</a:t>
              </a:r>
            </a:p>
          </p:txBody>
        </p:sp>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479" y="3506144"/>
              <a:ext cx="222885" cy="211455"/>
            </a:xfrm>
            <a:prstGeom prst="rect">
              <a:avLst/>
            </a:prstGeom>
          </p:spPr>
        </p:pic>
      </p:grpSp>
      <mc:AlternateContent xmlns:mc="http://schemas.openxmlformats.org/markup-compatibility/2006" xmlns:a14="http://schemas.microsoft.com/office/drawing/2010/main">
        <mc:Choice Requires="a14">
          <p:sp>
            <p:nvSpPr>
              <p:cNvPr id="21" name="ZoneTexte 20"/>
              <p:cNvSpPr txBox="1"/>
              <p:nvPr/>
            </p:nvSpPr>
            <p:spPr>
              <a:xfrm>
                <a:off x="1523861" y="-24622"/>
                <a:ext cx="4092787" cy="974562"/>
              </a:xfrm>
              <a:prstGeom prst="rect">
                <a:avLst/>
              </a:prstGeom>
              <a:noFill/>
            </p:spPr>
            <p:txBody>
              <a:bodyPr wrap="none" rtlCol="0">
                <a:spAutoFit/>
              </a:bodyPr>
              <a:lstStyle/>
              <a:p>
                <a:r>
                  <a:rPr lang="fr-FR" b="1" dirty="0" smtClean="0">
                    <a:solidFill>
                      <a:schemeClr val="accent2"/>
                    </a:solidFill>
                  </a:rPr>
                  <a:t>p/d	</a:t>
                </a:r>
                <a:r>
                  <a:rPr lang="fr-FR" dirty="0" smtClean="0"/>
                  <a:t>(</a:t>
                </a:r>
                <a:r>
                  <a:rPr lang="fr-FR" b="1" dirty="0" smtClean="0">
                    <a:solidFill>
                      <a:srgbClr val="00B050"/>
                    </a:solidFill>
                  </a:rPr>
                  <a:t>Li/Be</a:t>
                </a:r>
                <a:r>
                  <a:rPr lang="fr-FR" dirty="0" smtClean="0"/>
                  <a:t>, </a:t>
                </a:r>
                <a:r>
                  <a:rPr lang="fr-FR" dirty="0" err="1" smtClean="0"/>
                  <a:t>conv</a:t>
                </a:r>
                <a:r>
                  <a:rPr lang="fr-FR" dirty="0" smtClean="0"/>
                  <a:t>)	</a:t>
                </a:r>
                <a:r>
                  <a:rPr lang="fr-FR" b="1" dirty="0" smtClean="0">
                    <a:solidFill>
                      <a:schemeClr val="bg1">
                        <a:lumMod val="50000"/>
                      </a:schemeClr>
                    </a:solidFill>
                  </a:rPr>
                  <a:t>n</a:t>
                </a:r>
              </a:p>
              <a:p>
                <a:r>
                  <a:rPr lang="fr-FR" b="1" dirty="0" smtClean="0">
                    <a:solidFill>
                      <a:schemeClr val="bg1">
                        <a:lumMod val="85000"/>
                      </a:schemeClr>
                    </a:solidFill>
                  </a:rPr>
                  <a:t>LP</a:t>
                </a:r>
                <a:r>
                  <a:rPr lang="fr-FR" dirty="0" smtClean="0">
                    <a:solidFill>
                      <a:schemeClr val="bg1">
                        <a:lumMod val="85000"/>
                      </a:schemeClr>
                    </a:solidFill>
                  </a:rPr>
                  <a:t>  	(</a:t>
                </a:r>
                <a:r>
                  <a:rPr lang="fr-FR" b="1" dirty="0" smtClean="0">
                    <a:solidFill>
                      <a:schemeClr val="bg1">
                        <a:lumMod val="85000"/>
                      </a:schemeClr>
                    </a:solidFill>
                  </a:rPr>
                  <a:t>Bi  </a:t>
                </a:r>
                <a:r>
                  <a:rPr lang="fr-FR" dirty="0" smtClean="0">
                    <a:solidFill>
                      <a:schemeClr val="bg1">
                        <a:lumMod val="85000"/>
                      </a:schemeClr>
                    </a:solidFill>
                  </a:rPr>
                  <a:t>   ,  fus)		</a:t>
                </a:r>
                <a:r>
                  <a:rPr lang="fr-FR" b="1" dirty="0" smtClean="0">
                    <a:solidFill>
                      <a:schemeClr val="bg1">
                        <a:lumMod val="85000"/>
                      </a:schemeClr>
                    </a:solidFill>
                  </a:rPr>
                  <a:t>radio-isotopes</a:t>
                </a:r>
              </a:p>
              <a:p>
                <a:r>
                  <a:rPr lang="fr-FR" b="1" dirty="0" smtClean="0">
                    <a:solidFill>
                      <a:schemeClr val="bg1">
                        <a:lumMod val="85000"/>
                      </a:schemeClr>
                    </a:solidFill>
                  </a:rPr>
                  <a:t>HI</a:t>
                </a:r>
                <a:r>
                  <a:rPr lang="fr-FR" dirty="0" smtClean="0">
                    <a:solidFill>
                      <a:schemeClr val="bg1">
                        <a:lumMod val="85000"/>
                      </a:schemeClr>
                    </a:solidFill>
                  </a:rPr>
                  <a:t>   	(</a:t>
                </a:r>
                <a:r>
                  <a:rPr lang="fr-FR" b="1" dirty="0" err="1" smtClean="0">
                    <a:solidFill>
                      <a:schemeClr val="bg1">
                        <a:lumMod val="85000"/>
                      </a:schemeClr>
                    </a:solidFill>
                  </a:rPr>
                  <a:t>targ</a:t>
                </a:r>
                <a:r>
                  <a:rPr lang="fr-FR" dirty="0" smtClean="0">
                    <a:solidFill>
                      <a:schemeClr val="bg1">
                        <a:lumMod val="85000"/>
                      </a:schemeClr>
                    </a:solidFill>
                  </a:rPr>
                  <a:t> ,  fus-</a:t>
                </a:r>
                <a:r>
                  <a:rPr lang="fr-FR" dirty="0" err="1" smtClean="0">
                    <a:solidFill>
                      <a:schemeClr val="bg1">
                        <a:lumMod val="85000"/>
                      </a:schemeClr>
                    </a:solidFill>
                  </a:rPr>
                  <a:t>evap</a:t>
                </a:r>
                <a:r>
                  <a:rPr lang="fr-FR" dirty="0" smtClean="0">
                    <a:solidFill>
                      <a:schemeClr val="bg1">
                        <a:lumMod val="85000"/>
                      </a:schemeClr>
                    </a:solidFill>
                  </a:rPr>
                  <a:t>)</a:t>
                </a:r>
                <a14:m>
                  <m:oMath xmlns:m="http://schemas.openxmlformats.org/officeDocument/2006/math">
                    <m:sPre>
                      <m:sPrePr>
                        <m:ctrlPr>
                          <a:rPr lang="fr-FR" b="1" i="1" smtClean="0">
                            <a:solidFill>
                              <a:schemeClr val="bg1">
                                <a:lumMod val="85000"/>
                              </a:schemeClr>
                            </a:solidFill>
                            <a:latin typeface="Cambria Math" panose="02040503050406030204" pitchFamily="18" charset="0"/>
                          </a:rPr>
                        </m:ctrlPr>
                      </m:sPrePr>
                      <m:sub>
                        <m:sSub>
                          <m:sSubPr>
                            <m:ctrlPr>
                              <a:rPr lang="fr-FR" b="1" i="1" smtClean="0">
                                <a:solidFill>
                                  <a:schemeClr val="bg1">
                                    <a:lumMod val="85000"/>
                                  </a:schemeClr>
                                </a:solidFill>
                                <a:latin typeface="Cambria Math" panose="02040503050406030204" pitchFamily="18" charset="0"/>
                              </a:rPr>
                            </m:ctrlPr>
                          </m:sSubPr>
                          <m:e>
                            <m:r>
                              <a:rPr lang="fr-FR" b="1" i="1" smtClean="0">
                                <a:solidFill>
                                  <a:schemeClr val="bg1">
                                    <a:lumMod val="85000"/>
                                  </a:schemeClr>
                                </a:solidFill>
                                <a:latin typeface="Cambria Math" panose="02040503050406030204" pitchFamily="18" charset="0"/>
                              </a:rPr>
                              <m:t>𝒁</m:t>
                            </m:r>
                          </m:e>
                          <m:sub>
                            <m:r>
                              <a:rPr lang="fr-FR" b="1" i="1" smtClean="0">
                                <a:solidFill>
                                  <a:schemeClr val="bg1">
                                    <a:lumMod val="85000"/>
                                  </a:schemeClr>
                                </a:solidFill>
                                <a:latin typeface="Cambria Math" panose="02040503050406030204" pitchFamily="18" charset="0"/>
                              </a:rPr>
                              <m:t>=</m:t>
                            </m:r>
                            <m:r>
                              <a:rPr lang="fr-FR" b="1" i="1" smtClean="0">
                                <a:solidFill>
                                  <a:schemeClr val="bg1">
                                    <a:lumMod val="85000"/>
                                  </a:schemeClr>
                                </a:solidFill>
                                <a:latin typeface="Cambria Math" panose="02040503050406030204" pitchFamily="18" charset="0"/>
                              </a:rPr>
                              <m:t>𝑵</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𝒐𝒓</m:t>
                            </m:r>
                            <m:r>
                              <a:rPr lang="fr-FR" b="1" i="1" smtClean="0">
                                <a:solidFill>
                                  <a:schemeClr val="bg1">
                                    <a:lumMod val="85000"/>
                                  </a:schemeClr>
                                </a:solidFill>
                                <a:latin typeface="Cambria Math" panose="02040503050406030204" pitchFamily="18" charset="0"/>
                              </a:rPr>
                              <m:t> </m:t>
                            </m:r>
                            <m:r>
                              <a:rPr lang="fr-FR" b="1" i="1" smtClean="0">
                                <a:solidFill>
                                  <a:schemeClr val="bg1">
                                    <a:lumMod val="85000"/>
                                  </a:schemeClr>
                                </a:solidFill>
                                <a:latin typeface="Cambria Math" panose="02040503050406030204" pitchFamily="18" charset="0"/>
                              </a:rPr>
                              <m:t>𝑺𝑯𝑬</m:t>
                            </m:r>
                          </m:sub>
                        </m:sSub>
                      </m:sub>
                      <m:sup>
                        <m:r>
                          <a:rPr lang="fr-FR" b="1" i="1" smtClean="0">
                            <a:solidFill>
                              <a:schemeClr val="bg1">
                                <a:lumMod val="85000"/>
                              </a:schemeClr>
                            </a:solidFill>
                            <a:latin typeface="Cambria Math" panose="02040503050406030204" pitchFamily="18" charset="0"/>
                          </a:rPr>
                          <m:t>𝑨</m:t>
                        </m:r>
                      </m:sup>
                      <m:e>
                        <m:sSup>
                          <m:sSupPr>
                            <m:ctrlPr>
                              <a:rPr lang="fr-FR" b="1" i="1" smtClean="0">
                                <a:solidFill>
                                  <a:schemeClr val="bg1">
                                    <a:lumMod val="85000"/>
                                  </a:schemeClr>
                                </a:solidFill>
                                <a:latin typeface="Cambria Math" panose="02040503050406030204" pitchFamily="18" charset="0"/>
                              </a:rPr>
                            </m:ctrlPr>
                          </m:sSupPr>
                          <m:e>
                            <m:r>
                              <a:rPr lang="fr-FR" b="1" i="1" smtClean="0">
                                <a:solidFill>
                                  <a:schemeClr val="bg1">
                                    <a:lumMod val="85000"/>
                                  </a:schemeClr>
                                </a:solidFill>
                                <a:latin typeface="Cambria Math" panose="02040503050406030204" pitchFamily="18" charset="0"/>
                              </a:rPr>
                              <m:t>𝑿</m:t>
                            </m:r>
                          </m:e>
                          <m:sup>
                            <m:r>
                              <a:rPr lang="fr-FR" b="1" i="1" smtClean="0">
                                <a:solidFill>
                                  <a:schemeClr val="bg1">
                                    <a:lumMod val="85000"/>
                                  </a:schemeClr>
                                </a:solidFill>
                                <a:latin typeface="Cambria Math" panose="02040503050406030204" pitchFamily="18" charset="0"/>
                              </a:rPr>
                              <m:t>∗</m:t>
                            </m:r>
                          </m:sup>
                        </m:sSup>
                      </m:e>
                    </m:sPre>
                  </m:oMath>
                </a14:m>
                <a:endParaRPr lang="en-US" b="1" dirty="0" smtClean="0">
                  <a:solidFill>
                    <a:schemeClr val="bg1">
                      <a:lumMod val="50000"/>
                    </a:schemeClr>
                  </a:solidFill>
                </a:endParaRPr>
              </a:p>
            </p:txBody>
          </p:sp>
        </mc:Choice>
        <mc:Fallback xmlns="">
          <p:sp>
            <p:nvSpPr>
              <p:cNvPr id="21" name="ZoneTexte 20"/>
              <p:cNvSpPr txBox="1">
                <a:spLocks noRot="1" noChangeAspect="1" noMove="1" noResize="1" noEditPoints="1" noAdjustHandles="1" noChangeArrowheads="1" noChangeShapeType="1" noTextEdit="1"/>
              </p:cNvSpPr>
              <p:nvPr/>
            </p:nvSpPr>
            <p:spPr>
              <a:xfrm>
                <a:off x="1523861" y="-24622"/>
                <a:ext cx="4092787" cy="974562"/>
              </a:xfrm>
              <a:prstGeom prst="rect">
                <a:avLst/>
              </a:prstGeom>
              <a:blipFill>
                <a:blip r:embed="rId3"/>
                <a:stretch>
                  <a:fillRect l="-1341" t="-3750" r="-447" b="-5000"/>
                </a:stretch>
              </a:blipFill>
            </p:spPr>
            <p:txBody>
              <a:bodyPr/>
              <a:lstStyle/>
              <a:p>
                <a:r>
                  <a:rPr lang="en-US">
                    <a:noFill/>
                  </a:rPr>
                  <a:t> </a:t>
                </a:r>
              </a:p>
            </p:txBody>
          </p:sp>
        </mc:Fallback>
      </mc:AlternateContent>
      <p:sp>
        <p:nvSpPr>
          <p:cNvPr id="32" name="Rectangle 31"/>
          <p:cNvSpPr/>
          <p:nvPr/>
        </p:nvSpPr>
        <p:spPr>
          <a:xfrm>
            <a:off x="4243646" y="1843206"/>
            <a:ext cx="6593960" cy="769441"/>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r>
              <a:rPr lang="en-US" sz="1100" i="1" dirty="0" smtClean="0">
                <a:solidFill>
                  <a:schemeClr val="bg1">
                    <a:lumMod val="50000"/>
                  </a:schemeClr>
                </a:solidFill>
                <a:cs typeface="Arial" panose="020B0604020202020204" pitchFamily="34" charset="0"/>
              </a:rPr>
              <a:t>1. S. </a:t>
            </a:r>
            <a:r>
              <a:rPr lang="en-US" sz="1100" i="1" dirty="0" err="1" smtClean="0">
                <a:solidFill>
                  <a:schemeClr val="bg1">
                    <a:lumMod val="50000"/>
                  </a:schemeClr>
                </a:solidFill>
                <a:cs typeface="Arial" panose="020B0604020202020204" pitchFamily="34" charset="0"/>
              </a:rPr>
              <a:t>Halfon</a:t>
            </a:r>
            <a:r>
              <a:rPr lang="en-US" sz="1100" i="1" dirty="0" smtClean="0">
                <a:solidFill>
                  <a:schemeClr val="bg1">
                    <a:lumMod val="50000"/>
                  </a:schemeClr>
                </a:solidFill>
                <a:cs typeface="Arial" panose="020B0604020202020204" pitchFamily="34" charset="0"/>
              </a:rPr>
              <a:t> et al, Rev. </a:t>
            </a:r>
            <a:r>
              <a:rPr lang="en-US" sz="1100" i="1" dirty="0" err="1" smtClean="0">
                <a:solidFill>
                  <a:schemeClr val="bg1">
                    <a:lumMod val="50000"/>
                  </a:schemeClr>
                </a:solidFill>
                <a:cs typeface="Arial" panose="020B0604020202020204" pitchFamily="34" charset="0"/>
              </a:rPr>
              <a:t>Scient</a:t>
            </a:r>
            <a:r>
              <a:rPr lang="en-US" sz="1100" i="1" dirty="0" smtClean="0">
                <a:solidFill>
                  <a:schemeClr val="bg1">
                    <a:lumMod val="50000"/>
                  </a:schemeClr>
                </a:solidFill>
                <a:cs typeface="Arial" panose="020B0604020202020204" pitchFamily="34" charset="0"/>
              </a:rPr>
              <a:t>. Inst. 84 </a:t>
            </a:r>
            <a:r>
              <a:rPr lang="en-US" sz="1100" i="1" dirty="0">
                <a:solidFill>
                  <a:schemeClr val="bg1">
                    <a:lumMod val="50000"/>
                  </a:schemeClr>
                </a:solidFill>
                <a:cs typeface="Arial" panose="020B0604020202020204" pitchFamily="34" charset="0"/>
              </a:rPr>
              <a:t>(</a:t>
            </a:r>
            <a:r>
              <a:rPr lang="en-US" sz="1100" i="1" dirty="0" smtClean="0">
                <a:solidFill>
                  <a:schemeClr val="bg1">
                    <a:lumMod val="50000"/>
                  </a:schemeClr>
                </a:solidFill>
                <a:cs typeface="Arial" panose="020B0604020202020204" pitchFamily="34" charset="0"/>
              </a:rPr>
              <a:t>2013) 123507 “High power liquid-lithium jet target for neutron production”</a:t>
            </a:r>
          </a:p>
          <a:p>
            <a:r>
              <a:rPr lang="en-US" sz="1100" i="1" dirty="0" smtClean="0">
                <a:solidFill>
                  <a:schemeClr val="bg1">
                    <a:lumMod val="50000"/>
                  </a:schemeClr>
                </a:solidFill>
                <a:cs typeface="Arial" panose="020B0604020202020204" pitchFamily="34" charset="0"/>
              </a:rPr>
              <a:t>2. I. </a:t>
            </a:r>
            <a:r>
              <a:rPr lang="en-US" sz="1100" i="1" dirty="0" err="1" smtClean="0">
                <a:solidFill>
                  <a:schemeClr val="bg1">
                    <a:lumMod val="50000"/>
                  </a:schemeClr>
                </a:solidFill>
                <a:cs typeface="Arial" panose="020B0604020202020204" pitchFamily="34" charset="0"/>
              </a:rPr>
              <a:t>Mardor</a:t>
            </a:r>
            <a:r>
              <a:rPr lang="en-US" sz="1100" i="1" dirty="0" smtClean="0">
                <a:solidFill>
                  <a:schemeClr val="bg1">
                    <a:lumMod val="50000"/>
                  </a:schemeClr>
                </a:solidFill>
                <a:cs typeface="Arial" panose="020B0604020202020204" pitchFamily="34" charset="0"/>
              </a:rPr>
              <a:t> et al, Eur. Phys. J. A 54 (2018) 91 “The </a:t>
            </a:r>
            <a:r>
              <a:rPr lang="en-US" sz="1100" i="1" dirty="0" err="1" smtClean="0">
                <a:solidFill>
                  <a:schemeClr val="bg1">
                    <a:lumMod val="50000"/>
                  </a:schemeClr>
                </a:solidFill>
                <a:cs typeface="Arial" panose="020B0604020202020204" pitchFamily="34" charset="0"/>
              </a:rPr>
              <a:t>Soreq</a:t>
            </a:r>
            <a:r>
              <a:rPr lang="en-US" sz="1100" i="1" dirty="0" smtClean="0">
                <a:solidFill>
                  <a:schemeClr val="bg1">
                    <a:lumMod val="50000"/>
                  </a:schemeClr>
                </a:solidFill>
                <a:cs typeface="Arial" panose="020B0604020202020204" pitchFamily="34" charset="0"/>
              </a:rPr>
              <a:t> Applied Research Accelerator Facility (SARAF): Overview, research programs and future plans”</a:t>
            </a:r>
          </a:p>
        </p:txBody>
      </p:sp>
      <p:grpSp>
        <p:nvGrpSpPr>
          <p:cNvPr id="38" name="Groupe 37"/>
          <p:cNvGrpSpPr/>
          <p:nvPr/>
        </p:nvGrpSpPr>
        <p:grpSpPr>
          <a:xfrm>
            <a:off x="1245420" y="2700456"/>
            <a:ext cx="3181350" cy="3511104"/>
            <a:chOff x="832635" y="1793489"/>
            <a:chExt cx="3181350" cy="3511104"/>
          </a:xfrm>
        </p:grpSpPr>
        <p:pic>
          <p:nvPicPr>
            <p:cNvPr id="33" name="Image 32"/>
            <p:cNvPicPr>
              <a:picLocks noChangeAspect="1"/>
            </p:cNvPicPr>
            <p:nvPr/>
          </p:nvPicPr>
          <p:blipFill>
            <a:blip r:embed="rId4"/>
            <a:stretch>
              <a:fillRect/>
            </a:stretch>
          </p:blipFill>
          <p:spPr>
            <a:xfrm>
              <a:off x="832635" y="1793489"/>
              <a:ext cx="3181350" cy="3457575"/>
            </a:xfrm>
            <a:prstGeom prst="rect">
              <a:avLst/>
            </a:prstGeom>
          </p:spPr>
        </p:pic>
        <p:sp>
          <p:nvSpPr>
            <p:cNvPr id="37" name="ZoneTexte 36"/>
            <p:cNvSpPr txBox="1"/>
            <p:nvPr/>
          </p:nvSpPr>
          <p:spPr>
            <a:xfrm>
              <a:off x="1963646" y="4996816"/>
              <a:ext cx="854721" cy="307777"/>
            </a:xfrm>
            <a:prstGeom prst="rect">
              <a:avLst/>
            </a:prstGeom>
            <a:noFill/>
          </p:spPr>
          <p:txBody>
            <a:bodyPr wrap="none" rtlCol="0">
              <a:spAutoFit/>
            </a:bodyPr>
            <a:lstStyle/>
            <a:p>
              <a:r>
                <a:rPr lang="fr-FR" sz="1400" dirty="0" err="1" smtClean="0"/>
                <a:t>from</a:t>
              </a:r>
              <a:r>
                <a:rPr lang="fr-FR" sz="1400" dirty="0" smtClean="0"/>
                <a:t> [2]</a:t>
              </a:r>
              <a:endParaRPr lang="en-US" sz="1400" dirty="0"/>
            </a:p>
          </p:txBody>
        </p:sp>
      </p:grpSp>
      <p:sp>
        <p:nvSpPr>
          <p:cNvPr id="39" name="ZoneTexte 38"/>
          <p:cNvSpPr txBox="1"/>
          <p:nvPr/>
        </p:nvSpPr>
        <p:spPr>
          <a:xfrm>
            <a:off x="4761572" y="3312398"/>
            <a:ext cx="7273512" cy="1754326"/>
          </a:xfrm>
          <a:prstGeom prst="rect">
            <a:avLst/>
          </a:prstGeom>
          <a:noFill/>
        </p:spPr>
        <p:txBody>
          <a:bodyPr wrap="square" rtlCol="0">
            <a:spAutoFit/>
          </a:bodyPr>
          <a:lstStyle/>
          <a:p>
            <a:r>
              <a:rPr lang="fr-FR" dirty="0" smtClean="0"/>
              <a:t>Challenges @ SARAF: </a:t>
            </a:r>
          </a:p>
          <a:p>
            <a:r>
              <a:rPr lang="fr-FR" dirty="0"/>
              <a:t>	</a:t>
            </a:r>
            <a:r>
              <a:rPr lang="fr-FR" dirty="0" smtClean="0"/>
              <a:t>Large volume power </a:t>
            </a:r>
            <a:r>
              <a:rPr lang="fr-FR" dirty="0" err="1" smtClean="0"/>
              <a:t>density</a:t>
            </a:r>
            <a:r>
              <a:rPr lang="fr-FR" dirty="0" smtClean="0"/>
              <a:t> &gt; 1MW/cm</a:t>
            </a:r>
            <a:r>
              <a:rPr lang="fr-FR" baseline="30000" dirty="0" smtClean="0"/>
              <a:t>3	</a:t>
            </a:r>
            <a:r>
              <a:rPr lang="fr-FR" i="1" dirty="0" smtClean="0"/>
              <a:t>(&gt;&gt; NFS 3kW/cm</a:t>
            </a:r>
            <a:r>
              <a:rPr lang="fr-FR" i="1" baseline="30000" dirty="0" smtClean="0"/>
              <a:t>3</a:t>
            </a:r>
            <a:r>
              <a:rPr lang="fr-FR" i="1" dirty="0" smtClean="0"/>
              <a:t>)</a:t>
            </a:r>
            <a:endParaRPr lang="fr-FR" baseline="30000" dirty="0" smtClean="0"/>
          </a:p>
          <a:p>
            <a:r>
              <a:rPr lang="fr-FR" dirty="0" smtClean="0"/>
              <a:t>	</a:t>
            </a:r>
          </a:p>
          <a:p>
            <a:r>
              <a:rPr lang="fr-FR" dirty="0" err="1" smtClean="0"/>
              <a:t>Keeping</a:t>
            </a:r>
            <a:r>
              <a:rPr lang="fr-FR" dirty="0" smtClean="0"/>
              <a:t> stable </a:t>
            </a:r>
            <a:r>
              <a:rPr lang="fr-FR" dirty="0" err="1" smtClean="0"/>
              <a:t>temperature</a:t>
            </a:r>
            <a:r>
              <a:rPr lang="fr-FR" dirty="0" smtClean="0"/>
              <a:t>, vacuum conditions</a:t>
            </a:r>
          </a:p>
          <a:p>
            <a:endParaRPr lang="fr-FR" dirty="0"/>
          </a:p>
          <a:p>
            <a:r>
              <a:rPr lang="fr-FR" dirty="0" err="1" smtClean="0"/>
              <a:t>Complex</a:t>
            </a:r>
            <a:r>
              <a:rPr lang="fr-FR" dirty="0" smtClean="0"/>
              <a:t> system, </a:t>
            </a:r>
            <a:r>
              <a:rPr lang="fr-FR" dirty="0" err="1" smtClean="0"/>
              <a:t>operation</a:t>
            </a:r>
            <a:r>
              <a:rPr lang="fr-FR" dirty="0" smtClean="0"/>
              <a:t> and maintenance</a:t>
            </a:r>
          </a:p>
        </p:txBody>
      </p:sp>
    </p:spTree>
    <p:extLst>
      <p:ext uri="{BB962C8B-B14F-4D97-AF65-F5344CB8AC3E}">
        <p14:creationId xmlns:p14="http://schemas.microsoft.com/office/powerpoint/2010/main" val="401203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5012740" y="477815"/>
            <a:ext cx="6093876" cy="769792"/>
          </a:xfrm>
        </p:spPr>
        <p:txBody>
          <a:bodyPr/>
          <a:lstStyle/>
          <a:p>
            <a:r>
              <a:rPr lang="fr-FR" dirty="0" err="1" smtClean="0"/>
              <a:t>Liquid</a:t>
            </a:r>
            <a:r>
              <a:rPr lang="fr-FR" dirty="0" smtClean="0"/>
              <a:t> or </a:t>
            </a:r>
            <a:r>
              <a:rPr lang="fr-FR" dirty="0" err="1" smtClean="0"/>
              <a:t>Gaseous</a:t>
            </a:r>
            <a:r>
              <a:rPr lang="fr-FR" dirty="0" smtClean="0"/>
              <a:t> </a:t>
            </a:r>
            <a:r>
              <a:rPr lang="fr-FR" dirty="0" err="1" smtClean="0"/>
              <a:t>targets</a:t>
            </a:r>
            <a:endParaRPr lang="en-US" dirty="0"/>
          </a:p>
        </p:txBody>
      </p:sp>
      <p:sp>
        <p:nvSpPr>
          <p:cNvPr id="3" name="Espace réservé du numéro de diapositive 2"/>
          <p:cNvSpPr>
            <a:spLocks noGrp="1"/>
          </p:cNvSpPr>
          <p:nvPr>
            <p:ph type="sldNum" sz="quarter" idx="12"/>
          </p:nvPr>
        </p:nvSpPr>
        <p:spPr>
          <a:xfrm>
            <a:off x="531812" y="787782"/>
            <a:ext cx="779767" cy="365125"/>
          </a:xfrm>
        </p:spPr>
        <p:txBody>
          <a:bodyPr/>
          <a:lstStyle/>
          <a:p>
            <a:fld id="{D57F1E4F-1CFF-5643-939E-217C01CDF565}" type="slidenum">
              <a:rPr lang="en-US" smtClean="0"/>
              <a:pPr/>
              <a:t>9</a:t>
            </a:fld>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87" y="862711"/>
            <a:ext cx="205740" cy="215265"/>
          </a:xfrm>
          <a:prstGeom prst="rect">
            <a:avLst/>
          </a:prstGeom>
        </p:spPr>
      </p:pic>
      <p:sp>
        <p:nvSpPr>
          <p:cNvPr id="5" name="Sous-titre 2"/>
          <p:cNvSpPr txBox="1">
            <a:spLocks/>
          </p:cNvSpPr>
          <p:nvPr/>
        </p:nvSpPr>
        <p:spPr>
          <a:xfrm>
            <a:off x="9264646" y="31800"/>
            <a:ext cx="2770438" cy="318039"/>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r>
              <a:rPr lang="en-US" sz="2000" b="1" dirty="0" smtClean="0">
                <a:solidFill>
                  <a:schemeClr val="accent1"/>
                </a:solidFill>
              </a:rPr>
              <a:t>Strippers Foils</a:t>
            </a:r>
            <a:endParaRPr lang="en-US" sz="2000" b="1" dirty="0">
              <a:solidFill>
                <a:schemeClr val="accent1"/>
              </a:solidFill>
            </a:endParaRPr>
          </a:p>
        </p:txBody>
      </p:sp>
      <p:sp>
        <p:nvSpPr>
          <p:cNvPr id="6" name="Rectangle 5"/>
          <p:cNvSpPr/>
          <p:nvPr/>
        </p:nvSpPr>
        <p:spPr>
          <a:xfrm>
            <a:off x="5012740" y="1521972"/>
            <a:ext cx="7129218" cy="938719"/>
          </a:xfrm>
          <a:prstGeom prst="rect">
            <a:avLst/>
          </a:prstGeom>
          <a:solidFill>
            <a:schemeClr val="bg1">
              <a:lumMod val="95000"/>
            </a:schemeClr>
          </a:solidFill>
          <a:effectLst>
            <a:outerShdw blurRad="76200" dist="101600" dir="2700000" algn="tl" rotWithShape="0">
              <a:prstClr val="black">
                <a:alpha val="40000"/>
              </a:prstClr>
            </a:outerShdw>
          </a:effectLst>
        </p:spPr>
        <p:txBody>
          <a:bodyPr wrap="square">
            <a:spAutoFit/>
          </a:bodyPr>
          <a:lstStyle/>
          <a:p>
            <a:pPr marL="228600" indent="-228600">
              <a:buAutoNum type="arabicPeriod"/>
            </a:pPr>
            <a:r>
              <a:rPr lang="fr-FR" sz="1100" i="1" dirty="0" smtClean="0">
                <a:solidFill>
                  <a:schemeClr val="bg1">
                    <a:lumMod val="50000"/>
                  </a:schemeClr>
                </a:solidFill>
                <a:cs typeface="Arial" panose="020B0604020202020204" pitchFamily="34" charset="0"/>
              </a:rPr>
              <a:t>F. Marti, Proc. HIAT2015, pp.134-138, « </a:t>
            </a:r>
            <a:r>
              <a:rPr lang="fr-FR" sz="1100" i="1" dirty="0" err="1" smtClean="0">
                <a:solidFill>
                  <a:schemeClr val="bg1">
                    <a:lumMod val="50000"/>
                  </a:schemeClr>
                </a:solidFill>
                <a:cs typeface="Arial" panose="020B0604020202020204" pitchFamily="34" charset="0"/>
              </a:rPr>
              <a:t>Development</a:t>
            </a:r>
            <a:r>
              <a:rPr lang="fr-FR" sz="1100" i="1" dirty="0" smtClean="0">
                <a:solidFill>
                  <a:schemeClr val="bg1">
                    <a:lumMod val="50000"/>
                  </a:schemeClr>
                </a:solidFill>
                <a:cs typeface="Arial" panose="020B0604020202020204" pitchFamily="34" charset="0"/>
              </a:rPr>
              <a:t> of a </a:t>
            </a:r>
            <a:r>
              <a:rPr lang="fr-FR" sz="1100" i="1" dirty="0" err="1" smtClean="0">
                <a:solidFill>
                  <a:schemeClr val="bg1">
                    <a:lumMod val="50000"/>
                  </a:schemeClr>
                </a:solidFill>
                <a:cs typeface="Arial" panose="020B0604020202020204" pitchFamily="34" charset="0"/>
              </a:rPr>
              <a:t>liquid</a:t>
            </a:r>
            <a:r>
              <a:rPr lang="fr-FR" sz="1100" i="1" dirty="0" smtClean="0">
                <a:solidFill>
                  <a:schemeClr val="bg1">
                    <a:lumMod val="50000"/>
                  </a:schemeClr>
                </a:solidFill>
                <a:cs typeface="Arial" panose="020B0604020202020204" pitchFamily="34" charset="0"/>
              </a:rPr>
              <a:t> lithium charge stripper for FRIB »</a:t>
            </a:r>
          </a:p>
          <a:p>
            <a:pPr marL="228600" indent="-228600">
              <a:buAutoNum type="arabicPeriod"/>
            </a:pPr>
            <a:r>
              <a:rPr lang="fr-FR" sz="1100" i="1" dirty="0" smtClean="0">
                <a:solidFill>
                  <a:schemeClr val="bg1">
                    <a:lumMod val="50000"/>
                  </a:schemeClr>
                </a:solidFill>
                <a:cs typeface="Arial" panose="020B0604020202020204" pitchFamily="34" charset="0"/>
              </a:rPr>
              <a:t>P. </a:t>
            </a:r>
            <a:r>
              <a:rPr lang="fr-FR" sz="1100" i="1" dirty="0" err="1" smtClean="0">
                <a:solidFill>
                  <a:schemeClr val="bg1">
                    <a:lumMod val="50000"/>
                  </a:schemeClr>
                </a:solidFill>
                <a:cs typeface="Arial" panose="020B0604020202020204" pitchFamily="34" charset="0"/>
              </a:rPr>
              <a:t>Scharrer</a:t>
            </a:r>
            <a:r>
              <a:rPr lang="fr-FR" sz="1100" i="1" dirty="0" smtClean="0">
                <a:solidFill>
                  <a:schemeClr val="bg1">
                    <a:lumMod val="50000"/>
                  </a:schemeClr>
                </a:solidFill>
                <a:cs typeface="Arial" panose="020B0604020202020204" pitchFamily="34" charset="0"/>
              </a:rPr>
              <a:t> et al, Proc. HIAT 2015 pp. 144-147, « A </a:t>
            </a:r>
            <a:r>
              <a:rPr lang="fr-FR" sz="1100" i="1" dirty="0" err="1" smtClean="0">
                <a:solidFill>
                  <a:schemeClr val="bg1">
                    <a:lumMod val="50000"/>
                  </a:schemeClr>
                </a:solidFill>
                <a:cs typeface="Arial" panose="020B0604020202020204" pitchFamily="34" charset="0"/>
              </a:rPr>
              <a:t>pulsed-gas</a:t>
            </a:r>
            <a:r>
              <a:rPr lang="fr-FR" sz="1100" i="1" dirty="0" smtClean="0">
                <a:solidFill>
                  <a:schemeClr val="bg1">
                    <a:lumMod val="50000"/>
                  </a:schemeClr>
                </a:solidFill>
                <a:cs typeface="Arial" panose="020B0604020202020204" pitchFamily="34" charset="0"/>
              </a:rPr>
              <a:t> stripper for stripping high-</a:t>
            </a:r>
            <a:r>
              <a:rPr lang="fr-FR" sz="1100" i="1" dirty="0" err="1" smtClean="0">
                <a:solidFill>
                  <a:schemeClr val="bg1">
                    <a:lumMod val="50000"/>
                  </a:schemeClr>
                </a:solidFill>
                <a:cs typeface="Arial" panose="020B0604020202020204" pitchFamily="34" charset="0"/>
              </a:rPr>
              <a:t>intensity</a:t>
            </a:r>
            <a:r>
              <a:rPr lang="fr-FR" sz="1100" i="1" dirty="0" smtClean="0">
                <a:solidFill>
                  <a:schemeClr val="bg1">
                    <a:lumMod val="50000"/>
                  </a:schemeClr>
                </a:solidFill>
                <a:cs typeface="Arial" panose="020B0604020202020204" pitchFamily="34" charset="0"/>
              </a:rPr>
              <a:t>, </a:t>
            </a:r>
            <a:r>
              <a:rPr lang="fr-FR" sz="1100" i="1" dirty="0" err="1" smtClean="0">
                <a:solidFill>
                  <a:schemeClr val="bg1">
                    <a:lumMod val="50000"/>
                  </a:schemeClr>
                </a:solidFill>
                <a:cs typeface="Arial" panose="020B0604020202020204" pitchFamily="34" charset="0"/>
              </a:rPr>
              <a:t>heavy</a:t>
            </a:r>
            <a:r>
              <a:rPr lang="fr-FR" sz="1100" i="1" dirty="0" smtClean="0">
                <a:solidFill>
                  <a:schemeClr val="bg1">
                    <a:lumMod val="50000"/>
                  </a:schemeClr>
                </a:solidFill>
                <a:cs typeface="Arial" panose="020B0604020202020204" pitchFamily="34" charset="0"/>
              </a:rPr>
              <a:t> ion </a:t>
            </a:r>
            <a:r>
              <a:rPr lang="fr-FR" sz="1100" i="1" dirty="0" err="1" smtClean="0">
                <a:solidFill>
                  <a:schemeClr val="bg1">
                    <a:lumMod val="50000"/>
                  </a:schemeClr>
                </a:solidFill>
                <a:cs typeface="Arial" panose="020B0604020202020204" pitchFamily="34" charset="0"/>
              </a:rPr>
              <a:t>beams</a:t>
            </a:r>
            <a:r>
              <a:rPr lang="fr-FR" sz="1100" i="1" dirty="0" smtClean="0">
                <a:solidFill>
                  <a:schemeClr val="bg1">
                    <a:lumMod val="50000"/>
                  </a:schemeClr>
                </a:solidFill>
                <a:cs typeface="Arial" panose="020B0604020202020204" pitchFamily="34" charset="0"/>
              </a:rPr>
              <a:t> at 1,4 </a:t>
            </a:r>
            <a:r>
              <a:rPr lang="fr-FR" sz="1100" i="1" dirty="0" err="1" smtClean="0">
                <a:solidFill>
                  <a:schemeClr val="bg1">
                    <a:lumMod val="50000"/>
                  </a:schemeClr>
                </a:solidFill>
                <a:cs typeface="Arial" panose="020B0604020202020204" pitchFamily="34" charset="0"/>
              </a:rPr>
              <a:t>MeV.u</a:t>
            </a:r>
            <a:r>
              <a:rPr lang="fr-FR" sz="1100" i="1" dirty="0" smtClean="0">
                <a:solidFill>
                  <a:schemeClr val="bg1">
                    <a:lumMod val="50000"/>
                  </a:schemeClr>
                </a:solidFill>
                <a:cs typeface="Arial" panose="020B0604020202020204" pitchFamily="34" charset="0"/>
              </a:rPr>
              <a:t> at the GSI UNILAC »</a:t>
            </a:r>
            <a:endParaRPr lang="en-US" sz="1100" dirty="0">
              <a:solidFill>
                <a:schemeClr val="bg1">
                  <a:lumMod val="50000"/>
                </a:schemeClr>
              </a:solidFill>
            </a:endParaRPr>
          </a:p>
          <a:p>
            <a:pPr marL="228600" indent="-228600">
              <a:buAutoNum type="arabicPeriod"/>
            </a:pPr>
            <a:r>
              <a:rPr lang="fr-FR" sz="1100" i="1" dirty="0" smtClean="0">
                <a:solidFill>
                  <a:schemeClr val="bg1">
                    <a:lumMod val="50000"/>
                  </a:schemeClr>
                </a:solidFill>
                <a:cs typeface="Arial" panose="020B0604020202020204" pitchFamily="34" charset="0"/>
              </a:rPr>
              <a:t>H. Imao et al., Proc. Cyclotrons 2013, pp. 265-268, « R&amp;D of </a:t>
            </a:r>
            <a:r>
              <a:rPr lang="fr-FR" sz="1100" i="1" dirty="0" err="1" smtClean="0">
                <a:solidFill>
                  <a:schemeClr val="bg1">
                    <a:lumMod val="50000"/>
                  </a:schemeClr>
                </a:solidFill>
                <a:cs typeface="Arial" panose="020B0604020202020204" pitchFamily="34" charset="0"/>
              </a:rPr>
              <a:t>helium</a:t>
            </a:r>
            <a:r>
              <a:rPr lang="fr-FR" sz="1100" i="1" dirty="0" smtClean="0">
                <a:solidFill>
                  <a:schemeClr val="bg1">
                    <a:lumMod val="50000"/>
                  </a:schemeClr>
                </a:solidFill>
                <a:cs typeface="Arial" panose="020B0604020202020204" pitchFamily="34" charset="0"/>
              </a:rPr>
              <a:t> </a:t>
            </a:r>
            <a:r>
              <a:rPr lang="fr-FR" sz="1100" i="1" dirty="0" err="1" smtClean="0">
                <a:solidFill>
                  <a:schemeClr val="bg1">
                    <a:lumMod val="50000"/>
                  </a:schemeClr>
                </a:solidFill>
                <a:cs typeface="Arial" panose="020B0604020202020204" pitchFamily="34" charset="0"/>
              </a:rPr>
              <a:t>gas</a:t>
            </a:r>
            <a:r>
              <a:rPr lang="fr-FR" sz="1100" i="1" dirty="0" smtClean="0">
                <a:solidFill>
                  <a:schemeClr val="bg1">
                    <a:lumMod val="50000"/>
                  </a:schemeClr>
                </a:solidFill>
                <a:cs typeface="Arial" panose="020B0604020202020204" pitchFamily="34" charset="0"/>
              </a:rPr>
              <a:t> stripper for intense uranium </a:t>
            </a:r>
            <a:r>
              <a:rPr lang="fr-FR" sz="1100" i="1" dirty="0" err="1" smtClean="0">
                <a:solidFill>
                  <a:schemeClr val="bg1">
                    <a:lumMod val="50000"/>
                  </a:schemeClr>
                </a:solidFill>
                <a:cs typeface="Arial" panose="020B0604020202020204" pitchFamily="34" charset="0"/>
              </a:rPr>
              <a:t>beams</a:t>
            </a:r>
            <a:r>
              <a:rPr lang="fr-FR" sz="1100" i="1" dirty="0" smtClean="0">
                <a:solidFill>
                  <a:schemeClr val="bg1">
                    <a:lumMod val="50000"/>
                  </a:schemeClr>
                </a:solidFill>
                <a:cs typeface="Arial" panose="020B0604020202020204" pitchFamily="34" charset="0"/>
              </a:rPr>
              <a:t> »</a:t>
            </a:r>
          </a:p>
        </p:txBody>
      </p:sp>
      <p:grpSp>
        <p:nvGrpSpPr>
          <p:cNvPr id="7" name="Groupe 6"/>
          <p:cNvGrpSpPr/>
          <p:nvPr/>
        </p:nvGrpSpPr>
        <p:grpSpPr>
          <a:xfrm>
            <a:off x="841369" y="3455854"/>
            <a:ext cx="3776091" cy="3346850"/>
            <a:chOff x="4155816" y="3250214"/>
            <a:chExt cx="3776091" cy="3346850"/>
          </a:xfrm>
        </p:grpSpPr>
        <p:pic>
          <p:nvPicPr>
            <p:cNvPr id="8" name="Image 7"/>
            <p:cNvPicPr>
              <a:picLocks noChangeAspect="1"/>
            </p:cNvPicPr>
            <p:nvPr/>
          </p:nvPicPr>
          <p:blipFill>
            <a:blip r:embed="rId3"/>
            <a:stretch>
              <a:fillRect/>
            </a:stretch>
          </p:blipFill>
          <p:spPr>
            <a:xfrm>
              <a:off x="4155816" y="3250214"/>
              <a:ext cx="3776091" cy="3309747"/>
            </a:xfrm>
            <a:prstGeom prst="rect">
              <a:avLst/>
            </a:prstGeom>
          </p:spPr>
        </p:pic>
        <p:sp>
          <p:nvSpPr>
            <p:cNvPr id="9" name="ZoneTexte 8"/>
            <p:cNvSpPr txBox="1"/>
            <p:nvPr/>
          </p:nvSpPr>
          <p:spPr>
            <a:xfrm>
              <a:off x="6534614" y="6289287"/>
              <a:ext cx="854721" cy="307777"/>
            </a:xfrm>
            <a:prstGeom prst="rect">
              <a:avLst/>
            </a:prstGeom>
            <a:noFill/>
          </p:spPr>
          <p:txBody>
            <a:bodyPr wrap="none" rtlCol="0">
              <a:spAutoFit/>
            </a:bodyPr>
            <a:lstStyle/>
            <a:p>
              <a:r>
                <a:rPr lang="fr-FR" sz="1400" dirty="0" err="1" smtClean="0"/>
                <a:t>from</a:t>
              </a:r>
              <a:r>
                <a:rPr lang="fr-FR" sz="1400" dirty="0" smtClean="0"/>
                <a:t> [1]</a:t>
              </a:r>
              <a:endParaRPr lang="en-US" sz="1400" dirty="0"/>
            </a:p>
          </p:txBody>
        </p:sp>
      </p:grpSp>
      <mc:AlternateContent xmlns:mc="http://schemas.openxmlformats.org/markup-compatibility/2006" xmlns:a14="http://schemas.microsoft.com/office/drawing/2010/main">
        <mc:Choice Requires="a14">
          <p:sp>
            <p:nvSpPr>
              <p:cNvPr id="10" name="Rectangle 9"/>
              <p:cNvSpPr/>
              <p:nvPr/>
            </p:nvSpPr>
            <p:spPr>
              <a:xfrm>
                <a:off x="1415943" y="165173"/>
                <a:ext cx="3201517" cy="369332"/>
              </a:xfrm>
              <a:prstGeom prst="rect">
                <a:avLst/>
              </a:prstGeom>
            </p:spPr>
            <p:txBody>
              <a:bodyPr wrap="none">
                <a:spAutoFit/>
              </a:bodyPr>
              <a:lstStyle/>
              <a:p>
                <a:r>
                  <a:rPr lang="fr-FR" b="1" dirty="0">
                    <a:solidFill>
                      <a:schemeClr val="accent2"/>
                    </a:solidFill>
                  </a:rPr>
                  <a:t>Hi</a:t>
                </a:r>
                <a:r>
                  <a:rPr lang="fr-FR" b="1" baseline="30000" dirty="0" err="1">
                    <a:solidFill>
                      <a:schemeClr val="accent2"/>
                    </a:solidFill>
                  </a:rPr>
                  <a:t>q</a:t>
                </a:r>
                <a:r>
                  <a:rPr lang="fr-FR" b="1" baseline="30000" dirty="0">
                    <a:solidFill>
                      <a:schemeClr val="accent2"/>
                    </a:solidFill>
                  </a:rPr>
                  <a:t>+</a:t>
                </a:r>
                <a:r>
                  <a:rPr lang="fr-FR" dirty="0"/>
                  <a:t> (</a:t>
                </a:r>
                <a:r>
                  <a:rPr lang="fr-FR" b="1" dirty="0">
                    <a:solidFill>
                      <a:srgbClr val="00B050"/>
                    </a:solidFill>
                  </a:rPr>
                  <a:t>C</a:t>
                </a:r>
                <a:r>
                  <a:rPr lang="fr-FR" dirty="0"/>
                  <a:t> ,  stripping)	</a:t>
                </a:r>
                <a14:m>
                  <m:oMath xmlns:m="http://schemas.openxmlformats.org/officeDocument/2006/math">
                    <m:r>
                      <m:rPr>
                        <m:nor/>
                      </m:rPr>
                      <a:rPr lang="fr-FR" b="1" dirty="0">
                        <a:solidFill>
                          <a:schemeClr val="bg1">
                            <a:lumMod val="50000"/>
                          </a:schemeClr>
                        </a:solidFill>
                      </a:rPr>
                      <m:t>Hi</m:t>
                    </m:r>
                    <m:r>
                      <m:rPr>
                        <m:nor/>
                      </m:rPr>
                      <a:rPr lang="fr-FR" b="1" baseline="30000" dirty="0">
                        <a:solidFill>
                          <a:schemeClr val="bg1">
                            <a:lumMod val="50000"/>
                          </a:schemeClr>
                        </a:solidFill>
                      </a:rPr>
                      <m:t>(</m:t>
                    </m:r>
                    <m:r>
                      <m:rPr>
                        <m:nor/>
                      </m:rPr>
                      <a:rPr lang="fr-FR" b="1" baseline="30000" dirty="0">
                        <a:solidFill>
                          <a:schemeClr val="bg1">
                            <a:lumMod val="50000"/>
                          </a:schemeClr>
                        </a:solidFill>
                      </a:rPr>
                      <m:t>q</m:t>
                    </m:r>
                    <m:r>
                      <m:rPr>
                        <m:nor/>
                      </m:rPr>
                      <a:rPr lang="fr-FR" b="1" baseline="30000" dirty="0">
                        <a:solidFill>
                          <a:schemeClr val="bg1">
                            <a:lumMod val="50000"/>
                          </a:schemeClr>
                        </a:solidFill>
                      </a:rPr>
                      <m:t>+</m:t>
                    </m:r>
                    <m:r>
                      <m:rPr>
                        <m:nor/>
                      </m:rPr>
                      <a:rPr lang="fr-FR" b="1" baseline="30000" dirty="0">
                        <a:solidFill>
                          <a:schemeClr val="bg1">
                            <a:lumMod val="50000"/>
                          </a:schemeClr>
                        </a:solidFill>
                      </a:rPr>
                      <m:t>n</m:t>
                    </m:r>
                    <m:r>
                      <m:rPr>
                        <m:nor/>
                      </m:rPr>
                      <a:rPr lang="fr-FR" b="1" baseline="30000" dirty="0">
                        <a:solidFill>
                          <a:schemeClr val="bg1">
                            <a:lumMod val="50000"/>
                          </a:schemeClr>
                        </a:solidFill>
                      </a:rPr>
                      <m:t>)+</m:t>
                    </m:r>
                  </m:oMath>
                </a14:m>
                <a:endParaRPr lang="en-US" b="1" dirty="0">
                  <a:solidFill>
                    <a:schemeClr val="bg1">
                      <a:lumMod val="50000"/>
                    </a:schemeClr>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415943" y="165173"/>
                <a:ext cx="3201517" cy="369332"/>
              </a:xfrm>
              <a:prstGeom prst="rect">
                <a:avLst/>
              </a:prstGeom>
              <a:blipFill>
                <a:blip r:embed="rId4"/>
                <a:stretch>
                  <a:fillRect l="-1524" t="-8197" b="-24590"/>
                </a:stretch>
              </a:blipFill>
            </p:spPr>
            <p:txBody>
              <a:bodyPr/>
              <a:lstStyle/>
              <a:p>
                <a:r>
                  <a:rPr lang="en-US">
                    <a:noFill/>
                  </a:rPr>
                  <a:t> </a:t>
                </a:r>
              </a:p>
            </p:txBody>
          </p:sp>
        </mc:Fallback>
      </mc:AlternateContent>
      <p:pic>
        <p:nvPicPr>
          <p:cNvPr id="11" name="Image 10"/>
          <p:cNvPicPr>
            <a:picLocks noChangeAspect="1"/>
          </p:cNvPicPr>
          <p:nvPr/>
        </p:nvPicPr>
        <p:blipFill>
          <a:blip r:embed="rId5"/>
          <a:stretch>
            <a:fillRect/>
          </a:stretch>
        </p:blipFill>
        <p:spPr>
          <a:xfrm>
            <a:off x="1525689" y="631964"/>
            <a:ext cx="3420999" cy="2608707"/>
          </a:xfrm>
          <a:prstGeom prst="rect">
            <a:avLst/>
          </a:prstGeom>
        </p:spPr>
      </p:pic>
      <p:grpSp>
        <p:nvGrpSpPr>
          <p:cNvPr id="15" name="Groupe 14"/>
          <p:cNvGrpSpPr/>
          <p:nvPr/>
        </p:nvGrpSpPr>
        <p:grpSpPr>
          <a:xfrm>
            <a:off x="4732895" y="3509253"/>
            <a:ext cx="3218900" cy="2569423"/>
            <a:chOff x="4732895" y="3509253"/>
            <a:chExt cx="3218900" cy="2569423"/>
          </a:xfrm>
        </p:grpSpPr>
        <p:pic>
          <p:nvPicPr>
            <p:cNvPr id="12" name="Image 11"/>
            <p:cNvPicPr>
              <a:picLocks noChangeAspect="1"/>
            </p:cNvPicPr>
            <p:nvPr/>
          </p:nvPicPr>
          <p:blipFill>
            <a:blip r:embed="rId6"/>
            <a:stretch>
              <a:fillRect/>
            </a:stretch>
          </p:blipFill>
          <p:spPr>
            <a:xfrm>
              <a:off x="4732895" y="3746480"/>
              <a:ext cx="2822353" cy="2332196"/>
            </a:xfrm>
            <a:prstGeom prst="rect">
              <a:avLst/>
            </a:prstGeom>
          </p:spPr>
        </p:pic>
        <p:sp>
          <p:nvSpPr>
            <p:cNvPr id="13" name="ZoneTexte 12"/>
            <p:cNvSpPr txBox="1"/>
            <p:nvPr/>
          </p:nvSpPr>
          <p:spPr>
            <a:xfrm>
              <a:off x="7097074" y="3509253"/>
              <a:ext cx="854721" cy="307777"/>
            </a:xfrm>
            <a:prstGeom prst="rect">
              <a:avLst/>
            </a:prstGeom>
            <a:noFill/>
          </p:spPr>
          <p:txBody>
            <a:bodyPr wrap="none" rtlCol="0">
              <a:spAutoFit/>
            </a:bodyPr>
            <a:lstStyle/>
            <a:p>
              <a:r>
                <a:rPr lang="fr-FR" sz="1400" dirty="0" err="1" smtClean="0"/>
                <a:t>from</a:t>
              </a:r>
              <a:r>
                <a:rPr lang="fr-FR" sz="1400" dirty="0" smtClean="0"/>
                <a:t> [2]</a:t>
              </a:r>
              <a:endParaRPr lang="en-US" sz="1400" dirty="0"/>
            </a:p>
          </p:txBody>
        </p:sp>
      </p:grpSp>
      <p:pic>
        <p:nvPicPr>
          <p:cNvPr id="14" name="Image 13"/>
          <p:cNvPicPr>
            <a:picLocks noChangeAspect="1"/>
          </p:cNvPicPr>
          <p:nvPr/>
        </p:nvPicPr>
        <p:blipFill>
          <a:blip r:embed="rId7"/>
          <a:stretch>
            <a:fillRect/>
          </a:stretch>
        </p:blipFill>
        <p:spPr>
          <a:xfrm>
            <a:off x="8159224" y="3189181"/>
            <a:ext cx="3752850" cy="2924175"/>
          </a:xfrm>
          <a:prstGeom prst="rect">
            <a:avLst/>
          </a:prstGeom>
        </p:spPr>
      </p:pic>
      <p:sp>
        <p:nvSpPr>
          <p:cNvPr id="16" name="ZoneTexte 15"/>
          <p:cNvSpPr txBox="1"/>
          <p:nvPr/>
        </p:nvSpPr>
        <p:spPr>
          <a:xfrm>
            <a:off x="10884772" y="5805579"/>
            <a:ext cx="854721" cy="307777"/>
          </a:xfrm>
          <a:prstGeom prst="rect">
            <a:avLst/>
          </a:prstGeom>
          <a:noFill/>
        </p:spPr>
        <p:txBody>
          <a:bodyPr wrap="none" rtlCol="0">
            <a:spAutoFit/>
          </a:bodyPr>
          <a:lstStyle/>
          <a:p>
            <a:r>
              <a:rPr lang="fr-FR" sz="1400" dirty="0" err="1" smtClean="0"/>
              <a:t>from</a:t>
            </a:r>
            <a:r>
              <a:rPr lang="fr-FR" sz="1400" dirty="0" smtClean="0"/>
              <a:t> [3]</a:t>
            </a:r>
            <a:endParaRPr lang="en-US" sz="1400" dirty="0"/>
          </a:p>
        </p:txBody>
      </p:sp>
    </p:spTree>
    <p:extLst>
      <p:ext uri="{BB962C8B-B14F-4D97-AF65-F5344CB8AC3E}">
        <p14:creationId xmlns:p14="http://schemas.microsoft.com/office/powerpoint/2010/main" val="55531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2248</TotalTime>
  <Words>4956</Words>
  <Application>Microsoft Office PowerPoint</Application>
  <PresentationFormat>Grand écran</PresentationFormat>
  <Paragraphs>1056</Paragraphs>
  <Slides>49</Slides>
  <Notes>21</Notes>
  <HiddenSlides>4</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2</vt:i4>
      </vt:variant>
      <vt:variant>
        <vt:lpstr>Titres des diapositives</vt:lpstr>
      </vt:variant>
      <vt:variant>
        <vt:i4>49</vt:i4>
      </vt:variant>
    </vt:vector>
  </HeadingPairs>
  <TitlesOfParts>
    <vt:vector size="68" baseType="lpstr">
      <vt:lpstr>MS PGothic</vt:lpstr>
      <vt:lpstr>游ゴシック</vt:lpstr>
      <vt:lpstr>Arial</vt:lpstr>
      <vt:lpstr>Arial Bold</vt:lpstr>
      <vt:lpstr>Calibri</vt:lpstr>
      <vt:lpstr>Calibri Light</vt:lpstr>
      <vt:lpstr>Cambria Math</vt:lpstr>
      <vt:lpstr>Century Gothic</vt:lpstr>
      <vt:lpstr>CMR10</vt:lpstr>
      <vt:lpstr>Helvetica Neue Medium</vt:lpstr>
      <vt:lpstr>New York</vt:lpstr>
      <vt:lpstr>Symbol</vt:lpstr>
      <vt:lpstr>Tahoma</vt:lpstr>
      <vt:lpstr>Times New Roman</vt:lpstr>
      <vt:lpstr>Wingdings</vt:lpstr>
      <vt:lpstr>Wingdings 3</vt:lpstr>
      <vt:lpstr>Brin</vt:lpstr>
      <vt:lpstr>Immagine bitmap</vt:lpstr>
      <vt:lpstr>Adobe Acrobat Document</vt:lpstr>
      <vt:lpstr>« Next » Generation of Targets</vt:lpstr>
      <vt:lpstr>Présentation PowerPoint</vt:lpstr>
      <vt:lpstr>Présentation PowerPoint</vt:lpstr>
      <vt:lpstr>Présentation PowerPoint</vt:lpstr>
      <vt:lpstr>Présentation PowerPoint</vt:lpstr>
      <vt:lpstr>Thin targetsfor nuclear physics experiments</vt:lpstr>
      <vt:lpstr>Présentation PowerPoint</vt:lpstr>
      <vt:lpstr>Présentation PowerPoint</vt:lpstr>
      <vt:lpstr>Liquid or Gaseous targets</vt:lpstr>
      <vt:lpstr>Gaseous equilibrium foils for S3 ?</vt:lpstr>
      <vt:lpstr>Actinide Targets</vt:lpstr>
      <vt:lpstr>Actinide Targets</vt:lpstr>
      <vt:lpstr>Présentation PowerPoint</vt:lpstr>
      <vt:lpstr>Présentation PowerPoint</vt:lpstr>
      <vt:lpstr>Présentation PowerPoint</vt:lpstr>
      <vt:lpstr>Comparisons</vt:lpstr>
      <vt:lpstr>Activités de recherche groupe radiochimie, C. Cannes Electrodépôt d’actinides et lanthanides en milieux non-aqueux</vt:lpstr>
      <vt:lpstr>Electrodépôt de Nd sur Al : Concentration de l’eau et tension imposée</vt:lpstr>
      <vt:lpstr>Présentation PowerPoint</vt:lpstr>
      <vt:lpstr>New targets for SPIRAL1</vt:lpstr>
      <vt:lpstr>Nouvelles cibles épaisses pour Spiral 1</vt:lpstr>
      <vt:lpstr>Présentation PowerPoint</vt:lpstr>
      <vt:lpstr>Présentation PowerPoint</vt:lpstr>
      <vt:lpstr>Présentation PowerPoint</vt:lpstr>
      <vt:lpstr>Présentation PowerPoint</vt:lpstr>
      <vt:lpstr>Si besoin</vt:lpstr>
      <vt:lpstr>Présentation PowerPoint</vt:lpstr>
      <vt:lpstr>Characterisation</vt:lpstr>
      <vt:lpstr>Présentation PowerPoint</vt:lpstr>
      <vt:lpstr>Présentation PowerPoint</vt:lpstr>
      <vt:lpstr>Présentation PowerPoint</vt:lpstr>
      <vt:lpstr>Présentation PowerPoint</vt:lpstr>
      <vt:lpstr>Application - 2</vt:lpstr>
      <vt:lpstr>Contexte</vt:lpstr>
      <vt:lpstr>Méthode utilisée : Electroprécipitation</vt:lpstr>
      <vt:lpstr>Electroprécipitation : Principe</vt:lpstr>
      <vt:lpstr>Electroprécipitation : Optimisation des conditions de dépôt</vt:lpstr>
      <vt:lpstr>Electroprécipitation : Cas du néodyme</vt:lpstr>
      <vt:lpstr>Electrodépôt de Nd sur Al : Choix de l’électrolyte</vt:lpstr>
      <vt:lpstr>Electrodépôt de Nd sur Al : Choix de l’électrolyte, concentration de l’eau</vt:lpstr>
      <vt:lpstr>Electrodépôt de Nd sur Al : Concentration de l’eau et tension imposée</vt:lpstr>
      <vt:lpstr>Electrodépôt de Nd sur Al : Effet du temps d’électrolyse</vt:lpstr>
      <vt:lpstr>Electrodépôt de Nd sur Al : Cinétique de dépôt</vt:lpstr>
      <vt:lpstr>New targets for SPIRAL1</vt:lpstr>
      <vt:lpstr>Présentation PowerPoint</vt:lpstr>
      <vt:lpstr>Nouvelles cibles épaisses pour Spiral 1</vt:lpstr>
      <vt:lpstr>Cibles ISOL Spiral 1 Projet de tests sur LISE</vt:lpstr>
      <vt:lpstr>Etude d’une cible Niobium</vt:lpstr>
      <vt:lpstr>Actinide Targets</vt:lpstr>
    </vt:vector>
  </TitlesOfParts>
  <Company>Ganil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of Targets</dc:title>
  <dc:creator>Stodel Christelle</dc:creator>
  <cp:lastModifiedBy>Stodel Christelle</cp:lastModifiedBy>
  <cp:revision>145</cp:revision>
  <cp:lastPrinted>2020-01-17T09:14:28Z</cp:lastPrinted>
  <dcterms:created xsi:type="dcterms:W3CDTF">2019-12-03T09:44:49Z</dcterms:created>
  <dcterms:modified xsi:type="dcterms:W3CDTF">2020-01-20T09:06:49Z</dcterms:modified>
</cp:coreProperties>
</file>