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69" r:id="rId1"/>
  </p:sldMasterIdLst>
  <p:notesMasterIdLst>
    <p:notesMasterId r:id="rId36"/>
  </p:notesMasterIdLst>
  <p:sldIdLst>
    <p:sldId id="332" r:id="rId2"/>
    <p:sldId id="327" r:id="rId3"/>
    <p:sldId id="321" r:id="rId4"/>
    <p:sldId id="368" r:id="rId5"/>
    <p:sldId id="322" r:id="rId6"/>
    <p:sldId id="361" r:id="rId7"/>
    <p:sldId id="328" r:id="rId8"/>
    <p:sldId id="311" r:id="rId9"/>
    <p:sldId id="312" r:id="rId10"/>
    <p:sldId id="288" r:id="rId11"/>
    <p:sldId id="369" r:id="rId12"/>
    <p:sldId id="338" r:id="rId13"/>
    <p:sldId id="280" r:id="rId14"/>
    <p:sldId id="339" r:id="rId15"/>
    <p:sldId id="307" r:id="rId16"/>
    <p:sldId id="257" r:id="rId17"/>
    <p:sldId id="258" r:id="rId18"/>
    <p:sldId id="259" r:id="rId19"/>
    <p:sldId id="260" r:id="rId20"/>
    <p:sldId id="261" r:id="rId21"/>
    <p:sldId id="266" r:id="rId22"/>
    <p:sldId id="262" r:id="rId23"/>
    <p:sldId id="263" r:id="rId24"/>
    <p:sldId id="264" r:id="rId25"/>
    <p:sldId id="265" r:id="rId26"/>
    <p:sldId id="267" r:id="rId27"/>
    <p:sldId id="268" r:id="rId28"/>
    <p:sldId id="370" r:id="rId29"/>
    <p:sldId id="346" r:id="rId30"/>
    <p:sldId id="313" r:id="rId31"/>
    <p:sldId id="352" r:id="rId32"/>
    <p:sldId id="357" r:id="rId33"/>
    <p:sldId id="298" r:id="rId34"/>
    <p:sldId id="358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400"/>
    <a:srgbClr val="F36A71"/>
    <a:srgbClr val="8FAADC"/>
    <a:srgbClr val="F299A9"/>
    <a:srgbClr val="EC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6DF"/>
          </a:solidFill>
        </a:fill>
      </a:tcStyle>
    </a:wholeTbl>
    <a:band2H>
      <a:tcTxStyle/>
      <a:tcStyle>
        <a:tcBdr/>
        <a:fill>
          <a:solidFill>
            <a:srgbClr val="E7ECE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5CB"/>
          </a:solidFill>
        </a:fill>
      </a:tcStyle>
    </a:wholeTbl>
    <a:band2H>
      <a:tcTxStyle/>
      <a:tcStyle>
        <a:tcBdr/>
        <a:fill>
          <a:solidFill>
            <a:srgbClr val="FAEBE7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CA"/>
          </a:solidFill>
        </a:fill>
      </a:tcStyle>
    </a:wholeTbl>
    <a:band2H>
      <a:tcTxStyle/>
      <a:tcStyle>
        <a:tcBdr/>
        <a:fill>
          <a:solidFill>
            <a:srgbClr val="F4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/>
    <p:restoredTop sz="95329"/>
  </p:normalViewPr>
  <p:slideViewPr>
    <p:cSldViewPr snapToGrid="0" snapToObjects="1">
      <p:cViewPr>
        <p:scale>
          <a:sx n="100" d="100"/>
          <a:sy n="100" d="100"/>
        </p:scale>
        <p:origin x="14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056F-FD22-314D-9E4B-D994CEEE380D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50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D06E-4259-8E42-86EB-A704BF4B7FAE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647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96D41-B474-E549-B3ED-0FC64EC485B8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262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31FD-9285-1A43-94B3-3726156AFED7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70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7548-9990-F74F-A7E0-75470616291F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1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530A5-6454-C341-8E36-B1DCD9B7AD3E}" type="datetime1">
              <a:rPr lang="fr-FR" smtClean="0"/>
              <a:t>19/01/2020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8161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2FD5A-19F8-4046-BEF5-1DB6C66B5F05}" type="datetime1">
              <a:rPr lang="fr-FR" smtClean="0"/>
              <a:t>19/01/2020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391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4EC81-D3AF-FE4A-BC2F-ED09E73C364D}" type="datetime1">
              <a:rPr lang="fr-FR" smtClean="0"/>
              <a:t>19/01/2020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572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76E-E012-A240-BED6-CA83C20FA7FF}" type="datetime1">
              <a:rPr lang="fr-FR" smtClean="0"/>
              <a:t>19/01/2020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48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191-6705-554A-8089-AFF97DDE2DC1}" type="datetime1">
              <a:rPr lang="fr-FR" smtClean="0"/>
              <a:t>19/01/2020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317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CBC6-BDA9-AE4B-A127-7F24E0728DF1}" type="datetime1">
              <a:rPr lang="fr-FR" smtClean="0"/>
              <a:t>19/01/2020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FCC Week 2018, 9
-
13 April 2018, Amsterdam, Netherlands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546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E947-BD51-A64B-96ED-2F6655279B4F}" type="datetime1">
              <a:rPr lang="fr-FR" smtClean="0"/>
              <a:t>19/01/2020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680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.png"/><Relationship Id="rId7" Type="http://schemas.openxmlformats.org/officeDocument/2006/relationships/image" Target="../media/image2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6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79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6EE4A6-6BF8-5942-9757-9D62E1A4CA25}"/>
              </a:ext>
            </a:extLst>
          </p:cNvPr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06" y="8131"/>
            <a:ext cx="12204000" cy="1298435"/>
          </a:xfrm>
          <a:prstGeom prst="rect">
            <a:avLst/>
          </a:prstGeom>
        </p:spPr>
      </p:pic>
      <p:sp>
        <p:nvSpPr>
          <p:cNvPr id="124" name="Sous-titre 2"/>
          <p:cNvSpPr txBox="1">
            <a:spLocks noGrp="1"/>
          </p:cNvSpPr>
          <p:nvPr>
            <p:ph type="subTitle" idx="1"/>
          </p:nvPr>
        </p:nvSpPr>
        <p:spPr>
          <a:xfrm>
            <a:off x="307701" y="3479459"/>
            <a:ext cx="6886475" cy="6438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Walid </a:t>
            </a:r>
            <a:r>
              <a:rPr lang="en-GB" sz="2200" dirty="0" err="1">
                <a:solidFill>
                  <a:schemeClr val="accent1">
                    <a:lumMod val="75000"/>
                  </a:schemeClr>
                </a:solidFill>
              </a:rPr>
              <a:t>Kaabi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accent1">
                    <a:lumMod val="75000"/>
                  </a:schemeClr>
                </a:solidFill>
              </a:rPr>
              <a:t>IJCLab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-CNRS/IN2P3</a:t>
            </a:r>
          </a:p>
        </p:txBody>
      </p:sp>
      <p:pic>
        <p:nvPicPr>
          <p:cNvPr id="6" name="image16.png">
            <a:extLst>
              <a:ext uri="{FF2B5EF4-FFF2-40B4-BE49-F238E27FC236}">
                <a16:creationId xmlns:a16="http://schemas.microsoft.com/office/drawing/2014/main" id="{356D0F6A-E5FE-6B43-A265-F467A57786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184" y="4901435"/>
            <a:ext cx="1857304" cy="485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9.png">
            <a:extLst>
              <a:ext uri="{FF2B5EF4-FFF2-40B4-BE49-F238E27FC236}">
                <a16:creationId xmlns:a16="http://schemas.microsoft.com/office/drawing/2014/main" id="{94890A34-0AF5-9149-9CD6-8228DD79B2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288" y="4942379"/>
            <a:ext cx="1812244" cy="43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 descr="Fichier:Logo CERN.jpg">
            <a:extLst>
              <a:ext uri="{FF2B5EF4-FFF2-40B4-BE49-F238E27FC236}">
                <a16:creationId xmlns:a16="http://schemas.microsoft.com/office/drawing/2014/main" id="{7374EBEC-A911-AD42-A501-38C51E19C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5166" y="3768510"/>
            <a:ext cx="795339" cy="7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ésultat de recherche d'images pour &quot;Liverpool university logo&quot;">
            <a:extLst>
              <a:ext uri="{FF2B5EF4-FFF2-40B4-BE49-F238E27FC236}">
                <a16:creationId xmlns:a16="http://schemas.microsoft.com/office/drawing/2014/main" id="{6851C6BB-D12E-B043-8EF6-7232BC17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9781" y="5622818"/>
            <a:ext cx="1828055" cy="7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ésultat de recherche d'images pour &quot;Budker institute novosibirsk logo&quot;">
            <a:extLst>
              <a:ext uri="{FF2B5EF4-FFF2-40B4-BE49-F238E27FC236}">
                <a16:creationId xmlns:a16="http://schemas.microsoft.com/office/drawing/2014/main" id="{B0D796A5-9539-F34D-97C4-AA8FECF6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924" y="5620808"/>
            <a:ext cx="1408365" cy="7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ésultat de recherche d'images pour &quot;logo in2p3&quot;">
            <a:extLst>
              <a:ext uri="{FF2B5EF4-FFF2-40B4-BE49-F238E27FC236}">
                <a16:creationId xmlns:a16="http://schemas.microsoft.com/office/drawing/2014/main" id="{DE898FA4-CF11-974B-AFAB-DD1206042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452" y="3802054"/>
            <a:ext cx="1356944" cy="7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FAE6C8-8AD7-1D47-82D8-6599D6F157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57" y="5210009"/>
            <a:ext cx="1985343" cy="1199268"/>
          </a:xfrm>
          <a:prstGeom prst="rect">
            <a:avLst/>
          </a:prstGeom>
        </p:spPr>
      </p:pic>
      <p:sp>
        <p:nvSpPr>
          <p:cNvPr id="123" name="Titre 1"/>
          <p:cNvSpPr txBox="1">
            <a:spLocks noGrp="1"/>
          </p:cNvSpPr>
          <p:nvPr>
            <p:ph type="ctrTitle"/>
          </p:nvPr>
        </p:nvSpPr>
        <p:spPr>
          <a:xfrm>
            <a:off x="237336" y="2105055"/>
            <a:ext cx="9122564" cy="11462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lang="en-GB" sz="2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R&amp;D sur les ERLs: PERLE et </a:t>
            </a:r>
            <a:r>
              <a:rPr lang="en-GB" sz="2600" dirty="0" err="1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eRIB</a:t>
            </a:r>
            <a:r>
              <a:rPr lang="en-GB" sz="2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FD7789-8F95-7942-8074-1353E52050A8}"/>
              </a:ext>
            </a:extLst>
          </p:cNvPr>
          <p:cNvSpPr txBox="1"/>
          <p:nvPr/>
        </p:nvSpPr>
        <p:spPr>
          <a:xfrm>
            <a:off x="186535" y="30403"/>
            <a:ext cx="11291232" cy="1224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800" dirty="0">
                <a:solidFill>
                  <a:schemeClr val="bg1"/>
                </a:solidFill>
              </a:rPr>
              <a:t>Exercice de prospective Nationale</a:t>
            </a:r>
          </a:p>
          <a:p>
            <a:pPr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sz="2400" dirty="0">
                <a:solidFill>
                  <a:schemeClr val="bg1"/>
                </a:solidFill>
              </a:rPr>
              <a:t>Séminaire Thématique G07: Accélérateurs et instrumentation Associée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431FE-9382-B74B-9CC5-3CA0F8558E79}"/>
              </a:ext>
            </a:extLst>
          </p:cNvPr>
          <p:cNvSpPr/>
          <p:nvPr/>
        </p:nvSpPr>
        <p:spPr>
          <a:xfrm>
            <a:off x="356597" y="4363455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Orsay,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330580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ZoneTexte 300"/>
          <p:cNvSpPr txBox="1"/>
          <p:nvPr/>
        </p:nvSpPr>
        <p:spPr>
          <a:xfrm>
            <a:off x="265973" y="251097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Development and further R&amp;D toward PERLE TDR 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29" name="Espace réservé du numéro de diapositive 4">
            <a:extLst>
              <a:ext uri="{FF2B5EF4-FFF2-40B4-BE49-F238E27FC236}">
                <a16:creationId xmlns:a16="http://schemas.microsoft.com/office/drawing/2014/main" id="{BC4A3F9F-0373-5644-BE50-E364593E400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10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76F1360-8E4B-984B-A8E3-B37C03E1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19414E1-DA86-E648-B1F0-2249D5038641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10345104-2130-EA4E-B89E-5F3D66828EA0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8A2B30-8843-384C-8D6A-570FC76FD091}"/>
              </a:ext>
            </a:extLst>
          </p:cNvPr>
          <p:cNvSpPr txBox="1"/>
          <p:nvPr/>
        </p:nvSpPr>
        <p:spPr>
          <a:xfrm>
            <a:off x="152516" y="1098035"/>
            <a:ext cx="1182285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Lattice design</a:t>
            </a:r>
            <a:r>
              <a:rPr lang="en-US" dirty="0">
                <a:latin typeface="+mn-lt"/>
              </a:rPr>
              <a:t>: optimization of arcs and switchyards lattice, study of optics tolerances, prototyping of main magnets, start to end simulation.</a:t>
            </a: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Development of high-average-current, low-emittance </a:t>
            </a:r>
            <a:r>
              <a:rPr lang="en-US" b="1" dirty="0">
                <a:latin typeface="+mn-lt"/>
              </a:rPr>
              <a:t>electron gun</a:t>
            </a:r>
            <a:r>
              <a:rPr lang="en-US" dirty="0">
                <a:latin typeface="+mn-lt"/>
              </a:rPr>
              <a:t>: upgrade of existent DC gun, </a:t>
            </a:r>
            <a:r>
              <a:rPr lang="en-US" b="1" dirty="0">
                <a:latin typeface="+mn-lt"/>
              </a:rPr>
              <a:t>photo-cathode</a:t>
            </a:r>
            <a:r>
              <a:rPr lang="en-US" dirty="0">
                <a:latin typeface="+mn-lt"/>
              </a:rPr>
              <a:t> development for both </a:t>
            </a:r>
            <a:r>
              <a:rPr lang="en-US" b="1" dirty="0">
                <a:latin typeface="+mn-lt"/>
              </a:rPr>
              <a:t>unpolarized and polarized </a:t>
            </a:r>
            <a:r>
              <a:rPr lang="en-US" dirty="0">
                <a:latin typeface="+mn-lt"/>
              </a:rPr>
              <a:t>electron beam.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Injection line design</a:t>
            </a:r>
            <a:r>
              <a:rPr lang="en-US" dirty="0">
                <a:latin typeface="+mn-lt"/>
              </a:rPr>
              <a:t>: design of a </a:t>
            </a:r>
            <a:r>
              <a:rPr lang="en-US" dirty="0" err="1">
                <a:latin typeface="+mn-lt"/>
              </a:rPr>
              <a:t>buncher</a:t>
            </a:r>
            <a:r>
              <a:rPr lang="en-US" dirty="0">
                <a:latin typeface="+mn-lt"/>
              </a:rPr>
              <a:t>, an SRF booster and a merger matching the injector and the main </a:t>
            </a:r>
            <a:r>
              <a:rPr lang="en-US" dirty="0" err="1">
                <a:latin typeface="+mn-lt"/>
              </a:rPr>
              <a:t>linac</a:t>
            </a:r>
            <a:r>
              <a:rPr lang="en-US" dirty="0">
                <a:latin typeface="+mn-lt"/>
              </a:rPr>
              <a:t>.</a:t>
            </a:r>
            <a:endParaRPr lang="fr-FR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BBU study </a:t>
            </a:r>
            <a:r>
              <a:rPr lang="en-US" dirty="0">
                <a:latin typeface="+mn-lt"/>
              </a:rPr>
              <a:t>in high average current environment: cavity design optimization for an efficient extraction of HOMs considering PERLE parameters: bench pattern recombination, current threshold, cryogenic efficiency… </a:t>
            </a: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Design and prototyping of a </a:t>
            </a:r>
            <a:r>
              <a:rPr lang="en-US" b="1" dirty="0">
                <a:latin typeface="+mn-lt"/>
              </a:rPr>
              <a:t>full dressed SRF cavity</a:t>
            </a:r>
            <a:r>
              <a:rPr lang="en-US" dirty="0">
                <a:latin typeface="+mn-lt"/>
              </a:rPr>
              <a:t>: demonstration of level of SRF performance required in CW, high-average current environment, adequate damping of HOM. 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Design and prototyping of </a:t>
            </a:r>
            <a:r>
              <a:rPr lang="en-US" b="1" dirty="0">
                <a:latin typeface="+mn-lt"/>
              </a:rPr>
              <a:t>input power coupler</a:t>
            </a:r>
            <a:r>
              <a:rPr lang="en-US" dirty="0">
                <a:latin typeface="+mn-lt"/>
              </a:rPr>
              <a:t>.  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 err="1">
                <a:latin typeface="+mn-lt"/>
              </a:rPr>
              <a:t>Linac</a:t>
            </a:r>
            <a:r>
              <a:rPr lang="en-US" b="1" dirty="0">
                <a:latin typeface="+mn-lt"/>
              </a:rPr>
              <a:t> cryomodule design</a:t>
            </a:r>
            <a:r>
              <a:rPr lang="en-US" dirty="0">
                <a:latin typeface="+mn-lt"/>
              </a:rPr>
              <a:t>: study the possibility of SPL cryomodule adaptation to PERLE need, complete design of a cryomodule for PERLE later.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Collective effects study</a:t>
            </a:r>
            <a:r>
              <a:rPr lang="en-US" dirty="0">
                <a:latin typeface="+mn-lt"/>
              </a:rPr>
              <a:t>: effects of Coherent Synchrotron Radiation (CSR) and Longitudinal Space Charge (LSC) on beam quality, microbunching instability and  ion cloud mitigation.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Particle tracking studies </a:t>
            </a:r>
            <a:r>
              <a:rPr lang="en-US" dirty="0">
                <a:latin typeface="+mn-lt"/>
              </a:rPr>
              <a:t>of halo formation and control of beam loss. 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LLRF and feedback system development</a:t>
            </a:r>
            <a:r>
              <a:rPr lang="en-US" dirty="0">
                <a:latin typeface="+mn-lt"/>
              </a:rPr>
              <a:t>: RF control and stability under maximum practical </a:t>
            </a:r>
            <a:r>
              <a:rPr lang="en-US" dirty="0" err="1">
                <a:latin typeface="+mn-lt"/>
              </a:rPr>
              <a:t>Q</a:t>
            </a:r>
            <a:r>
              <a:rPr lang="en-US" baseline="-25000" dirty="0" err="1">
                <a:latin typeface="+mn-lt"/>
              </a:rPr>
              <a:t>Load</a:t>
            </a:r>
            <a:r>
              <a:rPr lang="en-US" dirty="0">
                <a:latin typeface="+mn-lt"/>
              </a:rPr>
              <a:t>, development of multi-bunch BBU feedback systems.</a:t>
            </a:r>
            <a:endParaRPr lang="fr-FR" dirty="0">
              <a:latin typeface="+mn-lt"/>
            </a:endParaRP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b="1" dirty="0">
                <a:latin typeface="+mn-lt"/>
              </a:rPr>
              <a:t>Beam diagnostics development</a:t>
            </a:r>
            <a:endParaRPr lang="fr-FR" b="1" dirty="0">
              <a:latin typeface="+mn-lt"/>
            </a:endParaRPr>
          </a:p>
          <a:p>
            <a:pPr algn="just"/>
            <a:endParaRPr lang="fr-FR" dirty="0">
              <a:latin typeface="+mn-lt"/>
            </a:endParaRP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E7A119F9-2527-F647-BD26-FD26DAAD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32016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ZoneTexte 300"/>
          <p:cNvSpPr txBox="1"/>
          <p:nvPr/>
        </p:nvSpPr>
        <p:spPr>
          <a:xfrm>
            <a:off x="265973" y="251097"/>
            <a:ext cx="82751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Impact of PERLE toward future ERLs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29" name="Espace réservé du numéro de diapositive 4">
            <a:extLst>
              <a:ext uri="{FF2B5EF4-FFF2-40B4-BE49-F238E27FC236}">
                <a16:creationId xmlns:a16="http://schemas.microsoft.com/office/drawing/2014/main" id="{BC4A3F9F-0373-5644-BE50-E364593E400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11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76F1360-8E4B-984B-A8E3-B37C03E1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19414E1-DA86-E648-B1F0-2249D5038641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10345104-2130-EA4E-B89E-5F3D66828EA0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8A2B30-8843-384C-8D6A-570FC76FD091}"/>
              </a:ext>
            </a:extLst>
          </p:cNvPr>
          <p:cNvSpPr txBox="1"/>
          <p:nvPr/>
        </p:nvSpPr>
        <p:spPr>
          <a:xfrm>
            <a:off x="152516" y="920235"/>
            <a:ext cx="11822859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latin typeface="+mn-lt"/>
                <a:cs typeface="Arial" panose="020B0604020202020204" pitchFamily="34" charset="0"/>
              </a:rPr>
              <a:t>PERLE (together with other ERLs under construction: CBETA and </a:t>
            </a:r>
            <a:r>
              <a:rPr lang="en-GB" dirty="0" err="1">
                <a:latin typeface="+mn-lt"/>
                <a:cs typeface="Arial" panose="020B0604020202020204" pitchFamily="34" charset="0"/>
              </a:rPr>
              <a:t>bELRin</a:t>
            </a:r>
            <a:r>
              <a:rPr lang="en-GB" dirty="0">
                <a:latin typeface="+mn-lt"/>
                <a:cs typeface="Arial" panose="020B0604020202020204" pitchFamily="34" charset="0"/>
              </a:rPr>
              <a:t>-Pro), will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bridge the gap of power </a:t>
            </a:r>
            <a:r>
              <a:rPr lang="en-GB" dirty="0">
                <a:latin typeface="+mn-lt"/>
                <a:cs typeface="Arial" panose="020B0604020202020204" pitchFamily="34" charset="0"/>
              </a:rPr>
              <a:t>between the current record holder (CEBAF-ER at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1MW</a:t>
            </a:r>
            <a:r>
              <a:rPr lang="en-GB" dirty="0">
                <a:latin typeface="+mn-lt"/>
                <a:cs typeface="Arial" panose="020B0604020202020204" pitchFamily="34" charset="0"/>
              </a:rPr>
              <a:t>) and the targeted performances of </a:t>
            </a:r>
            <a:r>
              <a:rPr lang="en-GB" dirty="0" err="1">
                <a:latin typeface="+mn-lt"/>
                <a:cs typeface="Arial" panose="020B0604020202020204" pitchFamily="34" charset="0"/>
              </a:rPr>
              <a:t>LHeC</a:t>
            </a:r>
            <a:r>
              <a:rPr lang="en-GB" dirty="0">
                <a:latin typeface="+mn-lt"/>
                <a:cs typeface="Arial" panose="020B0604020202020204" pitchFamily="34" charset="0"/>
              </a:rPr>
              <a:t> (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1GW</a:t>
            </a:r>
            <a:r>
              <a:rPr lang="en-GB" dirty="0">
                <a:latin typeface="+mn-lt"/>
                <a:cs typeface="Arial" panose="020B0604020202020204" pitchFamily="34" charset="0"/>
              </a:rPr>
              <a:t>) by exploring an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intermediate operational power regime around the 10MW</a:t>
            </a:r>
            <a:r>
              <a:rPr lang="en-GB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latin typeface="+mn-lt"/>
                <a:cs typeface="Arial" panose="020B0604020202020204" pitchFamily="34" charset="0"/>
              </a:rPr>
              <a:t>It will allow to study of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SRF systems stability</a:t>
            </a:r>
            <a:r>
              <a:rPr lang="en-GB" dirty="0">
                <a:latin typeface="+mn-lt"/>
                <a:cs typeface="Arial" panose="020B0604020202020204" pitchFamily="34" charset="0"/>
              </a:rPr>
              <a:t>: BBU in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multi-pass system at high current </a:t>
            </a:r>
            <a:r>
              <a:rPr lang="en-GB" dirty="0">
                <a:latin typeface="+mn-lt"/>
                <a:cs typeface="Arial" panose="020B0604020202020204" pitchFamily="34" charset="0"/>
              </a:rPr>
              <a:t>and BBU threshold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sensitivity to </a:t>
            </a:r>
            <a:r>
              <a:rPr lang="en-GB" b="1" dirty="0" err="1">
                <a:latin typeface="+mn-lt"/>
                <a:cs typeface="Arial" panose="020B0604020202020204" pitchFamily="34" charset="0"/>
              </a:rPr>
              <a:t>linac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 length, dynamic range and number of passes</a:t>
            </a:r>
            <a:r>
              <a:rPr lang="en-GB" dirty="0">
                <a:latin typeface="+mn-lt"/>
                <a:cs typeface="Arial" panose="020B0604020202020204" pitchFamily="34" charset="0"/>
              </a:rPr>
              <a:t>.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Reliable extrapolation of the sensitivity dependence </a:t>
            </a:r>
            <a:r>
              <a:rPr lang="en-GB" dirty="0">
                <a:latin typeface="+mn-lt"/>
                <a:cs typeface="Arial" panose="020B0604020202020204" pitchFamily="34" charset="0"/>
              </a:rPr>
              <a:t>is possible for larger machines.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PERLE has large dynamic range (ratio of injected/extracted energy to full energy) and symmetric and flexible transport system. An appropriate tool to explore </a:t>
            </a:r>
            <a:r>
              <a:rPr lang="en-GB" b="1" dirty="0">
                <a:latin typeface="+mn-lt"/>
              </a:rPr>
              <a:t>magnet performances</a:t>
            </a:r>
            <a:r>
              <a:rPr lang="en-GB" dirty="0">
                <a:latin typeface="+mn-lt"/>
              </a:rPr>
              <a:t> and evaluate the </a:t>
            </a:r>
            <a:r>
              <a:rPr lang="en-GB" b="1" dirty="0">
                <a:latin typeface="+mn-lt"/>
              </a:rPr>
              <a:t>cost implications </a:t>
            </a:r>
            <a:r>
              <a:rPr lang="en-GB" dirty="0">
                <a:latin typeface="+mn-lt"/>
              </a:rPr>
              <a:t>for larger scale systems.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PERLE probes the regions of parameter space where </a:t>
            </a:r>
            <a:r>
              <a:rPr lang="en-GB" b="1" dirty="0">
                <a:latin typeface="+mn-lt"/>
              </a:rPr>
              <a:t>collective effects</a:t>
            </a:r>
            <a:r>
              <a:rPr lang="en-GB" dirty="0">
                <a:latin typeface="+mn-lt"/>
              </a:rPr>
              <a:t> (CSR, microbunching instability, LSC) are observable, and offers opportunity to </a:t>
            </a:r>
            <a:r>
              <a:rPr lang="en-GB" b="1" dirty="0">
                <a:latin typeface="+mn-lt"/>
              </a:rPr>
              <a:t>benchmark models </a:t>
            </a:r>
            <a:r>
              <a:rPr lang="en-GB" dirty="0">
                <a:latin typeface="+mn-lt"/>
              </a:rPr>
              <a:t>and explore </a:t>
            </a:r>
            <a:r>
              <a:rPr lang="en-GB" b="1" dirty="0">
                <a:latin typeface="+mn-lt"/>
              </a:rPr>
              <a:t>mitigation methods</a:t>
            </a:r>
            <a:r>
              <a:rPr lang="en-GB" dirty="0">
                <a:latin typeface="+mn-lt"/>
              </a:rPr>
              <a:t>.</a:t>
            </a:r>
            <a:r>
              <a:rPr lang="en-GB" dirty="0">
                <a:latin typeface="+mn-lt"/>
                <a:cs typeface="Arial" panose="020B0604020202020204" pitchFamily="34" charset="0"/>
              </a:rPr>
              <a:t> This is also true for other effect like</a:t>
            </a:r>
            <a:r>
              <a:rPr lang="en-GB" dirty="0"/>
              <a:t> </a:t>
            </a:r>
            <a:r>
              <a:rPr lang="en-GB" dirty="0">
                <a:latin typeface="+mn-lt"/>
              </a:rPr>
              <a:t>RF heating, resistive wall heating, THz emission heating…</a:t>
            </a:r>
            <a:r>
              <a:rPr lang="en-GB" dirty="0">
                <a:latin typeface="+mn-lt"/>
                <a:cs typeface="Arial" panose="020B0604020202020204" pitchFamily="34" charset="0"/>
              </a:rPr>
              <a:t> acting at lower beam power.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Last but not least, from the </a:t>
            </a:r>
            <a:r>
              <a:rPr lang="en-GB" b="1" dirty="0">
                <a:latin typeface="+mn-lt"/>
              </a:rPr>
              <a:t>strategic point of view</a:t>
            </a:r>
            <a:r>
              <a:rPr lang="en-GB" dirty="0">
                <a:latin typeface="+mn-lt"/>
              </a:rPr>
              <a:t>, PERLE is considered as the </a:t>
            </a:r>
            <a:r>
              <a:rPr lang="en-GB" b="1" dirty="0">
                <a:latin typeface="+mn-lt"/>
              </a:rPr>
              <a:t>federative project of the </a:t>
            </a:r>
            <a:r>
              <a:rPr lang="en-GB" b="1" dirty="0" err="1">
                <a:latin typeface="+mn-lt"/>
              </a:rPr>
              <a:t>IJCLab</a:t>
            </a:r>
            <a:r>
              <a:rPr lang="en-GB" b="1" dirty="0">
                <a:latin typeface="+mn-lt"/>
              </a:rPr>
              <a:t> </a:t>
            </a:r>
            <a:r>
              <a:rPr lang="en-GB" dirty="0">
                <a:latin typeface="+mn-lt"/>
              </a:rPr>
              <a:t>that could </a:t>
            </a:r>
            <a:r>
              <a:rPr lang="en-GB" b="1" dirty="0">
                <a:latin typeface="+mn-lt"/>
              </a:rPr>
              <a:t>structure its accelerator activity </a:t>
            </a:r>
            <a:r>
              <a:rPr lang="en-GB" dirty="0">
                <a:latin typeface="+mn-lt"/>
              </a:rPr>
              <a:t>and contribute to its </a:t>
            </a:r>
            <a:r>
              <a:rPr lang="en-GB" b="1" dirty="0">
                <a:latin typeface="+mn-lt"/>
              </a:rPr>
              <a:t>visibility worldwide</a:t>
            </a:r>
            <a:r>
              <a:rPr lang="en-GB" dirty="0">
                <a:latin typeface="+mn-lt"/>
              </a:rPr>
              <a:t>. 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E7A119F9-2527-F647-BD26-FD26DAAD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85880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ZoneTexte 5"/>
          <p:cNvSpPr txBox="1"/>
          <p:nvPr/>
        </p:nvSpPr>
        <p:spPr>
          <a:xfrm>
            <a:off x="227874" y="251097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 staging strategy: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0DA6FC-34EA-E143-A9C9-CFAF5A54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72EADD-E7F0-1B43-AD00-67F71CCE88C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F2354DE6-BE28-FE44-BE34-1B4F7FD7E44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12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6" name="Picture 15" descr="alessia_1g.png">
            <a:extLst>
              <a:ext uri="{FF2B5EF4-FFF2-40B4-BE49-F238E27FC236}">
                <a16:creationId xmlns:a16="http://schemas.microsoft.com/office/drawing/2014/main" id="{BDDCDF3F-36AF-E943-B4AC-CB61385A50C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449" y="1860010"/>
            <a:ext cx="2962910" cy="18582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4A9DF5-045B-E04D-9E31-388B8008EDF7}"/>
              </a:ext>
            </a:extLst>
          </p:cNvPr>
          <p:cNvSpPr txBox="1"/>
          <p:nvPr/>
        </p:nvSpPr>
        <p:spPr>
          <a:xfrm>
            <a:off x="227874" y="1600200"/>
            <a:ext cx="854763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Installation of a single cryomodule in the first straight and three beam lines in the second (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consideration motivated by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SPL cryomodule availability)</a:t>
            </a:r>
          </a:p>
          <a:p>
            <a:pPr marL="285750" lvl="5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 allow a rather rapid realisation of a 250 MeV machine.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test with beam the various SRF components.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prove the multi-turn ERL operation.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gain essential operation experience.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E45A58-0D43-5B46-BE03-B4B1B067BAF1}"/>
              </a:ext>
            </a:extLst>
          </p:cNvPr>
          <p:cNvSpPr txBox="1"/>
          <p:nvPr/>
        </p:nvSpPr>
        <p:spPr>
          <a:xfrm>
            <a:off x="227874" y="927100"/>
            <a:ext cx="1165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PERLE configuration entails the possibility to construct PERLE in stages. We propose in the following two main phases to attend the final configuration.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43BB03-AD06-CC48-9265-D59F845A14E7}"/>
              </a:ext>
            </a:extLst>
          </p:cNvPr>
          <p:cNvSpPr txBox="1"/>
          <p:nvPr/>
        </p:nvSpPr>
        <p:spPr>
          <a:xfrm>
            <a:off x="227874" y="4294144"/>
            <a:ext cx="8547634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Realisation of PERLE at its design parameters as a 10MW machine: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Upgrade of the e- gun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Installation of the 2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Spreader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recombinar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Installation of the second cryomodule in the second straight.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7E541A6-883E-0846-990F-DA59422363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69449" y="4254072"/>
            <a:ext cx="2962910" cy="1555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FF3E37-43A7-5F49-8066-59B7ACFC8D2B}"/>
              </a:ext>
            </a:extLst>
          </p:cNvPr>
          <p:cNvSpPr txBox="1"/>
          <p:nvPr/>
        </p:nvSpPr>
        <p:spPr>
          <a:xfrm>
            <a:off x="9499600" y="3441700"/>
            <a:ext cx="2032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PERLE Phase 1 layout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C72AED1-8968-BA44-A878-5FC91B469CF6}"/>
              </a:ext>
            </a:extLst>
          </p:cNvPr>
          <p:cNvSpPr txBox="1"/>
          <p:nvPr/>
        </p:nvSpPr>
        <p:spPr>
          <a:xfrm>
            <a:off x="9499600" y="5502045"/>
            <a:ext cx="201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PERLE Phase 2 layout</a:t>
            </a:r>
          </a:p>
        </p:txBody>
      </p:sp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8FF9F9D0-5BFB-1849-8E1D-6D24BEF17766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9" name="Espace réservé du pied de page 2">
            <a:extLst>
              <a:ext uri="{FF2B5EF4-FFF2-40B4-BE49-F238E27FC236}">
                <a16:creationId xmlns:a16="http://schemas.microsoft.com/office/drawing/2014/main" id="{7855A9A1-DBD3-5745-8316-9B2C48A8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54070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ZoneTexte 5"/>
          <p:cNvSpPr txBox="1"/>
          <p:nvPr/>
        </p:nvSpPr>
        <p:spPr>
          <a:xfrm>
            <a:off x="227874" y="251097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 staging strategy: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0DA6FC-34EA-E143-A9C9-CFAF5A54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72EADD-E7F0-1B43-AD00-67F71CCE88C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F2354DE6-BE28-FE44-BE34-1B4F7FD7E44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13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4A9DF5-045B-E04D-9E31-388B8008EDF7}"/>
              </a:ext>
            </a:extLst>
          </p:cNvPr>
          <p:cNvSpPr txBox="1"/>
          <p:nvPr/>
        </p:nvSpPr>
        <p:spPr>
          <a:xfrm>
            <a:off x="227873" y="800100"/>
            <a:ext cx="11658601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Phase 1 is divided in two sub-stages: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Studies and prototyping stage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Mainly for design completion of the main sub-systems, the beam dynamics studies and the prototyping of the main components (cavity, power coupler, HOM, dipoles…). All the outcomes will be included in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PERLE Technical Design Report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Assembly, test and installation stage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of all the subsystems according to their final design (injection line most likely without the upgrade of the DC gun, the SPL cryomodule, the 6 arcs, a spreader &amp; a recombiner), leading to PERLE-Phase 1 configuration.</a:t>
            </a:r>
          </a:p>
          <a:p>
            <a:pPr algn="just">
              <a:lnSpc>
                <a:spcPct val="15000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is foreseen that phase 1 includes also the realisation of  infrastructure work and the installation of equipment sized as for their final use (beam dump, cryogenics, cooling circuit, shielding, electrical power, etc.). 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5B18F064-3783-6E4C-B228-444006297BDE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082D5342-ED57-DA43-888C-96FC3ED9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ZoneTexte 5"/>
          <p:cNvSpPr txBox="1"/>
          <p:nvPr/>
        </p:nvSpPr>
        <p:spPr>
          <a:xfrm>
            <a:off x="227874" y="251097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 staging strategy: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0DA6FC-34EA-E143-A9C9-CFAF5A54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72EADD-E7F0-1B43-AD00-67F71CCE88C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F2354DE6-BE28-FE44-BE34-1B4F7FD7E44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14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C2DDAE-EF3A-DA45-B92E-1CA50417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037584"/>
            <a:ext cx="6682254" cy="40517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AB8671-1822-4242-9AB1-9213AF171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5169021"/>
            <a:ext cx="6694954" cy="12492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F8F851-9652-E54B-A07E-6F3149DAB944}"/>
              </a:ext>
            </a:extLst>
          </p:cNvPr>
          <p:cNvSpPr txBox="1"/>
          <p:nvPr/>
        </p:nvSpPr>
        <p:spPr>
          <a:xfrm>
            <a:off x="3200400" y="707808"/>
            <a:ext cx="4969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Milestones, Timeline &amp; Collaborator Involvement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DFDCFF-09C2-8B43-836E-71CBACA3ED72}"/>
              </a:ext>
            </a:extLst>
          </p:cNvPr>
          <p:cNvSpPr txBox="1"/>
          <p:nvPr/>
        </p:nvSpPr>
        <p:spPr>
          <a:xfrm rot="16200000">
            <a:off x="1184465" y="3050848"/>
            <a:ext cx="108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EF2EF82-E3CC-A243-A79C-3BC3E2F7051B}"/>
              </a:ext>
            </a:extLst>
          </p:cNvPr>
          <p:cNvSpPr txBox="1"/>
          <p:nvPr/>
        </p:nvSpPr>
        <p:spPr>
          <a:xfrm rot="16200000">
            <a:off x="1184466" y="5671130"/>
            <a:ext cx="108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18" name="Espace réservé du pied de page 2">
            <a:extLst>
              <a:ext uri="{FF2B5EF4-FFF2-40B4-BE49-F238E27FC236}">
                <a16:creationId xmlns:a16="http://schemas.microsoft.com/office/drawing/2014/main" id="{735D45D4-94BA-1744-8FE3-988DFFFC8719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6" name="Espace réservé du pied de page 2">
            <a:extLst>
              <a:ext uri="{FF2B5EF4-FFF2-40B4-BE49-F238E27FC236}">
                <a16:creationId xmlns:a16="http://schemas.microsoft.com/office/drawing/2014/main" id="{FD7B0D8F-0A59-C34F-BB7C-0B27D077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46542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8C1724-221F-2B43-ADBB-C0BAB241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51" name="ZoneTexte 1"/>
          <p:cNvSpPr txBox="1"/>
          <p:nvPr/>
        </p:nvSpPr>
        <p:spPr>
          <a:xfrm>
            <a:off x="5567088" y="5789218"/>
            <a:ext cx="6468032" cy="82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6105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Some physics introduction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4" name="ZoneTexte 18"/>
          <p:cNvSpPr txBox="1">
            <a:spLocks noChangeArrowheads="1"/>
          </p:cNvSpPr>
          <p:nvPr/>
        </p:nvSpPr>
        <p:spPr bwMode="auto">
          <a:xfrm>
            <a:off x="1890712" y="1046788"/>
            <a:ext cx="8410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interaction with the hyperfine field : laser spectroscopy, nuclear orientation</a:t>
            </a:r>
            <a:r>
              <a:rPr lang="en-US" sz="1600" dirty="0">
                <a:sym typeface="Symbol"/>
              </a:rPr>
              <a:t> I</a:t>
            </a:r>
            <a:r>
              <a:rPr lang="en-US" sz="1600" baseline="30000" dirty="0">
                <a:sym typeface="Symbol"/>
              </a:rPr>
              <a:t>()</a:t>
            </a:r>
            <a:r>
              <a:rPr lang="en-US" sz="1600" dirty="0">
                <a:sym typeface="Symbol"/>
              </a:rPr>
              <a:t>,, Q</a:t>
            </a:r>
            <a:r>
              <a:rPr lang="en-US" sz="1600" baseline="-25000" dirty="0">
                <a:sym typeface="Symbol"/>
              </a:rPr>
              <a:t>s</a:t>
            </a:r>
            <a:r>
              <a:rPr lang="en-US" sz="1600" dirty="0">
                <a:sym typeface="Symbol"/>
              </a:rPr>
              <a:t>, &lt;r</a:t>
            </a:r>
            <a:r>
              <a:rPr lang="en-US" sz="1600" baseline="30000" dirty="0">
                <a:sym typeface="Symbol"/>
              </a:rPr>
              <a:t>2</a:t>
            </a:r>
            <a:r>
              <a:rPr lang="en-US" sz="1600" baseline="-25000" dirty="0">
                <a:sym typeface="Symbol"/>
              </a:rPr>
              <a:t>c</a:t>
            </a:r>
            <a:r>
              <a:rPr lang="en-US" sz="1600" dirty="0">
                <a:sym typeface="Symbol"/>
              </a:rPr>
              <a:t>&gt;</a:t>
            </a:r>
            <a:endParaRPr lang="en-US" sz="1600" dirty="0"/>
          </a:p>
        </p:txBody>
      </p:sp>
      <p:sp>
        <p:nvSpPr>
          <p:cNvPr id="5" name="ZoneTexte 18"/>
          <p:cNvSpPr txBox="1">
            <a:spLocks noChangeArrowheads="1"/>
          </p:cNvSpPr>
          <p:nvPr/>
        </p:nvSpPr>
        <p:spPr bwMode="auto">
          <a:xfrm>
            <a:off x="1890712" y="692696"/>
            <a:ext cx="8410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ion manipulation with </a:t>
            </a:r>
            <a:r>
              <a:rPr lang="en-US" sz="1600" dirty="0" err="1"/>
              <a:t>em</a:t>
            </a:r>
            <a:r>
              <a:rPr lang="en-US" sz="1600" dirty="0"/>
              <a:t> fields: mass measurements</a:t>
            </a:r>
          </a:p>
        </p:txBody>
      </p:sp>
      <p:sp>
        <p:nvSpPr>
          <p:cNvPr id="6" name="ZoneTexte 18"/>
          <p:cNvSpPr txBox="1">
            <a:spLocks noChangeArrowheads="1"/>
          </p:cNvSpPr>
          <p:nvPr/>
        </p:nvSpPr>
        <p:spPr bwMode="auto">
          <a:xfrm>
            <a:off x="1890712" y="1408737"/>
            <a:ext cx="8410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-spectroscopy : lifetimes, B(E), B(M) </a:t>
            </a:r>
            <a:endParaRPr lang="en-US" sz="1600" dirty="0"/>
          </a:p>
        </p:txBody>
      </p:sp>
      <p:grpSp>
        <p:nvGrpSpPr>
          <p:cNvPr id="7" name="Groupe 6"/>
          <p:cNvGrpSpPr/>
          <p:nvPr/>
        </p:nvGrpSpPr>
        <p:grpSpPr>
          <a:xfrm>
            <a:off x="1715972" y="2073047"/>
            <a:ext cx="8412872" cy="1782089"/>
            <a:chOff x="191972" y="2073046"/>
            <a:chExt cx="8412872" cy="1782089"/>
          </a:xfrm>
        </p:grpSpPr>
        <p:sp>
          <p:nvSpPr>
            <p:cNvPr id="8" name="ZoneTexte 7"/>
            <p:cNvSpPr txBox="1"/>
            <p:nvPr/>
          </p:nvSpPr>
          <p:spPr>
            <a:xfrm>
              <a:off x="191972" y="2127985"/>
              <a:ext cx="266429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 momentum transfer q </a:t>
              </a:r>
              <a:r>
                <a:rPr lang="en-US" sz="1400" dirty="0">
                  <a:latin typeface="Times New Roman"/>
                  <a:cs typeface="Times New Roman"/>
                </a:rPr>
                <a:t>≈ 1/</a:t>
              </a:r>
              <a:r>
                <a:rPr lang="en-US" sz="1400" dirty="0">
                  <a:latin typeface="Times New Roman"/>
                  <a:cs typeface="Times New Roman"/>
                  <a:sym typeface="Symbol"/>
                </a:rPr>
                <a:t></a:t>
              </a:r>
              <a:endParaRPr lang="en-US" sz="1400" dirty="0"/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6336667" y="2073046"/>
              <a:ext cx="2268177" cy="1782089"/>
              <a:chOff x="5385690" y="417792"/>
              <a:chExt cx="2268177" cy="1782089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8884" y="417792"/>
                <a:ext cx="1984722" cy="93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5385690" y="1184218"/>
                <a:ext cx="2268177" cy="101566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nuclear physics:</a:t>
                </a:r>
              </a:p>
              <a:p>
                <a:r>
                  <a:rPr lang="en-US" sz="1200" dirty="0"/>
                  <a:t>internal structure of the nucleus</a:t>
                </a:r>
              </a:p>
              <a:p>
                <a:r>
                  <a:rPr lang="en-US" sz="1200" dirty="0" err="1"/>
                  <a:t>E</a:t>
                </a:r>
                <a:r>
                  <a:rPr lang="en-US" sz="1200" baseline="-25000" dirty="0" err="1"/>
                  <a:t>e</a:t>
                </a:r>
                <a:r>
                  <a:rPr lang="en-US" sz="1200" dirty="0"/>
                  <a:t>= 500 MeV </a:t>
                </a:r>
                <a:r>
                  <a:rPr lang="en-US" sz="1200" dirty="0">
                    <a:sym typeface="Symbol"/>
                  </a:rPr>
                  <a:t> </a:t>
                </a:r>
                <a:r>
                  <a:rPr lang="en-US" sz="1200" dirty="0">
                    <a:latin typeface="Times New Roman"/>
                    <a:cs typeface="Times New Roman"/>
                    <a:sym typeface="Symbol"/>
                  </a:rPr>
                  <a:t>≈</a:t>
                </a:r>
                <a:r>
                  <a:rPr lang="en-US" sz="1200" dirty="0">
                    <a:sym typeface="Symbol"/>
                  </a:rPr>
                  <a:t>0.5 </a:t>
                </a:r>
                <a:r>
                  <a:rPr lang="en-US" sz="1200" dirty="0" err="1">
                    <a:sym typeface="Symbol"/>
                  </a:rPr>
                  <a:t>fm</a:t>
                </a:r>
                <a:r>
                  <a:rPr lang="en-US" sz="1200" dirty="0">
                    <a:sym typeface="Symbol"/>
                  </a:rPr>
                  <a:t> scale</a:t>
                </a:r>
                <a:endParaRPr lang="en-US" sz="1200" dirty="0"/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4072259" y="2117192"/>
              <a:ext cx="2011078" cy="1320425"/>
              <a:chOff x="3212855" y="417792"/>
              <a:chExt cx="2011078" cy="132042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2855" y="417792"/>
                <a:ext cx="1913390" cy="942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310827" y="1276040"/>
                <a:ext cx="1408565" cy="168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82677" y="1276040"/>
                <a:ext cx="210910" cy="1687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3250955" y="1276552"/>
                <a:ext cx="1972978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hadron physics:</a:t>
                </a:r>
              </a:p>
              <a:p>
                <a:r>
                  <a:rPr lang="en-US" sz="1200" dirty="0"/>
                  <a:t>structure of the nucleon</a:t>
                </a:r>
              </a:p>
            </p:txBody>
          </p:sp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824" y="2156969"/>
              <a:ext cx="1214726" cy="123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oneTexte 18"/>
          <p:cNvSpPr txBox="1">
            <a:spLocks noChangeArrowheads="1"/>
          </p:cNvSpPr>
          <p:nvPr/>
        </p:nvSpPr>
        <p:spPr bwMode="auto">
          <a:xfrm>
            <a:off x="1890712" y="1756309"/>
            <a:ext cx="8410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• </a:t>
            </a:r>
            <a:r>
              <a:rPr lang="en-US" sz="1600" dirty="0">
                <a:sym typeface="Symbol"/>
              </a:rPr>
              <a:t>e- scattering</a:t>
            </a:r>
            <a:endParaRPr lang="en-US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678406" y="3586577"/>
            <a:ext cx="794184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165100">
                    <a:srgbClr val="FFFF00">
                      <a:alpha val="60000"/>
                    </a:srgbClr>
                  </a:glow>
                </a:effectLst>
              </a:rPr>
              <a:t>contrary to hadron probe, the only unknown in the reaction is the nuclear part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471489" y="3869096"/>
            <a:ext cx="9476383" cy="2501335"/>
            <a:chOff x="61979" y="2350586"/>
            <a:chExt cx="9476383" cy="2501335"/>
          </a:xfrm>
        </p:grpSpPr>
        <p:sp>
          <p:nvSpPr>
            <p:cNvPr id="21" name="ZoneTexte 20"/>
            <p:cNvSpPr txBox="1"/>
            <p:nvPr/>
          </p:nvSpPr>
          <p:spPr>
            <a:xfrm>
              <a:off x="1161526" y="2413726"/>
              <a:ext cx="266429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A(</a:t>
              </a:r>
              <a:r>
                <a:rPr lang="en-US" sz="1400" dirty="0" err="1"/>
                <a:t>e,e</a:t>
              </a:r>
              <a:r>
                <a:rPr lang="en-US" sz="1400" dirty="0"/>
                <a:t>) elastic cross section</a:t>
              </a: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61979" y="2350586"/>
              <a:ext cx="9476383" cy="2501335"/>
              <a:chOff x="61979" y="2350586"/>
              <a:chExt cx="9476383" cy="25013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61979" y="2775588"/>
                    <a:ext cx="5544616" cy="606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𝑑</m:t>
                                      </m:r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𝑑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200" i="1">
                                          <a:latin typeface="Cambria Math"/>
                                          <a:ea typeface="Cambria Math"/>
                                        </a:rPr>
                                        <m:t>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i="1">
                                  <a:latin typeface="Cambria Math"/>
                                </a:rPr>
                                <m:t>𝑒𝐴</m:t>
                              </m:r>
                              <m:r>
                                <a:rPr lang="fr-FR" sz="1200" i="1"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fr-FR" sz="1200" i="1">
                                  <a:latin typeface="Cambria Math"/>
                                  <a:ea typeface="Cambria Math"/>
                                </a:rPr>
                                <m:t>𝑒𝐴</m:t>
                              </m:r>
                            </m:sub>
                          </m:sSub>
                          <m:r>
                            <a:rPr lang="fr-FR" sz="1200" i="1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𝑑</m:t>
                                      </m:r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𝑑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200" i="1">
                                          <a:latin typeface="Cambria Math"/>
                                          <a:ea typeface="Cambria Math"/>
                                        </a:rPr>
                                        <m:t>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fr-FR" sz="1200" i="1">
                                  <a:latin typeface="Cambria Math"/>
                                </a:rPr>
                                <m:t>𝑀𝑜𝑡𝑡</m:t>
                              </m:r>
                            </m:sub>
                          </m:sSub>
                          <m:r>
                            <a:rPr lang="fr-FR" sz="1200" i="1">
                              <a:latin typeface="Cambria Math"/>
                            </a:rPr>
                            <m:t>    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200" i="1">
                                  <a:latin typeface="Cambria Math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2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fr-FR" sz="1200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fr-FR" sz="1200" i="1">
                                      <a:latin typeface="Cambria Math"/>
                                    </a:rPr>
                                    <m:t>𝑀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200">
                                          <a:latin typeface="Cambria Math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/2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latin typeface="Cambria Math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  <m:r>
                            <a:rPr lang="fr-FR" sz="1200" i="1" baseline="30000">
                              <a:latin typeface="Cambria Math"/>
                            </a:rPr>
                            <m:t>2</m:t>
                          </m:r>
                        </m:oMath>
                      </m:oMathPara>
                    </a14:m>
                    <a:endParaRPr lang="fr-FR" sz="1200" baseline="30000" dirty="0"/>
                  </a:p>
                </p:txBody>
              </p:sp>
            </mc:Choice>
            <mc:Fallback xmlns="">
              <p:sp>
                <p:nvSpPr>
                  <p:cNvPr id="16" name="ZoneTexte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79" y="2775588"/>
                    <a:ext cx="5544616" cy="606961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0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ZoneTexte 23"/>
                  <p:cNvSpPr txBox="1"/>
                  <p:nvPr/>
                </p:nvSpPr>
                <p:spPr>
                  <a:xfrm>
                    <a:off x="5925695" y="3695054"/>
                    <a:ext cx="3240360" cy="5767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  <a:ea typeface="Cambria Math"/>
                            </a:rPr>
                            <m:t>𝜚</m:t>
                          </m:r>
                          <m:d>
                            <m:d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2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fr-FR" sz="1200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i="1">
                                  <a:latin typeface="Cambria Math"/>
                                </a:rPr>
                                <m:t>𝑍𝑒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2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1200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2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sup>
                              </m:sSup>
                              <m:sSup>
                                <m:sSupPr>
                                  <m:ctrlPr>
                                    <a:rPr lang="fr-FR" sz="1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200" i="1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1200" i="1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nary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7" name="ZoneTexte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25695" y="3695054"/>
                    <a:ext cx="3240360" cy="576761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124211" b="-17473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ZoneTexte 24"/>
              <p:cNvSpPr txBox="1"/>
              <p:nvPr/>
            </p:nvSpPr>
            <p:spPr>
              <a:xfrm>
                <a:off x="6562332" y="4113257"/>
                <a:ext cx="1967086" cy="738664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charge distribution</a:t>
                </a:r>
              </a:p>
              <a:p>
                <a:pPr algn="ctr"/>
                <a:r>
                  <a:rPr lang="en-US" sz="1400" dirty="0"/>
                  <a:t>“model independent”</a:t>
                </a:r>
              </a:p>
            </p:txBody>
          </p:sp>
          <p:sp>
            <p:nvSpPr>
              <p:cNvPr id="26" name="Double flèche verticale 25"/>
              <p:cNvSpPr/>
              <p:nvPr/>
            </p:nvSpPr>
            <p:spPr>
              <a:xfrm>
                <a:off x="7410525" y="3208034"/>
                <a:ext cx="288032" cy="436419"/>
              </a:xfrm>
              <a:prstGeom prst="up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7" name="Groupe 26"/>
              <p:cNvGrpSpPr/>
              <p:nvPr/>
            </p:nvGrpSpPr>
            <p:grpSpPr>
              <a:xfrm>
                <a:off x="1510131" y="3684453"/>
                <a:ext cx="1967086" cy="307778"/>
                <a:chOff x="-1798917" y="2588812"/>
                <a:chExt cx="1967086" cy="307778"/>
              </a:xfrm>
            </p:grpSpPr>
            <p:sp>
              <p:nvSpPr>
                <p:cNvPr id="38" name="ZoneTexte 37"/>
                <p:cNvSpPr txBox="1"/>
                <p:nvPr/>
              </p:nvSpPr>
              <p:spPr>
                <a:xfrm>
                  <a:off x="-1798917" y="2588812"/>
                  <a:ext cx="1967086" cy="30777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point charge nucleus</a:t>
                  </a:r>
                </a:p>
              </p:txBody>
            </p:sp>
            <p:sp>
              <p:nvSpPr>
                <p:cNvPr id="39" name="Ellipse 38"/>
                <p:cNvSpPr/>
                <p:nvPr/>
              </p:nvSpPr>
              <p:spPr>
                <a:xfrm>
                  <a:off x="-1780405" y="2588813"/>
                  <a:ext cx="1891208" cy="307777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28" name="Groupe 27"/>
              <p:cNvGrpSpPr/>
              <p:nvPr/>
            </p:nvGrpSpPr>
            <p:grpSpPr>
              <a:xfrm>
                <a:off x="5810189" y="2350586"/>
                <a:ext cx="3240360" cy="831600"/>
                <a:chOff x="4490814" y="1671279"/>
                <a:chExt cx="3240360" cy="83160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ZoneTexte 34"/>
                    <p:cNvSpPr txBox="1"/>
                    <p:nvPr/>
                  </p:nvSpPr>
                  <p:spPr>
                    <a:xfrm>
                      <a:off x="4490814" y="1734419"/>
                      <a:ext cx="3240360" cy="57676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i="1">
                                <a:latin typeface="Cambria Math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fr-FR" sz="12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2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1200" i="1">
                                    <a:latin typeface="Cambria Math"/>
                                  </a:rPr>
                                  <m:t>𝑍𝑒</m:t>
                                </m:r>
                              </m:den>
                            </m:f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fr-FR" sz="1200" i="1">
                                    <a:latin typeface="Cambria Math"/>
                                    <a:ea typeface="Cambria Math"/>
                                  </a:rPr>
                                  <m:t>𝜚</m:t>
                                </m:r>
                                <m:d>
                                  <m:d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sz="1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200" i="1">
                                            <a:latin typeface="Cambria Math"/>
                                            <a:ea typeface="Cambria Math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  <m:sSup>
                                  <m:sSup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i="1">
                                        <a:latin typeface="Cambria Math"/>
                                        <a:ea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2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fr-FR" sz="1200" i="1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200" i="1"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  <m:r>
                                      <a:rPr lang="fr-FR" sz="1200" i="1">
                                        <a:latin typeface="Cambria Math"/>
                                        <a:ea typeface="Cambria Math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fr-FR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2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sup>
                                </m:sSup>
                                <m:sSup>
                                  <m:sSup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i="1"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fr-FR" sz="1200" i="1">
                                        <a:latin typeface="Cambria Math"/>
                                        <a:ea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fr-FR" sz="1200" i="1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e>
                            </m:nary>
                          </m:oMath>
                        </m:oMathPara>
                      </a14:m>
                      <a:endParaRPr lang="fr-FR" sz="1200" dirty="0"/>
                    </a:p>
                  </p:txBody>
                </p:sp>
              </mc:Choice>
              <mc:Fallback xmlns="">
                <p:sp>
                  <p:nvSpPr>
                    <p:cNvPr id="11" name="ZoneTexte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90814" y="1734419"/>
                      <a:ext cx="3240360" cy="576761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t="-124211" b="-17473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ZoneTexte 35"/>
                <p:cNvSpPr txBox="1"/>
                <p:nvPr/>
              </p:nvSpPr>
              <p:spPr>
                <a:xfrm>
                  <a:off x="5130040" y="2173353"/>
                  <a:ext cx="1967086" cy="30777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form factor</a:t>
                  </a:r>
                </a:p>
              </p:txBody>
            </p:sp>
            <p:sp>
              <p:nvSpPr>
                <p:cNvPr id="37" name="Ellipse 36"/>
                <p:cNvSpPr/>
                <p:nvPr/>
              </p:nvSpPr>
              <p:spPr>
                <a:xfrm>
                  <a:off x="4932042" y="1671279"/>
                  <a:ext cx="2212710" cy="831600"/>
                </a:xfrm>
                <a:prstGeom prst="ellipse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" name="Ellipse 28"/>
              <p:cNvSpPr/>
              <p:nvPr/>
            </p:nvSpPr>
            <p:spPr>
              <a:xfrm>
                <a:off x="6339387" y="3653447"/>
                <a:ext cx="2347417" cy="983030"/>
              </a:xfrm>
              <a:prstGeom prst="ellips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0" name="Connecteur droit avec flèche 29"/>
              <p:cNvCxnSpPr>
                <a:endCxn id="37" idx="2"/>
              </p:cNvCxnSpPr>
              <p:nvPr/>
            </p:nvCxnSpPr>
            <p:spPr>
              <a:xfrm flipV="1">
                <a:off x="4603555" y="2766386"/>
                <a:ext cx="1647862" cy="22410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ZoneTexte 30"/>
              <p:cNvSpPr txBox="1"/>
              <p:nvPr/>
            </p:nvSpPr>
            <p:spPr>
              <a:xfrm>
                <a:off x="7571276" y="3263730"/>
                <a:ext cx="1967086" cy="30777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Fourier transform</a:t>
                </a:r>
              </a:p>
            </p:txBody>
          </p:sp>
          <p:cxnSp>
            <p:nvCxnSpPr>
              <p:cNvPr id="32" name="Connecteur droit avec flèche 31"/>
              <p:cNvCxnSpPr/>
              <p:nvPr/>
            </p:nvCxnSpPr>
            <p:spPr>
              <a:xfrm>
                <a:off x="2474247" y="3383751"/>
                <a:ext cx="0" cy="31130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orme libre 32"/>
              <p:cNvSpPr/>
              <p:nvPr/>
            </p:nvSpPr>
            <p:spPr>
              <a:xfrm>
                <a:off x="4352929" y="2802726"/>
                <a:ext cx="304800" cy="333375"/>
              </a:xfrm>
              <a:custGeom>
                <a:avLst/>
                <a:gdLst>
                  <a:gd name="connsiteX0" fmla="*/ 0 w 304800"/>
                  <a:gd name="connsiteY0" fmla="*/ 0 h 333375"/>
                  <a:gd name="connsiteX1" fmla="*/ 161925 w 304800"/>
                  <a:gd name="connsiteY1" fmla="*/ 19050 h 333375"/>
                  <a:gd name="connsiteX2" fmla="*/ 190500 w 304800"/>
                  <a:gd name="connsiteY2" fmla="*/ 38100 h 333375"/>
                  <a:gd name="connsiteX3" fmla="*/ 266700 w 304800"/>
                  <a:gd name="connsiteY3" fmla="*/ 171450 h 333375"/>
                  <a:gd name="connsiteX4" fmla="*/ 285750 w 304800"/>
                  <a:gd name="connsiteY4" fmla="*/ 228600 h 333375"/>
                  <a:gd name="connsiteX5" fmla="*/ 295275 w 304800"/>
                  <a:gd name="connsiteY5" fmla="*/ 257175 h 333375"/>
                  <a:gd name="connsiteX6" fmla="*/ 304800 w 304800"/>
                  <a:gd name="connsiteY6" fmla="*/ 304800 h 333375"/>
                  <a:gd name="connsiteX7" fmla="*/ 295275 w 304800"/>
                  <a:gd name="connsiteY7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800" h="333375">
                    <a:moveTo>
                      <a:pt x="0" y="0"/>
                    </a:moveTo>
                    <a:cubicBezTo>
                      <a:pt x="11202" y="862"/>
                      <a:pt x="123406" y="2542"/>
                      <a:pt x="161925" y="19050"/>
                    </a:cubicBezTo>
                    <a:cubicBezTo>
                      <a:pt x="172447" y="23559"/>
                      <a:pt x="180975" y="31750"/>
                      <a:pt x="190500" y="38100"/>
                    </a:cubicBezTo>
                    <a:cubicBezTo>
                      <a:pt x="218371" y="79906"/>
                      <a:pt x="250587" y="123111"/>
                      <a:pt x="266700" y="171450"/>
                    </a:cubicBezTo>
                    <a:lnTo>
                      <a:pt x="285750" y="228600"/>
                    </a:lnTo>
                    <a:cubicBezTo>
                      <a:pt x="288925" y="238125"/>
                      <a:pt x="293306" y="247330"/>
                      <a:pt x="295275" y="257175"/>
                    </a:cubicBezTo>
                    <a:lnTo>
                      <a:pt x="304800" y="304800"/>
                    </a:lnTo>
                    <a:lnTo>
                      <a:pt x="295275" y="333375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Forme libre 33"/>
              <p:cNvSpPr/>
              <p:nvPr/>
            </p:nvSpPr>
            <p:spPr>
              <a:xfrm>
                <a:off x="2133604" y="3336126"/>
                <a:ext cx="561975" cy="47625"/>
              </a:xfrm>
              <a:custGeom>
                <a:avLst/>
                <a:gdLst>
                  <a:gd name="connsiteX0" fmla="*/ 0 w 561975"/>
                  <a:gd name="connsiteY0" fmla="*/ 0 h 47625"/>
                  <a:gd name="connsiteX1" fmla="*/ 47625 w 561975"/>
                  <a:gd name="connsiteY1" fmla="*/ 9525 h 47625"/>
                  <a:gd name="connsiteX2" fmla="*/ 104775 w 561975"/>
                  <a:gd name="connsiteY2" fmla="*/ 28575 h 47625"/>
                  <a:gd name="connsiteX3" fmla="*/ 247650 w 561975"/>
                  <a:gd name="connsiteY3" fmla="*/ 47625 h 47625"/>
                  <a:gd name="connsiteX4" fmla="*/ 523875 w 561975"/>
                  <a:gd name="connsiteY4" fmla="*/ 38100 h 47625"/>
                  <a:gd name="connsiteX5" fmla="*/ 552450 w 561975"/>
                  <a:gd name="connsiteY5" fmla="*/ 19050 h 47625"/>
                  <a:gd name="connsiteX6" fmla="*/ 561975 w 561975"/>
                  <a:gd name="connsiteY6" fmla="*/ 1905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975" h="47625">
                    <a:moveTo>
                      <a:pt x="0" y="0"/>
                    </a:moveTo>
                    <a:cubicBezTo>
                      <a:pt x="15875" y="3175"/>
                      <a:pt x="32006" y="5265"/>
                      <a:pt x="47625" y="9525"/>
                    </a:cubicBezTo>
                    <a:cubicBezTo>
                      <a:pt x="66998" y="14809"/>
                      <a:pt x="84896" y="25735"/>
                      <a:pt x="104775" y="28575"/>
                    </a:cubicBezTo>
                    <a:cubicBezTo>
                      <a:pt x="196790" y="41720"/>
                      <a:pt x="149173" y="35315"/>
                      <a:pt x="247650" y="47625"/>
                    </a:cubicBezTo>
                    <a:cubicBezTo>
                      <a:pt x="339725" y="44450"/>
                      <a:pt x="432147" y="46699"/>
                      <a:pt x="523875" y="38100"/>
                    </a:cubicBezTo>
                    <a:cubicBezTo>
                      <a:pt x="535273" y="37031"/>
                      <a:pt x="542211" y="24170"/>
                      <a:pt x="552450" y="19050"/>
                    </a:cubicBezTo>
                    <a:cubicBezTo>
                      <a:pt x="555290" y="17630"/>
                      <a:pt x="558800" y="19050"/>
                      <a:pt x="561975" y="19050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0" name="ZoneTexte 18"/>
          <p:cNvSpPr txBox="1">
            <a:spLocks noChangeArrowheads="1"/>
          </p:cNvSpPr>
          <p:nvPr/>
        </p:nvSpPr>
        <p:spPr bwMode="auto">
          <a:xfrm>
            <a:off x="1547952" y="369332"/>
            <a:ext cx="8410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The electromagnetic probes for low-energy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25073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e-probe revolution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369333"/>
            <a:ext cx="2934238" cy="363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606079" y="595690"/>
            <a:ext cx="2340653" cy="3133725"/>
            <a:chOff x="2567707" y="2971698"/>
            <a:chExt cx="2340653" cy="3133725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2567707" y="2971698"/>
              <a:ext cx="0" cy="3133725"/>
            </a:xfrm>
            <a:prstGeom prst="line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2626974" y="3654463"/>
              <a:ext cx="2281386" cy="230063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12 orders of magnitude !</a:t>
              </a:r>
            </a:p>
            <a:p>
              <a:endParaRPr lang="en-US" sz="1400" dirty="0"/>
            </a:p>
            <a:p>
              <a:r>
                <a:rPr lang="en-US" sz="1050" dirty="0"/>
                <a:t>B. Frois and </a:t>
              </a:r>
              <a:r>
                <a:rPr lang="en-US" sz="1050" dirty="0" err="1"/>
                <a:t>Papanicolas</a:t>
              </a:r>
              <a:endParaRPr lang="en-US" sz="1050" dirty="0"/>
            </a:p>
            <a:p>
              <a:r>
                <a:rPr lang="en-US" sz="1050" dirty="0"/>
                <a:t>Ann. Rev. </a:t>
              </a:r>
              <a:r>
                <a:rPr lang="en-US" sz="1050" dirty="0" err="1"/>
                <a:t>Nucl</a:t>
              </a:r>
              <a:r>
                <a:rPr lang="en-US" sz="1050" dirty="0"/>
                <a:t>. Part. </a:t>
              </a:r>
              <a:r>
                <a:rPr lang="en-US" sz="1050" dirty="0" err="1"/>
                <a:t>Sci</a:t>
              </a:r>
              <a:r>
                <a:rPr lang="en-US" sz="1050" dirty="0"/>
                <a:t> 37 (1987)</a:t>
              </a:r>
            </a:p>
            <a:p>
              <a:endParaRPr lang="en-US" sz="1050" dirty="0"/>
            </a:p>
            <a:p>
              <a:r>
                <a:rPr lang="en-US" sz="1050" dirty="0" err="1"/>
                <a:t>Dechargé</a:t>
              </a:r>
              <a:r>
                <a:rPr lang="en-US" sz="1050" dirty="0"/>
                <a:t> and </a:t>
              </a:r>
              <a:r>
                <a:rPr lang="en-US" sz="1050" dirty="0" err="1"/>
                <a:t>Gogny</a:t>
              </a:r>
              <a:endParaRPr lang="en-US" sz="1050" dirty="0"/>
            </a:p>
            <a:p>
              <a:r>
                <a:rPr lang="en-US" sz="1050" dirty="0"/>
                <a:t>PRC 81 (1980)</a:t>
              </a:r>
            </a:p>
            <a:p>
              <a:endParaRPr lang="en-US" sz="1050" dirty="0"/>
            </a:p>
            <a:p>
              <a:r>
                <a:rPr lang="en-US" sz="1050" dirty="0" err="1"/>
                <a:t>Cavedon</a:t>
              </a:r>
              <a:r>
                <a:rPr lang="en-US" sz="1050" dirty="0"/>
                <a:t>, Frois, </a:t>
              </a:r>
              <a:r>
                <a:rPr lang="en-US" sz="1050" dirty="0" err="1"/>
                <a:t>Goutte</a:t>
              </a:r>
              <a:r>
                <a:rPr lang="en-US" sz="1050" dirty="0"/>
                <a:t> et al.</a:t>
              </a:r>
            </a:p>
            <a:p>
              <a:r>
                <a:rPr lang="en-US" sz="1050" dirty="0"/>
                <a:t>PRL 49 (1982)</a:t>
              </a:r>
            </a:p>
            <a:p>
              <a:endParaRPr lang="en-US" sz="1050" dirty="0"/>
            </a:p>
            <a:p>
              <a:r>
                <a:rPr lang="en-US" sz="1050" dirty="0" err="1"/>
                <a:t>etc</a:t>
              </a:r>
              <a:r>
                <a:rPr lang="en-US" sz="1050" dirty="0"/>
                <a:t>…</a:t>
              </a:r>
            </a:p>
          </p:txBody>
        </p:sp>
      </p:grpSp>
      <p:sp>
        <p:nvSpPr>
          <p:cNvPr id="8" name="Ellipse 7"/>
          <p:cNvSpPr/>
          <p:nvPr/>
        </p:nvSpPr>
        <p:spPr>
          <a:xfrm>
            <a:off x="2444556" y="2556751"/>
            <a:ext cx="637421" cy="314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6937784" y="749578"/>
            <a:ext cx="3644493" cy="3698598"/>
            <a:chOff x="613708" y="1359070"/>
            <a:chExt cx="3644493" cy="3698598"/>
          </a:xfrm>
        </p:grpSpPr>
        <p:sp>
          <p:nvSpPr>
            <p:cNvPr id="10" name="Rectangle 9"/>
            <p:cNvSpPr/>
            <p:nvPr/>
          </p:nvSpPr>
          <p:spPr>
            <a:xfrm>
              <a:off x="2845466" y="1661976"/>
              <a:ext cx="141273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B. Frois et al</a:t>
              </a:r>
            </a:p>
            <a:p>
              <a:r>
                <a:rPr lang="en-US" sz="1100" dirty="0"/>
                <a:t>in Modern Topics in Electron Scattering </a:t>
              </a:r>
            </a:p>
            <a:p>
              <a:r>
                <a:rPr lang="en-US" sz="1100" dirty="0"/>
                <a:t>(World Scientific 1991)</a:t>
              </a:r>
              <a:endParaRPr lang="fr-FR" sz="1100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708" y="1359070"/>
              <a:ext cx="2231758" cy="36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3100" y="3985393"/>
            <a:ext cx="3253488" cy="25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5282313" y="4565934"/>
            <a:ext cx="5557252" cy="2308325"/>
            <a:chOff x="3758313" y="4565933"/>
            <a:chExt cx="5557252" cy="2308325"/>
          </a:xfrm>
        </p:grpSpPr>
        <p:sp>
          <p:nvSpPr>
            <p:cNvPr id="14" name="ZoneTexte 13"/>
            <p:cNvSpPr txBox="1"/>
            <p:nvPr/>
          </p:nvSpPr>
          <p:spPr>
            <a:xfrm>
              <a:off x="3758313" y="4565933"/>
              <a:ext cx="5391150" cy="492443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400">
                  <a:effectLst>
                    <a:glow rad="165100">
                      <a:srgbClr val="FFFF00">
                        <a:alpha val="60000"/>
                      </a:srgbClr>
                    </a:glow>
                  </a:effectLst>
                </a:defRPr>
              </a:lvl1pPr>
            </a:lstStyle>
            <a:p>
              <a:r>
                <a:rPr lang="en-US" dirty="0"/>
                <a:t>revealed </a:t>
              </a:r>
              <a:r>
                <a:rPr lang="en-US" b="1" dirty="0"/>
                <a:t>in medium effects</a:t>
              </a:r>
            </a:p>
            <a:p>
              <a:r>
                <a:rPr lang="en-US" sz="1200" dirty="0"/>
                <a:t>(how far a “single particle” is from a free nucleon)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758313" y="5058376"/>
              <a:ext cx="5557252" cy="18158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part of the single-particle quenching has well understood origins: </a:t>
              </a:r>
            </a:p>
            <a:p>
              <a:r>
                <a:rPr lang="en-US" sz="1400" dirty="0"/>
                <a:t>core (collective) couplings, many-body correlations </a:t>
              </a:r>
            </a:p>
            <a:p>
              <a:pPr marL="285750" indent="-285750">
                <a:buFont typeface="Arial" charset="0"/>
                <a:buChar char="•"/>
              </a:pPr>
              <a:endParaRPr lang="en-US" sz="1400" dirty="0"/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short-range correlations, non-local part of the potential</a:t>
              </a:r>
            </a:p>
            <a:p>
              <a:pPr marL="285750" indent="-285750">
                <a:buFont typeface="Symbol"/>
                <a:buChar char="®"/>
              </a:pPr>
              <a:r>
                <a:rPr lang="en-US" sz="1400" dirty="0">
                  <a:sym typeface="Symbol"/>
                </a:rPr>
                <a:t>r</a:t>
              </a:r>
              <a:r>
                <a:rPr lang="en-US" sz="1400" baseline="30000" dirty="0">
                  <a:sym typeface="Symbol"/>
                </a:rPr>
                <a:t>2</a:t>
              </a:r>
              <a:r>
                <a:rPr lang="en-US" sz="1400" baseline="-25000" dirty="0">
                  <a:sym typeface="Symbol"/>
                </a:rPr>
                <a:t>c</a:t>
              </a:r>
              <a:r>
                <a:rPr lang="en-US" sz="1400" dirty="0">
                  <a:sym typeface="Symbol"/>
                </a:rPr>
                <a:t> kinks, neutron skin and giant haloes formation ?</a:t>
              </a:r>
            </a:p>
            <a:p>
              <a:pPr marL="285750" indent="-285750">
                <a:buFont typeface="Symbol"/>
                <a:buChar char="®"/>
              </a:pPr>
              <a:r>
                <a:rPr lang="en-US" sz="1400" dirty="0">
                  <a:sym typeface="Symbol"/>
                </a:rPr>
                <a:t>shell evolution ?</a:t>
              </a:r>
              <a:endParaRPr lang="en-US" sz="1400" dirty="0"/>
            </a:p>
            <a:p>
              <a:pPr marL="285750" indent="-285750">
                <a:buFont typeface="Arial" charset="0"/>
                <a:buChar char="•"/>
              </a:pPr>
              <a:endParaRPr lang="en-US" sz="1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86225" y="5701432"/>
              <a:ext cx="1840142" cy="25717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576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4000" y="357687"/>
            <a:ext cx="266429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A(</a:t>
            </a:r>
            <a:r>
              <a:rPr lang="en-US" sz="1400" dirty="0" err="1"/>
              <a:t>e,e</a:t>
            </a:r>
            <a:r>
              <a:rPr lang="en-US" sz="1400" dirty="0"/>
              <a:t>’) </a:t>
            </a:r>
            <a:r>
              <a:rPr lang="en-US" sz="1400" b="1" dirty="0"/>
              <a:t>inelastic </a:t>
            </a:r>
            <a:r>
              <a:rPr lang="en-US" sz="1400" dirty="0"/>
              <a:t>cross section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195" y="583174"/>
            <a:ext cx="5491163" cy="67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3636125" y="2460197"/>
            <a:ext cx="6081626" cy="704747"/>
            <a:chOff x="2100349" y="2972295"/>
            <a:chExt cx="6081626" cy="70474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349" y="2972295"/>
              <a:ext cx="2905125" cy="70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060739"/>
              <a:ext cx="3000375" cy="504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1669040" y="1052020"/>
            <a:ext cx="2324187" cy="631627"/>
            <a:chOff x="133263" y="1200150"/>
            <a:chExt cx="2324187" cy="631627"/>
          </a:xfrm>
        </p:grpSpPr>
        <p:cxnSp>
          <p:nvCxnSpPr>
            <p:cNvPr id="8" name="Connecteur droit 7"/>
            <p:cNvCxnSpPr/>
            <p:nvPr/>
          </p:nvCxnSpPr>
          <p:spPr>
            <a:xfrm flipV="1">
              <a:off x="1666875" y="1200150"/>
              <a:ext cx="790575" cy="33337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133263" y="1524000"/>
              <a:ext cx="196708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point charge nucleus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026140" y="1052019"/>
            <a:ext cx="2119486" cy="939404"/>
            <a:chOff x="490364" y="1200150"/>
            <a:chExt cx="2119486" cy="939404"/>
          </a:xfrm>
        </p:grpSpPr>
        <p:cxnSp>
          <p:nvCxnSpPr>
            <p:cNvPr id="11" name="Connecteur droit 10"/>
            <p:cNvCxnSpPr/>
            <p:nvPr/>
          </p:nvCxnSpPr>
          <p:spPr>
            <a:xfrm flipV="1">
              <a:off x="1933575" y="1200150"/>
              <a:ext cx="676275" cy="63162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90364" y="1831777"/>
              <a:ext cx="196708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recoil factor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031849" y="1099645"/>
            <a:ext cx="1967086" cy="749828"/>
            <a:chOff x="2496073" y="1247776"/>
            <a:chExt cx="1967086" cy="749828"/>
          </a:xfrm>
        </p:grpSpPr>
        <p:cxnSp>
          <p:nvCxnSpPr>
            <p:cNvPr id="14" name="Connecteur droit 13"/>
            <p:cNvCxnSpPr>
              <a:stCxn id="15" idx="0"/>
            </p:cNvCxnSpPr>
            <p:nvPr/>
          </p:nvCxnSpPr>
          <p:spPr>
            <a:xfrm flipV="1">
              <a:off x="3479616" y="1247776"/>
              <a:ext cx="86959" cy="22660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496073" y="1474384"/>
              <a:ext cx="1967086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longitudinal form factor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931731" y="1099645"/>
            <a:ext cx="1967086" cy="900741"/>
            <a:chOff x="5395955" y="1247775"/>
            <a:chExt cx="1967086" cy="900741"/>
          </a:xfrm>
        </p:grpSpPr>
        <p:sp>
          <p:nvSpPr>
            <p:cNvPr id="17" name="ZoneTexte 16"/>
            <p:cNvSpPr txBox="1"/>
            <p:nvPr/>
          </p:nvSpPr>
          <p:spPr>
            <a:xfrm>
              <a:off x="5395955" y="1625296"/>
              <a:ext cx="1967086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transverse form factor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5700973" y="1247775"/>
              <a:ext cx="1357051" cy="377521"/>
              <a:chOff x="5700973" y="1247775"/>
              <a:chExt cx="1357051" cy="377521"/>
            </a:xfrm>
          </p:grpSpPr>
          <p:cxnSp>
            <p:nvCxnSpPr>
              <p:cNvPr id="19" name="Connecteur droit 18"/>
              <p:cNvCxnSpPr>
                <a:stCxn id="17" idx="0"/>
                <a:endCxn id="20" idx="1"/>
              </p:cNvCxnSpPr>
              <p:nvPr/>
            </p:nvCxnSpPr>
            <p:spPr>
              <a:xfrm flipV="1">
                <a:off x="6379498" y="1485900"/>
                <a:ext cx="0" cy="139396"/>
              </a:xfrm>
              <a:prstGeom prst="line">
                <a:avLst/>
              </a:prstGeom>
              <a:ln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Accolade fermante 19"/>
              <p:cNvSpPr/>
              <p:nvPr/>
            </p:nvSpPr>
            <p:spPr>
              <a:xfrm rot="5400000">
                <a:off x="6260436" y="688312"/>
                <a:ext cx="238125" cy="1357051"/>
              </a:xfrm>
              <a:prstGeom prst="rightBrace">
                <a:avLst>
                  <a:gd name="adj1" fmla="val 6833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1" name="Groupe 20"/>
          <p:cNvGrpSpPr/>
          <p:nvPr/>
        </p:nvGrpSpPr>
        <p:grpSpPr>
          <a:xfrm>
            <a:off x="3560405" y="1737087"/>
            <a:ext cx="2909974" cy="676191"/>
            <a:chOff x="1844421" y="2269939"/>
            <a:chExt cx="2909974" cy="67619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421" y="2269939"/>
              <a:ext cx="2909974" cy="52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2327641" y="2638353"/>
              <a:ext cx="242675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charge transition density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717376" y="1784942"/>
            <a:ext cx="3362368" cy="782224"/>
            <a:chOff x="5181600" y="2220757"/>
            <a:chExt cx="3362368" cy="782224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220757"/>
              <a:ext cx="3362368" cy="53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ZoneTexte 25"/>
            <p:cNvSpPr txBox="1"/>
            <p:nvPr/>
          </p:nvSpPr>
          <p:spPr>
            <a:xfrm>
              <a:off x="5649407" y="2695204"/>
              <a:ext cx="242675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current transition density</a:t>
              </a: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e-scattering as a precision spectroscopy tool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528763" y="3761656"/>
            <a:ext cx="4982623" cy="3096344"/>
            <a:chOff x="4762" y="3642227"/>
            <a:chExt cx="4982623" cy="3096344"/>
          </a:xfrm>
        </p:grpSpPr>
        <p:pic>
          <p:nvPicPr>
            <p:cNvPr id="30" name="Picture 2" descr="C:\temporaire\DEA_CPM\schmidtmayerneutrons.bmp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" y="3642227"/>
              <a:ext cx="4982623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Ellipse 30"/>
            <p:cNvSpPr/>
            <p:nvPr/>
          </p:nvSpPr>
          <p:spPr>
            <a:xfrm>
              <a:off x="1036537" y="4301274"/>
              <a:ext cx="506030" cy="3103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327149" y="3201442"/>
            <a:ext cx="2509751" cy="3656558"/>
            <a:chOff x="5803148" y="3201442"/>
            <a:chExt cx="2509751" cy="3656558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148" y="3201442"/>
              <a:ext cx="2509751" cy="336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998" y="6545706"/>
              <a:ext cx="886043" cy="31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e 34"/>
          <p:cNvGrpSpPr/>
          <p:nvPr/>
        </p:nvGrpSpPr>
        <p:grpSpPr>
          <a:xfrm>
            <a:off x="8217563" y="4012997"/>
            <a:ext cx="2232248" cy="1561590"/>
            <a:chOff x="6693563" y="4012997"/>
            <a:chExt cx="2232248" cy="1561590"/>
          </a:xfrm>
        </p:grpSpPr>
        <p:sp>
          <p:nvSpPr>
            <p:cNvPr id="36" name="ZoneTexte 35"/>
            <p:cNvSpPr txBox="1"/>
            <p:nvPr/>
          </p:nvSpPr>
          <p:spPr>
            <a:xfrm>
              <a:off x="6693563" y="5236033"/>
              <a:ext cx="2232248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30% quenching</a:t>
              </a:r>
            </a:p>
          </p:txBody>
        </p:sp>
        <p:sp>
          <p:nvSpPr>
            <p:cNvPr id="37" name="Flèche vers le bas 36"/>
            <p:cNvSpPr/>
            <p:nvPr/>
          </p:nvSpPr>
          <p:spPr>
            <a:xfrm>
              <a:off x="7418913" y="4012997"/>
              <a:ext cx="292808" cy="47438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lèche vers le bas 37"/>
            <p:cNvSpPr/>
            <p:nvPr/>
          </p:nvSpPr>
          <p:spPr>
            <a:xfrm flipV="1">
              <a:off x="7418913" y="4761652"/>
              <a:ext cx="292808" cy="47438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2011959" y="3201443"/>
            <a:ext cx="223224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Symbol"/>
              </a:rPr>
              <a:t></a:t>
            </a:r>
            <a:r>
              <a:rPr lang="en-US" dirty="0">
                <a:latin typeface="Times New Roman"/>
                <a:cs typeface="Times New Roman"/>
                <a:sym typeface="Symbol"/>
              </a:rPr>
              <a:t>≈F</a:t>
            </a:r>
            <a:r>
              <a:rPr lang="en-US" baseline="-25000" dirty="0">
                <a:latin typeface="Times New Roman"/>
                <a:cs typeface="Times New Roman"/>
                <a:sym typeface="Symbol"/>
              </a:rPr>
              <a:t>M </a:t>
            </a:r>
            <a:r>
              <a:rPr lang="en-US" dirty="0">
                <a:latin typeface="Times New Roman"/>
                <a:cs typeface="Times New Roman"/>
                <a:sym typeface="Symbol"/>
              </a:rPr>
              <a:t>for q0 (elastic at 180°)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4198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(in)elastic electron scattering off RIB : a vast program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50625" y="480988"/>
            <a:ext cx="5887558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radius, diffusivity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perfect coulomb excitation : forward electron scattering </a:t>
            </a:r>
          </a:p>
          <a:p>
            <a:r>
              <a:rPr lang="en-US" sz="1600" dirty="0"/>
              <a:t>(no multi-step process)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“clean” excitation of 1p-1h configuration at high </a:t>
            </a:r>
            <a:r>
              <a:rPr lang="en-US" sz="1600" dirty="0" err="1"/>
              <a:t>multipolarity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Excitation of collective modes (PDR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fission studies (condition on electron energy would give precise information of the initial condition of the </a:t>
            </a:r>
            <a:r>
              <a:rPr lang="en-US" sz="1600" dirty="0" err="1"/>
              <a:t>fissioning</a:t>
            </a:r>
            <a:r>
              <a:rPr lang="en-US" sz="1600" dirty="0"/>
              <a:t> system)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(</a:t>
            </a:r>
            <a:r>
              <a:rPr lang="en-US" sz="1600" dirty="0" err="1"/>
              <a:t>e,e</a:t>
            </a:r>
            <a:r>
              <a:rPr lang="en-US" sz="1600" dirty="0"/>
              <a:t>’)p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6" name="Ellipse 5"/>
          <p:cNvSpPr/>
          <p:nvPr/>
        </p:nvSpPr>
        <p:spPr>
          <a:xfrm>
            <a:off x="8496726" y="1945009"/>
            <a:ext cx="323850" cy="31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902491" y="1920482"/>
            <a:ext cx="179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radioactive ion</a:t>
            </a:r>
          </a:p>
        </p:txBody>
      </p:sp>
      <p:sp>
        <p:nvSpPr>
          <p:cNvPr id="8" name="Ellipse 7"/>
          <p:cNvSpPr/>
          <p:nvPr/>
        </p:nvSpPr>
        <p:spPr>
          <a:xfrm>
            <a:off x="7420402" y="1525908"/>
            <a:ext cx="61912" cy="476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8" idx="6"/>
          </p:cNvCxnSpPr>
          <p:nvPr/>
        </p:nvCxnSpPr>
        <p:spPr>
          <a:xfrm flipV="1">
            <a:off x="7482314" y="1549720"/>
            <a:ext cx="1014412" cy="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8500378" y="1525908"/>
            <a:ext cx="61912" cy="476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propagator2type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341286">
            <a:off x="8377393" y="1758225"/>
            <a:ext cx="451027" cy="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11"/>
          <p:cNvCxnSpPr/>
          <p:nvPr/>
        </p:nvCxnSpPr>
        <p:spPr>
          <a:xfrm flipV="1">
            <a:off x="8562290" y="1464949"/>
            <a:ext cx="1014412" cy="84773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9576702" y="1441136"/>
            <a:ext cx="61912" cy="476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281337" y="1318056"/>
            <a:ext cx="40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e-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39916" y="1627915"/>
            <a:ext cx="35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Ee</a:t>
            </a:r>
            <a:endParaRPr lang="fr-FR" sz="12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9638614" y="1156189"/>
            <a:ext cx="105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E’e</a:t>
            </a:r>
            <a:r>
              <a:rPr lang="fr-FR" sz="1200" b="1" dirty="0"/>
              <a:t>=</a:t>
            </a:r>
            <a:r>
              <a:rPr lang="fr-FR" sz="1200" b="1" dirty="0" err="1"/>
              <a:t>Ee</a:t>
            </a:r>
            <a:r>
              <a:rPr lang="fr-FR" sz="1200" b="1" dirty="0"/>
              <a:t>-E</a:t>
            </a:r>
            <a:r>
              <a:rPr lang="fr-FR" sz="1200" b="1" dirty="0">
                <a:sym typeface="Symbol"/>
              </a:rPr>
              <a:t></a:t>
            </a:r>
            <a:endParaRPr lang="fr-FR" sz="12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8658651" y="1573533"/>
            <a:ext cx="357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ym typeface="Symbol"/>
              </a:rPr>
              <a:t></a:t>
            </a:r>
            <a:endParaRPr lang="fr-FR" sz="1200" b="1" dirty="0"/>
          </a:p>
        </p:txBody>
      </p:sp>
      <p:sp>
        <p:nvSpPr>
          <p:cNvPr id="19" name="Rectangle 18"/>
          <p:cNvSpPr/>
          <p:nvPr/>
        </p:nvSpPr>
        <p:spPr>
          <a:xfrm>
            <a:off x="6968425" y="5292153"/>
            <a:ext cx="3613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possible physics program spans exactly the physics interests of the vast majority of the low-energy nuclear physics community in Orsay-Saclay and in France (and elsewhere)</a:t>
            </a:r>
          </a:p>
          <a:p>
            <a:r>
              <a:rPr lang="en-US" sz="1400" dirty="0"/>
              <a:t>… </a:t>
            </a:r>
            <a:r>
              <a:rPr lang="en-US" sz="1400" b="1" dirty="0"/>
              <a:t>with a much more powerful probe</a:t>
            </a:r>
            <a:r>
              <a:rPr lang="en-US" sz="1400" dirty="0"/>
              <a:t>!</a:t>
            </a:r>
            <a:endParaRPr lang="fr-FR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123" y="2789311"/>
            <a:ext cx="3201035" cy="23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031347"/>
            <a:ext cx="4923844" cy="299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646290" y="5279982"/>
            <a:ext cx="2449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T. </a:t>
            </a:r>
            <a:r>
              <a:rPr lang="en-US" sz="800" dirty="0" err="1"/>
              <a:t>Suda</a:t>
            </a:r>
            <a:r>
              <a:rPr lang="en-US" sz="800" dirty="0"/>
              <a:t>, H. Simon </a:t>
            </a:r>
          </a:p>
          <a:p>
            <a:r>
              <a:rPr lang="en-US" sz="800" dirty="0"/>
              <a:t>Progress in Particle and Nuclear Physics 96 (2017) 1</a:t>
            </a:r>
            <a:endParaRPr lang="fr-FR" sz="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919536" y="6028931"/>
            <a:ext cx="437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up to now restricted to stable (non gaseous) targets</a:t>
            </a:r>
          </a:p>
        </p:txBody>
      </p:sp>
      <p:sp>
        <p:nvSpPr>
          <p:cNvPr id="18" name="Flèche à angle droit 17"/>
          <p:cNvSpPr/>
          <p:nvPr/>
        </p:nvSpPr>
        <p:spPr>
          <a:xfrm rot="5400000">
            <a:off x="6318590" y="5425357"/>
            <a:ext cx="727028" cy="766762"/>
          </a:xfrm>
          <a:prstGeom prst="bent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73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21">
            <a:extLst>
              <a:ext uri="{FF2B5EF4-FFF2-40B4-BE49-F238E27FC236}">
                <a16:creationId xmlns:a16="http://schemas.microsoft.com/office/drawing/2014/main" id="{C5F46A75-DC15-3246-8232-C06CD396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175" y="766601"/>
            <a:ext cx="4075651" cy="17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67E6DE10-12E3-234C-ABAE-37143EDECD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2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5EE8F8C-97C7-2A40-89C8-42332A3AE24B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9">
            <a:extLst>
              <a:ext uri="{FF2B5EF4-FFF2-40B4-BE49-F238E27FC236}">
                <a16:creationId xmlns:a16="http://schemas.microsoft.com/office/drawing/2014/main" id="{690DBAB7-43F8-CE41-8C0B-76A2FB9895EF}"/>
              </a:ext>
            </a:extLst>
          </p:cNvPr>
          <p:cNvSpPr txBox="1"/>
          <p:nvPr/>
        </p:nvSpPr>
        <p:spPr>
          <a:xfrm>
            <a:off x="228716" y="251097"/>
            <a:ext cx="619326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Introduction- ERL concept</a:t>
            </a:r>
            <a:endParaRPr lang="en-GB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BD536-3D17-7644-BC22-BCF4B087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1431072F-E6FE-AC47-BEFF-2D9FCCC5925C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3D8D50DF-6C52-7B46-BE3D-162E15EB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  <p:grpSp>
        <p:nvGrpSpPr>
          <p:cNvPr id="18" name="Gruppieren 7">
            <a:extLst>
              <a:ext uri="{FF2B5EF4-FFF2-40B4-BE49-F238E27FC236}">
                <a16:creationId xmlns:a16="http://schemas.microsoft.com/office/drawing/2014/main" id="{6DB646B2-565F-E247-A612-D295E5F68672}"/>
              </a:ext>
            </a:extLst>
          </p:cNvPr>
          <p:cNvGrpSpPr>
            <a:grpSpLocks/>
          </p:cNvGrpSpPr>
          <p:nvPr/>
        </p:nvGrpSpPr>
        <p:grpSpPr bwMode="auto">
          <a:xfrm>
            <a:off x="1371601" y="909638"/>
            <a:ext cx="2578099" cy="1628746"/>
            <a:chOff x="1936750" y="1836738"/>
            <a:chExt cx="2447925" cy="1517650"/>
          </a:xfrm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6021757B-D0EB-6241-A72F-483D40458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2311400"/>
              <a:ext cx="265112" cy="530225"/>
            </a:xfrm>
            <a:custGeom>
              <a:avLst/>
              <a:gdLst>
                <a:gd name="T0" fmla="*/ 0 w 167"/>
                <a:gd name="T1" fmla="*/ 2147483646 h 334"/>
                <a:gd name="T2" fmla="*/ 2147483646 w 167"/>
                <a:gd name="T3" fmla="*/ 2147483646 h 334"/>
                <a:gd name="T4" fmla="*/ 2147483646 w 167"/>
                <a:gd name="T5" fmla="*/ 2147483646 h 334"/>
                <a:gd name="T6" fmla="*/ 2147483646 w 167"/>
                <a:gd name="T7" fmla="*/ 2147483646 h 334"/>
                <a:gd name="T8" fmla="*/ 2147483646 w 167"/>
                <a:gd name="T9" fmla="*/ 0 h 334"/>
                <a:gd name="T10" fmla="*/ 2147483646 w 167"/>
                <a:gd name="T11" fmla="*/ 0 h 334"/>
                <a:gd name="T12" fmla="*/ 0 w 167"/>
                <a:gd name="T13" fmla="*/ 0 h 334"/>
                <a:gd name="T14" fmla="*/ 0 w 167"/>
                <a:gd name="T15" fmla="*/ 2147483646 h 334"/>
                <a:gd name="T16" fmla="*/ 0 w 167"/>
                <a:gd name="T17" fmla="*/ 2147483646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7" h="334">
                  <a:moveTo>
                    <a:pt x="0" y="334"/>
                  </a:moveTo>
                  <a:lnTo>
                    <a:pt x="83" y="334"/>
                  </a:lnTo>
                  <a:lnTo>
                    <a:pt x="167" y="334"/>
                  </a:lnTo>
                  <a:lnTo>
                    <a:pt x="167" y="167"/>
                  </a:lnTo>
                  <a:lnTo>
                    <a:pt x="167" y="0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FFD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BA81A3EB-033B-9E44-B1F6-B8B1363CE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888" y="2311400"/>
              <a:ext cx="265112" cy="530225"/>
            </a:xfrm>
            <a:custGeom>
              <a:avLst/>
              <a:gdLst>
                <a:gd name="T0" fmla="*/ 0 w 167"/>
                <a:gd name="T1" fmla="*/ 2147483646 h 334"/>
                <a:gd name="T2" fmla="*/ 2147483646 w 167"/>
                <a:gd name="T3" fmla="*/ 2147483646 h 334"/>
                <a:gd name="T4" fmla="*/ 2147483646 w 167"/>
                <a:gd name="T5" fmla="*/ 2147483646 h 334"/>
                <a:gd name="T6" fmla="*/ 2147483646 w 167"/>
                <a:gd name="T7" fmla="*/ 2147483646 h 334"/>
                <a:gd name="T8" fmla="*/ 2147483646 w 167"/>
                <a:gd name="T9" fmla="*/ 0 h 334"/>
                <a:gd name="T10" fmla="*/ 2147483646 w 167"/>
                <a:gd name="T11" fmla="*/ 0 h 334"/>
                <a:gd name="T12" fmla="*/ 0 w 167"/>
                <a:gd name="T13" fmla="*/ 0 h 334"/>
                <a:gd name="T14" fmla="*/ 0 w 167"/>
                <a:gd name="T15" fmla="*/ 2147483646 h 334"/>
                <a:gd name="T16" fmla="*/ 0 w 167"/>
                <a:gd name="T17" fmla="*/ 2147483646 h 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7" h="334">
                  <a:moveTo>
                    <a:pt x="0" y="334"/>
                  </a:moveTo>
                  <a:lnTo>
                    <a:pt x="83" y="334"/>
                  </a:lnTo>
                  <a:lnTo>
                    <a:pt x="167" y="334"/>
                  </a:lnTo>
                  <a:lnTo>
                    <a:pt x="167" y="167"/>
                  </a:lnTo>
                  <a:lnTo>
                    <a:pt x="167" y="0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0" y="334"/>
                  </a:lnTo>
                </a:path>
              </a:pathLst>
            </a:custGeom>
            <a:noFill/>
            <a:ln w="5" cap="flat">
              <a:solidFill>
                <a:srgbClr val="FFD7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3D31A440-34E1-1846-8924-2C5F0145D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75" y="3259138"/>
              <a:ext cx="190500" cy="95250"/>
            </a:xfrm>
            <a:custGeom>
              <a:avLst/>
              <a:gdLst>
                <a:gd name="T0" fmla="*/ 0 w 120"/>
                <a:gd name="T1" fmla="*/ 0 h 60"/>
                <a:gd name="T2" fmla="*/ 0 w 120"/>
                <a:gd name="T3" fmla="*/ 2147483646 h 60"/>
                <a:gd name="T4" fmla="*/ 0 w 120"/>
                <a:gd name="T5" fmla="*/ 2147483646 h 60"/>
                <a:gd name="T6" fmla="*/ 2147483646 w 120"/>
                <a:gd name="T7" fmla="*/ 2147483646 h 60"/>
                <a:gd name="T8" fmla="*/ 2147483646 w 120"/>
                <a:gd name="T9" fmla="*/ 2147483646 h 60"/>
                <a:gd name="T10" fmla="*/ 2147483646 w 120"/>
                <a:gd name="T11" fmla="*/ 2147483646 h 60"/>
                <a:gd name="T12" fmla="*/ 2147483646 w 120"/>
                <a:gd name="T13" fmla="*/ 0 h 60"/>
                <a:gd name="T14" fmla="*/ 2147483646 w 120"/>
                <a:gd name="T15" fmla="*/ 0 h 60"/>
                <a:gd name="T16" fmla="*/ 0 w 120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  <a:lnTo>
                    <a:pt x="60" y="60"/>
                  </a:lnTo>
                  <a:lnTo>
                    <a:pt x="120" y="60"/>
                  </a:lnTo>
                  <a:lnTo>
                    <a:pt x="120" y="30"/>
                  </a:lnTo>
                  <a:lnTo>
                    <a:pt x="120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6A72B2FC-FE12-CD49-BE92-3EA416CB3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75" y="3259138"/>
              <a:ext cx="190500" cy="95250"/>
            </a:xfrm>
            <a:custGeom>
              <a:avLst/>
              <a:gdLst>
                <a:gd name="T0" fmla="*/ 0 w 120"/>
                <a:gd name="T1" fmla="*/ 0 h 60"/>
                <a:gd name="T2" fmla="*/ 0 w 120"/>
                <a:gd name="T3" fmla="*/ 2147483646 h 60"/>
                <a:gd name="T4" fmla="*/ 0 w 120"/>
                <a:gd name="T5" fmla="*/ 2147483646 h 60"/>
                <a:gd name="T6" fmla="*/ 2147483646 w 120"/>
                <a:gd name="T7" fmla="*/ 2147483646 h 60"/>
                <a:gd name="T8" fmla="*/ 2147483646 w 120"/>
                <a:gd name="T9" fmla="*/ 2147483646 h 60"/>
                <a:gd name="T10" fmla="*/ 2147483646 w 120"/>
                <a:gd name="T11" fmla="*/ 2147483646 h 60"/>
                <a:gd name="T12" fmla="*/ 2147483646 w 120"/>
                <a:gd name="T13" fmla="*/ 0 h 60"/>
                <a:gd name="T14" fmla="*/ 2147483646 w 120"/>
                <a:gd name="T15" fmla="*/ 0 h 60"/>
                <a:gd name="T16" fmla="*/ 0 w 120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  <a:lnTo>
                    <a:pt x="60" y="60"/>
                  </a:lnTo>
                  <a:lnTo>
                    <a:pt x="120" y="60"/>
                  </a:lnTo>
                  <a:lnTo>
                    <a:pt x="120" y="30"/>
                  </a:lnTo>
                  <a:lnTo>
                    <a:pt x="120" y="0"/>
                  </a:lnTo>
                  <a:lnTo>
                    <a:pt x="60" y="0"/>
                  </a:lnTo>
                  <a:lnTo>
                    <a:pt x="0" y="0"/>
                  </a:lnTo>
                </a:path>
              </a:pathLst>
            </a:custGeom>
            <a:noFill/>
            <a:ln w="5" cap="flat">
              <a:solidFill>
                <a:srgbClr val="00B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6F745106-0942-D241-A183-5DEBA180A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75" y="1836738"/>
              <a:ext cx="190500" cy="95250"/>
            </a:xfrm>
            <a:custGeom>
              <a:avLst/>
              <a:gdLst>
                <a:gd name="T0" fmla="*/ 0 w 120"/>
                <a:gd name="T1" fmla="*/ 0 h 60"/>
                <a:gd name="T2" fmla="*/ 0 w 120"/>
                <a:gd name="T3" fmla="*/ 2147483646 h 60"/>
                <a:gd name="T4" fmla="*/ 0 w 120"/>
                <a:gd name="T5" fmla="*/ 2147483646 h 60"/>
                <a:gd name="T6" fmla="*/ 2147483646 w 120"/>
                <a:gd name="T7" fmla="*/ 2147483646 h 60"/>
                <a:gd name="T8" fmla="*/ 2147483646 w 120"/>
                <a:gd name="T9" fmla="*/ 2147483646 h 60"/>
                <a:gd name="T10" fmla="*/ 2147483646 w 120"/>
                <a:gd name="T11" fmla="*/ 2147483646 h 60"/>
                <a:gd name="T12" fmla="*/ 2147483646 w 120"/>
                <a:gd name="T13" fmla="*/ 0 h 60"/>
                <a:gd name="T14" fmla="*/ 2147483646 w 120"/>
                <a:gd name="T15" fmla="*/ 0 h 60"/>
                <a:gd name="T16" fmla="*/ 0 w 120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  <a:lnTo>
                    <a:pt x="60" y="60"/>
                  </a:lnTo>
                  <a:lnTo>
                    <a:pt x="120" y="60"/>
                  </a:lnTo>
                  <a:lnTo>
                    <a:pt x="120" y="30"/>
                  </a:lnTo>
                  <a:lnTo>
                    <a:pt x="120" y="0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182F3BB8-E26D-0940-A6F5-1A6EC1E8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75" y="1836738"/>
              <a:ext cx="190500" cy="95250"/>
            </a:xfrm>
            <a:custGeom>
              <a:avLst/>
              <a:gdLst>
                <a:gd name="T0" fmla="*/ 0 w 120"/>
                <a:gd name="T1" fmla="*/ 0 h 60"/>
                <a:gd name="T2" fmla="*/ 0 w 120"/>
                <a:gd name="T3" fmla="*/ 2147483646 h 60"/>
                <a:gd name="T4" fmla="*/ 0 w 120"/>
                <a:gd name="T5" fmla="*/ 2147483646 h 60"/>
                <a:gd name="T6" fmla="*/ 2147483646 w 120"/>
                <a:gd name="T7" fmla="*/ 2147483646 h 60"/>
                <a:gd name="T8" fmla="*/ 2147483646 w 120"/>
                <a:gd name="T9" fmla="*/ 2147483646 h 60"/>
                <a:gd name="T10" fmla="*/ 2147483646 w 120"/>
                <a:gd name="T11" fmla="*/ 2147483646 h 60"/>
                <a:gd name="T12" fmla="*/ 2147483646 w 120"/>
                <a:gd name="T13" fmla="*/ 0 h 60"/>
                <a:gd name="T14" fmla="*/ 2147483646 w 120"/>
                <a:gd name="T15" fmla="*/ 0 h 60"/>
                <a:gd name="T16" fmla="*/ 0 w 120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0" h="60">
                  <a:moveTo>
                    <a:pt x="0" y="0"/>
                  </a:moveTo>
                  <a:lnTo>
                    <a:pt x="0" y="30"/>
                  </a:lnTo>
                  <a:lnTo>
                    <a:pt x="0" y="60"/>
                  </a:lnTo>
                  <a:lnTo>
                    <a:pt x="60" y="60"/>
                  </a:lnTo>
                  <a:lnTo>
                    <a:pt x="120" y="60"/>
                  </a:lnTo>
                  <a:lnTo>
                    <a:pt x="120" y="30"/>
                  </a:lnTo>
                  <a:lnTo>
                    <a:pt x="120" y="0"/>
                  </a:lnTo>
                  <a:lnTo>
                    <a:pt x="60" y="0"/>
                  </a:lnTo>
                  <a:lnTo>
                    <a:pt x="0" y="0"/>
                  </a:lnTo>
                </a:path>
              </a:pathLst>
            </a:custGeom>
            <a:noFill/>
            <a:ln w="5" cap="flat">
              <a:solidFill>
                <a:srgbClr val="00B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F57FD55F-5D52-6D40-84D8-8A4E31C88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2500313"/>
              <a:ext cx="95250" cy="190500"/>
            </a:xfrm>
            <a:custGeom>
              <a:avLst/>
              <a:gdLst>
                <a:gd name="T0" fmla="*/ 0 w 60"/>
                <a:gd name="T1" fmla="*/ 2147483646 h 120"/>
                <a:gd name="T2" fmla="*/ 2147483646 w 60"/>
                <a:gd name="T3" fmla="*/ 2147483646 h 120"/>
                <a:gd name="T4" fmla="*/ 2147483646 w 60"/>
                <a:gd name="T5" fmla="*/ 2147483646 h 120"/>
                <a:gd name="T6" fmla="*/ 2147483646 w 60"/>
                <a:gd name="T7" fmla="*/ 2147483646 h 120"/>
                <a:gd name="T8" fmla="*/ 2147483646 w 60"/>
                <a:gd name="T9" fmla="*/ 0 h 120"/>
                <a:gd name="T10" fmla="*/ 2147483646 w 60"/>
                <a:gd name="T11" fmla="*/ 0 h 120"/>
                <a:gd name="T12" fmla="*/ 0 w 60"/>
                <a:gd name="T13" fmla="*/ 0 h 120"/>
                <a:gd name="T14" fmla="*/ 0 w 60"/>
                <a:gd name="T15" fmla="*/ 2147483646 h 120"/>
                <a:gd name="T16" fmla="*/ 0 w 60"/>
                <a:gd name="T17" fmla="*/ 2147483646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120">
                  <a:moveTo>
                    <a:pt x="0" y="120"/>
                  </a:moveTo>
                  <a:lnTo>
                    <a:pt x="30" y="120"/>
                  </a:lnTo>
                  <a:lnTo>
                    <a:pt x="60" y="120"/>
                  </a:lnTo>
                  <a:lnTo>
                    <a:pt x="60" y="60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FEFA20C1-48C5-4340-B211-7771D2EA0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100" y="2500313"/>
              <a:ext cx="95250" cy="190500"/>
            </a:xfrm>
            <a:custGeom>
              <a:avLst/>
              <a:gdLst>
                <a:gd name="T0" fmla="*/ 0 w 60"/>
                <a:gd name="T1" fmla="*/ 2147483646 h 120"/>
                <a:gd name="T2" fmla="*/ 2147483646 w 60"/>
                <a:gd name="T3" fmla="*/ 2147483646 h 120"/>
                <a:gd name="T4" fmla="*/ 2147483646 w 60"/>
                <a:gd name="T5" fmla="*/ 2147483646 h 120"/>
                <a:gd name="T6" fmla="*/ 2147483646 w 60"/>
                <a:gd name="T7" fmla="*/ 2147483646 h 120"/>
                <a:gd name="T8" fmla="*/ 2147483646 w 60"/>
                <a:gd name="T9" fmla="*/ 0 h 120"/>
                <a:gd name="T10" fmla="*/ 2147483646 w 60"/>
                <a:gd name="T11" fmla="*/ 0 h 120"/>
                <a:gd name="T12" fmla="*/ 0 w 60"/>
                <a:gd name="T13" fmla="*/ 0 h 120"/>
                <a:gd name="T14" fmla="*/ 0 w 60"/>
                <a:gd name="T15" fmla="*/ 2147483646 h 120"/>
                <a:gd name="T16" fmla="*/ 0 w 60"/>
                <a:gd name="T17" fmla="*/ 2147483646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120">
                  <a:moveTo>
                    <a:pt x="0" y="120"/>
                  </a:moveTo>
                  <a:lnTo>
                    <a:pt x="30" y="120"/>
                  </a:lnTo>
                  <a:lnTo>
                    <a:pt x="60" y="120"/>
                  </a:lnTo>
                  <a:lnTo>
                    <a:pt x="60" y="60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0" y="120"/>
                  </a:lnTo>
                </a:path>
              </a:pathLst>
            </a:custGeom>
            <a:noFill/>
            <a:ln w="5" cap="flat">
              <a:solidFill>
                <a:srgbClr val="00B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1142E1BB-4B3F-DB45-A094-1266F6C2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863" y="2982913"/>
              <a:ext cx="200025" cy="201612"/>
            </a:xfrm>
            <a:custGeom>
              <a:avLst/>
              <a:gdLst>
                <a:gd name="T0" fmla="*/ 2147483646 w 126"/>
                <a:gd name="T1" fmla="*/ 2147483646 h 127"/>
                <a:gd name="T2" fmla="*/ 2147483646 w 126"/>
                <a:gd name="T3" fmla="*/ 2147483646 h 127"/>
                <a:gd name="T4" fmla="*/ 2147483646 w 126"/>
                <a:gd name="T5" fmla="*/ 2147483646 h 127"/>
                <a:gd name="T6" fmla="*/ 2147483646 w 126"/>
                <a:gd name="T7" fmla="*/ 2147483646 h 127"/>
                <a:gd name="T8" fmla="*/ 2147483646 w 126"/>
                <a:gd name="T9" fmla="*/ 0 h 127"/>
                <a:gd name="T10" fmla="*/ 2147483646 w 126"/>
                <a:gd name="T11" fmla="*/ 2147483646 h 127"/>
                <a:gd name="T12" fmla="*/ 0 w 126"/>
                <a:gd name="T13" fmla="*/ 2147483646 h 127"/>
                <a:gd name="T14" fmla="*/ 2147483646 w 126"/>
                <a:gd name="T15" fmla="*/ 2147483646 h 127"/>
                <a:gd name="T16" fmla="*/ 2147483646 w 126"/>
                <a:gd name="T17" fmla="*/ 2147483646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" h="127">
                  <a:moveTo>
                    <a:pt x="84" y="127"/>
                  </a:moveTo>
                  <a:lnTo>
                    <a:pt x="105" y="106"/>
                  </a:lnTo>
                  <a:lnTo>
                    <a:pt x="126" y="85"/>
                  </a:lnTo>
                  <a:lnTo>
                    <a:pt x="84" y="43"/>
                  </a:lnTo>
                  <a:lnTo>
                    <a:pt x="42" y="0"/>
                  </a:lnTo>
                  <a:lnTo>
                    <a:pt x="21" y="21"/>
                  </a:lnTo>
                  <a:lnTo>
                    <a:pt x="0" y="43"/>
                  </a:lnTo>
                  <a:lnTo>
                    <a:pt x="42" y="85"/>
                  </a:lnTo>
                  <a:lnTo>
                    <a:pt x="84" y="127"/>
                  </a:ln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D210FDC0-9A20-0248-BBA4-9E4137F59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863" y="2982913"/>
              <a:ext cx="200025" cy="201612"/>
            </a:xfrm>
            <a:custGeom>
              <a:avLst/>
              <a:gdLst>
                <a:gd name="T0" fmla="*/ 2147483646 w 126"/>
                <a:gd name="T1" fmla="*/ 2147483646 h 127"/>
                <a:gd name="T2" fmla="*/ 2147483646 w 126"/>
                <a:gd name="T3" fmla="*/ 2147483646 h 127"/>
                <a:gd name="T4" fmla="*/ 2147483646 w 126"/>
                <a:gd name="T5" fmla="*/ 2147483646 h 127"/>
                <a:gd name="T6" fmla="*/ 2147483646 w 126"/>
                <a:gd name="T7" fmla="*/ 2147483646 h 127"/>
                <a:gd name="T8" fmla="*/ 2147483646 w 126"/>
                <a:gd name="T9" fmla="*/ 0 h 127"/>
                <a:gd name="T10" fmla="*/ 2147483646 w 126"/>
                <a:gd name="T11" fmla="*/ 2147483646 h 127"/>
                <a:gd name="T12" fmla="*/ 0 w 126"/>
                <a:gd name="T13" fmla="*/ 2147483646 h 127"/>
                <a:gd name="T14" fmla="*/ 2147483646 w 126"/>
                <a:gd name="T15" fmla="*/ 2147483646 h 127"/>
                <a:gd name="T16" fmla="*/ 2147483646 w 126"/>
                <a:gd name="T17" fmla="*/ 2147483646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" h="127">
                  <a:moveTo>
                    <a:pt x="84" y="127"/>
                  </a:moveTo>
                  <a:lnTo>
                    <a:pt x="105" y="106"/>
                  </a:lnTo>
                  <a:lnTo>
                    <a:pt x="126" y="85"/>
                  </a:lnTo>
                  <a:lnTo>
                    <a:pt x="84" y="43"/>
                  </a:lnTo>
                  <a:lnTo>
                    <a:pt x="42" y="0"/>
                  </a:lnTo>
                  <a:lnTo>
                    <a:pt x="21" y="21"/>
                  </a:lnTo>
                  <a:lnTo>
                    <a:pt x="0" y="43"/>
                  </a:lnTo>
                  <a:lnTo>
                    <a:pt x="42" y="85"/>
                  </a:lnTo>
                  <a:lnTo>
                    <a:pt x="84" y="127"/>
                  </a:lnTo>
                </a:path>
              </a:pathLst>
            </a:custGeom>
            <a:noFill/>
            <a:ln w="5" cap="flat">
              <a:solidFill>
                <a:srgbClr val="00B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16FE457-F38C-A645-9471-8D5A86078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675" y="2001838"/>
              <a:ext cx="201612" cy="200025"/>
            </a:xfrm>
            <a:custGeom>
              <a:avLst/>
              <a:gdLst>
                <a:gd name="T0" fmla="*/ 0 w 127"/>
                <a:gd name="T1" fmla="*/ 2147483646 h 126"/>
                <a:gd name="T2" fmla="*/ 2147483646 w 127"/>
                <a:gd name="T3" fmla="*/ 2147483646 h 126"/>
                <a:gd name="T4" fmla="*/ 2147483646 w 127"/>
                <a:gd name="T5" fmla="*/ 2147483646 h 126"/>
                <a:gd name="T6" fmla="*/ 2147483646 w 127"/>
                <a:gd name="T7" fmla="*/ 2147483646 h 126"/>
                <a:gd name="T8" fmla="*/ 2147483646 w 127"/>
                <a:gd name="T9" fmla="*/ 2147483646 h 126"/>
                <a:gd name="T10" fmla="*/ 2147483646 w 127"/>
                <a:gd name="T11" fmla="*/ 2147483646 h 126"/>
                <a:gd name="T12" fmla="*/ 2147483646 w 127"/>
                <a:gd name="T13" fmla="*/ 0 h 126"/>
                <a:gd name="T14" fmla="*/ 2147483646 w 127"/>
                <a:gd name="T15" fmla="*/ 2147483646 h 126"/>
                <a:gd name="T16" fmla="*/ 0 w 127"/>
                <a:gd name="T17" fmla="*/ 2147483646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7" h="126">
                  <a:moveTo>
                    <a:pt x="0" y="84"/>
                  </a:moveTo>
                  <a:lnTo>
                    <a:pt x="22" y="105"/>
                  </a:lnTo>
                  <a:lnTo>
                    <a:pt x="43" y="126"/>
                  </a:lnTo>
                  <a:lnTo>
                    <a:pt x="85" y="84"/>
                  </a:lnTo>
                  <a:lnTo>
                    <a:pt x="127" y="42"/>
                  </a:lnTo>
                  <a:lnTo>
                    <a:pt x="106" y="21"/>
                  </a:lnTo>
                  <a:lnTo>
                    <a:pt x="85" y="0"/>
                  </a:lnTo>
                  <a:lnTo>
                    <a:pt x="43" y="4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0811AA84-7C7D-6E45-A257-67B5BF776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675" y="2001838"/>
              <a:ext cx="201612" cy="200025"/>
            </a:xfrm>
            <a:custGeom>
              <a:avLst/>
              <a:gdLst>
                <a:gd name="T0" fmla="*/ 0 w 127"/>
                <a:gd name="T1" fmla="*/ 2147483646 h 126"/>
                <a:gd name="T2" fmla="*/ 2147483646 w 127"/>
                <a:gd name="T3" fmla="*/ 2147483646 h 126"/>
                <a:gd name="T4" fmla="*/ 2147483646 w 127"/>
                <a:gd name="T5" fmla="*/ 2147483646 h 126"/>
                <a:gd name="T6" fmla="*/ 2147483646 w 127"/>
                <a:gd name="T7" fmla="*/ 2147483646 h 126"/>
                <a:gd name="T8" fmla="*/ 2147483646 w 127"/>
                <a:gd name="T9" fmla="*/ 2147483646 h 126"/>
                <a:gd name="T10" fmla="*/ 2147483646 w 127"/>
                <a:gd name="T11" fmla="*/ 2147483646 h 126"/>
                <a:gd name="T12" fmla="*/ 2147483646 w 127"/>
                <a:gd name="T13" fmla="*/ 0 h 126"/>
                <a:gd name="T14" fmla="*/ 2147483646 w 127"/>
                <a:gd name="T15" fmla="*/ 2147483646 h 126"/>
                <a:gd name="T16" fmla="*/ 0 w 127"/>
                <a:gd name="T17" fmla="*/ 2147483646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7" h="126">
                  <a:moveTo>
                    <a:pt x="0" y="84"/>
                  </a:moveTo>
                  <a:lnTo>
                    <a:pt x="22" y="105"/>
                  </a:lnTo>
                  <a:lnTo>
                    <a:pt x="43" y="126"/>
                  </a:lnTo>
                  <a:lnTo>
                    <a:pt x="85" y="84"/>
                  </a:lnTo>
                  <a:lnTo>
                    <a:pt x="127" y="42"/>
                  </a:lnTo>
                  <a:lnTo>
                    <a:pt x="106" y="21"/>
                  </a:lnTo>
                  <a:lnTo>
                    <a:pt x="85" y="0"/>
                  </a:lnTo>
                  <a:lnTo>
                    <a:pt x="43" y="42"/>
                  </a:lnTo>
                  <a:lnTo>
                    <a:pt x="0" y="84"/>
                  </a:lnTo>
                </a:path>
              </a:pathLst>
            </a:custGeom>
            <a:noFill/>
            <a:ln w="5" cap="flat">
              <a:solidFill>
                <a:srgbClr val="00B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Arc 46">
              <a:extLst>
                <a:ext uri="{FF2B5EF4-FFF2-40B4-BE49-F238E27FC236}">
                  <a16:creationId xmlns:a16="http://schemas.microsoft.com/office/drawing/2014/main" id="{711CB427-B1C4-6847-AF2E-2D7817B9E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25" y="2097088"/>
              <a:ext cx="717550" cy="955675"/>
            </a:xfrm>
            <a:custGeom>
              <a:avLst/>
              <a:gdLst>
                <a:gd name="T0" fmla="*/ 2147483646 w 21600"/>
                <a:gd name="T1" fmla="*/ 2147483646 h 28839"/>
                <a:gd name="T2" fmla="*/ 2147483646 w 21600"/>
                <a:gd name="T3" fmla="*/ 0 h 28839"/>
                <a:gd name="T4" fmla="*/ 2147483646 w 21600"/>
                <a:gd name="T5" fmla="*/ 2147483646 h 28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8839" fill="none" extrusionOk="0">
                  <a:moveTo>
                    <a:pt x="4689" y="28838"/>
                  </a:moveTo>
                  <a:cubicBezTo>
                    <a:pt x="1652" y="25018"/>
                    <a:pt x="0" y="20281"/>
                    <a:pt x="0" y="15401"/>
                  </a:cubicBezTo>
                  <a:cubicBezTo>
                    <a:pt x="-1" y="9609"/>
                    <a:pt x="2325" y="4060"/>
                    <a:pt x="6455" y="0"/>
                  </a:cubicBezTo>
                </a:path>
                <a:path w="21600" h="28839" stroke="0" extrusionOk="0">
                  <a:moveTo>
                    <a:pt x="4689" y="28838"/>
                  </a:moveTo>
                  <a:cubicBezTo>
                    <a:pt x="1652" y="25018"/>
                    <a:pt x="0" y="20281"/>
                    <a:pt x="0" y="15401"/>
                  </a:cubicBezTo>
                  <a:cubicBezTo>
                    <a:pt x="-1" y="9609"/>
                    <a:pt x="2325" y="4060"/>
                    <a:pt x="6455" y="0"/>
                  </a:cubicBezTo>
                  <a:lnTo>
                    <a:pt x="21600" y="15401"/>
                  </a:lnTo>
                  <a:lnTo>
                    <a:pt x="4689" y="28838"/>
                  </a:lnTo>
                  <a:close/>
                </a:path>
              </a:pathLst>
            </a:custGeom>
            <a:noFill/>
            <a:ln w="1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C53F80ED-347A-2D4C-ADB5-F2492B13D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338" y="2916238"/>
              <a:ext cx="122237" cy="152400"/>
            </a:xfrm>
            <a:custGeom>
              <a:avLst/>
              <a:gdLst>
                <a:gd name="T0" fmla="*/ 2147483646 w 77"/>
                <a:gd name="T1" fmla="*/ 0 h 96"/>
                <a:gd name="T2" fmla="*/ 2147483646 w 77"/>
                <a:gd name="T3" fmla="*/ 2147483646 h 96"/>
                <a:gd name="T4" fmla="*/ 0 w 77"/>
                <a:gd name="T5" fmla="*/ 2147483646 h 96"/>
                <a:gd name="T6" fmla="*/ 2147483646 w 77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96">
                  <a:moveTo>
                    <a:pt x="41" y="0"/>
                  </a:moveTo>
                  <a:lnTo>
                    <a:pt x="77" y="96"/>
                  </a:lnTo>
                  <a:lnTo>
                    <a:pt x="0" y="2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0000"/>
            </a:solidFill>
            <a:ln w="1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Oval 50">
              <a:extLst>
                <a:ext uri="{FF2B5EF4-FFF2-40B4-BE49-F238E27FC236}">
                  <a16:creationId xmlns:a16="http://schemas.microsoft.com/office/drawing/2014/main" id="{2AC2B9EB-617F-174B-B6AF-B05B5F881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725" y="1884363"/>
              <a:ext cx="1422400" cy="1422400"/>
            </a:xfrm>
            <a:prstGeom prst="ellipse">
              <a:avLst/>
            </a:prstGeom>
            <a:noFill/>
            <a:ln w="1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endParaRPr lang="en-GB" altLang="en-US" sz="1000">
                <a:solidFill>
                  <a:schemeClr val="tx1"/>
                </a:solidFill>
              </a:endParaRPr>
            </a:p>
          </p:txBody>
        </p:sp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449B9A20-D81B-054D-BAE0-D5864CD40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2041525"/>
              <a:ext cx="136525" cy="141287"/>
            </a:xfrm>
            <a:custGeom>
              <a:avLst/>
              <a:gdLst>
                <a:gd name="T0" fmla="*/ 2147483646 w 86"/>
                <a:gd name="T1" fmla="*/ 2147483646 h 89"/>
                <a:gd name="T2" fmla="*/ 0 w 86"/>
                <a:gd name="T3" fmla="*/ 0 h 89"/>
                <a:gd name="T4" fmla="*/ 2147483646 w 86"/>
                <a:gd name="T5" fmla="*/ 2147483646 h 89"/>
                <a:gd name="T6" fmla="*/ 2147483646 w 86"/>
                <a:gd name="T7" fmla="*/ 2147483646 h 8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9">
                  <a:moveTo>
                    <a:pt x="50" y="89"/>
                  </a:moveTo>
                  <a:lnTo>
                    <a:pt x="0" y="0"/>
                  </a:lnTo>
                  <a:lnTo>
                    <a:pt x="86" y="55"/>
                  </a:lnTo>
                  <a:lnTo>
                    <a:pt x="50" y="89"/>
                  </a:lnTo>
                  <a:close/>
                </a:path>
              </a:pathLst>
            </a:custGeom>
            <a:solidFill>
              <a:srgbClr val="0000FF"/>
            </a:solidFill>
            <a:ln w="10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63">
              <a:extLst>
                <a:ext uri="{FF2B5EF4-FFF2-40B4-BE49-F238E27FC236}">
                  <a16:creationId xmlns:a16="http://schemas.microsoft.com/office/drawing/2014/main" id="{236A8275-F6D0-BB41-9081-366031E81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325" y="2163763"/>
              <a:ext cx="287337" cy="287337"/>
            </a:xfrm>
            <a:custGeom>
              <a:avLst/>
              <a:gdLst>
                <a:gd name="T0" fmla="*/ 2147483646 w 181"/>
                <a:gd name="T1" fmla="*/ 2147483646 h 181"/>
                <a:gd name="T2" fmla="*/ 2147483646 w 181"/>
                <a:gd name="T3" fmla="*/ 2147483646 h 181"/>
                <a:gd name="T4" fmla="*/ 2147483646 w 181"/>
                <a:gd name="T5" fmla="*/ 2147483646 h 181"/>
                <a:gd name="T6" fmla="*/ 2147483646 w 181"/>
                <a:gd name="T7" fmla="*/ 2147483646 h 181"/>
                <a:gd name="T8" fmla="*/ 2147483646 w 181"/>
                <a:gd name="T9" fmla="*/ 2147483646 h 181"/>
                <a:gd name="T10" fmla="*/ 2147483646 w 181"/>
                <a:gd name="T11" fmla="*/ 2147483646 h 181"/>
                <a:gd name="T12" fmla="*/ 2147483646 w 181"/>
                <a:gd name="T13" fmla="*/ 2147483646 h 181"/>
                <a:gd name="T14" fmla="*/ 2147483646 w 181"/>
                <a:gd name="T15" fmla="*/ 2147483646 h 181"/>
                <a:gd name="T16" fmla="*/ 2147483646 w 181"/>
                <a:gd name="T17" fmla="*/ 2147483646 h 181"/>
                <a:gd name="T18" fmla="*/ 2147483646 w 181"/>
                <a:gd name="T19" fmla="*/ 2147483646 h 181"/>
                <a:gd name="T20" fmla="*/ 2147483646 w 181"/>
                <a:gd name="T21" fmla="*/ 2147483646 h 181"/>
                <a:gd name="T22" fmla="*/ 2147483646 w 181"/>
                <a:gd name="T23" fmla="*/ 2147483646 h 181"/>
                <a:gd name="T24" fmla="*/ 2147483646 w 181"/>
                <a:gd name="T25" fmla="*/ 2147483646 h 181"/>
                <a:gd name="T26" fmla="*/ 2147483646 w 181"/>
                <a:gd name="T27" fmla="*/ 2147483646 h 181"/>
                <a:gd name="T28" fmla="*/ 2147483646 w 181"/>
                <a:gd name="T29" fmla="*/ 2147483646 h 181"/>
                <a:gd name="T30" fmla="*/ 2147483646 w 181"/>
                <a:gd name="T31" fmla="*/ 2147483646 h 181"/>
                <a:gd name="T32" fmla="*/ 2147483646 w 181"/>
                <a:gd name="T33" fmla="*/ 2147483646 h 181"/>
                <a:gd name="T34" fmla="*/ 2147483646 w 181"/>
                <a:gd name="T35" fmla="*/ 2147483646 h 181"/>
                <a:gd name="T36" fmla="*/ 2147483646 w 181"/>
                <a:gd name="T37" fmla="*/ 2147483646 h 181"/>
                <a:gd name="T38" fmla="*/ 2147483646 w 181"/>
                <a:gd name="T39" fmla="*/ 2147483646 h 181"/>
                <a:gd name="T40" fmla="*/ 2147483646 w 181"/>
                <a:gd name="T41" fmla="*/ 2147483646 h 181"/>
                <a:gd name="T42" fmla="*/ 2147483646 w 181"/>
                <a:gd name="T43" fmla="*/ 2147483646 h 181"/>
                <a:gd name="T44" fmla="*/ 2147483646 w 181"/>
                <a:gd name="T45" fmla="*/ 2147483646 h 181"/>
                <a:gd name="T46" fmla="*/ 2147483646 w 181"/>
                <a:gd name="T47" fmla="*/ 2147483646 h 181"/>
                <a:gd name="T48" fmla="*/ 2147483646 w 181"/>
                <a:gd name="T49" fmla="*/ 2147483646 h 181"/>
                <a:gd name="T50" fmla="*/ 2147483646 w 181"/>
                <a:gd name="T51" fmla="*/ 2147483646 h 181"/>
                <a:gd name="T52" fmla="*/ 2147483646 w 181"/>
                <a:gd name="T53" fmla="*/ 2147483646 h 181"/>
                <a:gd name="T54" fmla="*/ 2147483646 w 181"/>
                <a:gd name="T55" fmla="*/ 2147483646 h 181"/>
                <a:gd name="T56" fmla="*/ 2147483646 w 181"/>
                <a:gd name="T57" fmla="*/ 2147483646 h 181"/>
                <a:gd name="T58" fmla="*/ 2147483646 w 181"/>
                <a:gd name="T59" fmla="*/ 2147483646 h 181"/>
                <a:gd name="T60" fmla="*/ 2147483646 w 181"/>
                <a:gd name="T61" fmla="*/ 2147483646 h 181"/>
                <a:gd name="T62" fmla="*/ 2147483646 w 181"/>
                <a:gd name="T63" fmla="*/ 2147483646 h 181"/>
                <a:gd name="T64" fmla="*/ 2147483646 w 181"/>
                <a:gd name="T65" fmla="*/ 2147483646 h 181"/>
                <a:gd name="T66" fmla="*/ 2147483646 w 181"/>
                <a:gd name="T67" fmla="*/ 2147483646 h 181"/>
                <a:gd name="T68" fmla="*/ 2147483646 w 181"/>
                <a:gd name="T69" fmla="*/ 2147483646 h 181"/>
                <a:gd name="T70" fmla="*/ 2147483646 w 181"/>
                <a:gd name="T71" fmla="*/ 2147483646 h 181"/>
                <a:gd name="T72" fmla="*/ 2147483646 w 181"/>
                <a:gd name="T73" fmla="*/ 2147483646 h 181"/>
                <a:gd name="T74" fmla="*/ 2147483646 w 181"/>
                <a:gd name="T75" fmla="*/ 2147483646 h 181"/>
                <a:gd name="T76" fmla="*/ 2147483646 w 181"/>
                <a:gd name="T77" fmla="*/ 2147483646 h 181"/>
                <a:gd name="T78" fmla="*/ 2147483646 w 181"/>
                <a:gd name="T79" fmla="*/ 2147483646 h 1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1" h="181">
                  <a:moveTo>
                    <a:pt x="181" y="0"/>
                  </a:moveTo>
                  <a:lnTo>
                    <a:pt x="181" y="1"/>
                  </a:lnTo>
                  <a:lnTo>
                    <a:pt x="180" y="4"/>
                  </a:lnTo>
                  <a:lnTo>
                    <a:pt x="179" y="9"/>
                  </a:lnTo>
                  <a:lnTo>
                    <a:pt x="177" y="14"/>
                  </a:lnTo>
                  <a:lnTo>
                    <a:pt x="175" y="17"/>
                  </a:lnTo>
                  <a:lnTo>
                    <a:pt x="174" y="19"/>
                  </a:lnTo>
                  <a:lnTo>
                    <a:pt x="171" y="21"/>
                  </a:lnTo>
                  <a:lnTo>
                    <a:pt x="168" y="23"/>
                  </a:lnTo>
                  <a:lnTo>
                    <a:pt x="165" y="24"/>
                  </a:lnTo>
                  <a:lnTo>
                    <a:pt x="161" y="25"/>
                  </a:lnTo>
                  <a:lnTo>
                    <a:pt x="158" y="26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8" y="28"/>
                  </a:lnTo>
                  <a:lnTo>
                    <a:pt x="144" y="29"/>
                  </a:lnTo>
                  <a:lnTo>
                    <a:pt x="141" y="31"/>
                  </a:lnTo>
                  <a:lnTo>
                    <a:pt x="138" y="32"/>
                  </a:lnTo>
                  <a:lnTo>
                    <a:pt x="135" y="34"/>
                  </a:lnTo>
                  <a:lnTo>
                    <a:pt x="134" y="36"/>
                  </a:lnTo>
                  <a:lnTo>
                    <a:pt x="132" y="39"/>
                  </a:lnTo>
                  <a:lnTo>
                    <a:pt x="131" y="42"/>
                  </a:lnTo>
                  <a:lnTo>
                    <a:pt x="130" y="46"/>
                  </a:lnTo>
                  <a:lnTo>
                    <a:pt x="129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7" y="60"/>
                  </a:lnTo>
                  <a:lnTo>
                    <a:pt x="126" y="64"/>
                  </a:lnTo>
                  <a:lnTo>
                    <a:pt x="124" y="67"/>
                  </a:lnTo>
                  <a:lnTo>
                    <a:pt x="123" y="70"/>
                  </a:lnTo>
                  <a:lnTo>
                    <a:pt x="121" y="72"/>
                  </a:lnTo>
                  <a:lnTo>
                    <a:pt x="119" y="74"/>
                  </a:lnTo>
                  <a:lnTo>
                    <a:pt x="116" y="76"/>
                  </a:lnTo>
                  <a:lnTo>
                    <a:pt x="112" y="77"/>
                  </a:lnTo>
                  <a:lnTo>
                    <a:pt x="109" y="78"/>
                  </a:lnTo>
                  <a:lnTo>
                    <a:pt x="105" y="79"/>
                  </a:lnTo>
                  <a:lnTo>
                    <a:pt x="102" y="79"/>
                  </a:lnTo>
                  <a:lnTo>
                    <a:pt x="98" y="80"/>
                  </a:lnTo>
                  <a:lnTo>
                    <a:pt x="95" y="81"/>
                  </a:lnTo>
                  <a:lnTo>
                    <a:pt x="91" y="82"/>
                  </a:lnTo>
                  <a:lnTo>
                    <a:pt x="88" y="83"/>
                  </a:lnTo>
                  <a:lnTo>
                    <a:pt x="85" y="85"/>
                  </a:lnTo>
                  <a:lnTo>
                    <a:pt x="82" y="87"/>
                  </a:lnTo>
                  <a:lnTo>
                    <a:pt x="81" y="89"/>
                  </a:lnTo>
                  <a:lnTo>
                    <a:pt x="79" y="92"/>
                  </a:lnTo>
                  <a:lnTo>
                    <a:pt x="78" y="95"/>
                  </a:lnTo>
                  <a:lnTo>
                    <a:pt x="77" y="99"/>
                  </a:lnTo>
                  <a:lnTo>
                    <a:pt x="76" y="102"/>
                  </a:lnTo>
                  <a:lnTo>
                    <a:pt x="75" y="106"/>
                  </a:lnTo>
                  <a:lnTo>
                    <a:pt x="75" y="109"/>
                  </a:lnTo>
                  <a:lnTo>
                    <a:pt x="74" y="113"/>
                  </a:lnTo>
                  <a:lnTo>
                    <a:pt x="73" y="117"/>
                  </a:lnTo>
                  <a:lnTo>
                    <a:pt x="71" y="120"/>
                  </a:lnTo>
                  <a:lnTo>
                    <a:pt x="70" y="123"/>
                  </a:lnTo>
                  <a:lnTo>
                    <a:pt x="68" y="125"/>
                  </a:lnTo>
                  <a:lnTo>
                    <a:pt x="66" y="127"/>
                  </a:lnTo>
                  <a:lnTo>
                    <a:pt x="63" y="129"/>
                  </a:lnTo>
                  <a:lnTo>
                    <a:pt x="60" y="130"/>
                  </a:lnTo>
                  <a:lnTo>
                    <a:pt x="56" y="131"/>
                  </a:lnTo>
                  <a:lnTo>
                    <a:pt x="52" y="132"/>
                  </a:lnTo>
                  <a:lnTo>
                    <a:pt x="49" y="132"/>
                  </a:lnTo>
                  <a:lnTo>
                    <a:pt x="46" y="133"/>
                  </a:lnTo>
                  <a:lnTo>
                    <a:pt x="42" y="134"/>
                  </a:lnTo>
                  <a:lnTo>
                    <a:pt x="38" y="135"/>
                  </a:lnTo>
                  <a:lnTo>
                    <a:pt x="35" y="136"/>
                  </a:lnTo>
                  <a:lnTo>
                    <a:pt x="32" y="138"/>
                  </a:lnTo>
                  <a:lnTo>
                    <a:pt x="30" y="140"/>
                  </a:lnTo>
                  <a:lnTo>
                    <a:pt x="28" y="141"/>
                  </a:lnTo>
                  <a:lnTo>
                    <a:pt x="27" y="143"/>
                  </a:lnTo>
                  <a:lnTo>
                    <a:pt x="26" y="146"/>
                  </a:lnTo>
                  <a:lnTo>
                    <a:pt x="24" y="148"/>
                  </a:lnTo>
                  <a:lnTo>
                    <a:pt x="23" y="152"/>
                  </a:lnTo>
                  <a:lnTo>
                    <a:pt x="21" y="155"/>
                  </a:lnTo>
                  <a:lnTo>
                    <a:pt x="19" y="158"/>
                  </a:lnTo>
                  <a:lnTo>
                    <a:pt x="16" y="162"/>
                  </a:lnTo>
                  <a:lnTo>
                    <a:pt x="15" y="164"/>
                  </a:lnTo>
                  <a:lnTo>
                    <a:pt x="13" y="167"/>
                  </a:lnTo>
                  <a:lnTo>
                    <a:pt x="10" y="170"/>
                  </a:lnTo>
                  <a:lnTo>
                    <a:pt x="7" y="173"/>
                  </a:lnTo>
                  <a:lnTo>
                    <a:pt x="4" y="177"/>
                  </a:lnTo>
                  <a:lnTo>
                    <a:pt x="0" y="181"/>
                  </a:lnTo>
                </a:path>
              </a:pathLst>
            </a:custGeom>
            <a:noFill/>
            <a:ln w="10" cap="flat">
              <a:solidFill>
                <a:srgbClr val="D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64">
              <a:extLst>
                <a:ext uri="{FF2B5EF4-FFF2-40B4-BE49-F238E27FC236}">
                  <a16:creationId xmlns:a16="http://schemas.microsoft.com/office/drawing/2014/main" id="{6517E694-4CD0-1545-959A-A9C4FCCF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2432050"/>
              <a:ext cx="33337" cy="34925"/>
            </a:xfrm>
            <a:custGeom>
              <a:avLst/>
              <a:gdLst>
                <a:gd name="T0" fmla="*/ 2147483646 w 21"/>
                <a:gd name="T1" fmla="*/ 2147483646 h 22"/>
                <a:gd name="T2" fmla="*/ 0 w 21"/>
                <a:gd name="T3" fmla="*/ 2147483646 h 22"/>
                <a:gd name="T4" fmla="*/ 2147483646 w 21"/>
                <a:gd name="T5" fmla="*/ 0 h 22"/>
                <a:gd name="T6" fmla="*/ 2147483646 w 21"/>
                <a:gd name="T7" fmla="*/ 2147483646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21" y="9"/>
                  </a:moveTo>
                  <a:lnTo>
                    <a:pt x="0" y="22"/>
                  </a:lnTo>
                  <a:lnTo>
                    <a:pt x="13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D00000"/>
            </a:solidFill>
            <a:ln w="5" cap="flat">
              <a:solidFill>
                <a:srgbClr val="D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434BDE25-5787-3A41-8BA2-D8F66BD8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6750" y="3167063"/>
              <a:ext cx="485775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de-DE" altLang="en-US" sz="1000" b="1">
                  <a:solidFill>
                    <a:srgbClr val="000000"/>
                  </a:solidFill>
                  <a:latin typeface="Helvetica" pitchFamily="2" charset="0"/>
                </a:rPr>
                <a:t>X-Rays</a:t>
              </a:r>
              <a:endParaRPr lang="de-DE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34896413-5E82-9B4B-B037-09F199E1F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963" y="2708275"/>
              <a:ext cx="26987" cy="406400"/>
            </a:xfrm>
            <a:custGeom>
              <a:avLst/>
              <a:gdLst>
                <a:gd name="T0" fmla="*/ 2147483646 w 17"/>
                <a:gd name="T1" fmla="*/ 2147483646 h 256"/>
                <a:gd name="T2" fmla="*/ 2147483646 w 17"/>
                <a:gd name="T3" fmla="*/ 2147483646 h 256"/>
                <a:gd name="T4" fmla="*/ 2147483646 w 17"/>
                <a:gd name="T5" fmla="*/ 2147483646 h 256"/>
                <a:gd name="T6" fmla="*/ 2147483646 w 17"/>
                <a:gd name="T7" fmla="*/ 2147483646 h 256"/>
                <a:gd name="T8" fmla="*/ 2147483646 w 17"/>
                <a:gd name="T9" fmla="*/ 2147483646 h 256"/>
                <a:gd name="T10" fmla="*/ 2147483646 w 17"/>
                <a:gd name="T11" fmla="*/ 2147483646 h 256"/>
                <a:gd name="T12" fmla="*/ 2147483646 w 17"/>
                <a:gd name="T13" fmla="*/ 2147483646 h 256"/>
                <a:gd name="T14" fmla="*/ 2147483646 w 17"/>
                <a:gd name="T15" fmla="*/ 2147483646 h 256"/>
                <a:gd name="T16" fmla="*/ 0 w 17"/>
                <a:gd name="T17" fmla="*/ 2147483646 h 256"/>
                <a:gd name="T18" fmla="*/ 0 w 17"/>
                <a:gd name="T19" fmla="*/ 2147483646 h 256"/>
                <a:gd name="T20" fmla="*/ 2147483646 w 17"/>
                <a:gd name="T21" fmla="*/ 2147483646 h 256"/>
                <a:gd name="T22" fmla="*/ 2147483646 w 17"/>
                <a:gd name="T23" fmla="*/ 2147483646 h 256"/>
                <a:gd name="T24" fmla="*/ 2147483646 w 17"/>
                <a:gd name="T25" fmla="*/ 2147483646 h 256"/>
                <a:gd name="T26" fmla="*/ 2147483646 w 17"/>
                <a:gd name="T27" fmla="*/ 2147483646 h 256"/>
                <a:gd name="T28" fmla="*/ 2147483646 w 17"/>
                <a:gd name="T29" fmla="*/ 2147483646 h 256"/>
                <a:gd name="T30" fmla="*/ 2147483646 w 17"/>
                <a:gd name="T31" fmla="*/ 2147483646 h 256"/>
                <a:gd name="T32" fmla="*/ 2147483646 w 17"/>
                <a:gd name="T33" fmla="*/ 2147483646 h 256"/>
                <a:gd name="T34" fmla="*/ 2147483646 w 17"/>
                <a:gd name="T35" fmla="*/ 2147483646 h 256"/>
                <a:gd name="T36" fmla="*/ 2147483646 w 17"/>
                <a:gd name="T37" fmla="*/ 2147483646 h 256"/>
                <a:gd name="T38" fmla="*/ 2147483646 w 17"/>
                <a:gd name="T39" fmla="*/ 2147483646 h 256"/>
                <a:gd name="T40" fmla="*/ 0 w 17"/>
                <a:gd name="T41" fmla="*/ 2147483646 h 256"/>
                <a:gd name="T42" fmla="*/ 0 w 17"/>
                <a:gd name="T43" fmla="*/ 2147483646 h 256"/>
                <a:gd name="T44" fmla="*/ 2147483646 w 17"/>
                <a:gd name="T45" fmla="*/ 2147483646 h 256"/>
                <a:gd name="T46" fmla="*/ 2147483646 w 17"/>
                <a:gd name="T47" fmla="*/ 2147483646 h 256"/>
                <a:gd name="T48" fmla="*/ 2147483646 w 17"/>
                <a:gd name="T49" fmla="*/ 2147483646 h 256"/>
                <a:gd name="T50" fmla="*/ 2147483646 w 17"/>
                <a:gd name="T51" fmla="*/ 2147483646 h 256"/>
                <a:gd name="T52" fmla="*/ 2147483646 w 17"/>
                <a:gd name="T53" fmla="*/ 2147483646 h 256"/>
                <a:gd name="T54" fmla="*/ 2147483646 w 17"/>
                <a:gd name="T55" fmla="*/ 2147483646 h 256"/>
                <a:gd name="T56" fmla="*/ 2147483646 w 17"/>
                <a:gd name="T57" fmla="*/ 2147483646 h 256"/>
                <a:gd name="T58" fmla="*/ 2147483646 w 17"/>
                <a:gd name="T59" fmla="*/ 2147483646 h 256"/>
                <a:gd name="T60" fmla="*/ 2147483646 w 17"/>
                <a:gd name="T61" fmla="*/ 2147483646 h 256"/>
                <a:gd name="T62" fmla="*/ 2147483646 w 17"/>
                <a:gd name="T63" fmla="*/ 2147483646 h 256"/>
                <a:gd name="T64" fmla="*/ 0 w 17"/>
                <a:gd name="T65" fmla="*/ 2147483646 h 256"/>
                <a:gd name="T66" fmla="*/ 0 w 17"/>
                <a:gd name="T67" fmla="*/ 2147483646 h 256"/>
                <a:gd name="T68" fmla="*/ 2147483646 w 17"/>
                <a:gd name="T69" fmla="*/ 2147483646 h 256"/>
                <a:gd name="T70" fmla="*/ 2147483646 w 17"/>
                <a:gd name="T71" fmla="*/ 2147483646 h 256"/>
                <a:gd name="T72" fmla="*/ 2147483646 w 17"/>
                <a:gd name="T73" fmla="*/ 2147483646 h 256"/>
                <a:gd name="T74" fmla="*/ 2147483646 w 17"/>
                <a:gd name="T75" fmla="*/ 2147483646 h 256"/>
                <a:gd name="T76" fmla="*/ 2147483646 w 17"/>
                <a:gd name="T77" fmla="*/ 2147483646 h 256"/>
                <a:gd name="T78" fmla="*/ 2147483646 w 17"/>
                <a:gd name="T79" fmla="*/ 2147483646 h 25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7" h="256">
                  <a:moveTo>
                    <a:pt x="8" y="0"/>
                  </a:moveTo>
                  <a:lnTo>
                    <a:pt x="9" y="1"/>
                  </a:lnTo>
                  <a:lnTo>
                    <a:pt x="10" y="4"/>
                  </a:lnTo>
                  <a:lnTo>
                    <a:pt x="13" y="9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7" y="20"/>
                  </a:lnTo>
                  <a:lnTo>
                    <a:pt x="16" y="22"/>
                  </a:lnTo>
                  <a:lnTo>
                    <a:pt x="15" y="26"/>
                  </a:lnTo>
                  <a:lnTo>
                    <a:pt x="14" y="29"/>
                  </a:lnTo>
                  <a:lnTo>
                    <a:pt x="12" y="32"/>
                  </a:lnTo>
                  <a:lnTo>
                    <a:pt x="10" y="35"/>
                  </a:lnTo>
                  <a:lnTo>
                    <a:pt x="8" y="38"/>
                  </a:lnTo>
                  <a:lnTo>
                    <a:pt x="6" y="41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1" y="63"/>
                  </a:lnTo>
                  <a:lnTo>
                    <a:pt x="2" y="66"/>
                  </a:lnTo>
                  <a:lnTo>
                    <a:pt x="4" y="69"/>
                  </a:lnTo>
                  <a:lnTo>
                    <a:pt x="6" y="72"/>
                  </a:lnTo>
                  <a:lnTo>
                    <a:pt x="8" y="75"/>
                  </a:lnTo>
                  <a:lnTo>
                    <a:pt x="10" y="78"/>
                  </a:lnTo>
                  <a:lnTo>
                    <a:pt x="12" y="81"/>
                  </a:lnTo>
                  <a:lnTo>
                    <a:pt x="14" y="85"/>
                  </a:lnTo>
                  <a:lnTo>
                    <a:pt x="16" y="88"/>
                  </a:lnTo>
                  <a:lnTo>
                    <a:pt x="16" y="91"/>
                  </a:lnTo>
                  <a:lnTo>
                    <a:pt x="17" y="94"/>
                  </a:lnTo>
                  <a:lnTo>
                    <a:pt x="16" y="97"/>
                  </a:lnTo>
                  <a:lnTo>
                    <a:pt x="15" y="100"/>
                  </a:lnTo>
                  <a:lnTo>
                    <a:pt x="14" y="103"/>
                  </a:lnTo>
                  <a:lnTo>
                    <a:pt x="12" y="107"/>
                  </a:lnTo>
                  <a:lnTo>
                    <a:pt x="10" y="110"/>
                  </a:lnTo>
                  <a:lnTo>
                    <a:pt x="8" y="113"/>
                  </a:lnTo>
                  <a:lnTo>
                    <a:pt x="6" y="116"/>
                  </a:lnTo>
                  <a:lnTo>
                    <a:pt x="4" y="119"/>
                  </a:lnTo>
                  <a:lnTo>
                    <a:pt x="2" y="122"/>
                  </a:lnTo>
                  <a:lnTo>
                    <a:pt x="1" y="126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1" y="138"/>
                  </a:lnTo>
                  <a:lnTo>
                    <a:pt x="2" y="141"/>
                  </a:lnTo>
                  <a:lnTo>
                    <a:pt x="4" y="144"/>
                  </a:lnTo>
                  <a:lnTo>
                    <a:pt x="6" y="147"/>
                  </a:lnTo>
                  <a:lnTo>
                    <a:pt x="8" y="150"/>
                  </a:lnTo>
                  <a:lnTo>
                    <a:pt x="10" y="153"/>
                  </a:lnTo>
                  <a:lnTo>
                    <a:pt x="12" y="156"/>
                  </a:lnTo>
                  <a:lnTo>
                    <a:pt x="14" y="159"/>
                  </a:lnTo>
                  <a:lnTo>
                    <a:pt x="15" y="163"/>
                  </a:lnTo>
                  <a:lnTo>
                    <a:pt x="16" y="166"/>
                  </a:lnTo>
                  <a:lnTo>
                    <a:pt x="17" y="169"/>
                  </a:lnTo>
                  <a:lnTo>
                    <a:pt x="16" y="172"/>
                  </a:lnTo>
                  <a:lnTo>
                    <a:pt x="16" y="175"/>
                  </a:lnTo>
                  <a:lnTo>
                    <a:pt x="14" y="178"/>
                  </a:lnTo>
                  <a:lnTo>
                    <a:pt x="12" y="181"/>
                  </a:lnTo>
                  <a:lnTo>
                    <a:pt x="10" y="185"/>
                  </a:lnTo>
                  <a:lnTo>
                    <a:pt x="8" y="187"/>
                  </a:lnTo>
                  <a:lnTo>
                    <a:pt x="6" y="190"/>
                  </a:lnTo>
                  <a:lnTo>
                    <a:pt x="4" y="193"/>
                  </a:lnTo>
                  <a:lnTo>
                    <a:pt x="2" y="197"/>
                  </a:lnTo>
                  <a:lnTo>
                    <a:pt x="1" y="200"/>
                  </a:lnTo>
                  <a:lnTo>
                    <a:pt x="0" y="203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1" y="214"/>
                  </a:lnTo>
                  <a:lnTo>
                    <a:pt x="2" y="217"/>
                  </a:lnTo>
                  <a:lnTo>
                    <a:pt x="3" y="220"/>
                  </a:lnTo>
                  <a:lnTo>
                    <a:pt x="4" y="223"/>
                  </a:lnTo>
                  <a:lnTo>
                    <a:pt x="5" y="227"/>
                  </a:lnTo>
                  <a:lnTo>
                    <a:pt x="6" y="231"/>
                  </a:lnTo>
                  <a:lnTo>
                    <a:pt x="6" y="234"/>
                  </a:lnTo>
                  <a:lnTo>
                    <a:pt x="7" y="237"/>
                  </a:lnTo>
                  <a:lnTo>
                    <a:pt x="7" y="241"/>
                  </a:lnTo>
                  <a:lnTo>
                    <a:pt x="7" y="246"/>
                  </a:lnTo>
                  <a:lnTo>
                    <a:pt x="8" y="251"/>
                  </a:lnTo>
                  <a:lnTo>
                    <a:pt x="8" y="256"/>
                  </a:lnTo>
                </a:path>
              </a:pathLst>
            </a:custGeom>
            <a:noFill/>
            <a:ln w="10" cap="flat">
              <a:solidFill>
                <a:srgbClr val="D00000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E8654195-EF3D-514C-8DA9-11E35400B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550" y="3098800"/>
              <a:ext cx="19050" cy="39687"/>
            </a:xfrm>
            <a:custGeom>
              <a:avLst/>
              <a:gdLst>
                <a:gd name="T0" fmla="*/ 2147483646 w 12"/>
                <a:gd name="T1" fmla="*/ 0 h 25"/>
                <a:gd name="T2" fmla="*/ 2147483646 w 12"/>
                <a:gd name="T3" fmla="*/ 2147483646 h 25"/>
                <a:gd name="T4" fmla="*/ 0 w 12"/>
                <a:gd name="T5" fmla="*/ 0 h 25"/>
                <a:gd name="T6" fmla="*/ 2147483646 w 12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25">
                  <a:moveTo>
                    <a:pt x="12" y="0"/>
                  </a:moveTo>
                  <a:lnTo>
                    <a:pt x="7" y="25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00000"/>
            </a:solidFill>
            <a:ln w="5" cap="flat">
              <a:solidFill>
                <a:srgbClr val="D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76">
              <a:extLst>
                <a:ext uri="{FF2B5EF4-FFF2-40B4-BE49-F238E27FC236}">
                  <a16:creationId xmlns:a16="http://schemas.microsoft.com/office/drawing/2014/main" id="{C0954E78-D615-B042-9D5F-0868F181C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188" y="2574925"/>
              <a:ext cx="187325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de-DE" altLang="en-US" sz="1000" b="1">
                  <a:solidFill>
                    <a:srgbClr val="000000"/>
                  </a:solidFill>
                  <a:latin typeface="Helvetica" pitchFamily="2" charset="0"/>
                </a:rPr>
                <a:t>ID</a:t>
              </a:r>
              <a:endParaRPr lang="de-DE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Rectangle 84">
              <a:extLst>
                <a:ext uri="{FF2B5EF4-FFF2-40B4-BE49-F238E27FC236}">
                  <a16:creationId xmlns:a16="http://schemas.microsoft.com/office/drawing/2014/main" id="{73B2FF2F-F805-1D40-B0C1-78A7B9A11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50" y="2381250"/>
              <a:ext cx="554013" cy="141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de-DE" altLang="en-US" sz="1400" b="1">
                  <a:solidFill>
                    <a:srgbClr val="000000"/>
                  </a:solidFill>
                  <a:latin typeface="Helvetica" pitchFamily="2" charset="0"/>
                </a:rPr>
                <a:t>STORAGE</a:t>
              </a:r>
              <a:endParaRPr lang="de-DE" altLang="en-US" sz="14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Rectangle 85">
              <a:extLst>
                <a:ext uri="{FF2B5EF4-FFF2-40B4-BE49-F238E27FC236}">
                  <a16:creationId xmlns:a16="http://schemas.microsoft.com/office/drawing/2014/main" id="{D399074F-C25D-374F-8C3F-97B62A1B6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488" y="2579688"/>
              <a:ext cx="4488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de-DE" altLang="en-US" sz="1400" b="1">
                  <a:solidFill>
                    <a:srgbClr val="000000"/>
                  </a:solidFill>
                  <a:latin typeface="Helvetica" pitchFamily="2" charset="0"/>
                </a:rPr>
                <a:t>RING</a:t>
              </a:r>
              <a:endParaRPr lang="de-DE" alt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87">
              <a:extLst>
                <a:ext uri="{FF2B5EF4-FFF2-40B4-BE49-F238E27FC236}">
                  <a16:creationId xmlns:a16="http://schemas.microsoft.com/office/drawing/2014/main" id="{4A227C5C-BF41-694D-B25E-D7C478584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2574925"/>
              <a:ext cx="179387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 sz="2400">
                  <a:solidFill>
                    <a:srgbClr val="000066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5"/>
                </a:buBlip>
                <a:defRPr sz="2000">
                  <a:solidFill>
                    <a:srgbClr val="80008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6"/>
                </a:buBlip>
                <a:defRPr>
                  <a:solidFill>
                    <a:srgbClr val="009900"/>
                  </a:solidFill>
                  <a:latin typeface="Arial Unicode MS" panose="020B0604020202020204" pitchFamily="34" charset="-128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de-DE" altLang="en-US" sz="1000" b="1">
                  <a:solidFill>
                    <a:srgbClr val="000000"/>
                  </a:solidFill>
                  <a:latin typeface="Helvetica" pitchFamily="2" charset="0"/>
                </a:rPr>
                <a:t>IP</a:t>
              </a:r>
              <a:endParaRPr lang="de-DE" altLang="en-US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5" name="Text Box 5">
            <a:extLst>
              <a:ext uri="{FF2B5EF4-FFF2-40B4-BE49-F238E27FC236}">
                <a16:creationId xmlns:a16="http://schemas.microsoft.com/office/drawing/2014/main" id="{018558C4-222E-5047-98F7-DE721B6D0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587625"/>
            <a:ext cx="4545012" cy="17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 parameters defined by equilibrium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user stations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limited flexibility – multi-pass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average beam power (A, multi GeV)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typically long bunches (20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200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903FB975-0769-2447-A913-9B1FDB344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2546350"/>
            <a:ext cx="5036411" cy="177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parameters defined by the source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number of user stations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flexibility – single pass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limited average beam power (&lt;&lt; mA)</a:t>
            </a: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§"/>
              <a:defRPr/>
            </a:pP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possible short bunches (sub </a:t>
            </a:r>
            <a:r>
              <a:rPr lang="en-GB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BC22169-3FE4-CB40-8CEF-3023A0D81766}"/>
              </a:ext>
            </a:extLst>
          </p:cNvPr>
          <p:cNvGrpSpPr/>
          <p:nvPr/>
        </p:nvGrpSpPr>
        <p:grpSpPr>
          <a:xfrm>
            <a:off x="3213102" y="1490663"/>
            <a:ext cx="4745718" cy="4871710"/>
            <a:chOff x="3378202" y="1490663"/>
            <a:chExt cx="4745718" cy="4871710"/>
          </a:xfrm>
        </p:grpSpPr>
        <p:grpSp>
          <p:nvGrpSpPr>
            <p:cNvPr id="48" name="Gruppieren 8">
              <a:extLst>
                <a:ext uri="{FF2B5EF4-FFF2-40B4-BE49-F238E27FC236}">
                  <a16:creationId xmlns:a16="http://schemas.microsoft.com/office/drawing/2014/main" id="{096D139C-B89F-3942-A4B2-21AA946B7372}"/>
                </a:ext>
              </a:extLst>
            </p:cNvPr>
            <p:cNvGrpSpPr/>
            <p:nvPr/>
          </p:nvGrpSpPr>
          <p:grpSpPr bwMode="auto">
            <a:xfrm rot="543771">
              <a:off x="7654020" y="4381722"/>
              <a:ext cx="469900" cy="468312"/>
              <a:chOff x="5564188" y="3382963"/>
              <a:chExt cx="469900" cy="468312"/>
            </a:xfrm>
            <a:solidFill>
              <a:srgbClr val="00589C"/>
            </a:solidFill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B4B50D43-B94C-6740-B692-59F9D4AEC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188" y="3382963"/>
                <a:ext cx="469900" cy="468312"/>
              </a:xfrm>
              <a:custGeom>
                <a:avLst/>
                <a:gdLst>
                  <a:gd name="T0" fmla="*/ 212 w 296"/>
                  <a:gd name="T1" fmla="*/ 0 h 295"/>
                  <a:gd name="T2" fmla="*/ 254 w 296"/>
                  <a:gd name="T3" fmla="*/ 42 h 295"/>
                  <a:gd name="T4" fmla="*/ 296 w 296"/>
                  <a:gd name="T5" fmla="*/ 84 h 295"/>
                  <a:gd name="T6" fmla="*/ 148 w 296"/>
                  <a:gd name="T7" fmla="*/ 232 h 295"/>
                  <a:gd name="T8" fmla="*/ 169 w 296"/>
                  <a:gd name="T9" fmla="*/ 253 h 295"/>
                  <a:gd name="T10" fmla="*/ 0 w 296"/>
                  <a:gd name="T11" fmla="*/ 295 h 295"/>
                  <a:gd name="T12" fmla="*/ 43 w 296"/>
                  <a:gd name="T13" fmla="*/ 126 h 295"/>
                  <a:gd name="T14" fmla="*/ 64 w 296"/>
                  <a:gd name="T15" fmla="*/ 147 h 295"/>
                  <a:gd name="T16" fmla="*/ 212 w 296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12" y="0"/>
                    </a:moveTo>
                    <a:lnTo>
                      <a:pt x="254" y="42"/>
                    </a:lnTo>
                    <a:lnTo>
                      <a:pt x="296" y="84"/>
                    </a:lnTo>
                    <a:lnTo>
                      <a:pt x="148" y="232"/>
                    </a:lnTo>
                    <a:lnTo>
                      <a:pt x="169" y="253"/>
                    </a:lnTo>
                    <a:lnTo>
                      <a:pt x="0" y="295"/>
                    </a:lnTo>
                    <a:lnTo>
                      <a:pt x="43" y="126"/>
                    </a:lnTo>
                    <a:lnTo>
                      <a:pt x="64" y="147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 Unicode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Freeform 91">
                <a:extLst>
                  <a:ext uri="{FF2B5EF4-FFF2-40B4-BE49-F238E27FC236}">
                    <a16:creationId xmlns:a16="http://schemas.microsoft.com/office/drawing/2014/main" id="{780FF1AD-EDEC-F74B-93B8-C8A6CCE7C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188" y="3382963"/>
                <a:ext cx="469900" cy="468312"/>
              </a:xfrm>
              <a:custGeom>
                <a:avLst/>
                <a:gdLst>
                  <a:gd name="T0" fmla="*/ 212 w 296"/>
                  <a:gd name="T1" fmla="*/ 0 h 295"/>
                  <a:gd name="T2" fmla="*/ 254 w 296"/>
                  <a:gd name="T3" fmla="*/ 42 h 295"/>
                  <a:gd name="T4" fmla="*/ 296 w 296"/>
                  <a:gd name="T5" fmla="*/ 84 h 295"/>
                  <a:gd name="T6" fmla="*/ 148 w 296"/>
                  <a:gd name="T7" fmla="*/ 232 h 295"/>
                  <a:gd name="T8" fmla="*/ 169 w 296"/>
                  <a:gd name="T9" fmla="*/ 253 h 295"/>
                  <a:gd name="T10" fmla="*/ 0 w 296"/>
                  <a:gd name="T11" fmla="*/ 295 h 295"/>
                  <a:gd name="T12" fmla="*/ 43 w 296"/>
                  <a:gd name="T13" fmla="*/ 126 h 295"/>
                  <a:gd name="T14" fmla="*/ 64 w 296"/>
                  <a:gd name="T15" fmla="*/ 147 h 295"/>
                  <a:gd name="T16" fmla="*/ 212 w 296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95">
                    <a:moveTo>
                      <a:pt x="212" y="0"/>
                    </a:moveTo>
                    <a:lnTo>
                      <a:pt x="254" y="42"/>
                    </a:lnTo>
                    <a:lnTo>
                      <a:pt x="296" y="84"/>
                    </a:lnTo>
                    <a:lnTo>
                      <a:pt x="148" y="232"/>
                    </a:lnTo>
                    <a:lnTo>
                      <a:pt x="169" y="253"/>
                    </a:lnTo>
                    <a:lnTo>
                      <a:pt x="0" y="295"/>
                    </a:lnTo>
                    <a:lnTo>
                      <a:pt x="43" y="126"/>
                    </a:lnTo>
                    <a:lnTo>
                      <a:pt x="64" y="147"/>
                    </a:lnTo>
                    <a:lnTo>
                      <a:pt x="212" y="0"/>
                    </a:lnTo>
                  </a:path>
                </a:pathLst>
              </a:custGeom>
              <a:grpFill/>
              <a:ln w="10" cap="flat">
                <a:solidFill>
                  <a:srgbClr val="87CE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 Unicode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9" name="Gruppieren 9">
              <a:extLst>
                <a:ext uri="{FF2B5EF4-FFF2-40B4-BE49-F238E27FC236}">
                  <a16:creationId xmlns:a16="http://schemas.microsoft.com/office/drawing/2014/main" id="{CC54AA03-98C3-594D-95FD-408BFE5B9DC8}"/>
                </a:ext>
              </a:extLst>
            </p:cNvPr>
            <p:cNvGrpSpPr/>
            <p:nvPr/>
          </p:nvGrpSpPr>
          <p:grpSpPr bwMode="auto">
            <a:xfrm rot="21035518">
              <a:off x="3378202" y="4387623"/>
              <a:ext cx="468312" cy="469900"/>
              <a:chOff x="3363913" y="3595688"/>
              <a:chExt cx="468312" cy="469900"/>
            </a:xfrm>
            <a:solidFill>
              <a:srgbClr val="00589C"/>
            </a:solidFill>
          </p:grpSpPr>
          <p:sp>
            <p:nvSpPr>
              <p:cNvPr id="88" name="Freeform 92">
                <a:extLst>
                  <a:ext uri="{FF2B5EF4-FFF2-40B4-BE49-F238E27FC236}">
                    <a16:creationId xmlns:a16="http://schemas.microsoft.com/office/drawing/2014/main" id="{F32C7714-3109-6643-81F1-FD77979FE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913" y="3595688"/>
                <a:ext cx="468312" cy="469900"/>
              </a:xfrm>
              <a:custGeom>
                <a:avLst/>
                <a:gdLst>
                  <a:gd name="T0" fmla="*/ 84 w 295"/>
                  <a:gd name="T1" fmla="*/ 0 h 296"/>
                  <a:gd name="T2" fmla="*/ 42 w 295"/>
                  <a:gd name="T3" fmla="*/ 42 h 296"/>
                  <a:gd name="T4" fmla="*/ 0 w 295"/>
                  <a:gd name="T5" fmla="*/ 84 h 296"/>
                  <a:gd name="T6" fmla="*/ 147 w 295"/>
                  <a:gd name="T7" fmla="*/ 233 h 296"/>
                  <a:gd name="T8" fmla="*/ 127 w 295"/>
                  <a:gd name="T9" fmla="*/ 253 h 296"/>
                  <a:gd name="T10" fmla="*/ 295 w 295"/>
                  <a:gd name="T11" fmla="*/ 296 h 296"/>
                  <a:gd name="T12" fmla="*/ 253 w 295"/>
                  <a:gd name="T13" fmla="*/ 127 h 296"/>
                  <a:gd name="T14" fmla="*/ 232 w 295"/>
                  <a:gd name="T15" fmla="*/ 148 h 296"/>
                  <a:gd name="T16" fmla="*/ 84 w 295"/>
                  <a:gd name="T1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296">
                    <a:moveTo>
                      <a:pt x="84" y="0"/>
                    </a:moveTo>
                    <a:lnTo>
                      <a:pt x="42" y="42"/>
                    </a:lnTo>
                    <a:lnTo>
                      <a:pt x="0" y="84"/>
                    </a:lnTo>
                    <a:lnTo>
                      <a:pt x="147" y="233"/>
                    </a:lnTo>
                    <a:lnTo>
                      <a:pt x="127" y="253"/>
                    </a:lnTo>
                    <a:lnTo>
                      <a:pt x="295" y="296"/>
                    </a:lnTo>
                    <a:lnTo>
                      <a:pt x="253" y="127"/>
                    </a:lnTo>
                    <a:lnTo>
                      <a:pt x="232" y="148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 Unicode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Freeform 93">
                <a:extLst>
                  <a:ext uri="{FF2B5EF4-FFF2-40B4-BE49-F238E27FC236}">
                    <a16:creationId xmlns:a16="http://schemas.microsoft.com/office/drawing/2014/main" id="{3ED22098-3412-B847-9EAF-215AC6F73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913" y="3595688"/>
                <a:ext cx="468312" cy="469900"/>
              </a:xfrm>
              <a:custGeom>
                <a:avLst/>
                <a:gdLst>
                  <a:gd name="T0" fmla="*/ 84 w 295"/>
                  <a:gd name="T1" fmla="*/ 0 h 296"/>
                  <a:gd name="T2" fmla="*/ 42 w 295"/>
                  <a:gd name="T3" fmla="*/ 42 h 296"/>
                  <a:gd name="T4" fmla="*/ 0 w 295"/>
                  <a:gd name="T5" fmla="*/ 84 h 296"/>
                  <a:gd name="T6" fmla="*/ 147 w 295"/>
                  <a:gd name="T7" fmla="*/ 233 h 296"/>
                  <a:gd name="T8" fmla="*/ 127 w 295"/>
                  <a:gd name="T9" fmla="*/ 253 h 296"/>
                  <a:gd name="T10" fmla="*/ 295 w 295"/>
                  <a:gd name="T11" fmla="*/ 296 h 296"/>
                  <a:gd name="T12" fmla="*/ 253 w 295"/>
                  <a:gd name="T13" fmla="*/ 127 h 296"/>
                  <a:gd name="T14" fmla="*/ 232 w 295"/>
                  <a:gd name="T15" fmla="*/ 148 h 296"/>
                  <a:gd name="T16" fmla="*/ 84 w 295"/>
                  <a:gd name="T17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296">
                    <a:moveTo>
                      <a:pt x="84" y="0"/>
                    </a:moveTo>
                    <a:lnTo>
                      <a:pt x="42" y="42"/>
                    </a:lnTo>
                    <a:lnTo>
                      <a:pt x="0" y="84"/>
                    </a:lnTo>
                    <a:lnTo>
                      <a:pt x="147" y="233"/>
                    </a:lnTo>
                    <a:lnTo>
                      <a:pt x="127" y="253"/>
                    </a:lnTo>
                    <a:lnTo>
                      <a:pt x="295" y="296"/>
                    </a:lnTo>
                    <a:lnTo>
                      <a:pt x="253" y="127"/>
                    </a:lnTo>
                    <a:lnTo>
                      <a:pt x="232" y="148"/>
                    </a:lnTo>
                    <a:lnTo>
                      <a:pt x="84" y="0"/>
                    </a:lnTo>
                  </a:path>
                </a:pathLst>
              </a:custGeom>
              <a:grpFill/>
              <a:ln w="10" cap="flat">
                <a:solidFill>
                  <a:srgbClr val="87CE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Arial Unicode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04BDA56-9049-564C-A69C-AEF51E949F12}"/>
                </a:ext>
              </a:extLst>
            </p:cNvPr>
            <p:cNvGrpSpPr/>
            <p:nvPr/>
          </p:nvGrpSpPr>
          <p:grpSpPr>
            <a:xfrm>
              <a:off x="3898900" y="1490663"/>
              <a:ext cx="3389314" cy="4871710"/>
              <a:chOff x="3949700" y="1592263"/>
              <a:chExt cx="3389314" cy="4871710"/>
            </a:xfrm>
          </p:grpSpPr>
          <p:grpSp>
            <p:nvGrpSpPr>
              <p:cNvPr id="50" name="Gruppieren 10">
                <a:extLst>
                  <a:ext uri="{FF2B5EF4-FFF2-40B4-BE49-F238E27FC236}">
                    <a16:creationId xmlns:a16="http://schemas.microsoft.com/office/drawing/2014/main" id="{9E9B3FC3-2E66-B84E-A1D0-AB3FC5DA4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49700" y="1592263"/>
                <a:ext cx="3322638" cy="4854575"/>
                <a:chOff x="2767013" y="1217613"/>
                <a:chExt cx="3322637" cy="4854574"/>
              </a:xfrm>
            </p:grpSpPr>
            <p:sp>
              <p:nvSpPr>
                <p:cNvPr id="51" name="Arc 48">
                  <a:extLst>
                    <a:ext uri="{FF2B5EF4-FFF2-40B4-BE49-F238E27FC236}">
                      <a16:creationId xmlns:a16="http://schemas.microsoft.com/office/drawing/2014/main" id="{3DD2E058-14ED-084E-AEC6-FE7DD90A64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2025" y="1217613"/>
                  <a:ext cx="2100262" cy="3514724"/>
                </a:xfrm>
                <a:custGeom>
                  <a:avLst/>
                  <a:gdLst>
                    <a:gd name="T0" fmla="*/ 2147483646 w 12920"/>
                    <a:gd name="T1" fmla="*/ 2147483646 h 21600"/>
                    <a:gd name="T2" fmla="*/ 0 w 12920"/>
                    <a:gd name="T3" fmla="*/ 2147483646 h 21600"/>
                    <a:gd name="T4" fmla="*/ 2147483646 w 1292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920" h="21600" fill="none" extrusionOk="0">
                      <a:moveTo>
                        <a:pt x="12920" y="20643"/>
                      </a:moveTo>
                      <a:cubicBezTo>
                        <a:pt x="10860" y="21277"/>
                        <a:pt x="8717" y="21599"/>
                        <a:pt x="6563" y="21600"/>
                      </a:cubicBezTo>
                      <a:cubicBezTo>
                        <a:pt x="4335" y="21600"/>
                        <a:pt x="2121" y="21255"/>
                        <a:pt x="0" y="20578"/>
                      </a:cubicBezTo>
                    </a:path>
                    <a:path w="12920" h="21600" stroke="0" extrusionOk="0">
                      <a:moveTo>
                        <a:pt x="12920" y="20643"/>
                      </a:moveTo>
                      <a:cubicBezTo>
                        <a:pt x="10860" y="21277"/>
                        <a:pt x="8717" y="21599"/>
                        <a:pt x="6563" y="21600"/>
                      </a:cubicBezTo>
                      <a:cubicBezTo>
                        <a:pt x="4335" y="21600"/>
                        <a:pt x="2121" y="21255"/>
                        <a:pt x="0" y="20578"/>
                      </a:cubicBezTo>
                      <a:lnTo>
                        <a:pt x="6563" y="0"/>
                      </a:lnTo>
                      <a:lnTo>
                        <a:pt x="12920" y="20643"/>
                      </a:lnTo>
                      <a:close/>
                    </a:path>
                  </a:pathLst>
                </a:custGeom>
                <a:noFill/>
                <a:ln w="15" cap="flat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2" name="Gruppieren 12">
                  <a:extLst>
                    <a:ext uri="{FF2B5EF4-FFF2-40B4-BE49-F238E27FC236}">
                      <a16:creationId xmlns:a16="http://schemas.microsoft.com/office/drawing/2014/main" id="{966AADBC-7CAB-CC4E-9B7B-F6D6696522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67013" y="4254500"/>
                  <a:ext cx="3322637" cy="1817687"/>
                  <a:chOff x="2767013" y="4254500"/>
                  <a:chExt cx="3322637" cy="1817687"/>
                </a:xfrm>
              </p:grpSpPr>
              <p:sp>
                <p:nvSpPr>
                  <p:cNvPr id="53" name="Freeform 12">
                    <a:extLst>
                      <a:ext uri="{FF2B5EF4-FFF2-40B4-BE49-F238E27FC236}">
                        <a16:creationId xmlns:a16="http://schemas.microsoft.com/office/drawing/2014/main" id="{D2E196F5-53BA-8846-974F-48AD306108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2138" y="4652962"/>
                    <a:ext cx="344487" cy="171450"/>
                  </a:xfrm>
                  <a:custGeom>
                    <a:avLst/>
                    <a:gdLst>
                      <a:gd name="T0" fmla="*/ 0 w 217"/>
                      <a:gd name="T1" fmla="*/ 0 h 108"/>
                      <a:gd name="T2" fmla="*/ 0 w 217"/>
                      <a:gd name="T3" fmla="*/ 2147483646 h 108"/>
                      <a:gd name="T4" fmla="*/ 0 w 217"/>
                      <a:gd name="T5" fmla="*/ 2147483646 h 108"/>
                      <a:gd name="T6" fmla="*/ 2147483646 w 217"/>
                      <a:gd name="T7" fmla="*/ 2147483646 h 108"/>
                      <a:gd name="T8" fmla="*/ 2147483646 w 217"/>
                      <a:gd name="T9" fmla="*/ 2147483646 h 108"/>
                      <a:gd name="T10" fmla="*/ 2147483646 w 217"/>
                      <a:gd name="T11" fmla="*/ 2147483646 h 108"/>
                      <a:gd name="T12" fmla="*/ 2147483646 w 217"/>
                      <a:gd name="T13" fmla="*/ 0 h 108"/>
                      <a:gd name="T14" fmla="*/ 2147483646 w 217"/>
                      <a:gd name="T15" fmla="*/ 0 h 108"/>
                      <a:gd name="T16" fmla="*/ 0 w 217"/>
                      <a:gd name="T17" fmla="*/ 0 h 10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7" h="108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108"/>
                        </a:lnTo>
                        <a:lnTo>
                          <a:pt x="108" y="108"/>
                        </a:lnTo>
                        <a:lnTo>
                          <a:pt x="217" y="108"/>
                        </a:lnTo>
                        <a:lnTo>
                          <a:pt x="217" y="54"/>
                        </a:lnTo>
                        <a:lnTo>
                          <a:pt x="217" y="0"/>
                        </a:lnTo>
                        <a:lnTo>
                          <a:pt x="1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D7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" name="Freeform 13">
                    <a:extLst>
                      <a:ext uri="{FF2B5EF4-FFF2-40B4-BE49-F238E27FC236}">
                        <a16:creationId xmlns:a16="http://schemas.microsoft.com/office/drawing/2014/main" id="{0B2B4EAA-A4B2-1C41-B3CD-3403B8287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2138" y="4652962"/>
                    <a:ext cx="344487" cy="171450"/>
                  </a:xfrm>
                  <a:custGeom>
                    <a:avLst/>
                    <a:gdLst>
                      <a:gd name="T0" fmla="*/ 0 w 217"/>
                      <a:gd name="T1" fmla="*/ 0 h 108"/>
                      <a:gd name="T2" fmla="*/ 0 w 217"/>
                      <a:gd name="T3" fmla="*/ 2147483646 h 108"/>
                      <a:gd name="T4" fmla="*/ 0 w 217"/>
                      <a:gd name="T5" fmla="*/ 2147483646 h 108"/>
                      <a:gd name="T6" fmla="*/ 2147483646 w 217"/>
                      <a:gd name="T7" fmla="*/ 2147483646 h 108"/>
                      <a:gd name="T8" fmla="*/ 2147483646 w 217"/>
                      <a:gd name="T9" fmla="*/ 2147483646 h 108"/>
                      <a:gd name="T10" fmla="*/ 2147483646 w 217"/>
                      <a:gd name="T11" fmla="*/ 2147483646 h 108"/>
                      <a:gd name="T12" fmla="*/ 2147483646 w 217"/>
                      <a:gd name="T13" fmla="*/ 0 h 108"/>
                      <a:gd name="T14" fmla="*/ 2147483646 w 217"/>
                      <a:gd name="T15" fmla="*/ 0 h 108"/>
                      <a:gd name="T16" fmla="*/ 0 w 217"/>
                      <a:gd name="T17" fmla="*/ 0 h 10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17" h="108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108"/>
                        </a:lnTo>
                        <a:lnTo>
                          <a:pt x="108" y="108"/>
                        </a:lnTo>
                        <a:lnTo>
                          <a:pt x="217" y="108"/>
                        </a:lnTo>
                        <a:lnTo>
                          <a:pt x="217" y="54"/>
                        </a:lnTo>
                        <a:lnTo>
                          <a:pt x="217" y="0"/>
                        </a:lnTo>
                        <a:lnTo>
                          <a:pt x="108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5" cap="flat">
                    <a:solidFill>
                      <a:srgbClr val="FFD7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" name="Rectangle 14">
                    <a:extLst>
                      <a:ext uri="{FF2B5EF4-FFF2-40B4-BE49-F238E27FC236}">
                        <a16:creationId xmlns:a16="http://schemas.microsoft.com/office/drawing/2014/main" id="{F5528E0A-807E-4A46-B87C-D506A658F3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5100" y="5630862"/>
                    <a:ext cx="1138237" cy="95250"/>
                  </a:xfrm>
                  <a:prstGeom prst="rect">
                    <a:avLst/>
                  </a:prstGeom>
                  <a:solidFill>
                    <a:srgbClr val="00B0B0"/>
                  </a:solidFill>
                  <a:ln w="10">
                    <a:solidFill>
                      <a:srgbClr val="00B0B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endParaRPr lang="en-GB" altLang="en-US" sz="1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Freeform 15">
                    <a:extLst>
                      <a:ext uri="{FF2B5EF4-FFF2-40B4-BE49-F238E27FC236}">
                        <a16:creationId xmlns:a16="http://schemas.microsoft.com/office/drawing/2014/main" id="{36F2307C-58AA-374F-88BC-AF7B703DC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9288" y="5108575"/>
                    <a:ext cx="95250" cy="190500"/>
                  </a:xfrm>
                  <a:custGeom>
                    <a:avLst/>
                    <a:gdLst>
                      <a:gd name="T0" fmla="*/ 0 w 60"/>
                      <a:gd name="T1" fmla="*/ 2147483646 h 120"/>
                      <a:gd name="T2" fmla="*/ 2147483646 w 60"/>
                      <a:gd name="T3" fmla="*/ 2147483646 h 120"/>
                      <a:gd name="T4" fmla="*/ 2147483646 w 60"/>
                      <a:gd name="T5" fmla="*/ 2147483646 h 120"/>
                      <a:gd name="T6" fmla="*/ 2147483646 w 60"/>
                      <a:gd name="T7" fmla="*/ 2147483646 h 120"/>
                      <a:gd name="T8" fmla="*/ 2147483646 w 60"/>
                      <a:gd name="T9" fmla="*/ 2147483646 h 120"/>
                      <a:gd name="T10" fmla="*/ 2147483646 w 60"/>
                      <a:gd name="T11" fmla="*/ 2147483646 h 120"/>
                      <a:gd name="T12" fmla="*/ 0 w 60"/>
                      <a:gd name="T13" fmla="*/ 0 h 120"/>
                      <a:gd name="T14" fmla="*/ 0 w 60"/>
                      <a:gd name="T15" fmla="*/ 2147483646 h 120"/>
                      <a:gd name="T16" fmla="*/ 0 w 60"/>
                      <a:gd name="T17" fmla="*/ 2147483646 h 12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0" h="120">
                        <a:moveTo>
                          <a:pt x="0" y="120"/>
                        </a:moveTo>
                        <a:lnTo>
                          <a:pt x="31" y="120"/>
                        </a:lnTo>
                        <a:lnTo>
                          <a:pt x="60" y="120"/>
                        </a:lnTo>
                        <a:lnTo>
                          <a:pt x="60" y="60"/>
                        </a:lnTo>
                        <a:lnTo>
                          <a:pt x="60" y="1"/>
                        </a:lnTo>
                        <a:lnTo>
                          <a:pt x="30" y="1"/>
                        </a:lnTo>
                        <a:lnTo>
                          <a:pt x="0" y="0"/>
                        </a:lnTo>
                        <a:lnTo>
                          <a:pt x="0" y="60"/>
                        </a:lnTo>
                        <a:lnTo>
                          <a:pt x="0" y="120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" name="Freeform 16">
                    <a:extLst>
                      <a:ext uri="{FF2B5EF4-FFF2-40B4-BE49-F238E27FC236}">
                        <a16:creationId xmlns:a16="http://schemas.microsoft.com/office/drawing/2014/main" id="{4FE1A8C3-B702-3449-BBA5-413D4175E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9288" y="5108575"/>
                    <a:ext cx="95250" cy="190500"/>
                  </a:xfrm>
                  <a:custGeom>
                    <a:avLst/>
                    <a:gdLst>
                      <a:gd name="T0" fmla="*/ 0 w 60"/>
                      <a:gd name="T1" fmla="*/ 2147483646 h 120"/>
                      <a:gd name="T2" fmla="*/ 2147483646 w 60"/>
                      <a:gd name="T3" fmla="*/ 2147483646 h 120"/>
                      <a:gd name="T4" fmla="*/ 2147483646 w 60"/>
                      <a:gd name="T5" fmla="*/ 2147483646 h 120"/>
                      <a:gd name="T6" fmla="*/ 2147483646 w 60"/>
                      <a:gd name="T7" fmla="*/ 2147483646 h 120"/>
                      <a:gd name="T8" fmla="*/ 2147483646 w 60"/>
                      <a:gd name="T9" fmla="*/ 2147483646 h 120"/>
                      <a:gd name="T10" fmla="*/ 2147483646 w 60"/>
                      <a:gd name="T11" fmla="*/ 2147483646 h 120"/>
                      <a:gd name="T12" fmla="*/ 0 w 60"/>
                      <a:gd name="T13" fmla="*/ 0 h 120"/>
                      <a:gd name="T14" fmla="*/ 0 w 60"/>
                      <a:gd name="T15" fmla="*/ 2147483646 h 120"/>
                      <a:gd name="T16" fmla="*/ 0 w 60"/>
                      <a:gd name="T17" fmla="*/ 2147483646 h 12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0" h="120">
                        <a:moveTo>
                          <a:pt x="0" y="120"/>
                        </a:moveTo>
                        <a:lnTo>
                          <a:pt x="31" y="120"/>
                        </a:lnTo>
                        <a:lnTo>
                          <a:pt x="60" y="120"/>
                        </a:lnTo>
                        <a:lnTo>
                          <a:pt x="60" y="60"/>
                        </a:lnTo>
                        <a:lnTo>
                          <a:pt x="60" y="1"/>
                        </a:lnTo>
                        <a:lnTo>
                          <a:pt x="30" y="1"/>
                        </a:lnTo>
                        <a:lnTo>
                          <a:pt x="0" y="0"/>
                        </a:lnTo>
                        <a:lnTo>
                          <a:pt x="0" y="60"/>
                        </a:lnTo>
                        <a:lnTo>
                          <a:pt x="0" y="120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" name="Freeform 17">
                    <a:extLst>
                      <a:ext uri="{FF2B5EF4-FFF2-40B4-BE49-F238E27FC236}">
                        <a16:creationId xmlns:a16="http://schemas.microsoft.com/office/drawing/2014/main" id="{A6A91F51-DEB7-684E-8F29-09AC672226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43275" y="4808537"/>
                    <a:ext cx="204787" cy="200025"/>
                  </a:xfrm>
                  <a:custGeom>
                    <a:avLst/>
                    <a:gdLst>
                      <a:gd name="T0" fmla="*/ 0 w 129"/>
                      <a:gd name="T1" fmla="*/ 2147483646 h 126"/>
                      <a:gd name="T2" fmla="*/ 2147483646 w 129"/>
                      <a:gd name="T3" fmla="*/ 2147483646 h 126"/>
                      <a:gd name="T4" fmla="*/ 2147483646 w 129"/>
                      <a:gd name="T5" fmla="*/ 2147483646 h 126"/>
                      <a:gd name="T6" fmla="*/ 2147483646 w 129"/>
                      <a:gd name="T7" fmla="*/ 2147483646 h 126"/>
                      <a:gd name="T8" fmla="*/ 2147483646 w 129"/>
                      <a:gd name="T9" fmla="*/ 2147483646 h 126"/>
                      <a:gd name="T10" fmla="*/ 2147483646 w 129"/>
                      <a:gd name="T11" fmla="*/ 2147483646 h 126"/>
                      <a:gd name="T12" fmla="*/ 2147483646 w 129"/>
                      <a:gd name="T13" fmla="*/ 0 h 126"/>
                      <a:gd name="T14" fmla="*/ 2147483646 w 129"/>
                      <a:gd name="T15" fmla="*/ 2147483646 h 126"/>
                      <a:gd name="T16" fmla="*/ 0 w 129"/>
                      <a:gd name="T17" fmla="*/ 2147483646 h 12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29" h="126">
                        <a:moveTo>
                          <a:pt x="0" y="81"/>
                        </a:moveTo>
                        <a:lnTo>
                          <a:pt x="21" y="103"/>
                        </a:lnTo>
                        <a:lnTo>
                          <a:pt x="42" y="126"/>
                        </a:lnTo>
                        <a:lnTo>
                          <a:pt x="85" y="85"/>
                        </a:lnTo>
                        <a:lnTo>
                          <a:pt x="129" y="43"/>
                        </a:lnTo>
                        <a:lnTo>
                          <a:pt x="110" y="22"/>
                        </a:lnTo>
                        <a:lnTo>
                          <a:pt x="88" y="0"/>
                        </a:lnTo>
                        <a:lnTo>
                          <a:pt x="44" y="43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" name="Freeform 18">
                    <a:extLst>
                      <a:ext uri="{FF2B5EF4-FFF2-40B4-BE49-F238E27FC236}">
                        <a16:creationId xmlns:a16="http://schemas.microsoft.com/office/drawing/2014/main" id="{81FBA9F2-D1C3-5D4D-A2AC-C25595FECD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43275" y="4808537"/>
                    <a:ext cx="204787" cy="200025"/>
                  </a:xfrm>
                  <a:custGeom>
                    <a:avLst/>
                    <a:gdLst>
                      <a:gd name="T0" fmla="*/ 0 w 129"/>
                      <a:gd name="T1" fmla="*/ 2147483646 h 126"/>
                      <a:gd name="T2" fmla="*/ 2147483646 w 129"/>
                      <a:gd name="T3" fmla="*/ 2147483646 h 126"/>
                      <a:gd name="T4" fmla="*/ 2147483646 w 129"/>
                      <a:gd name="T5" fmla="*/ 2147483646 h 126"/>
                      <a:gd name="T6" fmla="*/ 2147483646 w 129"/>
                      <a:gd name="T7" fmla="*/ 2147483646 h 126"/>
                      <a:gd name="T8" fmla="*/ 2147483646 w 129"/>
                      <a:gd name="T9" fmla="*/ 2147483646 h 126"/>
                      <a:gd name="T10" fmla="*/ 2147483646 w 129"/>
                      <a:gd name="T11" fmla="*/ 2147483646 h 126"/>
                      <a:gd name="T12" fmla="*/ 2147483646 w 129"/>
                      <a:gd name="T13" fmla="*/ 0 h 126"/>
                      <a:gd name="T14" fmla="*/ 2147483646 w 129"/>
                      <a:gd name="T15" fmla="*/ 2147483646 h 126"/>
                      <a:gd name="T16" fmla="*/ 0 w 129"/>
                      <a:gd name="T17" fmla="*/ 2147483646 h 12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29" h="126">
                        <a:moveTo>
                          <a:pt x="0" y="81"/>
                        </a:moveTo>
                        <a:lnTo>
                          <a:pt x="21" y="103"/>
                        </a:lnTo>
                        <a:lnTo>
                          <a:pt x="42" y="126"/>
                        </a:lnTo>
                        <a:lnTo>
                          <a:pt x="85" y="85"/>
                        </a:lnTo>
                        <a:lnTo>
                          <a:pt x="129" y="43"/>
                        </a:lnTo>
                        <a:lnTo>
                          <a:pt x="110" y="22"/>
                        </a:lnTo>
                        <a:lnTo>
                          <a:pt x="88" y="0"/>
                        </a:lnTo>
                        <a:lnTo>
                          <a:pt x="44" y="43"/>
                        </a:lnTo>
                        <a:lnTo>
                          <a:pt x="0" y="81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" name="Freeform 19">
                    <a:extLst>
                      <a:ext uri="{FF2B5EF4-FFF2-40B4-BE49-F238E27FC236}">
                        <a16:creationId xmlns:a16="http://schemas.microsoft.com/office/drawing/2014/main" id="{78C9AE5C-16DE-A440-AA42-B4DB12DBBA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775" y="4808537"/>
                    <a:ext cx="203200" cy="200025"/>
                  </a:xfrm>
                  <a:custGeom>
                    <a:avLst/>
                    <a:gdLst>
                      <a:gd name="T0" fmla="*/ 2147483646 w 128"/>
                      <a:gd name="T1" fmla="*/ 2147483646 h 126"/>
                      <a:gd name="T2" fmla="*/ 2147483646 w 128"/>
                      <a:gd name="T3" fmla="*/ 2147483646 h 126"/>
                      <a:gd name="T4" fmla="*/ 2147483646 w 128"/>
                      <a:gd name="T5" fmla="*/ 2147483646 h 126"/>
                      <a:gd name="T6" fmla="*/ 2147483646 w 128"/>
                      <a:gd name="T7" fmla="*/ 2147483646 h 126"/>
                      <a:gd name="T8" fmla="*/ 0 w 128"/>
                      <a:gd name="T9" fmla="*/ 2147483646 h 126"/>
                      <a:gd name="T10" fmla="*/ 2147483646 w 128"/>
                      <a:gd name="T11" fmla="*/ 2147483646 h 126"/>
                      <a:gd name="T12" fmla="*/ 2147483646 w 128"/>
                      <a:gd name="T13" fmla="*/ 0 h 126"/>
                      <a:gd name="T14" fmla="*/ 2147483646 w 128"/>
                      <a:gd name="T15" fmla="*/ 2147483646 h 126"/>
                      <a:gd name="T16" fmla="*/ 2147483646 w 128"/>
                      <a:gd name="T17" fmla="*/ 2147483646 h 12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28" h="126">
                        <a:moveTo>
                          <a:pt x="128" y="81"/>
                        </a:moveTo>
                        <a:lnTo>
                          <a:pt x="107" y="103"/>
                        </a:lnTo>
                        <a:lnTo>
                          <a:pt x="87" y="126"/>
                        </a:lnTo>
                        <a:lnTo>
                          <a:pt x="44" y="85"/>
                        </a:lnTo>
                        <a:lnTo>
                          <a:pt x="0" y="43"/>
                        </a:lnTo>
                        <a:lnTo>
                          <a:pt x="19" y="22"/>
                        </a:lnTo>
                        <a:lnTo>
                          <a:pt x="41" y="0"/>
                        </a:lnTo>
                        <a:lnTo>
                          <a:pt x="85" y="43"/>
                        </a:lnTo>
                        <a:lnTo>
                          <a:pt x="128" y="81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" name="Freeform 20">
                    <a:extLst>
                      <a:ext uri="{FF2B5EF4-FFF2-40B4-BE49-F238E27FC236}">
                        <a16:creationId xmlns:a16="http://schemas.microsoft.com/office/drawing/2014/main" id="{EB7C4DB9-57F0-3847-BAE9-4118DBE31F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775" y="4808537"/>
                    <a:ext cx="203200" cy="200025"/>
                  </a:xfrm>
                  <a:custGeom>
                    <a:avLst/>
                    <a:gdLst>
                      <a:gd name="T0" fmla="*/ 2147483646 w 128"/>
                      <a:gd name="T1" fmla="*/ 2147483646 h 126"/>
                      <a:gd name="T2" fmla="*/ 2147483646 w 128"/>
                      <a:gd name="T3" fmla="*/ 2147483646 h 126"/>
                      <a:gd name="T4" fmla="*/ 2147483646 w 128"/>
                      <a:gd name="T5" fmla="*/ 2147483646 h 126"/>
                      <a:gd name="T6" fmla="*/ 2147483646 w 128"/>
                      <a:gd name="T7" fmla="*/ 2147483646 h 126"/>
                      <a:gd name="T8" fmla="*/ 0 w 128"/>
                      <a:gd name="T9" fmla="*/ 2147483646 h 126"/>
                      <a:gd name="T10" fmla="*/ 2147483646 w 128"/>
                      <a:gd name="T11" fmla="*/ 2147483646 h 126"/>
                      <a:gd name="T12" fmla="*/ 2147483646 w 128"/>
                      <a:gd name="T13" fmla="*/ 0 h 126"/>
                      <a:gd name="T14" fmla="*/ 2147483646 w 128"/>
                      <a:gd name="T15" fmla="*/ 2147483646 h 126"/>
                      <a:gd name="T16" fmla="*/ 2147483646 w 128"/>
                      <a:gd name="T17" fmla="*/ 2147483646 h 12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28" h="126">
                        <a:moveTo>
                          <a:pt x="128" y="81"/>
                        </a:moveTo>
                        <a:lnTo>
                          <a:pt x="107" y="103"/>
                        </a:lnTo>
                        <a:lnTo>
                          <a:pt x="87" y="126"/>
                        </a:lnTo>
                        <a:lnTo>
                          <a:pt x="44" y="85"/>
                        </a:lnTo>
                        <a:lnTo>
                          <a:pt x="0" y="43"/>
                        </a:lnTo>
                        <a:lnTo>
                          <a:pt x="19" y="22"/>
                        </a:lnTo>
                        <a:lnTo>
                          <a:pt x="41" y="0"/>
                        </a:lnTo>
                        <a:lnTo>
                          <a:pt x="85" y="43"/>
                        </a:lnTo>
                        <a:lnTo>
                          <a:pt x="128" y="81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" name="Freeform 24">
                    <a:extLst>
                      <a:ext uri="{FF2B5EF4-FFF2-40B4-BE49-F238E27FC236}">
                        <a16:creationId xmlns:a16="http://schemas.microsoft.com/office/drawing/2014/main" id="{6C1B5F95-EC0A-D749-9B09-15898CC088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1013" y="5403850"/>
                    <a:ext cx="209550" cy="193675"/>
                  </a:xfrm>
                  <a:custGeom>
                    <a:avLst/>
                    <a:gdLst>
                      <a:gd name="T0" fmla="*/ 2147483646 w 132"/>
                      <a:gd name="T1" fmla="*/ 0 h 122"/>
                      <a:gd name="T2" fmla="*/ 2147483646 w 132"/>
                      <a:gd name="T3" fmla="*/ 2147483646 h 122"/>
                      <a:gd name="T4" fmla="*/ 2147483646 w 132"/>
                      <a:gd name="T5" fmla="*/ 2147483646 h 122"/>
                      <a:gd name="T6" fmla="*/ 2147483646 w 132"/>
                      <a:gd name="T7" fmla="*/ 2147483646 h 122"/>
                      <a:gd name="T8" fmla="*/ 2147483646 w 132"/>
                      <a:gd name="T9" fmla="*/ 2147483646 h 122"/>
                      <a:gd name="T10" fmla="*/ 2147483646 w 132"/>
                      <a:gd name="T11" fmla="*/ 2147483646 h 122"/>
                      <a:gd name="T12" fmla="*/ 0 w 132"/>
                      <a:gd name="T13" fmla="*/ 2147483646 h 122"/>
                      <a:gd name="T14" fmla="*/ 2147483646 w 132"/>
                      <a:gd name="T15" fmla="*/ 2147483646 h 122"/>
                      <a:gd name="T16" fmla="*/ 2147483646 w 132"/>
                      <a:gd name="T17" fmla="*/ 0 h 1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2" h="122">
                        <a:moveTo>
                          <a:pt x="94" y="0"/>
                        </a:moveTo>
                        <a:lnTo>
                          <a:pt x="113" y="22"/>
                        </a:lnTo>
                        <a:lnTo>
                          <a:pt x="132" y="47"/>
                        </a:lnTo>
                        <a:lnTo>
                          <a:pt x="83" y="85"/>
                        </a:lnTo>
                        <a:lnTo>
                          <a:pt x="38" y="122"/>
                        </a:lnTo>
                        <a:lnTo>
                          <a:pt x="20" y="98"/>
                        </a:lnTo>
                        <a:lnTo>
                          <a:pt x="0" y="74"/>
                        </a:lnTo>
                        <a:lnTo>
                          <a:pt x="47" y="39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" name="Freeform 25">
                    <a:extLst>
                      <a:ext uri="{FF2B5EF4-FFF2-40B4-BE49-F238E27FC236}">
                        <a16:creationId xmlns:a16="http://schemas.microsoft.com/office/drawing/2014/main" id="{0A310640-1CE3-0645-AA99-7CB2E4E0D7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1013" y="5403850"/>
                    <a:ext cx="209550" cy="193675"/>
                  </a:xfrm>
                  <a:custGeom>
                    <a:avLst/>
                    <a:gdLst>
                      <a:gd name="T0" fmla="*/ 2147483646 w 132"/>
                      <a:gd name="T1" fmla="*/ 0 h 122"/>
                      <a:gd name="T2" fmla="*/ 2147483646 w 132"/>
                      <a:gd name="T3" fmla="*/ 2147483646 h 122"/>
                      <a:gd name="T4" fmla="*/ 2147483646 w 132"/>
                      <a:gd name="T5" fmla="*/ 2147483646 h 122"/>
                      <a:gd name="T6" fmla="*/ 2147483646 w 132"/>
                      <a:gd name="T7" fmla="*/ 2147483646 h 122"/>
                      <a:gd name="T8" fmla="*/ 2147483646 w 132"/>
                      <a:gd name="T9" fmla="*/ 2147483646 h 122"/>
                      <a:gd name="T10" fmla="*/ 2147483646 w 132"/>
                      <a:gd name="T11" fmla="*/ 2147483646 h 122"/>
                      <a:gd name="T12" fmla="*/ 0 w 132"/>
                      <a:gd name="T13" fmla="*/ 2147483646 h 122"/>
                      <a:gd name="T14" fmla="*/ 2147483646 w 132"/>
                      <a:gd name="T15" fmla="*/ 2147483646 h 122"/>
                      <a:gd name="T16" fmla="*/ 2147483646 w 132"/>
                      <a:gd name="T17" fmla="*/ 0 h 1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2" h="122">
                        <a:moveTo>
                          <a:pt x="94" y="0"/>
                        </a:moveTo>
                        <a:lnTo>
                          <a:pt x="113" y="22"/>
                        </a:lnTo>
                        <a:lnTo>
                          <a:pt x="132" y="47"/>
                        </a:lnTo>
                        <a:lnTo>
                          <a:pt x="83" y="85"/>
                        </a:lnTo>
                        <a:lnTo>
                          <a:pt x="38" y="122"/>
                        </a:lnTo>
                        <a:lnTo>
                          <a:pt x="20" y="98"/>
                        </a:lnTo>
                        <a:lnTo>
                          <a:pt x="0" y="74"/>
                        </a:lnTo>
                        <a:lnTo>
                          <a:pt x="47" y="39"/>
                        </a:lnTo>
                        <a:lnTo>
                          <a:pt x="94" y="0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" name="Freeform 26">
                    <a:extLst>
                      <a:ext uri="{FF2B5EF4-FFF2-40B4-BE49-F238E27FC236}">
                        <a16:creationId xmlns:a16="http://schemas.microsoft.com/office/drawing/2014/main" id="{096BDBEF-1F4D-C748-B1AE-3E41C3D248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9463" y="5403850"/>
                    <a:ext cx="207962" cy="193675"/>
                  </a:xfrm>
                  <a:custGeom>
                    <a:avLst/>
                    <a:gdLst>
                      <a:gd name="T0" fmla="*/ 2147483646 w 131"/>
                      <a:gd name="T1" fmla="*/ 0 h 122"/>
                      <a:gd name="T2" fmla="*/ 2147483646 w 131"/>
                      <a:gd name="T3" fmla="*/ 2147483646 h 122"/>
                      <a:gd name="T4" fmla="*/ 0 w 131"/>
                      <a:gd name="T5" fmla="*/ 2147483646 h 122"/>
                      <a:gd name="T6" fmla="*/ 2147483646 w 131"/>
                      <a:gd name="T7" fmla="*/ 2147483646 h 122"/>
                      <a:gd name="T8" fmla="*/ 2147483646 w 131"/>
                      <a:gd name="T9" fmla="*/ 2147483646 h 122"/>
                      <a:gd name="T10" fmla="*/ 2147483646 w 131"/>
                      <a:gd name="T11" fmla="*/ 2147483646 h 122"/>
                      <a:gd name="T12" fmla="*/ 2147483646 w 131"/>
                      <a:gd name="T13" fmla="*/ 2147483646 h 122"/>
                      <a:gd name="T14" fmla="*/ 2147483646 w 131"/>
                      <a:gd name="T15" fmla="*/ 2147483646 h 122"/>
                      <a:gd name="T16" fmla="*/ 2147483646 w 131"/>
                      <a:gd name="T17" fmla="*/ 0 h 1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1" h="122">
                        <a:moveTo>
                          <a:pt x="38" y="0"/>
                        </a:moveTo>
                        <a:lnTo>
                          <a:pt x="19" y="22"/>
                        </a:lnTo>
                        <a:lnTo>
                          <a:pt x="0" y="47"/>
                        </a:lnTo>
                        <a:lnTo>
                          <a:pt x="48" y="85"/>
                        </a:lnTo>
                        <a:lnTo>
                          <a:pt x="93" y="122"/>
                        </a:lnTo>
                        <a:lnTo>
                          <a:pt x="112" y="98"/>
                        </a:lnTo>
                        <a:lnTo>
                          <a:pt x="131" y="74"/>
                        </a:lnTo>
                        <a:lnTo>
                          <a:pt x="85" y="39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" name="Freeform 27">
                    <a:extLst>
                      <a:ext uri="{FF2B5EF4-FFF2-40B4-BE49-F238E27FC236}">
                        <a16:creationId xmlns:a16="http://schemas.microsoft.com/office/drawing/2014/main" id="{407245A1-DBD3-D047-ACAD-5A94A41B91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9463" y="5403850"/>
                    <a:ext cx="207962" cy="193675"/>
                  </a:xfrm>
                  <a:custGeom>
                    <a:avLst/>
                    <a:gdLst>
                      <a:gd name="T0" fmla="*/ 2147483646 w 131"/>
                      <a:gd name="T1" fmla="*/ 0 h 122"/>
                      <a:gd name="T2" fmla="*/ 2147483646 w 131"/>
                      <a:gd name="T3" fmla="*/ 2147483646 h 122"/>
                      <a:gd name="T4" fmla="*/ 0 w 131"/>
                      <a:gd name="T5" fmla="*/ 2147483646 h 122"/>
                      <a:gd name="T6" fmla="*/ 2147483646 w 131"/>
                      <a:gd name="T7" fmla="*/ 2147483646 h 122"/>
                      <a:gd name="T8" fmla="*/ 2147483646 w 131"/>
                      <a:gd name="T9" fmla="*/ 2147483646 h 122"/>
                      <a:gd name="T10" fmla="*/ 2147483646 w 131"/>
                      <a:gd name="T11" fmla="*/ 2147483646 h 122"/>
                      <a:gd name="T12" fmla="*/ 2147483646 w 131"/>
                      <a:gd name="T13" fmla="*/ 2147483646 h 122"/>
                      <a:gd name="T14" fmla="*/ 2147483646 w 131"/>
                      <a:gd name="T15" fmla="*/ 2147483646 h 122"/>
                      <a:gd name="T16" fmla="*/ 2147483646 w 131"/>
                      <a:gd name="T17" fmla="*/ 0 h 12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1" h="122">
                        <a:moveTo>
                          <a:pt x="38" y="0"/>
                        </a:moveTo>
                        <a:lnTo>
                          <a:pt x="19" y="22"/>
                        </a:lnTo>
                        <a:lnTo>
                          <a:pt x="0" y="47"/>
                        </a:lnTo>
                        <a:lnTo>
                          <a:pt x="48" y="85"/>
                        </a:lnTo>
                        <a:lnTo>
                          <a:pt x="93" y="122"/>
                        </a:lnTo>
                        <a:lnTo>
                          <a:pt x="112" y="98"/>
                        </a:lnTo>
                        <a:lnTo>
                          <a:pt x="131" y="74"/>
                        </a:lnTo>
                        <a:lnTo>
                          <a:pt x="85" y="39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" name="Freeform 38">
                    <a:extLst>
                      <a:ext uri="{FF2B5EF4-FFF2-40B4-BE49-F238E27FC236}">
                        <a16:creationId xmlns:a16="http://schemas.microsoft.com/office/drawing/2014/main" id="{A68A5C5E-4CC1-0C46-8983-C9B4DAF907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225" y="5716587"/>
                    <a:ext cx="119062" cy="120650"/>
                  </a:xfrm>
                  <a:custGeom>
                    <a:avLst/>
                    <a:gdLst>
                      <a:gd name="T0" fmla="*/ 0 w 75"/>
                      <a:gd name="T1" fmla="*/ 2147483646 h 76"/>
                      <a:gd name="T2" fmla="*/ 2147483646 w 75"/>
                      <a:gd name="T3" fmla="*/ 2147483646 h 76"/>
                      <a:gd name="T4" fmla="*/ 2147483646 w 75"/>
                      <a:gd name="T5" fmla="*/ 2147483646 h 76"/>
                      <a:gd name="T6" fmla="*/ 2147483646 w 75"/>
                      <a:gd name="T7" fmla="*/ 2147483646 h 76"/>
                      <a:gd name="T8" fmla="*/ 2147483646 w 75"/>
                      <a:gd name="T9" fmla="*/ 2147483646 h 76"/>
                      <a:gd name="T10" fmla="*/ 2147483646 w 75"/>
                      <a:gd name="T11" fmla="*/ 0 h 76"/>
                      <a:gd name="T12" fmla="*/ 0 w 75"/>
                      <a:gd name="T13" fmla="*/ 214748364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5" h="76">
                        <a:moveTo>
                          <a:pt x="0" y="18"/>
                        </a:moveTo>
                        <a:lnTo>
                          <a:pt x="9" y="47"/>
                        </a:lnTo>
                        <a:lnTo>
                          <a:pt x="18" y="76"/>
                        </a:lnTo>
                        <a:lnTo>
                          <a:pt x="75" y="59"/>
                        </a:lnTo>
                        <a:lnTo>
                          <a:pt x="66" y="29"/>
                        </a:lnTo>
                        <a:lnTo>
                          <a:pt x="58" y="0"/>
                        </a:lnTo>
                        <a:lnTo>
                          <a:pt x="0" y="18"/>
                        </a:lnTo>
                        <a:close/>
                      </a:path>
                    </a:pathLst>
                  </a:custGeom>
                  <a:solidFill>
                    <a:srgbClr val="B000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" name="Freeform 39">
                    <a:extLst>
                      <a:ext uri="{FF2B5EF4-FFF2-40B4-BE49-F238E27FC236}">
                        <a16:creationId xmlns:a16="http://schemas.microsoft.com/office/drawing/2014/main" id="{FAAA2FDB-B2D7-274A-8BEA-2AB1ED7BD0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225" y="5716587"/>
                    <a:ext cx="119062" cy="120650"/>
                  </a:xfrm>
                  <a:custGeom>
                    <a:avLst/>
                    <a:gdLst>
                      <a:gd name="T0" fmla="*/ 0 w 75"/>
                      <a:gd name="T1" fmla="*/ 2147483646 h 76"/>
                      <a:gd name="T2" fmla="*/ 2147483646 w 75"/>
                      <a:gd name="T3" fmla="*/ 2147483646 h 76"/>
                      <a:gd name="T4" fmla="*/ 2147483646 w 75"/>
                      <a:gd name="T5" fmla="*/ 2147483646 h 76"/>
                      <a:gd name="T6" fmla="*/ 2147483646 w 75"/>
                      <a:gd name="T7" fmla="*/ 2147483646 h 76"/>
                      <a:gd name="T8" fmla="*/ 2147483646 w 75"/>
                      <a:gd name="T9" fmla="*/ 2147483646 h 76"/>
                      <a:gd name="T10" fmla="*/ 2147483646 w 75"/>
                      <a:gd name="T11" fmla="*/ 0 h 76"/>
                      <a:gd name="T12" fmla="*/ 0 w 75"/>
                      <a:gd name="T13" fmla="*/ 214748364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5" h="76">
                        <a:moveTo>
                          <a:pt x="0" y="18"/>
                        </a:moveTo>
                        <a:lnTo>
                          <a:pt x="9" y="47"/>
                        </a:lnTo>
                        <a:lnTo>
                          <a:pt x="18" y="76"/>
                        </a:lnTo>
                        <a:lnTo>
                          <a:pt x="75" y="59"/>
                        </a:lnTo>
                        <a:lnTo>
                          <a:pt x="66" y="29"/>
                        </a:lnTo>
                        <a:lnTo>
                          <a:pt x="58" y="0"/>
                        </a:lnTo>
                        <a:lnTo>
                          <a:pt x="0" y="18"/>
                        </a:lnTo>
                      </a:path>
                    </a:pathLst>
                  </a:custGeom>
                  <a:noFill/>
                  <a:ln w="10" cap="flat">
                    <a:solidFill>
                      <a:srgbClr val="B000B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" name="Freeform 41">
                    <a:extLst>
                      <a:ext uri="{FF2B5EF4-FFF2-40B4-BE49-F238E27FC236}">
                        <a16:creationId xmlns:a16="http://schemas.microsoft.com/office/drawing/2014/main" id="{90FBD6B5-9DC8-AB48-BA09-DC2A75A2FB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3900" y="5108575"/>
                    <a:ext cx="95250" cy="190500"/>
                  </a:xfrm>
                  <a:custGeom>
                    <a:avLst/>
                    <a:gdLst>
                      <a:gd name="T0" fmla="*/ 0 w 60"/>
                      <a:gd name="T1" fmla="*/ 2147483646 h 120"/>
                      <a:gd name="T2" fmla="*/ 2147483646 w 60"/>
                      <a:gd name="T3" fmla="*/ 2147483646 h 120"/>
                      <a:gd name="T4" fmla="*/ 2147483646 w 60"/>
                      <a:gd name="T5" fmla="*/ 2147483646 h 120"/>
                      <a:gd name="T6" fmla="*/ 2147483646 w 60"/>
                      <a:gd name="T7" fmla="*/ 2147483646 h 120"/>
                      <a:gd name="T8" fmla="*/ 2147483646 w 60"/>
                      <a:gd name="T9" fmla="*/ 2147483646 h 120"/>
                      <a:gd name="T10" fmla="*/ 2147483646 w 60"/>
                      <a:gd name="T11" fmla="*/ 2147483646 h 120"/>
                      <a:gd name="T12" fmla="*/ 0 w 60"/>
                      <a:gd name="T13" fmla="*/ 0 h 120"/>
                      <a:gd name="T14" fmla="*/ 0 w 60"/>
                      <a:gd name="T15" fmla="*/ 2147483646 h 120"/>
                      <a:gd name="T16" fmla="*/ 0 w 60"/>
                      <a:gd name="T17" fmla="*/ 2147483646 h 12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0" h="120">
                        <a:moveTo>
                          <a:pt x="0" y="120"/>
                        </a:moveTo>
                        <a:lnTo>
                          <a:pt x="31" y="120"/>
                        </a:lnTo>
                        <a:lnTo>
                          <a:pt x="60" y="120"/>
                        </a:lnTo>
                        <a:lnTo>
                          <a:pt x="60" y="60"/>
                        </a:lnTo>
                        <a:lnTo>
                          <a:pt x="60" y="1"/>
                        </a:lnTo>
                        <a:lnTo>
                          <a:pt x="30" y="1"/>
                        </a:lnTo>
                        <a:lnTo>
                          <a:pt x="0" y="0"/>
                        </a:lnTo>
                        <a:lnTo>
                          <a:pt x="0" y="60"/>
                        </a:lnTo>
                        <a:lnTo>
                          <a:pt x="0" y="120"/>
                        </a:lnTo>
                        <a:close/>
                      </a:path>
                    </a:pathLst>
                  </a:custGeom>
                  <a:solidFill>
                    <a:srgbClr val="00B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" name="Freeform 42">
                    <a:extLst>
                      <a:ext uri="{FF2B5EF4-FFF2-40B4-BE49-F238E27FC236}">
                        <a16:creationId xmlns:a16="http://schemas.microsoft.com/office/drawing/2014/main" id="{472E6D2B-F89D-A84D-88DB-AC101C8A8A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63900" y="5108575"/>
                    <a:ext cx="95250" cy="190500"/>
                  </a:xfrm>
                  <a:custGeom>
                    <a:avLst/>
                    <a:gdLst>
                      <a:gd name="T0" fmla="*/ 0 w 60"/>
                      <a:gd name="T1" fmla="*/ 2147483646 h 120"/>
                      <a:gd name="T2" fmla="*/ 2147483646 w 60"/>
                      <a:gd name="T3" fmla="*/ 2147483646 h 120"/>
                      <a:gd name="T4" fmla="*/ 2147483646 w 60"/>
                      <a:gd name="T5" fmla="*/ 2147483646 h 120"/>
                      <a:gd name="T6" fmla="*/ 2147483646 w 60"/>
                      <a:gd name="T7" fmla="*/ 2147483646 h 120"/>
                      <a:gd name="T8" fmla="*/ 2147483646 w 60"/>
                      <a:gd name="T9" fmla="*/ 2147483646 h 120"/>
                      <a:gd name="T10" fmla="*/ 2147483646 w 60"/>
                      <a:gd name="T11" fmla="*/ 2147483646 h 120"/>
                      <a:gd name="T12" fmla="*/ 0 w 60"/>
                      <a:gd name="T13" fmla="*/ 0 h 120"/>
                      <a:gd name="T14" fmla="*/ 0 w 60"/>
                      <a:gd name="T15" fmla="*/ 2147483646 h 120"/>
                      <a:gd name="T16" fmla="*/ 0 w 60"/>
                      <a:gd name="T17" fmla="*/ 2147483646 h 12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0" h="120">
                        <a:moveTo>
                          <a:pt x="0" y="120"/>
                        </a:moveTo>
                        <a:lnTo>
                          <a:pt x="31" y="120"/>
                        </a:lnTo>
                        <a:lnTo>
                          <a:pt x="60" y="120"/>
                        </a:lnTo>
                        <a:lnTo>
                          <a:pt x="60" y="60"/>
                        </a:lnTo>
                        <a:lnTo>
                          <a:pt x="60" y="1"/>
                        </a:lnTo>
                        <a:lnTo>
                          <a:pt x="30" y="1"/>
                        </a:lnTo>
                        <a:lnTo>
                          <a:pt x="0" y="0"/>
                        </a:lnTo>
                        <a:lnTo>
                          <a:pt x="0" y="60"/>
                        </a:lnTo>
                        <a:lnTo>
                          <a:pt x="0" y="120"/>
                        </a:lnTo>
                      </a:path>
                    </a:pathLst>
                  </a:custGeom>
                  <a:noFill/>
                  <a:ln w="5" cap="flat">
                    <a:solidFill>
                      <a:srgbClr val="00B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" name="Freeform 43">
                    <a:extLst>
                      <a:ext uri="{FF2B5EF4-FFF2-40B4-BE49-F238E27FC236}">
                        <a16:creationId xmlns:a16="http://schemas.microsoft.com/office/drawing/2014/main" id="{A72E57CE-2580-8A4F-8DCA-D4418716ED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9100" y="5711825"/>
                    <a:ext cx="119062" cy="120650"/>
                  </a:xfrm>
                  <a:custGeom>
                    <a:avLst/>
                    <a:gdLst>
                      <a:gd name="T0" fmla="*/ 2147483646 w 75"/>
                      <a:gd name="T1" fmla="*/ 2147483646 h 76"/>
                      <a:gd name="T2" fmla="*/ 2147483646 w 75"/>
                      <a:gd name="T3" fmla="*/ 2147483646 h 76"/>
                      <a:gd name="T4" fmla="*/ 2147483646 w 75"/>
                      <a:gd name="T5" fmla="*/ 2147483646 h 76"/>
                      <a:gd name="T6" fmla="*/ 0 w 75"/>
                      <a:gd name="T7" fmla="*/ 2147483646 h 76"/>
                      <a:gd name="T8" fmla="*/ 2147483646 w 75"/>
                      <a:gd name="T9" fmla="*/ 2147483646 h 76"/>
                      <a:gd name="T10" fmla="*/ 2147483646 w 75"/>
                      <a:gd name="T11" fmla="*/ 0 h 76"/>
                      <a:gd name="T12" fmla="*/ 2147483646 w 75"/>
                      <a:gd name="T13" fmla="*/ 214748364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5" h="76">
                        <a:moveTo>
                          <a:pt x="75" y="18"/>
                        </a:moveTo>
                        <a:lnTo>
                          <a:pt x="66" y="47"/>
                        </a:lnTo>
                        <a:lnTo>
                          <a:pt x="57" y="76"/>
                        </a:lnTo>
                        <a:lnTo>
                          <a:pt x="0" y="59"/>
                        </a:lnTo>
                        <a:lnTo>
                          <a:pt x="9" y="29"/>
                        </a:lnTo>
                        <a:lnTo>
                          <a:pt x="18" y="0"/>
                        </a:lnTo>
                        <a:lnTo>
                          <a:pt x="75" y="18"/>
                        </a:lnTo>
                        <a:close/>
                      </a:path>
                    </a:pathLst>
                  </a:custGeom>
                  <a:solidFill>
                    <a:srgbClr val="803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" name="Freeform 44">
                    <a:extLst>
                      <a:ext uri="{FF2B5EF4-FFF2-40B4-BE49-F238E27FC236}">
                        <a16:creationId xmlns:a16="http://schemas.microsoft.com/office/drawing/2014/main" id="{80D53705-5EB1-AA42-B051-F4647CDD1B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9100" y="5711825"/>
                    <a:ext cx="119062" cy="120650"/>
                  </a:xfrm>
                  <a:custGeom>
                    <a:avLst/>
                    <a:gdLst>
                      <a:gd name="T0" fmla="*/ 2147483646 w 75"/>
                      <a:gd name="T1" fmla="*/ 2147483646 h 76"/>
                      <a:gd name="T2" fmla="*/ 2147483646 w 75"/>
                      <a:gd name="T3" fmla="*/ 2147483646 h 76"/>
                      <a:gd name="T4" fmla="*/ 2147483646 w 75"/>
                      <a:gd name="T5" fmla="*/ 2147483646 h 76"/>
                      <a:gd name="T6" fmla="*/ 0 w 75"/>
                      <a:gd name="T7" fmla="*/ 2147483646 h 76"/>
                      <a:gd name="T8" fmla="*/ 2147483646 w 75"/>
                      <a:gd name="T9" fmla="*/ 2147483646 h 76"/>
                      <a:gd name="T10" fmla="*/ 2147483646 w 75"/>
                      <a:gd name="T11" fmla="*/ 0 h 76"/>
                      <a:gd name="T12" fmla="*/ 2147483646 w 75"/>
                      <a:gd name="T13" fmla="*/ 2147483646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75" h="76">
                        <a:moveTo>
                          <a:pt x="75" y="18"/>
                        </a:moveTo>
                        <a:lnTo>
                          <a:pt x="66" y="47"/>
                        </a:lnTo>
                        <a:lnTo>
                          <a:pt x="57" y="76"/>
                        </a:lnTo>
                        <a:lnTo>
                          <a:pt x="0" y="59"/>
                        </a:lnTo>
                        <a:lnTo>
                          <a:pt x="9" y="29"/>
                        </a:lnTo>
                        <a:lnTo>
                          <a:pt x="18" y="0"/>
                        </a:lnTo>
                        <a:lnTo>
                          <a:pt x="75" y="18"/>
                        </a:lnTo>
                      </a:path>
                    </a:pathLst>
                  </a:custGeom>
                  <a:noFill/>
                  <a:ln w="10" cap="flat">
                    <a:solidFill>
                      <a:srgbClr val="803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2" name="Freeform 45">
                    <a:extLst>
                      <a:ext uri="{FF2B5EF4-FFF2-40B4-BE49-F238E27FC236}">
                        <a16:creationId xmlns:a16="http://schemas.microsoft.com/office/drawing/2014/main" id="{962F9696-06F4-1840-93DF-93692DDB55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6763" y="4730750"/>
                    <a:ext cx="1238250" cy="947737"/>
                  </a:xfrm>
                  <a:custGeom>
                    <a:avLst/>
                    <a:gdLst>
                      <a:gd name="T0" fmla="*/ 2147483646 w 780"/>
                      <a:gd name="T1" fmla="*/ 2147483646 h 597"/>
                      <a:gd name="T2" fmla="*/ 2147483646 w 780"/>
                      <a:gd name="T3" fmla="*/ 2147483646 h 597"/>
                      <a:gd name="T4" fmla="*/ 2147483646 w 780"/>
                      <a:gd name="T5" fmla="*/ 2147483646 h 597"/>
                      <a:gd name="T6" fmla="*/ 2147483646 w 780"/>
                      <a:gd name="T7" fmla="*/ 2147483646 h 597"/>
                      <a:gd name="T8" fmla="*/ 2147483646 w 780"/>
                      <a:gd name="T9" fmla="*/ 2147483646 h 597"/>
                      <a:gd name="T10" fmla="*/ 2147483646 w 780"/>
                      <a:gd name="T11" fmla="*/ 2147483646 h 597"/>
                      <a:gd name="T12" fmla="*/ 2147483646 w 780"/>
                      <a:gd name="T13" fmla="*/ 2147483646 h 597"/>
                      <a:gd name="T14" fmla="*/ 2147483646 w 780"/>
                      <a:gd name="T15" fmla="*/ 2147483646 h 597"/>
                      <a:gd name="T16" fmla="*/ 2147483646 w 780"/>
                      <a:gd name="T17" fmla="*/ 2147483646 h 597"/>
                      <a:gd name="T18" fmla="*/ 2147483646 w 780"/>
                      <a:gd name="T19" fmla="*/ 2147483646 h 597"/>
                      <a:gd name="T20" fmla="*/ 2147483646 w 780"/>
                      <a:gd name="T21" fmla="*/ 2147483646 h 597"/>
                      <a:gd name="T22" fmla="*/ 2147483646 w 780"/>
                      <a:gd name="T23" fmla="*/ 2147483646 h 597"/>
                      <a:gd name="T24" fmla="*/ 2147483646 w 780"/>
                      <a:gd name="T25" fmla="*/ 2147483646 h 597"/>
                      <a:gd name="T26" fmla="*/ 2147483646 w 780"/>
                      <a:gd name="T27" fmla="*/ 2147483646 h 597"/>
                      <a:gd name="T28" fmla="*/ 2147483646 w 780"/>
                      <a:gd name="T29" fmla="*/ 2147483646 h 597"/>
                      <a:gd name="T30" fmla="*/ 2147483646 w 780"/>
                      <a:gd name="T31" fmla="*/ 2147483646 h 597"/>
                      <a:gd name="T32" fmla="*/ 2147483646 w 780"/>
                      <a:gd name="T33" fmla="*/ 2147483646 h 597"/>
                      <a:gd name="T34" fmla="*/ 2147483646 w 780"/>
                      <a:gd name="T35" fmla="*/ 2147483646 h 597"/>
                      <a:gd name="T36" fmla="*/ 2147483646 w 780"/>
                      <a:gd name="T37" fmla="*/ 2147483646 h 597"/>
                      <a:gd name="T38" fmla="*/ 2147483646 w 780"/>
                      <a:gd name="T39" fmla="*/ 2147483646 h 597"/>
                      <a:gd name="T40" fmla="*/ 2147483646 w 780"/>
                      <a:gd name="T41" fmla="*/ 2147483646 h 597"/>
                      <a:gd name="T42" fmla="*/ 2147483646 w 780"/>
                      <a:gd name="T43" fmla="*/ 2147483646 h 597"/>
                      <a:gd name="T44" fmla="*/ 2147483646 w 780"/>
                      <a:gd name="T45" fmla="*/ 2147483646 h 597"/>
                      <a:gd name="T46" fmla="*/ 2147483646 w 780"/>
                      <a:gd name="T47" fmla="*/ 2147483646 h 597"/>
                      <a:gd name="T48" fmla="*/ 2147483646 w 780"/>
                      <a:gd name="T49" fmla="*/ 2147483646 h 597"/>
                      <a:gd name="T50" fmla="*/ 2147483646 w 780"/>
                      <a:gd name="T51" fmla="*/ 2147483646 h 597"/>
                      <a:gd name="T52" fmla="*/ 2147483646 w 780"/>
                      <a:gd name="T53" fmla="*/ 2147483646 h 597"/>
                      <a:gd name="T54" fmla="*/ 2147483646 w 780"/>
                      <a:gd name="T55" fmla="*/ 2147483646 h 597"/>
                      <a:gd name="T56" fmla="*/ 0 w 780"/>
                      <a:gd name="T57" fmla="*/ 2147483646 h 597"/>
                      <a:gd name="T58" fmla="*/ 2147483646 w 780"/>
                      <a:gd name="T59" fmla="*/ 2147483646 h 597"/>
                      <a:gd name="T60" fmla="*/ 2147483646 w 780"/>
                      <a:gd name="T61" fmla="*/ 2147483646 h 597"/>
                      <a:gd name="T62" fmla="*/ 2147483646 w 780"/>
                      <a:gd name="T63" fmla="*/ 2147483646 h 597"/>
                      <a:gd name="T64" fmla="*/ 2147483646 w 780"/>
                      <a:gd name="T65" fmla="*/ 2147483646 h 597"/>
                      <a:gd name="T66" fmla="*/ 2147483646 w 780"/>
                      <a:gd name="T67" fmla="*/ 2147483646 h 597"/>
                      <a:gd name="T68" fmla="*/ 2147483646 w 780"/>
                      <a:gd name="T69" fmla="*/ 2147483646 h 597"/>
                      <a:gd name="T70" fmla="*/ 2147483646 w 780"/>
                      <a:gd name="T71" fmla="*/ 2147483646 h 597"/>
                      <a:gd name="T72" fmla="*/ 2147483646 w 780"/>
                      <a:gd name="T73" fmla="*/ 2147483646 h 597"/>
                      <a:gd name="T74" fmla="*/ 2147483646 w 780"/>
                      <a:gd name="T75" fmla="*/ 2147483646 h 597"/>
                      <a:gd name="T76" fmla="*/ 2147483646 w 780"/>
                      <a:gd name="T77" fmla="*/ 2147483646 h 597"/>
                      <a:gd name="T78" fmla="*/ 2147483646 w 780"/>
                      <a:gd name="T79" fmla="*/ 2147483646 h 597"/>
                      <a:gd name="T80" fmla="*/ 2147483646 w 780"/>
                      <a:gd name="T81" fmla="*/ 2147483646 h 597"/>
                      <a:gd name="T82" fmla="*/ 2147483646 w 780"/>
                      <a:gd name="T83" fmla="*/ 2147483646 h 597"/>
                      <a:gd name="T84" fmla="*/ 2147483646 w 780"/>
                      <a:gd name="T85" fmla="*/ 2147483646 h 597"/>
                      <a:gd name="T86" fmla="*/ 2147483646 w 780"/>
                      <a:gd name="T87" fmla="*/ 2147483646 h 597"/>
                      <a:gd name="T88" fmla="*/ 2147483646 w 780"/>
                      <a:gd name="T89" fmla="*/ 2147483646 h 597"/>
                      <a:gd name="T90" fmla="*/ 2147483646 w 780"/>
                      <a:gd name="T91" fmla="*/ 2147483646 h 597"/>
                      <a:gd name="T92" fmla="*/ 2147483646 w 780"/>
                      <a:gd name="T93" fmla="*/ 2147483646 h 597"/>
                      <a:gd name="T94" fmla="*/ 2147483646 w 780"/>
                      <a:gd name="T95" fmla="*/ 2147483646 h 597"/>
                      <a:gd name="T96" fmla="*/ 2147483646 w 780"/>
                      <a:gd name="T97" fmla="*/ 2147483646 h 597"/>
                      <a:gd name="T98" fmla="*/ 2147483646 w 780"/>
                      <a:gd name="T99" fmla="*/ 2147483646 h 597"/>
                      <a:gd name="T100" fmla="*/ 2147483646 w 780"/>
                      <a:gd name="T101" fmla="*/ 2147483646 h 597"/>
                      <a:gd name="T102" fmla="*/ 2147483646 w 780"/>
                      <a:gd name="T103" fmla="*/ 2147483646 h 597"/>
                      <a:gd name="T104" fmla="*/ 2147483646 w 780"/>
                      <a:gd name="T105" fmla="*/ 2147483646 h 597"/>
                      <a:gd name="T106" fmla="*/ 2147483646 w 780"/>
                      <a:gd name="T107" fmla="*/ 2147483646 h 597"/>
                      <a:gd name="T108" fmla="*/ 2147483646 w 780"/>
                      <a:gd name="T109" fmla="*/ 2147483646 h 597"/>
                      <a:gd name="T110" fmla="*/ 2147483646 w 780"/>
                      <a:gd name="T111" fmla="*/ 2147483646 h 597"/>
                      <a:gd name="T112" fmla="*/ 2147483646 w 780"/>
                      <a:gd name="T113" fmla="*/ 2147483646 h 597"/>
                      <a:gd name="T114" fmla="*/ 2147483646 w 780"/>
                      <a:gd name="T115" fmla="*/ 2147483646 h 597"/>
                      <a:gd name="T116" fmla="*/ 2147483646 w 780"/>
                      <a:gd name="T117" fmla="*/ 0 h 597"/>
                      <a:gd name="T118" fmla="*/ 2147483646 w 780"/>
                      <a:gd name="T119" fmla="*/ 0 h 597"/>
                      <a:gd name="T120" fmla="*/ 2147483646 w 780"/>
                      <a:gd name="T121" fmla="*/ 0 h 597"/>
                      <a:gd name="T122" fmla="*/ 2147483646 w 780"/>
                      <a:gd name="T123" fmla="*/ 0 h 59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780" h="597">
                        <a:moveTo>
                          <a:pt x="332" y="597"/>
                        </a:moveTo>
                        <a:lnTo>
                          <a:pt x="331" y="597"/>
                        </a:lnTo>
                        <a:lnTo>
                          <a:pt x="329" y="596"/>
                        </a:lnTo>
                        <a:lnTo>
                          <a:pt x="325" y="596"/>
                        </a:lnTo>
                        <a:lnTo>
                          <a:pt x="321" y="594"/>
                        </a:lnTo>
                        <a:lnTo>
                          <a:pt x="314" y="593"/>
                        </a:lnTo>
                        <a:lnTo>
                          <a:pt x="306" y="591"/>
                        </a:lnTo>
                        <a:lnTo>
                          <a:pt x="296" y="589"/>
                        </a:lnTo>
                        <a:lnTo>
                          <a:pt x="286" y="586"/>
                        </a:lnTo>
                        <a:lnTo>
                          <a:pt x="275" y="584"/>
                        </a:lnTo>
                        <a:lnTo>
                          <a:pt x="265" y="581"/>
                        </a:lnTo>
                        <a:lnTo>
                          <a:pt x="255" y="579"/>
                        </a:lnTo>
                        <a:lnTo>
                          <a:pt x="245" y="576"/>
                        </a:lnTo>
                        <a:lnTo>
                          <a:pt x="235" y="574"/>
                        </a:lnTo>
                        <a:lnTo>
                          <a:pt x="226" y="571"/>
                        </a:lnTo>
                        <a:lnTo>
                          <a:pt x="218" y="569"/>
                        </a:lnTo>
                        <a:lnTo>
                          <a:pt x="210" y="566"/>
                        </a:lnTo>
                        <a:lnTo>
                          <a:pt x="202" y="564"/>
                        </a:lnTo>
                        <a:lnTo>
                          <a:pt x="195" y="561"/>
                        </a:lnTo>
                        <a:lnTo>
                          <a:pt x="187" y="558"/>
                        </a:lnTo>
                        <a:lnTo>
                          <a:pt x="180" y="555"/>
                        </a:lnTo>
                        <a:lnTo>
                          <a:pt x="172" y="552"/>
                        </a:lnTo>
                        <a:lnTo>
                          <a:pt x="166" y="550"/>
                        </a:lnTo>
                        <a:lnTo>
                          <a:pt x="160" y="547"/>
                        </a:lnTo>
                        <a:lnTo>
                          <a:pt x="153" y="544"/>
                        </a:lnTo>
                        <a:lnTo>
                          <a:pt x="146" y="540"/>
                        </a:lnTo>
                        <a:lnTo>
                          <a:pt x="140" y="537"/>
                        </a:lnTo>
                        <a:lnTo>
                          <a:pt x="132" y="533"/>
                        </a:lnTo>
                        <a:lnTo>
                          <a:pt x="125" y="529"/>
                        </a:lnTo>
                        <a:lnTo>
                          <a:pt x="118" y="525"/>
                        </a:lnTo>
                        <a:lnTo>
                          <a:pt x="111" y="520"/>
                        </a:lnTo>
                        <a:lnTo>
                          <a:pt x="104" y="515"/>
                        </a:lnTo>
                        <a:lnTo>
                          <a:pt x="96" y="509"/>
                        </a:lnTo>
                        <a:lnTo>
                          <a:pt x="89" y="504"/>
                        </a:lnTo>
                        <a:lnTo>
                          <a:pt x="82" y="498"/>
                        </a:lnTo>
                        <a:lnTo>
                          <a:pt x="75" y="492"/>
                        </a:lnTo>
                        <a:lnTo>
                          <a:pt x="68" y="485"/>
                        </a:lnTo>
                        <a:lnTo>
                          <a:pt x="62" y="478"/>
                        </a:lnTo>
                        <a:lnTo>
                          <a:pt x="55" y="470"/>
                        </a:lnTo>
                        <a:lnTo>
                          <a:pt x="49" y="463"/>
                        </a:lnTo>
                        <a:lnTo>
                          <a:pt x="44" y="455"/>
                        </a:lnTo>
                        <a:lnTo>
                          <a:pt x="38" y="447"/>
                        </a:lnTo>
                        <a:lnTo>
                          <a:pt x="33" y="439"/>
                        </a:lnTo>
                        <a:lnTo>
                          <a:pt x="28" y="430"/>
                        </a:lnTo>
                        <a:lnTo>
                          <a:pt x="24" y="421"/>
                        </a:lnTo>
                        <a:lnTo>
                          <a:pt x="20" y="412"/>
                        </a:lnTo>
                        <a:lnTo>
                          <a:pt x="16" y="403"/>
                        </a:lnTo>
                        <a:lnTo>
                          <a:pt x="13" y="393"/>
                        </a:lnTo>
                        <a:lnTo>
                          <a:pt x="11" y="385"/>
                        </a:lnTo>
                        <a:lnTo>
                          <a:pt x="9" y="377"/>
                        </a:lnTo>
                        <a:lnTo>
                          <a:pt x="7" y="369"/>
                        </a:lnTo>
                        <a:lnTo>
                          <a:pt x="5" y="360"/>
                        </a:lnTo>
                        <a:lnTo>
                          <a:pt x="4" y="351"/>
                        </a:lnTo>
                        <a:lnTo>
                          <a:pt x="2" y="342"/>
                        </a:lnTo>
                        <a:lnTo>
                          <a:pt x="2" y="332"/>
                        </a:lnTo>
                        <a:lnTo>
                          <a:pt x="1" y="323"/>
                        </a:lnTo>
                        <a:lnTo>
                          <a:pt x="1" y="313"/>
                        </a:lnTo>
                        <a:lnTo>
                          <a:pt x="0" y="302"/>
                        </a:lnTo>
                        <a:lnTo>
                          <a:pt x="1" y="292"/>
                        </a:lnTo>
                        <a:lnTo>
                          <a:pt x="2" y="281"/>
                        </a:lnTo>
                        <a:lnTo>
                          <a:pt x="3" y="270"/>
                        </a:lnTo>
                        <a:lnTo>
                          <a:pt x="4" y="259"/>
                        </a:lnTo>
                        <a:lnTo>
                          <a:pt x="6" y="249"/>
                        </a:lnTo>
                        <a:lnTo>
                          <a:pt x="8" y="238"/>
                        </a:lnTo>
                        <a:lnTo>
                          <a:pt x="11" y="226"/>
                        </a:lnTo>
                        <a:lnTo>
                          <a:pt x="14" y="215"/>
                        </a:lnTo>
                        <a:lnTo>
                          <a:pt x="18" y="204"/>
                        </a:lnTo>
                        <a:lnTo>
                          <a:pt x="22" y="194"/>
                        </a:lnTo>
                        <a:lnTo>
                          <a:pt x="27" y="183"/>
                        </a:lnTo>
                        <a:lnTo>
                          <a:pt x="32" y="173"/>
                        </a:lnTo>
                        <a:lnTo>
                          <a:pt x="37" y="163"/>
                        </a:lnTo>
                        <a:lnTo>
                          <a:pt x="43" y="153"/>
                        </a:lnTo>
                        <a:lnTo>
                          <a:pt x="50" y="144"/>
                        </a:lnTo>
                        <a:lnTo>
                          <a:pt x="57" y="134"/>
                        </a:lnTo>
                        <a:lnTo>
                          <a:pt x="64" y="125"/>
                        </a:lnTo>
                        <a:lnTo>
                          <a:pt x="72" y="117"/>
                        </a:lnTo>
                        <a:lnTo>
                          <a:pt x="80" y="109"/>
                        </a:lnTo>
                        <a:lnTo>
                          <a:pt x="89" y="101"/>
                        </a:lnTo>
                        <a:lnTo>
                          <a:pt x="97" y="94"/>
                        </a:lnTo>
                        <a:lnTo>
                          <a:pt x="107" y="87"/>
                        </a:lnTo>
                        <a:lnTo>
                          <a:pt x="117" y="81"/>
                        </a:lnTo>
                        <a:lnTo>
                          <a:pt x="128" y="74"/>
                        </a:lnTo>
                        <a:lnTo>
                          <a:pt x="136" y="70"/>
                        </a:lnTo>
                        <a:lnTo>
                          <a:pt x="145" y="65"/>
                        </a:lnTo>
                        <a:lnTo>
                          <a:pt x="155" y="61"/>
                        </a:lnTo>
                        <a:lnTo>
                          <a:pt x="165" y="57"/>
                        </a:lnTo>
                        <a:lnTo>
                          <a:pt x="175" y="54"/>
                        </a:lnTo>
                        <a:lnTo>
                          <a:pt x="186" y="50"/>
                        </a:lnTo>
                        <a:lnTo>
                          <a:pt x="197" y="47"/>
                        </a:lnTo>
                        <a:lnTo>
                          <a:pt x="209" y="43"/>
                        </a:lnTo>
                        <a:lnTo>
                          <a:pt x="222" y="40"/>
                        </a:lnTo>
                        <a:lnTo>
                          <a:pt x="236" y="37"/>
                        </a:lnTo>
                        <a:lnTo>
                          <a:pt x="250" y="35"/>
                        </a:lnTo>
                        <a:lnTo>
                          <a:pt x="265" y="32"/>
                        </a:lnTo>
                        <a:lnTo>
                          <a:pt x="281" y="30"/>
                        </a:lnTo>
                        <a:lnTo>
                          <a:pt x="298" y="27"/>
                        </a:lnTo>
                        <a:lnTo>
                          <a:pt x="315" y="25"/>
                        </a:lnTo>
                        <a:lnTo>
                          <a:pt x="334" y="23"/>
                        </a:lnTo>
                        <a:lnTo>
                          <a:pt x="353" y="21"/>
                        </a:lnTo>
                        <a:lnTo>
                          <a:pt x="374" y="19"/>
                        </a:lnTo>
                        <a:lnTo>
                          <a:pt x="395" y="17"/>
                        </a:lnTo>
                        <a:lnTo>
                          <a:pt x="417" y="15"/>
                        </a:lnTo>
                        <a:lnTo>
                          <a:pt x="439" y="14"/>
                        </a:lnTo>
                        <a:lnTo>
                          <a:pt x="463" y="12"/>
                        </a:lnTo>
                        <a:lnTo>
                          <a:pt x="487" y="11"/>
                        </a:lnTo>
                        <a:lnTo>
                          <a:pt x="511" y="9"/>
                        </a:lnTo>
                        <a:lnTo>
                          <a:pt x="535" y="8"/>
                        </a:lnTo>
                        <a:lnTo>
                          <a:pt x="560" y="7"/>
                        </a:lnTo>
                        <a:lnTo>
                          <a:pt x="584" y="6"/>
                        </a:lnTo>
                        <a:lnTo>
                          <a:pt x="608" y="5"/>
                        </a:lnTo>
                        <a:lnTo>
                          <a:pt x="631" y="4"/>
                        </a:lnTo>
                        <a:lnTo>
                          <a:pt x="652" y="3"/>
                        </a:lnTo>
                        <a:lnTo>
                          <a:pt x="673" y="3"/>
                        </a:lnTo>
                        <a:lnTo>
                          <a:pt x="692" y="2"/>
                        </a:lnTo>
                        <a:lnTo>
                          <a:pt x="709" y="2"/>
                        </a:lnTo>
                        <a:lnTo>
                          <a:pt x="724" y="1"/>
                        </a:lnTo>
                        <a:lnTo>
                          <a:pt x="738" y="1"/>
                        </a:lnTo>
                        <a:lnTo>
                          <a:pt x="749" y="0"/>
                        </a:lnTo>
                        <a:lnTo>
                          <a:pt x="759" y="0"/>
                        </a:lnTo>
                        <a:lnTo>
                          <a:pt x="766" y="0"/>
                        </a:lnTo>
                        <a:lnTo>
                          <a:pt x="772" y="0"/>
                        </a:lnTo>
                        <a:lnTo>
                          <a:pt x="776" y="0"/>
                        </a:lnTo>
                        <a:lnTo>
                          <a:pt x="778" y="0"/>
                        </a:lnTo>
                        <a:lnTo>
                          <a:pt x="779" y="0"/>
                        </a:lnTo>
                        <a:lnTo>
                          <a:pt x="780" y="0"/>
                        </a:lnTo>
                      </a:path>
                    </a:pathLst>
                  </a:custGeom>
                  <a:noFill/>
                  <a:ln w="15" cap="flat">
                    <a:solidFill>
                      <a:srgbClr val="0000FF"/>
                    </a:solidFill>
                    <a:prstDash val="solid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Freeform 49">
                    <a:extLst>
                      <a:ext uri="{FF2B5EF4-FFF2-40B4-BE49-F238E27FC236}">
                        <a16:creationId xmlns:a16="http://schemas.microsoft.com/office/drawing/2014/main" id="{D77E63DA-FBD9-844A-931C-BB34082139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75288" y="4573587"/>
                    <a:ext cx="130175" cy="65087"/>
                  </a:xfrm>
                  <a:custGeom>
                    <a:avLst/>
                    <a:gdLst>
                      <a:gd name="T0" fmla="*/ 0 w 82"/>
                      <a:gd name="T1" fmla="*/ 2147483646 h 41"/>
                      <a:gd name="T2" fmla="*/ 2147483646 w 82"/>
                      <a:gd name="T3" fmla="*/ 0 h 41"/>
                      <a:gd name="T4" fmla="*/ 2147483646 w 82"/>
                      <a:gd name="T5" fmla="*/ 2147483646 h 41"/>
                      <a:gd name="T6" fmla="*/ 0 w 82"/>
                      <a:gd name="T7" fmla="*/ 2147483646 h 4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82" h="41">
                        <a:moveTo>
                          <a:pt x="0" y="3"/>
                        </a:moveTo>
                        <a:lnTo>
                          <a:pt x="82" y="0"/>
                        </a:lnTo>
                        <a:lnTo>
                          <a:pt x="11" y="41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0" cap="flat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4" name="Line 57">
                    <a:extLst>
                      <a:ext uri="{FF2B5EF4-FFF2-40B4-BE49-F238E27FC236}">
                        <a16:creationId xmlns:a16="http://schemas.microsoft.com/office/drawing/2014/main" id="{4748F19F-D819-3D4F-A084-B5E532DE05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33813" y="5678487"/>
                    <a:ext cx="1422400" cy="0"/>
                  </a:xfrm>
                  <a:prstGeom prst="line">
                    <a:avLst/>
                  </a:prstGeom>
                  <a:noFill/>
                  <a:ln w="15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5" name="Freeform 61">
                    <a:extLst>
                      <a:ext uri="{FF2B5EF4-FFF2-40B4-BE49-F238E27FC236}">
                        <a16:creationId xmlns:a16="http://schemas.microsoft.com/office/drawing/2014/main" id="{97F6D711-D394-E944-9F0C-69A6EF2C82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5013" y="4730750"/>
                    <a:ext cx="1238250" cy="947737"/>
                  </a:xfrm>
                  <a:custGeom>
                    <a:avLst/>
                    <a:gdLst>
                      <a:gd name="T0" fmla="*/ 2147483646 w 780"/>
                      <a:gd name="T1" fmla="*/ 2147483646 h 597"/>
                      <a:gd name="T2" fmla="*/ 2147483646 w 780"/>
                      <a:gd name="T3" fmla="*/ 2147483646 h 597"/>
                      <a:gd name="T4" fmla="*/ 2147483646 w 780"/>
                      <a:gd name="T5" fmla="*/ 2147483646 h 597"/>
                      <a:gd name="T6" fmla="*/ 2147483646 w 780"/>
                      <a:gd name="T7" fmla="*/ 2147483646 h 597"/>
                      <a:gd name="T8" fmla="*/ 2147483646 w 780"/>
                      <a:gd name="T9" fmla="*/ 2147483646 h 597"/>
                      <a:gd name="T10" fmla="*/ 2147483646 w 780"/>
                      <a:gd name="T11" fmla="*/ 2147483646 h 597"/>
                      <a:gd name="T12" fmla="*/ 2147483646 w 780"/>
                      <a:gd name="T13" fmla="*/ 2147483646 h 597"/>
                      <a:gd name="T14" fmla="*/ 2147483646 w 780"/>
                      <a:gd name="T15" fmla="*/ 2147483646 h 597"/>
                      <a:gd name="T16" fmla="*/ 2147483646 w 780"/>
                      <a:gd name="T17" fmla="*/ 2147483646 h 597"/>
                      <a:gd name="T18" fmla="*/ 2147483646 w 780"/>
                      <a:gd name="T19" fmla="*/ 2147483646 h 597"/>
                      <a:gd name="T20" fmla="*/ 2147483646 w 780"/>
                      <a:gd name="T21" fmla="*/ 2147483646 h 597"/>
                      <a:gd name="T22" fmla="*/ 2147483646 w 780"/>
                      <a:gd name="T23" fmla="*/ 2147483646 h 597"/>
                      <a:gd name="T24" fmla="*/ 2147483646 w 780"/>
                      <a:gd name="T25" fmla="*/ 2147483646 h 597"/>
                      <a:gd name="T26" fmla="*/ 2147483646 w 780"/>
                      <a:gd name="T27" fmla="*/ 2147483646 h 597"/>
                      <a:gd name="T28" fmla="*/ 2147483646 w 780"/>
                      <a:gd name="T29" fmla="*/ 2147483646 h 597"/>
                      <a:gd name="T30" fmla="*/ 2147483646 w 780"/>
                      <a:gd name="T31" fmla="*/ 2147483646 h 597"/>
                      <a:gd name="T32" fmla="*/ 2147483646 w 780"/>
                      <a:gd name="T33" fmla="*/ 2147483646 h 597"/>
                      <a:gd name="T34" fmla="*/ 2147483646 w 780"/>
                      <a:gd name="T35" fmla="*/ 2147483646 h 597"/>
                      <a:gd name="T36" fmla="*/ 2147483646 w 780"/>
                      <a:gd name="T37" fmla="*/ 2147483646 h 597"/>
                      <a:gd name="T38" fmla="*/ 2147483646 w 780"/>
                      <a:gd name="T39" fmla="*/ 2147483646 h 597"/>
                      <a:gd name="T40" fmla="*/ 2147483646 w 780"/>
                      <a:gd name="T41" fmla="*/ 2147483646 h 597"/>
                      <a:gd name="T42" fmla="*/ 2147483646 w 780"/>
                      <a:gd name="T43" fmla="*/ 2147483646 h 597"/>
                      <a:gd name="T44" fmla="*/ 2147483646 w 780"/>
                      <a:gd name="T45" fmla="*/ 2147483646 h 597"/>
                      <a:gd name="T46" fmla="*/ 2147483646 w 780"/>
                      <a:gd name="T47" fmla="*/ 2147483646 h 597"/>
                      <a:gd name="T48" fmla="*/ 2147483646 w 780"/>
                      <a:gd name="T49" fmla="*/ 2147483646 h 597"/>
                      <a:gd name="T50" fmla="*/ 2147483646 w 780"/>
                      <a:gd name="T51" fmla="*/ 2147483646 h 597"/>
                      <a:gd name="T52" fmla="*/ 2147483646 w 780"/>
                      <a:gd name="T53" fmla="*/ 2147483646 h 597"/>
                      <a:gd name="T54" fmla="*/ 2147483646 w 780"/>
                      <a:gd name="T55" fmla="*/ 2147483646 h 597"/>
                      <a:gd name="T56" fmla="*/ 2147483646 w 780"/>
                      <a:gd name="T57" fmla="*/ 2147483646 h 597"/>
                      <a:gd name="T58" fmla="*/ 2147483646 w 780"/>
                      <a:gd name="T59" fmla="*/ 2147483646 h 597"/>
                      <a:gd name="T60" fmla="*/ 2147483646 w 780"/>
                      <a:gd name="T61" fmla="*/ 2147483646 h 597"/>
                      <a:gd name="T62" fmla="*/ 2147483646 w 780"/>
                      <a:gd name="T63" fmla="*/ 2147483646 h 597"/>
                      <a:gd name="T64" fmla="*/ 2147483646 w 780"/>
                      <a:gd name="T65" fmla="*/ 2147483646 h 597"/>
                      <a:gd name="T66" fmla="*/ 2147483646 w 780"/>
                      <a:gd name="T67" fmla="*/ 2147483646 h 597"/>
                      <a:gd name="T68" fmla="*/ 2147483646 w 780"/>
                      <a:gd name="T69" fmla="*/ 2147483646 h 597"/>
                      <a:gd name="T70" fmla="*/ 2147483646 w 780"/>
                      <a:gd name="T71" fmla="*/ 2147483646 h 597"/>
                      <a:gd name="T72" fmla="*/ 2147483646 w 780"/>
                      <a:gd name="T73" fmla="*/ 2147483646 h 597"/>
                      <a:gd name="T74" fmla="*/ 2147483646 w 780"/>
                      <a:gd name="T75" fmla="*/ 2147483646 h 597"/>
                      <a:gd name="T76" fmla="*/ 2147483646 w 780"/>
                      <a:gd name="T77" fmla="*/ 2147483646 h 597"/>
                      <a:gd name="T78" fmla="*/ 2147483646 w 780"/>
                      <a:gd name="T79" fmla="*/ 2147483646 h 597"/>
                      <a:gd name="T80" fmla="*/ 2147483646 w 780"/>
                      <a:gd name="T81" fmla="*/ 2147483646 h 597"/>
                      <a:gd name="T82" fmla="*/ 2147483646 w 780"/>
                      <a:gd name="T83" fmla="*/ 2147483646 h 597"/>
                      <a:gd name="T84" fmla="*/ 2147483646 w 780"/>
                      <a:gd name="T85" fmla="*/ 2147483646 h 597"/>
                      <a:gd name="T86" fmla="*/ 2147483646 w 780"/>
                      <a:gd name="T87" fmla="*/ 2147483646 h 597"/>
                      <a:gd name="T88" fmla="*/ 2147483646 w 780"/>
                      <a:gd name="T89" fmla="*/ 2147483646 h 597"/>
                      <a:gd name="T90" fmla="*/ 2147483646 w 780"/>
                      <a:gd name="T91" fmla="*/ 2147483646 h 597"/>
                      <a:gd name="T92" fmla="*/ 2147483646 w 780"/>
                      <a:gd name="T93" fmla="*/ 2147483646 h 597"/>
                      <a:gd name="T94" fmla="*/ 2147483646 w 780"/>
                      <a:gd name="T95" fmla="*/ 2147483646 h 597"/>
                      <a:gd name="T96" fmla="*/ 2147483646 w 780"/>
                      <a:gd name="T97" fmla="*/ 2147483646 h 597"/>
                      <a:gd name="T98" fmla="*/ 2147483646 w 780"/>
                      <a:gd name="T99" fmla="*/ 2147483646 h 597"/>
                      <a:gd name="T100" fmla="*/ 2147483646 w 780"/>
                      <a:gd name="T101" fmla="*/ 2147483646 h 597"/>
                      <a:gd name="T102" fmla="*/ 2147483646 w 780"/>
                      <a:gd name="T103" fmla="*/ 2147483646 h 597"/>
                      <a:gd name="T104" fmla="*/ 2147483646 w 780"/>
                      <a:gd name="T105" fmla="*/ 2147483646 h 597"/>
                      <a:gd name="T106" fmla="*/ 2147483646 w 780"/>
                      <a:gd name="T107" fmla="*/ 2147483646 h 597"/>
                      <a:gd name="T108" fmla="*/ 2147483646 w 780"/>
                      <a:gd name="T109" fmla="*/ 2147483646 h 597"/>
                      <a:gd name="T110" fmla="*/ 2147483646 w 780"/>
                      <a:gd name="T111" fmla="*/ 2147483646 h 597"/>
                      <a:gd name="T112" fmla="*/ 2147483646 w 780"/>
                      <a:gd name="T113" fmla="*/ 2147483646 h 597"/>
                      <a:gd name="T114" fmla="*/ 2147483646 w 780"/>
                      <a:gd name="T115" fmla="*/ 2147483646 h 597"/>
                      <a:gd name="T116" fmla="*/ 2147483646 w 780"/>
                      <a:gd name="T117" fmla="*/ 0 h 597"/>
                      <a:gd name="T118" fmla="*/ 2147483646 w 780"/>
                      <a:gd name="T119" fmla="*/ 0 h 597"/>
                      <a:gd name="T120" fmla="*/ 2147483646 w 780"/>
                      <a:gd name="T121" fmla="*/ 0 h 597"/>
                      <a:gd name="T122" fmla="*/ 2147483646 w 780"/>
                      <a:gd name="T123" fmla="*/ 0 h 59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780" h="597">
                        <a:moveTo>
                          <a:pt x="448" y="597"/>
                        </a:moveTo>
                        <a:lnTo>
                          <a:pt x="449" y="597"/>
                        </a:lnTo>
                        <a:lnTo>
                          <a:pt x="451" y="596"/>
                        </a:lnTo>
                        <a:lnTo>
                          <a:pt x="454" y="596"/>
                        </a:lnTo>
                        <a:lnTo>
                          <a:pt x="459" y="594"/>
                        </a:lnTo>
                        <a:lnTo>
                          <a:pt x="466" y="593"/>
                        </a:lnTo>
                        <a:lnTo>
                          <a:pt x="474" y="591"/>
                        </a:lnTo>
                        <a:lnTo>
                          <a:pt x="483" y="589"/>
                        </a:lnTo>
                        <a:lnTo>
                          <a:pt x="494" y="586"/>
                        </a:lnTo>
                        <a:lnTo>
                          <a:pt x="504" y="584"/>
                        </a:lnTo>
                        <a:lnTo>
                          <a:pt x="515" y="581"/>
                        </a:lnTo>
                        <a:lnTo>
                          <a:pt x="525" y="579"/>
                        </a:lnTo>
                        <a:lnTo>
                          <a:pt x="535" y="576"/>
                        </a:lnTo>
                        <a:lnTo>
                          <a:pt x="545" y="574"/>
                        </a:lnTo>
                        <a:lnTo>
                          <a:pt x="553" y="571"/>
                        </a:lnTo>
                        <a:lnTo>
                          <a:pt x="562" y="569"/>
                        </a:lnTo>
                        <a:lnTo>
                          <a:pt x="570" y="566"/>
                        </a:lnTo>
                        <a:lnTo>
                          <a:pt x="578" y="564"/>
                        </a:lnTo>
                        <a:lnTo>
                          <a:pt x="585" y="561"/>
                        </a:lnTo>
                        <a:lnTo>
                          <a:pt x="592" y="558"/>
                        </a:lnTo>
                        <a:lnTo>
                          <a:pt x="600" y="555"/>
                        </a:lnTo>
                        <a:lnTo>
                          <a:pt x="607" y="552"/>
                        </a:lnTo>
                        <a:lnTo>
                          <a:pt x="614" y="550"/>
                        </a:lnTo>
                        <a:lnTo>
                          <a:pt x="620" y="547"/>
                        </a:lnTo>
                        <a:lnTo>
                          <a:pt x="627" y="544"/>
                        </a:lnTo>
                        <a:lnTo>
                          <a:pt x="633" y="540"/>
                        </a:lnTo>
                        <a:lnTo>
                          <a:pt x="640" y="537"/>
                        </a:lnTo>
                        <a:lnTo>
                          <a:pt x="647" y="533"/>
                        </a:lnTo>
                        <a:lnTo>
                          <a:pt x="654" y="529"/>
                        </a:lnTo>
                        <a:lnTo>
                          <a:pt x="662" y="525"/>
                        </a:lnTo>
                        <a:lnTo>
                          <a:pt x="669" y="520"/>
                        </a:lnTo>
                        <a:lnTo>
                          <a:pt x="676" y="515"/>
                        </a:lnTo>
                        <a:lnTo>
                          <a:pt x="683" y="509"/>
                        </a:lnTo>
                        <a:lnTo>
                          <a:pt x="691" y="504"/>
                        </a:lnTo>
                        <a:lnTo>
                          <a:pt x="698" y="498"/>
                        </a:lnTo>
                        <a:lnTo>
                          <a:pt x="705" y="492"/>
                        </a:lnTo>
                        <a:lnTo>
                          <a:pt x="711" y="485"/>
                        </a:lnTo>
                        <a:lnTo>
                          <a:pt x="718" y="478"/>
                        </a:lnTo>
                        <a:lnTo>
                          <a:pt x="724" y="470"/>
                        </a:lnTo>
                        <a:lnTo>
                          <a:pt x="730" y="463"/>
                        </a:lnTo>
                        <a:lnTo>
                          <a:pt x="736" y="455"/>
                        </a:lnTo>
                        <a:lnTo>
                          <a:pt x="742" y="447"/>
                        </a:lnTo>
                        <a:lnTo>
                          <a:pt x="747" y="439"/>
                        </a:lnTo>
                        <a:lnTo>
                          <a:pt x="751" y="430"/>
                        </a:lnTo>
                        <a:lnTo>
                          <a:pt x="756" y="421"/>
                        </a:lnTo>
                        <a:lnTo>
                          <a:pt x="760" y="412"/>
                        </a:lnTo>
                        <a:lnTo>
                          <a:pt x="763" y="403"/>
                        </a:lnTo>
                        <a:lnTo>
                          <a:pt x="767" y="393"/>
                        </a:lnTo>
                        <a:lnTo>
                          <a:pt x="769" y="385"/>
                        </a:lnTo>
                        <a:lnTo>
                          <a:pt x="771" y="377"/>
                        </a:lnTo>
                        <a:lnTo>
                          <a:pt x="773" y="369"/>
                        </a:lnTo>
                        <a:lnTo>
                          <a:pt x="775" y="360"/>
                        </a:lnTo>
                        <a:lnTo>
                          <a:pt x="776" y="351"/>
                        </a:lnTo>
                        <a:lnTo>
                          <a:pt x="778" y="342"/>
                        </a:lnTo>
                        <a:lnTo>
                          <a:pt x="778" y="332"/>
                        </a:lnTo>
                        <a:lnTo>
                          <a:pt x="779" y="323"/>
                        </a:lnTo>
                        <a:lnTo>
                          <a:pt x="779" y="313"/>
                        </a:lnTo>
                        <a:lnTo>
                          <a:pt x="780" y="302"/>
                        </a:lnTo>
                        <a:lnTo>
                          <a:pt x="779" y="292"/>
                        </a:lnTo>
                        <a:lnTo>
                          <a:pt x="778" y="281"/>
                        </a:lnTo>
                        <a:lnTo>
                          <a:pt x="777" y="270"/>
                        </a:lnTo>
                        <a:lnTo>
                          <a:pt x="776" y="259"/>
                        </a:lnTo>
                        <a:lnTo>
                          <a:pt x="774" y="249"/>
                        </a:lnTo>
                        <a:lnTo>
                          <a:pt x="772" y="238"/>
                        </a:lnTo>
                        <a:lnTo>
                          <a:pt x="769" y="226"/>
                        </a:lnTo>
                        <a:lnTo>
                          <a:pt x="766" y="215"/>
                        </a:lnTo>
                        <a:lnTo>
                          <a:pt x="762" y="204"/>
                        </a:lnTo>
                        <a:lnTo>
                          <a:pt x="758" y="194"/>
                        </a:lnTo>
                        <a:lnTo>
                          <a:pt x="753" y="183"/>
                        </a:lnTo>
                        <a:lnTo>
                          <a:pt x="748" y="173"/>
                        </a:lnTo>
                        <a:lnTo>
                          <a:pt x="742" y="163"/>
                        </a:lnTo>
                        <a:lnTo>
                          <a:pt x="736" y="153"/>
                        </a:lnTo>
                        <a:lnTo>
                          <a:pt x="730" y="144"/>
                        </a:lnTo>
                        <a:lnTo>
                          <a:pt x="723" y="134"/>
                        </a:lnTo>
                        <a:lnTo>
                          <a:pt x="716" y="125"/>
                        </a:lnTo>
                        <a:lnTo>
                          <a:pt x="708" y="117"/>
                        </a:lnTo>
                        <a:lnTo>
                          <a:pt x="700" y="109"/>
                        </a:lnTo>
                        <a:lnTo>
                          <a:pt x="691" y="101"/>
                        </a:lnTo>
                        <a:lnTo>
                          <a:pt x="682" y="94"/>
                        </a:lnTo>
                        <a:lnTo>
                          <a:pt x="673" y="87"/>
                        </a:lnTo>
                        <a:lnTo>
                          <a:pt x="663" y="81"/>
                        </a:lnTo>
                        <a:lnTo>
                          <a:pt x="652" y="74"/>
                        </a:lnTo>
                        <a:lnTo>
                          <a:pt x="643" y="70"/>
                        </a:lnTo>
                        <a:lnTo>
                          <a:pt x="634" y="65"/>
                        </a:lnTo>
                        <a:lnTo>
                          <a:pt x="625" y="61"/>
                        </a:lnTo>
                        <a:lnTo>
                          <a:pt x="615" y="57"/>
                        </a:lnTo>
                        <a:lnTo>
                          <a:pt x="605" y="54"/>
                        </a:lnTo>
                        <a:lnTo>
                          <a:pt x="594" y="50"/>
                        </a:lnTo>
                        <a:lnTo>
                          <a:pt x="583" y="47"/>
                        </a:lnTo>
                        <a:lnTo>
                          <a:pt x="570" y="43"/>
                        </a:lnTo>
                        <a:lnTo>
                          <a:pt x="558" y="40"/>
                        </a:lnTo>
                        <a:lnTo>
                          <a:pt x="544" y="37"/>
                        </a:lnTo>
                        <a:lnTo>
                          <a:pt x="530" y="35"/>
                        </a:lnTo>
                        <a:lnTo>
                          <a:pt x="515" y="32"/>
                        </a:lnTo>
                        <a:lnTo>
                          <a:pt x="499" y="30"/>
                        </a:lnTo>
                        <a:lnTo>
                          <a:pt x="482" y="27"/>
                        </a:lnTo>
                        <a:lnTo>
                          <a:pt x="465" y="25"/>
                        </a:lnTo>
                        <a:lnTo>
                          <a:pt x="446" y="23"/>
                        </a:lnTo>
                        <a:lnTo>
                          <a:pt x="426" y="21"/>
                        </a:lnTo>
                        <a:lnTo>
                          <a:pt x="406" y="19"/>
                        </a:lnTo>
                        <a:lnTo>
                          <a:pt x="385" y="17"/>
                        </a:lnTo>
                        <a:lnTo>
                          <a:pt x="363" y="15"/>
                        </a:lnTo>
                        <a:lnTo>
                          <a:pt x="340" y="14"/>
                        </a:lnTo>
                        <a:lnTo>
                          <a:pt x="317" y="12"/>
                        </a:lnTo>
                        <a:lnTo>
                          <a:pt x="293" y="11"/>
                        </a:lnTo>
                        <a:lnTo>
                          <a:pt x="269" y="9"/>
                        </a:lnTo>
                        <a:lnTo>
                          <a:pt x="244" y="8"/>
                        </a:lnTo>
                        <a:lnTo>
                          <a:pt x="220" y="7"/>
                        </a:lnTo>
                        <a:lnTo>
                          <a:pt x="196" y="6"/>
                        </a:lnTo>
                        <a:lnTo>
                          <a:pt x="172" y="5"/>
                        </a:lnTo>
                        <a:lnTo>
                          <a:pt x="149" y="4"/>
                        </a:lnTo>
                        <a:lnTo>
                          <a:pt x="128" y="3"/>
                        </a:lnTo>
                        <a:lnTo>
                          <a:pt x="107" y="3"/>
                        </a:lnTo>
                        <a:lnTo>
                          <a:pt x="88" y="2"/>
                        </a:lnTo>
                        <a:lnTo>
                          <a:pt x="71" y="2"/>
                        </a:lnTo>
                        <a:lnTo>
                          <a:pt x="55" y="1"/>
                        </a:lnTo>
                        <a:lnTo>
                          <a:pt x="42" y="1"/>
                        </a:lnTo>
                        <a:lnTo>
                          <a:pt x="30" y="0"/>
                        </a:lnTo>
                        <a:lnTo>
                          <a:pt x="21" y="0"/>
                        </a:lnTo>
                        <a:lnTo>
                          <a:pt x="13" y="0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5" cap="flat">
                    <a:solidFill>
                      <a:srgbClr val="0000FF"/>
                    </a:solidFill>
                    <a:prstDash val="solid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6" name="Line 62">
                    <a:extLst>
                      <a:ext uri="{FF2B5EF4-FFF2-40B4-BE49-F238E27FC236}">
                        <a16:creationId xmlns:a16="http://schemas.microsoft.com/office/drawing/2014/main" id="{EF32ABF7-97A1-CF4F-B7CD-5080618DCC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240338" y="5675312"/>
                    <a:ext cx="317500" cy="96837"/>
                  </a:xfrm>
                  <a:prstGeom prst="line">
                    <a:avLst/>
                  </a:prstGeom>
                  <a:noFill/>
                  <a:ln w="15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" name="Line 65">
                    <a:extLst>
                      <a:ext uri="{FF2B5EF4-FFF2-40B4-BE49-F238E27FC236}">
                        <a16:creationId xmlns:a16="http://schemas.microsoft.com/office/drawing/2014/main" id="{CEFC8F64-85EF-444C-B517-0157DCEF8A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1550" y="5680075"/>
                    <a:ext cx="317500" cy="95250"/>
                  </a:xfrm>
                  <a:prstGeom prst="line">
                    <a:avLst/>
                  </a:prstGeom>
                  <a:noFill/>
                  <a:ln w="15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8" name="Freeform 66">
                    <a:extLst>
                      <a:ext uri="{FF2B5EF4-FFF2-40B4-BE49-F238E27FC236}">
                        <a16:creationId xmlns:a16="http://schemas.microsoft.com/office/drawing/2014/main" id="{B618DC7E-A0CB-0C42-A3E4-5C02EE11DA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2475" y="5313362"/>
                    <a:ext cx="26987" cy="406400"/>
                  </a:xfrm>
                  <a:custGeom>
                    <a:avLst/>
                    <a:gdLst>
                      <a:gd name="T0" fmla="*/ 2147483646 w 17"/>
                      <a:gd name="T1" fmla="*/ 2147483646 h 256"/>
                      <a:gd name="T2" fmla="*/ 2147483646 w 17"/>
                      <a:gd name="T3" fmla="*/ 2147483646 h 256"/>
                      <a:gd name="T4" fmla="*/ 2147483646 w 17"/>
                      <a:gd name="T5" fmla="*/ 2147483646 h 256"/>
                      <a:gd name="T6" fmla="*/ 2147483646 w 17"/>
                      <a:gd name="T7" fmla="*/ 2147483646 h 256"/>
                      <a:gd name="T8" fmla="*/ 2147483646 w 17"/>
                      <a:gd name="T9" fmla="*/ 2147483646 h 256"/>
                      <a:gd name="T10" fmla="*/ 2147483646 w 17"/>
                      <a:gd name="T11" fmla="*/ 2147483646 h 256"/>
                      <a:gd name="T12" fmla="*/ 2147483646 w 17"/>
                      <a:gd name="T13" fmla="*/ 2147483646 h 256"/>
                      <a:gd name="T14" fmla="*/ 2147483646 w 17"/>
                      <a:gd name="T15" fmla="*/ 2147483646 h 256"/>
                      <a:gd name="T16" fmla="*/ 2147483646 w 17"/>
                      <a:gd name="T17" fmla="*/ 2147483646 h 256"/>
                      <a:gd name="T18" fmla="*/ 2147483646 w 17"/>
                      <a:gd name="T19" fmla="*/ 2147483646 h 256"/>
                      <a:gd name="T20" fmla="*/ 2147483646 w 17"/>
                      <a:gd name="T21" fmla="*/ 2147483646 h 256"/>
                      <a:gd name="T22" fmla="*/ 2147483646 w 17"/>
                      <a:gd name="T23" fmla="*/ 2147483646 h 256"/>
                      <a:gd name="T24" fmla="*/ 2147483646 w 17"/>
                      <a:gd name="T25" fmla="*/ 2147483646 h 256"/>
                      <a:gd name="T26" fmla="*/ 2147483646 w 17"/>
                      <a:gd name="T27" fmla="*/ 2147483646 h 256"/>
                      <a:gd name="T28" fmla="*/ 2147483646 w 17"/>
                      <a:gd name="T29" fmla="*/ 2147483646 h 256"/>
                      <a:gd name="T30" fmla="*/ 2147483646 w 17"/>
                      <a:gd name="T31" fmla="*/ 2147483646 h 256"/>
                      <a:gd name="T32" fmla="*/ 2147483646 w 17"/>
                      <a:gd name="T33" fmla="*/ 2147483646 h 256"/>
                      <a:gd name="T34" fmla="*/ 2147483646 w 17"/>
                      <a:gd name="T35" fmla="*/ 2147483646 h 256"/>
                      <a:gd name="T36" fmla="*/ 2147483646 w 17"/>
                      <a:gd name="T37" fmla="*/ 2147483646 h 256"/>
                      <a:gd name="T38" fmla="*/ 2147483646 w 17"/>
                      <a:gd name="T39" fmla="*/ 2147483646 h 256"/>
                      <a:gd name="T40" fmla="*/ 2147483646 w 17"/>
                      <a:gd name="T41" fmla="*/ 2147483646 h 256"/>
                      <a:gd name="T42" fmla="*/ 2147483646 w 17"/>
                      <a:gd name="T43" fmla="*/ 2147483646 h 256"/>
                      <a:gd name="T44" fmla="*/ 2147483646 w 17"/>
                      <a:gd name="T45" fmla="*/ 2147483646 h 256"/>
                      <a:gd name="T46" fmla="*/ 2147483646 w 17"/>
                      <a:gd name="T47" fmla="*/ 2147483646 h 256"/>
                      <a:gd name="T48" fmla="*/ 2147483646 w 17"/>
                      <a:gd name="T49" fmla="*/ 2147483646 h 256"/>
                      <a:gd name="T50" fmla="*/ 2147483646 w 17"/>
                      <a:gd name="T51" fmla="*/ 2147483646 h 256"/>
                      <a:gd name="T52" fmla="*/ 2147483646 w 17"/>
                      <a:gd name="T53" fmla="*/ 2147483646 h 256"/>
                      <a:gd name="T54" fmla="*/ 2147483646 w 17"/>
                      <a:gd name="T55" fmla="*/ 2147483646 h 256"/>
                      <a:gd name="T56" fmla="*/ 2147483646 w 17"/>
                      <a:gd name="T57" fmla="*/ 2147483646 h 256"/>
                      <a:gd name="T58" fmla="*/ 2147483646 w 17"/>
                      <a:gd name="T59" fmla="*/ 2147483646 h 256"/>
                      <a:gd name="T60" fmla="*/ 2147483646 w 17"/>
                      <a:gd name="T61" fmla="*/ 2147483646 h 256"/>
                      <a:gd name="T62" fmla="*/ 2147483646 w 17"/>
                      <a:gd name="T63" fmla="*/ 2147483646 h 256"/>
                      <a:gd name="T64" fmla="*/ 2147483646 w 17"/>
                      <a:gd name="T65" fmla="*/ 2147483646 h 256"/>
                      <a:gd name="T66" fmla="*/ 2147483646 w 17"/>
                      <a:gd name="T67" fmla="*/ 2147483646 h 256"/>
                      <a:gd name="T68" fmla="*/ 2147483646 w 17"/>
                      <a:gd name="T69" fmla="*/ 2147483646 h 256"/>
                      <a:gd name="T70" fmla="*/ 2147483646 w 17"/>
                      <a:gd name="T71" fmla="*/ 2147483646 h 256"/>
                      <a:gd name="T72" fmla="*/ 2147483646 w 17"/>
                      <a:gd name="T73" fmla="*/ 2147483646 h 256"/>
                      <a:gd name="T74" fmla="*/ 2147483646 w 17"/>
                      <a:gd name="T75" fmla="*/ 2147483646 h 256"/>
                      <a:gd name="T76" fmla="*/ 2147483646 w 17"/>
                      <a:gd name="T77" fmla="*/ 2147483646 h 256"/>
                      <a:gd name="T78" fmla="*/ 2147483646 w 17"/>
                      <a:gd name="T79" fmla="*/ 2147483646 h 25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17" h="256">
                        <a:moveTo>
                          <a:pt x="9" y="0"/>
                        </a:moveTo>
                        <a:lnTo>
                          <a:pt x="8" y="1"/>
                        </a:lnTo>
                        <a:lnTo>
                          <a:pt x="6" y="4"/>
                        </a:lnTo>
                        <a:lnTo>
                          <a:pt x="4" y="9"/>
                        </a:lnTo>
                        <a:lnTo>
                          <a:pt x="2" y="13"/>
                        </a:lnTo>
                        <a:lnTo>
                          <a:pt x="1" y="16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5"/>
                        </a:lnTo>
                        <a:lnTo>
                          <a:pt x="3" y="29"/>
                        </a:lnTo>
                        <a:lnTo>
                          <a:pt x="5" y="32"/>
                        </a:lnTo>
                        <a:lnTo>
                          <a:pt x="7" y="35"/>
                        </a:lnTo>
                        <a:lnTo>
                          <a:pt x="9" y="38"/>
                        </a:lnTo>
                        <a:lnTo>
                          <a:pt x="11" y="41"/>
                        </a:lnTo>
                        <a:lnTo>
                          <a:pt x="13" y="44"/>
                        </a:lnTo>
                        <a:lnTo>
                          <a:pt x="14" y="47"/>
                        </a:lnTo>
                        <a:lnTo>
                          <a:pt x="16" y="50"/>
                        </a:lnTo>
                        <a:lnTo>
                          <a:pt x="17" y="53"/>
                        </a:lnTo>
                        <a:lnTo>
                          <a:pt x="17" y="56"/>
                        </a:lnTo>
                        <a:lnTo>
                          <a:pt x="17" y="59"/>
                        </a:lnTo>
                        <a:lnTo>
                          <a:pt x="16" y="62"/>
                        </a:lnTo>
                        <a:lnTo>
                          <a:pt x="14" y="66"/>
                        </a:lnTo>
                        <a:lnTo>
                          <a:pt x="13" y="69"/>
                        </a:lnTo>
                        <a:lnTo>
                          <a:pt x="11" y="72"/>
                        </a:lnTo>
                        <a:lnTo>
                          <a:pt x="9" y="75"/>
                        </a:lnTo>
                        <a:lnTo>
                          <a:pt x="7" y="78"/>
                        </a:lnTo>
                        <a:lnTo>
                          <a:pt x="5" y="81"/>
                        </a:lnTo>
                        <a:lnTo>
                          <a:pt x="3" y="84"/>
                        </a:lnTo>
                        <a:lnTo>
                          <a:pt x="1" y="88"/>
                        </a:lnTo>
                        <a:lnTo>
                          <a:pt x="1" y="91"/>
                        </a:lnTo>
                        <a:lnTo>
                          <a:pt x="0" y="94"/>
                        </a:lnTo>
                        <a:lnTo>
                          <a:pt x="1" y="97"/>
                        </a:lnTo>
                        <a:lnTo>
                          <a:pt x="1" y="100"/>
                        </a:lnTo>
                        <a:lnTo>
                          <a:pt x="3" y="103"/>
                        </a:lnTo>
                        <a:lnTo>
                          <a:pt x="5" y="106"/>
                        </a:lnTo>
                        <a:lnTo>
                          <a:pt x="7" y="109"/>
                        </a:lnTo>
                        <a:lnTo>
                          <a:pt x="9" y="112"/>
                        </a:lnTo>
                        <a:lnTo>
                          <a:pt x="11" y="115"/>
                        </a:lnTo>
                        <a:lnTo>
                          <a:pt x="13" y="118"/>
                        </a:lnTo>
                        <a:lnTo>
                          <a:pt x="14" y="122"/>
                        </a:lnTo>
                        <a:lnTo>
                          <a:pt x="16" y="125"/>
                        </a:lnTo>
                        <a:lnTo>
                          <a:pt x="17" y="128"/>
                        </a:lnTo>
                        <a:lnTo>
                          <a:pt x="17" y="131"/>
                        </a:lnTo>
                        <a:lnTo>
                          <a:pt x="17" y="134"/>
                        </a:lnTo>
                        <a:lnTo>
                          <a:pt x="16" y="137"/>
                        </a:lnTo>
                        <a:lnTo>
                          <a:pt x="14" y="140"/>
                        </a:lnTo>
                        <a:lnTo>
                          <a:pt x="13" y="144"/>
                        </a:lnTo>
                        <a:lnTo>
                          <a:pt x="11" y="147"/>
                        </a:lnTo>
                        <a:lnTo>
                          <a:pt x="9" y="150"/>
                        </a:lnTo>
                        <a:lnTo>
                          <a:pt x="7" y="153"/>
                        </a:lnTo>
                        <a:lnTo>
                          <a:pt x="5" y="156"/>
                        </a:lnTo>
                        <a:lnTo>
                          <a:pt x="3" y="159"/>
                        </a:lnTo>
                        <a:lnTo>
                          <a:pt x="1" y="163"/>
                        </a:lnTo>
                        <a:lnTo>
                          <a:pt x="1" y="166"/>
                        </a:lnTo>
                        <a:lnTo>
                          <a:pt x="0" y="169"/>
                        </a:lnTo>
                        <a:lnTo>
                          <a:pt x="1" y="172"/>
                        </a:lnTo>
                        <a:lnTo>
                          <a:pt x="1" y="175"/>
                        </a:lnTo>
                        <a:lnTo>
                          <a:pt x="3" y="178"/>
                        </a:lnTo>
                        <a:lnTo>
                          <a:pt x="5" y="181"/>
                        </a:lnTo>
                        <a:lnTo>
                          <a:pt x="7" y="184"/>
                        </a:lnTo>
                        <a:lnTo>
                          <a:pt x="9" y="187"/>
                        </a:lnTo>
                        <a:lnTo>
                          <a:pt x="11" y="190"/>
                        </a:lnTo>
                        <a:lnTo>
                          <a:pt x="13" y="193"/>
                        </a:lnTo>
                        <a:lnTo>
                          <a:pt x="14" y="197"/>
                        </a:lnTo>
                        <a:lnTo>
                          <a:pt x="16" y="200"/>
                        </a:lnTo>
                        <a:lnTo>
                          <a:pt x="17" y="203"/>
                        </a:lnTo>
                        <a:lnTo>
                          <a:pt x="17" y="206"/>
                        </a:lnTo>
                        <a:lnTo>
                          <a:pt x="17" y="208"/>
                        </a:lnTo>
                        <a:lnTo>
                          <a:pt x="16" y="210"/>
                        </a:lnTo>
                        <a:lnTo>
                          <a:pt x="16" y="213"/>
                        </a:lnTo>
                        <a:lnTo>
                          <a:pt x="15" y="216"/>
                        </a:lnTo>
                        <a:lnTo>
                          <a:pt x="14" y="219"/>
                        </a:lnTo>
                        <a:lnTo>
                          <a:pt x="13" y="223"/>
                        </a:lnTo>
                        <a:lnTo>
                          <a:pt x="12" y="227"/>
                        </a:lnTo>
                        <a:lnTo>
                          <a:pt x="11" y="231"/>
                        </a:lnTo>
                        <a:lnTo>
                          <a:pt x="10" y="234"/>
                        </a:lnTo>
                        <a:lnTo>
                          <a:pt x="10" y="237"/>
                        </a:lnTo>
                        <a:lnTo>
                          <a:pt x="10" y="241"/>
                        </a:lnTo>
                        <a:lnTo>
                          <a:pt x="9" y="246"/>
                        </a:lnTo>
                        <a:lnTo>
                          <a:pt x="9" y="251"/>
                        </a:lnTo>
                        <a:lnTo>
                          <a:pt x="9" y="256"/>
                        </a:lnTo>
                      </a:path>
                    </a:pathLst>
                  </a:custGeom>
                  <a:noFill/>
                  <a:ln w="10" cap="flat">
                    <a:solidFill>
                      <a:srgbClr val="D00000"/>
                    </a:solidFill>
                    <a:prstDash val="solid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9" name="Freeform 67">
                    <a:extLst>
                      <a:ext uri="{FF2B5EF4-FFF2-40B4-BE49-F238E27FC236}">
                        <a16:creationId xmlns:a16="http://schemas.microsoft.com/office/drawing/2014/main" id="{4C2540D1-B273-124A-BC3E-2F522930D0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5650" y="5703887"/>
                    <a:ext cx="20637" cy="39687"/>
                  </a:xfrm>
                  <a:custGeom>
                    <a:avLst/>
                    <a:gdLst>
                      <a:gd name="T0" fmla="*/ 2147483646 w 13"/>
                      <a:gd name="T1" fmla="*/ 0 h 25"/>
                      <a:gd name="T2" fmla="*/ 2147483646 w 13"/>
                      <a:gd name="T3" fmla="*/ 2147483646 h 25"/>
                      <a:gd name="T4" fmla="*/ 0 w 13"/>
                      <a:gd name="T5" fmla="*/ 0 h 25"/>
                      <a:gd name="T6" fmla="*/ 2147483646 w 13"/>
                      <a:gd name="T7" fmla="*/ 0 h 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3" h="25">
                        <a:moveTo>
                          <a:pt x="13" y="0"/>
                        </a:moveTo>
                        <a:lnTo>
                          <a:pt x="7" y="25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D00000"/>
                  </a:solidFill>
                  <a:ln w="5" cap="flat">
                    <a:solidFill>
                      <a:srgbClr val="D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0" name="Rectangle 68">
                    <a:extLst>
                      <a:ext uri="{FF2B5EF4-FFF2-40B4-BE49-F238E27FC236}">
                        <a16:creationId xmlns:a16="http://schemas.microsoft.com/office/drawing/2014/main" id="{D6348D25-6F9B-5742-8450-B356C1A333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1200" y="4875212"/>
                    <a:ext cx="179387" cy="176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0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IP</a:t>
                    </a:r>
                    <a:endParaRPr lang="de-DE" altLang="en-US" sz="18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1" name="Rectangle 74">
                    <a:extLst>
                      <a:ext uri="{FF2B5EF4-FFF2-40B4-BE49-F238E27FC236}">
                        <a16:creationId xmlns:a16="http://schemas.microsoft.com/office/drawing/2014/main" id="{214951AA-554F-D348-A617-56BB198FB4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67013" y="5467350"/>
                    <a:ext cx="485775" cy="176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0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X-Rays</a:t>
                    </a:r>
                    <a:endParaRPr lang="de-DE" altLang="en-US" sz="18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2" name="Rectangle 75">
                    <a:extLst>
                      <a:ext uri="{FF2B5EF4-FFF2-40B4-BE49-F238E27FC236}">
                        <a16:creationId xmlns:a16="http://schemas.microsoft.com/office/drawing/2014/main" id="{29261480-A4D2-824D-934E-F476CF4D9C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506" y="4254500"/>
                    <a:ext cx="2401211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4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ENERGY RECOVERY LINAC</a:t>
                    </a:r>
                    <a:endParaRPr lang="de-DE" altLang="en-US" sz="14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3" name="Rectangle 77">
                    <a:extLst>
                      <a:ext uri="{FF2B5EF4-FFF2-40B4-BE49-F238E27FC236}">
                        <a16:creationId xmlns:a16="http://schemas.microsoft.com/office/drawing/2014/main" id="{85A9D8C8-D886-3248-8DE8-BB58D50AF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6775" y="5918200"/>
                    <a:ext cx="433387" cy="1539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0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Source</a:t>
                    </a:r>
                    <a:endParaRPr lang="de-DE" altLang="en-US" sz="18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4" name="Rectangle 79">
                    <a:extLst>
                      <a:ext uri="{FF2B5EF4-FFF2-40B4-BE49-F238E27FC236}">
                        <a16:creationId xmlns:a16="http://schemas.microsoft.com/office/drawing/2014/main" id="{219F49E8-E473-F84C-96CF-C952D70CB8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7988" y="5443537"/>
                    <a:ext cx="660400" cy="1539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0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Main Linac</a:t>
                    </a:r>
                    <a:endParaRPr lang="de-DE" altLang="en-US" sz="18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5" name="Rectangle 89">
                    <a:extLst>
                      <a:ext uri="{FF2B5EF4-FFF2-40B4-BE49-F238E27FC236}">
                        <a16:creationId xmlns:a16="http://schemas.microsoft.com/office/drawing/2014/main" id="{DF0859C7-F468-6449-9895-3E2FD41E5D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0588" y="5111750"/>
                    <a:ext cx="187325" cy="1762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4"/>
                      </a:buBlip>
                      <a:defRPr sz="2400">
                        <a:solidFill>
                          <a:srgbClr val="000066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1pPr>
                    <a:lvl2pPr marL="742950" indent="-28575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Blip>
                        <a:blip r:embed="rId5"/>
                      </a:buBlip>
                      <a:defRPr sz="2000">
                        <a:solidFill>
                          <a:srgbClr val="80008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2pPr>
                    <a:lvl3pPr marL="1143000" indent="-228600">
                      <a:lnSpc>
                        <a:spcPct val="110000"/>
                      </a:lnSpc>
                      <a:spcBef>
                        <a:spcPct val="45000"/>
                      </a:spcBef>
                      <a:spcAft>
                        <a:spcPct val="30000"/>
                      </a:spcAft>
                      <a:buSzPct val="100000"/>
                      <a:buBlip>
                        <a:blip r:embed="rId6"/>
                      </a:buBlip>
                      <a:defRPr>
                        <a:solidFill>
                          <a:srgbClr val="009900"/>
                        </a:solidFill>
                        <a:latin typeface="Arial Unicode MS" panose="020B0604020202020204" pitchFamily="34" charset="-128"/>
                        <a:ea typeface="MS PGothic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SzPct val="100000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SzPct val="100000"/>
                      <a:buChar char="»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SzTx/>
                      <a:buFontTx/>
                      <a:buNone/>
                    </a:pPr>
                    <a:r>
                      <a:rPr lang="de-DE" altLang="en-US" sz="1000" b="1">
                        <a:solidFill>
                          <a:srgbClr val="000000"/>
                        </a:solidFill>
                        <a:latin typeface="Helvetica" pitchFamily="2" charset="0"/>
                      </a:rPr>
                      <a:t>ID</a:t>
                    </a:r>
                    <a:endParaRPr lang="de-DE" altLang="en-US" sz="1800">
                      <a:solidFill>
                        <a:schemeClr val="tx1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86" name="Freeform 94">
                    <a:extLst>
                      <a:ext uri="{FF2B5EF4-FFF2-40B4-BE49-F238E27FC236}">
                        <a16:creationId xmlns:a16="http://schemas.microsoft.com/office/drawing/2014/main" id="{80AE7C4B-66AA-4441-9657-2D4984FE9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6113" y="5224462"/>
                    <a:ext cx="342900" cy="209550"/>
                  </a:xfrm>
                  <a:custGeom>
                    <a:avLst/>
                    <a:gdLst>
                      <a:gd name="T0" fmla="*/ 0 w 216"/>
                      <a:gd name="T1" fmla="*/ 2147483646 h 132"/>
                      <a:gd name="T2" fmla="*/ 2147483646 w 216"/>
                      <a:gd name="T3" fmla="*/ 2147483646 h 132"/>
                      <a:gd name="T4" fmla="*/ 2147483646 w 216"/>
                      <a:gd name="T5" fmla="*/ 2147483646 h 132"/>
                      <a:gd name="T6" fmla="*/ 2147483646 w 216"/>
                      <a:gd name="T7" fmla="*/ 2147483646 h 132"/>
                      <a:gd name="T8" fmla="*/ 2147483646 w 216"/>
                      <a:gd name="T9" fmla="*/ 2147483646 h 132"/>
                      <a:gd name="T10" fmla="*/ 2147483646 w 216"/>
                      <a:gd name="T11" fmla="*/ 2147483646 h 132"/>
                      <a:gd name="T12" fmla="*/ 2147483646 w 216"/>
                      <a:gd name="T13" fmla="*/ 2147483646 h 132"/>
                      <a:gd name="T14" fmla="*/ 2147483646 w 216"/>
                      <a:gd name="T15" fmla="*/ 2147483646 h 132"/>
                      <a:gd name="T16" fmla="*/ 2147483646 w 216"/>
                      <a:gd name="T17" fmla="*/ 2147483646 h 132"/>
                      <a:gd name="T18" fmla="*/ 2147483646 w 216"/>
                      <a:gd name="T19" fmla="*/ 2147483646 h 132"/>
                      <a:gd name="T20" fmla="*/ 2147483646 w 216"/>
                      <a:gd name="T21" fmla="*/ 2147483646 h 132"/>
                      <a:gd name="T22" fmla="*/ 2147483646 w 216"/>
                      <a:gd name="T23" fmla="*/ 2147483646 h 132"/>
                      <a:gd name="T24" fmla="*/ 2147483646 w 216"/>
                      <a:gd name="T25" fmla="*/ 2147483646 h 132"/>
                      <a:gd name="T26" fmla="*/ 2147483646 w 216"/>
                      <a:gd name="T27" fmla="*/ 2147483646 h 132"/>
                      <a:gd name="T28" fmla="*/ 2147483646 w 216"/>
                      <a:gd name="T29" fmla="*/ 2147483646 h 132"/>
                      <a:gd name="T30" fmla="*/ 2147483646 w 216"/>
                      <a:gd name="T31" fmla="*/ 2147483646 h 132"/>
                      <a:gd name="T32" fmla="*/ 2147483646 w 216"/>
                      <a:gd name="T33" fmla="*/ 2147483646 h 132"/>
                      <a:gd name="T34" fmla="*/ 2147483646 w 216"/>
                      <a:gd name="T35" fmla="*/ 2147483646 h 132"/>
                      <a:gd name="T36" fmla="*/ 2147483646 w 216"/>
                      <a:gd name="T37" fmla="*/ 2147483646 h 132"/>
                      <a:gd name="T38" fmla="*/ 2147483646 w 216"/>
                      <a:gd name="T39" fmla="*/ 2147483646 h 132"/>
                      <a:gd name="T40" fmla="*/ 2147483646 w 216"/>
                      <a:gd name="T41" fmla="*/ 2147483646 h 132"/>
                      <a:gd name="T42" fmla="*/ 2147483646 w 216"/>
                      <a:gd name="T43" fmla="*/ 2147483646 h 132"/>
                      <a:gd name="T44" fmla="*/ 2147483646 w 216"/>
                      <a:gd name="T45" fmla="*/ 2147483646 h 132"/>
                      <a:gd name="T46" fmla="*/ 2147483646 w 216"/>
                      <a:gd name="T47" fmla="*/ 2147483646 h 132"/>
                      <a:gd name="T48" fmla="*/ 2147483646 w 216"/>
                      <a:gd name="T49" fmla="*/ 2147483646 h 132"/>
                      <a:gd name="T50" fmla="*/ 2147483646 w 216"/>
                      <a:gd name="T51" fmla="*/ 2147483646 h 132"/>
                      <a:gd name="T52" fmla="*/ 2147483646 w 216"/>
                      <a:gd name="T53" fmla="*/ 2147483646 h 132"/>
                      <a:gd name="T54" fmla="*/ 2147483646 w 216"/>
                      <a:gd name="T55" fmla="*/ 2147483646 h 132"/>
                      <a:gd name="T56" fmla="*/ 2147483646 w 216"/>
                      <a:gd name="T57" fmla="*/ 2147483646 h 132"/>
                      <a:gd name="T58" fmla="*/ 2147483646 w 216"/>
                      <a:gd name="T59" fmla="*/ 2147483646 h 132"/>
                      <a:gd name="T60" fmla="*/ 2147483646 w 216"/>
                      <a:gd name="T61" fmla="*/ 2147483646 h 132"/>
                      <a:gd name="T62" fmla="*/ 2147483646 w 216"/>
                      <a:gd name="T63" fmla="*/ 2147483646 h 132"/>
                      <a:gd name="T64" fmla="*/ 2147483646 w 216"/>
                      <a:gd name="T65" fmla="*/ 2147483646 h 132"/>
                      <a:gd name="T66" fmla="*/ 2147483646 w 216"/>
                      <a:gd name="T67" fmla="*/ 2147483646 h 132"/>
                      <a:gd name="T68" fmla="*/ 2147483646 w 216"/>
                      <a:gd name="T69" fmla="*/ 2147483646 h 132"/>
                      <a:gd name="T70" fmla="*/ 2147483646 w 216"/>
                      <a:gd name="T71" fmla="*/ 2147483646 h 132"/>
                      <a:gd name="T72" fmla="*/ 2147483646 w 216"/>
                      <a:gd name="T73" fmla="*/ 2147483646 h 132"/>
                      <a:gd name="T74" fmla="*/ 2147483646 w 216"/>
                      <a:gd name="T75" fmla="*/ 2147483646 h 132"/>
                      <a:gd name="T76" fmla="*/ 2147483646 w 216"/>
                      <a:gd name="T77" fmla="*/ 2147483646 h 132"/>
                      <a:gd name="T78" fmla="*/ 2147483646 w 216"/>
                      <a:gd name="T79" fmla="*/ 2147483646 h 132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216" h="132">
                        <a:moveTo>
                          <a:pt x="0" y="131"/>
                        </a:moveTo>
                        <a:lnTo>
                          <a:pt x="0" y="131"/>
                        </a:lnTo>
                        <a:lnTo>
                          <a:pt x="4" y="132"/>
                        </a:lnTo>
                        <a:lnTo>
                          <a:pt x="8" y="132"/>
                        </a:lnTo>
                        <a:lnTo>
                          <a:pt x="13" y="131"/>
                        </a:lnTo>
                        <a:lnTo>
                          <a:pt x="16" y="131"/>
                        </a:lnTo>
                        <a:lnTo>
                          <a:pt x="19" y="130"/>
                        </a:lnTo>
                        <a:lnTo>
                          <a:pt x="21" y="128"/>
                        </a:lnTo>
                        <a:lnTo>
                          <a:pt x="23" y="126"/>
                        </a:lnTo>
                        <a:lnTo>
                          <a:pt x="25" y="123"/>
                        </a:lnTo>
                        <a:lnTo>
                          <a:pt x="27" y="120"/>
                        </a:lnTo>
                        <a:lnTo>
                          <a:pt x="29" y="117"/>
                        </a:lnTo>
                        <a:lnTo>
                          <a:pt x="30" y="114"/>
                        </a:lnTo>
                        <a:lnTo>
                          <a:pt x="32" y="111"/>
                        </a:lnTo>
                        <a:lnTo>
                          <a:pt x="34" y="108"/>
                        </a:lnTo>
                        <a:lnTo>
                          <a:pt x="36" y="105"/>
                        </a:lnTo>
                        <a:lnTo>
                          <a:pt x="38" y="103"/>
                        </a:lnTo>
                        <a:lnTo>
                          <a:pt x="41" y="101"/>
                        </a:lnTo>
                        <a:lnTo>
                          <a:pt x="43" y="99"/>
                        </a:lnTo>
                        <a:lnTo>
                          <a:pt x="46" y="97"/>
                        </a:lnTo>
                        <a:lnTo>
                          <a:pt x="49" y="96"/>
                        </a:lnTo>
                        <a:lnTo>
                          <a:pt x="53" y="95"/>
                        </a:lnTo>
                        <a:lnTo>
                          <a:pt x="56" y="95"/>
                        </a:lnTo>
                        <a:lnTo>
                          <a:pt x="60" y="95"/>
                        </a:lnTo>
                        <a:lnTo>
                          <a:pt x="63" y="94"/>
                        </a:lnTo>
                        <a:lnTo>
                          <a:pt x="67" y="94"/>
                        </a:lnTo>
                        <a:lnTo>
                          <a:pt x="70" y="94"/>
                        </a:lnTo>
                        <a:lnTo>
                          <a:pt x="74" y="94"/>
                        </a:lnTo>
                        <a:lnTo>
                          <a:pt x="78" y="94"/>
                        </a:lnTo>
                        <a:lnTo>
                          <a:pt x="81" y="93"/>
                        </a:lnTo>
                        <a:lnTo>
                          <a:pt x="83" y="92"/>
                        </a:lnTo>
                        <a:lnTo>
                          <a:pt x="86" y="91"/>
                        </a:lnTo>
                        <a:lnTo>
                          <a:pt x="88" y="88"/>
                        </a:lnTo>
                        <a:lnTo>
                          <a:pt x="90" y="86"/>
                        </a:lnTo>
                        <a:lnTo>
                          <a:pt x="92" y="83"/>
                        </a:lnTo>
                        <a:lnTo>
                          <a:pt x="94" y="80"/>
                        </a:lnTo>
                        <a:lnTo>
                          <a:pt x="95" y="77"/>
                        </a:lnTo>
                        <a:lnTo>
                          <a:pt x="97" y="74"/>
                        </a:lnTo>
                        <a:lnTo>
                          <a:pt x="98" y="71"/>
                        </a:lnTo>
                        <a:lnTo>
                          <a:pt x="100" y="67"/>
                        </a:lnTo>
                        <a:lnTo>
                          <a:pt x="102" y="64"/>
                        </a:lnTo>
                        <a:lnTo>
                          <a:pt x="104" y="62"/>
                        </a:lnTo>
                        <a:lnTo>
                          <a:pt x="107" y="60"/>
                        </a:lnTo>
                        <a:lnTo>
                          <a:pt x="109" y="59"/>
                        </a:lnTo>
                        <a:lnTo>
                          <a:pt x="113" y="58"/>
                        </a:lnTo>
                        <a:lnTo>
                          <a:pt x="116" y="57"/>
                        </a:lnTo>
                        <a:lnTo>
                          <a:pt x="120" y="57"/>
                        </a:lnTo>
                        <a:lnTo>
                          <a:pt x="124" y="57"/>
                        </a:lnTo>
                        <a:lnTo>
                          <a:pt x="127" y="57"/>
                        </a:lnTo>
                        <a:lnTo>
                          <a:pt x="131" y="57"/>
                        </a:lnTo>
                        <a:lnTo>
                          <a:pt x="134" y="57"/>
                        </a:lnTo>
                        <a:lnTo>
                          <a:pt x="138" y="57"/>
                        </a:lnTo>
                        <a:lnTo>
                          <a:pt x="142" y="57"/>
                        </a:lnTo>
                        <a:lnTo>
                          <a:pt x="145" y="56"/>
                        </a:lnTo>
                        <a:lnTo>
                          <a:pt x="147" y="54"/>
                        </a:lnTo>
                        <a:lnTo>
                          <a:pt x="150" y="53"/>
                        </a:lnTo>
                        <a:lnTo>
                          <a:pt x="152" y="50"/>
                        </a:lnTo>
                        <a:lnTo>
                          <a:pt x="154" y="47"/>
                        </a:lnTo>
                        <a:lnTo>
                          <a:pt x="156" y="44"/>
                        </a:lnTo>
                        <a:lnTo>
                          <a:pt x="157" y="40"/>
                        </a:lnTo>
                        <a:lnTo>
                          <a:pt x="159" y="37"/>
                        </a:lnTo>
                        <a:lnTo>
                          <a:pt x="160" y="34"/>
                        </a:lnTo>
                        <a:lnTo>
                          <a:pt x="162" y="30"/>
                        </a:lnTo>
                        <a:lnTo>
                          <a:pt x="163" y="27"/>
                        </a:lnTo>
                        <a:lnTo>
                          <a:pt x="165" y="24"/>
                        </a:lnTo>
                        <a:lnTo>
                          <a:pt x="167" y="21"/>
                        </a:lnTo>
                        <a:lnTo>
                          <a:pt x="170" y="20"/>
                        </a:lnTo>
                        <a:lnTo>
                          <a:pt x="172" y="19"/>
                        </a:lnTo>
                        <a:lnTo>
                          <a:pt x="174" y="18"/>
                        </a:lnTo>
                        <a:lnTo>
                          <a:pt x="177" y="17"/>
                        </a:lnTo>
                        <a:lnTo>
                          <a:pt x="180" y="16"/>
                        </a:lnTo>
                        <a:lnTo>
                          <a:pt x="183" y="15"/>
                        </a:lnTo>
                        <a:lnTo>
                          <a:pt x="187" y="14"/>
                        </a:lnTo>
                        <a:lnTo>
                          <a:pt x="190" y="13"/>
                        </a:lnTo>
                        <a:lnTo>
                          <a:pt x="194" y="12"/>
                        </a:lnTo>
                        <a:lnTo>
                          <a:pt x="197" y="11"/>
                        </a:lnTo>
                        <a:lnTo>
                          <a:pt x="200" y="9"/>
                        </a:lnTo>
                        <a:lnTo>
                          <a:pt x="203" y="7"/>
                        </a:lnTo>
                        <a:lnTo>
                          <a:pt x="207" y="5"/>
                        </a:lnTo>
                        <a:lnTo>
                          <a:pt x="212" y="2"/>
                        </a:lnTo>
                        <a:lnTo>
                          <a:pt x="216" y="0"/>
                        </a:lnTo>
                      </a:path>
                    </a:pathLst>
                  </a:custGeom>
                  <a:noFill/>
                  <a:ln w="10" cap="flat">
                    <a:solidFill>
                      <a:srgbClr val="D00000"/>
                    </a:solidFill>
                    <a:prstDash val="solid"/>
                    <a:bevel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" name="Freeform 95">
                    <a:extLst>
                      <a:ext uri="{FF2B5EF4-FFF2-40B4-BE49-F238E27FC236}">
                        <a16:creationId xmlns:a16="http://schemas.microsoft.com/office/drawing/2014/main" id="{C19A063F-6539-D44D-9DDA-16012173A8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1550" y="5211762"/>
                    <a:ext cx="38100" cy="30162"/>
                  </a:xfrm>
                  <a:custGeom>
                    <a:avLst/>
                    <a:gdLst>
                      <a:gd name="T0" fmla="*/ 0 w 24"/>
                      <a:gd name="T1" fmla="*/ 2147483646 h 19"/>
                      <a:gd name="T2" fmla="*/ 2147483646 w 24"/>
                      <a:gd name="T3" fmla="*/ 0 h 19"/>
                      <a:gd name="T4" fmla="*/ 2147483646 w 24"/>
                      <a:gd name="T5" fmla="*/ 2147483646 h 19"/>
                      <a:gd name="T6" fmla="*/ 0 w 24"/>
                      <a:gd name="T7" fmla="*/ 2147483646 h 1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4" h="19">
                        <a:moveTo>
                          <a:pt x="0" y="8"/>
                        </a:moveTo>
                        <a:lnTo>
                          <a:pt x="24" y="0"/>
                        </a:lnTo>
                        <a:lnTo>
                          <a:pt x="6" y="19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D00000"/>
                  </a:solidFill>
                  <a:ln w="5" cap="flat">
                    <a:solidFill>
                      <a:srgbClr val="D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C8F67BBF-380B-994B-89E2-64FEEE9AD9DD}"/>
                  </a:ext>
                </a:extLst>
              </p:cNvPr>
              <p:cNvSpPr txBox="1"/>
              <p:nvPr/>
            </p:nvSpPr>
            <p:spPr>
              <a:xfrm>
                <a:off x="6705600" y="6202363"/>
                <a:ext cx="63341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Dump</a:t>
                </a: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6253B53-12C0-2E44-9128-FB94A2865B18}"/>
              </a:ext>
            </a:extLst>
          </p:cNvPr>
          <p:cNvSpPr txBox="1"/>
          <p:nvPr/>
        </p:nvSpPr>
        <p:spPr>
          <a:xfrm>
            <a:off x="7944205" y="4657725"/>
            <a:ext cx="3993070" cy="16471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alt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 quality beams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average beam power with modest amount of RF power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flexibility in beam parameters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multi-user facility</a:t>
            </a:r>
          </a:p>
        </p:txBody>
      </p:sp>
    </p:spTree>
    <p:extLst>
      <p:ext uri="{BB962C8B-B14F-4D97-AF65-F5344CB8AC3E}">
        <p14:creationId xmlns:p14="http://schemas.microsoft.com/office/powerpoint/2010/main" val="20541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electron/RIB beam requirements 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2090336" y="2054919"/>
                <a:ext cx="7920439" cy="224676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400" dirty="0"/>
                  <a:t>all interesting phenomena occur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dirty="0">
                        <a:latin typeface="Cambria Math"/>
                      </a:rPr>
                      <m:t>q</m:t>
                    </m:r>
                    <m:r>
                      <a:rPr lang="fr-FR" sz="1400" i="1" dirty="0">
                        <a:latin typeface="Cambria Math"/>
                        <a:ea typeface="Cambria Math"/>
                      </a:rPr>
                      <m:t>≳</m:t>
                    </m:r>
                    <m:r>
                      <a:rPr lang="fr-FR" sz="1400" i="1" dirty="0">
                        <a:latin typeface="Cambria Math"/>
                      </a:rPr>
                      <m:t>2</m:t>
                    </m:r>
                  </m:oMath>
                </a14:m>
                <a:r>
                  <a:rPr lang="en-US" sz="1400" dirty="0"/>
                  <a:t>fm</a:t>
                </a:r>
                <a:r>
                  <a:rPr lang="en-US" sz="1400" baseline="30000" dirty="0"/>
                  <a:t>-1</a:t>
                </a:r>
                <a:r>
                  <a:rPr lang="en-US" sz="1400" dirty="0"/>
                  <a:t> ; the higher the q transferred the lower the cross section; consider previous achievements in this domain  </a:t>
                </a:r>
                <a:r>
                  <a:rPr lang="en-US" sz="1400" dirty="0">
                    <a:sym typeface="Symbol"/>
                  </a:rPr>
                  <a:t></a:t>
                </a:r>
                <a:r>
                  <a:rPr lang="en-US" sz="1400" dirty="0"/>
                  <a:t> compromise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/>
                            <a:ea typeface="Cambria Math"/>
                          </a:rPr>
                          <m:t>𝑬</m:t>
                        </m:r>
                      </m:e>
                      <m:sub>
                        <m:r>
                          <a:rPr lang="fr-FR" sz="1400" b="1" i="1">
                            <a:latin typeface="Cambria Math"/>
                            <a:ea typeface="Cambria Math"/>
                          </a:rPr>
                          <m:t>𝒆</m:t>
                        </m:r>
                      </m:sub>
                    </m:sSub>
                    <m:r>
                      <a:rPr lang="en-US" sz="1400" b="1" i="1">
                        <a:latin typeface="Cambria Math"/>
                        <a:ea typeface="Cambria Math"/>
                      </a:rPr>
                      <m:t>≃</m:t>
                    </m:r>
                    <m:r>
                      <a:rPr lang="fr-FR" sz="1400" b="1" i="1">
                        <a:latin typeface="Cambria Math"/>
                        <a:ea typeface="Cambria Math"/>
                      </a:rPr>
                      <m:t>𝟓𝟎𝟎</m:t>
                    </m:r>
                  </m:oMath>
                </a14:m>
                <a:r>
                  <a:rPr lang="en-US" sz="1400" b="1" baseline="30000" dirty="0"/>
                  <a:t> </a:t>
                </a:r>
                <a:r>
                  <a:rPr lang="en-US" sz="1400" b="1" dirty="0"/>
                  <a:t>MeV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1400" b="1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400" dirty="0"/>
                  <a:t>Luminosity</a:t>
                </a:r>
                <a:r>
                  <a:rPr lang="en-US" sz="1400" b="1" dirty="0"/>
                  <a:t> </a:t>
                </a:r>
                <a:r>
                  <a:rPr lang="en-US" sz="1400" dirty="0"/>
                  <a:t>: 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400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336" y="2054919"/>
                <a:ext cx="7920439" cy="2246769"/>
              </a:xfrm>
              <a:prstGeom prst="rect">
                <a:avLst/>
              </a:prstGeom>
              <a:blipFill>
                <a:blip r:embed="rId2"/>
                <a:stretch>
                  <a:fillRect l="-160" t="-56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2135780" y="5345881"/>
                <a:ext cx="7920439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mbol"/>
                  <a:buChar char="Þ"/>
                </a:pPr>
                <a:r>
                  <a:rPr lang="en-US" sz="1400" b="1" dirty="0">
                    <a:sym typeface="Symbol"/>
                  </a:rPr>
                  <a:t>the aimed luminosity should be 10</a:t>
                </a:r>
                <a:r>
                  <a:rPr lang="en-US" sz="1400" b="1" baseline="30000" dirty="0">
                    <a:sym typeface="Symbol"/>
                  </a:rPr>
                  <a:t>29</a:t>
                </a:r>
                <a:r>
                  <a:rPr lang="en-US" sz="1400" b="1" dirty="0">
                    <a:sym typeface="Symbol"/>
                  </a:rPr>
                  <a:t> cm</a:t>
                </a:r>
                <a:r>
                  <a:rPr lang="en-US" sz="1400" b="1" baseline="30000" dirty="0">
                    <a:sym typeface="Symbol"/>
                  </a:rPr>
                  <a:t>-2</a:t>
                </a:r>
                <a:r>
                  <a:rPr lang="en-US" sz="1400" b="1" dirty="0">
                    <a:sym typeface="Symbol"/>
                  </a:rPr>
                  <a:t>s</a:t>
                </a:r>
                <a:r>
                  <a:rPr lang="en-US" sz="1400" b="1" baseline="30000" dirty="0">
                    <a:sym typeface="Symbol"/>
                  </a:rPr>
                  <a:t>-1 </a:t>
                </a:r>
                <a:r>
                  <a:rPr lang="en-US" sz="1400" b="1" dirty="0">
                    <a:sym typeface="Symbol"/>
                  </a:rPr>
                  <a:t> </a:t>
                </a:r>
              </a:p>
              <a:p>
                <a:r>
                  <a:rPr lang="en-US" sz="1400" dirty="0">
                    <a:sym typeface="Symbol"/>
                  </a:rPr>
                  <a:t>but much can be already done at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28 </m:t>
                        </m:r>
                      </m:sup>
                    </m:sSup>
                  </m:oMath>
                </a14:m>
                <a:r>
                  <a:rPr lang="en-US" sz="1400" dirty="0"/>
                  <a:t>(with unstable nuclei EVERYTHING is new !)</a:t>
                </a:r>
                <a:endParaRPr lang="en-US" sz="1400" baseline="30000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780" y="5345881"/>
                <a:ext cx="7920439" cy="523220"/>
              </a:xfrm>
              <a:prstGeom prst="rect">
                <a:avLst/>
              </a:prstGeom>
              <a:blipFill>
                <a:blip r:embed="rId3"/>
                <a:stretch>
                  <a:fillRect l="-321" b="-952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114" y="2670530"/>
            <a:ext cx="3495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939" y="3429000"/>
            <a:ext cx="6817720" cy="18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69333"/>
            <a:ext cx="6188837" cy="14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8056800" y="369333"/>
            <a:ext cx="2272392" cy="1625967"/>
            <a:chOff x="6623087" y="4584314"/>
            <a:chExt cx="2272392" cy="1625967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323" y="4861313"/>
              <a:ext cx="1056869" cy="1348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623087" y="5208305"/>
              <a:ext cx="127470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 dirty="0">
                  <a:latin typeface="Arial" charset="0"/>
                </a:rPr>
                <a:t>R. </a:t>
              </a:r>
              <a:r>
                <a:rPr lang="fr-FR" sz="1000" b="1" dirty="0" err="1">
                  <a:latin typeface="Arial" charset="0"/>
                </a:rPr>
                <a:t>Hofstadter</a:t>
              </a:r>
              <a:endParaRPr lang="fr-FR" sz="1000" b="1" dirty="0">
                <a:latin typeface="Arial" charset="0"/>
              </a:endParaRPr>
            </a:p>
            <a:p>
              <a:pPr>
                <a:spcBef>
                  <a:spcPct val="50000"/>
                </a:spcBef>
              </a:pPr>
              <a:r>
                <a:rPr lang="fr-FR" sz="1000" b="1" dirty="0">
                  <a:latin typeface="Arial" charset="0"/>
                </a:rPr>
                <a:t>1953 : e on Au Stanford</a:t>
              </a: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7593064" y="4584314"/>
              <a:ext cx="130241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fr-FR" sz="1200" dirty="0"/>
                <a:t>Nobel price 1961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220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electron/RIB beam requirements 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524" y="458840"/>
            <a:ext cx="3940176" cy="16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1524001" y="662083"/>
                <a:ext cx="5675313" cy="123591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Chancé et al (CEA Saclay) ETIC project within GANIL-2025 (2015)</a:t>
                </a:r>
                <a:endParaRPr lang="en-US" sz="1200" dirty="0">
                  <a:sym typeface="Symbol"/>
                </a:endParaRPr>
              </a:p>
              <a:p>
                <a:r>
                  <a:rPr lang="en-US" sz="1200" dirty="0">
                    <a:sym typeface="Symbol"/>
                  </a:rPr>
                  <a:t>calculations within ERL hypothesis </a:t>
                </a:r>
                <a:r>
                  <a:rPr lang="en-US" sz="1200" b="1" dirty="0">
                    <a:sym typeface="Symbol"/>
                  </a:rPr>
                  <a:t>: </a:t>
                </a:r>
              </a:p>
              <a:p>
                <a:r>
                  <a:rPr lang="en-US" sz="1400" b="1" dirty="0" err="1">
                    <a:sym typeface="Symbol"/>
                  </a:rPr>
                  <a:t>I</a:t>
                </a:r>
                <a:r>
                  <a:rPr lang="en-US" sz="1400" b="1" baseline="-25000" dirty="0" err="1">
                    <a:sym typeface="Symbol"/>
                  </a:rPr>
                  <a:t>e</a:t>
                </a:r>
                <a:r>
                  <a:rPr lang="en-US" sz="1400" b="1" dirty="0">
                    <a:sym typeface="Symbol"/>
                  </a:rPr>
                  <a:t>=200 mA N</a:t>
                </a:r>
                <a:r>
                  <a:rPr lang="en-US" sz="1400" b="1" baseline="-25000" dirty="0">
                    <a:sym typeface="Symbol"/>
                  </a:rPr>
                  <a:t>A</a:t>
                </a:r>
                <a:r>
                  <a:rPr lang="en-US" sz="1400" b="1" dirty="0">
                    <a:sym typeface="Symbol"/>
                  </a:rPr>
                  <a:t>=10</a:t>
                </a:r>
                <a:r>
                  <a:rPr lang="en-US" sz="1400" b="1" baseline="30000" dirty="0">
                    <a:sym typeface="Symbol"/>
                  </a:rPr>
                  <a:t>6</a:t>
                </a:r>
                <a:r>
                  <a:rPr lang="en-US" sz="1400" b="1" dirty="0">
                    <a:sym typeface="Symbol"/>
                  </a:rPr>
                  <a:t> trapped ions: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/>
                        <a:ea typeface="Cambria Math"/>
                        <a:sym typeface="Symbol"/>
                      </a:rPr>
                      <m:t>𝓛</m:t>
                    </m:r>
                    <m:r>
                      <a:rPr lang="en-US" sz="1400" b="1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b="1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𝟏𝟎</m:t>
                        </m:r>
                      </m:e>
                      <m:sup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𝟐</m:t>
                        </m:r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𝟗</m:t>
                        </m:r>
                        <m:r>
                          <a:rPr lang="fr-FR" sz="1400" b="1" i="1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  <m:r>
                      <a:rPr lang="fr-FR" sz="1400" b="1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400" b="1" dirty="0">
                    <a:sym typeface="Symbol"/>
                  </a:rPr>
                  <a:t>should be achieved</a:t>
                </a:r>
              </a:p>
              <a:p>
                <a:r>
                  <a:rPr lang="en-US" sz="1200" dirty="0">
                    <a:sym typeface="Symbol"/>
                  </a:rPr>
                  <a:t>based on </a:t>
                </a:r>
              </a:p>
              <a:p>
                <a:r>
                  <a:rPr lang="en-US" sz="1200" dirty="0">
                    <a:sym typeface="Symbol"/>
                  </a:rPr>
                  <a:t>[</a:t>
                </a:r>
                <a:r>
                  <a:rPr lang="en-US" sz="1200" dirty="0"/>
                  <a:t>A.N. </a:t>
                </a:r>
                <a:r>
                  <a:rPr lang="en-US" sz="1200" dirty="0" err="1"/>
                  <a:t>Antonov</a:t>
                </a:r>
                <a:r>
                  <a:rPr lang="en-US" sz="1200" dirty="0"/>
                  <a:t> et al., </a:t>
                </a:r>
                <a:r>
                  <a:rPr lang="en-US" sz="1200" dirty="0" err="1"/>
                  <a:t>Nucl</a:t>
                </a:r>
                <a:r>
                  <a:rPr lang="en-US" sz="1200" dirty="0"/>
                  <a:t>. Instr. and Meth. A </a:t>
                </a:r>
                <a:r>
                  <a:rPr lang="en-US" sz="1200" b="1" dirty="0"/>
                  <a:t>637 </a:t>
                </a:r>
                <a:r>
                  <a:rPr lang="en-US" sz="1200" dirty="0"/>
                  <a:t>60 (2011)] ELISE project GSI</a:t>
                </a:r>
                <a:endParaRPr lang="en-US" sz="1200" baseline="30000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662083"/>
                <a:ext cx="5675313" cy="1235916"/>
              </a:xfrm>
              <a:prstGeom prst="rect">
                <a:avLst/>
              </a:prstGeom>
              <a:blipFill>
                <a:blip r:embed="rId3"/>
                <a:stretch>
                  <a:fillRect l="-447" b="-306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>
              <a:xfrm>
                <a:off x="1761691" y="2092242"/>
                <a:ext cx="7920439" cy="52322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PERLE@Orsay : 20 mA </a:t>
                </a:r>
                <a:r>
                  <a:rPr lang="en-US" sz="1400" dirty="0">
                    <a:sym typeface="Symbol"/>
                  </a:rPr>
                  <a:t>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2</m:t>
                        </m:r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8</m:t>
                        </m:r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 </m:t>
                        </m:r>
                      </m:sup>
                    </m:sSup>
                    <m:r>
                      <a:rPr lang="fr-FR" sz="1400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en-US" sz="1400" dirty="0">
                    <a:sym typeface="Symbol"/>
                  </a:rPr>
                  <a:t>is </a:t>
                </a:r>
                <a:r>
                  <a:rPr lang="en-US" sz="1400" i="1" dirty="0">
                    <a:sym typeface="Symbol"/>
                  </a:rPr>
                  <a:t>probably</a:t>
                </a:r>
                <a:r>
                  <a:rPr lang="en-US" sz="1400" dirty="0">
                    <a:sym typeface="Symbol"/>
                  </a:rPr>
                  <a:t> achievable for a </a:t>
                </a:r>
                <a:r>
                  <a:rPr lang="en-US" sz="1400" b="1" dirty="0"/>
                  <a:t>10</a:t>
                </a:r>
                <a:r>
                  <a:rPr lang="en-US" sz="1400" b="1" baseline="30000" dirty="0"/>
                  <a:t>6</a:t>
                </a:r>
                <a:r>
                  <a:rPr lang="en-US" sz="1400" b="1" dirty="0"/>
                  <a:t> </a:t>
                </a:r>
                <a:r>
                  <a:rPr lang="en-US" sz="1400" dirty="0">
                    <a:sym typeface="Symbol"/>
                  </a:rPr>
                  <a:t>trapped RI population </a:t>
                </a:r>
                <a:r>
                  <a:rPr lang="en-US" sz="1400" b="1" dirty="0">
                    <a:sym typeface="Symbol"/>
                  </a:rPr>
                  <a:t>on the principle</a:t>
                </a:r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91" y="2092242"/>
                <a:ext cx="7920439" cy="523220"/>
              </a:xfrm>
              <a:prstGeom prst="rect">
                <a:avLst/>
              </a:prstGeom>
              <a:blipFill>
                <a:blip r:embed="rId4"/>
                <a:stretch>
                  <a:fillRect l="-160" t="-2381" r="-481" b="-952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761691" y="2088027"/>
            <a:ext cx="7920438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1761692" y="2480248"/>
            <a:ext cx="792043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but the dynamical e-beam-RI coupling should be investigated : first time with a ERL time structure</a:t>
            </a:r>
          </a:p>
          <a:p>
            <a:r>
              <a:rPr lang="en-US" sz="1200" dirty="0"/>
              <a:t>e-beam instabilities ? impact on ERL operation ? </a:t>
            </a:r>
            <a:endParaRPr lang="en-US" sz="1200" dirty="0">
              <a:sym typeface="Symbol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606" y="3132412"/>
            <a:ext cx="6867525" cy="336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25810" y="5610688"/>
            <a:ext cx="2308194" cy="745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ALTO RI production </a:t>
            </a:r>
            <a:r>
              <a:rPr lang="fr-FR" sz="1400" dirty="0" err="1">
                <a:solidFill>
                  <a:schemeClr val="tx1"/>
                </a:solidFill>
              </a:rPr>
              <a:t>yields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4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0" y="369332"/>
            <a:ext cx="7670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SCRIT (Self-Confining Radioactive Ion Target) example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8688842" y="2531907"/>
            <a:ext cx="19791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taken from : M. </a:t>
            </a:r>
            <a:r>
              <a:rPr lang="en-US" sz="1200" dirty="0" err="1"/>
              <a:t>Wakasugi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2033033"/>
            <a:ext cx="6623050" cy="435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SCRIT (Self-Confining Radioactive Ion Target) example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0775" y="1158924"/>
            <a:ext cx="7410450" cy="468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17367" y="5846607"/>
            <a:ext cx="1979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taken from : T. </a:t>
            </a:r>
            <a:r>
              <a:rPr lang="en-US" sz="1200" dirty="0" err="1"/>
              <a:t>Tsukuda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sp>
        <p:nvSpPr>
          <p:cNvPr id="6" name="Ellipse 5"/>
          <p:cNvSpPr/>
          <p:nvPr/>
        </p:nvSpPr>
        <p:spPr>
          <a:xfrm>
            <a:off x="4295775" y="4143375"/>
            <a:ext cx="723900" cy="438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4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SCRIT (Self-Confining Radioactive Ion Target) example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63700"/>
            <a:ext cx="71183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791450" y="5970432"/>
            <a:ext cx="2876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adapted from : M. </a:t>
            </a:r>
            <a:r>
              <a:rPr lang="en-US" sz="1200" dirty="0" err="1"/>
              <a:t>Wakasugi</a:t>
            </a:r>
            <a:endParaRPr lang="en-US" sz="1200" dirty="0"/>
          </a:p>
          <a:p>
            <a:r>
              <a:rPr lang="en-US" sz="1200" dirty="0"/>
              <a:t>Workshop on e-Ion collision at CEA Saclay </a:t>
            </a:r>
          </a:p>
          <a:p>
            <a:r>
              <a:rPr lang="en-US" sz="1200" dirty="0"/>
              <a:t>(25-27 Apr. 2016)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4591050" y="1743075"/>
            <a:ext cx="2705100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5" y="466725"/>
            <a:ext cx="5930900" cy="2225428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Connecteur droit 8"/>
          <p:cNvCxnSpPr/>
          <p:nvPr/>
        </p:nvCxnSpPr>
        <p:spPr>
          <a:xfrm flipH="1" flipV="1">
            <a:off x="4657725" y="2692156"/>
            <a:ext cx="209550" cy="70827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6848475" y="2692156"/>
            <a:ext cx="3740150" cy="70827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002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SCRIT (Self-Confining Radioactive Ion Target) example</a:t>
            </a:r>
          </a:p>
        </p:txBody>
      </p:sp>
      <p:sp>
        <p:nvSpPr>
          <p:cNvPr id="2" name="Ellipse 1"/>
          <p:cNvSpPr/>
          <p:nvPr/>
        </p:nvSpPr>
        <p:spPr>
          <a:xfrm>
            <a:off x="6038851" y="5076827"/>
            <a:ext cx="219075" cy="20954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2512457"/>
            <a:ext cx="6667500" cy="41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439" y="369333"/>
            <a:ext cx="3640460" cy="3357561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462588" y="1912530"/>
            <a:ext cx="206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Front drift chamber</a:t>
            </a:r>
          </a:p>
        </p:txBody>
      </p:sp>
      <p:cxnSp>
        <p:nvCxnSpPr>
          <p:cNvPr id="9" name="Connecteur droit avec flèche 8"/>
          <p:cNvCxnSpPr>
            <a:stCxn id="3" idx="1"/>
          </p:cNvCxnSpPr>
          <p:nvPr/>
        </p:nvCxnSpPr>
        <p:spPr>
          <a:xfrm flipH="1">
            <a:off x="3415670" y="2066419"/>
            <a:ext cx="2046918" cy="514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91163" y="655230"/>
            <a:ext cx="2062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Rear drift chamber</a:t>
            </a:r>
          </a:p>
        </p:txBody>
      </p:sp>
      <p:cxnSp>
        <p:nvCxnSpPr>
          <p:cNvPr id="15" name="Connecteur droit avec flèche 14"/>
          <p:cNvCxnSpPr>
            <a:stCxn id="16" idx="1"/>
          </p:cNvCxnSpPr>
          <p:nvPr/>
        </p:nvCxnSpPr>
        <p:spPr>
          <a:xfrm flipH="1" flipV="1">
            <a:off x="3867151" y="793730"/>
            <a:ext cx="1624012" cy="153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491163" y="1398180"/>
            <a:ext cx="246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Dipole : 0.4 T for 150 MeV</a:t>
            </a:r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>
          <a:xfrm flipH="1">
            <a:off x="4267201" y="1552069"/>
            <a:ext cx="1223962" cy="360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95440" y="3824289"/>
            <a:ext cx="24050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T </a:t>
            </a:r>
            <a:r>
              <a:rPr lang="fr-FR" sz="1400" dirty="0" err="1"/>
              <a:t>Ohnishi</a:t>
            </a:r>
            <a:r>
              <a:rPr lang="fr-FR" sz="1400" dirty="0"/>
              <a:t> et al </a:t>
            </a:r>
          </a:p>
          <a:p>
            <a:r>
              <a:rPr lang="fr-FR" sz="1400" dirty="0"/>
              <a:t>Phys. Scr. T166 (2015) 014071</a:t>
            </a:r>
          </a:p>
        </p:txBody>
      </p:sp>
    </p:spTree>
    <p:extLst>
      <p:ext uri="{BB962C8B-B14F-4D97-AF65-F5344CB8AC3E}">
        <p14:creationId xmlns:p14="http://schemas.microsoft.com/office/powerpoint/2010/main" val="485736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International context/competition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032" y="719139"/>
            <a:ext cx="3152618" cy="281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71186" y="3434835"/>
            <a:ext cx="2821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ELISE @ FAIR</a:t>
            </a:r>
          </a:p>
          <a:p>
            <a:r>
              <a:rPr lang="en-US" b="1" dirty="0"/>
              <a:t>not funded yet (if ever?)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932" y="369333"/>
            <a:ext cx="4671669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34322" y="2915274"/>
            <a:ext cx="37689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SCRIT @ RIKEN</a:t>
            </a:r>
          </a:p>
          <a:p>
            <a:r>
              <a:rPr lang="en-US" sz="1600" b="1" dirty="0"/>
              <a:t>present luminosity limitations (10</a:t>
            </a:r>
            <a:r>
              <a:rPr lang="en-US" sz="1600" b="1" baseline="30000" dirty="0"/>
              <a:t>27</a:t>
            </a:r>
            <a:r>
              <a:rPr lang="en-US" sz="1600" b="1" dirty="0"/>
              <a:t>)</a:t>
            </a:r>
          </a:p>
          <a:p>
            <a:r>
              <a:rPr lang="en-US" sz="1600" b="1" dirty="0"/>
              <a:t>RI target Z diversity ?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102915" y="4006334"/>
            <a:ext cx="3214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Storage ring at HIE-ISOLDE</a:t>
            </a:r>
          </a:p>
          <a:p>
            <a:r>
              <a:rPr lang="en-US" b="1" dirty="0"/>
              <a:t>abandoned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02915" y="4768334"/>
            <a:ext cx="385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ETIC proposal within GANIL2025</a:t>
            </a:r>
          </a:p>
          <a:p>
            <a:r>
              <a:rPr lang="en-US" b="1" dirty="0"/>
              <a:t>not retained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0" y="5091499"/>
            <a:ext cx="4426518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At Orsay : long, well established know-how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 acceleration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electron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Radioactive Ion Beam ISOL-production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Radioactive Ion Beam manipulation &amp; trapping</a:t>
            </a:r>
          </a:p>
          <a:p>
            <a:r>
              <a:rPr lang="en-US" sz="1400" dirty="0"/>
              <a:t>and a large nuclear physics users community!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2132551" y="5567065"/>
            <a:ext cx="3764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DERICA proposal at JINR Dubna</a:t>
            </a:r>
          </a:p>
          <a:p>
            <a:r>
              <a:rPr lang="en-US" b="1" dirty="0"/>
              <a:t>not yet funded, time scale 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80735" y="4691702"/>
            <a:ext cx="197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PERLE@Orsay</a:t>
            </a:r>
            <a:r>
              <a:rPr lang="en-US" b="1" dirty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4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524000" y="0"/>
            <a:ext cx="9144000" cy="369332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Une idée d’exploitation d’un ERL pour la physique nucléaire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762956"/>
            <a:ext cx="4216845" cy="28894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75520" y="406405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par exemple, dans le cas d’une réalisation de </a:t>
            </a:r>
            <a:r>
              <a:rPr lang="fr-FR" sz="1600" dirty="0" err="1"/>
              <a:t>PERLE@Orsay</a:t>
            </a:r>
            <a:endParaRPr lang="fr-FR" sz="16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3413948" y="1809312"/>
            <a:ext cx="432048" cy="613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5848350" y="868399"/>
                <a:ext cx="488179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Une phase « élastique/inélastique » à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28 </m:t>
                        </m:r>
                      </m:sup>
                    </m:sSup>
                    <m:r>
                      <a:rPr lang="fr-FR" sz="1400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r>
                  <a:rPr lang="fr-FR" sz="1400" dirty="0"/>
                  <a:t>est envisageable auprès du démonstrateur </a:t>
                </a:r>
                <a:r>
                  <a:rPr lang="fr-FR" sz="1400" dirty="0" err="1"/>
                  <a:t>PERLE@Orsay</a:t>
                </a:r>
                <a:endParaRPr lang="fr-FR" sz="1400" dirty="0"/>
              </a:p>
              <a:p>
                <a:r>
                  <a:rPr lang="fr-FR" sz="1400" dirty="0">
                    <a:sym typeface="Symbol"/>
                  </a:rPr>
                  <a:t> </a:t>
                </a:r>
                <a:r>
                  <a:rPr lang="fr-FR" sz="1400" dirty="0"/>
                  <a:t>projet DESTIN : </a:t>
                </a:r>
                <a:r>
                  <a:rPr lang="fr-FR" sz="1400" dirty="0" err="1"/>
                  <a:t>DEep</a:t>
                </a:r>
                <a:r>
                  <a:rPr lang="fr-FR" sz="1400" dirty="0"/>
                  <a:t> </a:t>
                </a:r>
                <a:r>
                  <a:rPr lang="fr-FR" sz="1400" dirty="0" err="1"/>
                  <a:t>STructure</a:t>
                </a:r>
                <a:r>
                  <a:rPr lang="fr-FR" sz="1400" dirty="0"/>
                  <a:t> Investigation of (</a:t>
                </a:r>
                <a:r>
                  <a:rPr lang="fr-FR" sz="1400" dirty="0" err="1"/>
                  <a:t>exotic</a:t>
                </a:r>
                <a:r>
                  <a:rPr lang="fr-FR" sz="1400" dirty="0"/>
                  <a:t>) </a:t>
                </a:r>
                <a:r>
                  <a:rPr lang="fr-FR" sz="1400" dirty="0" err="1"/>
                  <a:t>Nuclei</a:t>
                </a:r>
                <a:endParaRPr lang="fr-FR" sz="1400" dirty="0"/>
              </a:p>
              <a:p>
                <a:r>
                  <a:rPr lang="fr-FR" sz="1400" dirty="0"/>
                  <a:t>(networking européen proposé dans ERINS)</a:t>
                </a:r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350" y="868399"/>
                <a:ext cx="4881795" cy="1169551"/>
              </a:xfrm>
              <a:prstGeom prst="rect">
                <a:avLst/>
              </a:prstGeom>
              <a:blipFill>
                <a:blip r:embed="rId3"/>
                <a:stretch>
                  <a:fillRect l="-519" b="-43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5848349" y="1933900"/>
            <a:ext cx="4881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Nécessite la construction d’un front end identique à celui d’ALTO auprès de </a:t>
            </a:r>
            <a:r>
              <a:rPr lang="fr-FR" sz="1400" dirty="0" err="1"/>
              <a:t>PERLE@Orsay</a:t>
            </a:r>
            <a:r>
              <a:rPr lang="fr-FR" sz="1400" dirty="0"/>
              <a:t> + nouveau driver électron</a:t>
            </a:r>
          </a:p>
          <a:p>
            <a:r>
              <a:rPr lang="fr-FR" sz="1400" dirty="0"/>
              <a:t>(compatible avec un éventuel projet de production de radio-isotopes par réactions photo-nucléaires)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177" y="3821088"/>
            <a:ext cx="2168391" cy="28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786205" y="3059947"/>
            <a:ext cx="48817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Objectifs : </a:t>
            </a:r>
          </a:p>
          <a:p>
            <a:r>
              <a:rPr lang="fr-FR" sz="1400" dirty="0"/>
              <a:t>-     démonstration de la possibilité de couplage ERL-RIB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démonstration que la luminosité attendue est bien atteinte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cas physique phare </a:t>
            </a:r>
            <a:r>
              <a:rPr lang="fr-FR" sz="1400" baseline="30000" dirty="0"/>
              <a:t>132</a:t>
            </a:r>
            <a:r>
              <a:rPr lang="fr-FR" sz="1400" dirty="0"/>
              <a:t>Sn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former une génération de physiciens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5733995" y="4394447"/>
            <a:ext cx="49004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/>
              <p:cNvSpPr txBox="1"/>
              <p:nvPr/>
            </p:nvSpPr>
            <p:spPr>
              <a:xfrm>
                <a:off x="5786206" y="4495715"/>
                <a:ext cx="4881795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Une fois la démonstration faite et le savoir faire (ré)acquis:</a:t>
                </a:r>
              </a:p>
              <a:p>
                <a:endParaRPr lang="fr-FR" sz="1400" dirty="0"/>
              </a:p>
              <a:p>
                <a:r>
                  <a:rPr lang="fr-FR" sz="1400" dirty="0"/>
                  <a:t>une phase « (</a:t>
                </a:r>
                <a:r>
                  <a:rPr lang="fr-FR" sz="1400" dirty="0" err="1"/>
                  <a:t>e,e</a:t>
                </a:r>
                <a:r>
                  <a:rPr lang="fr-FR" sz="1400" dirty="0"/>
                  <a:t>’)p » pleinement optimisée à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ℒ</m:t>
                    </m:r>
                    <m:r>
                      <a:rPr lang="en-US" sz="1400" i="1">
                        <a:latin typeface="Cambria Math"/>
                        <a:ea typeface="Cambria Math"/>
                        <a:sym typeface="Symbol"/>
                      </a:rPr>
                      <m:t>≃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10</m:t>
                        </m:r>
                      </m:e>
                      <m:sup>
                        <m:r>
                          <a:rPr lang="fr-FR" sz="1400" i="1">
                            <a:latin typeface="Cambria Math"/>
                            <a:ea typeface="Cambria Math"/>
                            <a:sym typeface="Symbol"/>
                          </a:rPr>
                          <m:t>29−30 </m:t>
                        </m:r>
                      </m:sup>
                    </m:sSup>
                    <m:r>
                      <a:rPr lang="fr-FR" sz="1400" i="1">
                        <a:latin typeface="Cambria Math"/>
                        <a:ea typeface="Cambria Math"/>
                        <a:sym typeface="Symbol"/>
                      </a:rPr>
                      <m:t> </m:t>
                    </m:r>
                  </m:oMath>
                </a14:m>
                <a:endParaRPr lang="fr-FR" sz="1400" dirty="0"/>
              </a:p>
              <a:p>
                <a:r>
                  <a:rPr lang="fr-FR" sz="1400" dirty="0">
                    <a:sym typeface="Symbol"/>
                  </a:rPr>
                  <a:t>(par exemple auprès de DESIR : noyaux super lourds, noyaux bulles produits par S3 et SPIRAL1 dans une </a:t>
                </a:r>
                <a:r>
                  <a:rPr lang="fr-FR" sz="1400">
                    <a:sym typeface="Symbol"/>
                  </a:rPr>
                  <a:t>sorte de SPIRAL2</a:t>
                </a:r>
                <a:r>
                  <a:rPr lang="fr-FR" sz="1400" dirty="0">
                    <a:sym typeface="Symbol"/>
                  </a:rPr>
                  <a:t> </a:t>
                </a:r>
                <a:r>
                  <a:rPr lang="fr-FR" sz="1400">
                    <a:sym typeface="Symbol"/>
                  </a:rPr>
                  <a:t>phase 2 </a:t>
                </a:r>
                <a:r>
                  <a:rPr lang="fr-FR" sz="1400" dirty="0">
                    <a:sym typeface="Symbol"/>
                  </a:rPr>
                  <a:t>redéfinie)</a:t>
                </a:r>
              </a:p>
            </p:txBody>
          </p:sp>
        </mc:Choice>
        <mc:Fallback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206" y="4495715"/>
                <a:ext cx="4881795" cy="1815882"/>
              </a:xfrm>
              <a:prstGeom prst="rect">
                <a:avLst/>
              </a:prstGeom>
              <a:blipFill>
                <a:blip r:embed="rId5"/>
                <a:stretch>
                  <a:fillRect l="-521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68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8C1724-221F-2B43-ADBB-C0BAB241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51" name="ZoneTexte 1"/>
          <p:cNvSpPr txBox="1"/>
          <p:nvPr/>
        </p:nvSpPr>
        <p:spPr>
          <a:xfrm>
            <a:off x="3238500" y="2817418"/>
            <a:ext cx="5778500" cy="1306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371141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A9D722EB-669C-E44D-9796-6B86029057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172" name="ZoneTexte 92"/>
          <p:cNvSpPr txBox="1"/>
          <p:nvPr/>
        </p:nvSpPr>
        <p:spPr>
          <a:xfrm>
            <a:off x="240574" y="264160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transport optics: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6" descr="cgggbgbd.png">
            <a:extLst>
              <a:ext uri="{FF2B5EF4-FFF2-40B4-BE49-F238E27FC236}">
                <a16:creationId xmlns:a16="http://schemas.microsoft.com/office/drawing/2014/main" id="{BED4EBD5-733E-6842-AF1F-4B783DD6A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168" y="4378128"/>
            <a:ext cx="8071841" cy="1947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2E174-C87D-D446-BD9D-945C28F53812}"/>
              </a:ext>
            </a:extLst>
          </p:cNvPr>
          <p:cNvSpPr/>
          <p:nvPr/>
        </p:nvSpPr>
        <p:spPr>
          <a:xfrm>
            <a:off x="1977529" y="4122522"/>
            <a:ext cx="8652386" cy="26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FD2738-037C-CF4E-AFC1-9843A4CC30DE}"/>
              </a:ext>
            </a:extLst>
          </p:cNvPr>
          <p:cNvSpPr/>
          <p:nvPr/>
        </p:nvSpPr>
        <p:spPr>
          <a:xfrm>
            <a:off x="1795641" y="1810480"/>
            <a:ext cx="8652386" cy="26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11">
            <a:extLst>
              <a:ext uri="{FF2B5EF4-FFF2-40B4-BE49-F238E27FC236}">
                <a16:creationId xmlns:a16="http://schemas.microsoft.com/office/drawing/2014/main" id="{30CFAE02-EFAA-524D-89E3-ACF3409527BC}"/>
              </a:ext>
            </a:extLst>
          </p:cNvPr>
          <p:cNvSpPr/>
          <p:nvPr/>
        </p:nvSpPr>
        <p:spPr>
          <a:xfrm>
            <a:off x="3418389" y="5360818"/>
            <a:ext cx="1688532" cy="77221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9" name="Oval 11">
            <a:extLst>
              <a:ext uri="{FF2B5EF4-FFF2-40B4-BE49-F238E27FC236}">
                <a16:creationId xmlns:a16="http://schemas.microsoft.com/office/drawing/2014/main" id="{AD804908-5C23-CB4B-A0D0-E3BCCB6C6631}"/>
              </a:ext>
            </a:extLst>
          </p:cNvPr>
          <p:cNvSpPr/>
          <p:nvPr/>
        </p:nvSpPr>
        <p:spPr>
          <a:xfrm>
            <a:off x="7293626" y="4235586"/>
            <a:ext cx="1282327" cy="91847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0" name="Oval 12">
            <a:extLst>
              <a:ext uri="{FF2B5EF4-FFF2-40B4-BE49-F238E27FC236}">
                <a16:creationId xmlns:a16="http://schemas.microsoft.com/office/drawing/2014/main" id="{61FA11D7-AD3A-2D45-9AA7-CB9AADF3573E}"/>
              </a:ext>
            </a:extLst>
          </p:cNvPr>
          <p:cNvSpPr/>
          <p:nvPr/>
        </p:nvSpPr>
        <p:spPr>
          <a:xfrm>
            <a:off x="7232937" y="5302745"/>
            <a:ext cx="1427156" cy="772217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1" name="Oval 12">
            <a:extLst>
              <a:ext uri="{FF2B5EF4-FFF2-40B4-BE49-F238E27FC236}">
                <a16:creationId xmlns:a16="http://schemas.microsoft.com/office/drawing/2014/main" id="{5C010949-FB5C-864E-BCAC-51887DB64D78}"/>
              </a:ext>
            </a:extLst>
          </p:cNvPr>
          <p:cNvSpPr/>
          <p:nvPr/>
        </p:nvSpPr>
        <p:spPr>
          <a:xfrm>
            <a:off x="3464268" y="4401258"/>
            <a:ext cx="1500509" cy="772217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2C1F51-DDE3-2B4E-8E50-8327E1404832}"/>
              </a:ext>
            </a:extLst>
          </p:cNvPr>
          <p:cNvSpPr/>
          <p:nvPr/>
        </p:nvSpPr>
        <p:spPr>
          <a:xfrm>
            <a:off x="381000" y="1040395"/>
            <a:ext cx="11290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Appropriate recirculation optics are of fundamental concern in a multi-pass machine to preserve beam quality. The design comprises different regions: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D05F11C-D64B-5446-B770-48F5B7E67F78}"/>
              </a:ext>
            </a:extLst>
          </p:cNvPr>
          <p:cNvGrpSpPr/>
          <p:nvPr/>
        </p:nvGrpSpPr>
        <p:grpSpPr>
          <a:xfrm>
            <a:off x="2036942" y="4045680"/>
            <a:ext cx="8399933" cy="2588458"/>
            <a:chOff x="271641" y="3677380"/>
            <a:chExt cx="8399933" cy="2588458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ABD7042-FAF8-7E4D-9C0B-408CC8CAFAA1}"/>
                </a:ext>
              </a:extLst>
            </p:cNvPr>
            <p:cNvGrpSpPr/>
            <p:nvPr/>
          </p:nvGrpSpPr>
          <p:grpSpPr>
            <a:xfrm>
              <a:off x="329991" y="3677380"/>
              <a:ext cx="8341583" cy="2588458"/>
              <a:chOff x="329991" y="3677380"/>
              <a:chExt cx="8341583" cy="2588458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9F15EB7E-B8F5-094A-95D9-926D6C86C6B1}"/>
                  </a:ext>
                </a:extLst>
              </p:cNvPr>
              <p:cNvGrpSpPr/>
              <p:nvPr/>
            </p:nvGrpSpPr>
            <p:grpSpPr>
              <a:xfrm>
                <a:off x="7799308" y="3677380"/>
                <a:ext cx="872266" cy="2436058"/>
                <a:chOff x="7799308" y="3677380"/>
                <a:chExt cx="872266" cy="2436058"/>
              </a:xfrm>
            </p:grpSpPr>
            <p:sp>
              <p:nvSpPr>
                <p:cNvPr id="3" name="Rectangle à coins arrondis 2">
                  <a:extLst>
                    <a:ext uri="{FF2B5EF4-FFF2-40B4-BE49-F238E27FC236}">
                      <a16:creationId xmlns:a16="http://schemas.microsoft.com/office/drawing/2014/main" id="{52EEA73A-DC81-9B43-A97B-E703A897CB13}"/>
                    </a:ext>
                  </a:extLst>
                </p:cNvPr>
                <p:cNvSpPr/>
                <p:nvPr/>
              </p:nvSpPr>
              <p:spPr>
                <a:xfrm>
                  <a:off x="7799308" y="3933627"/>
                  <a:ext cx="756000" cy="19470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C0D60CCB-B7ED-0F4F-9694-1BB3085766B3}"/>
                    </a:ext>
                  </a:extLst>
                </p:cNvPr>
                <p:cNvSpPr/>
                <p:nvPr/>
              </p:nvSpPr>
              <p:spPr>
                <a:xfrm>
                  <a:off x="8422684" y="3677380"/>
                  <a:ext cx="248890" cy="24360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B827235-EF05-B648-8D6A-3CB0D66E3572}"/>
                  </a:ext>
                </a:extLst>
              </p:cNvPr>
              <p:cNvSpPr/>
              <p:nvPr/>
            </p:nvSpPr>
            <p:spPr>
              <a:xfrm>
                <a:off x="329991" y="3829780"/>
                <a:ext cx="248890" cy="24360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Rectangle à coins arrondis 8">
              <a:extLst>
                <a:ext uri="{FF2B5EF4-FFF2-40B4-BE49-F238E27FC236}">
                  <a16:creationId xmlns:a16="http://schemas.microsoft.com/office/drawing/2014/main" id="{EA70F5CC-E39F-F542-B493-8AC1B9473FDF}"/>
                </a:ext>
              </a:extLst>
            </p:cNvPr>
            <p:cNvSpPr/>
            <p:nvPr/>
          </p:nvSpPr>
          <p:spPr>
            <a:xfrm>
              <a:off x="271641" y="5810646"/>
              <a:ext cx="8283667" cy="3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Oval 15">
            <a:extLst>
              <a:ext uri="{FF2B5EF4-FFF2-40B4-BE49-F238E27FC236}">
                <a16:creationId xmlns:a16="http://schemas.microsoft.com/office/drawing/2014/main" id="{198DFE4C-ACCD-1649-A6A0-4F03B69CCE6E}"/>
              </a:ext>
            </a:extLst>
          </p:cNvPr>
          <p:cNvSpPr/>
          <p:nvPr/>
        </p:nvSpPr>
        <p:spPr>
          <a:xfrm>
            <a:off x="8575952" y="4296331"/>
            <a:ext cx="1196136" cy="159044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2" name="Oval 15">
            <a:extLst>
              <a:ext uri="{FF2B5EF4-FFF2-40B4-BE49-F238E27FC236}">
                <a16:creationId xmlns:a16="http://schemas.microsoft.com/office/drawing/2014/main" id="{288A666A-238D-B644-8E9C-D0E029DE7F96}"/>
              </a:ext>
            </a:extLst>
          </p:cNvPr>
          <p:cNvSpPr/>
          <p:nvPr/>
        </p:nvSpPr>
        <p:spPr>
          <a:xfrm>
            <a:off x="2280167" y="4402237"/>
            <a:ext cx="1230042" cy="159044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3887A2-7497-2942-969D-615D53655EF1}"/>
              </a:ext>
            </a:extLst>
          </p:cNvPr>
          <p:cNvSpPr txBox="1"/>
          <p:nvPr/>
        </p:nvSpPr>
        <p:spPr>
          <a:xfrm>
            <a:off x="381000" y="1763336"/>
            <a:ext cx="1129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b="1" dirty="0">
                <a:solidFill>
                  <a:srgbClr val="FF6600"/>
                </a:solidFill>
                <a:latin typeface="Arial"/>
                <a:cs typeface="Arial"/>
              </a:rPr>
              <a:t>The Spreader optics: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The </a:t>
            </a:r>
            <a:r>
              <a:rPr lang="en-US" dirty="0">
                <a:latin typeface="Arial"/>
                <a:cs typeface="Arial"/>
              </a:rPr>
              <a:t>beams need to be directed into the appropriate energy dependent arc. Spreaders separate vertically beams and match optics functions to arcs.</a:t>
            </a:r>
            <a:endParaRPr lang="en-US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F836E2-5FB3-734E-A6CB-1A8ED9DA63DE}"/>
              </a:ext>
            </a:extLst>
          </p:cNvPr>
          <p:cNvSpPr txBox="1"/>
          <p:nvPr/>
        </p:nvSpPr>
        <p:spPr>
          <a:xfrm>
            <a:off x="381000" y="2577352"/>
            <a:ext cx="1129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b="1" dirty="0">
                <a:solidFill>
                  <a:srgbClr val="008000"/>
                </a:solidFill>
                <a:latin typeface="Arial"/>
                <a:cs typeface="Arial"/>
              </a:rPr>
              <a:t>The Arc optics:</a:t>
            </a:r>
            <a:r>
              <a:rPr lang="en-US" dirty="0">
                <a:latin typeface="Arial"/>
                <a:cs typeface="Arial"/>
              </a:rPr>
              <a:t> Disturbing effects on beam space charge such as cumulative emittance and momentum growth have to be counteracted through a pertinent choice of the basic optics cell</a:t>
            </a:r>
            <a:endParaRPr 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93CDCB-CF06-DE41-ACD9-F0A74FE5C585}"/>
              </a:ext>
            </a:extLst>
          </p:cNvPr>
          <p:cNvSpPr txBox="1"/>
          <p:nvPr/>
        </p:nvSpPr>
        <p:spPr>
          <a:xfrm>
            <a:off x="381000" y="3403316"/>
            <a:ext cx="980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The Re-combiner optics: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Re-</a:t>
            </a:r>
            <a:r>
              <a:rPr lang="en-US" dirty="0">
                <a:latin typeface="Arial"/>
                <a:cs typeface="Arial"/>
              </a:rPr>
              <a:t>combiners and spreader are mirror symmetric.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D72FA12-8570-834B-A035-21203D8E2CCB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ce réservé du numéro de diapositive 4">
            <a:extLst>
              <a:ext uri="{FF2B5EF4-FFF2-40B4-BE49-F238E27FC236}">
                <a16:creationId xmlns:a16="http://schemas.microsoft.com/office/drawing/2014/main" id="{467A2C69-45D0-FE48-A776-00E46324895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29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A12B6725-3853-A143-AFC0-60FFD4864C2C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97099429-BA21-F743-AFCC-5CCBEC05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10070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34" grpId="0" animBg="1"/>
      <p:bldP spid="32" grpId="0" animBg="1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81B4558E-5D5E-894F-8F87-B48F4B6AE19F}"/>
              </a:ext>
            </a:extLst>
          </p:cNvPr>
          <p:cNvGrpSpPr/>
          <p:nvPr/>
        </p:nvGrpSpPr>
        <p:grpSpPr>
          <a:xfrm>
            <a:off x="4031671" y="2465856"/>
            <a:ext cx="877031" cy="1472383"/>
            <a:chOff x="2507670" y="2465855"/>
            <a:chExt cx="877031" cy="1472383"/>
          </a:xfrm>
        </p:grpSpPr>
        <p:sp>
          <p:nvSpPr>
            <p:cNvPr id="78" name="Freeform 101">
              <a:extLst>
                <a:ext uri="{FF2B5EF4-FFF2-40B4-BE49-F238E27FC236}">
                  <a16:creationId xmlns:a16="http://schemas.microsoft.com/office/drawing/2014/main" id="{7308D2A8-7E5C-D944-93B0-7268775DA64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07670" y="3357124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9" name="Freeform 102">
              <a:extLst>
                <a:ext uri="{FF2B5EF4-FFF2-40B4-BE49-F238E27FC236}">
                  <a16:creationId xmlns:a16="http://schemas.microsoft.com/office/drawing/2014/main" id="{5DE535C7-F390-434F-A078-E2A72D6B8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670" y="2465855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Rectangle 103">
              <a:extLst>
                <a:ext uri="{FF2B5EF4-FFF2-40B4-BE49-F238E27FC236}">
                  <a16:creationId xmlns:a16="http://schemas.microsoft.com/office/drawing/2014/main" id="{167CCAFF-F920-AF47-8990-4E1B6528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800" y="3046969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81" name="Freeform 104">
              <a:extLst>
                <a:ext uri="{FF2B5EF4-FFF2-40B4-BE49-F238E27FC236}">
                  <a16:creationId xmlns:a16="http://schemas.microsoft.com/office/drawing/2014/main" id="{4BC38607-D13D-AE4A-9F68-AF2CBE73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199" y="343381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00E1BA8C-4EE1-FD49-B847-A25F984B97D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90199" y="2891892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3" name="Freeform 110">
              <a:extLst>
                <a:ext uri="{FF2B5EF4-FFF2-40B4-BE49-F238E27FC236}">
                  <a16:creationId xmlns:a16="http://schemas.microsoft.com/office/drawing/2014/main" id="{811F2B68-81BA-1D43-8832-A36A56136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471" y="3278733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111">
              <a:extLst>
                <a:ext uri="{FF2B5EF4-FFF2-40B4-BE49-F238E27FC236}">
                  <a16:creationId xmlns:a16="http://schemas.microsoft.com/office/drawing/2014/main" id="{9958530D-78A5-5846-B3DE-4F0FD143B17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53471" y="2970283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5" name="Freeform 112">
              <a:extLst>
                <a:ext uri="{FF2B5EF4-FFF2-40B4-BE49-F238E27FC236}">
                  <a16:creationId xmlns:a16="http://schemas.microsoft.com/office/drawing/2014/main" id="{C2D54594-D546-7741-B7E6-4ECDD22B122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26928" y="279305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6" name="Freeform 113">
              <a:extLst>
                <a:ext uri="{FF2B5EF4-FFF2-40B4-BE49-F238E27FC236}">
                  <a16:creationId xmlns:a16="http://schemas.microsoft.com/office/drawing/2014/main" id="{3AEC61B1-3D62-C340-A7FA-748A043BC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928" y="3551397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114">
              <a:extLst>
                <a:ext uri="{FF2B5EF4-FFF2-40B4-BE49-F238E27FC236}">
                  <a16:creationId xmlns:a16="http://schemas.microsoft.com/office/drawing/2014/main" id="{827A0C25-1ED8-4D4A-A262-95BA3E152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6928" y="3208863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FC518BB2-E268-844C-A98C-C0B601E3706C}"/>
              </a:ext>
            </a:extLst>
          </p:cNvPr>
          <p:cNvGrpSpPr/>
          <p:nvPr/>
        </p:nvGrpSpPr>
        <p:grpSpPr>
          <a:xfrm>
            <a:off x="4834132" y="2467560"/>
            <a:ext cx="877031" cy="1472383"/>
            <a:chOff x="3310131" y="2467559"/>
            <a:chExt cx="877031" cy="1472383"/>
          </a:xfrm>
        </p:grpSpPr>
        <p:sp>
          <p:nvSpPr>
            <p:cNvPr id="68" name="Freeform 101">
              <a:extLst>
                <a:ext uri="{FF2B5EF4-FFF2-40B4-BE49-F238E27FC236}">
                  <a16:creationId xmlns:a16="http://schemas.microsoft.com/office/drawing/2014/main" id="{53D8C57C-8232-CA44-896D-09CF6754516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310131" y="335882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9" name="Freeform 102">
              <a:extLst>
                <a:ext uri="{FF2B5EF4-FFF2-40B4-BE49-F238E27FC236}">
                  <a16:creationId xmlns:a16="http://schemas.microsoft.com/office/drawing/2014/main" id="{12EB1724-B40C-554D-B7B4-1167FBD934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10131" y="2467559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Rectangle 103">
              <a:extLst>
                <a:ext uri="{FF2B5EF4-FFF2-40B4-BE49-F238E27FC236}">
                  <a16:creationId xmlns:a16="http://schemas.microsoft.com/office/drawing/2014/main" id="{C6D84816-55A4-074F-8CE7-52026C9CAA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47972" y="3048673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71" name="Freeform 104">
              <a:extLst>
                <a:ext uri="{FF2B5EF4-FFF2-40B4-BE49-F238E27FC236}">
                  <a16:creationId xmlns:a16="http://schemas.microsoft.com/office/drawing/2014/main" id="{ADE9E55B-E013-5D45-A8D6-07CFAEB944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92660" y="343551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109">
              <a:extLst>
                <a:ext uri="{FF2B5EF4-FFF2-40B4-BE49-F238E27FC236}">
                  <a16:creationId xmlns:a16="http://schemas.microsoft.com/office/drawing/2014/main" id="{ADB98412-1946-2B45-99CE-6F3CD7D5FE4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492660" y="2893596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3" name="Freeform 110">
              <a:extLst>
                <a:ext uri="{FF2B5EF4-FFF2-40B4-BE49-F238E27FC236}">
                  <a16:creationId xmlns:a16="http://schemas.microsoft.com/office/drawing/2014/main" id="{087DCB1D-EAF2-1A49-9A37-F5E1327919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5932" y="3280437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111">
              <a:extLst>
                <a:ext uri="{FF2B5EF4-FFF2-40B4-BE49-F238E27FC236}">
                  <a16:creationId xmlns:a16="http://schemas.microsoft.com/office/drawing/2014/main" id="{5328F864-BB68-4C48-A410-2C75C34E6A4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455932" y="2971987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5" name="Freeform 112">
              <a:extLst>
                <a:ext uri="{FF2B5EF4-FFF2-40B4-BE49-F238E27FC236}">
                  <a16:creationId xmlns:a16="http://schemas.microsoft.com/office/drawing/2014/main" id="{6692E96D-A453-DB42-BB73-C9DE0AF9630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529389" y="279475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6" name="Freeform 113">
              <a:extLst>
                <a:ext uri="{FF2B5EF4-FFF2-40B4-BE49-F238E27FC236}">
                  <a16:creationId xmlns:a16="http://schemas.microsoft.com/office/drawing/2014/main" id="{BB47C2D9-BE9C-AF40-95EA-CE9C44A394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9389" y="355310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114">
              <a:extLst>
                <a:ext uri="{FF2B5EF4-FFF2-40B4-BE49-F238E27FC236}">
                  <a16:creationId xmlns:a16="http://schemas.microsoft.com/office/drawing/2014/main" id="{D004DC37-C9B1-F549-BC12-8D0B29FCF3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9389" y="3210567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BE64B8A8-1248-644F-A87B-A154BDF78720}"/>
              </a:ext>
            </a:extLst>
          </p:cNvPr>
          <p:cNvGrpSpPr/>
          <p:nvPr/>
        </p:nvGrpSpPr>
        <p:grpSpPr>
          <a:xfrm>
            <a:off x="5671096" y="2467560"/>
            <a:ext cx="877031" cy="1472383"/>
            <a:chOff x="4147095" y="2467559"/>
            <a:chExt cx="877031" cy="1472383"/>
          </a:xfrm>
        </p:grpSpPr>
        <p:sp>
          <p:nvSpPr>
            <p:cNvPr id="58" name="Freeform 101">
              <a:extLst>
                <a:ext uri="{FF2B5EF4-FFF2-40B4-BE49-F238E27FC236}">
                  <a16:creationId xmlns:a16="http://schemas.microsoft.com/office/drawing/2014/main" id="{8E86D4B8-750E-CE4C-9DA9-92D19EAF54F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147095" y="335882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9" name="Freeform 102">
              <a:extLst>
                <a:ext uri="{FF2B5EF4-FFF2-40B4-BE49-F238E27FC236}">
                  <a16:creationId xmlns:a16="http://schemas.microsoft.com/office/drawing/2014/main" id="{8D8F09ED-510D-894B-9CFB-E17543C1E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095" y="2467559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Rectangle 103">
              <a:extLst>
                <a:ext uri="{FF2B5EF4-FFF2-40B4-BE49-F238E27FC236}">
                  <a16:creationId xmlns:a16="http://schemas.microsoft.com/office/drawing/2014/main" id="{0831B62C-B86F-E04A-A1CC-1EA58A06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225" y="3048673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61" name="Freeform 104">
              <a:extLst>
                <a:ext uri="{FF2B5EF4-FFF2-40B4-BE49-F238E27FC236}">
                  <a16:creationId xmlns:a16="http://schemas.microsoft.com/office/drawing/2014/main" id="{556EAB5C-600A-5643-89BF-0D212B2D9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624" y="343551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109">
              <a:extLst>
                <a:ext uri="{FF2B5EF4-FFF2-40B4-BE49-F238E27FC236}">
                  <a16:creationId xmlns:a16="http://schemas.microsoft.com/office/drawing/2014/main" id="{1CE7FC74-D84A-2049-BD71-CB665D4D396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29624" y="2893596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3" name="Freeform 110">
              <a:extLst>
                <a:ext uri="{FF2B5EF4-FFF2-40B4-BE49-F238E27FC236}">
                  <a16:creationId xmlns:a16="http://schemas.microsoft.com/office/drawing/2014/main" id="{F4C002E9-8ACB-3748-A00B-7075611F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896" y="3280437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111">
              <a:extLst>
                <a:ext uri="{FF2B5EF4-FFF2-40B4-BE49-F238E27FC236}">
                  <a16:creationId xmlns:a16="http://schemas.microsoft.com/office/drawing/2014/main" id="{3E7C1906-A87E-3F42-9DF7-07C15749E38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292896" y="2971987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5" name="Freeform 112">
              <a:extLst>
                <a:ext uri="{FF2B5EF4-FFF2-40B4-BE49-F238E27FC236}">
                  <a16:creationId xmlns:a16="http://schemas.microsoft.com/office/drawing/2014/main" id="{066CFA37-D071-BE4B-BFD2-56C0F4E61F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66353" y="279475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6" name="Freeform 113">
              <a:extLst>
                <a:ext uri="{FF2B5EF4-FFF2-40B4-BE49-F238E27FC236}">
                  <a16:creationId xmlns:a16="http://schemas.microsoft.com/office/drawing/2014/main" id="{8608EE84-1CD0-D24D-AA10-63C9BB21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353" y="355310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Line 114">
              <a:extLst>
                <a:ext uri="{FF2B5EF4-FFF2-40B4-BE49-F238E27FC236}">
                  <a16:creationId xmlns:a16="http://schemas.microsoft.com/office/drawing/2014/main" id="{255CAF8C-EB5B-054A-8A7F-669E6D6D7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6353" y="3210567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9E8196EA-B268-4D4B-B64D-B64DEDCBE03B}"/>
              </a:ext>
            </a:extLst>
          </p:cNvPr>
          <p:cNvGrpSpPr/>
          <p:nvPr/>
        </p:nvGrpSpPr>
        <p:grpSpPr>
          <a:xfrm>
            <a:off x="6473557" y="2469264"/>
            <a:ext cx="877031" cy="1472383"/>
            <a:chOff x="4949556" y="2469263"/>
            <a:chExt cx="877031" cy="1472383"/>
          </a:xfrm>
        </p:grpSpPr>
        <p:sp>
          <p:nvSpPr>
            <p:cNvPr id="48" name="Freeform 101">
              <a:extLst>
                <a:ext uri="{FF2B5EF4-FFF2-40B4-BE49-F238E27FC236}">
                  <a16:creationId xmlns:a16="http://schemas.microsoft.com/office/drawing/2014/main" id="{0EDE5F04-7857-6E40-AEB0-40567CEF791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949556" y="3360532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9" name="Freeform 102">
              <a:extLst>
                <a:ext uri="{FF2B5EF4-FFF2-40B4-BE49-F238E27FC236}">
                  <a16:creationId xmlns:a16="http://schemas.microsoft.com/office/drawing/2014/main" id="{8F759083-6C7E-CA41-981E-13CC117FAE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49556" y="2469263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Rectangle 103">
              <a:extLst>
                <a:ext uri="{FF2B5EF4-FFF2-40B4-BE49-F238E27FC236}">
                  <a16:creationId xmlns:a16="http://schemas.microsoft.com/office/drawing/2014/main" id="{91CB9ADC-FFAB-CE40-BC07-483E26D98AB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7397" y="3050377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51" name="Freeform 104">
              <a:extLst>
                <a:ext uri="{FF2B5EF4-FFF2-40B4-BE49-F238E27FC236}">
                  <a16:creationId xmlns:a16="http://schemas.microsoft.com/office/drawing/2014/main" id="{0FE30084-39DB-1B4C-A979-3DA479DEA3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32085" y="3437218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109">
              <a:extLst>
                <a:ext uri="{FF2B5EF4-FFF2-40B4-BE49-F238E27FC236}">
                  <a16:creationId xmlns:a16="http://schemas.microsoft.com/office/drawing/2014/main" id="{0E07DBBB-BF4D-9941-9F35-BA883D06053A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32085" y="289530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3" name="Freeform 110">
              <a:extLst>
                <a:ext uri="{FF2B5EF4-FFF2-40B4-BE49-F238E27FC236}">
                  <a16:creationId xmlns:a16="http://schemas.microsoft.com/office/drawing/2014/main" id="{5C05CBD7-3437-0D4A-BE91-A12F72AF06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95357" y="3282141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111">
              <a:extLst>
                <a:ext uri="{FF2B5EF4-FFF2-40B4-BE49-F238E27FC236}">
                  <a16:creationId xmlns:a16="http://schemas.microsoft.com/office/drawing/2014/main" id="{9EDB9AF9-5C7E-2244-8F92-5B48A3D5628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095357" y="2973691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5" name="Freeform 112">
              <a:extLst>
                <a:ext uri="{FF2B5EF4-FFF2-40B4-BE49-F238E27FC236}">
                  <a16:creationId xmlns:a16="http://schemas.microsoft.com/office/drawing/2014/main" id="{4812E2B4-299D-6644-A009-99C1925B76E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68814" y="279645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6" name="Freeform 113">
              <a:extLst>
                <a:ext uri="{FF2B5EF4-FFF2-40B4-BE49-F238E27FC236}">
                  <a16:creationId xmlns:a16="http://schemas.microsoft.com/office/drawing/2014/main" id="{70588FF9-BB26-4446-9850-DE2ADFDF52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68814" y="355480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114">
              <a:extLst>
                <a:ext uri="{FF2B5EF4-FFF2-40B4-BE49-F238E27FC236}">
                  <a16:creationId xmlns:a16="http://schemas.microsoft.com/office/drawing/2014/main" id="{119C1C3E-F1CE-B342-A925-91CEDFE17B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8814" y="3212271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91F4A7-99FE-E144-8FEF-5428DF60BB99}"/>
              </a:ext>
            </a:extLst>
          </p:cNvPr>
          <p:cNvGrpSpPr/>
          <p:nvPr/>
        </p:nvGrpSpPr>
        <p:grpSpPr>
          <a:xfrm>
            <a:off x="7310521" y="2469264"/>
            <a:ext cx="877031" cy="1472383"/>
            <a:chOff x="5786520" y="2469263"/>
            <a:chExt cx="877031" cy="1472383"/>
          </a:xfrm>
        </p:grpSpPr>
        <p:sp>
          <p:nvSpPr>
            <p:cNvPr id="38" name="Freeform 101">
              <a:extLst>
                <a:ext uri="{FF2B5EF4-FFF2-40B4-BE49-F238E27FC236}">
                  <a16:creationId xmlns:a16="http://schemas.microsoft.com/office/drawing/2014/main" id="{7EF38431-BDCC-2342-9866-789ADB85205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86520" y="3360532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9" name="Freeform 102">
              <a:extLst>
                <a:ext uri="{FF2B5EF4-FFF2-40B4-BE49-F238E27FC236}">
                  <a16:creationId xmlns:a16="http://schemas.microsoft.com/office/drawing/2014/main" id="{90FF51F7-6C22-5E42-BAFF-CAC50A37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20" y="2469263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Rectangle 103">
              <a:extLst>
                <a:ext uri="{FF2B5EF4-FFF2-40B4-BE49-F238E27FC236}">
                  <a16:creationId xmlns:a16="http://schemas.microsoft.com/office/drawing/2014/main" id="{C601C80E-37F1-F240-9C3F-B652FF174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650" y="3050377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41" name="Freeform 104">
              <a:extLst>
                <a:ext uri="{FF2B5EF4-FFF2-40B4-BE49-F238E27FC236}">
                  <a16:creationId xmlns:a16="http://schemas.microsoft.com/office/drawing/2014/main" id="{310683F3-1234-5F44-9C2F-84026E0EB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49" y="3437218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09">
              <a:extLst>
                <a:ext uri="{FF2B5EF4-FFF2-40B4-BE49-F238E27FC236}">
                  <a16:creationId xmlns:a16="http://schemas.microsoft.com/office/drawing/2014/main" id="{EBCEB0A1-BF3B-FC40-8741-AC4B33B07A9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69049" y="289530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3" name="Freeform 110">
              <a:extLst>
                <a:ext uri="{FF2B5EF4-FFF2-40B4-BE49-F238E27FC236}">
                  <a16:creationId xmlns:a16="http://schemas.microsoft.com/office/drawing/2014/main" id="{283B938C-7F26-274E-8FA4-B0D28102F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321" y="3282141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111">
              <a:extLst>
                <a:ext uri="{FF2B5EF4-FFF2-40B4-BE49-F238E27FC236}">
                  <a16:creationId xmlns:a16="http://schemas.microsoft.com/office/drawing/2014/main" id="{580F1C34-10EB-B94A-83C5-09D6BF0036A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32321" y="2973691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5" name="Freeform 112">
              <a:extLst>
                <a:ext uri="{FF2B5EF4-FFF2-40B4-BE49-F238E27FC236}">
                  <a16:creationId xmlns:a16="http://schemas.microsoft.com/office/drawing/2014/main" id="{873AB036-4B6B-0D49-8030-09BA5BB05A3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05778" y="279645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6" name="Freeform 113">
              <a:extLst>
                <a:ext uri="{FF2B5EF4-FFF2-40B4-BE49-F238E27FC236}">
                  <a16:creationId xmlns:a16="http://schemas.microsoft.com/office/drawing/2014/main" id="{C7CFE9DD-A1BF-F747-8242-3C8D660E7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778" y="355480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114">
              <a:extLst>
                <a:ext uri="{FF2B5EF4-FFF2-40B4-BE49-F238E27FC236}">
                  <a16:creationId xmlns:a16="http://schemas.microsoft.com/office/drawing/2014/main" id="{991B78B9-DD12-1847-AC71-15152F11F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5778" y="3212271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FE9FDF-F81A-3B48-AFC2-0041A3FC8C5D}"/>
              </a:ext>
            </a:extLst>
          </p:cNvPr>
          <p:cNvGrpSpPr/>
          <p:nvPr/>
        </p:nvGrpSpPr>
        <p:grpSpPr>
          <a:xfrm>
            <a:off x="8112983" y="2470968"/>
            <a:ext cx="877031" cy="1472383"/>
            <a:chOff x="6588982" y="2470967"/>
            <a:chExt cx="877031" cy="1472383"/>
          </a:xfrm>
        </p:grpSpPr>
        <p:sp>
          <p:nvSpPr>
            <p:cNvPr id="28" name="Freeform 101">
              <a:extLst>
                <a:ext uri="{FF2B5EF4-FFF2-40B4-BE49-F238E27FC236}">
                  <a16:creationId xmlns:a16="http://schemas.microsoft.com/office/drawing/2014/main" id="{2490AFF8-D292-4545-B4EB-CC49EBF71DD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588982" y="3362236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9" name="Freeform 102">
              <a:extLst>
                <a:ext uri="{FF2B5EF4-FFF2-40B4-BE49-F238E27FC236}">
                  <a16:creationId xmlns:a16="http://schemas.microsoft.com/office/drawing/2014/main" id="{B1635C2C-0E66-D04F-AE28-328E903491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88982" y="2470967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103">
              <a:extLst>
                <a:ext uri="{FF2B5EF4-FFF2-40B4-BE49-F238E27FC236}">
                  <a16:creationId xmlns:a16="http://schemas.microsoft.com/office/drawing/2014/main" id="{10AE1337-358C-D94B-8199-B14477B0A80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26823" y="3052081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31" name="Freeform 104">
              <a:extLst>
                <a:ext uri="{FF2B5EF4-FFF2-40B4-BE49-F238E27FC236}">
                  <a16:creationId xmlns:a16="http://schemas.microsoft.com/office/drawing/2014/main" id="{EBA5B326-C224-644E-8E93-7E358B77D05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71511" y="3438922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09">
              <a:extLst>
                <a:ext uri="{FF2B5EF4-FFF2-40B4-BE49-F238E27FC236}">
                  <a16:creationId xmlns:a16="http://schemas.microsoft.com/office/drawing/2014/main" id="{D71E4A95-F817-D24A-A039-E02CBE07D2E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771511" y="289700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3" name="Freeform 110">
              <a:extLst>
                <a:ext uri="{FF2B5EF4-FFF2-40B4-BE49-F238E27FC236}">
                  <a16:creationId xmlns:a16="http://schemas.microsoft.com/office/drawing/2014/main" id="{43D30982-BAD9-B644-B538-0EF0838AE7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34783" y="3283845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11">
              <a:extLst>
                <a:ext uri="{FF2B5EF4-FFF2-40B4-BE49-F238E27FC236}">
                  <a16:creationId xmlns:a16="http://schemas.microsoft.com/office/drawing/2014/main" id="{589D984F-DB60-3641-9C80-9DB92028DF2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734783" y="2975395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5" name="Freeform 112">
              <a:extLst>
                <a:ext uri="{FF2B5EF4-FFF2-40B4-BE49-F238E27FC236}">
                  <a16:creationId xmlns:a16="http://schemas.microsoft.com/office/drawing/2014/main" id="{443B1AC6-E4D1-5242-BE99-5C145004B0A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08240" y="2798163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277BFADA-BC35-444F-89BF-6F6C42FF3E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808240" y="355650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14">
              <a:extLst>
                <a:ext uri="{FF2B5EF4-FFF2-40B4-BE49-F238E27FC236}">
                  <a16:creationId xmlns:a16="http://schemas.microsoft.com/office/drawing/2014/main" id="{1DF9BA58-0BA2-2C43-AE16-36329B49F1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08240" y="3213975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CFE97D40-C83B-5E4F-9091-AA29D7E00F03}"/>
              </a:ext>
            </a:extLst>
          </p:cNvPr>
          <p:cNvGrpSpPr/>
          <p:nvPr/>
        </p:nvGrpSpPr>
        <p:grpSpPr>
          <a:xfrm>
            <a:off x="3181351" y="2459039"/>
            <a:ext cx="877031" cy="1472383"/>
            <a:chOff x="1657350" y="2459038"/>
            <a:chExt cx="877031" cy="1472383"/>
          </a:xfrm>
        </p:grpSpPr>
        <p:sp>
          <p:nvSpPr>
            <p:cNvPr id="18" name="Freeform 101">
              <a:extLst>
                <a:ext uri="{FF2B5EF4-FFF2-40B4-BE49-F238E27FC236}">
                  <a16:creationId xmlns:a16="http://schemas.microsoft.com/office/drawing/2014/main" id="{77C36F29-E7E0-7641-961B-23361614998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657350" y="3350307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19" name="Freeform 102">
              <a:extLst>
                <a:ext uri="{FF2B5EF4-FFF2-40B4-BE49-F238E27FC236}">
                  <a16:creationId xmlns:a16="http://schemas.microsoft.com/office/drawing/2014/main" id="{30A7E0FC-90F1-2C44-85A9-39EBE56A87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57350" y="245903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Rectangle 103">
              <a:extLst>
                <a:ext uri="{FF2B5EF4-FFF2-40B4-BE49-F238E27FC236}">
                  <a16:creationId xmlns:a16="http://schemas.microsoft.com/office/drawing/2014/main" id="{08E01EB1-058A-9B44-B6E5-99DCC28922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95191" y="3040152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21" name="Freeform 104">
              <a:extLst>
                <a:ext uri="{FF2B5EF4-FFF2-40B4-BE49-F238E27FC236}">
                  <a16:creationId xmlns:a16="http://schemas.microsoft.com/office/drawing/2014/main" id="{407DCE41-E855-0D4D-821B-17EAFE0A13C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9879" y="3426993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09">
              <a:extLst>
                <a:ext uri="{FF2B5EF4-FFF2-40B4-BE49-F238E27FC236}">
                  <a16:creationId xmlns:a16="http://schemas.microsoft.com/office/drawing/2014/main" id="{F6F29C42-E0B4-7E40-AAB5-6AD8B757E33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39879" y="2885075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B4946A2E-81B4-C14F-9C85-63B4585B86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3151" y="3271916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1">
              <a:extLst>
                <a:ext uri="{FF2B5EF4-FFF2-40B4-BE49-F238E27FC236}">
                  <a16:creationId xmlns:a16="http://schemas.microsoft.com/office/drawing/2014/main" id="{112F5888-3EB4-7C47-8066-9E69306A975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03151" y="2963466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5" name="Freeform 112">
              <a:extLst>
                <a:ext uri="{FF2B5EF4-FFF2-40B4-BE49-F238E27FC236}">
                  <a16:creationId xmlns:a16="http://schemas.microsoft.com/office/drawing/2014/main" id="{5EF686AE-5067-6B46-9954-3CABCFFB473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76608" y="2786234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6" name="Freeform 113">
              <a:extLst>
                <a:ext uri="{FF2B5EF4-FFF2-40B4-BE49-F238E27FC236}">
                  <a16:creationId xmlns:a16="http://schemas.microsoft.com/office/drawing/2014/main" id="{ED5FF403-38B9-504A-BAC8-26794CA0D4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6608" y="3544580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114">
              <a:extLst>
                <a:ext uri="{FF2B5EF4-FFF2-40B4-BE49-F238E27FC236}">
                  <a16:creationId xmlns:a16="http://schemas.microsoft.com/office/drawing/2014/main" id="{2720FE78-65A6-2746-B007-6EF526F2F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6608" y="3202046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3" name="Line 88">
            <a:extLst>
              <a:ext uri="{FF2B5EF4-FFF2-40B4-BE49-F238E27FC236}">
                <a16:creationId xmlns:a16="http://schemas.microsoft.com/office/drawing/2014/main" id="{F3714C5B-2DFE-4444-ACCA-A89B87C7C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8700" y="1325563"/>
            <a:ext cx="1739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" name="Text Box 89">
            <a:extLst>
              <a:ext uri="{FF2B5EF4-FFF2-40B4-BE49-F238E27FC236}">
                <a16:creationId xmlns:a16="http://schemas.microsoft.com/office/drawing/2014/main" id="{D99E80B2-8929-0D4F-BD95-1CA360D4B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833" y="975828"/>
            <a:ext cx="461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dirty="0" err="1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de-DE" baseline="-25000" dirty="0" err="1">
                <a:solidFill>
                  <a:schemeClr val="tx1"/>
                </a:solidFill>
              </a:rPr>
              <a:t>Rf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1" name="Text Box 106">
            <a:extLst>
              <a:ext uri="{FF2B5EF4-FFF2-40B4-BE49-F238E27FC236}">
                <a16:creationId xmlns:a16="http://schemas.microsoft.com/office/drawing/2014/main" id="{2062073C-2BD3-5743-A73A-3266C3989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808" y="5424240"/>
            <a:ext cx="8839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supply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acceleration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D5EBC8-D552-844B-9020-B62508F6E699}"/>
              </a:ext>
            </a:extLst>
          </p:cNvPr>
          <p:cNvGrpSpPr/>
          <p:nvPr/>
        </p:nvGrpSpPr>
        <p:grpSpPr>
          <a:xfrm>
            <a:off x="3227389" y="1447801"/>
            <a:ext cx="5768975" cy="962025"/>
            <a:chOff x="1703388" y="1447800"/>
            <a:chExt cx="5768975" cy="962025"/>
          </a:xfrm>
        </p:grpSpPr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D6585E1E-4C22-7446-B375-517982A93498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1703388" y="1460500"/>
              <a:ext cx="828675" cy="488950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36560F7B-49A8-8D49-A248-A9A390B11130}"/>
                </a:ext>
              </a:extLst>
            </p:cNvPr>
            <p:cNvGrpSpPr/>
            <p:nvPr/>
          </p:nvGrpSpPr>
          <p:grpSpPr>
            <a:xfrm>
              <a:off x="2525713" y="1473200"/>
              <a:ext cx="1657350" cy="936625"/>
              <a:chOff x="2525713" y="1473200"/>
              <a:chExt cx="1657350" cy="936625"/>
            </a:xfrm>
          </p:grpSpPr>
          <p:sp>
            <p:nvSpPr>
              <p:cNvPr id="121" name="Freeform 110">
                <a:extLst>
                  <a:ext uri="{FF2B5EF4-FFF2-40B4-BE49-F238E27FC236}">
                    <a16:creationId xmlns:a16="http://schemas.microsoft.com/office/drawing/2014/main" id="{9181B4C7-0128-7F4F-A509-47851D7295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25257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2" name="Freeform 111">
                <a:extLst>
                  <a:ext uri="{FF2B5EF4-FFF2-40B4-BE49-F238E27FC236}">
                    <a16:creationId xmlns:a16="http://schemas.microsoft.com/office/drawing/2014/main" id="{E6901066-5F8B-8845-B93E-01BBA77C38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33543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3" name="Groupe 142">
              <a:extLst>
                <a:ext uri="{FF2B5EF4-FFF2-40B4-BE49-F238E27FC236}">
                  <a16:creationId xmlns:a16="http://schemas.microsoft.com/office/drawing/2014/main" id="{283AB597-CF89-CC45-AECD-3DBF21B17DAE}"/>
                </a:ext>
              </a:extLst>
            </p:cNvPr>
            <p:cNvGrpSpPr/>
            <p:nvPr/>
          </p:nvGrpSpPr>
          <p:grpSpPr>
            <a:xfrm>
              <a:off x="4164013" y="1447800"/>
              <a:ext cx="1657350" cy="936625"/>
              <a:chOff x="4164013" y="1447800"/>
              <a:chExt cx="1657350" cy="936625"/>
            </a:xfrm>
          </p:grpSpPr>
          <p:sp>
            <p:nvSpPr>
              <p:cNvPr id="119" name="Freeform 113">
                <a:extLst>
                  <a:ext uri="{FF2B5EF4-FFF2-40B4-BE49-F238E27FC236}">
                    <a16:creationId xmlns:a16="http://schemas.microsoft.com/office/drawing/2014/main" id="{13878FB8-02EA-8648-AA91-F60FB2D008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4164013" y="18967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0" name="Freeform 114">
                <a:extLst>
                  <a:ext uri="{FF2B5EF4-FFF2-40B4-BE49-F238E27FC236}">
                    <a16:creationId xmlns:a16="http://schemas.microsoft.com/office/drawing/2014/main" id="{A98BF30A-1386-4B47-952C-79E1319BE5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4992688" y="14478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98BABC60-C16C-2649-BCF0-C634DB5C8AE1}"/>
                </a:ext>
              </a:extLst>
            </p:cNvPr>
            <p:cNvGrpSpPr/>
            <p:nvPr/>
          </p:nvGrpSpPr>
          <p:grpSpPr>
            <a:xfrm>
              <a:off x="5815013" y="1473200"/>
              <a:ext cx="1657350" cy="936625"/>
              <a:chOff x="5815013" y="1473200"/>
              <a:chExt cx="1657350" cy="936625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AE505B7A-D016-0D4E-B20D-AB140BA934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603E4DED-F225-8241-B7BB-28673CE3208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52737639-867B-404A-970F-20B8FEF3E61D}"/>
              </a:ext>
            </a:extLst>
          </p:cNvPr>
          <p:cNvGrpSpPr/>
          <p:nvPr/>
        </p:nvGrpSpPr>
        <p:grpSpPr>
          <a:xfrm>
            <a:off x="9436101" y="2805113"/>
            <a:ext cx="900113" cy="393700"/>
            <a:chOff x="7912100" y="2805113"/>
            <a:chExt cx="900113" cy="393700"/>
          </a:xfrm>
        </p:grpSpPr>
        <p:sp>
          <p:nvSpPr>
            <p:cNvPr id="105" name="Line 100">
              <a:extLst>
                <a:ext uri="{FF2B5EF4-FFF2-40B4-BE49-F238E27FC236}">
                  <a16:creationId xmlns:a16="http://schemas.microsoft.com/office/drawing/2014/main" id="{BA3CFFA5-9689-9F49-AB3A-E6639E9E7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12100" y="3198813"/>
              <a:ext cx="900113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106" name="Text Box 101">
              <a:extLst>
                <a:ext uri="{FF2B5EF4-FFF2-40B4-BE49-F238E27FC236}">
                  <a16:creationId xmlns:a16="http://schemas.microsoft.com/office/drawing/2014/main" id="{B59941C2-14DE-3C4C-8E98-EEFE1C4F1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1338" y="2805113"/>
              <a:ext cx="496888" cy="369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dirty="0" err="1">
                  <a:solidFill>
                    <a:schemeClr val="accent1"/>
                  </a:solidFill>
                </a:rPr>
                <a:t>E</a:t>
              </a:r>
              <a:r>
                <a:rPr lang="de-DE" baseline="-25000" dirty="0" err="1">
                  <a:solidFill>
                    <a:schemeClr val="accent1"/>
                  </a:solidFill>
                </a:rPr>
                <a:t>Inj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231B451B-C96C-1347-9BA5-99A77F662B89}"/>
              </a:ext>
            </a:extLst>
          </p:cNvPr>
          <p:cNvGrpSpPr/>
          <p:nvPr/>
        </p:nvGrpSpPr>
        <p:grpSpPr>
          <a:xfrm>
            <a:off x="3560763" y="1400176"/>
            <a:ext cx="5054600" cy="1865313"/>
            <a:chOff x="2036763" y="1400175"/>
            <a:chExt cx="5054600" cy="1865313"/>
          </a:xfrm>
        </p:grpSpPr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6DB8517E-E1CD-0241-BAD7-BD20E9E28A49}"/>
                </a:ext>
              </a:extLst>
            </p:cNvPr>
            <p:cNvGrpSpPr/>
            <p:nvPr/>
          </p:nvGrpSpPr>
          <p:grpSpPr>
            <a:xfrm>
              <a:off x="2036763" y="3152775"/>
              <a:ext cx="5038726" cy="112713"/>
              <a:chOff x="2036763" y="3152775"/>
              <a:chExt cx="5038726" cy="112713"/>
            </a:xfrm>
          </p:grpSpPr>
          <p:sp>
            <p:nvSpPr>
              <p:cNvPr id="89" name="Oval 84">
                <a:extLst>
                  <a:ext uri="{FF2B5EF4-FFF2-40B4-BE49-F238E27FC236}">
                    <a16:creationId xmlns:a16="http://schemas.microsoft.com/office/drawing/2014/main" id="{A784B951-CCAC-994E-B70F-C72D6DC099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85001" y="3175000"/>
                <a:ext cx="90488" cy="904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0" name="Oval 85">
                <a:extLst>
                  <a:ext uri="{FF2B5EF4-FFF2-40B4-BE49-F238E27FC236}">
                    <a16:creationId xmlns:a16="http://schemas.microsoft.com/office/drawing/2014/main" id="{5629D5E6-59C3-E949-A2D0-F429245B26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48288" y="3163888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" name="Oval 86">
                <a:extLst>
                  <a:ext uri="{FF2B5EF4-FFF2-40B4-BE49-F238E27FC236}">
                    <a16:creationId xmlns:a16="http://schemas.microsoft.com/office/drawing/2014/main" id="{CB366872-EDA8-3C4A-B377-785C2D1FF9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86176" y="3152775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" name="Oval 87">
                <a:extLst>
                  <a:ext uri="{FF2B5EF4-FFF2-40B4-BE49-F238E27FC236}">
                    <a16:creationId xmlns:a16="http://schemas.microsoft.com/office/drawing/2014/main" id="{D938697C-D34D-5042-AB38-849D6B3EE8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36763" y="3154363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3" name="Group 119">
              <a:extLst>
                <a:ext uri="{FF2B5EF4-FFF2-40B4-BE49-F238E27FC236}">
                  <a16:creationId xmlns:a16="http://schemas.microsoft.com/office/drawing/2014/main" id="{682BB38D-71E8-B341-88DF-BE3910B069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2638" y="1400175"/>
              <a:ext cx="5038725" cy="112713"/>
              <a:chOff x="1075" y="1626"/>
              <a:chExt cx="3174" cy="71"/>
            </a:xfrm>
            <a:solidFill>
              <a:srgbClr val="0070C0"/>
            </a:solidFill>
          </p:grpSpPr>
          <p:sp>
            <p:nvSpPr>
              <p:cNvPr id="124" name="Oval 120">
                <a:extLst>
                  <a:ext uri="{FF2B5EF4-FFF2-40B4-BE49-F238E27FC236}">
                    <a16:creationId xmlns:a16="http://schemas.microsoft.com/office/drawing/2014/main" id="{72792324-6493-7240-8382-3180B20F67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92" y="1640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5" name="Oval 121">
                <a:extLst>
                  <a:ext uri="{FF2B5EF4-FFF2-40B4-BE49-F238E27FC236}">
                    <a16:creationId xmlns:a16="http://schemas.microsoft.com/office/drawing/2014/main" id="{507A6601-DB31-B94C-B608-E6C4EB22E0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1" y="1633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6" name="Oval 122">
                <a:extLst>
                  <a:ext uri="{FF2B5EF4-FFF2-40B4-BE49-F238E27FC236}">
                    <a16:creationId xmlns:a16="http://schemas.microsoft.com/office/drawing/2014/main" id="{8285FBB0-E24C-7E4C-B4BA-B2489E3BAE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4" y="1626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7" name="Oval 123">
                <a:extLst>
                  <a:ext uri="{FF2B5EF4-FFF2-40B4-BE49-F238E27FC236}">
                    <a16:creationId xmlns:a16="http://schemas.microsoft.com/office/drawing/2014/main" id="{426A94EC-D39B-5D47-BAA4-95EF326E88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75" y="1627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4B4E3B68-0893-934C-8EDD-68DCD0205E52}"/>
              </a:ext>
            </a:extLst>
          </p:cNvPr>
          <p:cNvGrpSpPr/>
          <p:nvPr/>
        </p:nvGrpSpPr>
        <p:grpSpPr>
          <a:xfrm>
            <a:off x="1738313" y="2798764"/>
            <a:ext cx="1163638" cy="395287"/>
            <a:chOff x="214313" y="2798763"/>
            <a:chExt cx="1163638" cy="395287"/>
          </a:xfrm>
        </p:grpSpPr>
        <p:sp>
          <p:nvSpPr>
            <p:cNvPr id="108" name="Line 103">
              <a:extLst>
                <a:ext uri="{FF2B5EF4-FFF2-40B4-BE49-F238E27FC236}">
                  <a16:creationId xmlns:a16="http://schemas.microsoft.com/office/drawing/2014/main" id="{C724FF8C-AC18-6B42-8EBD-DFB3A2162F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213" y="3194050"/>
              <a:ext cx="900113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9" name="Text Box 104">
              <a:extLst>
                <a:ext uri="{FF2B5EF4-FFF2-40B4-BE49-F238E27FC236}">
                  <a16:creationId xmlns:a16="http://schemas.microsoft.com/office/drawing/2014/main" id="{560CDAD7-A447-4044-998A-A94DECA6E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3" y="2798763"/>
              <a:ext cx="1163638" cy="3698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dirty="0" err="1">
                  <a:solidFill>
                    <a:srgbClr val="C00000"/>
                  </a:solidFill>
                </a:rPr>
                <a:t>E</a:t>
              </a:r>
              <a:r>
                <a:rPr lang="de-DE" baseline="-25000" dirty="0" err="1">
                  <a:solidFill>
                    <a:srgbClr val="C00000"/>
                  </a:solidFill>
                </a:rPr>
                <a:t>Out</a:t>
              </a:r>
              <a:r>
                <a:rPr lang="de-DE" baseline="-25000" dirty="0">
                  <a:solidFill>
                    <a:srgbClr val="C00000"/>
                  </a:solidFill>
                </a:rPr>
                <a:t> </a:t>
              </a:r>
              <a:r>
                <a:rPr lang="de-DE" dirty="0">
                  <a:solidFill>
                    <a:srgbClr val="C00000"/>
                  </a:solidFill>
                </a:rPr>
                <a:t>= </a:t>
              </a:r>
              <a:r>
                <a:rPr lang="de-DE" dirty="0" err="1">
                  <a:solidFill>
                    <a:srgbClr val="C00000"/>
                  </a:solidFill>
                </a:rPr>
                <a:t>E</a:t>
              </a:r>
              <a:r>
                <a:rPr lang="de-DE" baseline="-25000" dirty="0" err="1">
                  <a:solidFill>
                    <a:srgbClr val="C00000"/>
                  </a:solidFill>
                </a:rPr>
                <a:t>Inj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FD4B395-E85F-7447-A047-505EECF98356}"/>
              </a:ext>
            </a:extLst>
          </p:cNvPr>
          <p:cNvGrpSpPr/>
          <p:nvPr/>
        </p:nvGrpSpPr>
        <p:grpSpPr>
          <a:xfrm>
            <a:off x="3183021" y="2531059"/>
            <a:ext cx="5817331" cy="1476562"/>
            <a:chOff x="1659020" y="3635959"/>
            <a:chExt cx="5817331" cy="1476562"/>
          </a:xfrm>
        </p:grpSpPr>
        <p:grpSp>
          <p:nvGrpSpPr>
            <p:cNvPr id="160" name="Groupe 159">
              <a:extLst>
                <a:ext uri="{FF2B5EF4-FFF2-40B4-BE49-F238E27FC236}">
                  <a16:creationId xmlns:a16="http://schemas.microsoft.com/office/drawing/2014/main" id="{C47D03BD-70DD-C749-A146-CFE97F68BAF1}"/>
                </a:ext>
              </a:extLst>
            </p:cNvPr>
            <p:cNvGrpSpPr/>
            <p:nvPr/>
          </p:nvGrpSpPr>
          <p:grpSpPr>
            <a:xfrm>
              <a:off x="1659020" y="3637663"/>
              <a:ext cx="877031" cy="1472383"/>
              <a:chOff x="5786520" y="2469263"/>
              <a:chExt cx="877031" cy="1472383"/>
            </a:xfrm>
          </p:grpSpPr>
          <p:sp>
            <p:nvSpPr>
              <p:cNvPr id="161" name="Freeform 101">
                <a:extLst>
                  <a:ext uri="{FF2B5EF4-FFF2-40B4-BE49-F238E27FC236}">
                    <a16:creationId xmlns:a16="http://schemas.microsoft.com/office/drawing/2014/main" id="{7F3EA700-B0D0-D340-AD55-B5876D31F6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2" name="Freeform 102">
                <a:extLst>
                  <a:ext uri="{FF2B5EF4-FFF2-40B4-BE49-F238E27FC236}">
                    <a16:creationId xmlns:a16="http://schemas.microsoft.com/office/drawing/2014/main" id="{BB80E46E-1CC4-8944-8EF1-FEC222C8E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Rectangle 103">
                <a:extLst>
                  <a:ext uri="{FF2B5EF4-FFF2-40B4-BE49-F238E27FC236}">
                    <a16:creationId xmlns:a16="http://schemas.microsoft.com/office/drawing/2014/main" id="{A78F784E-DF29-5C41-B1A2-ED53E20B4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Freeform 104">
                <a:extLst>
                  <a:ext uri="{FF2B5EF4-FFF2-40B4-BE49-F238E27FC236}">
                    <a16:creationId xmlns:a16="http://schemas.microsoft.com/office/drawing/2014/main" id="{C6D25A67-5E63-9A4F-885E-75A36BAF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Freeform 109">
                <a:extLst>
                  <a:ext uri="{FF2B5EF4-FFF2-40B4-BE49-F238E27FC236}">
                    <a16:creationId xmlns:a16="http://schemas.microsoft.com/office/drawing/2014/main" id="{13572569-008C-B341-B34F-3BCC8424D3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6" name="Freeform 110">
                <a:extLst>
                  <a:ext uri="{FF2B5EF4-FFF2-40B4-BE49-F238E27FC236}">
                    <a16:creationId xmlns:a16="http://schemas.microsoft.com/office/drawing/2014/main" id="{5DAE6A01-E055-3343-A30A-B2D567D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Freeform 111">
                <a:extLst>
                  <a:ext uri="{FF2B5EF4-FFF2-40B4-BE49-F238E27FC236}">
                    <a16:creationId xmlns:a16="http://schemas.microsoft.com/office/drawing/2014/main" id="{B2876D1C-7753-DA4F-A89A-A68EA0F0066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8" name="Freeform 112">
                <a:extLst>
                  <a:ext uri="{FF2B5EF4-FFF2-40B4-BE49-F238E27FC236}">
                    <a16:creationId xmlns:a16="http://schemas.microsoft.com/office/drawing/2014/main" id="{CAF51F91-4B6A-B94F-B668-75A49AFF419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9" name="Freeform 113">
                <a:extLst>
                  <a:ext uri="{FF2B5EF4-FFF2-40B4-BE49-F238E27FC236}">
                    <a16:creationId xmlns:a16="http://schemas.microsoft.com/office/drawing/2014/main" id="{40AFBF62-4563-AA43-9E5D-0596B4D77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Line 114">
                <a:extLst>
                  <a:ext uri="{FF2B5EF4-FFF2-40B4-BE49-F238E27FC236}">
                    <a16:creationId xmlns:a16="http://schemas.microsoft.com/office/drawing/2014/main" id="{B8B1176E-2F24-0747-A72A-E3D13A0B2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CD23691C-E8DE-C143-A11D-58F5D7077C6F}"/>
                </a:ext>
              </a:extLst>
            </p:cNvPr>
            <p:cNvGrpSpPr/>
            <p:nvPr/>
          </p:nvGrpSpPr>
          <p:grpSpPr>
            <a:xfrm>
              <a:off x="3322720" y="3637663"/>
              <a:ext cx="877031" cy="1472383"/>
              <a:chOff x="5786520" y="2469263"/>
              <a:chExt cx="877031" cy="1472383"/>
            </a:xfrm>
          </p:grpSpPr>
          <p:sp>
            <p:nvSpPr>
              <p:cNvPr id="172" name="Freeform 101">
                <a:extLst>
                  <a:ext uri="{FF2B5EF4-FFF2-40B4-BE49-F238E27FC236}">
                    <a16:creationId xmlns:a16="http://schemas.microsoft.com/office/drawing/2014/main" id="{34C6F482-FB9A-8C4A-84FA-522019AB668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73" name="Freeform 102">
                <a:extLst>
                  <a:ext uri="{FF2B5EF4-FFF2-40B4-BE49-F238E27FC236}">
                    <a16:creationId xmlns:a16="http://schemas.microsoft.com/office/drawing/2014/main" id="{65197C2D-F902-6748-AF9B-A9900E5B4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74" name="Rectangle 103">
                <a:extLst>
                  <a:ext uri="{FF2B5EF4-FFF2-40B4-BE49-F238E27FC236}">
                    <a16:creationId xmlns:a16="http://schemas.microsoft.com/office/drawing/2014/main" id="{249C5721-371E-4A40-8838-B1E0E4873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Freeform 104">
                <a:extLst>
                  <a:ext uri="{FF2B5EF4-FFF2-40B4-BE49-F238E27FC236}">
                    <a16:creationId xmlns:a16="http://schemas.microsoft.com/office/drawing/2014/main" id="{D0515B84-F8F9-FB4A-A0E2-7237F1DC7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76" name="Freeform 109">
                <a:extLst>
                  <a:ext uri="{FF2B5EF4-FFF2-40B4-BE49-F238E27FC236}">
                    <a16:creationId xmlns:a16="http://schemas.microsoft.com/office/drawing/2014/main" id="{B2D033DD-EE5E-0348-B5A9-E62CB5440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77" name="Freeform 110">
                <a:extLst>
                  <a:ext uri="{FF2B5EF4-FFF2-40B4-BE49-F238E27FC236}">
                    <a16:creationId xmlns:a16="http://schemas.microsoft.com/office/drawing/2014/main" id="{41CA1B6A-2CDF-1F4E-B169-105CC91B6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78" name="Freeform 111">
                <a:extLst>
                  <a:ext uri="{FF2B5EF4-FFF2-40B4-BE49-F238E27FC236}">
                    <a16:creationId xmlns:a16="http://schemas.microsoft.com/office/drawing/2014/main" id="{19DFE83C-9931-6142-9374-B8B51D70936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79" name="Freeform 112">
                <a:extLst>
                  <a:ext uri="{FF2B5EF4-FFF2-40B4-BE49-F238E27FC236}">
                    <a16:creationId xmlns:a16="http://schemas.microsoft.com/office/drawing/2014/main" id="{0774A6B7-4DA6-7D4A-8A82-31A0167088E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80" name="Freeform 113">
                <a:extLst>
                  <a:ext uri="{FF2B5EF4-FFF2-40B4-BE49-F238E27FC236}">
                    <a16:creationId xmlns:a16="http://schemas.microsoft.com/office/drawing/2014/main" id="{BA0C2C9A-0EC0-734C-AA03-9FB354982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81" name="Line 114">
                <a:extLst>
                  <a:ext uri="{FF2B5EF4-FFF2-40B4-BE49-F238E27FC236}">
                    <a16:creationId xmlns:a16="http://schemas.microsoft.com/office/drawing/2014/main" id="{BDE391A3-50B2-274C-B95D-A1B6246BA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</p:grpSp>
        <p:grpSp>
          <p:nvGrpSpPr>
            <p:cNvPr id="182" name="Groupe 181">
              <a:extLst>
                <a:ext uri="{FF2B5EF4-FFF2-40B4-BE49-F238E27FC236}">
                  <a16:creationId xmlns:a16="http://schemas.microsoft.com/office/drawing/2014/main" id="{9639D05E-4AC0-CE46-987E-55E023DE56FA}"/>
                </a:ext>
              </a:extLst>
            </p:cNvPr>
            <p:cNvGrpSpPr/>
            <p:nvPr/>
          </p:nvGrpSpPr>
          <p:grpSpPr>
            <a:xfrm>
              <a:off x="4961020" y="3637663"/>
              <a:ext cx="877031" cy="1472383"/>
              <a:chOff x="5786520" y="2469263"/>
              <a:chExt cx="877031" cy="1472383"/>
            </a:xfrm>
          </p:grpSpPr>
          <p:sp>
            <p:nvSpPr>
              <p:cNvPr id="183" name="Freeform 101">
                <a:extLst>
                  <a:ext uri="{FF2B5EF4-FFF2-40B4-BE49-F238E27FC236}">
                    <a16:creationId xmlns:a16="http://schemas.microsoft.com/office/drawing/2014/main" id="{CE5B3165-3988-4047-B546-E949B5BC588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84" name="Freeform 102">
                <a:extLst>
                  <a:ext uri="{FF2B5EF4-FFF2-40B4-BE49-F238E27FC236}">
                    <a16:creationId xmlns:a16="http://schemas.microsoft.com/office/drawing/2014/main" id="{BBAD3B84-ECD8-0444-AB7D-2D2BFFC70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Rectangle 103">
                <a:extLst>
                  <a:ext uri="{FF2B5EF4-FFF2-40B4-BE49-F238E27FC236}">
                    <a16:creationId xmlns:a16="http://schemas.microsoft.com/office/drawing/2014/main" id="{F9950126-4228-1E49-B5BC-E18AEC97D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6" name="Freeform 104">
                <a:extLst>
                  <a:ext uri="{FF2B5EF4-FFF2-40B4-BE49-F238E27FC236}">
                    <a16:creationId xmlns:a16="http://schemas.microsoft.com/office/drawing/2014/main" id="{0348DCB0-5D06-314C-866B-12151051E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Freeform 109">
                <a:extLst>
                  <a:ext uri="{FF2B5EF4-FFF2-40B4-BE49-F238E27FC236}">
                    <a16:creationId xmlns:a16="http://schemas.microsoft.com/office/drawing/2014/main" id="{1A2097C3-2625-8F41-BE46-EB189613925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88" name="Freeform 110">
                <a:extLst>
                  <a:ext uri="{FF2B5EF4-FFF2-40B4-BE49-F238E27FC236}">
                    <a16:creationId xmlns:a16="http://schemas.microsoft.com/office/drawing/2014/main" id="{9086AFF4-1AD8-404A-9729-662FF2995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Freeform 111">
                <a:extLst>
                  <a:ext uri="{FF2B5EF4-FFF2-40B4-BE49-F238E27FC236}">
                    <a16:creationId xmlns:a16="http://schemas.microsoft.com/office/drawing/2014/main" id="{8511F181-46A3-FE43-A8E0-B1804E14BB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0" name="Freeform 112">
                <a:extLst>
                  <a:ext uri="{FF2B5EF4-FFF2-40B4-BE49-F238E27FC236}">
                    <a16:creationId xmlns:a16="http://schemas.microsoft.com/office/drawing/2014/main" id="{BAAC99EE-36C3-2E49-A1C6-6BDE90052F5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1" name="Freeform 113">
                <a:extLst>
                  <a:ext uri="{FF2B5EF4-FFF2-40B4-BE49-F238E27FC236}">
                    <a16:creationId xmlns:a16="http://schemas.microsoft.com/office/drawing/2014/main" id="{DA7B240A-9FEF-964E-91C6-5C30F1F8A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Line 114">
                <a:extLst>
                  <a:ext uri="{FF2B5EF4-FFF2-40B4-BE49-F238E27FC236}">
                    <a16:creationId xmlns:a16="http://schemas.microsoft.com/office/drawing/2014/main" id="{438441B4-7917-CE41-90DC-54F8D9FCF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3" name="Groupe 192">
              <a:extLst>
                <a:ext uri="{FF2B5EF4-FFF2-40B4-BE49-F238E27FC236}">
                  <a16:creationId xmlns:a16="http://schemas.microsoft.com/office/drawing/2014/main" id="{2A2D6917-C1C3-3E42-8847-9796B392236A}"/>
                </a:ext>
              </a:extLst>
            </p:cNvPr>
            <p:cNvGrpSpPr/>
            <p:nvPr/>
          </p:nvGrpSpPr>
          <p:grpSpPr>
            <a:xfrm>
              <a:off x="6599320" y="3637663"/>
              <a:ext cx="877031" cy="1472383"/>
              <a:chOff x="5786520" y="2469263"/>
              <a:chExt cx="877031" cy="1472383"/>
            </a:xfrm>
          </p:grpSpPr>
          <p:sp>
            <p:nvSpPr>
              <p:cNvPr id="194" name="Freeform 101">
                <a:extLst>
                  <a:ext uri="{FF2B5EF4-FFF2-40B4-BE49-F238E27FC236}">
                    <a16:creationId xmlns:a16="http://schemas.microsoft.com/office/drawing/2014/main" id="{7BC856A9-E95B-1148-AED4-5EA6B04950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5" name="Freeform 102">
                <a:extLst>
                  <a:ext uri="{FF2B5EF4-FFF2-40B4-BE49-F238E27FC236}">
                    <a16:creationId xmlns:a16="http://schemas.microsoft.com/office/drawing/2014/main" id="{EE20C6BB-D00D-4A42-B734-4F1CB8A8E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Rectangle 103">
                <a:extLst>
                  <a:ext uri="{FF2B5EF4-FFF2-40B4-BE49-F238E27FC236}">
                    <a16:creationId xmlns:a16="http://schemas.microsoft.com/office/drawing/2014/main" id="{410F7AFD-73D7-CC47-8AF8-3687D35C9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Freeform 104">
                <a:extLst>
                  <a:ext uri="{FF2B5EF4-FFF2-40B4-BE49-F238E27FC236}">
                    <a16:creationId xmlns:a16="http://schemas.microsoft.com/office/drawing/2014/main" id="{24FF303D-F602-4142-ACFA-A254F13B5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Freeform 109">
                <a:extLst>
                  <a:ext uri="{FF2B5EF4-FFF2-40B4-BE49-F238E27FC236}">
                    <a16:creationId xmlns:a16="http://schemas.microsoft.com/office/drawing/2014/main" id="{72207620-1BEF-994C-A37B-2217E9996F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9" name="Freeform 110">
                <a:extLst>
                  <a:ext uri="{FF2B5EF4-FFF2-40B4-BE49-F238E27FC236}">
                    <a16:creationId xmlns:a16="http://schemas.microsoft.com/office/drawing/2014/main" id="{7357899B-39D1-B44B-ACE7-4C0B50F66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Freeform 111">
                <a:extLst>
                  <a:ext uri="{FF2B5EF4-FFF2-40B4-BE49-F238E27FC236}">
                    <a16:creationId xmlns:a16="http://schemas.microsoft.com/office/drawing/2014/main" id="{A4FBEB4A-00FE-214B-9F80-B0557840C8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01" name="Freeform 112">
                <a:extLst>
                  <a:ext uri="{FF2B5EF4-FFF2-40B4-BE49-F238E27FC236}">
                    <a16:creationId xmlns:a16="http://schemas.microsoft.com/office/drawing/2014/main" id="{226EF235-31E8-C24C-B867-4F46EE2D455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02" name="Freeform 113">
                <a:extLst>
                  <a:ext uri="{FF2B5EF4-FFF2-40B4-BE49-F238E27FC236}">
                    <a16:creationId xmlns:a16="http://schemas.microsoft.com/office/drawing/2014/main" id="{1343F904-3896-D945-8A50-64759761F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Line 114">
                <a:extLst>
                  <a:ext uri="{FF2B5EF4-FFF2-40B4-BE49-F238E27FC236}">
                    <a16:creationId xmlns:a16="http://schemas.microsoft.com/office/drawing/2014/main" id="{F0C3C5D0-4C9A-C24C-AA91-2CFC17CE7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4" name="Groupe 203">
              <a:extLst>
                <a:ext uri="{FF2B5EF4-FFF2-40B4-BE49-F238E27FC236}">
                  <a16:creationId xmlns:a16="http://schemas.microsoft.com/office/drawing/2014/main" id="{1E19D7BD-42BC-2546-A53C-EC6B2DB59540}"/>
                </a:ext>
              </a:extLst>
            </p:cNvPr>
            <p:cNvGrpSpPr/>
            <p:nvPr/>
          </p:nvGrpSpPr>
          <p:grpSpPr>
            <a:xfrm>
              <a:off x="2470150" y="3640138"/>
              <a:ext cx="877031" cy="1472383"/>
              <a:chOff x="1657350" y="2459038"/>
              <a:chExt cx="877031" cy="1472383"/>
            </a:xfrm>
          </p:grpSpPr>
          <p:sp>
            <p:nvSpPr>
              <p:cNvPr id="205" name="Freeform 101">
                <a:extLst>
                  <a:ext uri="{FF2B5EF4-FFF2-40B4-BE49-F238E27FC236}">
                    <a16:creationId xmlns:a16="http://schemas.microsoft.com/office/drawing/2014/main" id="{5ED669A3-5E08-A145-9779-4876837CFAF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657350" y="3350307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06" name="Freeform 102">
                <a:extLst>
                  <a:ext uri="{FF2B5EF4-FFF2-40B4-BE49-F238E27FC236}">
                    <a16:creationId xmlns:a16="http://schemas.microsoft.com/office/drawing/2014/main" id="{C7ADF08D-5612-364E-BDCE-9E16F847DDD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57350" y="2459038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Rectangle 103">
                <a:extLst>
                  <a:ext uri="{FF2B5EF4-FFF2-40B4-BE49-F238E27FC236}">
                    <a16:creationId xmlns:a16="http://schemas.microsoft.com/office/drawing/2014/main" id="{BF6B10E4-A1C6-5A44-A4BB-773F2CDDF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695191" y="3040152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Freeform 104">
                <a:extLst>
                  <a:ext uri="{FF2B5EF4-FFF2-40B4-BE49-F238E27FC236}">
                    <a16:creationId xmlns:a16="http://schemas.microsoft.com/office/drawing/2014/main" id="{AC7B5871-BB5E-6D49-846B-A05D1AA761C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39879" y="3426993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Freeform 109">
                <a:extLst>
                  <a:ext uri="{FF2B5EF4-FFF2-40B4-BE49-F238E27FC236}">
                    <a16:creationId xmlns:a16="http://schemas.microsoft.com/office/drawing/2014/main" id="{AE20EDCD-1AFF-8C40-8038-9A5380FEDC9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39879" y="2885075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10" name="Freeform 110">
                <a:extLst>
                  <a:ext uri="{FF2B5EF4-FFF2-40B4-BE49-F238E27FC236}">
                    <a16:creationId xmlns:a16="http://schemas.microsoft.com/office/drawing/2014/main" id="{65F3F7A1-D94A-214F-A8B5-A4E39BEACEC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03151" y="3271916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Freeform 111">
                <a:extLst>
                  <a:ext uri="{FF2B5EF4-FFF2-40B4-BE49-F238E27FC236}">
                    <a16:creationId xmlns:a16="http://schemas.microsoft.com/office/drawing/2014/main" id="{60D11A82-D7E9-CF48-96B9-B9EE3BF08D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03151" y="2963466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12" name="Freeform 112">
                <a:extLst>
                  <a:ext uri="{FF2B5EF4-FFF2-40B4-BE49-F238E27FC236}">
                    <a16:creationId xmlns:a16="http://schemas.microsoft.com/office/drawing/2014/main" id="{31610F70-8F32-C640-94AF-2ACF5E5A27A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76608" y="2786234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13" name="Freeform 113">
                <a:extLst>
                  <a:ext uri="{FF2B5EF4-FFF2-40B4-BE49-F238E27FC236}">
                    <a16:creationId xmlns:a16="http://schemas.microsoft.com/office/drawing/2014/main" id="{9A3CC6E1-7EE0-6F42-97E9-0733373BB4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6608" y="3544580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Line 114">
                <a:extLst>
                  <a:ext uri="{FF2B5EF4-FFF2-40B4-BE49-F238E27FC236}">
                    <a16:creationId xmlns:a16="http://schemas.microsoft.com/office/drawing/2014/main" id="{D103F3CF-FBDF-A547-942E-3D0DDE411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76608" y="3202046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7FFC1004-FCFF-D442-8AE6-13ACD749B529}"/>
                </a:ext>
              </a:extLst>
            </p:cNvPr>
            <p:cNvGrpSpPr/>
            <p:nvPr/>
          </p:nvGrpSpPr>
          <p:grpSpPr>
            <a:xfrm>
              <a:off x="4122931" y="3635959"/>
              <a:ext cx="877031" cy="1472383"/>
              <a:chOff x="3310131" y="2467559"/>
              <a:chExt cx="877031" cy="1472383"/>
            </a:xfrm>
          </p:grpSpPr>
          <p:sp>
            <p:nvSpPr>
              <p:cNvPr id="227" name="Freeform 101">
                <a:extLst>
                  <a:ext uri="{FF2B5EF4-FFF2-40B4-BE49-F238E27FC236}">
                    <a16:creationId xmlns:a16="http://schemas.microsoft.com/office/drawing/2014/main" id="{61008607-3248-CF40-A830-FB65DC4B71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310131" y="3358828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28" name="Freeform 102">
                <a:extLst>
                  <a:ext uri="{FF2B5EF4-FFF2-40B4-BE49-F238E27FC236}">
                    <a16:creationId xmlns:a16="http://schemas.microsoft.com/office/drawing/2014/main" id="{FA05C4A7-6B51-4D42-A3BF-85666530F2C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10131" y="2467559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Rectangle 103">
                <a:extLst>
                  <a:ext uri="{FF2B5EF4-FFF2-40B4-BE49-F238E27FC236}">
                    <a16:creationId xmlns:a16="http://schemas.microsoft.com/office/drawing/2014/main" id="{BB215464-DFEC-C640-84F4-066BF3991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47972" y="3048673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Freeform 104">
                <a:extLst>
                  <a:ext uri="{FF2B5EF4-FFF2-40B4-BE49-F238E27FC236}">
                    <a16:creationId xmlns:a16="http://schemas.microsoft.com/office/drawing/2014/main" id="{50E1A00C-9FC7-024D-8405-DD987177585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92660" y="3435514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Freeform 109">
                <a:extLst>
                  <a:ext uri="{FF2B5EF4-FFF2-40B4-BE49-F238E27FC236}">
                    <a16:creationId xmlns:a16="http://schemas.microsoft.com/office/drawing/2014/main" id="{AE585D2B-0974-2144-8381-5D5E7F9AAAC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492660" y="2893596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32" name="Freeform 110">
                <a:extLst>
                  <a:ext uri="{FF2B5EF4-FFF2-40B4-BE49-F238E27FC236}">
                    <a16:creationId xmlns:a16="http://schemas.microsoft.com/office/drawing/2014/main" id="{1B6A3426-290E-4E4A-A8A7-C02ED5A08C3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55932" y="3280437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Freeform 111">
                <a:extLst>
                  <a:ext uri="{FF2B5EF4-FFF2-40B4-BE49-F238E27FC236}">
                    <a16:creationId xmlns:a16="http://schemas.microsoft.com/office/drawing/2014/main" id="{34449F71-D578-2440-B2D0-B180C8FFEF2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455932" y="2971987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34" name="Freeform 112">
                <a:extLst>
                  <a:ext uri="{FF2B5EF4-FFF2-40B4-BE49-F238E27FC236}">
                    <a16:creationId xmlns:a16="http://schemas.microsoft.com/office/drawing/2014/main" id="{5EFC2BDC-73CD-9040-9B76-E3E82D4A42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529389" y="279475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35" name="Freeform 113">
                <a:extLst>
                  <a:ext uri="{FF2B5EF4-FFF2-40B4-BE49-F238E27FC236}">
                    <a16:creationId xmlns:a16="http://schemas.microsoft.com/office/drawing/2014/main" id="{F3EE6C4B-B403-504E-AEA3-858FF99560E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29389" y="3553101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Line 114">
                <a:extLst>
                  <a:ext uri="{FF2B5EF4-FFF2-40B4-BE49-F238E27FC236}">
                    <a16:creationId xmlns:a16="http://schemas.microsoft.com/office/drawing/2014/main" id="{A88C66D4-9DC0-F949-8620-D9DA84FC9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29389" y="3210567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7" name="Groupe 236">
              <a:extLst>
                <a:ext uri="{FF2B5EF4-FFF2-40B4-BE49-F238E27FC236}">
                  <a16:creationId xmlns:a16="http://schemas.microsoft.com/office/drawing/2014/main" id="{9DC6D2F4-C68C-CC49-B790-B41D04F44B72}"/>
                </a:ext>
              </a:extLst>
            </p:cNvPr>
            <p:cNvGrpSpPr/>
            <p:nvPr/>
          </p:nvGrpSpPr>
          <p:grpSpPr>
            <a:xfrm>
              <a:off x="5762356" y="3637663"/>
              <a:ext cx="877031" cy="1472383"/>
              <a:chOff x="4949556" y="2469263"/>
              <a:chExt cx="877031" cy="1472383"/>
            </a:xfrm>
          </p:grpSpPr>
          <p:sp>
            <p:nvSpPr>
              <p:cNvPr id="238" name="Freeform 101">
                <a:extLst>
                  <a:ext uri="{FF2B5EF4-FFF2-40B4-BE49-F238E27FC236}">
                    <a16:creationId xmlns:a16="http://schemas.microsoft.com/office/drawing/2014/main" id="{BE0E8A8E-3307-9A4E-9FD9-507CD395B4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949556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39" name="Freeform 102">
                <a:extLst>
                  <a:ext uri="{FF2B5EF4-FFF2-40B4-BE49-F238E27FC236}">
                    <a16:creationId xmlns:a16="http://schemas.microsoft.com/office/drawing/2014/main" id="{047F9076-B0FB-F44F-BA58-36007FB4FE4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949556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Rectangle 103">
                <a:extLst>
                  <a:ext uri="{FF2B5EF4-FFF2-40B4-BE49-F238E27FC236}">
                    <a16:creationId xmlns:a16="http://schemas.microsoft.com/office/drawing/2014/main" id="{331F826B-FBD5-B740-A243-CA31566A7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987397" y="3050377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Freeform 104">
                <a:extLst>
                  <a:ext uri="{FF2B5EF4-FFF2-40B4-BE49-F238E27FC236}">
                    <a16:creationId xmlns:a16="http://schemas.microsoft.com/office/drawing/2014/main" id="{ACFB3420-9919-D542-9FAD-42E55137B6F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132085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Freeform 109">
                <a:extLst>
                  <a:ext uri="{FF2B5EF4-FFF2-40B4-BE49-F238E27FC236}">
                    <a16:creationId xmlns:a16="http://schemas.microsoft.com/office/drawing/2014/main" id="{E5F0B1A5-0149-1944-855A-832C1F70ED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32085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43" name="Freeform 110">
                <a:extLst>
                  <a:ext uri="{FF2B5EF4-FFF2-40B4-BE49-F238E27FC236}">
                    <a16:creationId xmlns:a16="http://schemas.microsoft.com/office/drawing/2014/main" id="{733F57AE-4E71-D148-8255-62C21A2141B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95357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Freeform 111">
                <a:extLst>
                  <a:ext uri="{FF2B5EF4-FFF2-40B4-BE49-F238E27FC236}">
                    <a16:creationId xmlns:a16="http://schemas.microsoft.com/office/drawing/2014/main" id="{96AC32CE-D241-E740-8A86-8325FA269B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095357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45" name="Freeform 112">
                <a:extLst>
                  <a:ext uri="{FF2B5EF4-FFF2-40B4-BE49-F238E27FC236}">
                    <a16:creationId xmlns:a16="http://schemas.microsoft.com/office/drawing/2014/main" id="{13862A1C-38DE-6D45-A9BA-F4523364C72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68814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246" name="Freeform 113">
                <a:extLst>
                  <a:ext uri="{FF2B5EF4-FFF2-40B4-BE49-F238E27FC236}">
                    <a16:creationId xmlns:a16="http://schemas.microsoft.com/office/drawing/2014/main" id="{D841086D-A5B9-AC4D-96A0-D90E9737DA4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168814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Line 114">
                <a:extLst>
                  <a:ext uri="{FF2B5EF4-FFF2-40B4-BE49-F238E27FC236}">
                    <a16:creationId xmlns:a16="http://schemas.microsoft.com/office/drawing/2014/main" id="{7DDEF671-0D3B-0141-9BCB-747B91D57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68814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4767781-40A1-F34C-8738-407E1D217043}"/>
              </a:ext>
            </a:extLst>
          </p:cNvPr>
          <p:cNvGrpSpPr/>
          <p:nvPr/>
        </p:nvGrpSpPr>
        <p:grpSpPr>
          <a:xfrm>
            <a:off x="3249614" y="1422401"/>
            <a:ext cx="5743575" cy="974725"/>
            <a:chOff x="1725613" y="1422400"/>
            <a:chExt cx="5743575" cy="974725"/>
          </a:xfrm>
        </p:grpSpPr>
        <p:sp>
          <p:nvSpPr>
            <p:cNvPr id="249" name="Freeform 116">
              <a:extLst>
                <a:ext uri="{FF2B5EF4-FFF2-40B4-BE49-F238E27FC236}">
                  <a16:creationId xmlns:a16="http://schemas.microsoft.com/office/drawing/2014/main" id="{FBB3640C-10D5-044E-A589-81019CE60182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 flipV="1">
              <a:off x="6640513" y="1896746"/>
              <a:ext cx="828675" cy="487679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51" name="Groupe 250">
              <a:extLst>
                <a:ext uri="{FF2B5EF4-FFF2-40B4-BE49-F238E27FC236}">
                  <a16:creationId xmlns:a16="http://schemas.microsoft.com/office/drawing/2014/main" id="{EFC929CB-3FEA-B648-B463-CB4BB15C4C45}"/>
                </a:ext>
              </a:extLst>
            </p:cNvPr>
            <p:cNvGrpSpPr/>
            <p:nvPr/>
          </p:nvGrpSpPr>
          <p:grpSpPr>
            <a:xfrm>
              <a:off x="5002213" y="1447800"/>
              <a:ext cx="1657350" cy="936625"/>
              <a:chOff x="5815013" y="1473200"/>
              <a:chExt cx="1657350" cy="936625"/>
            </a:xfrm>
          </p:grpSpPr>
          <p:sp>
            <p:nvSpPr>
              <p:cNvPr id="252" name="Freeform 116">
                <a:extLst>
                  <a:ext uri="{FF2B5EF4-FFF2-40B4-BE49-F238E27FC236}">
                    <a16:creationId xmlns:a16="http://schemas.microsoft.com/office/drawing/2014/main" id="{EAF2AE32-0806-AC41-AA99-F638CCCBF1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3" name="Freeform 117">
                <a:extLst>
                  <a:ext uri="{FF2B5EF4-FFF2-40B4-BE49-F238E27FC236}">
                    <a16:creationId xmlns:a16="http://schemas.microsoft.com/office/drawing/2014/main" id="{3288F2EA-C442-EF4A-A7BD-1FEA48DF3D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4" name="Groupe 253">
              <a:extLst>
                <a:ext uri="{FF2B5EF4-FFF2-40B4-BE49-F238E27FC236}">
                  <a16:creationId xmlns:a16="http://schemas.microsoft.com/office/drawing/2014/main" id="{F2593C1F-7786-2044-95E9-B9B49F9BA1FA}"/>
                </a:ext>
              </a:extLst>
            </p:cNvPr>
            <p:cNvGrpSpPr/>
            <p:nvPr/>
          </p:nvGrpSpPr>
          <p:grpSpPr>
            <a:xfrm>
              <a:off x="3351213" y="1422400"/>
              <a:ext cx="1657350" cy="936625"/>
              <a:chOff x="5815013" y="1473200"/>
              <a:chExt cx="1657350" cy="936625"/>
            </a:xfrm>
          </p:grpSpPr>
          <p:sp>
            <p:nvSpPr>
              <p:cNvPr id="255" name="Freeform 116">
                <a:extLst>
                  <a:ext uri="{FF2B5EF4-FFF2-40B4-BE49-F238E27FC236}">
                    <a16:creationId xmlns:a16="http://schemas.microsoft.com/office/drawing/2014/main" id="{37469D57-E9A6-9F43-A253-09EEB3F91B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" name="Freeform 117">
                <a:extLst>
                  <a:ext uri="{FF2B5EF4-FFF2-40B4-BE49-F238E27FC236}">
                    <a16:creationId xmlns:a16="http://schemas.microsoft.com/office/drawing/2014/main" id="{880B2212-D342-0741-94F7-A73AC72246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B15A5863-16B6-9841-9785-7D0B8F4C6DB1}"/>
                </a:ext>
              </a:extLst>
            </p:cNvPr>
            <p:cNvGrpSpPr/>
            <p:nvPr/>
          </p:nvGrpSpPr>
          <p:grpSpPr>
            <a:xfrm>
              <a:off x="1725613" y="1460500"/>
              <a:ext cx="1657350" cy="936625"/>
              <a:chOff x="5815013" y="1473200"/>
              <a:chExt cx="1657350" cy="936625"/>
            </a:xfrm>
          </p:grpSpPr>
          <p:sp>
            <p:nvSpPr>
              <p:cNvPr id="258" name="Freeform 116">
                <a:extLst>
                  <a:ext uri="{FF2B5EF4-FFF2-40B4-BE49-F238E27FC236}">
                    <a16:creationId xmlns:a16="http://schemas.microsoft.com/office/drawing/2014/main" id="{0229D867-2C54-F44B-8839-3CE10406F1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9" name="Freeform 117">
                <a:extLst>
                  <a:ext uri="{FF2B5EF4-FFF2-40B4-BE49-F238E27FC236}">
                    <a16:creationId xmlns:a16="http://schemas.microsoft.com/office/drawing/2014/main" id="{8D66AE03-7996-1849-AE18-EBD3074E73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25C2DEA-016C-4849-ABC8-9B451D857798}"/>
              </a:ext>
            </a:extLst>
          </p:cNvPr>
          <p:cNvGrpSpPr/>
          <p:nvPr/>
        </p:nvGrpSpPr>
        <p:grpSpPr>
          <a:xfrm>
            <a:off x="3573463" y="2317750"/>
            <a:ext cx="5053012" cy="1014414"/>
            <a:chOff x="2049463" y="2317750"/>
            <a:chExt cx="5053012" cy="101441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4BA7A22-0A01-FA4F-BD6B-D3E8F8E08D12}"/>
                </a:ext>
              </a:extLst>
            </p:cNvPr>
            <p:cNvGrpSpPr/>
            <p:nvPr/>
          </p:nvGrpSpPr>
          <p:grpSpPr>
            <a:xfrm>
              <a:off x="2049463" y="3230563"/>
              <a:ext cx="5027612" cy="101601"/>
              <a:chOff x="2049463" y="4335463"/>
              <a:chExt cx="5027612" cy="101601"/>
            </a:xfrm>
          </p:grpSpPr>
          <p:sp>
            <p:nvSpPr>
              <p:cNvPr id="261" name="Oval 94">
                <a:extLst>
                  <a:ext uri="{FF2B5EF4-FFF2-40B4-BE49-F238E27FC236}">
                    <a16:creationId xmlns:a16="http://schemas.microsoft.com/office/drawing/2014/main" id="{16744AD3-7D07-AB46-BFDA-1935BA0620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86588" y="4344988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2" name="Oval 95">
                <a:extLst>
                  <a:ext uri="{FF2B5EF4-FFF2-40B4-BE49-F238E27FC236}">
                    <a16:creationId xmlns:a16="http://schemas.microsoft.com/office/drawing/2014/main" id="{954C7ED0-D604-6345-BD82-D9951AFF25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49875" y="4346576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3" name="Oval 96">
                <a:extLst>
                  <a:ext uri="{FF2B5EF4-FFF2-40B4-BE49-F238E27FC236}">
                    <a16:creationId xmlns:a16="http://schemas.microsoft.com/office/drawing/2014/main" id="{57FE9F1C-4502-B948-BCCC-9BBE6184A7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00463" y="43354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4" name="Oval 96">
                <a:extLst>
                  <a:ext uri="{FF2B5EF4-FFF2-40B4-BE49-F238E27FC236}">
                    <a16:creationId xmlns:a16="http://schemas.microsoft.com/office/drawing/2014/main" id="{D78D0055-4EED-FD4A-9217-50031BD99B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9463" y="43354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C7E1E90-7315-6840-AE0D-48BAE7BD4685}"/>
                </a:ext>
              </a:extLst>
            </p:cNvPr>
            <p:cNvGrpSpPr/>
            <p:nvPr/>
          </p:nvGrpSpPr>
          <p:grpSpPr>
            <a:xfrm>
              <a:off x="2087563" y="2317750"/>
              <a:ext cx="5014912" cy="114301"/>
              <a:chOff x="2087563" y="2317750"/>
              <a:chExt cx="5014912" cy="114301"/>
            </a:xfrm>
          </p:grpSpPr>
          <p:grpSp>
            <p:nvGrpSpPr>
              <p:cNvPr id="128" name="Group 124">
                <a:extLst>
                  <a:ext uri="{FF2B5EF4-FFF2-40B4-BE49-F238E27FC236}">
                    <a16:creationId xmlns:a16="http://schemas.microsoft.com/office/drawing/2014/main" id="{037B3649-9D68-4442-B12A-2FE6BE50CF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5863" y="2317750"/>
                <a:ext cx="3376612" cy="101600"/>
                <a:chOff x="1603" y="1627"/>
                <a:chExt cx="2127" cy="64"/>
              </a:xfrm>
              <a:solidFill>
                <a:srgbClr val="FF0000"/>
              </a:solidFill>
            </p:grpSpPr>
            <p:sp>
              <p:nvSpPr>
                <p:cNvPr id="130" name="Oval 125">
                  <a:extLst>
                    <a:ext uri="{FF2B5EF4-FFF2-40B4-BE49-F238E27FC236}">
                      <a16:creationId xmlns:a16="http://schemas.microsoft.com/office/drawing/2014/main" id="{431424FA-713E-454D-9714-737A594B018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73" y="1633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3" name="Oval 126">
                  <a:extLst>
                    <a:ext uri="{FF2B5EF4-FFF2-40B4-BE49-F238E27FC236}">
                      <a16:creationId xmlns:a16="http://schemas.microsoft.com/office/drawing/2014/main" id="{95FBF87F-E533-E64C-8100-B9BAE8A477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2" y="1634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4" name="Oval 127">
                  <a:extLst>
                    <a:ext uri="{FF2B5EF4-FFF2-40B4-BE49-F238E27FC236}">
                      <a16:creationId xmlns:a16="http://schemas.microsoft.com/office/drawing/2014/main" id="{ED1BDD5D-1F04-3248-95EA-B68B38703C7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03" y="1627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65" name="Oval 96">
                <a:extLst>
                  <a:ext uri="{FF2B5EF4-FFF2-40B4-BE49-F238E27FC236}">
                    <a16:creationId xmlns:a16="http://schemas.microsoft.com/office/drawing/2014/main" id="{EDDF22A2-C65F-FB48-AD57-CA00989101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7563" y="23415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83FCB3-E3B7-7345-AA01-11F2B453B396}"/>
              </a:ext>
            </a:extLst>
          </p:cNvPr>
          <p:cNvGrpSpPr/>
          <p:nvPr/>
        </p:nvGrpSpPr>
        <p:grpSpPr>
          <a:xfrm>
            <a:off x="1652854" y="3303484"/>
            <a:ext cx="1407758" cy="748013"/>
            <a:chOff x="128854" y="3303483"/>
            <a:chExt cx="1407758" cy="748013"/>
          </a:xfrm>
        </p:grpSpPr>
        <p:sp>
          <p:nvSpPr>
            <p:cNvPr id="266" name="Text Box 105">
              <a:extLst>
                <a:ext uri="{FF2B5EF4-FFF2-40B4-BE49-F238E27FC236}">
                  <a16:creationId xmlns:a16="http://schemas.microsoft.com/office/drawing/2014/main" id="{3B007558-FE93-674B-AE45-06A1805A3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854" y="3360633"/>
              <a:ext cx="140775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dirty="0">
                  <a:solidFill>
                    <a:srgbClr val="0070C0"/>
                  </a:solidFill>
                </a:rPr>
                <a:t>E = </a:t>
              </a:r>
              <a:r>
                <a:rPr lang="de-DE" dirty="0" err="1">
                  <a:solidFill>
                    <a:srgbClr val="0070C0"/>
                  </a:solidFill>
                </a:rPr>
                <a:t>E</a:t>
              </a:r>
              <a:r>
                <a:rPr lang="de-DE" baseline="-25000" dirty="0" err="1">
                  <a:solidFill>
                    <a:srgbClr val="0070C0"/>
                  </a:solidFill>
                </a:rPr>
                <a:t>inj</a:t>
              </a:r>
              <a:r>
                <a:rPr lang="de-DE" baseline="-25000" dirty="0">
                  <a:solidFill>
                    <a:srgbClr val="0070C0"/>
                  </a:solidFill>
                </a:rPr>
                <a:t> </a:t>
              </a:r>
              <a:r>
                <a:rPr lang="de-DE" dirty="0">
                  <a:solidFill>
                    <a:srgbClr val="0070C0"/>
                  </a:solidFill>
                </a:rPr>
                <a:t>+</a:t>
              </a:r>
              <a:r>
                <a:rPr lang="de-DE" dirty="0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dirty="0">
                  <a:solidFill>
                    <a:srgbClr val="0070C0"/>
                  </a:solidFill>
                </a:rPr>
                <a:t>E</a:t>
              </a:r>
            </a:p>
          </p:txBody>
        </p:sp>
        <p:sp>
          <p:nvSpPr>
            <p:cNvPr id="267" name="Textfeld 1">
              <a:extLst>
                <a:ext uri="{FF2B5EF4-FFF2-40B4-BE49-F238E27FC236}">
                  <a16:creationId xmlns:a16="http://schemas.microsoft.com/office/drawing/2014/main" id="{78A897DA-ACA8-9F43-AD33-A59E96D960D0}"/>
                </a:ext>
              </a:extLst>
            </p:cNvPr>
            <p:cNvSpPr txBox="1"/>
            <p:nvPr/>
          </p:nvSpPr>
          <p:spPr>
            <a:xfrm>
              <a:off x="601977" y="3743719"/>
              <a:ext cx="8959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5">
                      <a:lumMod val="75000"/>
                    </a:schemeClr>
                  </a:solidFill>
                  <a:latin typeface="Symbol" panose="05050102010706020507" pitchFamily="18" charset="2"/>
                </a:rPr>
                <a:t>(b </a:t>
              </a:r>
              <a:r>
                <a:rPr lang="en-GB" sz="1400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~ 1)</a:t>
              </a:r>
              <a:endParaRPr lang="en-GB" sz="1400" dirty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83129182-B11B-9945-B00A-C99903A58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708" y="3303483"/>
              <a:ext cx="900112" cy="0"/>
            </a:xfrm>
            <a:prstGeom prst="straightConnector1">
              <a:avLst/>
            </a:prstGeom>
            <a:ln w="38100"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C46506CF-97A1-9347-AB99-F9DA6EB797CA}"/>
              </a:ext>
            </a:extLst>
          </p:cNvPr>
          <p:cNvGrpSpPr/>
          <p:nvPr/>
        </p:nvGrpSpPr>
        <p:grpSpPr>
          <a:xfrm>
            <a:off x="2139951" y="3182938"/>
            <a:ext cx="8340770" cy="1833562"/>
            <a:chOff x="615950" y="3182938"/>
            <a:chExt cx="8340770" cy="1833562"/>
          </a:xfrm>
        </p:grpSpPr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CA418186-B417-804D-AB91-EA8572AC568E}"/>
                </a:ext>
              </a:extLst>
            </p:cNvPr>
            <p:cNvGrpSpPr/>
            <p:nvPr/>
          </p:nvGrpSpPr>
          <p:grpSpPr>
            <a:xfrm>
              <a:off x="615950" y="3182938"/>
              <a:ext cx="8340770" cy="1833562"/>
              <a:chOff x="615950" y="3182938"/>
              <a:chExt cx="8340770" cy="1833562"/>
            </a:xfrm>
          </p:grpSpPr>
          <p:sp>
            <p:nvSpPr>
              <p:cNvPr id="95" name="Arc 90">
                <a:extLst>
                  <a:ext uri="{FF2B5EF4-FFF2-40B4-BE49-F238E27FC236}">
                    <a16:creationId xmlns:a16="http://schemas.microsoft.com/office/drawing/2014/main" id="{DBE6D62E-E951-444A-8915-795552C8AE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407" y="3596481"/>
                <a:ext cx="1828800" cy="10017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C00000"/>
                </a:solidFill>
                <a:round/>
                <a:headEnd type="triangl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6" name="Arc 91">
                <a:extLst>
                  <a:ext uri="{FF2B5EF4-FFF2-40B4-BE49-F238E27FC236}">
                    <a16:creationId xmlns:a16="http://schemas.microsoft.com/office/drawing/2014/main" id="{8E77F800-F88F-4945-BB3B-260F9BF0468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7023894" y="3598069"/>
                <a:ext cx="1828800" cy="100171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C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7" name="Line 92">
                <a:extLst>
                  <a:ext uri="{FF2B5EF4-FFF2-40B4-BE49-F238E27FC236}">
                    <a16:creationId xmlns:a16="http://schemas.microsoft.com/office/drawing/2014/main" id="{10A9F740-1327-4348-936C-CECD9D5C6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200" y="5016500"/>
                <a:ext cx="5842000" cy="0"/>
              </a:xfrm>
              <a:prstGeom prst="line">
                <a:avLst/>
              </a:prstGeom>
              <a:noFill/>
              <a:ln w="31750">
                <a:solidFill>
                  <a:srgbClr val="C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 Box 97">
                <a:extLst>
                  <a:ext uri="{FF2B5EF4-FFF2-40B4-BE49-F238E27FC236}">
                    <a16:creationId xmlns:a16="http://schemas.microsoft.com/office/drawing/2014/main" id="{F907A762-D6EF-5C4A-8A6C-C0095C3A4F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424" y="4605338"/>
                <a:ext cx="2080789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2000" b="1" dirty="0">
                    <a:solidFill>
                      <a:srgbClr val="C00000"/>
                    </a:solidFill>
                  </a:rPr>
                  <a:t>L = n 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· </a:t>
                </a:r>
                <a:r>
                  <a:rPr lang="en-US" sz="2000" b="1" dirty="0">
                    <a:solidFill>
                      <a:srgbClr val="C00000"/>
                    </a:solidFill>
                    <a:latin typeface="Symbol" pitchFamily="18" charset="2"/>
                    <a:cs typeface="Times New Roman" pitchFamily="18" charset="0"/>
                  </a:rPr>
                  <a:t>l</a:t>
                </a:r>
                <a:r>
                  <a:rPr lang="en-US" sz="2000" b="1" dirty="0">
                    <a:solidFill>
                      <a:srgbClr val="C00000"/>
                    </a:solidFill>
                    <a:cs typeface="Times New Roman" pitchFamily="18" charset="0"/>
                  </a:rPr>
                  <a:t> + </a:t>
                </a:r>
                <a:r>
                  <a:rPr lang="en-US" sz="2000" b="1" dirty="0">
                    <a:solidFill>
                      <a:srgbClr val="C00000"/>
                    </a:solidFill>
                    <a:latin typeface="Symbol" pitchFamily="18" charset="2"/>
                    <a:cs typeface="Times New Roman" pitchFamily="18" charset="0"/>
                  </a:rPr>
                  <a:t>l </a:t>
                </a:r>
                <a:r>
                  <a:rPr lang="en-US" sz="2000" b="1" dirty="0">
                    <a:solidFill>
                      <a:srgbClr val="C00000"/>
                    </a:solidFill>
                    <a:cs typeface="Times New Roman" pitchFamily="18" charset="0"/>
                  </a:rPr>
                  <a:t>/ 2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Text Box 105">
                <a:extLst>
                  <a:ext uri="{FF2B5EF4-FFF2-40B4-BE49-F238E27FC236}">
                    <a16:creationId xmlns:a16="http://schemas.microsoft.com/office/drawing/2014/main" id="{F0474C10-A48E-C445-AF8F-DF4BFBAB2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8962" y="3276384"/>
                <a:ext cx="140775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dirty="0">
                    <a:solidFill>
                      <a:srgbClr val="C00000"/>
                    </a:solidFill>
                  </a:rPr>
                  <a:t>E = </a:t>
                </a:r>
                <a:r>
                  <a:rPr lang="de-DE" dirty="0" err="1">
                    <a:solidFill>
                      <a:srgbClr val="C00000"/>
                    </a:solidFill>
                  </a:rPr>
                  <a:t>E</a:t>
                </a:r>
                <a:r>
                  <a:rPr lang="de-DE" baseline="-25000" dirty="0" err="1">
                    <a:solidFill>
                      <a:srgbClr val="C00000"/>
                    </a:solidFill>
                  </a:rPr>
                  <a:t>inj</a:t>
                </a:r>
                <a:r>
                  <a:rPr lang="de-DE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>
                    <a:solidFill>
                      <a:srgbClr val="C00000"/>
                    </a:solidFill>
                  </a:rPr>
                  <a:t>+</a:t>
                </a:r>
                <a:r>
                  <a:rPr lang="de-DE" dirty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de-DE" dirty="0">
                    <a:solidFill>
                      <a:srgbClr val="C00000"/>
                    </a:solidFill>
                  </a:rPr>
                  <a:t>E</a:t>
                </a:r>
              </a:p>
            </p:txBody>
          </p:sp>
        </p:grp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140EA01F-1EFD-CA4F-9CE3-9FF60DAB6092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 flipH="1">
              <a:off x="7890433" y="3198813"/>
              <a:ext cx="921780" cy="1001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75DABAE1-16B3-5249-A20A-31FD05F3AE9D}"/>
              </a:ext>
            </a:extLst>
          </p:cNvPr>
          <p:cNvSpPr txBox="1"/>
          <p:nvPr/>
        </p:nvSpPr>
        <p:spPr>
          <a:xfrm>
            <a:off x="1780720" y="5904860"/>
            <a:ext cx="855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Deceleration = “loss free” energy storage (in the beam)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Energy recovery</a:t>
            </a:r>
          </a:p>
        </p:txBody>
      </p:sp>
      <p:sp>
        <p:nvSpPr>
          <p:cNvPr id="250" name="Espace réservé du numéro de diapositive 4">
            <a:extLst>
              <a:ext uri="{FF2B5EF4-FFF2-40B4-BE49-F238E27FC236}">
                <a16:creationId xmlns:a16="http://schemas.microsoft.com/office/drawing/2014/main" id="{65D27A1B-B1D2-4A4D-AB0E-B42A55F9646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60" name="ZoneTexte 9">
            <a:extLst>
              <a:ext uri="{FF2B5EF4-FFF2-40B4-BE49-F238E27FC236}">
                <a16:creationId xmlns:a16="http://schemas.microsoft.com/office/drawing/2014/main" id="{ABD5D286-B18B-984E-8844-00E5514AF231}"/>
              </a:ext>
            </a:extLst>
          </p:cNvPr>
          <p:cNvSpPr txBox="1"/>
          <p:nvPr/>
        </p:nvSpPr>
        <p:spPr>
          <a:xfrm>
            <a:off x="228716" y="251097"/>
            <a:ext cx="619326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Introduction- Energy recovery in RF fields</a:t>
            </a:r>
            <a:endParaRPr lang="en-GB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268" name="Connecteur droit 267">
            <a:extLst>
              <a:ext uri="{FF2B5EF4-FFF2-40B4-BE49-F238E27FC236}">
                <a16:creationId xmlns:a16="http://schemas.microsoft.com/office/drawing/2014/main" id="{54E1B80F-D3A7-9B41-B22C-FAE16FF0A781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Image 269">
            <a:extLst>
              <a:ext uri="{FF2B5EF4-FFF2-40B4-BE49-F238E27FC236}">
                <a16:creationId xmlns:a16="http://schemas.microsoft.com/office/drawing/2014/main" id="{79588680-7FC1-9342-AC7C-D2ECA22D4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FD57EE8-B7B0-704D-90E6-2FA46A6DBA33}"/>
              </a:ext>
            </a:extLst>
          </p:cNvPr>
          <p:cNvGrpSpPr/>
          <p:nvPr/>
        </p:nvGrpSpPr>
        <p:grpSpPr>
          <a:xfrm>
            <a:off x="1424575" y="2779592"/>
            <a:ext cx="8942580" cy="2237655"/>
            <a:chOff x="1562034" y="4404445"/>
            <a:chExt cx="8942580" cy="2237655"/>
          </a:xfrm>
        </p:grpSpPr>
        <p:grpSp>
          <p:nvGrpSpPr>
            <p:cNvPr id="271" name="Groupe 270">
              <a:extLst>
                <a:ext uri="{FF2B5EF4-FFF2-40B4-BE49-F238E27FC236}">
                  <a16:creationId xmlns:a16="http://schemas.microsoft.com/office/drawing/2014/main" id="{E4FFDB05-DF97-7840-B283-CB7ADBDDD8B5}"/>
                </a:ext>
              </a:extLst>
            </p:cNvPr>
            <p:cNvGrpSpPr/>
            <p:nvPr/>
          </p:nvGrpSpPr>
          <p:grpSpPr>
            <a:xfrm>
              <a:off x="2292351" y="4404445"/>
              <a:ext cx="8212263" cy="2237655"/>
              <a:chOff x="615950" y="2778845"/>
              <a:chExt cx="8212263" cy="2237655"/>
            </a:xfrm>
          </p:grpSpPr>
          <p:sp>
            <p:nvSpPr>
              <p:cNvPr id="273" name="Arc 90">
                <a:extLst>
                  <a:ext uri="{FF2B5EF4-FFF2-40B4-BE49-F238E27FC236}">
                    <a16:creationId xmlns:a16="http://schemas.microsoft.com/office/drawing/2014/main" id="{D199A437-0B06-5246-9E5E-4C3C1FA9A9A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407" y="3596481"/>
                <a:ext cx="1828800" cy="10017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0070C0"/>
                </a:solidFill>
                <a:round/>
                <a:headEnd type="triangl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4" name="Arc 91">
                <a:extLst>
                  <a:ext uri="{FF2B5EF4-FFF2-40B4-BE49-F238E27FC236}">
                    <a16:creationId xmlns:a16="http://schemas.microsoft.com/office/drawing/2014/main" id="{EC38A85D-1E66-5248-9132-EF33CCC8665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7023894" y="3598069"/>
                <a:ext cx="1828800" cy="100171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275" name="Line 92">
                <a:extLst>
                  <a:ext uri="{FF2B5EF4-FFF2-40B4-BE49-F238E27FC236}">
                    <a16:creationId xmlns:a16="http://schemas.microsoft.com/office/drawing/2014/main" id="{EF2A22A0-BAD5-ED4C-BDF8-488F41403D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200" y="5016500"/>
                <a:ext cx="5842000" cy="0"/>
              </a:xfrm>
              <a:prstGeom prst="line">
                <a:avLst/>
              </a:prstGeom>
              <a:noFill/>
              <a:ln w="3175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Text Box 97">
                <a:extLst>
                  <a:ext uri="{FF2B5EF4-FFF2-40B4-BE49-F238E27FC236}">
                    <a16:creationId xmlns:a16="http://schemas.microsoft.com/office/drawing/2014/main" id="{AE53742F-7265-CA4D-B74C-4E575BABBD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424" y="4605338"/>
                <a:ext cx="2080789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2000" b="1" dirty="0">
                    <a:solidFill>
                      <a:srgbClr val="0070C0"/>
                    </a:solidFill>
                  </a:rPr>
                  <a:t>L = n </a:t>
                </a:r>
                <a:r>
                  <a:rPr lang="en-US" sz="2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· </a:t>
                </a:r>
                <a:r>
                  <a:rPr lang="en-US" sz="2000" b="1" dirty="0">
                    <a:solidFill>
                      <a:srgbClr val="0070C0"/>
                    </a:solidFill>
                    <a:latin typeface="Symbol" pitchFamily="18" charset="2"/>
                    <a:cs typeface="Times New Roman" pitchFamily="18" charset="0"/>
                  </a:rPr>
                  <a:t>l</a:t>
                </a:r>
                <a:r>
                  <a:rPr lang="en-US" sz="20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endParaRPr lang="en-US" sz="2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7" name="Text Box 105">
                <a:extLst>
                  <a:ext uri="{FF2B5EF4-FFF2-40B4-BE49-F238E27FC236}">
                    <a16:creationId xmlns:a16="http://schemas.microsoft.com/office/drawing/2014/main" id="{5D20D52D-2830-7E4A-A4A2-A1D33199A6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8621" y="2778845"/>
                <a:ext cx="1319592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rgbClr val="0070C0"/>
                    </a:solidFill>
                  </a:rPr>
                  <a:t>E </a:t>
                </a:r>
                <a:r>
                  <a:rPr lang="de-DE" sz="1600" dirty="0">
                    <a:solidFill>
                      <a:srgbClr val="0070C0"/>
                    </a:solidFill>
                  </a:rPr>
                  <a:t>= </a:t>
                </a:r>
                <a:r>
                  <a:rPr lang="de-DE" sz="1600" dirty="0" err="1">
                    <a:solidFill>
                      <a:srgbClr val="0070C0"/>
                    </a:solidFill>
                  </a:rPr>
                  <a:t>E</a:t>
                </a:r>
                <a:r>
                  <a:rPr lang="de-DE" sz="1600" baseline="-25000" dirty="0" err="1">
                    <a:solidFill>
                      <a:srgbClr val="0070C0"/>
                    </a:solidFill>
                  </a:rPr>
                  <a:t>inj</a:t>
                </a:r>
                <a:r>
                  <a:rPr lang="de-DE" sz="1600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de-DE" sz="1600" dirty="0">
                    <a:solidFill>
                      <a:srgbClr val="0070C0"/>
                    </a:solidFill>
                  </a:rPr>
                  <a:t>+</a:t>
                </a:r>
                <a:r>
                  <a:rPr lang="de-DE" sz="1600" dirty="0">
                    <a:solidFill>
                      <a:srgbClr val="0070C0"/>
                    </a:solidFill>
                    <a:latin typeface="Symbol" pitchFamily="18" charset="2"/>
                  </a:rPr>
                  <a:t>D</a:t>
                </a:r>
                <a:r>
                  <a:rPr lang="de-DE" sz="1600" dirty="0">
                    <a:solidFill>
                      <a:srgbClr val="0070C0"/>
                    </a:solidFill>
                  </a:rPr>
                  <a:t>E</a:t>
                </a:r>
              </a:p>
            </p:txBody>
          </p:sp>
        </p:grpSp>
        <p:sp>
          <p:nvSpPr>
            <p:cNvPr id="278" name="Text Box 105">
              <a:extLst>
                <a:ext uri="{FF2B5EF4-FFF2-40B4-BE49-F238E27FC236}">
                  <a16:creationId xmlns:a16="http://schemas.microsoft.com/office/drawing/2014/main" id="{3F24E644-D9D9-2649-B514-AF000BF00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2034" y="4454498"/>
              <a:ext cx="156324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sz="2000" dirty="0">
                  <a:solidFill>
                    <a:srgbClr val="0070C0"/>
                  </a:solidFill>
                </a:rPr>
                <a:t>E = </a:t>
              </a:r>
              <a:r>
                <a:rPr lang="de-DE" sz="1600" dirty="0" err="1">
                  <a:solidFill>
                    <a:srgbClr val="0070C0"/>
                  </a:solidFill>
                </a:rPr>
                <a:t>E</a:t>
              </a:r>
              <a:r>
                <a:rPr lang="de-DE" sz="1600" baseline="-25000" dirty="0" err="1">
                  <a:solidFill>
                    <a:srgbClr val="0070C0"/>
                  </a:solidFill>
                </a:rPr>
                <a:t>inj</a:t>
              </a:r>
              <a:r>
                <a:rPr lang="de-DE" sz="1600" baseline="-25000" dirty="0">
                  <a:solidFill>
                    <a:srgbClr val="0070C0"/>
                  </a:solidFill>
                </a:rPr>
                <a:t> </a:t>
              </a:r>
              <a:r>
                <a:rPr lang="de-DE" sz="1600" dirty="0">
                  <a:solidFill>
                    <a:srgbClr val="0070C0"/>
                  </a:solidFill>
                </a:rPr>
                <a:t>+2 </a:t>
              </a:r>
              <a:r>
                <a:rPr lang="de-DE" sz="1600" dirty="0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1600" dirty="0">
                  <a:solidFill>
                    <a:srgbClr val="0070C0"/>
                  </a:solidFill>
                </a:rPr>
                <a:t>E</a:t>
              </a:r>
            </a:p>
          </p:txBody>
        </p:sp>
        <p:cxnSp>
          <p:nvCxnSpPr>
            <p:cNvPr id="279" name="Connecteur droit avec flèche 278">
              <a:extLst>
                <a:ext uri="{FF2B5EF4-FFF2-40B4-BE49-F238E27FC236}">
                  <a16:creationId xmlns:a16="http://schemas.microsoft.com/office/drawing/2014/main" id="{CDB23AA6-77B4-6945-A4E5-282ACDFAE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3635" y="4833717"/>
              <a:ext cx="989106" cy="1635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Espace réservé du pied de page 2">
            <a:extLst>
              <a:ext uri="{FF2B5EF4-FFF2-40B4-BE49-F238E27FC236}">
                <a16:creationId xmlns:a16="http://schemas.microsoft.com/office/drawing/2014/main" id="{790615C7-81EB-1448-B84D-5746DC9E629F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69" name="Espace réservé du pied de page 2">
            <a:extLst>
              <a:ext uri="{FF2B5EF4-FFF2-40B4-BE49-F238E27FC236}">
                <a16:creationId xmlns:a16="http://schemas.microsoft.com/office/drawing/2014/main" id="{0394E63E-5976-E044-AEF0-683476A0B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31653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ZoneTexte 23"/>
          <p:cNvSpPr txBox="1"/>
          <p:nvPr/>
        </p:nvSpPr>
        <p:spPr>
          <a:xfrm>
            <a:off x="278674" y="263797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Bunch recombination pattern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477B38-DEB8-9941-9BCA-F0662B32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15" y="1616674"/>
            <a:ext cx="4394200" cy="1016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D408A5-E56B-C54E-817B-0D7BE287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67" y="4037913"/>
            <a:ext cx="4445000" cy="12954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C89E1B-004C-F14D-A4F7-3B1D111F782F}"/>
              </a:ext>
            </a:extLst>
          </p:cNvPr>
          <p:cNvSpPr txBox="1"/>
          <p:nvPr/>
        </p:nvSpPr>
        <p:spPr>
          <a:xfrm>
            <a:off x="1981200" y="1141449"/>
            <a:ext cx="820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Basic RF structure, without recirculation: Bunches are injected every 25 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680D7F-BDC0-C84D-A6CD-55D591F26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067" y="4183107"/>
            <a:ext cx="2374900" cy="11176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CB43BFC-A396-734B-B968-5D6A8E0E4BE9}"/>
              </a:ext>
            </a:extLst>
          </p:cNvPr>
          <p:cNvSpPr txBox="1"/>
          <p:nvPr/>
        </p:nvSpPr>
        <p:spPr>
          <a:xfrm>
            <a:off x="1972959" y="2801369"/>
            <a:ext cx="90267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When recirculation occurs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bunches at different turns in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3" indent="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Ovoid bunches in the same bucket</a:t>
            </a:r>
          </a:p>
          <a:p>
            <a:pPr lvl="3" indent="0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 Recombination pattern adjusted by tuning returned arcs length of the required integer of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171C251-D587-5A4B-B939-A433AACABB04}"/>
              </a:ext>
            </a:extLst>
          </p:cNvPr>
          <p:cNvSpPr txBox="1"/>
          <p:nvPr/>
        </p:nvSpPr>
        <p:spPr>
          <a:xfrm>
            <a:off x="1964719" y="5545610"/>
            <a:ext cx="843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Maximize the distance between the lowest energy bunches (     &amp;      ): ovoid reducing the BBU threshold current due to the influence of HOMs kicks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Achieve a nearly constant bunch spacing: minimize collective effects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7343B81-B308-554A-8B11-CA9231462068}"/>
              </a:ext>
            </a:extLst>
          </p:cNvPr>
          <p:cNvGrpSpPr/>
          <p:nvPr/>
        </p:nvGrpSpPr>
        <p:grpSpPr>
          <a:xfrm>
            <a:off x="7776521" y="5573199"/>
            <a:ext cx="252000" cy="276999"/>
            <a:chOff x="6944501" y="5617175"/>
            <a:chExt cx="252000" cy="276999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2845417-B48D-1148-815F-D13055169D9D}"/>
                </a:ext>
              </a:extLst>
            </p:cNvPr>
            <p:cNvSpPr/>
            <p:nvPr/>
          </p:nvSpPr>
          <p:spPr>
            <a:xfrm>
              <a:off x="6944501" y="5622324"/>
              <a:ext cx="252000" cy="25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71D909-5227-6D42-BCEB-8D2D660174D5}"/>
                </a:ext>
              </a:extLst>
            </p:cNvPr>
            <p:cNvSpPr txBox="1"/>
            <p:nvPr/>
          </p:nvSpPr>
          <p:spPr>
            <a:xfrm>
              <a:off x="6945871" y="5617175"/>
              <a:ext cx="2334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04F3ECB-F2DE-B544-9FC8-99F4BFC2C702}"/>
              </a:ext>
            </a:extLst>
          </p:cNvPr>
          <p:cNvGrpSpPr/>
          <p:nvPr/>
        </p:nvGrpSpPr>
        <p:grpSpPr>
          <a:xfrm>
            <a:off x="8246074" y="5583553"/>
            <a:ext cx="256127" cy="276999"/>
            <a:chOff x="7661187" y="5638797"/>
            <a:chExt cx="256127" cy="276999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2C2DE0E-A4BB-5842-B03A-F24780A967E8}"/>
                </a:ext>
              </a:extLst>
            </p:cNvPr>
            <p:cNvSpPr/>
            <p:nvPr/>
          </p:nvSpPr>
          <p:spPr>
            <a:xfrm>
              <a:off x="7665314" y="5638797"/>
              <a:ext cx="252000" cy="25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508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2399C43-4192-814B-9EE2-07D1CA47B6EB}"/>
                </a:ext>
              </a:extLst>
            </p:cNvPr>
            <p:cNvSpPr txBox="1"/>
            <p:nvPr/>
          </p:nvSpPr>
          <p:spPr>
            <a:xfrm>
              <a:off x="7661187" y="5638797"/>
              <a:ext cx="2355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CA03C797-04BC-C143-A447-B62F75EFE039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30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8793189-7893-674D-9161-A4630026B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46A6817-F5C9-D549-8DCB-A1EBC05AAA5B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3">
            <a:extLst>
              <a:ext uri="{FF2B5EF4-FFF2-40B4-BE49-F238E27FC236}">
                <a16:creationId xmlns:a16="http://schemas.microsoft.com/office/drawing/2014/main" id="{275CF45A-465C-FA4D-BCC2-05C228BEA954}"/>
              </a:ext>
            </a:extLst>
          </p:cNvPr>
          <p:cNvSpPr txBox="1"/>
          <p:nvPr/>
        </p:nvSpPr>
        <p:spPr>
          <a:xfrm>
            <a:off x="5116855" y="723557"/>
            <a:ext cx="5225568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JLAB Collaboration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ce réservé du pied de page 2">
            <a:extLst>
              <a:ext uri="{FF2B5EF4-FFF2-40B4-BE49-F238E27FC236}">
                <a16:creationId xmlns:a16="http://schemas.microsoft.com/office/drawing/2014/main" id="{AB78D737-D020-F14F-BDA0-CAF930CC1569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7" name="Espace réservé du pied de page 2">
            <a:extLst>
              <a:ext uri="{FF2B5EF4-FFF2-40B4-BE49-F238E27FC236}">
                <a16:creationId xmlns:a16="http://schemas.microsoft.com/office/drawing/2014/main" id="{CDCFE09C-ABD3-2447-A531-54A26ECD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8418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3728489D-E40B-6E4A-A1EA-386DE10F2D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546" name="ZoneTexte 6"/>
          <p:cNvSpPr txBox="1"/>
          <p:nvPr/>
        </p:nvSpPr>
        <p:spPr>
          <a:xfrm>
            <a:off x="177419" y="833881"/>
            <a:ext cx="11232107" cy="263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The PERLE injector consists of: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A DC photoemission electron gun (The ALICE DC gun to be upgraded).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A bunching and focusing section: 401 MHz normal conducting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buncher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cavity placed between two solenoid.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A superconducting booster with five 802 MHz cavities individually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feeded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and controlled on amplitudes and phases.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Merger to transport the beam into the main LINAC,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Beam diagnostics to be placed between components.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Spin manipulator for the polarised electrons option. </a:t>
            </a:r>
            <a:endParaRPr lang="en-GB" dirty="0">
              <a:latin typeface="+mn-lt"/>
            </a:endParaRPr>
          </a:p>
        </p:txBody>
      </p:sp>
      <p:sp>
        <p:nvSpPr>
          <p:cNvPr id="556" name="ZoneTexte 16"/>
          <p:cNvSpPr txBox="1"/>
          <p:nvPr/>
        </p:nvSpPr>
        <p:spPr>
          <a:xfrm>
            <a:off x="236018" y="251097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Electron source and injector:</a:t>
            </a:r>
          </a:p>
        </p:txBody>
      </p:sp>
      <p:sp>
        <p:nvSpPr>
          <p:cNvPr id="15" name="ZoneTexte 13"/>
          <p:cNvSpPr txBox="1"/>
          <p:nvPr/>
        </p:nvSpPr>
        <p:spPr>
          <a:xfrm>
            <a:off x="3653094" y="634657"/>
            <a:ext cx="6689329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STFC Daresbury- Univ. Liverpool Collaboration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353FDDE-2DEE-7342-AA5F-078D65A086CF}"/>
              </a:ext>
            </a:extLst>
          </p:cNvPr>
          <p:cNvGrpSpPr/>
          <p:nvPr/>
        </p:nvGrpSpPr>
        <p:grpSpPr>
          <a:xfrm>
            <a:off x="1168783" y="3465754"/>
            <a:ext cx="10240743" cy="3015037"/>
            <a:chOff x="276314" y="3420382"/>
            <a:chExt cx="8709941" cy="321819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1E12B9FD-30EE-944B-A60E-4B7E9C8DF62C}"/>
                </a:ext>
              </a:extLst>
            </p:cNvPr>
            <p:cNvGrpSpPr/>
            <p:nvPr/>
          </p:nvGrpSpPr>
          <p:grpSpPr>
            <a:xfrm>
              <a:off x="276314" y="3420382"/>
              <a:ext cx="8709941" cy="3218199"/>
              <a:chOff x="263956" y="3272098"/>
              <a:chExt cx="8967966" cy="3218199"/>
            </a:xfrm>
          </p:grpSpPr>
          <p:sp>
            <p:nvSpPr>
              <p:cNvPr id="552" name="ZoneTexte 12"/>
              <p:cNvSpPr txBox="1"/>
              <p:nvPr/>
            </p:nvSpPr>
            <p:spPr>
              <a:xfrm>
                <a:off x="3857593" y="5589966"/>
                <a:ext cx="5374329" cy="9003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Photocathodes choice:</a:t>
                </a:r>
              </a:p>
              <a:p>
                <a:pPr marL="171450" indent="-171450">
                  <a:lnSpc>
                    <a:spcPct val="120000"/>
                  </a:lnSpc>
                  <a:buFont typeface="Wingdings" pitchFamily="2" charset="2"/>
                  <a:buChar char="Ø"/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Sb-based photocathodes (unpolarized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 electrons</a:t>
                </a: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 operated at 350 kV</a:t>
                </a:r>
                <a:endParaRPr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71450" indent="-171450">
                  <a:lnSpc>
                    <a:spcPct val="120000"/>
                  </a:lnSpc>
                  <a:buFont typeface="Wingdings" pitchFamily="2" charset="2"/>
                  <a:buChar char="Ø"/>
                  <a:defRPr sz="12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GaAs photocathodes (polarized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 electrons</a:t>
                </a:r>
                <a:r>
                  <a:rPr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 operated at 220 kV</a:t>
                </a:r>
              </a:p>
            </p:txBody>
          </p:sp>
          <p:pic>
            <p:nvPicPr>
              <p:cNvPr id="14" name="Picture 15" descr="Picture1">
                <a:extLst>
                  <a:ext uri="{FF2B5EF4-FFF2-40B4-BE49-F238E27FC236}">
                    <a16:creationId xmlns:a16="http://schemas.microsoft.com/office/drawing/2014/main" id="{10397F14-969C-FE4E-B451-FA4DE0A78E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556" y="3984885"/>
                <a:ext cx="8570913" cy="1420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16">
                <a:extLst>
                  <a:ext uri="{FF2B5EF4-FFF2-40B4-BE49-F238E27FC236}">
                    <a16:creationId xmlns:a16="http://schemas.microsoft.com/office/drawing/2014/main" id="{7D6ACE86-4112-6741-8202-22A5934A5F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956" y="3275273"/>
                <a:ext cx="1848251" cy="343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Photocathode gun</a:t>
                </a:r>
                <a:endParaRPr lang="en-US" alt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266DDEF4-C842-8E43-B6D2-6DFE314469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643" y="5590966"/>
                <a:ext cx="2011363" cy="328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Focusing solenoids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18">
                <a:extLst>
                  <a:ext uri="{FF2B5EF4-FFF2-40B4-BE49-F238E27FC236}">
                    <a16:creationId xmlns:a16="http://schemas.microsoft.com/office/drawing/2014/main" id="{86C20CE3-DCC8-F541-9191-11DBB1870B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0606" y="3919798"/>
                <a:ext cx="1041797" cy="343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Light box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AA90530B-ED4E-0A48-AAB6-91BC8678A9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11881" y="3272098"/>
                <a:ext cx="960645" cy="343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Buncher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0">
                <a:extLst>
                  <a:ext uri="{FF2B5EF4-FFF2-40B4-BE49-F238E27FC236}">
                    <a16:creationId xmlns:a16="http://schemas.microsoft.com/office/drawing/2014/main" id="{B2AE1A25-9AD4-A245-B112-82F4F98C8A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7781" y="3327533"/>
                <a:ext cx="1317378" cy="343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SRF booster</a:t>
                </a:r>
                <a:endPara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4ED57F39-EE83-3D4A-82EE-AD1FB3D32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0055" y="4981224"/>
                <a:ext cx="1287950" cy="6117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Line 23">
                <a:extLst>
                  <a:ext uri="{FF2B5EF4-FFF2-40B4-BE49-F238E27FC236}">
                    <a16:creationId xmlns:a16="http://schemas.microsoft.com/office/drawing/2014/main" id="{0265B832-51F3-324A-9022-7EE2AFE8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206931" y="5067560"/>
                <a:ext cx="873124" cy="525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Line 25">
                <a:extLst>
                  <a:ext uri="{FF2B5EF4-FFF2-40B4-BE49-F238E27FC236}">
                    <a16:creationId xmlns:a16="http://schemas.microsoft.com/office/drawing/2014/main" id="{88EEEFFE-A52F-A549-9505-E1DF57AAC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9419" y="3641985"/>
                <a:ext cx="611187" cy="6445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Line 27">
                <a:extLst>
                  <a:ext uri="{FF2B5EF4-FFF2-40B4-BE49-F238E27FC236}">
                    <a16:creationId xmlns:a16="http://schemas.microsoft.com/office/drawing/2014/main" id="{AA58FA09-6704-0041-A2BC-4850CDE0C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9556" y="4286510"/>
                <a:ext cx="76200" cy="1666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Line 28">
                <a:extLst>
                  <a:ext uri="{FF2B5EF4-FFF2-40B4-BE49-F238E27FC236}">
                    <a16:creationId xmlns:a16="http://schemas.microsoft.com/office/drawing/2014/main" id="{C7419018-DD7F-AB48-8625-BEE3115C4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37306" y="3632460"/>
                <a:ext cx="280988" cy="8207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Line 29">
                <a:extLst>
                  <a:ext uri="{FF2B5EF4-FFF2-40B4-BE49-F238E27FC236}">
                    <a16:creationId xmlns:a16="http://schemas.microsoft.com/office/drawing/2014/main" id="{DE837837-F09A-F44A-996D-B9180B8F8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3894" y="3632460"/>
                <a:ext cx="249237" cy="8207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145945C-1170-A54C-96A6-64F29375C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0700" y="4540250"/>
              <a:ext cx="3860800" cy="698500"/>
            </a:xfrm>
            <a:prstGeom prst="rect">
              <a:avLst/>
            </a:prstGeom>
          </p:spPr>
        </p:pic>
      </p:grp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D5DF8AB-4745-A64F-BDDF-576E70E752E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6DD71971-177B-C244-8FF8-CC60BECE1B25}"/>
              </a:ext>
            </a:extLst>
          </p:cNvPr>
          <p:cNvSpPr txBox="1"/>
          <p:nvPr/>
        </p:nvSpPr>
        <p:spPr>
          <a:xfrm>
            <a:off x="304258" y="5975250"/>
            <a:ext cx="481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 laser choice:</a:t>
            </a:r>
          </a:p>
          <a:p>
            <a:r>
              <a:rPr lang="en-GB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Nd:YAG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(532 nm) or </a:t>
            </a:r>
            <a:r>
              <a:rPr lang="en-GB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Ti:Sapphire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laser (400 nm).</a:t>
            </a:r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8B1A040C-C7E1-DE49-AF15-7D57613AAB5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31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082F117-70E8-5341-973F-55F719860F6D}"/>
              </a:ext>
            </a:extLst>
          </p:cNvPr>
          <p:cNvSpPr txBox="1"/>
          <p:nvPr/>
        </p:nvSpPr>
        <p:spPr>
          <a:xfrm>
            <a:off x="9230208" y="1118901"/>
            <a:ext cx="26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Courtesy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Ben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Hounsell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Espace réservé du pied de page 2">
            <a:extLst>
              <a:ext uri="{FF2B5EF4-FFF2-40B4-BE49-F238E27FC236}">
                <a16:creationId xmlns:a16="http://schemas.microsoft.com/office/drawing/2014/main" id="{2A34E173-D49C-504F-AEE5-14D70EEF825D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34" name="Espace réservé du pied de page 2">
            <a:extLst>
              <a:ext uri="{FF2B5EF4-FFF2-40B4-BE49-F238E27FC236}">
                <a16:creationId xmlns:a16="http://schemas.microsoft.com/office/drawing/2014/main" id="{853DBCEB-AA68-7B48-AADF-5E5BD756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64994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ZoneTexte 9"/>
          <p:cNvSpPr txBox="1"/>
          <p:nvPr/>
        </p:nvSpPr>
        <p:spPr>
          <a:xfrm>
            <a:off x="241951" y="261054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93" y="2050047"/>
            <a:ext cx="4966464" cy="27674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37867" y="4889501"/>
            <a:ext cx="43942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GB" dirty="0">
                <a:latin typeface="+mn-lt"/>
                <a:cs typeface="Arial" panose="020B0604020202020204" pitchFamily="34" charset="0"/>
              </a:rPr>
              <a:t>The first </a:t>
            </a:r>
            <a:r>
              <a:rPr lang="en-GB" dirty="0" err="1">
                <a:latin typeface="+mn-lt"/>
                <a:cs typeface="Arial" panose="020B0604020202020204" pitchFamily="34" charset="0"/>
              </a:rPr>
              <a:t>Nb</a:t>
            </a:r>
            <a:r>
              <a:rPr lang="en-GB" dirty="0">
                <a:latin typeface="+mn-lt"/>
                <a:cs typeface="Arial" panose="020B0604020202020204" pitchFamily="34" charset="0"/>
              </a:rPr>
              <a:t> 802 MHz 5-Cell cavity fabricated October 2017 at JLAB  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DFFF0F60-80ED-BE4E-8417-9B0592C2264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32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FE61BD-D462-2940-BC9C-3EE2D4E3E6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71E9295-EF64-2948-A786-85617B774B1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3">
            <a:extLst>
              <a:ext uri="{FF2B5EF4-FFF2-40B4-BE49-F238E27FC236}">
                <a16:creationId xmlns:a16="http://schemas.microsoft.com/office/drawing/2014/main" id="{8D128957-F4BD-5E4F-82E9-102F71A5E1C8}"/>
              </a:ext>
            </a:extLst>
          </p:cNvPr>
          <p:cNvSpPr txBox="1"/>
          <p:nvPr/>
        </p:nvSpPr>
        <p:spPr>
          <a:xfrm>
            <a:off x="5116855" y="723557"/>
            <a:ext cx="5225568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CERN - JLAB Collaboration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jet 5" descr="Objet 5">
            <a:extLst>
              <a:ext uri="{FF2B5EF4-FFF2-40B4-BE49-F238E27FC236}">
                <a16:creationId xmlns:a16="http://schemas.microsoft.com/office/drawing/2014/main" id="{AEF1F5FA-13A0-0D4F-9E31-136B8C70A2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51" y="1485900"/>
            <a:ext cx="6181050" cy="30730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Grouper">
            <a:extLst>
              <a:ext uri="{FF2B5EF4-FFF2-40B4-BE49-F238E27FC236}">
                <a16:creationId xmlns:a16="http://schemas.microsoft.com/office/drawing/2014/main" id="{869CC054-5695-1546-866B-C915D08A00B1}"/>
              </a:ext>
            </a:extLst>
          </p:cNvPr>
          <p:cNvGrpSpPr/>
          <p:nvPr/>
        </p:nvGrpSpPr>
        <p:grpSpPr>
          <a:xfrm>
            <a:off x="821447" y="4688166"/>
            <a:ext cx="4821666" cy="1523692"/>
            <a:chOff x="0" y="0"/>
            <a:chExt cx="4821664" cy="1523690"/>
          </a:xfrm>
        </p:grpSpPr>
        <p:pic>
          <p:nvPicPr>
            <p:cNvPr id="21" name="pasted-image.tiff" descr="pasted-image.tiff">
              <a:extLst>
                <a:ext uri="{FF2B5EF4-FFF2-40B4-BE49-F238E27FC236}">
                  <a16:creationId xmlns:a16="http://schemas.microsoft.com/office/drawing/2014/main" id="{EF05C178-22EF-BA48-88B7-0D471422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44425" cy="1523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pasted-image.tiff" descr="pasted-image.tiff">
              <a:extLst>
                <a:ext uri="{FF2B5EF4-FFF2-40B4-BE49-F238E27FC236}">
                  <a16:creationId xmlns:a16="http://schemas.microsoft.com/office/drawing/2014/main" id="{8D37E270-BAF1-2643-A755-F327894D6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792" y="7758"/>
              <a:ext cx="273873" cy="1188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850AAAC-8692-364F-A84A-FCABB4965ACF}"/>
              </a:ext>
            </a:extLst>
          </p:cNvPr>
          <p:cNvSpPr txBox="1"/>
          <p:nvPr/>
        </p:nvSpPr>
        <p:spPr>
          <a:xfrm>
            <a:off x="8813608" y="1207801"/>
            <a:ext cx="313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Courtesy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Frank </a:t>
            </a:r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Marhauser</a:t>
            </a:r>
            <a:endParaRPr lang="fr-FR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92E4ED60-43F3-6B42-B140-ED931B9CD85A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6A9C4ED4-6FB2-754A-B30F-04A6EB48C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31942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D:\projects\LHeC_CERN\RF_TESTS\CRN-5\FigureTest2_Corrected_Data\CRN5_Corrected_Thinned.png">
            <a:extLst>
              <a:ext uri="{FF2B5EF4-FFF2-40B4-BE49-F238E27FC236}">
                <a16:creationId xmlns:a16="http://schemas.microsoft.com/office/drawing/2014/main" id="{14163B4B-CFB1-0942-9406-C87DD6782E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1225627"/>
            <a:ext cx="8469002" cy="45963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FB29CC-A956-244C-92C3-201E37F0D8CD}"/>
              </a:ext>
            </a:extLst>
          </p:cNvPr>
          <p:cNvSpPr/>
          <p:nvPr/>
        </p:nvSpPr>
        <p:spPr>
          <a:xfrm>
            <a:off x="6616700" y="3386138"/>
            <a:ext cx="596900" cy="185862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B7F18-8994-1644-B625-BD439D5B66BF}"/>
              </a:ext>
            </a:extLst>
          </p:cNvPr>
          <p:cNvSpPr/>
          <p:nvPr/>
        </p:nvSpPr>
        <p:spPr>
          <a:xfrm rot="16200000">
            <a:off x="6028132" y="4020551"/>
            <a:ext cx="170401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PERLE requirements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EA3D0D5-C035-4B4B-838B-16312596C83A}"/>
              </a:ext>
            </a:extLst>
          </p:cNvPr>
          <p:cNvGrpSpPr/>
          <p:nvPr/>
        </p:nvGrpSpPr>
        <p:grpSpPr>
          <a:xfrm>
            <a:off x="7454396" y="1808304"/>
            <a:ext cx="2782392" cy="705998"/>
            <a:chOff x="5930396" y="1808304"/>
            <a:chExt cx="2782392" cy="705998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C4C581E-8E6F-3044-A27B-6347DDA8117C}"/>
                </a:ext>
              </a:extLst>
            </p:cNvPr>
            <p:cNvSpPr txBox="1"/>
            <p:nvPr/>
          </p:nvSpPr>
          <p:spPr>
            <a:xfrm>
              <a:off x="5930396" y="1808304"/>
              <a:ext cx="2782392" cy="39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500" u="sng" baseline="-25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269B56A7-AE3F-8344-A29E-4EC9ED54A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2207" y="2191696"/>
              <a:ext cx="191742" cy="32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D2C964-7930-BF47-9121-732A5C6F1872}"/>
              </a:ext>
            </a:extLst>
          </p:cNvPr>
          <p:cNvGrpSpPr/>
          <p:nvPr/>
        </p:nvGrpSpPr>
        <p:grpSpPr>
          <a:xfrm>
            <a:off x="7889972" y="3015054"/>
            <a:ext cx="2498629" cy="647422"/>
            <a:chOff x="6365971" y="3015054"/>
            <a:chExt cx="2498629" cy="64742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3753DE-0599-D948-A10A-96F3EDB8B6B2}"/>
                </a:ext>
              </a:extLst>
            </p:cNvPr>
            <p:cNvSpPr txBox="1"/>
            <p:nvPr/>
          </p:nvSpPr>
          <p:spPr>
            <a:xfrm>
              <a:off x="6365971" y="3247106"/>
              <a:ext cx="2498629" cy="41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Quench @ </a:t>
              </a:r>
              <a:r>
                <a:rPr lang="en-GB" sz="1500" u="sng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E</a:t>
              </a:r>
              <a:r>
                <a:rPr lang="en-GB" sz="1500" u="sng" baseline="-25000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acc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u="sng" dirty="0">
                  <a:solidFill>
                    <a:srgbClr val="C00000"/>
                  </a:solidFill>
                </a:rPr>
                <a:t>~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30 MV/m</a:t>
              </a:r>
              <a:endParaRPr lang="en-US" sz="15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C0819187-C840-6A48-90FB-1B276EE25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8787" y="3015054"/>
              <a:ext cx="107687" cy="23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5B58D57E-761C-8A42-9B71-938F45249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05843"/>
              </p:ext>
            </p:extLst>
          </p:nvPr>
        </p:nvGraphicFramePr>
        <p:xfrm>
          <a:off x="2524301" y="3150440"/>
          <a:ext cx="3960944" cy="2020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7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4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CRN5</a:t>
                      </a:r>
                      <a:endParaRPr lang="en-US" sz="1400" b="1" i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quench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126.3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 onset field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~25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FE-induced radiation(max)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mR/hr.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400" b="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-value at 25 MV/m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/1e10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Lorentz</a:t>
                      </a:r>
                      <a:r>
                        <a:rPr lang="en-US" sz="1400" b="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Force Detuning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Hz/(MV/m)</a:t>
                      </a:r>
                      <a:r>
                        <a:rPr lang="en-US" sz="1400" b="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00E953C-2C64-1943-AF01-8FBD255DB4FE}"/>
              </a:ext>
            </a:extLst>
          </p:cNvPr>
          <p:cNvSpPr txBox="1"/>
          <p:nvPr/>
        </p:nvSpPr>
        <p:spPr>
          <a:xfrm>
            <a:off x="1917700" y="6042456"/>
            <a:ext cx="846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>
                <a:latin typeface="Arial" panose="020B0604020202020204" pitchFamily="34" charset="0"/>
                <a:cs typeface="Arial" panose="020B0604020202020204" pitchFamily="34" charset="0"/>
              </a:rPr>
              <a:t>For more details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: F. Marhauser’s talk in the FCC Week, April 2018, Amsterdam, Netherland</a:t>
            </a:r>
          </a:p>
        </p:txBody>
      </p:sp>
      <p:sp>
        <p:nvSpPr>
          <p:cNvPr id="23" name="Espace réservé du numéro de diapositive 4">
            <a:extLst>
              <a:ext uri="{FF2B5EF4-FFF2-40B4-BE49-F238E27FC236}">
                <a16:creationId xmlns:a16="http://schemas.microsoft.com/office/drawing/2014/main" id="{2C8CC04F-5F5A-FA41-A4DE-D40AB41F46A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33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DD2FED6-B3A2-2941-8FF6-CAD66C7B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C02EC0E-3065-2642-99AC-E966405FC30C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9">
            <a:extLst>
              <a:ext uri="{FF2B5EF4-FFF2-40B4-BE49-F238E27FC236}">
                <a16:creationId xmlns:a16="http://schemas.microsoft.com/office/drawing/2014/main" id="{C9F695EA-FEA2-2E4E-8EAE-83BFBE15FE77}"/>
              </a:ext>
            </a:extLst>
          </p:cNvPr>
          <p:cNvSpPr txBox="1"/>
          <p:nvPr/>
        </p:nvSpPr>
        <p:spPr>
          <a:xfrm>
            <a:off x="241951" y="261054"/>
            <a:ext cx="545361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Cavity fabrication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test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27" name="ZoneTexte 13">
            <a:extLst>
              <a:ext uri="{FF2B5EF4-FFF2-40B4-BE49-F238E27FC236}">
                <a16:creationId xmlns:a16="http://schemas.microsoft.com/office/drawing/2014/main" id="{47B36AB1-1F18-D646-9491-4428016C3B36}"/>
              </a:ext>
            </a:extLst>
          </p:cNvPr>
          <p:cNvSpPr txBox="1"/>
          <p:nvPr/>
        </p:nvSpPr>
        <p:spPr>
          <a:xfrm>
            <a:off x="5116855" y="723557"/>
            <a:ext cx="5225568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CERN - JLAB Collaboration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9F0BE0DA-B715-014C-8D46-3200BD4616ED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2" name="Espace réservé du pied de page 2">
            <a:extLst>
              <a:ext uri="{FF2B5EF4-FFF2-40B4-BE49-F238E27FC236}">
                <a16:creationId xmlns:a16="http://schemas.microsoft.com/office/drawing/2014/main" id="{F3A4FC39-4803-974E-AE7F-B3D7A25E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236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ZoneTexte 6"/>
          <p:cNvSpPr txBox="1"/>
          <p:nvPr/>
        </p:nvSpPr>
        <p:spPr>
          <a:xfrm>
            <a:off x="253274" y="264886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Cryomodule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 study</a:t>
            </a:r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pic>
        <p:nvPicPr>
          <p:cNvPr id="7" name="Imag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1777949"/>
            <a:ext cx="4903321" cy="228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489700" y="3328126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600" dirty="0">
                <a:latin typeface="+mn-lt"/>
                <a:ea typeface="Arial" charset="0"/>
                <a:cs typeface="Arial" charset="0"/>
              </a:rPr>
              <a:t>SPL </a:t>
            </a:r>
            <a:r>
              <a:rPr lang="en-GB" sz="1600" dirty="0" err="1">
                <a:latin typeface="+mn-lt"/>
                <a:ea typeface="Arial" charset="0"/>
                <a:cs typeface="Arial" charset="0"/>
              </a:rPr>
              <a:t>cryomodule</a:t>
            </a:r>
            <a:r>
              <a:rPr lang="en-GB" sz="1600" dirty="0">
                <a:latin typeface="+mn-lt"/>
                <a:ea typeface="Arial" charset="0"/>
                <a:cs typeface="Arial" charset="0"/>
              </a:rPr>
              <a:t>: designed to integrate 4 elliptical 5-cells 704 MHz cavities</a:t>
            </a:r>
            <a:endParaRPr lang="fr-FR" sz="16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6178" y="1163320"/>
            <a:ext cx="874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  <a:ea typeface="Arial" charset="0"/>
                <a:cs typeface="Arial" charset="0"/>
              </a:rPr>
              <a:t>IPN-Orsay &amp; CERN are studying the SPL cryomodule adaptation for PERLE.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7EF2F9C-975A-9C44-AB7C-254FE2D673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D1A512F-837E-A445-94D9-7411C7BFDCF6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1A4E47E3-B25A-4B42-BAD6-7D89731624E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34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ZoneTexte 13">
            <a:extLst>
              <a:ext uri="{FF2B5EF4-FFF2-40B4-BE49-F238E27FC236}">
                <a16:creationId xmlns:a16="http://schemas.microsoft.com/office/drawing/2014/main" id="{7CA498C8-D672-4F41-B019-E9FDB5F94C80}"/>
              </a:ext>
            </a:extLst>
          </p:cNvPr>
          <p:cNvSpPr txBox="1"/>
          <p:nvPr/>
        </p:nvSpPr>
        <p:spPr>
          <a:xfrm>
            <a:off x="5116855" y="723557"/>
            <a:ext cx="5225568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u="sng"/>
            </a:lvl1pPr>
          </a:lstStyle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LAL/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IPNo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CERN Collaboration</a:t>
            </a:r>
            <a:endParaRPr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17.png">
            <a:extLst>
              <a:ext uri="{FF2B5EF4-FFF2-40B4-BE49-F238E27FC236}">
                <a16:creationId xmlns:a16="http://schemas.microsoft.com/office/drawing/2014/main" id="{842C8057-EBFC-EE43-A655-FF8687B61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83855" y="3898616"/>
            <a:ext cx="2524034" cy="2080926"/>
          </a:xfrm>
          <a:prstGeom prst="rect">
            <a:avLst/>
          </a:prstGeom>
        </p:spPr>
      </p:pic>
      <p:pic>
        <p:nvPicPr>
          <p:cNvPr id="12" name="Image 11" descr="12.png">
            <a:extLst>
              <a:ext uri="{FF2B5EF4-FFF2-40B4-BE49-F238E27FC236}">
                <a16:creationId xmlns:a16="http://schemas.microsoft.com/office/drawing/2014/main" id="{480BEA2B-4078-4E4D-BD7F-C1FF4FA40E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4410312"/>
            <a:ext cx="2367516" cy="1694547"/>
          </a:xfrm>
          <a:prstGeom prst="rect">
            <a:avLst/>
          </a:prstGeom>
        </p:spPr>
      </p:pic>
      <p:pic>
        <p:nvPicPr>
          <p:cNvPr id="18" name="Image 17" descr="14.png">
            <a:extLst>
              <a:ext uri="{FF2B5EF4-FFF2-40B4-BE49-F238E27FC236}">
                <a16:creationId xmlns:a16="http://schemas.microsoft.com/office/drawing/2014/main" id="{257AA758-2DF7-254E-9B40-CE56ED3D4E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015" y="4341288"/>
            <a:ext cx="2297285" cy="163825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4E35224-8B2A-EF44-8340-D3E9CF9F2AC5}"/>
              </a:ext>
            </a:extLst>
          </p:cNvPr>
          <p:cNvSpPr txBox="1"/>
          <p:nvPr/>
        </p:nvSpPr>
        <p:spPr>
          <a:xfrm>
            <a:off x="954895" y="6066788"/>
            <a:ext cx="292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Cavity string equipped with magnetic shield, CTS, cryogenic lines and thermal shield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CDC052-12BD-324B-A2C4-7EEBB1F17278}"/>
              </a:ext>
            </a:extLst>
          </p:cNvPr>
          <p:cNvSpPr txBox="1"/>
          <p:nvPr/>
        </p:nvSpPr>
        <p:spPr>
          <a:xfrm>
            <a:off x="4682551" y="6056250"/>
            <a:ext cx="254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Insertion of the complete assembly inside the vacuum vessel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D5D88A-1CB5-E241-BBDF-48C61D36FC81}"/>
              </a:ext>
            </a:extLst>
          </p:cNvPr>
          <p:cNvSpPr txBox="1"/>
          <p:nvPr/>
        </p:nvSpPr>
        <p:spPr>
          <a:xfrm>
            <a:off x="8119687" y="6068950"/>
            <a:ext cx="2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Closing of the top lid and of the beam ports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2A0C6382-9184-3B44-BA34-5C85E335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952" y="1802688"/>
            <a:ext cx="34379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i="1" u="sng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Déformée</a:t>
            </a:r>
            <a:r>
              <a:rPr lang="en-GB" sz="1200" i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du train de </a:t>
            </a:r>
            <a:r>
              <a:rPr lang="en-GB" sz="1200" i="1" u="sng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cavités</a:t>
            </a:r>
            <a:r>
              <a:rPr lang="en-GB" sz="1200" i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GB" sz="1200" i="1" u="sng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poids</a:t>
            </a:r>
            <a:r>
              <a:rPr lang="en-GB" sz="1200" i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1200" i="1" u="sng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propre</a:t>
            </a:r>
            <a:r>
              <a:rPr lang="en-GB" sz="1200" i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1200" i="1" u="sng" dirty="0" err="1">
                <a:latin typeface="Arial" pitchFamily="34" charset="0"/>
                <a:ea typeface="Calibri" pitchFamily="34" charset="0"/>
                <a:cs typeface="Times New Roman" pitchFamily="18" charset="0"/>
              </a:rPr>
              <a:t>seul</a:t>
            </a:r>
            <a:r>
              <a:rPr lang="en-GB" sz="1200" i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en-GB" sz="12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DC4DB33-5BB2-C14C-B301-056954D6FDAE}"/>
              </a:ext>
            </a:extLst>
          </p:cNvPr>
          <p:cNvGrpSpPr/>
          <p:nvPr/>
        </p:nvGrpSpPr>
        <p:grpSpPr>
          <a:xfrm>
            <a:off x="6224676" y="1764695"/>
            <a:ext cx="5322138" cy="1334137"/>
            <a:chOff x="6224676" y="1764695"/>
            <a:chExt cx="5322138" cy="133413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07491CED-967A-724E-95CB-87079D72F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676" y="1764695"/>
              <a:ext cx="5322138" cy="133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14">
              <a:extLst>
                <a:ext uri="{FF2B5EF4-FFF2-40B4-BE49-F238E27FC236}">
                  <a16:creationId xmlns:a16="http://schemas.microsoft.com/office/drawing/2014/main" id="{124C9309-6294-D54D-82A1-648F81E64EDD}"/>
                </a:ext>
              </a:extLst>
            </p:cNvPr>
            <p:cNvSpPr txBox="1"/>
            <p:nvPr/>
          </p:nvSpPr>
          <p:spPr>
            <a:xfrm>
              <a:off x="6819324" y="1867078"/>
              <a:ext cx="1163601" cy="25179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18000" tIns="18000" rIns="18000" bIns="18000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Max: 0.12 mm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386AF52-A7A0-824F-946B-8B14CB59F8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0709" y="2265953"/>
              <a:ext cx="589407" cy="419083"/>
              <a:chOff x="209550" y="1905000"/>
              <a:chExt cx="1619250" cy="1304925"/>
            </a:xfrm>
            <a:noFill/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F2C10C-4302-814B-8815-B3E19A556FFF}"/>
                  </a:ext>
                </a:extLst>
              </p:cNvPr>
              <p:cNvSpPr/>
              <p:nvPr/>
            </p:nvSpPr>
            <p:spPr>
              <a:xfrm>
                <a:off x="209550" y="1905000"/>
                <a:ext cx="1619250" cy="13049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Cylindre 40">
                <a:extLst>
                  <a:ext uri="{FF2B5EF4-FFF2-40B4-BE49-F238E27FC236}">
                    <a16:creationId xmlns:a16="http://schemas.microsoft.com/office/drawing/2014/main" id="{346F1057-1F7F-D548-8B0E-FB315CEC7DF3}"/>
                  </a:ext>
                </a:extLst>
              </p:cNvPr>
              <p:cNvSpPr/>
              <p:nvPr/>
            </p:nvSpPr>
            <p:spPr>
              <a:xfrm rot="14684681">
                <a:off x="919374" y="2241928"/>
                <a:ext cx="285750" cy="745354"/>
              </a:xfrm>
              <a:prstGeom prst="can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CBF2221B-13C5-A848-B9E1-A0FDE7F8E721}"/>
                  </a:ext>
                </a:extLst>
              </p:cNvPr>
              <p:cNvCxnSpPr/>
              <p:nvPr/>
            </p:nvCxnSpPr>
            <p:spPr>
              <a:xfrm rot="10800000" flipV="1">
                <a:off x="476251" y="2754559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348C76AA-3F73-BD45-849D-49446D54F8AA}"/>
                  </a:ext>
                </a:extLst>
              </p:cNvPr>
              <p:cNvCxnSpPr/>
              <p:nvPr/>
            </p:nvCxnSpPr>
            <p:spPr>
              <a:xfrm rot="10800000" flipV="1">
                <a:off x="1419226" y="2287834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E05259A-DF5B-BA43-93E4-B00F01D30B9F}"/>
                  </a:ext>
                </a:extLst>
              </p:cNvPr>
              <p:cNvCxnSpPr/>
              <p:nvPr/>
            </p:nvCxnSpPr>
            <p:spPr>
              <a:xfrm rot="16200000" flipH="1">
                <a:off x="852490" y="2357435"/>
                <a:ext cx="371475" cy="2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034F129-EEBA-5D43-8D11-BF81D08188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42218" y="2265953"/>
              <a:ext cx="589407" cy="419083"/>
              <a:chOff x="209550" y="1905000"/>
              <a:chExt cx="1619250" cy="1304925"/>
            </a:xfrm>
            <a:noFill/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411A1B-42AE-E046-B84E-C747B6B31F73}"/>
                  </a:ext>
                </a:extLst>
              </p:cNvPr>
              <p:cNvSpPr/>
              <p:nvPr/>
            </p:nvSpPr>
            <p:spPr>
              <a:xfrm>
                <a:off x="209550" y="1905000"/>
                <a:ext cx="1619250" cy="13049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Cylindre 35">
                <a:extLst>
                  <a:ext uri="{FF2B5EF4-FFF2-40B4-BE49-F238E27FC236}">
                    <a16:creationId xmlns:a16="http://schemas.microsoft.com/office/drawing/2014/main" id="{E5E9EDF4-C929-6C41-9057-9674BE10DB5D}"/>
                  </a:ext>
                </a:extLst>
              </p:cNvPr>
              <p:cNvSpPr/>
              <p:nvPr/>
            </p:nvSpPr>
            <p:spPr>
              <a:xfrm rot="14684681">
                <a:off x="919374" y="2241928"/>
                <a:ext cx="285750" cy="745354"/>
              </a:xfrm>
              <a:prstGeom prst="can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61EDFD20-5D14-734E-AB0D-9B90A3C37809}"/>
                  </a:ext>
                </a:extLst>
              </p:cNvPr>
              <p:cNvCxnSpPr/>
              <p:nvPr/>
            </p:nvCxnSpPr>
            <p:spPr>
              <a:xfrm rot="10800000" flipV="1">
                <a:off x="476251" y="2754559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2D3950FE-1D57-154E-9628-42E999DAF59F}"/>
                  </a:ext>
                </a:extLst>
              </p:cNvPr>
              <p:cNvCxnSpPr/>
              <p:nvPr/>
            </p:nvCxnSpPr>
            <p:spPr>
              <a:xfrm rot="10800000" flipV="1">
                <a:off x="1419226" y="2287834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B0F4B6D2-EB51-1148-A222-1196E2AE2F12}"/>
                  </a:ext>
                </a:extLst>
              </p:cNvPr>
              <p:cNvCxnSpPr/>
              <p:nvPr/>
            </p:nvCxnSpPr>
            <p:spPr>
              <a:xfrm rot="16200000" flipH="1">
                <a:off x="852490" y="2357435"/>
                <a:ext cx="371475" cy="2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A7CE8C8-B0CA-6A46-9C25-4913CD15A3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6004" y="2265953"/>
              <a:ext cx="589407" cy="419083"/>
              <a:chOff x="209550" y="1905000"/>
              <a:chExt cx="1619250" cy="1304925"/>
            </a:xfrm>
            <a:no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A416D4A-AC6F-5A43-B460-454E00ADF613}"/>
                  </a:ext>
                </a:extLst>
              </p:cNvPr>
              <p:cNvSpPr/>
              <p:nvPr/>
            </p:nvSpPr>
            <p:spPr>
              <a:xfrm>
                <a:off x="209550" y="1905000"/>
                <a:ext cx="1619250" cy="13049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Cylindre 30">
                <a:extLst>
                  <a:ext uri="{FF2B5EF4-FFF2-40B4-BE49-F238E27FC236}">
                    <a16:creationId xmlns:a16="http://schemas.microsoft.com/office/drawing/2014/main" id="{0E5F522C-E9E4-6541-AB24-762DAFA0390E}"/>
                  </a:ext>
                </a:extLst>
              </p:cNvPr>
              <p:cNvSpPr/>
              <p:nvPr/>
            </p:nvSpPr>
            <p:spPr>
              <a:xfrm rot="14684681">
                <a:off x="919374" y="2241928"/>
                <a:ext cx="285750" cy="745354"/>
              </a:xfrm>
              <a:prstGeom prst="can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3B72AE3-1AA5-FC48-A16F-FDD2A8B4CEA6}"/>
                  </a:ext>
                </a:extLst>
              </p:cNvPr>
              <p:cNvCxnSpPr/>
              <p:nvPr/>
            </p:nvCxnSpPr>
            <p:spPr>
              <a:xfrm rot="10800000" flipV="1">
                <a:off x="476251" y="2754559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13E765B8-AB8D-F547-B83D-10578BF2ADE0}"/>
                  </a:ext>
                </a:extLst>
              </p:cNvPr>
              <p:cNvCxnSpPr/>
              <p:nvPr/>
            </p:nvCxnSpPr>
            <p:spPr>
              <a:xfrm rot="10800000" flipV="1">
                <a:off x="1419226" y="2287834"/>
                <a:ext cx="277519" cy="150566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8EBAA59-8E85-0543-953F-49DD3CC29AF9}"/>
                  </a:ext>
                </a:extLst>
              </p:cNvPr>
              <p:cNvCxnSpPr/>
              <p:nvPr/>
            </p:nvCxnSpPr>
            <p:spPr>
              <a:xfrm rot="16200000" flipH="1">
                <a:off x="852490" y="2357435"/>
                <a:ext cx="371475" cy="2"/>
              </a:xfrm>
              <a:prstGeom prst="line">
                <a:avLst/>
              </a:prstGeom>
              <a:grpFill/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01743065-07DF-DC46-8481-1F131CC851FA}"/>
              </a:ext>
            </a:extLst>
          </p:cNvPr>
          <p:cNvSpPr txBox="1"/>
          <p:nvPr/>
        </p:nvSpPr>
        <p:spPr>
          <a:xfrm>
            <a:off x="8113802" y="1822759"/>
            <a:ext cx="39377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Displacement of the cavity string alone (weight only)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999F59-1800-1543-8C1F-9BDA760B6093}"/>
              </a:ext>
            </a:extLst>
          </p:cNvPr>
          <p:cNvSpPr txBox="1"/>
          <p:nvPr/>
        </p:nvSpPr>
        <p:spPr>
          <a:xfrm>
            <a:off x="9230208" y="1207801"/>
            <a:ext cx="268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Courtesy</a:t>
            </a:r>
            <a:r>
              <a:rPr lang="fr-FR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to Gilles Olivier</a:t>
            </a:r>
          </a:p>
        </p:txBody>
      </p:sp>
      <p:sp>
        <p:nvSpPr>
          <p:cNvPr id="48" name="Espace réservé du pied de page 2">
            <a:extLst>
              <a:ext uri="{FF2B5EF4-FFF2-40B4-BE49-F238E27FC236}">
                <a16:creationId xmlns:a16="http://schemas.microsoft.com/office/drawing/2014/main" id="{55D61D09-3223-7C42-9167-EF8D2A6D8D79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46" name="Espace réservé du pied de page 2">
            <a:extLst>
              <a:ext uri="{FF2B5EF4-FFF2-40B4-BE49-F238E27FC236}">
                <a16:creationId xmlns:a16="http://schemas.microsoft.com/office/drawing/2014/main" id="{0D9109AD-8DAC-EF43-B771-7E3A834A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400386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B2C8103-AE01-8F4D-9104-B80CDA06DEFE}"/>
              </a:ext>
            </a:extLst>
          </p:cNvPr>
          <p:cNvSpPr txBox="1"/>
          <p:nvPr/>
        </p:nvSpPr>
        <p:spPr>
          <a:xfrm>
            <a:off x="433433" y="887792"/>
            <a:ext cx="861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ERL concept was proposed first in 1965 by Maury </a:t>
            </a:r>
            <a:r>
              <a:rPr lang="en-GB" sz="2000" dirty="0" err="1">
                <a:latin typeface="+mn-lt"/>
                <a:cs typeface="Arial" panose="020B0604020202020204" pitchFamily="34" charset="0"/>
              </a:rPr>
              <a:t>Tigner</a:t>
            </a:r>
            <a:r>
              <a:rPr lang="en-GB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2000" baseline="30000" dirty="0">
                <a:latin typeface="+mn-lt"/>
                <a:cs typeface="Arial" panose="020B0604020202020204" pitchFamily="34" charset="0"/>
              </a:rPr>
              <a:t>[1]</a:t>
            </a:r>
            <a:r>
              <a:rPr lang="en-GB" sz="2000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6C2C61-65EE-D74C-A14C-C595C63939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1" y="1274125"/>
            <a:ext cx="8779976" cy="19640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D46EE8-AED4-F34F-80ED-9E8DBD6EBE11}"/>
              </a:ext>
            </a:extLst>
          </p:cNvPr>
          <p:cNvSpPr txBox="1"/>
          <p:nvPr/>
        </p:nvSpPr>
        <p:spPr>
          <a:xfrm>
            <a:off x="433433" y="3593017"/>
            <a:ext cx="11618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First test was done at Stanford &amp; Los Alamos (1986) </a:t>
            </a:r>
            <a:r>
              <a:rPr lang="en-US" sz="2000" dirty="0">
                <a:latin typeface="+mn-lt"/>
              </a:rPr>
              <a:t>for normal conductive facilities accelerating beams at rather low power</a:t>
            </a:r>
            <a:r>
              <a:rPr lang="fr-FR" sz="2000" dirty="0">
                <a:latin typeface="+mn-lt"/>
              </a:rPr>
              <a:t> </a:t>
            </a:r>
            <a:r>
              <a:rPr lang="en-GB" sz="2000" dirty="0">
                <a:latin typeface="+mn-lt"/>
                <a:cs typeface="Arial" panose="020B0604020202020204" pitchFamily="34" charset="0"/>
              </a:rPr>
              <a:t>(for FELs)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Concept become only viable with recent advances in SRF technology (access to CW operation and high current beams acceleration).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Historically, nearly all the ERLs operated were used to drive FELs (high peak current bunches requirement </a:t>
            </a:r>
            <a:r>
              <a:rPr lang="en-GB" sz="2000" dirty="0">
                <a:latin typeface="+mn-lt"/>
                <a:cs typeface="Arial" panose="020B0604020202020204" pitchFamily="34" charset="0"/>
                <a:sym typeface="Wingdings" pitchFamily="2" charset="2"/>
              </a:rPr>
              <a:t> need of bunch compression</a:t>
            </a:r>
            <a:r>
              <a:rPr lang="en-GB" sz="2000" dirty="0">
                <a:latin typeface="+mn-lt"/>
                <a:cs typeface="Arial" panose="020B0604020202020204" pitchFamily="34" charset="0"/>
              </a:rPr>
              <a:t>). 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en-GB" sz="2000" dirty="0">
                <a:latin typeface="+mn-lt"/>
                <a:cs typeface="Arial" panose="020B0604020202020204" pitchFamily="34" charset="0"/>
              </a:rPr>
              <a:t>In recent years, ERLs were proposed for nuclear physics experiments, Compton backscattering sources and strong electron cooling (requirement: long, high charge bunches with small energy spread) </a:t>
            </a:r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67E6DE10-12E3-234C-ABAE-37143EDECD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4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5EE8F8C-97C7-2A40-89C8-42332A3AE24B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9">
            <a:extLst>
              <a:ext uri="{FF2B5EF4-FFF2-40B4-BE49-F238E27FC236}">
                <a16:creationId xmlns:a16="http://schemas.microsoft.com/office/drawing/2014/main" id="{690DBAB7-43F8-CE41-8C0B-76A2FB9895EF}"/>
              </a:ext>
            </a:extLst>
          </p:cNvPr>
          <p:cNvSpPr txBox="1"/>
          <p:nvPr/>
        </p:nvSpPr>
        <p:spPr>
          <a:xfrm>
            <a:off x="228716" y="251097"/>
            <a:ext cx="619326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Introduction- ERL applications</a:t>
            </a:r>
            <a:endParaRPr lang="en-GB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BD536-3D17-7644-BC22-BCF4B087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12" name="Espace réservé du pied de page 2">
            <a:extLst>
              <a:ext uri="{FF2B5EF4-FFF2-40B4-BE49-F238E27FC236}">
                <a16:creationId xmlns:a16="http://schemas.microsoft.com/office/drawing/2014/main" id="{1431072F-E6FE-AC47-BEFF-2D9FCCC5925C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3D8D50DF-6C52-7B46-BE3D-162E15EB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FC5204-E31B-5D43-BF12-3F6598FBEAA0}"/>
              </a:ext>
            </a:extLst>
          </p:cNvPr>
          <p:cNvSpPr txBox="1"/>
          <p:nvPr/>
        </p:nvSpPr>
        <p:spPr>
          <a:xfrm>
            <a:off x="1308100" y="3162300"/>
            <a:ext cx="981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  <a:ea typeface="Songti TC" panose="02010600040101010101" pitchFamily="2" charset="-122"/>
                <a:cs typeface="Times New Roman" panose="02020603050405020304" pitchFamily="18" charset="0"/>
              </a:rPr>
              <a:t>[1]</a:t>
            </a:r>
            <a:r>
              <a:rPr lang="en-GB" sz="1200" dirty="0">
                <a:solidFill>
                  <a:schemeClr val="tx1"/>
                </a:solidFill>
                <a:latin typeface="+mn-lt"/>
                <a:ea typeface="Songti TC" panose="02010600040101010101" pitchFamily="2" charset="-122"/>
                <a:cs typeface="Times New Roman" panose="02020603050405020304" pitchFamily="18" charset="0"/>
                <a:sym typeface="Wingdings" charset="2"/>
              </a:rPr>
              <a:t>  </a:t>
            </a:r>
            <a:r>
              <a:rPr lang="en-GB" sz="12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M. </a:t>
            </a:r>
            <a:r>
              <a:rPr lang="en-GB" sz="120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Tigner</a:t>
            </a:r>
            <a:r>
              <a:rPr lang="en-GB" sz="12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: “A Possible Apparatus for Electron Clashing-Beam Experiments”, Il Nuovo </a:t>
            </a:r>
            <a:r>
              <a:rPr lang="en-GB" sz="120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Cimento</a:t>
            </a:r>
            <a:r>
              <a:rPr lang="en-GB" sz="12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 Series 10, Vol. 37, issue 3, pp 1228-1231,1 </a:t>
            </a:r>
            <a:r>
              <a:rPr lang="en-GB" sz="120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Giugno</a:t>
            </a:r>
            <a:r>
              <a:rPr lang="en-GB" sz="12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 1965</a:t>
            </a:r>
            <a:endParaRPr lang="en-GB" sz="1200" dirty="0">
              <a:latin typeface="+mn-lt"/>
            </a:endParaRPr>
          </a:p>
          <a:p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BAD285D-9957-6349-A1B7-984F5B9D3E50}"/>
              </a:ext>
            </a:extLst>
          </p:cNvPr>
          <p:cNvSpPr txBox="1"/>
          <p:nvPr/>
        </p:nvSpPr>
        <p:spPr>
          <a:xfrm>
            <a:off x="2552132" y="6041412"/>
            <a:ext cx="6987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J.L. </a:t>
            </a:r>
            <a:r>
              <a:rPr lang="en-GB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Abelleira</a:t>
            </a:r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Fernandez et al, “ A Large Hadron Electron Collider at CERN: Report on the Physics and Design Concepts for Machine and Detector “, </a:t>
            </a:r>
            <a:r>
              <a:rPr lang="en-GB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</a:t>
            </a:r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G39 (2012) 075001, </a:t>
            </a:r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arXiv:1206.2913</a:t>
            </a:r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PERLE is a high current, multi-turn ERL facility, designed to study and validate main principles of the Large Hadron Electron Collider (LHeC).…"/>
          <p:cNvSpPr txBox="1"/>
          <p:nvPr/>
        </p:nvSpPr>
        <p:spPr>
          <a:xfrm>
            <a:off x="232013" y="1010342"/>
            <a:ext cx="11654462" cy="1702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PERLE: A proposed 3 pass ERL based on SRF technology, to serve as testbed for studying, testing and validating a broad range of accelerator phenomena &amp; technical choices for future projects.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Particularly, design challenges and beam parameters are chosen to enable PERLE as the hub for technology development (especially on SRF) for the Large Hadron Electron Collider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306595"/>
              </p:ext>
            </p:extLst>
          </p:nvPr>
        </p:nvGraphicFramePr>
        <p:xfrm>
          <a:off x="2779987" y="2891812"/>
          <a:ext cx="6514137" cy="3070934"/>
        </p:xfrm>
        <a:graphic>
          <a:graphicData uri="http://schemas.openxmlformats.org/drawingml/2006/table">
            <a:tbl>
              <a:tblPr firstRow="1" firstCol="1" bandRow="1"/>
              <a:tblGrid>
                <a:gridCol w="3218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6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60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600" b="0" baseline="-25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3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0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5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6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60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B40167D4-8EB5-AB44-8E60-2E1677D7AEA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5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C649817-285E-5440-AAA7-AF90514E68D0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9">
            <a:extLst>
              <a:ext uri="{FF2B5EF4-FFF2-40B4-BE49-F238E27FC236}">
                <a16:creationId xmlns:a16="http://schemas.microsoft.com/office/drawing/2014/main" id="{363F453D-93B0-1840-A2A2-32D0C7F1CA15}"/>
              </a:ext>
            </a:extLst>
          </p:cNvPr>
          <p:cNvSpPr txBox="1"/>
          <p:nvPr/>
        </p:nvSpPr>
        <p:spPr>
          <a:xfrm>
            <a:off x="228716" y="251097"/>
            <a:ext cx="619326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PERLE:</a:t>
            </a:r>
            <a:endParaRPr lang="en-GB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4A863D-BB10-3640-8CB4-A08D6585A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2F81955D-56B4-994C-8D42-3AA4E214996D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id="{F8CC49C6-A9FB-7F44-BFC7-CD51F3C8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93227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ZoneTexte 13"/>
          <p:cNvSpPr txBox="1"/>
          <p:nvPr/>
        </p:nvSpPr>
        <p:spPr>
          <a:xfrm>
            <a:off x="289663" y="263797"/>
            <a:ext cx="647227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 in the global landscape:</a:t>
            </a:r>
          </a:p>
        </p:txBody>
      </p:sp>
      <p:sp>
        <p:nvSpPr>
          <p:cNvPr id="48" name="Espace réservé du numéro de diapositive 4">
            <a:extLst>
              <a:ext uri="{FF2B5EF4-FFF2-40B4-BE49-F238E27FC236}">
                <a16:creationId xmlns:a16="http://schemas.microsoft.com/office/drawing/2014/main" id="{ADB7B254-E11B-A540-B775-1427E0F9B29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6</a:t>
            </a:fld>
            <a:endParaRPr b="1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E9F3941F-9309-2443-87A2-B3A92777213D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ABC66099-543A-4445-88C7-600B411F4F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27" y="880090"/>
            <a:ext cx="9792211" cy="553246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83B22B9F-C0BE-A442-B28A-FB212BC58B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B4D5B019-1428-834D-836C-D5EC98E94F14}"/>
              </a:ext>
            </a:extLst>
          </p:cNvPr>
          <p:cNvSpPr/>
          <p:nvPr/>
        </p:nvSpPr>
        <p:spPr>
          <a:xfrm>
            <a:off x="6921366" y="3282392"/>
            <a:ext cx="144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7AD6D39-A957-E446-A956-13FE3F6DC232}"/>
              </a:ext>
            </a:extLst>
          </p:cNvPr>
          <p:cNvGrpSpPr/>
          <p:nvPr/>
        </p:nvGrpSpPr>
        <p:grpSpPr>
          <a:xfrm>
            <a:off x="6318899" y="3070746"/>
            <a:ext cx="1735555" cy="740659"/>
            <a:chOff x="6318899" y="3070746"/>
            <a:chExt cx="1735555" cy="7406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03C086-2689-DE4C-A6F4-DFFA5783095B}"/>
                </a:ext>
              </a:extLst>
            </p:cNvPr>
            <p:cNvSpPr/>
            <p:nvPr/>
          </p:nvSpPr>
          <p:spPr>
            <a:xfrm>
              <a:off x="6318899" y="3070746"/>
              <a:ext cx="682401" cy="150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7247E373-AD93-604E-802E-7EAF5A273F9E}"/>
                </a:ext>
              </a:extLst>
            </p:cNvPr>
            <p:cNvCxnSpPr/>
            <p:nvPr/>
          </p:nvCxnSpPr>
          <p:spPr>
            <a:xfrm>
              <a:off x="6687404" y="3070750"/>
              <a:ext cx="252000" cy="1440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431E07-05AA-5A4A-92DC-938D95D870D5}"/>
                </a:ext>
              </a:extLst>
            </p:cNvPr>
            <p:cNvSpPr/>
            <p:nvPr/>
          </p:nvSpPr>
          <p:spPr>
            <a:xfrm>
              <a:off x="7372053" y="3564341"/>
              <a:ext cx="682401" cy="229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652B0EC5-6CF7-3947-B2A6-0F35C69D7A4B}"/>
                </a:ext>
              </a:extLst>
            </p:cNvPr>
            <p:cNvCxnSpPr/>
            <p:nvPr/>
          </p:nvCxnSpPr>
          <p:spPr>
            <a:xfrm>
              <a:off x="7522196" y="3523405"/>
              <a:ext cx="504000" cy="28800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C0F8B03-F5C3-0840-93B4-3368B61CE47A}"/>
              </a:ext>
            </a:extLst>
          </p:cNvPr>
          <p:cNvCxnSpPr/>
          <p:nvPr/>
        </p:nvCxnSpPr>
        <p:spPr>
          <a:xfrm>
            <a:off x="7014952" y="3241448"/>
            <a:ext cx="0" cy="1800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0430C25-E953-1448-8494-A6FCB93B0123}"/>
              </a:ext>
            </a:extLst>
          </p:cNvPr>
          <p:cNvSpPr txBox="1"/>
          <p:nvPr/>
        </p:nvSpPr>
        <p:spPr>
          <a:xfrm>
            <a:off x="6978348" y="3534772"/>
            <a:ext cx="570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sng">
                <a:solidFill>
                  <a:srgbClr val="00B050"/>
                </a:solidFill>
                <a:latin typeface="+mn-lt"/>
              </a:rPr>
              <a:t>PERLE</a:t>
            </a:r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0466857B-1277-7C48-B016-4B6F8B41FC5D}"/>
              </a:ext>
            </a:extLst>
          </p:cNvPr>
          <p:cNvSpPr/>
          <p:nvPr/>
        </p:nvSpPr>
        <p:spPr>
          <a:xfrm>
            <a:off x="7137776" y="3398297"/>
            <a:ext cx="144000" cy="144000"/>
          </a:xfrm>
          <a:prstGeom prst="star5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817C074-E235-CD49-BBD3-C47A73DD8BE0}"/>
              </a:ext>
            </a:extLst>
          </p:cNvPr>
          <p:cNvSpPr/>
          <p:nvPr/>
        </p:nvSpPr>
        <p:spPr>
          <a:xfrm>
            <a:off x="1937979" y="148760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3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8770943-96CB-9546-9BC1-C9BDA45F6601}"/>
              </a:ext>
            </a:extLst>
          </p:cNvPr>
          <p:cNvSpPr/>
          <p:nvPr/>
        </p:nvSpPr>
        <p:spPr>
          <a:xfrm>
            <a:off x="1831067" y="1749188"/>
            <a:ext cx="108000" cy="108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ACA1C68-F24D-454A-A53D-6B4121329D86}"/>
              </a:ext>
            </a:extLst>
          </p:cNvPr>
          <p:cNvSpPr/>
          <p:nvPr/>
        </p:nvSpPr>
        <p:spPr>
          <a:xfrm>
            <a:off x="1956172" y="2242781"/>
            <a:ext cx="108000" cy="10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6156981-C956-F540-82AD-173E343D8896}"/>
              </a:ext>
            </a:extLst>
          </p:cNvPr>
          <p:cNvSpPr/>
          <p:nvPr/>
        </p:nvSpPr>
        <p:spPr>
          <a:xfrm>
            <a:off x="1958444" y="2013042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8EAE2DA-278A-0E46-B98A-B82369F2AEAE}"/>
              </a:ext>
            </a:extLst>
          </p:cNvPr>
          <p:cNvSpPr/>
          <p:nvPr/>
        </p:nvSpPr>
        <p:spPr>
          <a:xfrm>
            <a:off x="2065355" y="175146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2D45F4F-E990-A14B-91E7-9850DF921661}"/>
              </a:ext>
            </a:extLst>
          </p:cNvPr>
          <p:cNvSpPr txBox="1"/>
          <p:nvPr/>
        </p:nvSpPr>
        <p:spPr>
          <a:xfrm>
            <a:off x="2138540" y="1392068"/>
            <a:ext cx="247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FF0000"/>
                </a:solidFill>
                <a:latin typeface="+mn-lt"/>
              </a:rPr>
              <a:t>legacy, decommissioned 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F2822E1-00CC-F648-920F-BBDB72E5CEB6}"/>
              </a:ext>
            </a:extLst>
          </p:cNvPr>
          <p:cNvSpPr txBox="1"/>
          <p:nvPr/>
        </p:nvSpPr>
        <p:spPr>
          <a:xfrm>
            <a:off x="2195404" y="1667300"/>
            <a:ext cx="247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1"/>
                </a:solidFill>
                <a:latin typeface="+mn-lt"/>
              </a:rPr>
              <a:t>Operating (</a:t>
            </a:r>
            <a:r>
              <a:rPr lang="fr-FR" sz="1200" b="1">
                <a:solidFill>
                  <a:srgbClr val="7030A0"/>
                </a:solidFill>
                <a:latin typeface="+mn-lt"/>
              </a:rPr>
              <a:t>SC,</a:t>
            </a:r>
            <a:r>
              <a:rPr lang="fr-FR" sz="1200" b="1">
                <a:solidFill>
                  <a:srgbClr val="FF0000"/>
                </a:solidFill>
                <a:latin typeface="+mn-lt"/>
              </a:rPr>
              <a:t> </a:t>
            </a:r>
            <a:r>
              <a:rPr lang="fr-FR" sz="1200" b="1">
                <a:solidFill>
                  <a:schemeClr val="tx1"/>
                </a:solidFill>
                <a:latin typeface="+mn-lt"/>
              </a:rPr>
              <a:t>NC)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04FBA48-FB7F-A442-9875-18100DDF6A8B}"/>
              </a:ext>
            </a:extLst>
          </p:cNvPr>
          <p:cNvSpPr txBox="1"/>
          <p:nvPr/>
        </p:nvSpPr>
        <p:spPr>
          <a:xfrm>
            <a:off x="2088498" y="2167645"/>
            <a:ext cx="2005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chemeClr val="accent5">
                    <a:lumMod val="75000"/>
                  </a:schemeClr>
                </a:solidFill>
                <a:latin typeface="+mn-lt"/>
              </a:rPr>
              <a:t>potential future machine 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34A8A067-84CF-9E45-B293-9EBBD5EB5E22}"/>
              </a:ext>
            </a:extLst>
          </p:cNvPr>
          <p:cNvSpPr txBox="1"/>
          <p:nvPr/>
        </p:nvSpPr>
        <p:spPr>
          <a:xfrm>
            <a:off x="2077123" y="1924258"/>
            <a:ext cx="1331683" cy="283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50"/>
                </a:solidFill>
                <a:latin typeface="+mn-lt"/>
              </a:rPr>
              <a:t>planned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9EB89AD-9E6C-874F-9CCB-0503F3B8FBF6}"/>
              </a:ext>
            </a:extLst>
          </p:cNvPr>
          <p:cNvSpPr txBox="1"/>
          <p:nvPr/>
        </p:nvSpPr>
        <p:spPr>
          <a:xfrm>
            <a:off x="5256297" y="4625789"/>
            <a:ext cx="7395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7030A0"/>
                </a:solidFill>
                <a:latin typeface="+mn-lt"/>
              </a:rPr>
              <a:t>cERL-KEK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4540CE1-F80C-F249-B323-CBAE56208E19}"/>
              </a:ext>
            </a:extLst>
          </p:cNvPr>
          <p:cNvSpPr>
            <a:spLocks noChangeAspect="1"/>
          </p:cNvSpPr>
          <p:nvPr/>
        </p:nvSpPr>
        <p:spPr>
          <a:xfrm>
            <a:off x="5185107" y="4814794"/>
            <a:ext cx="108000" cy="108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F9008E-CBF0-AC45-AA8B-F172204E7902}"/>
              </a:ext>
            </a:extLst>
          </p:cNvPr>
          <p:cNvSpPr/>
          <p:nvPr/>
        </p:nvSpPr>
        <p:spPr>
          <a:xfrm>
            <a:off x="6761935" y="4329946"/>
            <a:ext cx="338112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8D73235A-A1F4-274F-9872-C25D1A3372BF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32" name="Espace réservé du pied de page 2">
            <a:extLst>
              <a:ext uri="{FF2B5EF4-FFF2-40B4-BE49-F238E27FC236}">
                <a16:creationId xmlns:a16="http://schemas.microsoft.com/office/drawing/2014/main" id="{17E2C0CA-A635-2A47-837D-11EB22F7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1725680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er 88"/>
          <p:cNvGrpSpPr/>
          <p:nvPr/>
        </p:nvGrpSpPr>
        <p:grpSpPr>
          <a:xfrm>
            <a:off x="2006600" y="1054503"/>
            <a:ext cx="8216900" cy="5435600"/>
            <a:chOff x="0" y="0"/>
            <a:chExt cx="8216900" cy="5435600"/>
          </a:xfrm>
        </p:grpSpPr>
        <p:grpSp>
          <p:nvGrpSpPr>
            <p:cNvPr id="165" name="Grouper 83"/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136" name="Picture 1" descr="Picture 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37" name="TextBox 21"/>
              <p:cNvSpPr txBox="1"/>
              <p:nvPr/>
            </p:nvSpPr>
            <p:spPr>
              <a:xfrm>
                <a:off x="664002" y="4558056"/>
                <a:ext cx="1179296" cy="295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200"/>
                  <a:t>D</a:t>
                </a:r>
                <a:r>
                  <a:rPr sz="120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sz="1200"/>
                  <a:t>l</a:t>
                </a:r>
                <a:r>
                  <a:rPr sz="1200"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sz="120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38" name="TextBox 12"/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>
                    <a:solidFill>
                      <a:srgbClr val="C00000"/>
                    </a:solidFill>
                  </a:rPr>
                  <a:t> </a:t>
                </a:r>
                <a:r>
                  <a:rPr dirty="0"/>
                  <a:t>MeV</a:t>
                </a:r>
              </a:p>
            </p:txBody>
          </p:sp>
          <p:sp>
            <p:nvSpPr>
              <p:cNvPr id="139" name="TextBox 13"/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sz="1200" dirty="0"/>
                  <a:t>D</a:t>
                </a:r>
                <a:r>
                  <a:rPr sz="120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lang="en-US" sz="1200" dirty="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sz="1200" dirty="0"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40" name="TextBox 15"/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rPr lang="en-US" dirty="0"/>
                  <a:t>7</a:t>
                </a:r>
                <a:r>
                  <a:rPr dirty="0"/>
                  <a:t> MeV </a:t>
                </a:r>
              </a:p>
            </p:txBody>
          </p:sp>
          <p:sp>
            <p:nvSpPr>
              <p:cNvPr id="148" name="TextBox 12"/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1 : 3 : 5</a:t>
                </a:r>
              </a:p>
            </p:txBody>
          </p:sp>
          <p:sp>
            <p:nvSpPr>
              <p:cNvPr id="149" name="TextBox 12"/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2 : 4 : 6</a:t>
                </a:r>
              </a:p>
            </p:txBody>
          </p:sp>
          <p:sp>
            <p:nvSpPr>
              <p:cNvPr id="150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TextBox 15"/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dump</a:t>
                </a:r>
              </a:p>
            </p:txBody>
          </p:sp>
          <p:grpSp>
            <p:nvGrpSpPr>
              <p:cNvPr id="156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152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3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4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5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57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TextBox 15"/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injector</a:t>
                </a:r>
              </a:p>
            </p:txBody>
          </p:sp>
          <p:grpSp>
            <p:nvGrpSpPr>
              <p:cNvPr id="163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159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0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1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2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64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/>
              </a:p>
            </p:txBody>
          </p:sp>
        </p:grpSp>
        <p:pic>
          <p:nvPicPr>
            <p:cNvPr id="166" name="Image 86" descr="Imag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Image 87" descr="Image 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" name="TextBox 13"/>
          <p:cNvSpPr txBox="1"/>
          <p:nvPr/>
        </p:nvSpPr>
        <p:spPr>
          <a:xfrm rot="20272894">
            <a:off x="4409178" y="2898584"/>
            <a:ext cx="12755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200" dirty="0"/>
              <a:t>D</a:t>
            </a:r>
            <a:r>
              <a:rPr sz="1200" dirty="0">
                <a:latin typeface="Arial Unicode MS"/>
                <a:ea typeface="Arial Unicode MS"/>
                <a:cs typeface="Arial Unicode MS"/>
                <a:sym typeface="Arial Unicode MS"/>
              </a:rPr>
              <a:t>E = </a:t>
            </a:r>
            <a:r>
              <a:rPr lang="en-US" sz="1200" dirty="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80</a:t>
            </a:r>
            <a:r>
              <a:rPr sz="1200" dirty="0">
                <a:latin typeface="Arial Unicode MS"/>
                <a:ea typeface="Arial Unicode MS"/>
                <a:cs typeface="Arial Unicode MS"/>
                <a:sym typeface="Arial Unicode MS"/>
              </a:rPr>
              <a:t> MeV</a:t>
            </a:r>
          </a:p>
        </p:txBody>
      </p:sp>
      <p:sp>
        <p:nvSpPr>
          <p:cNvPr id="170" name="ZoneTexte 90"/>
          <p:cNvSpPr txBox="1"/>
          <p:nvPr/>
        </p:nvSpPr>
        <p:spPr>
          <a:xfrm>
            <a:off x="2120900" y="1413898"/>
            <a:ext cx="5168900" cy="95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2 </a:t>
            </a:r>
            <a:r>
              <a:rPr sz="1600" dirty="0" err="1"/>
              <a:t>Linacs</a:t>
            </a:r>
            <a:r>
              <a:rPr sz="1600" dirty="0"/>
              <a:t> (Four 5-Cell 801.58 MHz SC cavities)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3 turns </a:t>
            </a:r>
            <a:r>
              <a:rPr lang="en-US" sz="1600" dirty="0"/>
              <a:t>(</a:t>
            </a:r>
            <a:r>
              <a:rPr lang="en-US" sz="1600" dirty="0">
                <a:solidFill>
                  <a:schemeClr val="bg1"/>
                </a:solidFill>
                <a:sym typeface="Wingdings" pitchFamily="2" charset="2"/>
              </a:rPr>
              <a:t>160</a:t>
            </a:r>
            <a:r>
              <a:rPr sz="1600" dirty="0">
                <a:solidFill>
                  <a:srgbClr val="C00000"/>
                </a:solidFill>
              </a:rPr>
              <a:t> </a:t>
            </a:r>
            <a:r>
              <a:rPr sz="1600" dirty="0"/>
              <a:t>MeV/turn)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Max. beam energy </a:t>
            </a:r>
            <a:r>
              <a:rPr lang="en-US" sz="1600" dirty="0">
                <a:solidFill>
                  <a:schemeClr val="bg1"/>
                </a:solidFill>
              </a:rPr>
              <a:t>5</a:t>
            </a:r>
            <a:r>
              <a:rPr sz="1600" dirty="0"/>
              <a:t>00 MeV</a:t>
            </a:r>
          </a:p>
        </p:txBody>
      </p:sp>
      <p:sp>
        <p:nvSpPr>
          <p:cNvPr id="172" name="ZoneTexte 92"/>
          <p:cNvSpPr txBox="1"/>
          <p:nvPr/>
        </p:nvSpPr>
        <p:spPr>
          <a:xfrm>
            <a:off x="303312" y="264160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configuration: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1E01B1-002C-6F4A-88E0-5BBD1B476C2F}"/>
              </a:ext>
            </a:extLst>
          </p:cNvPr>
          <p:cNvSpPr txBox="1"/>
          <p:nvPr/>
        </p:nvSpPr>
        <p:spPr>
          <a:xfrm>
            <a:off x="6912669" y="5906535"/>
            <a:ext cx="321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Footprint: 24 x 5.5 x 0.8 m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FF7D57B-1192-DC43-9F6C-D68123C6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E07906C-CF15-984F-A667-0CBAC5D3D721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ce réservé du numéro de diapositive 4">
            <a:extLst>
              <a:ext uri="{FF2B5EF4-FFF2-40B4-BE49-F238E27FC236}">
                <a16:creationId xmlns:a16="http://schemas.microsoft.com/office/drawing/2014/main" id="{0503E276-90F8-064B-A6B0-C3CB5E33AF8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655333" y="6398911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7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0" name="Espace réservé du pied de page 2">
            <a:extLst>
              <a:ext uri="{FF2B5EF4-FFF2-40B4-BE49-F238E27FC236}">
                <a16:creationId xmlns:a16="http://schemas.microsoft.com/office/drawing/2014/main" id="{A13B8ECB-53A3-704F-9ADA-8CA5D908B5CD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42" name="Espace réservé du pied de page 2">
            <a:extLst>
              <a:ext uri="{FF2B5EF4-FFF2-40B4-BE49-F238E27FC236}">
                <a16:creationId xmlns:a16="http://schemas.microsoft.com/office/drawing/2014/main" id="{344F390A-E1F3-6C4D-A980-15DBBEBF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280559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">
            <a:extLst>
              <a:ext uri="{FF2B5EF4-FFF2-40B4-BE49-F238E27FC236}">
                <a16:creationId xmlns:a16="http://schemas.microsoft.com/office/drawing/2014/main" id="{F90B2817-1D91-2E4E-B496-3E947A90D22D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995" y="1315916"/>
            <a:ext cx="9169200" cy="4410075"/>
          </a:xfrm>
          <a:prstGeom prst="rect">
            <a:avLst/>
          </a:prstGeom>
          <a:noFill/>
          <a:ln w="9525">
            <a:solidFill>
              <a:srgbClr val="C87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21">
            <a:extLst>
              <a:ext uri="{FF2B5EF4-FFF2-40B4-BE49-F238E27FC236}">
                <a16:creationId xmlns:a16="http://schemas.microsoft.com/office/drawing/2014/main" id="{B7B7BF6A-6E1D-1E47-9F26-6A01A8CE9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5041901"/>
            <a:ext cx="13350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dirty="0">
                <a:solidFill>
                  <a:srgbClr val="FFFF00"/>
                </a:solidFill>
              </a:rPr>
              <a:t>C  in arc 6 = </a:t>
            </a:r>
            <a:r>
              <a:rPr lang="en-US" altLang="fr-FR" dirty="0" err="1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altLang="fr-FR" sz="900" baseline="-25000" dirty="0" err="1">
                <a:solidFill>
                  <a:srgbClr val="FFFF00"/>
                </a:solidFill>
                <a:latin typeface="Arial" panose="020B0604020202020204" pitchFamily="34" charset="0"/>
              </a:rPr>
              <a:t>RF</a:t>
            </a:r>
            <a:r>
              <a:rPr lang="en-US" altLang="fr-FR" dirty="0">
                <a:solidFill>
                  <a:srgbClr val="FFFF00"/>
                </a:solidFill>
              </a:rPr>
              <a:t>/2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42E6DED6-B50F-7B41-B542-AFBC9DA3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176" y="3506788"/>
            <a:ext cx="582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</a:rPr>
              <a:t>7 MeV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7D7AE5FC-9272-BE45-841F-24B17160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234" y="3695088"/>
            <a:ext cx="962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dirty="0">
                <a:solidFill>
                  <a:srgbClr val="FFFF00"/>
                </a:solidFill>
              </a:rPr>
              <a:t>E = 80 MeV</a:t>
            </a: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2501B2CB-EFF4-9349-9CF7-5E7DD4DC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812" y="3126886"/>
            <a:ext cx="981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dirty="0">
                <a:solidFill>
                  <a:srgbClr val="FFFF00"/>
                </a:solidFill>
              </a:rPr>
              <a:t>E = 80 MeV</a:t>
            </a: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1CE1ADC1-93B4-AE4E-9EE3-C527B03B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4468813"/>
            <a:ext cx="565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dirty="0">
                <a:solidFill>
                  <a:srgbClr val="FFFF00"/>
                </a:solidFill>
              </a:rPr>
              <a:t>7 MeV 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6D9E75C8-01F6-514A-A8A5-20005B73F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8" y="2173289"/>
            <a:ext cx="82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 b="1">
                <a:solidFill>
                  <a:srgbClr val="FFFF00"/>
                </a:solidFill>
              </a:rPr>
              <a:t>1 : 3 : 5</a:t>
            </a:r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0770161B-463F-004B-876B-DCD0E5A2C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8" y="4408489"/>
            <a:ext cx="747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 b="1">
                <a:solidFill>
                  <a:srgbClr val="FFFF00"/>
                </a:solidFill>
              </a:rPr>
              <a:t>2 : 4 : 6</a:t>
            </a:r>
          </a:p>
        </p:txBody>
      </p:sp>
      <p:cxnSp>
        <p:nvCxnSpPr>
          <p:cNvPr id="54" name="Straight Arrow Connector 16">
            <a:extLst>
              <a:ext uri="{FF2B5EF4-FFF2-40B4-BE49-F238E27FC236}">
                <a16:creationId xmlns:a16="http://schemas.microsoft.com/office/drawing/2014/main" id="{75FD0875-C15A-8643-8CAB-D2B05E624C7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99199" y="4305175"/>
            <a:ext cx="547687" cy="315912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Box 15">
            <a:extLst>
              <a:ext uri="{FF2B5EF4-FFF2-40B4-BE49-F238E27FC236}">
                <a16:creationId xmlns:a16="http://schemas.microsoft.com/office/drawing/2014/main" id="{9FA363CD-49F8-3742-B778-833272E0B36E}"/>
              </a:ext>
            </a:extLst>
          </p:cNvPr>
          <p:cNvSpPr txBox="1">
            <a:spLocks noChangeArrowheads="1"/>
          </p:cNvSpPr>
          <p:nvPr/>
        </p:nvSpPr>
        <p:spPr bwMode="auto">
          <a:xfrm rot="20492134">
            <a:off x="5027860" y="4716341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dirty="0">
                <a:solidFill>
                  <a:srgbClr val="FFFF00"/>
                </a:solidFill>
              </a:rPr>
              <a:t>dump</a:t>
            </a:r>
          </a:p>
        </p:txBody>
      </p:sp>
      <p:sp>
        <p:nvSpPr>
          <p:cNvPr id="56" name="Cube 50">
            <a:extLst>
              <a:ext uri="{FF2B5EF4-FFF2-40B4-BE49-F238E27FC236}">
                <a16:creationId xmlns:a16="http://schemas.microsoft.com/office/drawing/2014/main" id="{1D1451C1-A9CA-C24A-BF88-0BFA77CD229E}"/>
              </a:ext>
            </a:extLst>
          </p:cNvPr>
          <p:cNvSpPr>
            <a:spLocks noChangeArrowheads="1"/>
          </p:cNvSpPr>
          <p:nvPr/>
        </p:nvSpPr>
        <p:spPr bwMode="auto">
          <a:xfrm rot="21040540">
            <a:off x="1985964" y="3787776"/>
            <a:ext cx="617537" cy="85725"/>
          </a:xfrm>
          <a:prstGeom prst="cube">
            <a:avLst>
              <a:gd name="adj" fmla="val 25000"/>
            </a:avLst>
          </a:prstGeom>
          <a:solidFill>
            <a:srgbClr val="00863D"/>
          </a:solidFill>
          <a:ln w="12699">
            <a:solidFill>
              <a:srgbClr val="00B05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cxnSp>
        <p:nvCxnSpPr>
          <p:cNvPr id="57" name="Straight Arrow Connector 8">
            <a:extLst>
              <a:ext uri="{FF2B5EF4-FFF2-40B4-BE49-F238E27FC236}">
                <a16:creationId xmlns:a16="http://schemas.microsoft.com/office/drawing/2014/main" id="{A8FF197F-C788-CD43-8A36-75C8759F469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00326" y="3776664"/>
            <a:ext cx="531813" cy="9525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15">
            <a:extLst>
              <a:ext uri="{FF2B5EF4-FFF2-40B4-BE49-F238E27FC236}">
                <a16:creationId xmlns:a16="http://schemas.microsoft.com/office/drawing/2014/main" id="{EAC45E62-B0A3-C545-9025-CAC17C4C4B4C}"/>
              </a:ext>
            </a:extLst>
          </p:cNvPr>
          <p:cNvSpPr txBox="1">
            <a:spLocks noChangeArrowheads="1"/>
          </p:cNvSpPr>
          <p:nvPr/>
        </p:nvSpPr>
        <p:spPr bwMode="auto">
          <a:xfrm rot="21160244">
            <a:off x="1954214" y="3535363"/>
            <a:ext cx="6111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>
                <a:solidFill>
                  <a:srgbClr val="FFFF00"/>
                </a:solidFill>
              </a:rPr>
              <a:t>injector</a:t>
            </a:r>
          </a:p>
        </p:txBody>
      </p:sp>
      <p:sp>
        <p:nvSpPr>
          <p:cNvPr id="59" name="Cube 60">
            <a:extLst>
              <a:ext uri="{FF2B5EF4-FFF2-40B4-BE49-F238E27FC236}">
                <a16:creationId xmlns:a16="http://schemas.microsoft.com/office/drawing/2014/main" id="{8A929B70-E54C-A448-96E6-AFA1DBBA07D2}"/>
              </a:ext>
            </a:extLst>
          </p:cNvPr>
          <p:cNvSpPr>
            <a:spLocks noChangeArrowheads="1"/>
          </p:cNvSpPr>
          <p:nvPr/>
        </p:nvSpPr>
        <p:spPr bwMode="auto">
          <a:xfrm rot="9683132" flipV="1">
            <a:off x="5091235" y="4590799"/>
            <a:ext cx="236538" cy="128588"/>
          </a:xfrm>
          <a:prstGeom prst="cube">
            <a:avLst>
              <a:gd name="adj" fmla="val 25000"/>
            </a:avLst>
          </a:prstGeom>
          <a:solidFill>
            <a:srgbClr val="B40000"/>
          </a:solidFill>
          <a:ln w="12699">
            <a:solidFill>
              <a:srgbClr val="DE84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60" name="Oval 26">
            <a:extLst>
              <a:ext uri="{FF2B5EF4-FFF2-40B4-BE49-F238E27FC236}">
                <a16:creationId xmlns:a16="http://schemas.microsoft.com/office/drawing/2014/main" id="{D80DE962-94C8-174C-A1FD-C57A735FF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4" y="3829050"/>
            <a:ext cx="104775" cy="9683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B69A7BA-576C-CE48-8E29-070F6B0F7CF2}"/>
              </a:ext>
            </a:extLst>
          </p:cNvPr>
          <p:cNvSpPr txBox="1"/>
          <p:nvPr/>
        </p:nvSpPr>
        <p:spPr>
          <a:xfrm>
            <a:off x="1597111" y="1569308"/>
            <a:ext cx="553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Three passes ‘up’ to reach the maximum energy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B60188D-4D9E-1243-AE53-C41A3A1C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C5BD9EC-8103-1A4D-ABF7-61C5358B4AB3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92">
            <a:extLst>
              <a:ext uri="{FF2B5EF4-FFF2-40B4-BE49-F238E27FC236}">
                <a16:creationId xmlns:a16="http://schemas.microsoft.com/office/drawing/2014/main" id="{DB8DBD28-676D-FF47-AF99-537F7ACE38A5}"/>
              </a:ext>
            </a:extLst>
          </p:cNvPr>
          <p:cNvSpPr txBox="1"/>
          <p:nvPr/>
        </p:nvSpPr>
        <p:spPr>
          <a:xfrm>
            <a:off x="303312" y="264160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configuration: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Espace réservé du numéro de diapositive 4">
            <a:extLst>
              <a:ext uri="{FF2B5EF4-FFF2-40B4-BE49-F238E27FC236}">
                <a16:creationId xmlns:a16="http://schemas.microsoft.com/office/drawing/2014/main" id="{63630FAC-A9E7-1544-BB51-75BCAB4B9ED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18711" y="6398911"/>
            <a:ext cx="367764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8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Espace réservé du pied de page 2">
            <a:extLst>
              <a:ext uri="{FF2B5EF4-FFF2-40B4-BE49-F238E27FC236}">
                <a16:creationId xmlns:a16="http://schemas.microsoft.com/office/drawing/2014/main" id="{BC92AE38-1462-5E42-9208-84366950FD4A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8F837D-8FD9-C640-ABC4-7A870844E0C4}"/>
              </a:ext>
            </a:extLst>
          </p:cNvPr>
          <p:cNvGrpSpPr/>
          <p:nvPr/>
        </p:nvGrpSpPr>
        <p:grpSpPr>
          <a:xfrm>
            <a:off x="994994" y="3365348"/>
            <a:ext cx="9174953" cy="3156281"/>
            <a:chOff x="994994" y="3365348"/>
            <a:chExt cx="9174953" cy="3156281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609991D-3FE3-154B-85C9-8DC8AB472022}"/>
                </a:ext>
              </a:extLst>
            </p:cNvPr>
            <p:cNvSpPr txBox="1"/>
            <p:nvPr/>
          </p:nvSpPr>
          <p:spPr>
            <a:xfrm>
              <a:off x="994994" y="5321300"/>
              <a:ext cx="9174953" cy="120032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n-lt"/>
                </a:rPr>
                <a:t>Electron beam at maximum energy could be used for: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GB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Elastic electron-proton scattering with polarised beam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(Particle physics)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GB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Exploration of proton densities in exotic nuclei by electron scattering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(Nuclear physics)</a:t>
              </a:r>
              <a:endParaRPr lang="en-GB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GB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Gamma ray production between 0.2 and 5 MeV</a:t>
              </a:r>
              <a:r>
                <a:rPr lang="en-GB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GB" dirty="0">
                  <a:solidFill>
                    <a:schemeClr val="bg1"/>
                  </a:solidFill>
                  <a:latin typeface="+mn-lt"/>
                </a:rPr>
                <a:t>(wide applications in Photo-nuclear physics), </a:t>
              </a:r>
            </a:p>
          </p:txBody>
        </p:sp>
        <p:sp>
          <p:nvSpPr>
            <p:cNvPr id="4" name="Rectangle à coins arrondis 3">
              <a:extLst>
                <a:ext uri="{FF2B5EF4-FFF2-40B4-BE49-F238E27FC236}">
                  <a16:creationId xmlns:a16="http://schemas.microsoft.com/office/drawing/2014/main" id="{C099CB04-2D50-AB43-8C54-861C2B1F5AFD}"/>
                </a:ext>
              </a:extLst>
            </p:cNvPr>
            <p:cNvSpPr/>
            <p:nvPr/>
          </p:nvSpPr>
          <p:spPr>
            <a:xfrm rot="20188848">
              <a:off x="3534615" y="3365348"/>
              <a:ext cx="376898" cy="68446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pied de page 2">
            <a:extLst>
              <a:ext uri="{FF2B5EF4-FFF2-40B4-BE49-F238E27FC236}">
                <a16:creationId xmlns:a16="http://schemas.microsoft.com/office/drawing/2014/main" id="{2029848D-A56E-8349-ADAA-713FC020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9869" y="6447788"/>
            <a:ext cx="7665470" cy="334663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</a:p>
        </p:txBody>
      </p:sp>
    </p:spTree>
    <p:extLst>
      <p:ext uri="{BB962C8B-B14F-4D97-AF65-F5344CB8AC3E}">
        <p14:creationId xmlns:p14="http://schemas.microsoft.com/office/powerpoint/2010/main" val="35634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6563 -0.01459 L 0.12357 -0.01528 L 0.29037 -0.10209 L 0.29688 -0.10972 L 0.30261 -0.11806 L 0.3086 -0.12408 L 0.33373 -0.13681 L 0.34063 -0.1419 L 0.34441 -0.1463 L 0.35157 -0.15648 L 0.35886 -0.1632 L 0.42279 -0.1963 L 0.43881 -0.20232 L 0.55795 -0.21667 L 0.57514 -0.21412 L 0.63308 -0.18959 L 0.63933 -0.18264 L 0.62487 -0.12917 L 0.61915 -0.12153 L 0.55144 -0.08681 L 0.54336 -0.07662 L 0.53829 -0.06968 L 0.5293 -0.06134 L 0.50248 -0.04676 L 0.49219 -0.03658 L 0.48724 -0.02801 L 0.47774 -0.0213 L 0.29922 0.07129 L 0.29115 0.07222 L 0.28529 0.06967 L 0.27631 0.07037 L 0.25079 0.0831 L 0.23933 0.08565 L 0.23126 0.08403 L 0.22357 0.08403 L 0.15847 0.11713 L 0.14323 0.12129 L 0.02344 0.13495 L 0.01003 0.13241 L -0.0504 0.10787 L -0.05482 0.10278 L -0.04154 0.04491 L -0.03386 0.03819 L 0.02917 0.00578 L 0.04076 0.00509 L 0.04519 0.00578 L 0.05469 0.00671 L 0.08399 -0.00764 L 0.09545 -0.00949 L 0.10951 -0.01019 L 0.28529 -0.09954 L 0.29779 -0.10718 L 0.30573 -0.11389 L 0.31524 -0.11991 L 0.34584 -0.13681 L 0.35365 -0.1419 L 0.3642 -0.14884 L 0.37579 -0.1581 L 0.41589 -0.17847 L 0.43243 -0.18449 L 0.44831 -0.18866 L 0.4681 -0.19121 L 0.55482 -0.20301 L 0.57579 -0.20301 L 0.58907 -0.20232 L 0.60508 -0.19792 L 0.62917 -0.18704 L 0.64258 -0.175 L 0.64284 -0.16667 L 0.63438 -0.12847 L 0.628 -0.11806 L 0.62045 -0.10972 L 0.60639 -0.09954 L 0.56889 -0.07917 L 0.5586 -0.07315 L 0.54779 -0.06459 L 0.53633 -0.05695 L 0.50821 -0.04259 L 0.4961 -0.03334 L 0.48842 -0.02801 L 0.47839 -0.0213 L 0.30118 0.07037 L 0.29115 0.07384 L 0.28529 0.07384 L 0.27631 0.07731 L 0.24844 0.09074 L 0.23933 0.09514 L 0.2323 0.09514 L 0.22357 0.0993 L 0.17136 0.12384 L 0.15339 0.13148 L 0.13816 0.13657 L 0.11915 0.14004 L 0.10001 0.14166 L 0.0306 0.1493 L 0.01146 0.1493 L -0.00143 0.14768 L -0.01784 0.14514 L -0.03959 0.13588 L -0.05105 0.12731 L -0.05482 0.12315 L -0.05678 0.11366 L -0.04649 0.07222 L -0.04076 0.06273 L -0.03321 0.05602 L -0.01915 0.04583 L 0.03178 0.01944 L 0.04011 0.0169 L 0.04519 0.01528 L 0.05417 0.01273 L 0.08399 -0.00255 L 0.0961 -0.00764 L 0.11211 -0.00949 L 0.29688 -0.10463 L 0.30326 -0.11042 L 0.31211 -0.11482 L 0.31758 -0.11644 L 0.32553 -0.1206 L 0.41654 -0.16736 L 0.43373 -0.17338 L 0.44909 -0.17847 L 0.46941 -0.18264 L 0.55795 -0.19213 L 0.57644 -0.19121 L 0.58985 -0.18959 L 0.6056 -0.18611 L 0.62995 -0.17755 L 0.64115 -0.16667 L 0.64519 -0.15648 L 0.6349 -0.11482 L 0.62917 -0.10371 L 0.62136 -0.09861 L 0.61055 -0.09005 L 0.51849 -0.04259 L 0.50951 -0.0375 L 0.50248 -0.03403 L 0.49493 -0.02986 L 0.48842 -0.02547 L 0.47891 -0.0213 L 0.30261 0.06967 L 0.29297 0.07546 L 0.28777 0.07477 L 0.28021 0.07893 L 0.26823 0.0875 L 0.17058 0.13842 L 0.15599 0.14514 L 0.13698 0.1493 L 0.1198 0.15278 L 0.02865 0.16296 L 0.01146 0.16203 L -0.00325 0.16134 L -0.01862 0.15879 L -0.04271 0.14768 L -0.0517 0.14004 L -0.0556 0.13495 L -0.05795 0.12569 L -0.04727 0.08403 L -0.04154 0.07546 L -0.03386 0.06875 L -0.02175 0.05926 L 0.07709 0.00833 L 0.08477 0.00416 L 0.09284 -0.00255 L 0.09922 -0.00255 L 0.14063 -0.02547 " pathEditMode="relative" rAng="0" ptsTypes="AAAAAAAAAAAAAAAAAAAAAAAAAAAAAAAAAAAAAAAAAAAAAAAAAAAAAAAAAAAAAAAAAAAAAAAAAAAAAAAAAAAAAAAAAAAAAAAAAAAAAAAAAAAAAAAAAAAAAAAAAAAAAAAAAAAAAAAAAAAAAAAAAAAAAAAAAAAAAAAAAAAAAA">
                                      <p:cBhvr>
                                        <p:cTn id="9" dur="9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>
            <a:extLst>
              <a:ext uri="{FF2B5EF4-FFF2-40B4-BE49-F238E27FC236}">
                <a16:creationId xmlns:a16="http://schemas.microsoft.com/office/drawing/2014/main" id="{C3C2EDE7-C31A-B646-8293-9803AD332617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00" y="950408"/>
            <a:ext cx="9192047" cy="4456752"/>
          </a:xfrm>
          <a:prstGeom prst="rect">
            <a:avLst/>
          </a:prstGeom>
          <a:solidFill>
            <a:srgbClr val="0000FF"/>
          </a:solidFill>
          <a:ln w="9525">
            <a:solidFill>
              <a:srgbClr val="C87700"/>
            </a:solidFill>
            <a:miter lim="800000"/>
            <a:headEnd/>
            <a:tailEnd/>
          </a:ln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id="{60EB6B3D-C9EA-1240-B991-27F389006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3032872"/>
            <a:ext cx="582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</a:rPr>
              <a:t>7 MeV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4D93C38E-61C4-5041-B77D-0518DFE0A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406" y="3716445"/>
            <a:ext cx="962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dirty="0">
                <a:solidFill>
                  <a:srgbClr val="FFFF00"/>
                </a:solidFill>
              </a:rPr>
              <a:t>E = 80 MeV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202AFAA4-7971-9A48-B09C-9D8B5D632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357" y="2738282"/>
            <a:ext cx="981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dirty="0">
                <a:solidFill>
                  <a:srgbClr val="FFFF00"/>
                </a:solidFill>
              </a:rPr>
              <a:t>E = 80 MeV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89E1A263-E525-B94C-9B2C-E6A1413B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542" y="4224445"/>
            <a:ext cx="565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dirty="0">
                <a:solidFill>
                  <a:srgbClr val="FFFF00"/>
                </a:solidFill>
              </a:rPr>
              <a:t>7 MeV </a:t>
            </a: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DC447023-BDA2-DB4F-BFAF-1ACCDB7E1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305" y="1878121"/>
            <a:ext cx="82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 b="1">
                <a:solidFill>
                  <a:srgbClr val="FFFF00"/>
                </a:solidFill>
              </a:rPr>
              <a:t>1 : 3 : 5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C8D4422C-9FD0-6443-853C-8E4A93159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55" y="4113321"/>
            <a:ext cx="747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200" b="1">
                <a:solidFill>
                  <a:srgbClr val="FFFF00"/>
                </a:solidFill>
              </a:rPr>
              <a:t>2 : 4 : 6</a:t>
            </a:r>
          </a:p>
        </p:txBody>
      </p:sp>
      <p:cxnSp>
        <p:nvCxnSpPr>
          <p:cNvPr id="48" name="Straight Arrow Connector 16">
            <a:extLst>
              <a:ext uri="{FF2B5EF4-FFF2-40B4-BE49-F238E27FC236}">
                <a16:creationId xmlns:a16="http://schemas.microsoft.com/office/drawing/2014/main" id="{F0ACA1C3-B3F9-474B-882C-275D578B5BE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45285" y="4037121"/>
            <a:ext cx="846028" cy="314070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TextBox 15">
            <a:extLst>
              <a:ext uri="{FF2B5EF4-FFF2-40B4-BE49-F238E27FC236}">
                <a16:creationId xmlns:a16="http://schemas.microsoft.com/office/drawing/2014/main" id="{9BBD7F45-535B-6F41-B61B-6B30CE72F986}"/>
              </a:ext>
            </a:extLst>
          </p:cNvPr>
          <p:cNvSpPr txBox="1">
            <a:spLocks noChangeArrowheads="1"/>
          </p:cNvSpPr>
          <p:nvPr/>
        </p:nvSpPr>
        <p:spPr bwMode="auto">
          <a:xfrm rot="20492134">
            <a:off x="4684555" y="4387958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>
                <a:solidFill>
                  <a:srgbClr val="FFFF00"/>
                </a:solidFill>
              </a:rPr>
              <a:t>dump</a:t>
            </a:r>
          </a:p>
        </p:txBody>
      </p:sp>
      <p:sp>
        <p:nvSpPr>
          <p:cNvPr id="50" name="Cube 50">
            <a:extLst>
              <a:ext uri="{FF2B5EF4-FFF2-40B4-BE49-F238E27FC236}">
                <a16:creationId xmlns:a16="http://schemas.microsoft.com/office/drawing/2014/main" id="{30F8A1E6-9290-4F44-85A0-12E6257EDA1E}"/>
              </a:ext>
            </a:extLst>
          </p:cNvPr>
          <p:cNvSpPr>
            <a:spLocks noChangeArrowheads="1"/>
          </p:cNvSpPr>
          <p:nvPr/>
        </p:nvSpPr>
        <p:spPr bwMode="auto">
          <a:xfrm rot="21040540">
            <a:off x="2414431" y="3353856"/>
            <a:ext cx="617537" cy="85725"/>
          </a:xfrm>
          <a:prstGeom prst="cube">
            <a:avLst>
              <a:gd name="adj" fmla="val 25000"/>
            </a:avLst>
          </a:prstGeom>
          <a:solidFill>
            <a:srgbClr val="00863D"/>
          </a:solidFill>
          <a:ln w="12699">
            <a:solidFill>
              <a:srgbClr val="00B05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cxnSp>
        <p:nvCxnSpPr>
          <p:cNvPr id="51" name="Straight Arrow Connector 8">
            <a:extLst>
              <a:ext uri="{FF2B5EF4-FFF2-40B4-BE49-F238E27FC236}">
                <a16:creationId xmlns:a16="http://schemas.microsoft.com/office/drawing/2014/main" id="{EC65F141-66E0-C149-8CB1-55B37754AA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28793" y="3351322"/>
            <a:ext cx="515983" cy="17460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TextBox 15">
            <a:extLst>
              <a:ext uri="{FF2B5EF4-FFF2-40B4-BE49-F238E27FC236}">
                <a16:creationId xmlns:a16="http://schemas.microsoft.com/office/drawing/2014/main" id="{8F3C3C00-E1BC-334A-AD14-4DB823957AFF}"/>
              </a:ext>
            </a:extLst>
          </p:cNvPr>
          <p:cNvSpPr txBox="1">
            <a:spLocks noChangeArrowheads="1"/>
          </p:cNvSpPr>
          <p:nvPr/>
        </p:nvSpPr>
        <p:spPr bwMode="auto">
          <a:xfrm rot="21160244">
            <a:off x="2420781" y="3062395"/>
            <a:ext cx="6111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dirty="0">
                <a:solidFill>
                  <a:srgbClr val="FFFF00"/>
                </a:solidFill>
              </a:rPr>
              <a:t>injector</a:t>
            </a:r>
          </a:p>
        </p:txBody>
      </p:sp>
      <p:sp>
        <p:nvSpPr>
          <p:cNvPr id="62" name="Cube 60">
            <a:extLst>
              <a:ext uri="{FF2B5EF4-FFF2-40B4-BE49-F238E27FC236}">
                <a16:creationId xmlns:a16="http://schemas.microsoft.com/office/drawing/2014/main" id="{AA33D30B-2126-724D-89DF-83F37B322982}"/>
              </a:ext>
            </a:extLst>
          </p:cNvPr>
          <p:cNvSpPr>
            <a:spLocks noChangeArrowheads="1"/>
          </p:cNvSpPr>
          <p:nvPr/>
        </p:nvSpPr>
        <p:spPr bwMode="auto">
          <a:xfrm rot="9683132" flipV="1">
            <a:off x="4829017" y="4318107"/>
            <a:ext cx="236538" cy="128588"/>
          </a:xfrm>
          <a:prstGeom prst="cube">
            <a:avLst>
              <a:gd name="adj" fmla="val 25000"/>
            </a:avLst>
          </a:prstGeom>
          <a:solidFill>
            <a:srgbClr val="B40000"/>
          </a:solidFill>
          <a:ln w="12699">
            <a:solidFill>
              <a:srgbClr val="DE8400"/>
            </a:solidFill>
            <a:round/>
            <a:headEnd/>
            <a:tailEnd/>
          </a:ln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63" name="Oval 1">
            <a:extLst>
              <a:ext uri="{FF2B5EF4-FFF2-40B4-BE49-F238E27FC236}">
                <a16:creationId xmlns:a16="http://schemas.microsoft.com/office/drawing/2014/main" id="{C9F5F382-AAD3-9340-9BCC-5EE0061F8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081" y="3368782"/>
            <a:ext cx="103187" cy="9683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DEBC384A-A8DA-F14B-89F0-281013788E2A}"/>
              </a:ext>
            </a:extLst>
          </p:cNvPr>
          <p:cNvSpPr txBox="1"/>
          <p:nvPr/>
        </p:nvSpPr>
        <p:spPr>
          <a:xfrm>
            <a:off x="2025579" y="1274140"/>
            <a:ext cx="56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Three passes ‘down’ for energy recovery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A94F3A-75A4-4C4B-A7BA-AFE93090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277" y="85508"/>
            <a:ext cx="1760298" cy="1063327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1DFE8F9-792F-6E44-95F1-FA062003DAF5}"/>
              </a:ext>
            </a:extLst>
          </p:cNvPr>
          <p:cNvCxnSpPr/>
          <p:nvPr/>
        </p:nvCxnSpPr>
        <p:spPr>
          <a:xfrm>
            <a:off x="256021" y="681983"/>
            <a:ext cx="7200000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92">
            <a:extLst>
              <a:ext uri="{FF2B5EF4-FFF2-40B4-BE49-F238E27FC236}">
                <a16:creationId xmlns:a16="http://schemas.microsoft.com/office/drawing/2014/main" id="{08073FDC-5A3D-3F42-95AC-F3E7F748DA70}"/>
              </a:ext>
            </a:extLst>
          </p:cNvPr>
          <p:cNvSpPr txBox="1"/>
          <p:nvPr/>
        </p:nvSpPr>
        <p:spPr>
          <a:xfrm>
            <a:off x="303312" y="264160"/>
            <a:ext cx="55880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PERLE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configuration:</a:t>
            </a:r>
            <a:endParaRPr sz="2200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Espace réservé du numéro de diapositive 4">
            <a:extLst>
              <a:ext uri="{FF2B5EF4-FFF2-40B4-BE49-F238E27FC236}">
                <a16:creationId xmlns:a16="http://schemas.microsoft.com/office/drawing/2014/main" id="{56800926-C58E-DF43-982F-1AA20AFD742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1532359" y="6398911"/>
            <a:ext cx="354116" cy="3454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9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6BFF3DD0-3ABC-4047-B527-EB171D44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7733" y="6038348"/>
            <a:ext cx="5995521" cy="334663"/>
          </a:xfrm>
        </p:spPr>
        <p:txBody>
          <a:bodyPr/>
          <a:lstStyle/>
          <a:p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Journées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FCC France - LPNHE, 15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novembre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2019</a:t>
            </a:r>
          </a:p>
        </p:txBody>
      </p:sp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BF22F2CE-C491-2841-B800-9B6635B7D01F}"/>
              </a:ext>
            </a:extLst>
          </p:cNvPr>
          <p:cNvSpPr txBox="1">
            <a:spLocks/>
          </p:cNvSpPr>
          <p:nvPr/>
        </p:nvSpPr>
        <p:spPr>
          <a:xfrm>
            <a:off x="228716" y="6447788"/>
            <a:ext cx="931733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W. KAABI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7DC8C2-323C-A044-9F6C-973C3C03CA5D}"/>
              </a:ext>
            </a:extLst>
          </p:cNvPr>
          <p:cNvSpPr txBox="1"/>
          <p:nvPr/>
        </p:nvSpPr>
        <p:spPr>
          <a:xfrm>
            <a:off x="1104900" y="4742020"/>
            <a:ext cx="9217448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Several benefits from this manipulation: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+mn-lt"/>
              </a:rPr>
              <a:t>The required RF power (and its capital cost and required electricity) is significantly reduced to that required to establish the cavity field and make up minor losses.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+mn-lt"/>
              </a:rPr>
              <a:t>The beam is constantly renewed: never reach equilibrium state --&gt; provides flexibility to adapt beam properties for specific applications.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+mn-lt"/>
              </a:rPr>
              <a:t>The beam power that must be dissipated in the dump is reduced by a large factor.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3E5AB9EF-7B1E-194A-9CF2-89D7C76B3E59}"/>
              </a:ext>
            </a:extLst>
          </p:cNvPr>
          <p:cNvSpPr/>
          <p:nvPr/>
        </p:nvSpPr>
        <p:spPr>
          <a:xfrm rot="20067887">
            <a:off x="3514979" y="3075709"/>
            <a:ext cx="418279" cy="662404"/>
          </a:xfrm>
          <a:prstGeom prst="roundRect">
            <a:avLst>
              <a:gd name="adj" fmla="val 4541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343834C6-809F-7943-AA76-516CBA84938A}"/>
              </a:ext>
            </a:extLst>
          </p:cNvPr>
          <p:cNvSpPr txBox="1">
            <a:spLocks/>
          </p:cNvSpPr>
          <p:nvPr/>
        </p:nvSpPr>
        <p:spPr>
          <a:xfrm>
            <a:off x="2019869" y="6447788"/>
            <a:ext cx="7665470" cy="334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defRPr>
            </a:lvl9pPr>
          </a:lstStyle>
          <a:p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Séminaire Thématique: Accélérateurs et instrumentation Associée- Orsay</a:t>
            </a:r>
            <a:r>
              <a:rPr lang="en-GB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20 Janvier 2020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6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14479 -0.075 L 0.15378 -0.07986 L 0.16172 -0.08472 L 0.16979 -0.08935 L 0.17604 -0.08935 L 0.18372 -0.09491 L 0.27383 -0.1412 L 0.29401 -0.14838 L 0.31016 -0.15417 L 0.32852 -0.15718 L 0.41497 -0.16528 L 0.43529 -0.16597 L 0.45026 -0.16435 L 0.46523 -0.16134 L 0.48789 -0.15162 L 0.49518 -0.14537 L 0.50117 -0.13889 L 0.50352 -0.13009 L 0.49453 -0.09028 L 0.48919 -0.08148 L 0.48086 -0.07176 L 0.46888 -0.06296 L 0.37904 -0.01667 L 0.37057 -0.01366 L 0.36224 -0.01042 L 0.35495 -0.00718 L 0.34727 -0.00162 L 0.33581 0.00486 L 0.15924 0.09583 L 0.15091 0.09977 L 0.14557 0.09977 L 0.13477 0.1037 L 0.10781 0.11644 L 0.09883 0.11968 L 0.09102 0.1206 L 0.08268 0.12454 L 0.0293 0.15162 L 0.01198 0.1581 L -0.00313 0.16204 L -0.02162 0.16597 L -0.11029 0.17477 L -0.1293 0.17477 L -0.1431 0.17407 L -0.15807 0.16921 L -0.18151 0.16204 L -0.19271 0.15324 L -0.19635 0.14769 L -0.19935 0.14282 L -0.18854 0.09745 L -0.18203 0.08866 L -0.17487 0.08218 L -0.16289 0.07176 L -0.11081 0.0463 L -0.10182 0.04144 L -0.09583 0.04144 L -0.08685 0.03912 L -0.0569 0.02315 L -0.04622 0.01991 L -0.03229 0.01435 L 0.14375 -0.07268 L 0.15612 -0.08148 L 0.16458 -0.08704 L 0.17422 -0.09583 L 0.20286 -0.11018 L 0.21432 -0.11806 L 0.2237 -0.12616 L 0.23333 -0.13102 L 0.27487 -0.15255 L 0.29258 -0.16042 L 0.30716 -0.16435 L 0.32917 -0.16852 L 0.41497 -0.17731 L 0.43529 -0.17731 L 0.44779 -0.17569 L 0.45924 -0.17407 L 0.48503 -0.16366 L 0.49518 -0.15417 L 0.49935 -0.15093 L 0.50065 -0.1412 L 0.49154 -0.10208 L 0.4862 -0.0919 L 0.47904 -0.08472 L 0.46706 -0.075 L 0.4263 -0.05347 L 0.41732 -0.0456 L 0.40651 -0.03819 L 0.39336 -0.03032 L 0.36588 -0.01667 L 0.35625 -0.00949 L 0.34531 -0.00162 L 0.33581 0.00648 L 0.15872 0.09653 L 0.15091 0.09815 L 0.14427 0.09583 L 0.13529 0.09583 L 0.10664 0.10857 L 0.09805 0.11088 L 0.09102 0.10926 L 0.08138 0.10926 L 0.01732 0.14282 L 0.00156 0.14699 L -0.11784 0.16042 L -0.13307 0.1588 L -0.19219 0.13333 L -0.19714 0.1294 L -0.1832 0.06944 L -0.17318 0.06389 L -0.11198 0.03125 L -0.1 0.03125 L -0.09518 0.03125 L -0.08385 0.03125 L -0.0582 0.01759 L -0.04844 0.01667 L -0.03346 0.01597 L -0.02513 0.01273 L 0.14427 -0.07338 L 0.15325 -0.08148 L 0.15872 -0.09028 L 0.16654 -0.09815 L 0.19401 -0.11088 L 0.20456 -0.12222 L 0.20807 -0.1294 L 0.21797 -0.13889 L 0.2832 -0.17153 L 0.2987 -0.17731 L 0.41797 -0.19074 L 0.43242 -0.18912 L 0.49154 -0.16528 L 0.49753 -0.1581 L 0.48372 -0.1037 L 0.47721 -0.09583 L 0.41016 -0.06157 L 0.40182 -0.05278 L 0.39648 -0.0456 L 0.38737 -0.03681 L 0.36081 -0.02083 L 0.3513 -0.01111 L 0.34674 -0.00556 L 0.33581 0.00556 L 0.17487 0.08866 L 0.11862 0.13495 L 0.09583 0.14607 " pathEditMode="relative" rAng="0" ptsTypes="AAAAAAAAAAAAAAAAAAAAAAAAAAAAAAAAAAAAAAAAAAAAAAAAAAAAAAAAAAAAAAAAAAAAAAAAAAAAAAAAAAAAAAAAAAAAAAAAAAAAAAAAAAAAAAAAAAAAAAAAAAAAAAAAAAAAAAAAAAAAAAA">
                                      <p:cBhvr>
                                        <p:cTn id="6" dur="9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ise">
  <a:themeElements>
    <a:clrScheme name="Bri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0000FF"/>
      </a:hlink>
      <a:folHlink>
        <a:srgbClr val="FF00FF"/>
      </a:folHlink>
    </a:clrScheme>
    <a:fontScheme name="Bris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18600</TotalTime>
  <Words>3534</Words>
  <Application>Microsoft Macintosh PowerPoint</Application>
  <PresentationFormat>Grand écran</PresentationFormat>
  <Paragraphs>469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Cambria Math</vt:lpstr>
      <vt:lpstr>Helvetica</vt:lpstr>
      <vt:lpstr>News Gothic MT</vt:lpstr>
      <vt:lpstr>Symbol</vt:lpstr>
      <vt:lpstr>Times New Roman</vt:lpstr>
      <vt:lpstr>Wingdings</vt:lpstr>
      <vt:lpstr>Thème Office</vt:lpstr>
      <vt:lpstr>R&amp;D sur les ERLs: PERLE et eRIB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PERLE @ Orsay:  Introduction and Status</dc:title>
  <cp:lastModifiedBy>Microsoft Office User</cp:lastModifiedBy>
  <cp:revision>459</cp:revision>
  <dcterms:modified xsi:type="dcterms:W3CDTF">2020-01-20T12:25:01Z</dcterms:modified>
</cp:coreProperties>
</file>