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256" r:id="rId2"/>
    <p:sldId id="443" r:id="rId3"/>
    <p:sldId id="446" r:id="rId4"/>
    <p:sldId id="447" r:id="rId5"/>
    <p:sldId id="259" r:id="rId6"/>
    <p:sldId id="278" r:id="rId7"/>
    <p:sldId id="260" r:id="rId8"/>
    <p:sldId id="261" r:id="rId9"/>
    <p:sldId id="452" r:id="rId10"/>
    <p:sldId id="448" r:id="rId11"/>
    <p:sldId id="431" r:id="rId12"/>
    <p:sldId id="282" r:id="rId13"/>
    <p:sldId id="440" r:id="rId14"/>
    <p:sldId id="449" r:id="rId15"/>
    <p:sldId id="451" r:id="rId16"/>
    <p:sldId id="284" r:id="rId17"/>
    <p:sldId id="266" r:id="rId18"/>
    <p:sldId id="428" r:id="rId19"/>
    <p:sldId id="453" r:id="rId20"/>
    <p:sldId id="436" r:id="rId21"/>
    <p:sldId id="437" r:id="rId22"/>
    <p:sldId id="441" r:id="rId23"/>
    <p:sldId id="438" r:id="rId24"/>
    <p:sldId id="439" r:id="rId25"/>
    <p:sldId id="433" r:id="rId26"/>
    <p:sldId id="435" r:id="rId27"/>
    <p:sldId id="434" r:id="rId28"/>
    <p:sldId id="432" r:id="rId29"/>
    <p:sldId id="442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A05"/>
    <a:srgbClr val="472806"/>
    <a:srgbClr val="D3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7"/>
    <p:restoredTop sz="94631"/>
  </p:normalViewPr>
  <p:slideViewPr>
    <p:cSldViewPr snapToGrid="0" snapToObjects="1">
      <p:cViewPr varScale="1">
        <p:scale>
          <a:sx n="127" d="100"/>
          <a:sy n="127" d="100"/>
        </p:scale>
        <p:origin x="160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651F-A0A0-324C-B3AB-F519BDD94ED9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01DB0-9749-9547-8C49-BEF4CEEFF9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1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1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D8C2A6F-0513-674E-87D6-A38268BE63A2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618DF27-C47A-2A45-89A0-FCCC77CB6E4F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4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950" y="1020416"/>
            <a:ext cx="5896389" cy="526304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C8286A-03E0-6D49-9D42-D4B8C72EB5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8662" y="1020416"/>
            <a:ext cx="2693504" cy="526304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271C5-42D8-D24B-A4B3-320DFCBB4F3E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F0E9747-688D-EA40-9495-E0B56C4A73A2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3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0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C2A1692-A79C-F94D-8071-0A66ED90799B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2EE1EE-8D6D-4346-B9F2-3EAAE932E151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3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A2E35D-BD29-AB44-B3A6-E75904B7FD5D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7E9A2E-0DEB-A24D-AE54-2E7394B85E80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4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6FFEB-5D0A-984F-A179-F9468CD8B4F8}"/>
              </a:ext>
            </a:extLst>
          </p:cNvPr>
          <p:cNvSpPr/>
          <p:nvPr userDrawn="1"/>
        </p:nvSpPr>
        <p:spPr>
          <a:xfrm>
            <a:off x="0" y="6445799"/>
            <a:ext cx="9144000" cy="4917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7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  <a:gs pos="62000">
                <a:schemeClr val="tx1">
                  <a:lumMod val="50000"/>
                  <a:lumOff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9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62" y="6445800"/>
            <a:ext cx="1130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20/01/2020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9226" y="6445802"/>
            <a:ext cx="5744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interaction laser-faisceaux @ GT07 Prospectives IN2P3 2020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9696" y="6445801"/>
            <a:ext cx="101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6324D5D7-7619-544E-85E6-FE67B0DC27B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 baseline="0">
          <a:solidFill>
            <a:schemeClr val="accent3">
              <a:lumMod val="75000"/>
            </a:schemeClr>
          </a:solidFill>
          <a:uFill>
            <a:solidFill>
              <a:schemeClr val="accent2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36.tiff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image" Target="../media/image17.jp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Cavités optiques et systèmes lasers pour l’interaction laser-faisceaux : développements technologiques et applications pour les accélérateurs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6DFE7-C6C8-C048-A97F-EA49E14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904459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J. Bonis, K. Cassou, R. Chiche, D. Douillet, K.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Dupraz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G.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Iaquaniello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M. W.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Krasny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C.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Magueur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A. Martens, H.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Monard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D.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Nutarelli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C.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Pascaud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Y.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Peinaud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V.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Soskov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F.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Zomer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critical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scientific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contributions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PhD’s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: L.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Amoudry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, P. Favier, X. Liu, C.F. Ndiaye, H. Wang,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. Williams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C11A30-F087-DD48-90DA-D222F7DB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BC8E6C-4EC3-5F43-A325-E90D3193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2E298D-33BF-214F-8FE8-7EDD31FA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5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4C09D-30A4-FB43-BB48-35357D76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7B64A-820A-1F44-A506-6F7EDE8B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A78B7-FEA9-2A47-BDD8-AEC4F133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E3AEA-62C1-A247-AB99-75FDD72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10</a:t>
            </a:fld>
            <a:endParaRPr lang="fr-FR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D518A25-E2F9-524E-84D9-4C0E7C8A4901}"/>
              </a:ext>
            </a:extLst>
          </p:cNvPr>
          <p:cNvSpPr/>
          <p:nvPr/>
        </p:nvSpPr>
        <p:spPr>
          <a:xfrm>
            <a:off x="1313126" y="2546858"/>
            <a:ext cx="5835103" cy="55668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2. 20 </a:t>
            </a:r>
            <a:r>
              <a:rPr lang="fr-FR" dirty="0" err="1"/>
              <a:t>years</a:t>
            </a:r>
            <a:r>
              <a:rPr lang="fr-FR" dirty="0"/>
              <a:t> of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</a:t>
            </a: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stand ?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B0040C8C-CCF0-5B4A-BEEA-6C2FDC839839}"/>
              </a:ext>
            </a:extLst>
          </p:cNvPr>
          <p:cNvSpPr/>
          <p:nvPr/>
        </p:nvSpPr>
        <p:spPr>
          <a:xfrm>
            <a:off x="1313129" y="1288152"/>
            <a:ext cx="5835103" cy="5055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1. </a:t>
            </a:r>
            <a:r>
              <a:rPr lang="fr-FR" dirty="0" err="1"/>
              <a:t>Why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?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79CC870-6EE5-4845-B371-C21F2395143B}"/>
              </a:ext>
            </a:extLst>
          </p:cNvPr>
          <p:cNvSpPr/>
          <p:nvPr/>
        </p:nvSpPr>
        <p:spPr>
          <a:xfrm>
            <a:off x="1313127" y="3715689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3.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?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7A7574BF-178C-E343-9F75-45D7EBAA1BFD}"/>
              </a:ext>
            </a:extLst>
          </p:cNvPr>
          <p:cNvSpPr/>
          <p:nvPr/>
        </p:nvSpPr>
        <p:spPr>
          <a:xfrm>
            <a:off x="1313126" y="4970076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 </a:t>
            </a:r>
            <a:r>
              <a:rPr lang="fr-FR" dirty="0" err="1"/>
              <a:t>Ongoing</a:t>
            </a:r>
            <a:r>
              <a:rPr lang="fr-FR" dirty="0"/>
              <a:t> and </a:t>
            </a:r>
            <a:r>
              <a:rPr lang="fr-FR" dirty="0" err="1"/>
              <a:t>forthcoming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89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ce réservé du contenu 6">
            <a:extLst>
              <a:ext uri="{FF2B5EF4-FFF2-40B4-BE49-F238E27FC236}">
                <a16:creationId xmlns:a16="http://schemas.microsoft.com/office/drawing/2014/main" id="{4C9C6011-060C-CC40-86DC-CFE803015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6" y="2725538"/>
            <a:ext cx="4278818" cy="3209114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1A5A69-F25D-3442-B3E7-5EB6A7E4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</a:t>
            </a:r>
            <a:r>
              <a:rPr lang="fr-FR" dirty="0" err="1"/>
              <a:t>cost</a:t>
            </a:r>
            <a:r>
              <a:rPr lang="fr-FR" dirty="0"/>
              <a:t> effective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4E9CE-AAA9-EC43-BE51-18B7D08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E583F7-8430-A14D-8B33-5053B1F4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E053C3-3FDA-6B41-9717-21E19C12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11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D3B78C-4778-A247-B0A4-3E48AB66D81E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Carstens et al., Opt. Lett. 39 (2014) 2595, P. Favier PhD thesis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09D30E-4E0A-F240-9D1A-CBB4FB687281}"/>
              </a:ext>
            </a:extLst>
          </p:cNvPr>
          <p:cNvSpPr txBox="1"/>
          <p:nvPr/>
        </p:nvSpPr>
        <p:spPr>
          <a:xfrm>
            <a:off x="519124" y="5182947"/>
            <a:ext cx="330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Noise measurement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9FB821-CA46-2B4E-B99E-F040C4B68BF6}"/>
              </a:ext>
            </a:extLst>
          </p:cNvPr>
          <p:cNvSpPr txBox="1"/>
          <p:nvPr/>
        </p:nvSpPr>
        <p:spPr>
          <a:xfrm>
            <a:off x="4752870" y="4500840"/>
            <a:ext cx="37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Lock examples with bad/good laser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4F55E3-0ACC-8148-A166-217D94984A60}"/>
              </a:ext>
            </a:extLst>
          </p:cNvPr>
          <p:cNvSpPr txBox="1"/>
          <p:nvPr/>
        </p:nvSpPr>
        <p:spPr>
          <a:xfrm>
            <a:off x="4440463" y="5165158"/>
            <a:ext cx="458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rgbClr val="C00000"/>
                </a:solidFill>
              </a:rPr>
              <a:t>&lt;1khz linewidth for a 10m 30000 finesse cavity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BF2FE4-4F3F-3D43-8928-5CBBAD318440}"/>
              </a:ext>
            </a:extLst>
          </p:cNvPr>
          <p:cNvSpPr txBox="1"/>
          <p:nvPr/>
        </p:nvSpPr>
        <p:spPr>
          <a:xfrm>
            <a:off x="1863585" y="5965481"/>
            <a:ext cx="602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rgbClr val="C00000"/>
                </a:solidFill>
              </a:rPr>
              <a:t>Only one laser provider that delivers the performances</a:t>
            </a:r>
          </a:p>
        </p:txBody>
      </p:sp>
      <p:pic>
        <p:nvPicPr>
          <p:cNvPr id="22" name="Espace réservé du contenu 6">
            <a:extLst>
              <a:ext uri="{FF2B5EF4-FFF2-40B4-BE49-F238E27FC236}">
                <a16:creationId xmlns:a16="http://schemas.microsoft.com/office/drawing/2014/main" id="{64A4B16A-0A19-9B48-94E1-12F14FA5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4" y="2889060"/>
            <a:ext cx="2043084" cy="15349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AD7733-C3C4-3B4F-BA62-3B2CDE3EE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01" y="2889061"/>
            <a:ext cx="2065206" cy="1550120"/>
          </a:xfrm>
          <a:prstGeom prst="rect">
            <a:avLst/>
          </a:prstGeom>
        </p:spPr>
      </p:pic>
      <p:sp>
        <p:nvSpPr>
          <p:cNvPr id="24" name="Text Box 18">
            <a:extLst>
              <a:ext uri="{FF2B5EF4-FFF2-40B4-BE49-F238E27FC236}">
                <a16:creationId xmlns:a16="http://schemas.microsoft.com/office/drawing/2014/main" id="{2E20E8EA-CFAE-9747-96E4-9C4AAB9C7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18" y="992267"/>
            <a:ext cx="8664189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State of the art: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Colleagues from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Garching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(MPI &amp; LMU München) have reached 600 kW stored in a optical cavity but: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For how long ? With what stability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Not in a accelerator environment,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with 10 times larger average power (very expensive &gt;1M€) laser developed in their laboratory and lower gain optical cavity</a:t>
            </a:r>
          </a:p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We chose to use lower average power laser systems (&lt;200k€) but investing R&amp;D on higher gain optical cavities</a:t>
            </a:r>
          </a:p>
        </p:txBody>
      </p:sp>
    </p:spTree>
    <p:extLst>
      <p:ext uri="{BB962C8B-B14F-4D97-AF65-F5344CB8AC3E}">
        <p14:creationId xmlns:p14="http://schemas.microsoft.com/office/powerpoint/2010/main" val="311993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EE1ED-338B-7143-92A0-B754549D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60805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High gain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state of the art</a:t>
            </a:r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D239D4DD-2A4D-C842-BDA0-15636414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5" y="1009489"/>
            <a:ext cx="4075542" cy="4013615"/>
          </a:xfrm>
          <a:prstGeom prst="rect">
            <a:avLst/>
          </a:prstGeom>
          <a:noFill/>
          <a:ln>
            <a:noFill/>
          </a:ln>
          <a:effectLst>
            <a:outerShdw blurRad="50800" dist="152400" dir="2700000" algn="tl" rotWithShape="0">
              <a:schemeClr val="accent6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14DF75-9F64-3349-B07B-B23563404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96" y="4009978"/>
            <a:ext cx="2981270" cy="2139613"/>
          </a:xfrm>
          <a:prstGeom prst="rect">
            <a:avLst/>
          </a:prstGeom>
          <a:noFill/>
          <a:ln>
            <a:noFill/>
          </a:ln>
          <a:effectLst>
            <a:outerShdw blurRad="50800" dist="152400" dir="2700000" algn="tl" rotWithShape="0">
              <a:schemeClr val="accent5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8F5A0249-1206-EF49-8ED7-70DF25FEC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84" y="1081590"/>
            <a:ext cx="4497771" cy="24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2700000" algn="tl" rotWithShape="0">
              <a:schemeClr val="accent5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6A796B-5BCF-5941-9AAA-50AA9DE4583F}"/>
              </a:ext>
            </a:extLst>
          </p:cNvPr>
          <p:cNvSpPr txBox="1"/>
          <p:nvPr/>
        </p:nvSpPr>
        <p:spPr>
          <a:xfrm>
            <a:off x="1000449" y="1300017"/>
            <a:ext cx="27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But unstable at high-power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845F7-78E2-794A-A030-CFCB47086E0F}"/>
              </a:ext>
            </a:extLst>
          </p:cNvPr>
          <p:cNvSpPr txBox="1"/>
          <p:nvPr/>
        </p:nvSpPr>
        <p:spPr>
          <a:xfrm>
            <a:off x="4535425" y="3640646"/>
            <a:ext cx="438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High-order mode instability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23E4D4-2B97-E746-A557-A9CA86474691}"/>
              </a:ext>
            </a:extLst>
          </p:cNvPr>
          <p:cNvSpPr txBox="1"/>
          <p:nvPr/>
        </p:nvSpPr>
        <p:spPr>
          <a:xfrm>
            <a:off x="270537" y="5300578"/>
            <a:ext cx="5768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Highly sensitive to cavity topology</a:t>
            </a:r>
          </a:p>
          <a:p>
            <a:pPr algn="ctr"/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Rough understanding from simple simulations</a:t>
            </a:r>
          </a:p>
          <a:p>
            <a:pPr algn="ctr"/>
            <a:r>
              <a:rPr lang="en-GB" i="1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 HOM damping with additional D-cut mirrors in cavity</a:t>
            </a: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89FF7F-C239-7240-B7AE-C9DB74CE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9AF2945D-3212-C64E-B374-06421B4B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40EFB232-8B5B-C14D-83AA-2E2036A5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12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9DAD77-DC6B-DD4D-B4A2-32C177F03B2C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Favier P., PhD thesis,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Amoudry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L. &amp; H. Wang, PhD theses (ongoing)</a:t>
            </a:r>
          </a:p>
        </p:txBody>
      </p:sp>
      <p:pic>
        <p:nvPicPr>
          <p:cNvPr id="25" name="Image 1">
            <a:extLst>
              <a:ext uri="{FF2B5EF4-FFF2-40B4-BE49-F238E27FC236}">
                <a16:creationId xmlns:a16="http://schemas.microsoft.com/office/drawing/2014/main" id="{89677556-B454-854F-8BA5-03C399109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49" y="1960409"/>
            <a:ext cx="2067647" cy="11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5">
            <a:extLst>
              <a:ext uri="{FF2B5EF4-FFF2-40B4-BE49-F238E27FC236}">
                <a16:creationId xmlns:a16="http://schemas.microsoft.com/office/drawing/2014/main" id="{E46EDAF6-4907-2D4C-91FC-270908F97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31" y="2268665"/>
            <a:ext cx="446526" cy="6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D6DA55-E293-D340-AF80-DF134251FB6A}"/>
              </a:ext>
            </a:extLst>
          </p:cNvPr>
          <p:cNvSpPr/>
          <p:nvPr/>
        </p:nvSpPr>
        <p:spPr bwMode="auto">
          <a:xfrm>
            <a:off x="5948200" y="2608121"/>
            <a:ext cx="156473" cy="50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10234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FABD0-D765-154D-8B37-F9D02E97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21183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High power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prospects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2DC8D-7876-D148-A364-7A317FFA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84CD8-EBB0-8643-B16F-EA77D834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58706-422F-1C42-9673-FB29BCB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13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182BCDCC-9175-6D4C-A216-55C1EBB8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36" y="1426866"/>
            <a:ext cx="843639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Long-standing R&amp;D (~20 years) now limited 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Thermally induced instabilities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Topology dependent so must be accounted for at design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First cure already investigated and successfully implemented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Cleanliness issues that may be solved through engineering processes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Profit from collaboration with industry (within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LabCom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CNRS with Amplitude for instance)?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Yet unexplored issues as parametric instabilities seen by LIGO-VIRGO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the goal to reach MW level for various applications (see later):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X/gamma-ray sources (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ThomX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GammaFactory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New and ambitious acceleration techniques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Rough budget and manpower needs: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Requires to pursue and develop the R&amp;D activity on this topic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Manpower mainly PhDs with permanent staff support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NB: V.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Soskov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will retire in a couple of years 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hiring an optics assistant engineer is critically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Hardware maintenance of about 10k€/year + support for travels (collaborations)</a:t>
            </a:r>
          </a:p>
        </p:txBody>
      </p:sp>
    </p:spTree>
    <p:extLst>
      <p:ext uri="{BB962C8B-B14F-4D97-AF65-F5344CB8AC3E}">
        <p14:creationId xmlns:p14="http://schemas.microsoft.com/office/powerpoint/2010/main" val="104004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4C09D-30A4-FB43-BB48-35357D76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7B64A-820A-1F44-A506-6F7EDE8B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A78B7-FEA9-2A47-BDD8-AEC4F133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E3AEA-62C1-A247-AB99-75FDD72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14</a:t>
            </a:fld>
            <a:endParaRPr lang="fr-FR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D518A25-E2F9-524E-84D9-4C0E7C8A4901}"/>
              </a:ext>
            </a:extLst>
          </p:cNvPr>
          <p:cNvSpPr/>
          <p:nvPr/>
        </p:nvSpPr>
        <p:spPr>
          <a:xfrm>
            <a:off x="1313126" y="2546858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2. 20 </a:t>
            </a:r>
            <a:r>
              <a:rPr lang="fr-FR" dirty="0" err="1"/>
              <a:t>years</a:t>
            </a:r>
            <a:r>
              <a:rPr lang="fr-FR" dirty="0"/>
              <a:t> of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</a:t>
            </a: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stand ?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B0040C8C-CCF0-5B4A-BEEA-6C2FDC839839}"/>
              </a:ext>
            </a:extLst>
          </p:cNvPr>
          <p:cNvSpPr/>
          <p:nvPr/>
        </p:nvSpPr>
        <p:spPr>
          <a:xfrm>
            <a:off x="1313129" y="1288152"/>
            <a:ext cx="5835103" cy="5055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1. </a:t>
            </a:r>
            <a:r>
              <a:rPr lang="fr-FR" dirty="0" err="1"/>
              <a:t>Why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?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79CC870-6EE5-4845-B371-C21F2395143B}"/>
              </a:ext>
            </a:extLst>
          </p:cNvPr>
          <p:cNvSpPr/>
          <p:nvPr/>
        </p:nvSpPr>
        <p:spPr>
          <a:xfrm>
            <a:off x="1313127" y="3715689"/>
            <a:ext cx="5835103" cy="55668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3.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?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7A7574BF-178C-E343-9F75-45D7EBAA1BFD}"/>
              </a:ext>
            </a:extLst>
          </p:cNvPr>
          <p:cNvSpPr/>
          <p:nvPr/>
        </p:nvSpPr>
        <p:spPr>
          <a:xfrm>
            <a:off x="1313126" y="4970076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 </a:t>
            </a:r>
            <a:r>
              <a:rPr lang="fr-FR" dirty="0" err="1"/>
              <a:t>Ongoing</a:t>
            </a:r>
            <a:r>
              <a:rPr lang="fr-FR" dirty="0"/>
              <a:t> and </a:t>
            </a:r>
            <a:r>
              <a:rPr lang="fr-FR" dirty="0" err="1"/>
              <a:t>forthcoming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56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529B407E-03FA-0942-97D8-14300178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05" y="1070236"/>
            <a:ext cx="7205896" cy="53728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3A4857B-AC36-3F4A-BA78-AAF2DA4C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Collaborations and </a:t>
            </a:r>
            <a:r>
              <a:rPr lang="fr-FR" dirty="0" err="1"/>
              <a:t>contracts</a:t>
            </a:r>
            <a:r>
              <a:rPr lang="fr-FR" dirty="0"/>
              <a:t>,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4489B7-5CE1-854F-8C8A-C4FE95E0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928640-B128-2544-B1DD-820756A3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BA03AB-83A6-AA4E-A1A6-0B6CB3A7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3513DA-9AF4-734E-84EE-EDCF8A4F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437" y="4069583"/>
            <a:ext cx="2563432" cy="206996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43CB3C-1F15-914E-8307-19FDE84A3AC7}"/>
              </a:ext>
            </a:extLst>
          </p:cNvPr>
          <p:cNvSpPr/>
          <p:nvPr/>
        </p:nvSpPr>
        <p:spPr>
          <a:xfrm>
            <a:off x="3701483" y="2903974"/>
            <a:ext cx="1111677" cy="92444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29B8C4-4419-964E-A61B-F1397342C714}"/>
              </a:ext>
            </a:extLst>
          </p:cNvPr>
          <p:cNvCxnSpPr>
            <a:cxnSpLocks/>
          </p:cNvCxnSpPr>
          <p:nvPr/>
        </p:nvCxnSpPr>
        <p:spPr>
          <a:xfrm flipH="1">
            <a:off x="3033437" y="3828422"/>
            <a:ext cx="668046" cy="19559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8A7DAEF-6916-FA45-B363-4231F758DC1B}"/>
              </a:ext>
            </a:extLst>
          </p:cNvPr>
          <p:cNvCxnSpPr>
            <a:cxnSpLocks/>
          </p:cNvCxnSpPr>
          <p:nvPr/>
        </p:nvCxnSpPr>
        <p:spPr>
          <a:xfrm>
            <a:off x="4813160" y="3828422"/>
            <a:ext cx="783709" cy="19559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84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1B4A5-8743-3B46-A6AA-ED166996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thus ideas for optimized designs,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E82DA8-C451-C441-B1F8-1276AB3A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AD61AD-9A81-394E-9513-4CADA17F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B3A31E-6B6A-764A-95D8-67920552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16</a:t>
            </a:fld>
            <a:endParaRPr lang="fr-FR"/>
          </a:p>
        </p:txBody>
      </p:sp>
      <p:grpSp>
        <p:nvGrpSpPr>
          <p:cNvPr id="213" name="Groupe 212">
            <a:extLst>
              <a:ext uri="{FF2B5EF4-FFF2-40B4-BE49-F238E27FC236}">
                <a16:creationId xmlns:a16="http://schemas.microsoft.com/office/drawing/2014/main" id="{F4A6F9EF-B264-AA44-92A9-40938708E83A}"/>
              </a:ext>
            </a:extLst>
          </p:cNvPr>
          <p:cNvGrpSpPr/>
          <p:nvPr/>
        </p:nvGrpSpPr>
        <p:grpSpPr>
          <a:xfrm>
            <a:off x="1752329" y="1208714"/>
            <a:ext cx="2846830" cy="1825605"/>
            <a:chOff x="874780" y="1281056"/>
            <a:chExt cx="2846830" cy="1825605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A780CEC-7AD1-3043-BA29-A8715CE38EE5}"/>
                </a:ext>
              </a:extLst>
            </p:cNvPr>
            <p:cNvCxnSpPr>
              <a:cxnSpLocks/>
              <a:stCxn id="9" idx="6"/>
              <a:endCxn id="10" idx="0"/>
            </p:cNvCxnSpPr>
            <p:nvPr/>
          </p:nvCxnSpPr>
          <p:spPr>
            <a:xfrm flipV="1">
              <a:off x="1755503" y="1474501"/>
              <a:ext cx="1202527" cy="232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A29C580-9D13-7348-A3C7-7488AA09721F}"/>
                </a:ext>
              </a:extLst>
            </p:cNvPr>
            <p:cNvSpPr/>
            <p:nvPr/>
          </p:nvSpPr>
          <p:spPr>
            <a:xfrm>
              <a:off x="1616957" y="1405460"/>
              <a:ext cx="138546" cy="1385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199A954-C5F8-D74D-98EA-31916C3EC435}"/>
                </a:ext>
              </a:extLst>
            </p:cNvPr>
            <p:cNvSpPr/>
            <p:nvPr/>
          </p:nvSpPr>
          <p:spPr>
            <a:xfrm>
              <a:off x="2583790" y="1474402"/>
              <a:ext cx="765313" cy="816827"/>
            </a:xfrm>
            <a:prstGeom prst="arc">
              <a:avLst>
                <a:gd name="adj1" fmla="val 16129145"/>
                <a:gd name="adj2" fmla="val 21570604"/>
              </a:avLst>
            </a:prstGeom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B63D71E0-7BBF-1C48-9F5A-8AA135BD2203}"/>
                </a:ext>
              </a:extLst>
            </p:cNvPr>
            <p:cNvCxnSpPr>
              <a:cxnSpLocks/>
            </p:cNvCxnSpPr>
            <p:nvPr/>
          </p:nvCxnSpPr>
          <p:spPr>
            <a:xfrm>
              <a:off x="3349103" y="1852998"/>
              <a:ext cx="0" cy="702014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19B581-2845-134E-B582-3EC71D838043}"/>
                </a:ext>
              </a:extLst>
            </p:cNvPr>
            <p:cNvSpPr/>
            <p:nvPr/>
          </p:nvSpPr>
          <p:spPr>
            <a:xfrm>
              <a:off x="3279830" y="2552058"/>
              <a:ext cx="138545" cy="1368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708B5A9-EC5A-8646-951E-26FE29CCCDC0}"/>
                </a:ext>
              </a:extLst>
            </p:cNvPr>
            <p:cNvSpPr txBox="1"/>
            <p:nvPr/>
          </p:nvSpPr>
          <p:spPr>
            <a:xfrm>
              <a:off x="874780" y="1281056"/>
              <a:ext cx="808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source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6420262-D184-5C4A-B33F-4969C5F43DC0}"/>
                </a:ext>
              </a:extLst>
            </p:cNvPr>
            <p:cNvSpPr txBox="1"/>
            <p:nvPr/>
          </p:nvSpPr>
          <p:spPr>
            <a:xfrm>
              <a:off x="2987114" y="2737329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dump</a:t>
              </a:r>
            </a:p>
          </p:txBody>
        </p:sp>
        <p:sp>
          <p:nvSpPr>
            <p:cNvPr id="15" name="Rectangle à coins arrondis 14">
              <a:extLst>
                <a:ext uri="{FF2B5EF4-FFF2-40B4-BE49-F238E27FC236}">
                  <a16:creationId xmlns:a16="http://schemas.microsoft.com/office/drawing/2014/main" id="{13E3087C-F13E-F04E-BCE4-B77245B8DAA9}"/>
                </a:ext>
              </a:extLst>
            </p:cNvPr>
            <p:cNvSpPr/>
            <p:nvPr/>
          </p:nvSpPr>
          <p:spPr>
            <a:xfrm>
              <a:off x="2167704" y="1406740"/>
              <a:ext cx="429490" cy="152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9D9ED523-7AB2-6248-A08E-5ADED118C2FC}"/>
                </a:ext>
              </a:extLst>
            </p:cNvPr>
            <p:cNvSpPr/>
            <p:nvPr/>
          </p:nvSpPr>
          <p:spPr>
            <a:xfrm rot="16200000">
              <a:off x="2879668" y="902902"/>
              <a:ext cx="242452" cy="1142999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4A5C65-D7F8-644A-83D5-A13DBFDAB614}"/>
                </a:ext>
              </a:extLst>
            </p:cNvPr>
            <p:cNvSpPr txBox="1"/>
            <p:nvPr/>
          </p:nvSpPr>
          <p:spPr>
            <a:xfrm>
              <a:off x="1616957" y="1946898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u="sng" dirty="0">
                  <a:solidFill>
                    <a:schemeClr val="bg2">
                      <a:lumMod val="50000"/>
                    </a:schemeClr>
                  </a:solidFill>
                </a:rPr>
                <a:t>LINAC option: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198510DE-DF34-7D42-811E-7A95E0A95E66}"/>
              </a:ext>
            </a:extLst>
          </p:cNvPr>
          <p:cNvSpPr txBox="1"/>
          <p:nvPr/>
        </p:nvSpPr>
        <p:spPr>
          <a:xfrm>
            <a:off x="409243" y="2869977"/>
            <a:ext cx="3989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u="sng" dirty="0">
                <a:solidFill>
                  <a:schemeClr val="accent5">
                    <a:lumMod val="75000"/>
                  </a:schemeClr>
                </a:solidFill>
              </a:rPr>
              <a:t>Optical resonator continuous operation: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limited by average power, flux reduced (duty cycle)</a:t>
            </a:r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2F5DD3FF-8A70-C446-AC46-4D5EEB421C99}"/>
              </a:ext>
            </a:extLst>
          </p:cNvPr>
          <p:cNvSpPr/>
          <p:nvPr/>
        </p:nvSpPr>
        <p:spPr>
          <a:xfrm>
            <a:off x="4394440" y="3787822"/>
            <a:ext cx="816864" cy="33292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4D39F1-58F9-0242-8774-ECFC351D2AF5}"/>
              </a:ext>
            </a:extLst>
          </p:cNvPr>
          <p:cNvSpPr txBox="1"/>
          <p:nvPr/>
        </p:nvSpPr>
        <p:spPr>
          <a:xfrm>
            <a:off x="0" y="42670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Burst operation of optical cavity to render optical duty cycle similar to that of RF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0AF2311-6EDF-A445-A5E4-51B1088C8097}"/>
              </a:ext>
            </a:extLst>
          </p:cNvPr>
          <p:cNvCxnSpPr/>
          <p:nvPr/>
        </p:nvCxnSpPr>
        <p:spPr>
          <a:xfrm>
            <a:off x="5266944" y="1225913"/>
            <a:ext cx="0" cy="1140965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69A99CF-2FF0-2C47-81B3-76C1D492C9FB}"/>
              </a:ext>
            </a:extLst>
          </p:cNvPr>
          <p:cNvCxnSpPr>
            <a:cxnSpLocks/>
          </p:cNvCxnSpPr>
          <p:nvPr/>
        </p:nvCxnSpPr>
        <p:spPr>
          <a:xfrm>
            <a:off x="5266944" y="2366878"/>
            <a:ext cx="37209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9AFD01E1-1413-1B49-946B-6D4D8012E298}"/>
              </a:ext>
            </a:extLst>
          </p:cNvPr>
          <p:cNvGrpSpPr/>
          <p:nvPr/>
        </p:nvGrpSpPr>
        <p:grpSpPr>
          <a:xfrm>
            <a:off x="5266800" y="1438656"/>
            <a:ext cx="856800" cy="930910"/>
            <a:chOff x="5266800" y="1438656"/>
            <a:chExt cx="856800" cy="93091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56A8291C-90E4-184F-820D-DFE48F220784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B4527876-B179-7B4D-AC1E-5E68CBE49017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6C5526-E4FB-1F43-8B0F-9DBA918FAD9E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8F02E4A-4D19-8147-8D3A-0D8BE671F7BB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07BEA75D-82DB-4447-A8C2-42CE07E32F66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EA21E0E-2479-654D-9C96-5DFD103CE195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20BE710D-322F-0649-823D-A04F9D00ACBB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5DD70931-DA71-954A-AB07-A963B6E7C677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926EEA4-CCE8-9649-9A07-D60EA3B2A545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26601FB4-2C4D-4946-8F59-25F5DC6A5EC6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8A2C3F09-161A-2245-A09A-A2CA34897ABF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1C093546-1C59-7242-9A07-AD3B7A2E31C0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077B0E7E-4B5F-354C-ADEA-5BC700CE21F9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A34B8D6F-4996-5C47-9F85-9B1B4AB480B8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AAA56CB4-10D9-6341-BDED-3C7931155D96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8ACD407F-1DE3-C24D-84D2-74499AFAB933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A1E3706D-8BAE-3448-9D40-17A017ED8FF1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65E5A4FB-B1C5-9D43-BBC2-CEE606A43E60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9D0EA3F6-6867-5F40-89C4-78D64D4E1A20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D49B73BA-D668-DC4F-BA03-6C4B32B9A7BB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BC8271AA-0203-3F4A-8A80-77CD03B30388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26443BEC-272B-8145-939C-94143D3C3B00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AC836C68-3998-3D4A-BC57-13BF8C293B06}"/>
              </a:ext>
            </a:extLst>
          </p:cNvPr>
          <p:cNvGrpSpPr/>
          <p:nvPr/>
        </p:nvGrpSpPr>
        <p:grpSpPr>
          <a:xfrm>
            <a:off x="8009287" y="1438656"/>
            <a:ext cx="856800" cy="930910"/>
            <a:chOff x="5266800" y="1438656"/>
            <a:chExt cx="856800" cy="930910"/>
          </a:xfrm>
        </p:grpSpPr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B81A364C-169C-3B4C-A4CC-24C2D80015A5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44464CEA-ABC8-8241-8B3C-0DF5DD5EA888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B9AB699F-2AC9-3643-B627-F450C18B0DC8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F4AD7E9E-21BB-7441-B547-AF13CFF74F57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3FB8BCA2-DD4E-4A4A-AC3B-8814A5CE8275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A7C6A4FE-B942-BA49-8F00-21ED69951730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0B8CE982-D81A-0540-A8F4-B11ED1A81DF6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94EC3149-A959-554D-A270-B01CF280DE82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F1690A52-C424-3246-93A4-7CEED6D9A3E4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7A41DD2D-2A14-7749-A24A-01D2AF1F5288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FCB8DA2E-7B45-2742-9B67-148239091D55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294AF0ED-5F23-6C46-8BCB-E4233F1C88D4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BF4AC739-166B-4F42-A49A-1A0C33E3F46C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AF27F3AC-8BF3-4948-BEEC-012CA6C1A20E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6891EFEE-CA23-3749-884A-69AB8F2916F3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870930BF-58C8-1441-BF51-83DB72243037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39CE28CD-81D6-9A47-9B14-641D82C04BED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6035A4E9-C99C-6849-8D47-56F07CC636C2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4E6ECEE5-27F8-2E49-A328-2156C359F885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2EF31C94-7B86-2743-9888-756A3E3A81A8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40F3F355-E9D5-4C44-9C4A-65B60A512190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1CC78943-18A4-4C45-BC3E-6B5B483962C7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3CB2FC23-2DF9-3341-8A09-5621E0DE65CD}"/>
              </a:ext>
            </a:extLst>
          </p:cNvPr>
          <p:cNvCxnSpPr/>
          <p:nvPr/>
        </p:nvCxnSpPr>
        <p:spPr>
          <a:xfrm>
            <a:off x="5266800" y="2360408"/>
            <a:ext cx="0" cy="1140965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F999A251-0D42-D941-A7D7-2F62C6A93B32}"/>
              </a:ext>
            </a:extLst>
          </p:cNvPr>
          <p:cNvCxnSpPr>
            <a:cxnSpLocks/>
          </p:cNvCxnSpPr>
          <p:nvPr/>
        </p:nvCxnSpPr>
        <p:spPr>
          <a:xfrm>
            <a:off x="5266800" y="3501373"/>
            <a:ext cx="37209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3700EEF8-76A0-E743-B615-1AD8DA331128}"/>
              </a:ext>
            </a:extLst>
          </p:cNvPr>
          <p:cNvGrpSpPr/>
          <p:nvPr/>
        </p:nvGrpSpPr>
        <p:grpSpPr>
          <a:xfrm>
            <a:off x="5266656" y="2573151"/>
            <a:ext cx="856800" cy="930910"/>
            <a:chOff x="5266800" y="1438656"/>
            <a:chExt cx="856800" cy="930910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8EA5A774-55B5-A64C-ADEE-7125FD7439DD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2A0EBAED-9D6F-374F-B1DA-D30C5FF7DE5C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140F313E-BA3F-DB46-880A-656C1F397462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6D5FFFD2-3273-714C-8FCD-1CA3F36FA0B2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E7797FA4-461C-8141-A58C-F1486D86612A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8A88F4D5-6035-CA48-B720-4F72B16987D6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84953708-CB41-4943-9BD8-FA402D77A571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5A49D91A-C3AE-4E43-B7AE-DA52A74F1234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22789C9E-A7F5-344B-8C52-0175E1A0C042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FFDD3C21-8C5C-924D-98ED-38B01444CF64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D7AFD255-E2CA-E04D-8ED8-C5EDF521250C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FD60E7B7-6AA3-D546-B824-5E409C41F4D7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CD43DB34-8C72-6A49-8335-1EC9B678C7BF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02B56F35-713B-7642-811F-68670A92033E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>
                <a:extLst>
                  <a:ext uri="{FF2B5EF4-FFF2-40B4-BE49-F238E27FC236}">
                    <a16:creationId xmlns:a16="http://schemas.microsoft.com/office/drawing/2014/main" id="{D2872AA6-420F-5341-A24D-AB3B0FE41481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C46AD7F5-1EE3-1A4E-B528-E861EA3D97F2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2509BCA4-A485-8A48-A8B3-88F9296FECC7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F091DCA1-3586-9C40-BA8D-714A67F02FEE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B47BE03A-EC0B-4C44-AED6-76326A0D81CB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AA71A18D-7AEB-1044-89F8-0BC50E1D2052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02F3DB1C-9AD4-8C43-8EE6-B48E77CA3C89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7E2C3AF8-4C85-0D4B-9311-40BEB633C995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C3E4D4D8-39F2-6445-B4A6-FE993DBEFAB1}"/>
              </a:ext>
            </a:extLst>
          </p:cNvPr>
          <p:cNvGrpSpPr/>
          <p:nvPr/>
        </p:nvGrpSpPr>
        <p:grpSpPr>
          <a:xfrm>
            <a:off x="6173856" y="2574495"/>
            <a:ext cx="856800" cy="930910"/>
            <a:chOff x="5266800" y="1438656"/>
            <a:chExt cx="856800" cy="930910"/>
          </a:xfrm>
        </p:grpSpPr>
        <p:grpSp>
          <p:nvGrpSpPr>
            <p:cNvPr id="145" name="Groupe 144">
              <a:extLst>
                <a:ext uri="{FF2B5EF4-FFF2-40B4-BE49-F238E27FC236}">
                  <a16:creationId xmlns:a16="http://schemas.microsoft.com/office/drawing/2014/main" id="{64970E4C-1BD7-D545-8840-A20493260393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157" name="Connecteur droit 156">
                <a:extLst>
                  <a:ext uri="{FF2B5EF4-FFF2-40B4-BE49-F238E27FC236}">
                    <a16:creationId xmlns:a16="http://schemas.microsoft.com/office/drawing/2014/main" id="{F2B848B0-8898-C34B-8F16-2E80BEDD6ABD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>
                <a:extLst>
                  <a:ext uri="{FF2B5EF4-FFF2-40B4-BE49-F238E27FC236}">
                    <a16:creationId xmlns:a16="http://schemas.microsoft.com/office/drawing/2014/main" id="{C3A9A3DE-E5A4-CF42-B2BF-93B0D433E302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>
                <a:extLst>
                  <a:ext uri="{FF2B5EF4-FFF2-40B4-BE49-F238E27FC236}">
                    <a16:creationId xmlns:a16="http://schemas.microsoft.com/office/drawing/2014/main" id="{53FC645A-6CA2-724E-8C4F-686168617857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32655791-D309-DD48-A46C-7B7C0A628471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7148BC14-0E71-8341-AA8B-0FED9ACC2FC1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>
                <a:extLst>
                  <a:ext uri="{FF2B5EF4-FFF2-40B4-BE49-F238E27FC236}">
                    <a16:creationId xmlns:a16="http://schemas.microsoft.com/office/drawing/2014/main" id="{CAE945C4-FFA9-2C49-BBE0-74D7FECB4728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1E28EEDE-059E-4D4E-AEB4-3A28028B449E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>
                <a:extLst>
                  <a:ext uri="{FF2B5EF4-FFF2-40B4-BE49-F238E27FC236}">
                    <a16:creationId xmlns:a16="http://schemas.microsoft.com/office/drawing/2014/main" id="{86483484-4B70-AC43-A460-902743543309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>
                <a:extLst>
                  <a:ext uri="{FF2B5EF4-FFF2-40B4-BE49-F238E27FC236}">
                    <a16:creationId xmlns:a16="http://schemas.microsoft.com/office/drawing/2014/main" id="{54181A4D-6475-D449-A540-6A1BEFECE684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>
                <a:extLst>
                  <a:ext uri="{FF2B5EF4-FFF2-40B4-BE49-F238E27FC236}">
                    <a16:creationId xmlns:a16="http://schemas.microsoft.com/office/drawing/2014/main" id="{B53DC3A1-2C1C-C840-83E8-A16371BCF606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F985D2D6-15FC-EB41-99B1-B4D81D204C7B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27716CDC-6CE6-C54E-A34B-3BFC1C979E65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2F812F61-F7D1-1D4C-A520-2F0F3E97A080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970A4227-7620-2344-A22E-45B87364F7DA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9450F911-FD66-B04B-B407-9877FFB79D02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95B40701-CE74-7048-95AF-A637B40727E8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1A96FF4E-E757-3841-8552-683B50B0B897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168CBDF3-B034-2847-8720-D1277557EA4A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EF2CF64A-47F2-434D-B5A3-25E29AB1E940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C98190A5-957B-7A4E-A768-8B3A1DBA12F6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>
                <a:extLst>
                  <a:ext uri="{FF2B5EF4-FFF2-40B4-BE49-F238E27FC236}">
                    <a16:creationId xmlns:a16="http://schemas.microsoft.com/office/drawing/2014/main" id="{453CFCEE-2B7A-C84A-8F40-63A053749AFB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3E6D7FB9-004E-744E-A132-5BC71ED0C08C}"/>
              </a:ext>
            </a:extLst>
          </p:cNvPr>
          <p:cNvGrpSpPr/>
          <p:nvPr/>
        </p:nvGrpSpPr>
        <p:grpSpPr>
          <a:xfrm>
            <a:off x="7088232" y="2573151"/>
            <a:ext cx="856800" cy="930910"/>
            <a:chOff x="5266800" y="1438656"/>
            <a:chExt cx="856800" cy="930910"/>
          </a:xfrm>
        </p:grpSpPr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1561B0AE-5876-8A40-A3D4-84AAAAFD1D06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180" name="Connecteur droit 179">
                <a:extLst>
                  <a:ext uri="{FF2B5EF4-FFF2-40B4-BE49-F238E27FC236}">
                    <a16:creationId xmlns:a16="http://schemas.microsoft.com/office/drawing/2014/main" id="{3CCDFE61-6C1E-DC43-AC33-62AE6980B6A7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7C46A90E-E2F2-B849-810B-FF640B1873C1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DF8ABD9D-21BA-354B-92EF-D9F3A4DA0D86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B01E2CAA-C96E-0C4B-A13E-DD7700017534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C3A74700-9CE1-EE44-9553-883A095D4CCC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>
                <a:extLst>
                  <a:ext uri="{FF2B5EF4-FFF2-40B4-BE49-F238E27FC236}">
                    <a16:creationId xmlns:a16="http://schemas.microsoft.com/office/drawing/2014/main" id="{F043E6F3-3B4E-C644-B42B-772C3A4B420F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>
                <a:extLst>
                  <a:ext uri="{FF2B5EF4-FFF2-40B4-BE49-F238E27FC236}">
                    <a16:creationId xmlns:a16="http://schemas.microsoft.com/office/drawing/2014/main" id="{CC4F7090-58D6-8C40-805E-9B1FC0307983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66BFC008-2413-2243-A0D1-F9628EAABF11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18EEA3E5-CFE2-0840-93BC-507A29BBE1F4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A1CB6A8C-DB80-274D-8BC0-130CA4712EAC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e 168">
              <a:extLst>
                <a:ext uri="{FF2B5EF4-FFF2-40B4-BE49-F238E27FC236}">
                  <a16:creationId xmlns:a16="http://schemas.microsoft.com/office/drawing/2014/main" id="{4A8B0224-87A9-AD4B-8BB7-AFE05B8491E8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170" name="Connecteur droit 169">
                <a:extLst>
                  <a:ext uri="{FF2B5EF4-FFF2-40B4-BE49-F238E27FC236}">
                    <a16:creationId xmlns:a16="http://schemas.microsoft.com/office/drawing/2014/main" id="{065B0A20-0E9E-3745-B1D3-7BDACD5E80D0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>
                <a:extLst>
                  <a:ext uri="{FF2B5EF4-FFF2-40B4-BE49-F238E27FC236}">
                    <a16:creationId xmlns:a16="http://schemas.microsoft.com/office/drawing/2014/main" id="{39E05F1F-5E64-D444-9E86-188CED2972CE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>
                <a:extLst>
                  <a:ext uri="{FF2B5EF4-FFF2-40B4-BE49-F238E27FC236}">
                    <a16:creationId xmlns:a16="http://schemas.microsoft.com/office/drawing/2014/main" id="{2BC447DF-09ED-0E45-9501-730EE87AC70B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>
                <a:extLst>
                  <a:ext uri="{FF2B5EF4-FFF2-40B4-BE49-F238E27FC236}">
                    <a16:creationId xmlns:a16="http://schemas.microsoft.com/office/drawing/2014/main" id="{95584EE1-D6B3-E740-ADDF-E108FDAB5A49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>
                <a:extLst>
                  <a:ext uri="{FF2B5EF4-FFF2-40B4-BE49-F238E27FC236}">
                    <a16:creationId xmlns:a16="http://schemas.microsoft.com/office/drawing/2014/main" id="{5710905D-C432-474A-B1D8-53E376C2402D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>
                <a:extLst>
                  <a:ext uri="{FF2B5EF4-FFF2-40B4-BE49-F238E27FC236}">
                    <a16:creationId xmlns:a16="http://schemas.microsoft.com/office/drawing/2014/main" id="{AD75C306-D5B2-F84F-BBFA-61E854952EFE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>
                <a:extLst>
                  <a:ext uri="{FF2B5EF4-FFF2-40B4-BE49-F238E27FC236}">
                    <a16:creationId xmlns:a16="http://schemas.microsoft.com/office/drawing/2014/main" id="{F5C2E618-983F-2C45-BD54-170E049E1AA5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>
                <a:extLst>
                  <a:ext uri="{FF2B5EF4-FFF2-40B4-BE49-F238E27FC236}">
                    <a16:creationId xmlns:a16="http://schemas.microsoft.com/office/drawing/2014/main" id="{B438A63C-7A75-D846-9FBA-CBF4A9EC5DEA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>
                <a:extLst>
                  <a:ext uri="{FF2B5EF4-FFF2-40B4-BE49-F238E27FC236}">
                    <a16:creationId xmlns:a16="http://schemas.microsoft.com/office/drawing/2014/main" id="{6B0CC95D-9156-9741-B0F8-43FC2B383E17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>
                <a:extLst>
                  <a:ext uri="{FF2B5EF4-FFF2-40B4-BE49-F238E27FC236}">
                    <a16:creationId xmlns:a16="http://schemas.microsoft.com/office/drawing/2014/main" id="{FE2DEDEF-C5BD-424E-A00E-0B9C8B14B696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0" name="Groupe 189">
            <a:extLst>
              <a:ext uri="{FF2B5EF4-FFF2-40B4-BE49-F238E27FC236}">
                <a16:creationId xmlns:a16="http://schemas.microsoft.com/office/drawing/2014/main" id="{FAE949BA-8A3B-8F4E-8D93-B95755683EAB}"/>
              </a:ext>
            </a:extLst>
          </p:cNvPr>
          <p:cNvGrpSpPr/>
          <p:nvPr/>
        </p:nvGrpSpPr>
        <p:grpSpPr>
          <a:xfrm>
            <a:off x="8009143" y="2573151"/>
            <a:ext cx="856800" cy="930910"/>
            <a:chOff x="5266800" y="1438656"/>
            <a:chExt cx="856800" cy="930910"/>
          </a:xfrm>
        </p:grpSpPr>
        <p:grpSp>
          <p:nvGrpSpPr>
            <p:cNvPr id="191" name="Groupe 190">
              <a:extLst>
                <a:ext uri="{FF2B5EF4-FFF2-40B4-BE49-F238E27FC236}">
                  <a16:creationId xmlns:a16="http://schemas.microsoft.com/office/drawing/2014/main" id="{740C322D-6DA1-0941-9D7D-9FE0FB1481D5}"/>
                </a:ext>
              </a:extLst>
            </p:cNvPr>
            <p:cNvGrpSpPr/>
            <p:nvPr/>
          </p:nvGrpSpPr>
          <p:grpSpPr>
            <a:xfrm>
              <a:off x="5266800" y="1438656"/>
              <a:ext cx="403200" cy="929566"/>
              <a:chOff x="5266800" y="1438656"/>
              <a:chExt cx="403200" cy="929566"/>
            </a:xfrm>
          </p:grpSpPr>
          <p:cxnSp>
            <p:nvCxnSpPr>
              <p:cNvPr id="203" name="Connecteur droit 202">
                <a:extLst>
                  <a:ext uri="{FF2B5EF4-FFF2-40B4-BE49-F238E27FC236}">
                    <a16:creationId xmlns:a16="http://schemas.microsoft.com/office/drawing/2014/main" id="{15E8CC3C-6A48-4548-9461-A3814038CA61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>
                <a:extLst>
                  <a:ext uri="{FF2B5EF4-FFF2-40B4-BE49-F238E27FC236}">
                    <a16:creationId xmlns:a16="http://schemas.microsoft.com/office/drawing/2014/main" id="{FD6E3E78-8E92-B04D-95AD-88FD9C225ABB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>
                <a:extLst>
                  <a:ext uri="{FF2B5EF4-FFF2-40B4-BE49-F238E27FC236}">
                    <a16:creationId xmlns:a16="http://schemas.microsoft.com/office/drawing/2014/main" id="{C2BC557B-EB85-2241-9FE3-CD2B3C974F43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>
                <a:extLst>
                  <a:ext uri="{FF2B5EF4-FFF2-40B4-BE49-F238E27FC236}">
                    <a16:creationId xmlns:a16="http://schemas.microsoft.com/office/drawing/2014/main" id="{23889D4D-7C23-FE43-BC6F-C891F0B69402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206">
                <a:extLst>
                  <a:ext uri="{FF2B5EF4-FFF2-40B4-BE49-F238E27FC236}">
                    <a16:creationId xmlns:a16="http://schemas.microsoft.com/office/drawing/2014/main" id="{1186DB22-7EAB-D045-B127-84A7DDC56C43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207">
                <a:extLst>
                  <a:ext uri="{FF2B5EF4-FFF2-40B4-BE49-F238E27FC236}">
                    <a16:creationId xmlns:a16="http://schemas.microsoft.com/office/drawing/2014/main" id="{BBBAC7C2-4951-2D49-BB53-57BEFF86C384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>
                <a:extLst>
                  <a:ext uri="{FF2B5EF4-FFF2-40B4-BE49-F238E27FC236}">
                    <a16:creationId xmlns:a16="http://schemas.microsoft.com/office/drawing/2014/main" id="{A669FF36-5E3D-4240-8E75-A08B22F65352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209">
                <a:extLst>
                  <a:ext uri="{FF2B5EF4-FFF2-40B4-BE49-F238E27FC236}">
                    <a16:creationId xmlns:a16="http://schemas.microsoft.com/office/drawing/2014/main" id="{DF83BE2D-D113-E045-919C-A4FE831A0175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>
                <a:extLst>
                  <a:ext uri="{FF2B5EF4-FFF2-40B4-BE49-F238E27FC236}">
                    <a16:creationId xmlns:a16="http://schemas.microsoft.com/office/drawing/2014/main" id="{C28A1B65-9218-F245-8929-36EA369230BF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211">
                <a:extLst>
                  <a:ext uri="{FF2B5EF4-FFF2-40B4-BE49-F238E27FC236}">
                    <a16:creationId xmlns:a16="http://schemas.microsoft.com/office/drawing/2014/main" id="{93AC6F3C-2A3D-6442-975E-6C281048E086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oupe 191">
              <a:extLst>
                <a:ext uri="{FF2B5EF4-FFF2-40B4-BE49-F238E27FC236}">
                  <a16:creationId xmlns:a16="http://schemas.microsoft.com/office/drawing/2014/main" id="{19DF93B9-48D6-2A42-A3EB-0D43FD8B0190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193" name="Connecteur droit 192">
                <a:extLst>
                  <a:ext uri="{FF2B5EF4-FFF2-40B4-BE49-F238E27FC236}">
                    <a16:creationId xmlns:a16="http://schemas.microsoft.com/office/drawing/2014/main" id="{A9E08711-75EA-C544-9A8E-9643D63C49E2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>
                <a:extLst>
                  <a:ext uri="{FF2B5EF4-FFF2-40B4-BE49-F238E27FC236}">
                    <a16:creationId xmlns:a16="http://schemas.microsoft.com/office/drawing/2014/main" id="{91990011-A843-FC4B-B714-E42928218938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>
                <a:extLst>
                  <a:ext uri="{FF2B5EF4-FFF2-40B4-BE49-F238E27FC236}">
                    <a16:creationId xmlns:a16="http://schemas.microsoft.com/office/drawing/2014/main" id="{933C2124-A96D-2E40-BF0E-62AC5155E000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>
                <a:extLst>
                  <a:ext uri="{FF2B5EF4-FFF2-40B4-BE49-F238E27FC236}">
                    <a16:creationId xmlns:a16="http://schemas.microsoft.com/office/drawing/2014/main" id="{A70DE401-EA9B-724B-A72F-AB08A032BE15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>
                <a:extLst>
                  <a:ext uri="{FF2B5EF4-FFF2-40B4-BE49-F238E27FC236}">
                    <a16:creationId xmlns:a16="http://schemas.microsoft.com/office/drawing/2014/main" id="{5A1877BB-40D2-1545-B7CC-40EF0F6C7FB8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>
                <a:extLst>
                  <a:ext uri="{FF2B5EF4-FFF2-40B4-BE49-F238E27FC236}">
                    <a16:creationId xmlns:a16="http://schemas.microsoft.com/office/drawing/2014/main" id="{3E0ECF66-4D62-DB43-A97D-6CED9ADCF3D1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A1E347AF-F985-934E-9FFA-EBDFE5917F70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>
                <a:extLst>
                  <a:ext uri="{FF2B5EF4-FFF2-40B4-BE49-F238E27FC236}">
                    <a16:creationId xmlns:a16="http://schemas.microsoft.com/office/drawing/2014/main" id="{63EABDD1-4CEA-3148-8A68-291E7919B4A1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>
                <a:extLst>
                  <a:ext uri="{FF2B5EF4-FFF2-40B4-BE49-F238E27FC236}">
                    <a16:creationId xmlns:a16="http://schemas.microsoft.com/office/drawing/2014/main" id="{E8C4A64C-474A-CB4C-8024-BEF7A380C78F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>
                <a:extLst>
                  <a:ext uri="{FF2B5EF4-FFF2-40B4-BE49-F238E27FC236}">
                    <a16:creationId xmlns:a16="http://schemas.microsoft.com/office/drawing/2014/main" id="{2E5C29F8-C3A0-5C4F-8157-1ACB819A5698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id="{6747ADA2-625F-ED4E-BC37-D3057B9DA1EC}"/>
              </a:ext>
            </a:extLst>
          </p:cNvPr>
          <p:cNvCxnSpPr/>
          <p:nvPr/>
        </p:nvCxnSpPr>
        <p:spPr>
          <a:xfrm flipH="1">
            <a:off x="6900421" y="2274598"/>
            <a:ext cx="131975" cy="204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id="{705C3039-315C-A543-8984-80907CE36165}"/>
              </a:ext>
            </a:extLst>
          </p:cNvPr>
          <p:cNvCxnSpPr/>
          <p:nvPr/>
        </p:nvCxnSpPr>
        <p:spPr>
          <a:xfrm flipH="1">
            <a:off x="6957586" y="2273979"/>
            <a:ext cx="131975" cy="204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ZoneTexte 216">
            <a:extLst>
              <a:ext uri="{FF2B5EF4-FFF2-40B4-BE49-F238E27FC236}">
                <a16:creationId xmlns:a16="http://schemas.microsoft.com/office/drawing/2014/main" id="{CBA45463-7C4A-A749-8BC8-4783C1D2D3A2}"/>
              </a:ext>
            </a:extLst>
          </p:cNvPr>
          <p:cNvSpPr txBox="1"/>
          <p:nvPr/>
        </p:nvSpPr>
        <p:spPr>
          <a:xfrm>
            <a:off x="8496186" y="2294450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time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id="{51778825-38B4-D64F-95B9-81476E7E35A5}"/>
              </a:ext>
            </a:extLst>
          </p:cNvPr>
          <p:cNvSpPr txBox="1"/>
          <p:nvPr/>
        </p:nvSpPr>
        <p:spPr>
          <a:xfrm>
            <a:off x="8496186" y="343716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time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51550560-2330-D846-B442-563C0DD273B9}"/>
              </a:ext>
            </a:extLst>
          </p:cNvPr>
          <p:cNvSpPr txBox="1"/>
          <p:nvPr/>
        </p:nvSpPr>
        <p:spPr>
          <a:xfrm rot="16200000">
            <a:off x="4480926" y="1668575"/>
            <a:ext cx="1193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Beam charge</a:t>
            </a:r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07F74BE2-0F3C-104A-9E76-BA2F75044478}"/>
              </a:ext>
            </a:extLst>
          </p:cNvPr>
          <p:cNvSpPr txBox="1"/>
          <p:nvPr/>
        </p:nvSpPr>
        <p:spPr>
          <a:xfrm rot="16200000">
            <a:off x="4393745" y="2837174"/>
            <a:ext cx="1358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Laser pulse energy</a:t>
            </a:r>
          </a:p>
        </p:txBody>
      </p: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DED3BA9D-B780-A547-93E8-B59156CD1ED6}"/>
              </a:ext>
            </a:extLst>
          </p:cNvPr>
          <p:cNvCxnSpPr/>
          <p:nvPr/>
        </p:nvCxnSpPr>
        <p:spPr>
          <a:xfrm>
            <a:off x="5283486" y="4749148"/>
            <a:ext cx="0" cy="1140965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avec flèche 222">
            <a:extLst>
              <a:ext uri="{FF2B5EF4-FFF2-40B4-BE49-F238E27FC236}">
                <a16:creationId xmlns:a16="http://schemas.microsoft.com/office/drawing/2014/main" id="{82C58172-54B1-2042-B8D1-8F0BE3B5A3E6}"/>
              </a:ext>
            </a:extLst>
          </p:cNvPr>
          <p:cNvCxnSpPr>
            <a:cxnSpLocks/>
          </p:cNvCxnSpPr>
          <p:nvPr/>
        </p:nvCxnSpPr>
        <p:spPr>
          <a:xfrm>
            <a:off x="5283486" y="5890113"/>
            <a:ext cx="37209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Groupe 223">
            <a:extLst>
              <a:ext uri="{FF2B5EF4-FFF2-40B4-BE49-F238E27FC236}">
                <a16:creationId xmlns:a16="http://schemas.microsoft.com/office/drawing/2014/main" id="{26268372-4636-5E4B-A49A-EACFE107CC9E}"/>
              </a:ext>
            </a:extLst>
          </p:cNvPr>
          <p:cNvGrpSpPr/>
          <p:nvPr/>
        </p:nvGrpSpPr>
        <p:grpSpPr>
          <a:xfrm>
            <a:off x="5283342" y="4963235"/>
            <a:ext cx="856800" cy="929566"/>
            <a:chOff x="5266800" y="1440000"/>
            <a:chExt cx="856800" cy="929566"/>
          </a:xfrm>
        </p:grpSpPr>
        <p:grpSp>
          <p:nvGrpSpPr>
            <p:cNvPr id="225" name="Groupe 224">
              <a:extLst>
                <a:ext uri="{FF2B5EF4-FFF2-40B4-BE49-F238E27FC236}">
                  <a16:creationId xmlns:a16="http://schemas.microsoft.com/office/drawing/2014/main" id="{85656580-9CA7-C64A-9618-89BC75E40AC3}"/>
                </a:ext>
              </a:extLst>
            </p:cNvPr>
            <p:cNvGrpSpPr/>
            <p:nvPr/>
          </p:nvGrpSpPr>
          <p:grpSpPr>
            <a:xfrm>
              <a:off x="5266800" y="1440000"/>
              <a:ext cx="403200" cy="928222"/>
              <a:chOff x="5266800" y="1440000"/>
              <a:chExt cx="403200" cy="928222"/>
            </a:xfrm>
          </p:grpSpPr>
          <p:cxnSp>
            <p:nvCxnSpPr>
              <p:cNvPr id="237" name="Connecteur droit 236">
                <a:extLst>
                  <a:ext uri="{FF2B5EF4-FFF2-40B4-BE49-F238E27FC236}">
                    <a16:creationId xmlns:a16="http://schemas.microsoft.com/office/drawing/2014/main" id="{EA9AC8F0-BD66-B64F-92C5-EA793F2A8D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712" y="1538959"/>
                <a:ext cx="0" cy="827919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91166F75-6579-A04B-83FA-D53AF0014E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6800" y="1643005"/>
                <a:ext cx="143" cy="725217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>
                <a:extLst>
                  <a:ext uri="{FF2B5EF4-FFF2-40B4-BE49-F238E27FC236}">
                    <a16:creationId xmlns:a16="http://schemas.microsoft.com/office/drawing/2014/main" id="{C254E1AE-C601-6448-863F-E31E83FFA4E4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56E486ED-C8C3-4040-90D5-D9194BF36A64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2F8656BE-2337-0F4B-A317-E5CAF2F20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7600" y="1510678"/>
                <a:ext cx="0" cy="85754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cteur droit 241">
                <a:extLst>
                  <a:ext uri="{FF2B5EF4-FFF2-40B4-BE49-F238E27FC236}">
                    <a16:creationId xmlns:a16="http://schemas.microsoft.com/office/drawing/2014/main" id="{AAC96E6C-9126-214E-B1E3-593B99EA881E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1834CDEC-9F29-D54B-921A-1158F98166FF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E7F04280-8C5B-DE4F-A0A7-BDB94A6F78A3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>
                <a:extLst>
                  <a:ext uri="{FF2B5EF4-FFF2-40B4-BE49-F238E27FC236}">
                    <a16:creationId xmlns:a16="http://schemas.microsoft.com/office/drawing/2014/main" id="{8C91CF00-4175-604D-91D4-562047500013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eur droit 245">
                <a:extLst>
                  <a:ext uri="{FF2B5EF4-FFF2-40B4-BE49-F238E27FC236}">
                    <a16:creationId xmlns:a16="http://schemas.microsoft.com/office/drawing/2014/main" id="{F8CA055A-7317-824F-8D58-A98186FDA7E4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86077EA5-2FFF-A042-8276-7841F688083A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929566"/>
              <a:chOff x="5266800" y="1438656"/>
              <a:chExt cx="403200" cy="929566"/>
            </a:xfrm>
          </p:grpSpPr>
          <p:cxnSp>
            <p:nvCxnSpPr>
              <p:cNvPr id="227" name="Connecteur droit 226">
                <a:extLst>
                  <a:ext uri="{FF2B5EF4-FFF2-40B4-BE49-F238E27FC236}">
                    <a16:creationId xmlns:a16="http://schemas.microsoft.com/office/drawing/2014/main" id="{2AA426BA-9E83-E94C-AC87-D5097100F53E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necteur droit 227">
                <a:extLst>
                  <a:ext uri="{FF2B5EF4-FFF2-40B4-BE49-F238E27FC236}">
                    <a16:creationId xmlns:a16="http://schemas.microsoft.com/office/drawing/2014/main" id="{3621FA9E-8837-EA44-9146-C94C39B4B56C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>
                <a:extLst>
                  <a:ext uri="{FF2B5EF4-FFF2-40B4-BE49-F238E27FC236}">
                    <a16:creationId xmlns:a16="http://schemas.microsoft.com/office/drawing/2014/main" id="{B8AA50B8-EDB3-8A40-B1B1-9A3E512C53D5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cteur droit 229">
                <a:extLst>
                  <a:ext uri="{FF2B5EF4-FFF2-40B4-BE49-F238E27FC236}">
                    <a16:creationId xmlns:a16="http://schemas.microsoft.com/office/drawing/2014/main" id="{16414619-7C06-BC4B-A50D-64C9731E42FA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>
                <a:extLst>
                  <a:ext uri="{FF2B5EF4-FFF2-40B4-BE49-F238E27FC236}">
                    <a16:creationId xmlns:a16="http://schemas.microsoft.com/office/drawing/2014/main" id="{E064C01F-0CD3-B24A-90D3-E6E38145D137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cteur droit 231">
                <a:extLst>
                  <a:ext uri="{FF2B5EF4-FFF2-40B4-BE49-F238E27FC236}">
                    <a16:creationId xmlns:a16="http://schemas.microsoft.com/office/drawing/2014/main" id="{18C8CEA5-A716-4547-A67B-24815438F082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17202C75-08AA-D14E-AFE9-AB490AF9D9B4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>
                <a:extLst>
                  <a:ext uri="{FF2B5EF4-FFF2-40B4-BE49-F238E27FC236}">
                    <a16:creationId xmlns:a16="http://schemas.microsoft.com/office/drawing/2014/main" id="{09C943E8-3D1B-9045-BC97-3A9B2241F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0000" y="1707297"/>
                <a:ext cx="0" cy="660925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>
                <a:extLst>
                  <a:ext uri="{FF2B5EF4-FFF2-40B4-BE49-F238E27FC236}">
                    <a16:creationId xmlns:a16="http://schemas.microsoft.com/office/drawing/2014/main" id="{31961C21-6C3F-F247-ADCA-E6C75A4B4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9600" y="1528188"/>
                <a:ext cx="0" cy="84003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cteur droit 235">
                <a:extLst>
                  <a:ext uri="{FF2B5EF4-FFF2-40B4-BE49-F238E27FC236}">
                    <a16:creationId xmlns:a16="http://schemas.microsoft.com/office/drawing/2014/main" id="{818DF7F2-BC5D-3E41-9810-139A54F16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9200" y="1490481"/>
                <a:ext cx="0" cy="877741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6" name="ZoneTexte 315">
            <a:extLst>
              <a:ext uri="{FF2B5EF4-FFF2-40B4-BE49-F238E27FC236}">
                <a16:creationId xmlns:a16="http://schemas.microsoft.com/office/drawing/2014/main" id="{EAD406D3-B020-6C4B-870B-19AA87BD259B}"/>
              </a:ext>
            </a:extLst>
          </p:cNvPr>
          <p:cNvSpPr txBox="1"/>
          <p:nvPr/>
        </p:nvSpPr>
        <p:spPr>
          <a:xfrm>
            <a:off x="8512872" y="582590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time</a:t>
            </a:r>
          </a:p>
        </p:txBody>
      </p:sp>
      <p:sp>
        <p:nvSpPr>
          <p:cNvPr id="317" name="ZoneTexte 316">
            <a:extLst>
              <a:ext uri="{FF2B5EF4-FFF2-40B4-BE49-F238E27FC236}">
                <a16:creationId xmlns:a16="http://schemas.microsoft.com/office/drawing/2014/main" id="{F3E16167-EFE9-5346-AD2B-DD862F7FEB19}"/>
              </a:ext>
            </a:extLst>
          </p:cNvPr>
          <p:cNvSpPr txBox="1"/>
          <p:nvPr/>
        </p:nvSpPr>
        <p:spPr>
          <a:xfrm rot="16200000">
            <a:off x="4393746" y="5162233"/>
            <a:ext cx="1358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Laser pulse energy</a:t>
            </a:r>
          </a:p>
        </p:txBody>
      </p:sp>
      <p:grpSp>
        <p:nvGrpSpPr>
          <p:cNvPr id="348" name="Groupe 347">
            <a:extLst>
              <a:ext uri="{FF2B5EF4-FFF2-40B4-BE49-F238E27FC236}">
                <a16:creationId xmlns:a16="http://schemas.microsoft.com/office/drawing/2014/main" id="{29D00F76-EE5B-244C-9E3C-ED43F769AAAD}"/>
              </a:ext>
            </a:extLst>
          </p:cNvPr>
          <p:cNvGrpSpPr/>
          <p:nvPr/>
        </p:nvGrpSpPr>
        <p:grpSpPr>
          <a:xfrm>
            <a:off x="8009696" y="4960547"/>
            <a:ext cx="856800" cy="1002584"/>
            <a:chOff x="5266800" y="1440000"/>
            <a:chExt cx="856800" cy="1002584"/>
          </a:xfrm>
        </p:grpSpPr>
        <p:grpSp>
          <p:nvGrpSpPr>
            <p:cNvPr id="349" name="Groupe 348">
              <a:extLst>
                <a:ext uri="{FF2B5EF4-FFF2-40B4-BE49-F238E27FC236}">
                  <a16:creationId xmlns:a16="http://schemas.microsoft.com/office/drawing/2014/main" id="{49669F31-FAB4-D84A-980F-CAC34FE023A1}"/>
                </a:ext>
              </a:extLst>
            </p:cNvPr>
            <p:cNvGrpSpPr/>
            <p:nvPr/>
          </p:nvGrpSpPr>
          <p:grpSpPr>
            <a:xfrm>
              <a:off x="5266800" y="1440000"/>
              <a:ext cx="403200" cy="928222"/>
              <a:chOff x="5266800" y="1440000"/>
              <a:chExt cx="403200" cy="928222"/>
            </a:xfrm>
          </p:grpSpPr>
          <p:cxnSp>
            <p:nvCxnSpPr>
              <p:cNvPr id="361" name="Connecteur droit 360">
                <a:extLst>
                  <a:ext uri="{FF2B5EF4-FFF2-40B4-BE49-F238E27FC236}">
                    <a16:creationId xmlns:a16="http://schemas.microsoft.com/office/drawing/2014/main" id="{FE1465F0-0A73-2A40-BF3D-F4306B18E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712" y="1538959"/>
                <a:ext cx="0" cy="827919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361">
                <a:extLst>
                  <a:ext uri="{FF2B5EF4-FFF2-40B4-BE49-F238E27FC236}">
                    <a16:creationId xmlns:a16="http://schemas.microsoft.com/office/drawing/2014/main" id="{B891E43F-0FB7-984E-B0C2-1EEB79CA2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6800" y="1643005"/>
                <a:ext cx="143" cy="725217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DDA84DA9-91B1-6140-B8C4-A16AE98CD246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363">
                <a:extLst>
                  <a:ext uri="{FF2B5EF4-FFF2-40B4-BE49-F238E27FC236}">
                    <a16:creationId xmlns:a16="http://schemas.microsoft.com/office/drawing/2014/main" id="{CA764995-98BB-7E49-865D-21D555688222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necteur droit 364">
                <a:extLst>
                  <a:ext uri="{FF2B5EF4-FFF2-40B4-BE49-F238E27FC236}">
                    <a16:creationId xmlns:a16="http://schemas.microsoft.com/office/drawing/2014/main" id="{368BC5EF-C69F-774A-81AD-6CC38E091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7600" y="1510678"/>
                <a:ext cx="0" cy="85754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cteur droit 365">
                <a:extLst>
                  <a:ext uri="{FF2B5EF4-FFF2-40B4-BE49-F238E27FC236}">
                    <a16:creationId xmlns:a16="http://schemas.microsoft.com/office/drawing/2014/main" id="{FEDEEE0C-2EA6-D544-8A39-8D22FA70BB69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necteur droit 366">
                <a:extLst>
                  <a:ext uri="{FF2B5EF4-FFF2-40B4-BE49-F238E27FC236}">
                    <a16:creationId xmlns:a16="http://schemas.microsoft.com/office/drawing/2014/main" id="{7E7D4D33-1C11-6A46-9A08-4883794D4065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Connecteur droit 367">
                <a:extLst>
                  <a:ext uri="{FF2B5EF4-FFF2-40B4-BE49-F238E27FC236}">
                    <a16:creationId xmlns:a16="http://schemas.microsoft.com/office/drawing/2014/main" id="{C73C3429-1DBE-E74F-A457-A8B8B13ED6EF}"/>
                  </a:ext>
                </a:extLst>
              </p:cNvPr>
              <p:cNvCxnSpPr/>
              <p:nvPr/>
            </p:nvCxnSpPr>
            <p:spPr>
              <a:xfrm>
                <a:off x="5670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necteur droit 368">
                <a:extLst>
                  <a:ext uri="{FF2B5EF4-FFF2-40B4-BE49-F238E27FC236}">
                    <a16:creationId xmlns:a16="http://schemas.microsoft.com/office/drawing/2014/main" id="{A035F68D-7D61-D242-882E-D77EC58DE732}"/>
                  </a:ext>
                </a:extLst>
              </p:cNvPr>
              <p:cNvCxnSpPr/>
              <p:nvPr/>
            </p:nvCxnSpPr>
            <p:spPr>
              <a:xfrm>
                <a:off x="5619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369">
                <a:extLst>
                  <a:ext uri="{FF2B5EF4-FFF2-40B4-BE49-F238E27FC236}">
                    <a16:creationId xmlns:a16="http://schemas.microsoft.com/office/drawing/2014/main" id="{15D8D0F4-C522-7D41-BA3B-1CD5939DD67A}"/>
                  </a:ext>
                </a:extLst>
              </p:cNvPr>
              <p:cNvCxnSpPr/>
              <p:nvPr/>
            </p:nvCxnSpPr>
            <p:spPr>
              <a:xfrm>
                <a:off x="55692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e 349">
              <a:extLst>
                <a:ext uri="{FF2B5EF4-FFF2-40B4-BE49-F238E27FC236}">
                  <a16:creationId xmlns:a16="http://schemas.microsoft.com/office/drawing/2014/main" id="{8C281C87-B737-9644-B2E0-34FD500349FD}"/>
                </a:ext>
              </a:extLst>
            </p:cNvPr>
            <p:cNvGrpSpPr/>
            <p:nvPr/>
          </p:nvGrpSpPr>
          <p:grpSpPr>
            <a:xfrm>
              <a:off x="5720400" y="1440000"/>
              <a:ext cx="403200" cy="1002584"/>
              <a:chOff x="5266800" y="1438656"/>
              <a:chExt cx="403200" cy="1002584"/>
            </a:xfrm>
          </p:grpSpPr>
          <p:cxnSp>
            <p:nvCxnSpPr>
              <p:cNvPr id="351" name="Connecteur droit 350">
                <a:extLst>
                  <a:ext uri="{FF2B5EF4-FFF2-40B4-BE49-F238E27FC236}">
                    <a16:creationId xmlns:a16="http://schemas.microsoft.com/office/drawing/2014/main" id="{4EC14080-3FB6-B146-BAB8-51C1E3FFF14D}"/>
                  </a:ext>
                </a:extLst>
              </p:cNvPr>
              <p:cNvCxnSpPr/>
              <p:nvPr/>
            </p:nvCxnSpPr>
            <p:spPr>
              <a:xfrm>
                <a:off x="5315712" y="1438656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Connecteur droit 351">
                <a:extLst>
                  <a:ext uri="{FF2B5EF4-FFF2-40B4-BE49-F238E27FC236}">
                    <a16:creationId xmlns:a16="http://schemas.microsoft.com/office/drawing/2014/main" id="{BE001785-C100-A340-B39B-D1B09A13CCB5}"/>
                  </a:ext>
                </a:extLst>
              </p:cNvPr>
              <p:cNvCxnSpPr/>
              <p:nvPr/>
            </p:nvCxnSpPr>
            <p:spPr>
              <a:xfrm>
                <a:off x="5266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Connecteur droit 352">
                <a:extLst>
                  <a:ext uri="{FF2B5EF4-FFF2-40B4-BE49-F238E27FC236}">
                    <a16:creationId xmlns:a16="http://schemas.microsoft.com/office/drawing/2014/main" id="{8C8A9954-98E1-C240-A785-1BF49D3520C4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necteur droit 353">
                <a:extLst>
                  <a:ext uri="{FF2B5EF4-FFF2-40B4-BE49-F238E27FC236}">
                    <a16:creationId xmlns:a16="http://schemas.microsoft.com/office/drawing/2014/main" id="{E23CC51B-D6D4-B940-B060-2445CDC53647}"/>
                  </a:ext>
                </a:extLst>
              </p:cNvPr>
              <p:cNvCxnSpPr/>
              <p:nvPr/>
            </p:nvCxnSpPr>
            <p:spPr>
              <a:xfrm>
                <a:off x="54180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necteur droit 354">
                <a:extLst>
                  <a:ext uri="{FF2B5EF4-FFF2-40B4-BE49-F238E27FC236}">
                    <a16:creationId xmlns:a16="http://schemas.microsoft.com/office/drawing/2014/main" id="{6364B14E-DDB2-AA4F-8246-6322F195B4C9}"/>
                  </a:ext>
                </a:extLst>
              </p:cNvPr>
              <p:cNvCxnSpPr/>
              <p:nvPr/>
            </p:nvCxnSpPr>
            <p:spPr>
              <a:xfrm>
                <a:off x="53676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Connecteur droit 355">
                <a:extLst>
                  <a:ext uri="{FF2B5EF4-FFF2-40B4-BE49-F238E27FC236}">
                    <a16:creationId xmlns:a16="http://schemas.microsoft.com/office/drawing/2014/main" id="{CC824FBE-DCAA-EF46-AD0B-EBB07BCBA2E4}"/>
                  </a:ext>
                </a:extLst>
              </p:cNvPr>
              <p:cNvCxnSpPr/>
              <p:nvPr/>
            </p:nvCxnSpPr>
            <p:spPr>
              <a:xfrm>
                <a:off x="55188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necteur droit 356">
                <a:extLst>
                  <a:ext uri="{FF2B5EF4-FFF2-40B4-BE49-F238E27FC236}">
                    <a16:creationId xmlns:a16="http://schemas.microsoft.com/office/drawing/2014/main" id="{68DCA3BD-7EFE-3B4C-A68F-C7A2FADD7C91}"/>
                  </a:ext>
                </a:extLst>
              </p:cNvPr>
              <p:cNvCxnSpPr/>
              <p:nvPr/>
            </p:nvCxnSpPr>
            <p:spPr>
              <a:xfrm>
                <a:off x="5468400" y="1440000"/>
                <a:ext cx="0" cy="92822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necteur droit 357">
                <a:extLst>
                  <a:ext uri="{FF2B5EF4-FFF2-40B4-BE49-F238E27FC236}">
                    <a16:creationId xmlns:a16="http://schemas.microsoft.com/office/drawing/2014/main" id="{EAE8C7BA-9248-7B43-ABF9-EC823D7E3B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0000" y="1778840"/>
                <a:ext cx="0" cy="662400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necteur droit 358">
                <a:extLst>
                  <a:ext uri="{FF2B5EF4-FFF2-40B4-BE49-F238E27FC236}">
                    <a16:creationId xmlns:a16="http://schemas.microsoft.com/office/drawing/2014/main" id="{5DD4C1C6-F05E-2241-B06E-B135F12F5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9600" y="1528188"/>
                <a:ext cx="0" cy="840034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necteur droit 359">
                <a:extLst>
                  <a:ext uri="{FF2B5EF4-FFF2-40B4-BE49-F238E27FC236}">
                    <a16:creationId xmlns:a16="http://schemas.microsoft.com/office/drawing/2014/main" id="{19125775-6BB5-5F4C-A881-7BCD51B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9200" y="1490481"/>
                <a:ext cx="0" cy="877741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3" name="Groupe 372">
            <a:extLst>
              <a:ext uri="{FF2B5EF4-FFF2-40B4-BE49-F238E27FC236}">
                <a16:creationId xmlns:a16="http://schemas.microsoft.com/office/drawing/2014/main" id="{1EC5242B-7159-CB46-AF0C-965F5606CC9F}"/>
              </a:ext>
            </a:extLst>
          </p:cNvPr>
          <p:cNvGrpSpPr/>
          <p:nvPr/>
        </p:nvGrpSpPr>
        <p:grpSpPr>
          <a:xfrm>
            <a:off x="7657684" y="5300732"/>
            <a:ext cx="302400" cy="589381"/>
            <a:chOff x="5367600" y="1778841"/>
            <a:chExt cx="302400" cy="589381"/>
          </a:xfrm>
        </p:grpSpPr>
        <p:cxnSp>
          <p:nvCxnSpPr>
            <p:cNvPr id="377" name="Connecteur droit 376">
              <a:extLst>
                <a:ext uri="{FF2B5EF4-FFF2-40B4-BE49-F238E27FC236}">
                  <a16:creationId xmlns:a16="http://schemas.microsoft.com/office/drawing/2014/main" id="{6B066718-1573-554E-9C30-C70D126C2CCD}"/>
                </a:ext>
              </a:extLst>
            </p:cNvPr>
            <p:cNvCxnSpPr>
              <a:cxnSpLocks/>
            </p:cNvCxnSpPr>
            <p:nvPr/>
          </p:nvCxnSpPr>
          <p:spPr>
            <a:xfrm>
              <a:off x="5418000" y="2304013"/>
              <a:ext cx="0" cy="64209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>
              <a:extLst>
                <a:ext uri="{FF2B5EF4-FFF2-40B4-BE49-F238E27FC236}">
                  <a16:creationId xmlns:a16="http://schemas.microsoft.com/office/drawing/2014/main" id="{D8A2B707-FFB1-A942-B2AB-5D002ABAD596}"/>
                </a:ext>
              </a:extLst>
            </p:cNvPr>
            <p:cNvCxnSpPr>
              <a:cxnSpLocks/>
            </p:cNvCxnSpPr>
            <p:nvPr/>
          </p:nvCxnSpPr>
          <p:spPr>
            <a:xfrm>
              <a:off x="5367600" y="2368222"/>
              <a:ext cx="0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>
              <a:extLst>
                <a:ext uri="{FF2B5EF4-FFF2-40B4-BE49-F238E27FC236}">
                  <a16:creationId xmlns:a16="http://schemas.microsoft.com/office/drawing/2014/main" id="{5FB82173-ADFC-794A-8CB7-5A7045142F81}"/>
                </a:ext>
              </a:extLst>
            </p:cNvPr>
            <p:cNvCxnSpPr>
              <a:cxnSpLocks/>
            </p:cNvCxnSpPr>
            <p:nvPr/>
          </p:nvCxnSpPr>
          <p:spPr>
            <a:xfrm>
              <a:off x="5518800" y="2219033"/>
              <a:ext cx="0" cy="149189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>
              <a:extLst>
                <a:ext uri="{FF2B5EF4-FFF2-40B4-BE49-F238E27FC236}">
                  <a16:creationId xmlns:a16="http://schemas.microsoft.com/office/drawing/2014/main" id="{615110DB-CF68-1E4F-B0AF-6BA6D664B5D0}"/>
                </a:ext>
              </a:extLst>
            </p:cNvPr>
            <p:cNvCxnSpPr>
              <a:cxnSpLocks/>
            </p:cNvCxnSpPr>
            <p:nvPr/>
          </p:nvCxnSpPr>
          <p:spPr>
            <a:xfrm>
              <a:off x="5468400" y="2304013"/>
              <a:ext cx="0" cy="64209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>
              <a:extLst>
                <a:ext uri="{FF2B5EF4-FFF2-40B4-BE49-F238E27FC236}">
                  <a16:creationId xmlns:a16="http://schemas.microsoft.com/office/drawing/2014/main" id="{A7510831-0FE5-4B43-9F17-7A8B41698F2C}"/>
                </a:ext>
              </a:extLst>
            </p:cNvPr>
            <p:cNvCxnSpPr>
              <a:cxnSpLocks/>
            </p:cNvCxnSpPr>
            <p:nvPr/>
          </p:nvCxnSpPr>
          <p:spPr>
            <a:xfrm>
              <a:off x="5670000" y="1778841"/>
              <a:ext cx="0" cy="589381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>
              <a:extLst>
                <a:ext uri="{FF2B5EF4-FFF2-40B4-BE49-F238E27FC236}">
                  <a16:creationId xmlns:a16="http://schemas.microsoft.com/office/drawing/2014/main" id="{D4FF8620-80F0-624B-AD4B-6553433D59B9}"/>
                </a:ext>
              </a:extLst>
            </p:cNvPr>
            <p:cNvCxnSpPr>
              <a:cxnSpLocks/>
            </p:cNvCxnSpPr>
            <p:nvPr/>
          </p:nvCxnSpPr>
          <p:spPr>
            <a:xfrm>
              <a:off x="5619600" y="1945655"/>
              <a:ext cx="0" cy="422567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>
              <a:extLst>
                <a:ext uri="{FF2B5EF4-FFF2-40B4-BE49-F238E27FC236}">
                  <a16:creationId xmlns:a16="http://schemas.microsoft.com/office/drawing/2014/main" id="{C7BA8124-B5F3-C44B-BF7C-10A8A1D6E043}"/>
                </a:ext>
              </a:extLst>
            </p:cNvPr>
            <p:cNvCxnSpPr>
              <a:cxnSpLocks/>
            </p:cNvCxnSpPr>
            <p:nvPr/>
          </p:nvCxnSpPr>
          <p:spPr>
            <a:xfrm>
              <a:off x="5569200" y="2058777"/>
              <a:ext cx="0" cy="309445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5" name="Connecteur droit 414">
            <a:extLst>
              <a:ext uri="{FF2B5EF4-FFF2-40B4-BE49-F238E27FC236}">
                <a16:creationId xmlns:a16="http://schemas.microsoft.com/office/drawing/2014/main" id="{E587B907-83B4-CB41-983E-348605CC05B2}"/>
              </a:ext>
            </a:extLst>
          </p:cNvPr>
          <p:cNvCxnSpPr>
            <a:cxnSpLocks/>
          </p:cNvCxnSpPr>
          <p:nvPr/>
        </p:nvCxnSpPr>
        <p:spPr>
          <a:xfrm>
            <a:off x="6242297" y="5678829"/>
            <a:ext cx="0" cy="20859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necteur droit 415">
            <a:extLst>
              <a:ext uri="{FF2B5EF4-FFF2-40B4-BE49-F238E27FC236}">
                <a16:creationId xmlns:a16="http://schemas.microsoft.com/office/drawing/2014/main" id="{3A310A35-DD05-7741-9A99-EC5FE46C8723}"/>
              </a:ext>
            </a:extLst>
          </p:cNvPr>
          <p:cNvCxnSpPr>
            <a:cxnSpLocks/>
          </p:cNvCxnSpPr>
          <p:nvPr/>
        </p:nvCxnSpPr>
        <p:spPr>
          <a:xfrm>
            <a:off x="6193385" y="5467546"/>
            <a:ext cx="0" cy="42122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necteur droit 418">
            <a:extLst>
              <a:ext uri="{FF2B5EF4-FFF2-40B4-BE49-F238E27FC236}">
                <a16:creationId xmlns:a16="http://schemas.microsoft.com/office/drawing/2014/main" id="{871A666C-4ED0-E44E-B450-A1C2D0FBA7F8}"/>
              </a:ext>
            </a:extLst>
          </p:cNvPr>
          <p:cNvCxnSpPr>
            <a:cxnSpLocks/>
          </p:cNvCxnSpPr>
          <p:nvPr/>
        </p:nvCxnSpPr>
        <p:spPr>
          <a:xfrm>
            <a:off x="6294185" y="5815518"/>
            <a:ext cx="0" cy="7325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ZoneTexte 431">
            <a:extLst>
              <a:ext uri="{FF2B5EF4-FFF2-40B4-BE49-F238E27FC236}">
                <a16:creationId xmlns:a16="http://schemas.microsoft.com/office/drawing/2014/main" id="{A4A20591-E826-A54B-93C1-907BFB75CDE9}"/>
              </a:ext>
            </a:extLst>
          </p:cNvPr>
          <p:cNvSpPr txBox="1"/>
          <p:nvPr/>
        </p:nvSpPr>
        <p:spPr>
          <a:xfrm>
            <a:off x="424207" y="5029653"/>
            <a:ext cx="3989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u="sng" dirty="0">
                <a:solidFill>
                  <a:schemeClr val="accent5">
                    <a:lumMod val="75000"/>
                  </a:schemeClr>
                </a:solidFill>
              </a:rPr>
              <a:t>Optical resonator burst operation: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Optimizes peak power useful for collisions</a:t>
            </a:r>
          </a:p>
        </p:txBody>
      </p:sp>
      <p:grpSp>
        <p:nvGrpSpPr>
          <p:cNvPr id="247" name="Groupe 246">
            <a:extLst>
              <a:ext uri="{FF2B5EF4-FFF2-40B4-BE49-F238E27FC236}">
                <a16:creationId xmlns:a16="http://schemas.microsoft.com/office/drawing/2014/main" id="{E2CA9E40-878B-0445-8A77-94016CC08F1B}"/>
              </a:ext>
            </a:extLst>
          </p:cNvPr>
          <p:cNvGrpSpPr/>
          <p:nvPr/>
        </p:nvGrpSpPr>
        <p:grpSpPr>
          <a:xfrm>
            <a:off x="8373411" y="342343"/>
            <a:ext cx="427622" cy="292092"/>
            <a:chOff x="3090958" y="2860298"/>
            <a:chExt cx="1955436" cy="1335682"/>
          </a:xfrm>
        </p:grpSpPr>
        <p:cxnSp>
          <p:nvCxnSpPr>
            <p:cNvPr id="248" name="Connecteur droit 247">
              <a:extLst>
                <a:ext uri="{FF2B5EF4-FFF2-40B4-BE49-F238E27FC236}">
                  <a16:creationId xmlns:a16="http://schemas.microsoft.com/office/drawing/2014/main" id="{1FA4A061-1C08-B541-B19E-B85A185E6454}"/>
                </a:ext>
              </a:extLst>
            </p:cNvPr>
            <p:cNvCxnSpPr>
              <a:cxnSpLocks/>
              <a:stCxn id="249" idx="6"/>
              <a:endCxn id="250" idx="0"/>
            </p:cNvCxnSpPr>
            <p:nvPr/>
          </p:nvCxnSpPr>
          <p:spPr>
            <a:xfrm flipV="1">
              <a:off x="3229504" y="2981623"/>
              <a:ext cx="1202527" cy="232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BEAB52AB-FA1F-C640-988F-15D38DF3CADE}"/>
                </a:ext>
              </a:extLst>
            </p:cNvPr>
            <p:cNvSpPr/>
            <p:nvPr/>
          </p:nvSpPr>
          <p:spPr>
            <a:xfrm>
              <a:off x="3090958" y="2912582"/>
              <a:ext cx="138546" cy="1385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Arc 249">
              <a:extLst>
                <a:ext uri="{FF2B5EF4-FFF2-40B4-BE49-F238E27FC236}">
                  <a16:creationId xmlns:a16="http://schemas.microsoft.com/office/drawing/2014/main" id="{9C0D9914-79CB-3D48-B493-E60A7D826E7B}"/>
                </a:ext>
              </a:extLst>
            </p:cNvPr>
            <p:cNvSpPr/>
            <p:nvPr/>
          </p:nvSpPr>
          <p:spPr>
            <a:xfrm>
              <a:off x="4057791" y="2981524"/>
              <a:ext cx="765313" cy="816827"/>
            </a:xfrm>
            <a:prstGeom prst="arc">
              <a:avLst>
                <a:gd name="adj1" fmla="val 16129145"/>
                <a:gd name="adj2" fmla="val 21570604"/>
              </a:avLst>
            </a:prstGeom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5698658E-BD70-CD4F-82D5-B535CBCD952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04" y="3360120"/>
              <a:ext cx="0" cy="702014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9AECF37-7989-E44E-9F47-00C85A43798D}"/>
                </a:ext>
              </a:extLst>
            </p:cNvPr>
            <p:cNvSpPr/>
            <p:nvPr/>
          </p:nvSpPr>
          <p:spPr>
            <a:xfrm>
              <a:off x="4753831" y="4059180"/>
              <a:ext cx="138545" cy="1368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Rectangle à coins arrondis 252">
              <a:extLst>
                <a:ext uri="{FF2B5EF4-FFF2-40B4-BE49-F238E27FC236}">
                  <a16:creationId xmlns:a16="http://schemas.microsoft.com/office/drawing/2014/main" id="{EDC18868-E7C6-154F-B12B-F59557034BBE}"/>
                </a:ext>
              </a:extLst>
            </p:cNvPr>
            <p:cNvSpPr/>
            <p:nvPr/>
          </p:nvSpPr>
          <p:spPr>
            <a:xfrm>
              <a:off x="3641705" y="2913862"/>
              <a:ext cx="429490" cy="152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Triangle 253">
              <a:extLst>
                <a:ext uri="{FF2B5EF4-FFF2-40B4-BE49-F238E27FC236}">
                  <a16:creationId xmlns:a16="http://schemas.microsoft.com/office/drawing/2014/main" id="{BBB26268-5365-784F-93D3-0742821D834C}"/>
                </a:ext>
              </a:extLst>
            </p:cNvPr>
            <p:cNvSpPr/>
            <p:nvPr/>
          </p:nvSpPr>
          <p:spPr>
            <a:xfrm rot="16200000">
              <a:off x="4353669" y="2410024"/>
              <a:ext cx="242452" cy="1142999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5" name="Rectangle 254">
            <a:extLst>
              <a:ext uri="{FF2B5EF4-FFF2-40B4-BE49-F238E27FC236}">
                <a16:creationId xmlns:a16="http://schemas.microsoft.com/office/drawing/2014/main" id="{F8C5F2AD-1501-1744-86D9-6F03F15CC94A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Sakaue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Review of Scientific Instruments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89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023305 (2018)</a:t>
            </a:r>
          </a:p>
        </p:txBody>
      </p:sp>
    </p:spTree>
    <p:extLst>
      <p:ext uri="{BB962C8B-B14F-4D97-AF65-F5344CB8AC3E}">
        <p14:creationId xmlns:p14="http://schemas.microsoft.com/office/powerpoint/2010/main" val="278321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8D43457-94BF-FF45-B4DA-5A6CC6639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9200"/>
          <a:stretch/>
        </p:blipFill>
        <p:spPr>
          <a:xfrm>
            <a:off x="1480580" y="1988304"/>
            <a:ext cx="4743059" cy="44574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FF5EC9-CE2F-D14B-9E6C-1BB86CAE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publications,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6797A401-79C3-E446-BC4A-07AD32E4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67" y="939539"/>
            <a:ext cx="8594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Upgrades of STAR (in Calabria), Smart*Light (@TU Eindhoven), LUCX (@KEK)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Reach </a:t>
            </a: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peak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powers of several 10MW, with small waist ideal for a clean e-beam source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1AB0694A-2815-F847-AED0-72805E7F0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58" y="1538577"/>
            <a:ext cx="8591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LAL designed a “small” optical cavity to increase bunch repetition rate to a couple of GHz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2EC5539-8A10-CB4E-A5E5-26867AE77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8" y="4857768"/>
            <a:ext cx="2183268" cy="15819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702EB4-E669-1C48-8B91-01C657AE0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34250"/>
          <a:stretch/>
        </p:blipFill>
        <p:spPr>
          <a:xfrm>
            <a:off x="6318758" y="1988304"/>
            <a:ext cx="2764314" cy="44574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509F7C-9D25-634B-809F-1F1107664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34150" r="66373" b="32487"/>
          <a:stretch/>
        </p:blipFill>
        <p:spPr>
          <a:xfrm>
            <a:off x="341960" y="2332061"/>
            <a:ext cx="1004163" cy="1187780"/>
          </a:xfrm>
          <a:prstGeom prst="rect">
            <a:avLst/>
          </a:prstGeom>
        </p:spPr>
      </p:pic>
      <p:sp>
        <p:nvSpPr>
          <p:cNvPr id="22" name="Text Box 18">
            <a:extLst>
              <a:ext uri="{FF2B5EF4-FFF2-40B4-BE49-F238E27FC236}">
                <a16:creationId xmlns:a16="http://schemas.microsoft.com/office/drawing/2014/main" id="{0EC388A2-B2C2-F145-8255-7D29CFE6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88" y="3596118"/>
            <a:ext cx="1258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5">
                    <a:lumMod val="75000"/>
                  </a:schemeClr>
                </a:solidFill>
              </a:rPr>
              <a:t>waist 15µm</a:t>
            </a:r>
            <a:endParaRPr lang="en-US" sz="14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D8FB5E-4928-4B47-9A09-3BBF8671EA07}"/>
              </a:ext>
            </a:extLst>
          </p:cNvPr>
          <p:cNvSpPr/>
          <p:nvPr/>
        </p:nvSpPr>
        <p:spPr>
          <a:xfrm rot="16200000">
            <a:off x="-3046117" y="3050591"/>
            <a:ext cx="6470517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Favier et al., Phys. Rev. Accel. and Beams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(2018) 121601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23FCD8EA-CEBC-0A44-9133-6FBADAB5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8424EB46-7212-B14F-ACCE-B6BAE5FA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84D39524-6F37-7346-9518-A45DABF2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17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11017F4-CDA3-AF46-B95D-1FEDE8183D29}"/>
              </a:ext>
            </a:extLst>
          </p:cNvPr>
          <p:cNvGrpSpPr/>
          <p:nvPr/>
        </p:nvGrpSpPr>
        <p:grpSpPr>
          <a:xfrm>
            <a:off x="8373411" y="342343"/>
            <a:ext cx="427622" cy="292092"/>
            <a:chOff x="3090958" y="2860298"/>
            <a:chExt cx="1955436" cy="1335682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8D46C2A-2492-6C42-A64A-75CB1ACE2692}"/>
                </a:ext>
              </a:extLst>
            </p:cNvPr>
            <p:cNvCxnSpPr>
              <a:cxnSpLocks/>
              <a:stCxn id="29" idx="6"/>
              <a:endCxn id="30" idx="0"/>
            </p:cNvCxnSpPr>
            <p:nvPr/>
          </p:nvCxnSpPr>
          <p:spPr>
            <a:xfrm flipV="1">
              <a:off x="3229504" y="2981623"/>
              <a:ext cx="1202527" cy="232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5256AE59-1CB7-C54A-A21A-E1CB3632CD8D}"/>
                </a:ext>
              </a:extLst>
            </p:cNvPr>
            <p:cNvSpPr/>
            <p:nvPr/>
          </p:nvSpPr>
          <p:spPr>
            <a:xfrm>
              <a:off x="3090958" y="2912582"/>
              <a:ext cx="138546" cy="1385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0F43232-3D09-784F-9720-3FE80C9DE356}"/>
                </a:ext>
              </a:extLst>
            </p:cNvPr>
            <p:cNvSpPr/>
            <p:nvPr/>
          </p:nvSpPr>
          <p:spPr>
            <a:xfrm>
              <a:off x="4057791" y="2981524"/>
              <a:ext cx="765313" cy="816827"/>
            </a:xfrm>
            <a:prstGeom prst="arc">
              <a:avLst>
                <a:gd name="adj1" fmla="val 16129145"/>
                <a:gd name="adj2" fmla="val 21570604"/>
              </a:avLst>
            </a:prstGeom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821E03D2-6E5D-5D4A-B988-1C5859DCFBA7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04" y="3360120"/>
              <a:ext cx="0" cy="702014"/>
            </a:xfrm>
            <a:prstGeom prst="line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9C38FE-A97E-9746-9193-A17900BF1479}"/>
                </a:ext>
              </a:extLst>
            </p:cNvPr>
            <p:cNvSpPr/>
            <p:nvPr/>
          </p:nvSpPr>
          <p:spPr>
            <a:xfrm>
              <a:off x="4753831" y="4059180"/>
              <a:ext cx="138545" cy="1368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à coins arrondis 32">
              <a:extLst>
                <a:ext uri="{FF2B5EF4-FFF2-40B4-BE49-F238E27FC236}">
                  <a16:creationId xmlns:a16="http://schemas.microsoft.com/office/drawing/2014/main" id="{BB15D69C-02E9-7B4A-9CF5-4B2022DEF42C}"/>
                </a:ext>
              </a:extLst>
            </p:cNvPr>
            <p:cNvSpPr/>
            <p:nvPr/>
          </p:nvSpPr>
          <p:spPr>
            <a:xfrm>
              <a:off x="3641705" y="2913862"/>
              <a:ext cx="429490" cy="152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AB8159E3-E5FB-3749-894C-2094C7480745}"/>
                </a:ext>
              </a:extLst>
            </p:cNvPr>
            <p:cNvSpPr/>
            <p:nvPr/>
          </p:nvSpPr>
          <p:spPr>
            <a:xfrm rot="16200000">
              <a:off x="4353669" y="2410024"/>
              <a:ext cx="242452" cy="1142999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16436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FABD0-D765-154D-8B37-F9D02E97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951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strenghten</a:t>
            </a:r>
            <a:r>
              <a:rPr lang="fr-FR" dirty="0"/>
              <a:t> collaborations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2DC8D-7876-D148-A364-7A317FFA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84CD8-EBB0-8643-B16F-EA77D834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58706-422F-1C42-9673-FB29BCB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18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182BCDCC-9175-6D4C-A216-55C1EBB8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36" y="934496"/>
            <a:ext cx="843639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“Soft” collaborations: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0-order design of STAR upgrade with burst mode optical cavity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Demonstrate usefulness of burst mode optical cavity for Smart*Light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Optimization of LUCX operation (KEK), MoU request for approval by IN2P3, existing FJPPL collaboration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Proposal for ELI-XS @ Prague: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Burst mode optical cavity and re-use part of the material initially delivered to ELI-NP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Proposal to be submitted in the coming months, dates and budget not discussed at this stage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DARPA GRIT contract: (still to be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negociated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with DARPA)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Partner with SLAC, UCLA and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RadiaBeam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Technologies LLC but not tied to success and performances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st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phase 2020-2022: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R&amp;D at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IJCLab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 in collaboration with Amplitude</a:t>
            </a:r>
            <a:endParaRPr lang="en-US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2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phase 2022-2024: construction of optimized cavity for operation in California, integration driven by industry, not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IJCLab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Requires a “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Laboratoire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Commun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CNRS being set with Amplitude Laser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Clear legal structure for collaboration with Amplitude in context of DARPA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Joint Patent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on burst mode small cavities for Compton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Will ease the technology transfer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to industry of mini-cavity exploiting industry know-how on surface quality handling, thermal dissipation,…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Will allow limit the IN2P3/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IJCLab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implication for other projects to design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CIFRE thesis start in 2020</a:t>
            </a:r>
          </a:p>
          <a:p>
            <a:pPr lvl="1"/>
            <a:endParaRPr lang="en-US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Budget: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Driven by contracts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Manpower mainly PhDs with permanent staff support at relatively low 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Activity maintenance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in between contracts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yearly requires some modest 10k€ for travels + 5k€ for optical room running costs</a:t>
            </a:r>
          </a:p>
        </p:txBody>
      </p:sp>
    </p:spTree>
    <p:extLst>
      <p:ext uri="{BB962C8B-B14F-4D97-AF65-F5344CB8AC3E}">
        <p14:creationId xmlns:p14="http://schemas.microsoft.com/office/powerpoint/2010/main" val="2232678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4C09D-30A4-FB43-BB48-35357D76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7B64A-820A-1F44-A506-6F7EDE8B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A78B7-FEA9-2A47-BDD8-AEC4F133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E3AEA-62C1-A247-AB99-75FDD72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19</a:t>
            </a:fld>
            <a:endParaRPr lang="fr-FR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D518A25-E2F9-524E-84D9-4C0E7C8A4901}"/>
              </a:ext>
            </a:extLst>
          </p:cNvPr>
          <p:cNvSpPr/>
          <p:nvPr/>
        </p:nvSpPr>
        <p:spPr>
          <a:xfrm>
            <a:off x="1313126" y="2546858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2. 20 </a:t>
            </a:r>
            <a:r>
              <a:rPr lang="fr-FR" dirty="0" err="1"/>
              <a:t>years</a:t>
            </a:r>
            <a:r>
              <a:rPr lang="fr-FR" dirty="0"/>
              <a:t> of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</a:t>
            </a: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stand ?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B0040C8C-CCF0-5B4A-BEEA-6C2FDC839839}"/>
              </a:ext>
            </a:extLst>
          </p:cNvPr>
          <p:cNvSpPr/>
          <p:nvPr/>
        </p:nvSpPr>
        <p:spPr>
          <a:xfrm>
            <a:off x="1313129" y="1288152"/>
            <a:ext cx="5835103" cy="5055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1. </a:t>
            </a:r>
            <a:r>
              <a:rPr lang="fr-FR" dirty="0" err="1"/>
              <a:t>Why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?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79CC870-6EE5-4845-B371-C21F2395143B}"/>
              </a:ext>
            </a:extLst>
          </p:cNvPr>
          <p:cNvSpPr/>
          <p:nvPr/>
        </p:nvSpPr>
        <p:spPr>
          <a:xfrm>
            <a:off x="1313127" y="3715689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3.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?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7A7574BF-178C-E343-9F75-45D7EBAA1BFD}"/>
              </a:ext>
            </a:extLst>
          </p:cNvPr>
          <p:cNvSpPr/>
          <p:nvPr/>
        </p:nvSpPr>
        <p:spPr>
          <a:xfrm>
            <a:off x="1313126" y="4970076"/>
            <a:ext cx="5835103" cy="55668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 </a:t>
            </a:r>
            <a:r>
              <a:rPr lang="fr-FR" dirty="0" err="1"/>
              <a:t>Ongoing</a:t>
            </a:r>
            <a:r>
              <a:rPr lang="fr-FR" dirty="0"/>
              <a:t> and </a:t>
            </a:r>
            <a:r>
              <a:rPr lang="fr-FR" dirty="0" err="1"/>
              <a:t>forthcoming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9AD6D111-2C6C-6446-B8E4-630B0D726808}"/>
              </a:ext>
            </a:extLst>
          </p:cNvPr>
          <p:cNvSpPr/>
          <p:nvPr/>
        </p:nvSpPr>
        <p:spPr>
          <a:xfrm>
            <a:off x="1759225" y="6189933"/>
            <a:ext cx="4892783" cy="25586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4.3 </a:t>
            </a:r>
            <a:r>
              <a:rPr lang="fr-FR" dirty="0" err="1"/>
              <a:t>Emerging</a:t>
            </a:r>
            <a:r>
              <a:rPr lang="fr-FR" dirty="0"/>
              <a:t> technologies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63B9070D-BC30-E442-A2CB-39936EBD24AD}"/>
              </a:ext>
            </a:extLst>
          </p:cNvPr>
          <p:cNvSpPr/>
          <p:nvPr/>
        </p:nvSpPr>
        <p:spPr>
          <a:xfrm>
            <a:off x="1759225" y="5572015"/>
            <a:ext cx="4892783" cy="25586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4.1 Gamma </a:t>
            </a:r>
            <a:r>
              <a:rPr lang="fr-FR" dirty="0" err="1"/>
              <a:t>Factory</a:t>
            </a:r>
            <a:r>
              <a:rPr lang="fr-FR" dirty="0"/>
              <a:t>: </a:t>
            </a:r>
            <a:r>
              <a:rPr lang="fr-FR" dirty="0" err="1"/>
              <a:t>broad</a:t>
            </a:r>
            <a:r>
              <a:rPr lang="fr-FR" dirty="0"/>
              <a:t> range applications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1A2D4301-1818-124A-AA0D-50B8167EEBFF}"/>
              </a:ext>
            </a:extLst>
          </p:cNvPr>
          <p:cNvSpPr/>
          <p:nvPr/>
        </p:nvSpPr>
        <p:spPr>
          <a:xfrm>
            <a:off x="1759225" y="5882877"/>
            <a:ext cx="4892783" cy="25586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4.2 </a:t>
            </a:r>
            <a:r>
              <a:rPr lang="fr-FR" dirty="0" err="1"/>
              <a:t>Polarimetry</a:t>
            </a:r>
            <a:r>
              <a:rPr lang="fr-FR" dirty="0"/>
              <a:t> for HEP </a:t>
            </a:r>
            <a:r>
              <a:rPr lang="fr-FR" dirty="0" err="1"/>
              <a:t>accelerators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37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droite à entaille 6">
            <a:extLst>
              <a:ext uri="{FF2B5EF4-FFF2-40B4-BE49-F238E27FC236}">
                <a16:creationId xmlns:a16="http://schemas.microsoft.com/office/drawing/2014/main" id="{AAEB811A-739E-B445-AB30-0C51FB580BF6}"/>
              </a:ext>
            </a:extLst>
          </p:cNvPr>
          <p:cNvSpPr/>
          <p:nvPr/>
        </p:nvSpPr>
        <p:spPr>
          <a:xfrm rot="5400000">
            <a:off x="5592997" y="2911942"/>
            <a:ext cx="5444903" cy="1622813"/>
          </a:xfrm>
          <a:prstGeom prst="notchedRightArrow">
            <a:avLst>
              <a:gd name="adj1" fmla="val 50000"/>
              <a:gd name="adj2" fmla="val 38731"/>
            </a:avLst>
          </a:prstGeom>
          <a:gradFill flip="none" rotWithShape="1">
            <a:gsLst>
              <a:gs pos="55000">
                <a:schemeClr val="accent4">
                  <a:lumMod val="75000"/>
                </a:schemeClr>
              </a:gs>
              <a:gs pos="73000">
                <a:schemeClr val="accent5">
                  <a:lumMod val="75000"/>
                </a:schemeClr>
              </a:gs>
              <a:gs pos="4500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25000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84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EFCD007-935F-7740-AD30-BCCD3B5D6E84}"/>
              </a:ext>
            </a:extLst>
          </p:cNvPr>
          <p:cNvSpPr txBox="1"/>
          <p:nvPr/>
        </p:nvSpPr>
        <p:spPr>
          <a:xfrm>
            <a:off x="7983534" y="3177892"/>
            <a:ext cx="65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2010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–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202x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2E01A0-D0AB-C24D-8BBC-20A226C1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bit of </a:t>
            </a:r>
            <a:r>
              <a:rPr lang="fr-FR" dirty="0" err="1"/>
              <a:t>history</a:t>
            </a:r>
            <a:r>
              <a:rPr lang="fr-FR" dirty="0"/>
              <a:t> to </a:t>
            </a:r>
            <a:r>
              <a:rPr lang="fr-FR" dirty="0" err="1"/>
              <a:t>introduce</a:t>
            </a:r>
            <a:r>
              <a:rPr lang="fr-FR" dirty="0"/>
              <a:t>…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93B3E66-E384-DA48-946A-EE00CBD48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60" y="1487820"/>
            <a:ext cx="7034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Polarimetry with optical cavities at HERA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09F215C0-994F-9649-B591-7DC83CF2B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97" y="2380012"/>
            <a:ext cx="6714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Start of collaboration with KEK: Polarized positron demonstrator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319C8B70-89F4-0E41-8135-DFF9F031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83" y="3459354"/>
            <a:ext cx="4344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u="sng" dirty="0" err="1">
                <a:solidFill>
                  <a:schemeClr val="accent3">
                    <a:lumMod val="75000"/>
                  </a:schemeClr>
                </a:solidFill>
              </a:rPr>
              <a:t>ThomX</a:t>
            </a:r>
            <a:r>
              <a:rPr lang="en-US" i="1" u="sng" dirty="0">
                <a:solidFill>
                  <a:schemeClr val="accent3">
                    <a:lumMod val="75000"/>
                  </a:schemeClr>
                </a:solidFill>
              </a:rPr>
              <a:t> R&amp;D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ABA7D562-8CB0-0346-9708-BE03E7423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81" y="4196613"/>
            <a:ext cx="6690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accent5">
                    <a:lumMod val="75000"/>
                  </a:schemeClr>
                </a:solidFill>
              </a:rPr>
              <a:t>Idea of optimization of burst mode optical cavities:</a:t>
            </a:r>
          </a:p>
          <a:p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Start of discussions with STAR, TUE, </a:t>
            </a:r>
            <a:r>
              <a:rPr lang="en-US" sz="1600" i="1" u="sng" dirty="0" err="1">
                <a:solidFill>
                  <a:schemeClr val="accent5">
                    <a:lumMod val="75000"/>
                  </a:schemeClr>
                </a:solidFill>
              </a:rPr>
              <a:t>RadiaBeam</a:t>
            </a:r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 LLC, KEK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22017994-1B72-8044-9B40-AC887073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97" y="4953591"/>
            <a:ext cx="66904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accent6">
                    <a:lumMod val="75000"/>
                  </a:schemeClr>
                </a:solidFill>
              </a:rPr>
              <a:t>Prospects: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Burst mode optical cavities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Gamma Factory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New, ambitious, acceleration and radiation techniques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E6D7B3-0DCC-1347-84D2-710714A1692C}"/>
              </a:ext>
            </a:extLst>
          </p:cNvPr>
          <p:cNvSpPr txBox="1"/>
          <p:nvPr/>
        </p:nvSpPr>
        <p:spPr>
          <a:xfrm>
            <a:off x="8006420" y="1512468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2000</a:t>
            </a:r>
          </a:p>
        </p:txBody>
      </p:sp>
      <p:sp>
        <p:nvSpPr>
          <p:cNvPr id="25" name="Rectangle avec flèche vers la droite 24">
            <a:extLst>
              <a:ext uri="{FF2B5EF4-FFF2-40B4-BE49-F238E27FC236}">
                <a16:creationId xmlns:a16="http://schemas.microsoft.com/office/drawing/2014/main" id="{41551831-9836-9A40-B0CB-D0F00A5D661F}"/>
              </a:ext>
            </a:extLst>
          </p:cNvPr>
          <p:cNvSpPr/>
          <p:nvPr/>
        </p:nvSpPr>
        <p:spPr>
          <a:xfrm>
            <a:off x="670860" y="1463021"/>
            <a:ext cx="7199905" cy="39413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87"/>
            </a:avLst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avec flèche vers la droite 29">
            <a:extLst>
              <a:ext uri="{FF2B5EF4-FFF2-40B4-BE49-F238E27FC236}">
                <a16:creationId xmlns:a16="http://schemas.microsoft.com/office/drawing/2014/main" id="{69ABE9B9-6A53-CE45-BDD8-BC733CC6CF55}"/>
              </a:ext>
            </a:extLst>
          </p:cNvPr>
          <p:cNvSpPr/>
          <p:nvPr/>
        </p:nvSpPr>
        <p:spPr>
          <a:xfrm>
            <a:off x="669381" y="2385615"/>
            <a:ext cx="7199905" cy="38173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87"/>
            </a:avLst>
          </a:pr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avec flèche vers la droite 30">
            <a:extLst>
              <a:ext uri="{FF2B5EF4-FFF2-40B4-BE49-F238E27FC236}">
                <a16:creationId xmlns:a16="http://schemas.microsoft.com/office/drawing/2014/main" id="{E5531D6E-5C51-BE44-A212-A4821BB3DC31}"/>
              </a:ext>
            </a:extLst>
          </p:cNvPr>
          <p:cNvSpPr/>
          <p:nvPr/>
        </p:nvSpPr>
        <p:spPr>
          <a:xfrm>
            <a:off x="669600" y="3459354"/>
            <a:ext cx="7199905" cy="38173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87"/>
            </a:avLst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avec flèche vers la droite 33">
            <a:extLst>
              <a:ext uri="{FF2B5EF4-FFF2-40B4-BE49-F238E27FC236}">
                <a16:creationId xmlns:a16="http://schemas.microsoft.com/office/drawing/2014/main" id="{C783CDEE-DD7F-CF45-BDCF-7FB88FBC3E1E}"/>
              </a:ext>
            </a:extLst>
          </p:cNvPr>
          <p:cNvSpPr/>
          <p:nvPr/>
        </p:nvSpPr>
        <p:spPr>
          <a:xfrm>
            <a:off x="644997" y="4194393"/>
            <a:ext cx="7199905" cy="61777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87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avec flèche vers la droite 38">
            <a:extLst>
              <a:ext uri="{FF2B5EF4-FFF2-40B4-BE49-F238E27FC236}">
                <a16:creationId xmlns:a16="http://schemas.microsoft.com/office/drawing/2014/main" id="{10E114FD-89C7-A34A-B4F1-81D1311881AF}"/>
              </a:ext>
            </a:extLst>
          </p:cNvPr>
          <p:cNvSpPr/>
          <p:nvPr/>
        </p:nvSpPr>
        <p:spPr>
          <a:xfrm>
            <a:off x="659083" y="4980107"/>
            <a:ext cx="7199905" cy="105927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87"/>
            </a:avLst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space réservé de la date 40">
            <a:extLst>
              <a:ext uri="{FF2B5EF4-FFF2-40B4-BE49-F238E27FC236}">
                <a16:creationId xmlns:a16="http://schemas.microsoft.com/office/drawing/2014/main" id="{5F8FAB2B-802F-774F-AD0E-93579FE6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10/05/2019</a:t>
            </a:r>
          </a:p>
        </p:txBody>
      </p:sp>
      <p:sp>
        <p:nvSpPr>
          <p:cNvPr id="42" name="Espace réservé du pied de page 41">
            <a:extLst>
              <a:ext uri="{FF2B5EF4-FFF2-40B4-BE49-F238E27FC236}">
                <a16:creationId xmlns:a16="http://schemas.microsoft.com/office/drawing/2014/main" id="{2F4D4FCB-ABC7-234E-9409-FC6A5A6F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ARD15 Report @ 2019 Joint workshop of FKPPL and TYL/FJPPL</a:t>
            </a:r>
          </a:p>
        </p:txBody>
      </p:sp>
      <p:sp>
        <p:nvSpPr>
          <p:cNvPr id="43" name="Espace réservé du numéro de diapositive 42">
            <a:extLst>
              <a:ext uri="{FF2B5EF4-FFF2-40B4-BE49-F238E27FC236}">
                <a16:creationId xmlns:a16="http://schemas.microsoft.com/office/drawing/2014/main" id="{6496B644-6D4E-A249-A1FE-674F48EE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</a:t>
            </a:fld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EC1D109-AC22-2D44-8366-5388D5DC0B16}"/>
              </a:ext>
            </a:extLst>
          </p:cNvPr>
          <p:cNvSpPr txBox="1"/>
          <p:nvPr/>
        </p:nvSpPr>
        <p:spPr>
          <a:xfrm>
            <a:off x="7989076" y="2128308"/>
            <a:ext cx="65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2008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–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2013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3F68CFB-E571-5147-ADDC-3DB964AA7BCD}"/>
              </a:ext>
            </a:extLst>
          </p:cNvPr>
          <p:cNvSpPr txBox="1"/>
          <p:nvPr/>
        </p:nvSpPr>
        <p:spPr>
          <a:xfrm>
            <a:off x="7983533" y="4066469"/>
            <a:ext cx="65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2016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–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2020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504331-E7F9-0340-AE0E-51F6AB5193F9}"/>
              </a:ext>
            </a:extLst>
          </p:cNvPr>
          <p:cNvSpPr txBox="1"/>
          <p:nvPr/>
        </p:nvSpPr>
        <p:spPr>
          <a:xfrm>
            <a:off x="7993613" y="4989799"/>
            <a:ext cx="65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2020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–</a:t>
            </a:r>
          </a:p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339775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96D09-F007-6047-A8D3-08FC296C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1. The Gamma </a:t>
            </a:r>
            <a:r>
              <a:rPr lang="fr-FR" dirty="0" err="1"/>
              <a:t>Factory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30821B-D62B-4247-8570-CCE443E3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4C11DE-7BB2-434E-B143-C1A9455E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453EAA-9D09-9A49-B6DA-13E05850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CBE1D5-5EF4-E747-9B35-B8081EC4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3" y="1172866"/>
            <a:ext cx="7416800" cy="187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F9D56B-BCEE-7F49-B568-A31D6E34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9" y="4368800"/>
            <a:ext cx="8229600" cy="1917700"/>
          </a:xfrm>
          <a:prstGeom prst="rect">
            <a:avLst/>
          </a:prstGeom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90108A42-26EE-0041-8F42-6A6D9D8C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13" y="3168471"/>
            <a:ext cx="75713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💡: Replace electrons with highly ionized atoms (Partially Stripped Ions, PSIs)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Similar kinematical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behaviour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(relativistic boost)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Much higher cross-section by about 9 orders of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However reduced luminosity (larger beam size of PSIs) by about 2 to 3 orders of magnitude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Allows recycling of beam: electrons are often lost due to dynamical aperture, not PSIs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353BD-B7A8-C443-B7C6-26CF2871991C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Gamma Factory Proof of Principle Letter of Intent, SPSC-I-253</a:t>
            </a:r>
          </a:p>
        </p:txBody>
      </p:sp>
    </p:spTree>
    <p:extLst>
      <p:ext uri="{BB962C8B-B14F-4D97-AF65-F5344CB8AC3E}">
        <p14:creationId xmlns:p14="http://schemas.microsoft.com/office/powerpoint/2010/main" val="141565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02F87-B364-CD44-A65D-E1D566BCF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has a </a:t>
            </a:r>
            <a:r>
              <a:rPr lang="fr-FR" dirty="0" err="1"/>
              <a:t>wide</a:t>
            </a:r>
            <a:r>
              <a:rPr lang="fr-FR" dirty="0"/>
              <a:t> range of applications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08D5D2-40DC-3E4B-9289-E1A4CB0D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AB4C08-6831-D14C-8B0E-66890EFC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201B0-541B-8947-8098-797DD81D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21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75DB2F-FBC2-404F-B898-D56A94AD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06" y="996841"/>
            <a:ext cx="8226876" cy="52733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8CBF6A-6588-754B-966D-6392A5EADF6B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Gamma Factory Proof of Principle Letter of Intent, SPSC-I-253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642034-4F9B-8E46-A13D-8BE074CD529B}"/>
              </a:ext>
            </a:extLst>
          </p:cNvPr>
          <p:cNvSpPr/>
          <p:nvPr/>
        </p:nvSpPr>
        <p:spPr>
          <a:xfrm>
            <a:off x="2672862" y="3165231"/>
            <a:ext cx="5737608" cy="6732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0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03880A8-7C82-DE4F-9914-4E4B6159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02" y="1141895"/>
            <a:ext cx="3492723" cy="22434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5ACB225-452B-D94F-A487-1D0C508E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sources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F25077-8D91-E247-8D2F-020D4613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DCE3AC-3A40-6444-A55D-D0885CAC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942050-D282-6D42-A724-684BD55B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A01ED0-3987-D849-8F88-AA824BD1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411" y="2301072"/>
            <a:ext cx="5811738" cy="38774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057B67-F3A7-3348-9453-2715E751C093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Gamma Factory Proof of Principle Letter of Intent, SPSC-I-253</a:t>
            </a:r>
          </a:p>
        </p:txBody>
      </p:sp>
    </p:spTree>
    <p:extLst>
      <p:ext uri="{BB962C8B-B14F-4D97-AF65-F5344CB8AC3E}">
        <p14:creationId xmlns:p14="http://schemas.microsoft.com/office/powerpoint/2010/main" val="382401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D6BB4-877F-5E40-89C8-5BE5A660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of ion </a:t>
            </a:r>
            <a:r>
              <a:rPr lang="fr-FR" dirty="0" err="1"/>
              <a:t>beams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25785A-A7AC-C74C-9ADC-221D79B6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BC92CA-7A91-3448-A135-DC594E6B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AEE9C-6FCB-574D-9AC6-61DEE198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C36BD9-24DB-8840-B370-300C969A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093037"/>
            <a:ext cx="6852976" cy="51487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FF3E9A6-2BBD-DF43-9CE9-C73088A27F07}"/>
              </a:ext>
            </a:extLst>
          </p:cNvPr>
          <p:cNvSpPr txBox="1"/>
          <p:nvPr/>
        </p:nvSpPr>
        <p:spPr>
          <a:xfrm rot="19925982">
            <a:off x="3587263" y="2873830"/>
            <a:ext cx="537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Intrabeam</a:t>
            </a:r>
            <a:r>
              <a:rPr lang="fr-FR" dirty="0"/>
              <a:t> </a:t>
            </a:r>
            <a:r>
              <a:rPr lang="fr-FR" dirty="0" err="1"/>
              <a:t>scaterring</a:t>
            </a:r>
            <a:r>
              <a:rPr lang="fr-FR" dirty="0"/>
              <a:t> not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, </a:t>
            </a: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32D02B-B043-8746-8C8F-0FAA17E5795B}"/>
              </a:ext>
            </a:extLst>
          </p:cNvPr>
          <p:cNvSpPr txBox="1"/>
          <p:nvPr/>
        </p:nvSpPr>
        <p:spPr>
          <a:xfrm>
            <a:off x="1073521" y="6057168"/>
            <a:ext cx="807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Transverse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possible in a dispersion section by </a:t>
            </a:r>
            <a:r>
              <a:rPr lang="fr-FR" dirty="0" err="1"/>
              <a:t>translating</a:t>
            </a:r>
            <a:r>
              <a:rPr lang="fr-FR" dirty="0"/>
              <a:t> the laser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3AF21-F9A4-9D4E-9E2D-71B31177E5DB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Gamma Factory Proof of Principle Letter of Intent, SPSC-I-253</a:t>
            </a:r>
          </a:p>
        </p:txBody>
      </p:sp>
    </p:spTree>
    <p:extLst>
      <p:ext uri="{BB962C8B-B14F-4D97-AF65-F5344CB8AC3E}">
        <p14:creationId xmlns:p14="http://schemas.microsoft.com/office/powerpoint/2010/main" val="1481073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5B4D3-D6E8-D74C-ABC8-E2310BB1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Status</a:t>
            </a:r>
            <a:r>
              <a:rPr lang="fr-FR" dirty="0"/>
              <a:t> of the </a:t>
            </a:r>
            <a:r>
              <a:rPr lang="fr-FR" dirty="0" err="1"/>
              <a:t>project</a:t>
            </a:r>
            <a:r>
              <a:rPr lang="fr-FR" dirty="0"/>
              <a:t>/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85E2E4-59F6-1D44-A2E1-9D923C7B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FEB2F2-9C53-F84D-90FC-2D3DFFDC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FCA0D7-4C0A-0F4A-B9F9-E4F6646C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33D33B-C11F-294F-8131-64DA0C3C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411164"/>
            <a:ext cx="8048730" cy="24548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6B92F8-4C71-4F41-B485-25A36D42D3F1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Gamma Factory Proof of Principle Letter of Intent, SPSC-I-253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1C15D079-91B7-534E-8B23-47F50251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36" y="934496"/>
            <a:ext cx="84363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Letter of intent being reviewed by SPSC: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Expect answer in the coming months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2.2M€ budget required for the experiment as a whole: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Naïve hope that CERN may contribute significantly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European calls to complement if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IN2P3 in-kind contribution limited to early R&amp;D (50k€) + travels to CERN (intense to start integration, then only for 2-3 weeks periods for installation and running)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Manpower: PhD student (at the beginning) +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PostDoc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(for running and physics exploitation of experiment results) + permanent staff as main support during construction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63247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FABD0-D765-154D-8B37-F9D02E97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2. Application to </a:t>
            </a:r>
            <a:r>
              <a:rPr lang="fr-FR" dirty="0" err="1"/>
              <a:t>polarimetry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2DC8D-7876-D148-A364-7A317FFA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84CD8-EBB0-8643-B16F-EA77D834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58706-422F-1C42-9673-FB29BCB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25</a:t>
            </a:fld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25B63BA-E03E-2D47-8857-054C016C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0" y="982263"/>
            <a:ext cx="4557765" cy="24707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1AC35D6-E8C4-2145-9B4C-8A7E8F98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58" y="966746"/>
            <a:ext cx="4535663" cy="2502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1D12B91-11FF-6747-B9B4-4227CF587C52}"/>
                  </a:ext>
                </a:extLst>
              </p:cNvPr>
              <p:cNvSpPr txBox="1"/>
              <p:nvPr/>
            </p:nvSpPr>
            <p:spPr>
              <a:xfrm>
                <a:off x="63361" y="3408145"/>
                <a:ext cx="8957642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>
                    <a:solidFill>
                      <a:schemeClr val="accent5"/>
                    </a:solidFill>
                  </a:rPr>
                  <a:t>Polarization dependent term generates a left-right asymmetry function of</a:t>
                </a:r>
                <a:r>
                  <a:rPr lang="en-GB" i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i="1" dirty="0">
                    <a:solidFill>
                      <a:schemeClr val="accent5"/>
                    </a:solidFill>
                  </a:rPr>
                  <a:t> </a:t>
                </a:r>
              </a:p>
              <a:p>
                <a:pPr algn="ctr"/>
                <a:r>
                  <a:rPr lang="en-GB" i="1" dirty="0">
                    <a:solidFill>
                      <a:schemeClr val="accent5"/>
                    </a:solidFill>
                  </a:rPr>
                  <a:t>that is robust against QED corrections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1D12B91-11FF-6747-B9B4-4227CF587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1" y="3408145"/>
                <a:ext cx="8957642" cy="668516"/>
              </a:xfrm>
              <a:prstGeom prst="rect">
                <a:avLst/>
              </a:prstGeom>
              <a:blipFill>
                <a:blip r:embed="rId4"/>
                <a:stretch>
                  <a:fillRect t="-1852" b="-12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e 32">
            <a:extLst>
              <a:ext uri="{FF2B5EF4-FFF2-40B4-BE49-F238E27FC236}">
                <a16:creationId xmlns:a16="http://schemas.microsoft.com/office/drawing/2014/main" id="{1F26F90A-4BD9-3449-92B6-4397833388B7}"/>
              </a:ext>
            </a:extLst>
          </p:cNvPr>
          <p:cNvGrpSpPr/>
          <p:nvPr/>
        </p:nvGrpSpPr>
        <p:grpSpPr>
          <a:xfrm>
            <a:off x="797734" y="4180959"/>
            <a:ext cx="6341415" cy="1098713"/>
            <a:chOff x="445356" y="1152221"/>
            <a:chExt cx="6341415" cy="109871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9592ED44-3391-0849-B0E0-2CBAA673EB64}"/>
                </a:ext>
              </a:extLst>
            </p:cNvPr>
            <p:cNvGrpSpPr/>
            <p:nvPr/>
          </p:nvGrpSpPr>
          <p:grpSpPr>
            <a:xfrm>
              <a:off x="706658" y="1152221"/>
              <a:ext cx="5507513" cy="1098713"/>
              <a:chOff x="706658" y="1152221"/>
              <a:chExt cx="5507513" cy="109871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C97AC5-C62C-3E4C-A872-A80138B6F458}"/>
                  </a:ext>
                </a:extLst>
              </p:cNvPr>
              <p:cNvSpPr/>
              <p:nvPr/>
            </p:nvSpPr>
            <p:spPr>
              <a:xfrm>
                <a:off x="3371208" y="1152221"/>
                <a:ext cx="2842963" cy="1088751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6DCF0D-0130-7047-BAFE-6B606ADD570E}"/>
                  </a:ext>
                </a:extLst>
              </p:cNvPr>
              <p:cNvSpPr/>
              <p:nvPr/>
            </p:nvSpPr>
            <p:spPr>
              <a:xfrm>
                <a:off x="706658" y="1152222"/>
                <a:ext cx="800596" cy="1073224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17ECD0-B51A-C041-8B2B-5987BF64AAD4}"/>
                  </a:ext>
                </a:extLst>
              </p:cNvPr>
              <p:cNvSpPr/>
              <p:nvPr/>
            </p:nvSpPr>
            <p:spPr>
              <a:xfrm>
                <a:off x="1825965" y="1152221"/>
                <a:ext cx="696172" cy="109871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06128B3-ADDA-3741-9BD0-E8D3A5EE8BD0}"/>
                    </a:ext>
                  </a:extLst>
                </p:cNvPr>
                <p:cNvSpPr txBox="1"/>
                <p:nvPr/>
              </p:nvSpPr>
              <p:spPr>
                <a:xfrm>
                  <a:off x="445356" y="1233916"/>
                  <a:ext cx="6341415" cy="9392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den>
                        </m:f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≅</m:t>
                        </m:r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𝐿𝑅</m:t>
                                </m:r>
                              </m:sub>
                            </m:s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06128B3-ADDA-3741-9BD0-E8D3A5EE8B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56" y="1233916"/>
                  <a:ext cx="6341415" cy="939296"/>
                </a:xfrm>
                <a:prstGeom prst="rect">
                  <a:avLst/>
                </a:prstGeom>
                <a:blipFill>
                  <a:blip r:embed="rId5"/>
                  <a:stretch>
                    <a:fillRect t="-1351" b="-81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Flèche vers le bas 33">
            <a:extLst>
              <a:ext uri="{FF2B5EF4-FFF2-40B4-BE49-F238E27FC236}">
                <a16:creationId xmlns:a16="http://schemas.microsoft.com/office/drawing/2014/main" id="{A3F99B8D-D093-6348-8A0E-1D8209BA924F}"/>
              </a:ext>
            </a:extLst>
          </p:cNvPr>
          <p:cNvSpPr/>
          <p:nvPr/>
        </p:nvSpPr>
        <p:spPr>
          <a:xfrm>
            <a:off x="3644405" y="4979562"/>
            <a:ext cx="648072" cy="61089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>
            <a:extLst>
              <a:ext uri="{FF2B5EF4-FFF2-40B4-BE49-F238E27FC236}">
                <a16:creationId xmlns:a16="http://schemas.microsoft.com/office/drawing/2014/main" id="{EB943A81-D99E-9D47-B901-C34FAAA8D0DD}"/>
              </a:ext>
            </a:extLst>
          </p:cNvPr>
          <p:cNvSpPr/>
          <p:nvPr/>
        </p:nvSpPr>
        <p:spPr>
          <a:xfrm>
            <a:off x="4738331" y="4979562"/>
            <a:ext cx="648072" cy="61089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955E0A3C-72C9-114D-9992-352245BDC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8428" y="5494212"/>
            <a:ext cx="45577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HERA experience:</a:t>
            </a:r>
          </a:p>
          <a:p>
            <a:pPr algn="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Bunch/bunch measurements are needed</a:t>
            </a:r>
          </a:p>
          <a:p>
            <a:pPr algn="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timescales of seconds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51870D9B-10D2-8346-A894-CB88A25C6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227" y="5510621"/>
            <a:ext cx="45577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HERA experience: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Highly sensitive to environmental conditions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Requires real time monitoring (sub-second timescale)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698DC3-48C3-6949-BDE9-04A2335597DF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Landau-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Lifshitz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QED book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paragaphs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86 and 87</a:t>
            </a:r>
          </a:p>
        </p:txBody>
      </p:sp>
    </p:spTree>
    <p:extLst>
      <p:ext uri="{BB962C8B-B14F-4D97-AF65-F5344CB8AC3E}">
        <p14:creationId xmlns:p14="http://schemas.microsoft.com/office/powerpoint/2010/main" val="2200136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F02AC-C68B-4246-AECD-504BBB84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Example</a:t>
            </a:r>
            <a:r>
              <a:rPr lang="fr-FR" dirty="0"/>
              <a:t> for ILC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D4F90B-096B-CF49-B473-07A88802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9CC497-987A-E643-B421-A3B46F85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DB58A-1B5D-C545-B53E-DFB82DBC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62B3C-5A96-2046-8793-176A9210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28698"/>
            <a:ext cx="8064896" cy="20474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4B501E-6D60-514B-A616-31852F30ED55}"/>
              </a:ext>
            </a:extLst>
          </p:cNvPr>
          <p:cNvSpPr/>
          <p:nvPr/>
        </p:nvSpPr>
        <p:spPr>
          <a:xfrm>
            <a:off x="755576" y="2332146"/>
            <a:ext cx="7992888" cy="36004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06CAA5E-3F4C-304B-A1BA-C111E650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5" y="3199876"/>
            <a:ext cx="2265117" cy="30201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B0193B-63B3-6D42-8833-E22E19FD12EC}"/>
              </a:ext>
            </a:extLst>
          </p:cNvPr>
          <p:cNvSpPr/>
          <p:nvPr/>
        </p:nvSpPr>
        <p:spPr>
          <a:xfrm>
            <a:off x="6219809" y="5718165"/>
            <a:ext cx="1617827" cy="7200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8B9A2D-8175-9B4F-B3CB-CD7429009A9D}"/>
              </a:ext>
            </a:extLst>
          </p:cNvPr>
          <p:cNvCxnSpPr>
            <a:cxnSpLocks/>
          </p:cNvCxnSpPr>
          <p:nvPr/>
        </p:nvCxnSpPr>
        <p:spPr>
          <a:xfrm>
            <a:off x="4923695" y="3583800"/>
            <a:ext cx="1296114" cy="213436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8">
            <a:extLst>
              <a:ext uri="{FF2B5EF4-FFF2-40B4-BE49-F238E27FC236}">
                <a16:creationId xmlns:a16="http://schemas.microsoft.com/office/drawing/2014/main" id="{8EBEB480-71A8-5948-B54E-606725E0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25" y="3209242"/>
            <a:ext cx="4845527" cy="33855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About 1 per mil contribution from wrong polarization 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6684CBFE-F280-8C4D-8D31-A320668B6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663" y="3190617"/>
            <a:ext cx="247606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Wrong polarization after tilt of a quarter wave plate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24113674-D8E3-464B-A538-C1E6456AC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3" y="4032092"/>
            <a:ext cx="455776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Even not discussing: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Thermal load in transmission optics 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Thickness defects in wave plates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Effect of vacuum windows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D8B17E1D-4A45-4942-865C-A61433C77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3" y="5362596"/>
            <a:ext cx="5315041" cy="584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Fine modeling of beam transport is required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Real time monitoring/control may be required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18F903-6323-3647-BF69-A507BF6A16AB}"/>
              </a:ext>
            </a:extLst>
          </p:cNvPr>
          <p:cNvSpPr/>
          <p:nvPr/>
        </p:nvSpPr>
        <p:spPr>
          <a:xfrm rot="16200000">
            <a:off x="-3063904" y="3069012"/>
            <a:ext cx="6445803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ILC CDR, Brisson JINST 5 P06006 (2010),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Poirson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 Applied Optics 34 6806 (1995)</a:t>
            </a:r>
          </a:p>
        </p:txBody>
      </p:sp>
    </p:spTree>
    <p:extLst>
      <p:ext uri="{BB962C8B-B14F-4D97-AF65-F5344CB8AC3E}">
        <p14:creationId xmlns:p14="http://schemas.microsoft.com/office/powerpoint/2010/main" val="1690718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FABD0-D765-154D-8B37-F9D02E97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Collaborations &amp; prospects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2DC8D-7876-D148-A364-7A317FFA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84CD8-EBB0-8643-B16F-EA77D834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58706-422F-1C42-9673-FB29BCB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27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182BCDCC-9175-6D4C-A216-55C1EBB8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36" y="934496"/>
            <a:ext cx="843639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Update of the design of laser systems for ILC downstream polarimeter(s): well placed to contribute to that topic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require R&amp;D on laser beam polarization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May require a close collaboration with laser industry to develop an adapted burst mode laser system</a:t>
            </a:r>
          </a:p>
          <a:p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LHeC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/PERLE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0-order contribution to CDRs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SuperKEKB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upgrade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Contribution to discussion group on the requirements for a Compton polarimeter (goal is CDR in 2025)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Quite prospective, mainly informal discussions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require R&amp;D on laser beam polarization control (synergy with ILC)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May contribute on laser system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Interest in contributing to design of photon calorimeter (challenging)</a:t>
            </a: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FCC-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Informal discussion with A. Blondel on needs for beam energy calibration through resonant depolarization (similarly to LEP time)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Laser system and polarization control less challenging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Needs: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If one of these project starts it will critically require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manpower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(PhD student, engineer)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substantial budget for hardware needed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, typically 25 to 50k€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Agreements on the in-kind contribution of IN2P3 to these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15422E-040B-594C-BA85-43D6BA023AAB}"/>
              </a:ext>
            </a:extLst>
          </p:cNvPr>
          <p:cNvSpPr/>
          <p:nvPr/>
        </p:nvSpPr>
        <p:spPr>
          <a:xfrm rot="16200000">
            <a:off x="-3063904" y="3069012"/>
            <a:ext cx="6445803" cy="30777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Martens et al. @LCWS 2018, @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/PERLE Workshop 2018, @B2GM October 2019</a:t>
            </a:r>
          </a:p>
        </p:txBody>
      </p:sp>
    </p:spTree>
    <p:extLst>
      <p:ext uri="{BB962C8B-B14F-4D97-AF65-F5344CB8AC3E}">
        <p14:creationId xmlns:p14="http://schemas.microsoft.com/office/powerpoint/2010/main" val="3078667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EE1ED-338B-7143-92A0-B754549D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92353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3. New technologies at </a:t>
            </a:r>
            <a:r>
              <a:rPr lang="fr-FR" dirty="0" err="1"/>
              <a:t>very</a:t>
            </a:r>
            <a:r>
              <a:rPr lang="fr-FR" dirty="0"/>
              <a:t> long </a:t>
            </a:r>
            <a:r>
              <a:rPr lang="fr-FR" dirty="0" err="1"/>
              <a:t>term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89FF7F-C239-7240-B7AE-C9DB74CE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9AF2945D-3212-C64E-B374-06421B4B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40EFB232-8B5B-C14D-83AA-2E2036A5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28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9DAD77-DC6B-DD4D-B4A2-32C177F03B2C}"/>
              </a:ext>
            </a:extLst>
          </p:cNvPr>
          <p:cNvSpPr/>
          <p:nvPr/>
        </p:nvSpPr>
        <p:spPr>
          <a:xfrm rot="16200000">
            <a:off x="-3033760" y="3038234"/>
            <a:ext cx="644580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Duris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  2015 New J. Phys. 17 063036, A. Chao et al., IPAC2016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F90FA4-E3F3-8547-A49C-437510A3C017}"/>
              </a:ext>
            </a:extLst>
          </p:cNvPr>
          <p:cNvSpPr txBox="1"/>
          <p:nvPr/>
        </p:nvSpPr>
        <p:spPr>
          <a:xfrm>
            <a:off x="373807" y="3829139"/>
            <a:ext cx="454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Next step: TESSO scheme (UCLA)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9926170-CD23-CC4A-9510-C29F7E30A5B9}"/>
              </a:ext>
            </a:extLst>
          </p:cNvPr>
          <p:cNvSpPr txBox="1"/>
          <p:nvPr/>
        </p:nvSpPr>
        <p:spPr>
          <a:xfrm>
            <a:off x="4730528" y="1210804"/>
            <a:ext cx="4549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IFEL/microbunching scheme (A. Chao)</a:t>
            </a:r>
          </a:p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Combined with a FEL in a ring</a:t>
            </a:r>
          </a:p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with steady state microbunching !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GB" i="1" u="sng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Lithography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8C980D-5B18-DB40-A242-8A51CF3C9CFB}"/>
              </a:ext>
            </a:extLst>
          </p:cNvPr>
          <p:cNvSpPr txBox="1"/>
          <p:nvPr/>
        </p:nvSpPr>
        <p:spPr>
          <a:xfrm>
            <a:off x="373807" y="991593"/>
            <a:ext cx="4356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TESSA scheme (UCLA)</a:t>
            </a:r>
          </a:p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experimentally demonstrated !</a:t>
            </a:r>
          </a:p>
          <a:p>
            <a:pPr algn="ctr"/>
            <a:endParaRPr lang="en-GB" i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2D282F-05D4-044F-B11F-C6614BFA9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20"/>
          <a:stretch/>
        </p:blipFill>
        <p:spPr>
          <a:xfrm>
            <a:off x="518650" y="1654339"/>
            <a:ext cx="3863555" cy="18280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C73EA2-4713-B34F-A23C-185A6C243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66" y="4252748"/>
            <a:ext cx="4402238" cy="19541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73459B-9006-0F43-814A-FC7243F77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104" y="2384379"/>
            <a:ext cx="4018294" cy="284542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C017D14-9819-3547-9996-0685D2DA4D03}"/>
              </a:ext>
            </a:extLst>
          </p:cNvPr>
          <p:cNvSpPr txBox="1"/>
          <p:nvPr/>
        </p:nvSpPr>
        <p:spPr>
          <a:xfrm>
            <a:off x="4824825" y="5054026"/>
            <a:ext cx="454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>
                <a:solidFill>
                  <a:schemeClr val="accent4">
                    <a:lumMod val="75000"/>
                  </a:schemeClr>
                </a:solidFill>
              </a:rPr>
              <a:t>MW level CW laser optical cavity required</a:t>
            </a:r>
          </a:p>
        </p:txBody>
      </p:sp>
    </p:spTree>
    <p:extLst>
      <p:ext uri="{BB962C8B-B14F-4D97-AF65-F5344CB8AC3E}">
        <p14:creationId xmlns:p14="http://schemas.microsoft.com/office/powerpoint/2010/main" val="3033069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4857B-AC36-3F4A-BA78-AAF2DA4C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4489B7-5CE1-854F-8C8A-C4FE95E0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928640-B128-2544-B1DD-820756A3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BA03AB-83A6-AA4E-A1A6-0B6CB3A7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29</a:t>
            </a:fld>
            <a:endParaRPr lang="fr-FR"/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7A9C543B-F876-0943-8690-B8C590213DBF}"/>
              </a:ext>
            </a:extLst>
          </p:cNvPr>
          <p:cNvSpPr/>
          <p:nvPr/>
        </p:nvSpPr>
        <p:spPr>
          <a:xfrm>
            <a:off x="106900" y="1117545"/>
            <a:ext cx="4203416" cy="32787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Technical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</a:t>
            </a:r>
            <a:r>
              <a:rPr lang="fr-FR" dirty="0" err="1"/>
              <a:t>provided</a:t>
            </a:r>
            <a:endParaRPr lang="fr-FR" dirty="0"/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1F6AF027-5FFF-3047-AE66-9530F1753036}"/>
              </a:ext>
            </a:extLst>
          </p:cNvPr>
          <p:cNvSpPr/>
          <p:nvPr/>
        </p:nvSpPr>
        <p:spPr>
          <a:xfrm>
            <a:off x="3916714" y="1787772"/>
            <a:ext cx="5104289" cy="26152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a unique, </a:t>
            </a:r>
            <a:r>
              <a:rPr lang="fr-FR" dirty="0" err="1"/>
              <a:t>worldwide</a:t>
            </a:r>
            <a:r>
              <a:rPr lang="fr-FR" dirty="0"/>
              <a:t> </a:t>
            </a:r>
            <a:r>
              <a:rPr lang="fr-FR" dirty="0" err="1"/>
              <a:t>renowned</a:t>
            </a:r>
            <a:r>
              <a:rPr lang="fr-FR" dirty="0"/>
              <a:t> know-how</a:t>
            </a:r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2C103D17-CB1B-8B4C-82D6-D269B10E5D15}"/>
              </a:ext>
            </a:extLst>
          </p:cNvPr>
          <p:cNvSpPr/>
          <p:nvPr/>
        </p:nvSpPr>
        <p:spPr>
          <a:xfrm>
            <a:off x="106900" y="2357536"/>
            <a:ext cx="4173931" cy="31182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interesting</a:t>
            </a:r>
            <a:r>
              <a:rPr lang="fr-FR" dirty="0"/>
              <a:t> R&amp;D to </a:t>
            </a:r>
            <a:r>
              <a:rPr lang="fr-FR" dirty="0" err="1"/>
              <a:t>pursue</a:t>
            </a:r>
            <a:endParaRPr lang="fr-FR" dirty="0"/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BBDCE5DC-DCEC-6844-BA4E-F8161061B749}"/>
              </a:ext>
            </a:extLst>
          </p:cNvPr>
          <p:cNvSpPr/>
          <p:nvPr/>
        </p:nvSpPr>
        <p:spPr>
          <a:xfrm>
            <a:off x="3916714" y="2977600"/>
            <a:ext cx="5104289" cy="2771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us to </a:t>
            </a:r>
            <a:r>
              <a:rPr lang="fr-FR" dirty="0" err="1"/>
              <a:t>contribute</a:t>
            </a:r>
            <a:r>
              <a:rPr lang="fr-FR" dirty="0"/>
              <a:t> on high-impact </a:t>
            </a:r>
            <a:r>
              <a:rPr lang="fr-FR" dirty="0" err="1"/>
              <a:t>projects</a:t>
            </a:r>
            <a:r>
              <a:rPr lang="fr-FR" dirty="0"/>
              <a:t>,</a:t>
            </a: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D4D769AB-79A3-9E45-A858-5EBFAD64151C}"/>
              </a:ext>
            </a:extLst>
          </p:cNvPr>
          <p:cNvSpPr/>
          <p:nvPr/>
        </p:nvSpPr>
        <p:spPr>
          <a:xfrm>
            <a:off x="106900" y="4835731"/>
            <a:ext cx="4203420" cy="28328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with</a:t>
            </a:r>
            <a:r>
              <a:rPr lang="fr-FR" dirty="0"/>
              <a:t> vibrant </a:t>
            </a:r>
            <a:r>
              <a:rPr lang="fr-FR" dirty="0" err="1"/>
              <a:t>research</a:t>
            </a:r>
            <a:r>
              <a:rPr lang="fr-FR" dirty="0"/>
              <a:t> perspectives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B017C9D-27BC-7547-8811-C41F05E0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96840"/>
            <a:ext cx="806535" cy="6013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A568F2D-A8D7-A34C-9811-C4C7CB6D0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89" y="2752094"/>
            <a:ext cx="922796" cy="69331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E1F8A2C-36B8-4A47-A90E-070B5F3ED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32" y="4743050"/>
            <a:ext cx="1452764" cy="6448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3719AD3-A180-2142-862B-69A67DF58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022" y="4709646"/>
            <a:ext cx="902653" cy="639184"/>
          </a:xfrm>
          <a:prstGeom prst="rect">
            <a:avLst/>
          </a:prstGeom>
        </p:spPr>
      </p:pic>
      <p:pic>
        <p:nvPicPr>
          <p:cNvPr id="32" name="Image 4">
            <a:extLst>
              <a:ext uri="{FF2B5EF4-FFF2-40B4-BE49-F238E27FC236}">
                <a16:creationId xmlns:a16="http://schemas.microsoft.com/office/drawing/2014/main" id="{A55A139C-2924-E242-944D-5438A8E96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85" y="2155952"/>
            <a:ext cx="1217439" cy="65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2700000" algn="tl" rotWithShape="0">
              <a:schemeClr val="accent5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6">
            <a:extLst>
              <a:ext uri="{FF2B5EF4-FFF2-40B4-BE49-F238E27FC236}">
                <a16:creationId xmlns:a16="http://schemas.microsoft.com/office/drawing/2014/main" id="{3C0C3FDB-3C6F-4546-BB77-A0D9246BB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85" y="769621"/>
            <a:ext cx="803119" cy="790916"/>
          </a:xfrm>
          <a:prstGeom prst="rect">
            <a:avLst/>
          </a:prstGeom>
          <a:noFill/>
          <a:ln>
            <a:noFill/>
          </a:ln>
          <a:effectLst>
            <a:outerShdw blurRad="50800" dist="152400" dir="2700000" algn="tl" rotWithShape="0">
              <a:schemeClr val="accent6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F37802E-9910-BA40-9616-638D5973A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885" y="3357316"/>
            <a:ext cx="1529088" cy="843729"/>
          </a:xfrm>
          <a:prstGeom prst="rect">
            <a:avLst/>
          </a:prstGeom>
        </p:spPr>
      </p:pic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22F15D56-692C-5C46-B537-7D4B52DFA13C}"/>
              </a:ext>
            </a:extLst>
          </p:cNvPr>
          <p:cNvSpPr/>
          <p:nvPr/>
        </p:nvSpPr>
        <p:spPr>
          <a:xfrm>
            <a:off x="106901" y="3589390"/>
            <a:ext cx="5841724" cy="2771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critical</a:t>
            </a:r>
            <a:r>
              <a:rPr lang="fr-FR" dirty="0"/>
              <a:t> components for future </a:t>
            </a:r>
            <a:r>
              <a:rPr lang="fr-FR" dirty="0" err="1"/>
              <a:t>accelerators</a:t>
            </a:r>
            <a:r>
              <a:rPr lang="fr-FR" dirty="0"/>
              <a:t> for HEP, </a:t>
            </a:r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98565ED5-271A-FE4C-838B-910FDC17D8B9}"/>
              </a:ext>
            </a:extLst>
          </p:cNvPr>
          <p:cNvSpPr/>
          <p:nvPr/>
        </p:nvSpPr>
        <p:spPr>
          <a:xfrm>
            <a:off x="3916714" y="4234835"/>
            <a:ext cx="5104289" cy="2771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tech-transfer</a:t>
            </a:r>
            <a:r>
              <a:rPr lang="fr-FR" dirty="0"/>
              <a:t> to </a:t>
            </a:r>
            <a:r>
              <a:rPr lang="fr-FR" dirty="0" err="1"/>
              <a:t>industry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855FFF6-8B72-F843-A8A9-A40AA2A35A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9200"/>
          <a:stretch/>
        </p:blipFill>
        <p:spPr>
          <a:xfrm>
            <a:off x="609420" y="3992084"/>
            <a:ext cx="825765" cy="776049"/>
          </a:xfrm>
          <a:prstGeom prst="rect">
            <a:avLst/>
          </a:prstGeom>
        </p:spPr>
      </p:pic>
      <p:sp>
        <p:nvSpPr>
          <p:cNvPr id="35" name="Rectangle à coins arrondis 34">
            <a:extLst>
              <a:ext uri="{FF2B5EF4-FFF2-40B4-BE49-F238E27FC236}">
                <a16:creationId xmlns:a16="http://schemas.microsoft.com/office/drawing/2014/main" id="{4B9D4C8F-661D-DC40-8889-359BCEA6518E}"/>
              </a:ext>
            </a:extLst>
          </p:cNvPr>
          <p:cNvSpPr/>
          <p:nvPr/>
        </p:nvSpPr>
        <p:spPr>
          <a:xfrm>
            <a:off x="3945656" y="5440262"/>
            <a:ext cx="5104289" cy="2771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driven</a:t>
            </a:r>
            <a:r>
              <a:rPr lang="fr-FR" dirty="0"/>
              <a:t> by PhD </a:t>
            </a:r>
            <a:r>
              <a:rPr lang="fr-FR" dirty="0" err="1"/>
              <a:t>students</a:t>
            </a:r>
            <a:endParaRPr lang="fr-FR" dirty="0"/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id="{EDF236C6-4070-D448-A8F3-D4E4BF1B5C04}"/>
              </a:ext>
            </a:extLst>
          </p:cNvPr>
          <p:cNvSpPr/>
          <p:nvPr/>
        </p:nvSpPr>
        <p:spPr>
          <a:xfrm>
            <a:off x="159084" y="5974766"/>
            <a:ext cx="5104289" cy="2771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and </a:t>
            </a:r>
            <a:r>
              <a:rPr lang="fr-FR" dirty="0" err="1"/>
              <a:t>limited</a:t>
            </a:r>
            <a:r>
              <a:rPr lang="fr-FR" dirty="0"/>
              <a:t> ressources </a:t>
            </a:r>
            <a:r>
              <a:rPr lang="fr-FR" dirty="0" err="1"/>
              <a:t>needs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B1DBBB-7D1D-2F4B-AEBB-98FA881AC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3314" y="5865814"/>
            <a:ext cx="812451" cy="431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AE2A55-A7E8-D248-BCA4-0C5C5F5B981C}"/>
              </a:ext>
            </a:extLst>
          </p:cNvPr>
          <p:cNvSpPr/>
          <p:nvPr/>
        </p:nvSpPr>
        <p:spPr>
          <a:xfrm>
            <a:off x="8070603" y="5962366"/>
            <a:ext cx="896071" cy="242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472806"/>
                </a:solidFill>
              </a:rPr>
              <a:t>k€/</a:t>
            </a:r>
            <a:r>
              <a:rPr lang="fr-FR" dirty="0" err="1">
                <a:solidFill>
                  <a:srgbClr val="472806"/>
                </a:solidFill>
              </a:rPr>
              <a:t>year</a:t>
            </a:r>
            <a:endParaRPr lang="fr-FR" dirty="0">
              <a:solidFill>
                <a:srgbClr val="472806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883FDA-C13C-9B44-9108-0B18C6352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64102" y="5419162"/>
            <a:ext cx="233535" cy="2934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68B356-F61E-FF48-AD37-C21874481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4203" y="5406009"/>
            <a:ext cx="270219" cy="3456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ADD1A9-0098-9C4C-9963-D24B905B29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019" y="5440262"/>
            <a:ext cx="228453" cy="2512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2374AA-47C8-CB42-B0B2-1FDEB872D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716" y="5440262"/>
            <a:ext cx="277125" cy="277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EA4DF8-EE6D-6945-BE8D-18D6ADB564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47759" y="5432209"/>
            <a:ext cx="242472" cy="32329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B332FD8-DC23-1E4E-8ADC-00226A7FCA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9834" y="5440261"/>
            <a:ext cx="277936" cy="30719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FFD1430-4457-AF4B-95F7-796A1BCACF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69527" y="5391797"/>
            <a:ext cx="252420" cy="3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7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4C09D-30A4-FB43-BB48-35357D76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7B64A-820A-1F44-A506-6F7EDE8B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A78B7-FEA9-2A47-BDD8-AEC4F133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E3AEA-62C1-A247-AB99-75FDD72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</a:t>
            </a:fld>
            <a:endParaRPr lang="fr-FR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D518A25-E2F9-524E-84D9-4C0E7C8A4901}"/>
              </a:ext>
            </a:extLst>
          </p:cNvPr>
          <p:cNvSpPr/>
          <p:nvPr/>
        </p:nvSpPr>
        <p:spPr>
          <a:xfrm>
            <a:off x="1313126" y="2546858"/>
            <a:ext cx="5835103" cy="556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2. 20 </a:t>
            </a:r>
            <a:r>
              <a:rPr lang="fr-FR" dirty="0" err="1"/>
              <a:t>years</a:t>
            </a:r>
            <a:r>
              <a:rPr lang="fr-FR" dirty="0"/>
              <a:t> of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</a:t>
            </a: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stand ?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B0040C8C-CCF0-5B4A-BEEA-6C2FDC839839}"/>
              </a:ext>
            </a:extLst>
          </p:cNvPr>
          <p:cNvSpPr/>
          <p:nvPr/>
        </p:nvSpPr>
        <p:spPr>
          <a:xfrm>
            <a:off x="1313129" y="1288152"/>
            <a:ext cx="5835103" cy="5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1. </a:t>
            </a:r>
            <a:r>
              <a:rPr lang="fr-FR" dirty="0" err="1"/>
              <a:t>Why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?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79CC870-6EE5-4845-B371-C21F2395143B}"/>
              </a:ext>
            </a:extLst>
          </p:cNvPr>
          <p:cNvSpPr/>
          <p:nvPr/>
        </p:nvSpPr>
        <p:spPr>
          <a:xfrm>
            <a:off x="1313127" y="3715689"/>
            <a:ext cx="5835103" cy="556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3.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?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7A7574BF-178C-E343-9F75-45D7EBAA1BFD}"/>
              </a:ext>
            </a:extLst>
          </p:cNvPr>
          <p:cNvSpPr/>
          <p:nvPr/>
        </p:nvSpPr>
        <p:spPr>
          <a:xfrm>
            <a:off x="1313126" y="4970076"/>
            <a:ext cx="5835103" cy="556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 </a:t>
            </a:r>
            <a:r>
              <a:rPr lang="fr-FR" dirty="0" err="1"/>
              <a:t>Ongoing</a:t>
            </a:r>
            <a:r>
              <a:rPr lang="fr-FR" dirty="0"/>
              <a:t> and </a:t>
            </a:r>
            <a:r>
              <a:rPr lang="fr-FR" dirty="0" err="1"/>
              <a:t>forthcoming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13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4C09D-30A4-FB43-BB48-35357D76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7B64A-820A-1F44-A506-6F7EDE8B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3A78B7-FEA9-2A47-BDD8-AEC4F133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E3AEA-62C1-A247-AB99-75FDD72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</a:t>
            </a:fld>
            <a:endParaRPr lang="fr-FR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D518A25-E2F9-524E-84D9-4C0E7C8A4901}"/>
              </a:ext>
            </a:extLst>
          </p:cNvPr>
          <p:cNvSpPr/>
          <p:nvPr/>
        </p:nvSpPr>
        <p:spPr>
          <a:xfrm>
            <a:off x="1313126" y="2546858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2. 20 </a:t>
            </a:r>
            <a:r>
              <a:rPr lang="fr-FR" dirty="0" err="1"/>
              <a:t>years</a:t>
            </a:r>
            <a:r>
              <a:rPr lang="fr-FR" dirty="0"/>
              <a:t> of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: </a:t>
            </a:r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stand ?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B0040C8C-CCF0-5B4A-BEEA-6C2FDC839839}"/>
              </a:ext>
            </a:extLst>
          </p:cNvPr>
          <p:cNvSpPr/>
          <p:nvPr/>
        </p:nvSpPr>
        <p:spPr>
          <a:xfrm>
            <a:off x="1313129" y="1288152"/>
            <a:ext cx="5835103" cy="5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1. </a:t>
            </a:r>
            <a:r>
              <a:rPr lang="fr-FR" dirty="0" err="1"/>
              <a:t>Why</a:t>
            </a:r>
            <a:r>
              <a:rPr lang="fr-FR" dirty="0"/>
              <a:t> R&amp;D on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?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79CC870-6EE5-4845-B371-C21F2395143B}"/>
              </a:ext>
            </a:extLst>
          </p:cNvPr>
          <p:cNvSpPr/>
          <p:nvPr/>
        </p:nvSpPr>
        <p:spPr>
          <a:xfrm>
            <a:off x="1313127" y="3715689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3.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?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7A7574BF-178C-E343-9F75-45D7EBAA1BFD}"/>
              </a:ext>
            </a:extLst>
          </p:cNvPr>
          <p:cNvSpPr/>
          <p:nvPr/>
        </p:nvSpPr>
        <p:spPr>
          <a:xfrm>
            <a:off x="1313126" y="4970076"/>
            <a:ext cx="5835103" cy="55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4. </a:t>
            </a:r>
            <a:r>
              <a:rPr lang="fr-FR" dirty="0" err="1"/>
              <a:t>Ongoing</a:t>
            </a:r>
            <a:r>
              <a:rPr lang="fr-FR" dirty="0"/>
              <a:t> and </a:t>
            </a:r>
            <a:r>
              <a:rPr lang="fr-FR" dirty="0" err="1"/>
              <a:t>forthcoming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35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angle 37">
            <a:extLst>
              <a:ext uri="{FF2B5EF4-FFF2-40B4-BE49-F238E27FC236}">
                <a16:creationId xmlns:a16="http://schemas.microsoft.com/office/drawing/2014/main" id="{B75BF566-30B1-1C48-B134-FBEC2FA1F717}"/>
              </a:ext>
            </a:extLst>
          </p:cNvPr>
          <p:cNvSpPr/>
          <p:nvPr/>
        </p:nvSpPr>
        <p:spPr>
          <a:xfrm rot="16200000">
            <a:off x="2596830" y="1406378"/>
            <a:ext cx="758854" cy="1659248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77000"/>
                </a:schemeClr>
              </a:gs>
              <a:gs pos="48000">
                <a:schemeClr val="accent3">
                  <a:alpha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5C3B149-4BC1-1840-8141-7296B85BDFC7}"/>
              </a:ext>
            </a:extLst>
          </p:cNvPr>
          <p:cNvCxnSpPr/>
          <p:nvPr/>
        </p:nvCxnSpPr>
        <p:spPr>
          <a:xfrm>
            <a:off x="575034" y="2247974"/>
            <a:ext cx="3888432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3ECD790-134B-B64C-9F38-14882C43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Compton </a:t>
            </a:r>
            <a:r>
              <a:rPr lang="fr-FR" dirty="0" err="1"/>
              <a:t>backscattering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10CC30-D9E1-F248-A25F-A8146867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45" y="229802"/>
            <a:ext cx="2912015" cy="1339506"/>
          </a:xfrm>
          <a:prstGeom prst="rect">
            <a:avLst/>
          </a:prstGeom>
          <a:effectLst>
            <a:outerShdw blurRad="50800" dist="152400" dir="2700000" algn="tl" rotWithShape="0">
              <a:schemeClr val="bg2">
                <a:lumMod val="25000"/>
                <a:alpha val="50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BC52B12-F3D9-E94C-AAD3-A6F0CF2F168C}"/>
                  </a:ext>
                </a:extLst>
              </p:cNvPr>
              <p:cNvSpPr txBox="1"/>
              <p:nvPr/>
            </p:nvSpPr>
            <p:spPr>
              <a:xfrm>
                <a:off x="4339240" y="1720111"/>
                <a:ext cx="4744483" cy="55540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Compton photon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r>
                      <a:rPr lang="fr-FR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≃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45 </m:t>
                    </m:r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𝑘𝑒𝑉</m:t>
                    </m:r>
                  </m:oMath>
                </a14:m>
                <a:endParaRPr lang="fr-FR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BC52B12-F3D9-E94C-AAD3-A6F0CF2F1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240" y="1720111"/>
                <a:ext cx="4744483" cy="555408"/>
              </a:xfrm>
              <a:prstGeom prst="rect">
                <a:avLst/>
              </a:prstGeom>
              <a:blipFill>
                <a:blip r:embed="rId3"/>
                <a:stretch>
                  <a:fillRect l="-1070" b="-222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234E92E-DFC3-5845-B75D-26B3AE3382FC}"/>
              </a:ext>
            </a:extLst>
          </p:cNvPr>
          <p:cNvCxnSpPr/>
          <p:nvPr/>
        </p:nvCxnSpPr>
        <p:spPr>
          <a:xfrm>
            <a:off x="706931" y="2247974"/>
            <a:ext cx="1439702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80B4975-1A6A-304C-8CD9-4BA7D2EFD463}"/>
              </a:ext>
            </a:extLst>
          </p:cNvPr>
          <p:cNvCxnSpPr/>
          <p:nvPr/>
        </p:nvCxnSpPr>
        <p:spPr>
          <a:xfrm flipH="1">
            <a:off x="2146636" y="1136496"/>
            <a:ext cx="876670" cy="111147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7F233C9-E97C-2346-9928-E94EE27FC992}"/>
              </a:ext>
            </a:extLst>
          </p:cNvPr>
          <p:cNvCxnSpPr/>
          <p:nvPr/>
        </p:nvCxnSpPr>
        <p:spPr>
          <a:xfrm>
            <a:off x="2146636" y="2247974"/>
            <a:ext cx="1027758" cy="616714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C407F40-B57B-4940-925A-06599CE8B0FA}"/>
              </a:ext>
            </a:extLst>
          </p:cNvPr>
          <p:cNvCxnSpPr>
            <a:cxnSpLocks/>
          </p:cNvCxnSpPr>
          <p:nvPr/>
        </p:nvCxnSpPr>
        <p:spPr>
          <a:xfrm flipV="1">
            <a:off x="2149335" y="1692235"/>
            <a:ext cx="2170114" cy="55574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12DCD3E-3EFA-894D-B908-441ED9B3A195}"/>
              </a:ext>
            </a:extLst>
          </p:cNvPr>
          <p:cNvSpPr txBox="1"/>
          <p:nvPr/>
        </p:nvSpPr>
        <p:spPr>
          <a:xfrm>
            <a:off x="3023306" y="975249"/>
            <a:ext cx="22092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laser (E</a:t>
            </a:r>
            <a:r>
              <a:rPr lang="el-GR" baseline="-25000" dirty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hc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/𝜆=1.2eV)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071FB9F9-19CF-A940-B236-A6C5398D59DB}"/>
              </a:ext>
            </a:extLst>
          </p:cNvPr>
          <p:cNvSpPr/>
          <p:nvPr/>
        </p:nvSpPr>
        <p:spPr>
          <a:xfrm>
            <a:off x="2303226" y="1856577"/>
            <a:ext cx="281745" cy="391398"/>
          </a:xfrm>
          <a:prstGeom prst="arc">
            <a:avLst>
              <a:gd name="adj1" fmla="val 16200000"/>
              <a:gd name="adj2" fmla="val 4010144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47513D0-1DB8-4A42-ACE3-2A37F7492E37}"/>
              </a:ext>
            </a:extLst>
          </p:cNvPr>
          <p:cNvSpPr txBox="1"/>
          <p:nvPr/>
        </p:nvSpPr>
        <p:spPr>
          <a:xfrm>
            <a:off x="2660515" y="167684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α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F725F065-6C7E-2B41-8C2E-396E55833B73}"/>
              </a:ext>
            </a:extLst>
          </p:cNvPr>
          <p:cNvSpPr/>
          <p:nvPr/>
        </p:nvSpPr>
        <p:spPr>
          <a:xfrm>
            <a:off x="3653866" y="1849921"/>
            <a:ext cx="227559" cy="425598"/>
          </a:xfrm>
          <a:prstGeom prst="arc">
            <a:avLst>
              <a:gd name="adj1" fmla="val 16200000"/>
              <a:gd name="adj2" fmla="val 4010144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4388FF-A464-C349-BCE1-C46883A36A57}"/>
              </a:ext>
            </a:extLst>
          </p:cNvPr>
          <p:cNvSpPr txBox="1"/>
          <p:nvPr/>
        </p:nvSpPr>
        <p:spPr>
          <a:xfrm>
            <a:off x="3887466" y="185389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θ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F26CED3-CAE1-7B45-BB78-4522258C7FFE}"/>
                  </a:ext>
                </a:extLst>
              </p:cNvPr>
              <p:cNvSpPr txBox="1"/>
              <p:nvPr/>
            </p:nvSpPr>
            <p:spPr>
              <a:xfrm>
                <a:off x="262916" y="2448451"/>
                <a:ext cx="2386067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1"/>
                    </a:solidFill>
                  </a:rPr>
                  <a:t>e</a:t>
                </a:r>
                <a:r>
                  <a:rPr lang="fr-FR" b="0" baseline="30000" dirty="0">
                    <a:solidFill>
                      <a:schemeClr val="accent1"/>
                    </a:solidFill>
                  </a:rPr>
                  <a:t>-</a:t>
                </a:r>
                <a:r>
                  <a:rPr lang="fr-FR" b="0" dirty="0">
                    <a:solidFill>
                      <a:schemeClr val="accent1"/>
                    </a:solidFill>
                  </a:rPr>
                  <a:t> </a:t>
                </a:r>
                <a:r>
                  <a:rPr lang="fr-FR" b="0" dirty="0" err="1">
                    <a:solidFill>
                      <a:schemeClr val="accent1"/>
                    </a:solidFill>
                  </a:rPr>
                  <a:t>beam</a:t>
                </a:r>
                <a:r>
                  <a:rPr lang="fr-FR" b="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fr-FR" b="0" i="1" baseline="-25000" smtClean="0">
                        <a:solidFill>
                          <a:schemeClr val="accent1"/>
                        </a:solidFill>
                        <a:latin typeface="Cambria Math"/>
                      </a:rPr>
                      <m:t>𝑒</m:t>
                    </m:r>
                    <m:r>
                      <a:rPr lang="fr-FR" b="0" i="0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50 </m:t>
                    </m:r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𝑀𝑒𝑉</m:t>
                    </m:r>
                  </m:oMath>
                </a14:m>
                <a:endParaRPr lang="fr-FR" b="0" dirty="0">
                  <a:solidFill>
                    <a:schemeClr val="accent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F26CED3-CAE1-7B45-BB78-4522258C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6" y="2448451"/>
                <a:ext cx="2386067" cy="369332"/>
              </a:xfrm>
              <a:prstGeom prst="rect">
                <a:avLst/>
              </a:prstGeom>
              <a:blipFill>
                <a:blip r:embed="rId4"/>
                <a:stretch>
                  <a:fillRect l="-2116" t="-6667" b="-2333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3" descr="C:\Users\martens\Documents\sauvegardeDisqueLHCb\Work\conferences\seillac2014\fig.png">
            <a:extLst>
              <a:ext uri="{FF2B5EF4-FFF2-40B4-BE49-F238E27FC236}">
                <a16:creationId xmlns:a16="http://schemas.microsoft.com/office/drawing/2014/main" id="{7390C998-693E-E548-82E2-8D3EF754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5330"/>
          <a:stretch/>
        </p:blipFill>
        <p:spPr bwMode="auto">
          <a:xfrm>
            <a:off x="2841651" y="3053766"/>
            <a:ext cx="6071332" cy="3224280"/>
          </a:xfrm>
          <a:prstGeom prst="rect">
            <a:avLst/>
          </a:prstGeom>
          <a:noFill/>
          <a:effectLst>
            <a:outerShdw blurRad="50800" dist="152400" dir="2700000" algn="tl" rotWithShape="0">
              <a:schemeClr val="accent5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space réservé de la date 41">
            <a:extLst>
              <a:ext uri="{FF2B5EF4-FFF2-40B4-BE49-F238E27FC236}">
                <a16:creationId xmlns:a16="http://schemas.microsoft.com/office/drawing/2014/main" id="{8129845A-4BB0-804B-B60D-3B0C4611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43" name="Espace réservé du pied de page 42">
            <a:extLst>
              <a:ext uri="{FF2B5EF4-FFF2-40B4-BE49-F238E27FC236}">
                <a16:creationId xmlns:a16="http://schemas.microsoft.com/office/drawing/2014/main" id="{770F632A-3AE5-6742-A722-74A2CF668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44" name="Espace réservé du numéro de diapositive 43">
            <a:extLst>
              <a:ext uri="{FF2B5EF4-FFF2-40B4-BE49-F238E27FC236}">
                <a16:creationId xmlns:a16="http://schemas.microsoft.com/office/drawing/2014/main" id="{13DCBF6C-C37A-3A4D-9927-F67C32AA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99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angle 37">
            <a:extLst>
              <a:ext uri="{FF2B5EF4-FFF2-40B4-BE49-F238E27FC236}">
                <a16:creationId xmlns:a16="http://schemas.microsoft.com/office/drawing/2014/main" id="{B75BF566-30B1-1C48-B134-FBEC2FA1F717}"/>
              </a:ext>
            </a:extLst>
          </p:cNvPr>
          <p:cNvSpPr/>
          <p:nvPr/>
        </p:nvSpPr>
        <p:spPr>
          <a:xfrm rot="16200000">
            <a:off x="2596830" y="1406378"/>
            <a:ext cx="758854" cy="1659248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77000"/>
                </a:schemeClr>
              </a:gs>
              <a:gs pos="48000">
                <a:schemeClr val="accent3">
                  <a:alpha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5C3B149-4BC1-1840-8141-7296B85BDFC7}"/>
              </a:ext>
            </a:extLst>
          </p:cNvPr>
          <p:cNvCxnSpPr/>
          <p:nvPr/>
        </p:nvCxnSpPr>
        <p:spPr>
          <a:xfrm>
            <a:off x="575034" y="2247974"/>
            <a:ext cx="3888432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3ECD790-134B-B64C-9F38-14882C43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</a:t>
            </a:r>
            <a:r>
              <a:rPr lang="fr-FR" dirty="0" err="1"/>
              <a:t>monochromatic</a:t>
            </a:r>
            <a:r>
              <a:rPr lang="fr-FR" dirty="0"/>
              <a:t> source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10CC30-D9E1-F248-A25F-A8146867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45" y="229802"/>
            <a:ext cx="2912015" cy="1339506"/>
          </a:xfrm>
          <a:prstGeom prst="rect">
            <a:avLst/>
          </a:prstGeom>
          <a:effectLst>
            <a:outerShdw blurRad="50800" dist="152400" dir="2700000" algn="tl" rotWithShape="0">
              <a:schemeClr val="bg2">
                <a:lumMod val="25000"/>
                <a:alpha val="50000"/>
              </a:scheme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BC52B12-F3D9-E94C-AAD3-A6F0CF2F168C}"/>
                  </a:ext>
                </a:extLst>
              </p:cNvPr>
              <p:cNvSpPr txBox="1"/>
              <p:nvPr/>
            </p:nvSpPr>
            <p:spPr>
              <a:xfrm>
                <a:off x="4339240" y="1720111"/>
                <a:ext cx="4744483" cy="55540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Compton photon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fr-FR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r>
                      <a:rPr lang="fr-FR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≃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fr-FR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  <m:r>
                              <a:rPr lang="fr-FR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²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45 </m:t>
                    </m:r>
                    <m:r>
                      <a:rPr lang="fr-FR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𝑘𝑒𝑉</m:t>
                    </m:r>
                  </m:oMath>
                </a14:m>
                <a:endParaRPr lang="fr-FR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BC52B12-F3D9-E94C-AAD3-A6F0CF2F1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240" y="1720111"/>
                <a:ext cx="4744483" cy="555408"/>
              </a:xfrm>
              <a:prstGeom prst="rect">
                <a:avLst/>
              </a:prstGeom>
              <a:blipFill>
                <a:blip r:embed="rId3"/>
                <a:stretch>
                  <a:fillRect l="-1070" b="-222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234E92E-DFC3-5845-B75D-26B3AE3382FC}"/>
              </a:ext>
            </a:extLst>
          </p:cNvPr>
          <p:cNvCxnSpPr/>
          <p:nvPr/>
        </p:nvCxnSpPr>
        <p:spPr>
          <a:xfrm>
            <a:off x="706931" y="2247974"/>
            <a:ext cx="1439702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80B4975-1A6A-304C-8CD9-4BA7D2EFD463}"/>
              </a:ext>
            </a:extLst>
          </p:cNvPr>
          <p:cNvCxnSpPr/>
          <p:nvPr/>
        </p:nvCxnSpPr>
        <p:spPr>
          <a:xfrm flipH="1">
            <a:off x="2146636" y="1136496"/>
            <a:ext cx="876670" cy="111147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7F233C9-E97C-2346-9928-E94EE27FC992}"/>
              </a:ext>
            </a:extLst>
          </p:cNvPr>
          <p:cNvCxnSpPr/>
          <p:nvPr/>
        </p:nvCxnSpPr>
        <p:spPr>
          <a:xfrm>
            <a:off x="2146636" y="2247974"/>
            <a:ext cx="1027758" cy="616714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C407F40-B57B-4940-925A-06599CE8B0FA}"/>
              </a:ext>
            </a:extLst>
          </p:cNvPr>
          <p:cNvCxnSpPr>
            <a:cxnSpLocks/>
          </p:cNvCxnSpPr>
          <p:nvPr/>
        </p:nvCxnSpPr>
        <p:spPr>
          <a:xfrm flipV="1">
            <a:off x="2149335" y="1692235"/>
            <a:ext cx="2170114" cy="55574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12DCD3E-3EFA-894D-B908-441ED9B3A195}"/>
              </a:ext>
            </a:extLst>
          </p:cNvPr>
          <p:cNvSpPr txBox="1"/>
          <p:nvPr/>
        </p:nvSpPr>
        <p:spPr>
          <a:xfrm>
            <a:off x="3023306" y="975249"/>
            <a:ext cx="22092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laser (E</a:t>
            </a:r>
            <a:r>
              <a:rPr lang="el-GR" baseline="-25000" dirty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hc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/𝜆=1.2eV)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071FB9F9-19CF-A940-B236-A6C5398D59DB}"/>
              </a:ext>
            </a:extLst>
          </p:cNvPr>
          <p:cNvSpPr/>
          <p:nvPr/>
        </p:nvSpPr>
        <p:spPr>
          <a:xfrm>
            <a:off x="2303226" y="1856577"/>
            <a:ext cx="281745" cy="391398"/>
          </a:xfrm>
          <a:prstGeom prst="arc">
            <a:avLst>
              <a:gd name="adj1" fmla="val 16200000"/>
              <a:gd name="adj2" fmla="val 4010144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47513D0-1DB8-4A42-ACE3-2A37F7492E37}"/>
              </a:ext>
            </a:extLst>
          </p:cNvPr>
          <p:cNvSpPr txBox="1"/>
          <p:nvPr/>
        </p:nvSpPr>
        <p:spPr>
          <a:xfrm>
            <a:off x="2660515" y="167684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α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F725F065-6C7E-2B41-8C2E-396E55833B73}"/>
              </a:ext>
            </a:extLst>
          </p:cNvPr>
          <p:cNvSpPr/>
          <p:nvPr/>
        </p:nvSpPr>
        <p:spPr>
          <a:xfrm>
            <a:off x="3653866" y="1849921"/>
            <a:ext cx="227559" cy="425598"/>
          </a:xfrm>
          <a:prstGeom prst="arc">
            <a:avLst>
              <a:gd name="adj1" fmla="val 16200000"/>
              <a:gd name="adj2" fmla="val 4010144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4388FF-A464-C349-BCE1-C46883A36A57}"/>
              </a:ext>
            </a:extLst>
          </p:cNvPr>
          <p:cNvSpPr txBox="1"/>
          <p:nvPr/>
        </p:nvSpPr>
        <p:spPr>
          <a:xfrm>
            <a:off x="3887466" y="185389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θ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F26CED3-CAE1-7B45-BB78-4522258C7FFE}"/>
                  </a:ext>
                </a:extLst>
              </p:cNvPr>
              <p:cNvSpPr txBox="1"/>
              <p:nvPr/>
            </p:nvSpPr>
            <p:spPr>
              <a:xfrm>
                <a:off x="262916" y="2448451"/>
                <a:ext cx="2386067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1"/>
                    </a:solidFill>
                  </a:rPr>
                  <a:t>e</a:t>
                </a:r>
                <a:r>
                  <a:rPr lang="fr-FR" b="0" baseline="30000" dirty="0">
                    <a:solidFill>
                      <a:schemeClr val="accent1"/>
                    </a:solidFill>
                  </a:rPr>
                  <a:t>-</a:t>
                </a:r>
                <a:r>
                  <a:rPr lang="fr-FR" b="0" dirty="0">
                    <a:solidFill>
                      <a:schemeClr val="accent1"/>
                    </a:solidFill>
                  </a:rPr>
                  <a:t> </a:t>
                </a:r>
                <a:r>
                  <a:rPr lang="fr-FR" b="0" dirty="0" err="1">
                    <a:solidFill>
                      <a:schemeClr val="accent1"/>
                    </a:solidFill>
                  </a:rPr>
                  <a:t>beam</a:t>
                </a:r>
                <a:r>
                  <a:rPr lang="fr-FR" b="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fr-FR" b="0" i="1" baseline="-25000" smtClean="0">
                        <a:solidFill>
                          <a:schemeClr val="accent1"/>
                        </a:solidFill>
                        <a:latin typeface="Cambria Math"/>
                      </a:rPr>
                      <m:t>𝑒</m:t>
                    </m:r>
                    <m:r>
                      <a:rPr lang="fr-FR" b="0" i="0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50 </m:t>
                    </m:r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𝑀𝑒𝑉</m:t>
                    </m:r>
                  </m:oMath>
                </a14:m>
                <a:endParaRPr lang="fr-FR" b="0" dirty="0">
                  <a:solidFill>
                    <a:schemeClr val="accent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F26CED3-CAE1-7B45-BB78-4522258C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6" y="2448451"/>
                <a:ext cx="2386067" cy="369332"/>
              </a:xfrm>
              <a:prstGeom prst="rect">
                <a:avLst/>
              </a:prstGeom>
              <a:blipFill>
                <a:blip r:embed="rId4"/>
                <a:stretch>
                  <a:fillRect l="-2116" t="-6667" b="-2333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3" descr="C:\Users\martens\Documents\sauvegardeDisqueLHCb\Work\conferences\seillac2014\fig.png">
            <a:extLst>
              <a:ext uri="{FF2B5EF4-FFF2-40B4-BE49-F238E27FC236}">
                <a16:creationId xmlns:a16="http://schemas.microsoft.com/office/drawing/2014/main" id="{7390C998-693E-E548-82E2-8D3EF754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5330"/>
          <a:stretch/>
        </p:blipFill>
        <p:spPr bwMode="auto">
          <a:xfrm>
            <a:off x="2841651" y="3053766"/>
            <a:ext cx="6071332" cy="3224280"/>
          </a:xfrm>
          <a:prstGeom prst="rect">
            <a:avLst/>
          </a:prstGeom>
          <a:noFill/>
          <a:effectLst>
            <a:outerShdw blurRad="50800" dist="152400" dir="2700000" algn="tl" rotWithShape="0">
              <a:schemeClr val="accent3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5ECE57-AB8F-A842-B1D6-19C35AED7196}"/>
              </a:ext>
            </a:extLst>
          </p:cNvPr>
          <p:cNvSpPr/>
          <p:nvPr/>
        </p:nvSpPr>
        <p:spPr>
          <a:xfrm>
            <a:off x="7013721" y="3585154"/>
            <a:ext cx="144016" cy="738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E54EF4-FB07-694C-9A13-982A36552837}"/>
              </a:ext>
            </a:extLst>
          </p:cNvPr>
          <p:cNvSpPr/>
          <p:nvPr/>
        </p:nvSpPr>
        <p:spPr>
          <a:xfrm>
            <a:off x="7013721" y="4531653"/>
            <a:ext cx="144016" cy="738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CF8E298C-620D-7C4E-AC10-3CABAD834C22}"/>
              </a:ext>
            </a:extLst>
          </p:cNvPr>
          <p:cNvSpPr/>
          <p:nvPr/>
        </p:nvSpPr>
        <p:spPr>
          <a:xfrm rot="16200000">
            <a:off x="5804670" y="3623666"/>
            <a:ext cx="758854" cy="1659248"/>
          </a:xfrm>
          <a:prstGeom prst="triangle">
            <a:avLst/>
          </a:prstGeom>
          <a:gradFill flip="none" rotWithShape="1">
            <a:gsLst>
              <a:gs pos="0">
                <a:schemeClr val="accent5">
                  <a:lumMod val="77000"/>
                </a:schemeClr>
              </a:gs>
              <a:gs pos="48000">
                <a:schemeClr val="accent3">
                  <a:alpha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rapèze 7">
            <a:extLst>
              <a:ext uri="{FF2B5EF4-FFF2-40B4-BE49-F238E27FC236}">
                <a16:creationId xmlns:a16="http://schemas.microsoft.com/office/drawing/2014/main" id="{90567753-95DD-2042-9D34-6DB63BD67124}"/>
              </a:ext>
            </a:extLst>
          </p:cNvPr>
          <p:cNvSpPr/>
          <p:nvPr/>
        </p:nvSpPr>
        <p:spPr>
          <a:xfrm rot="16200000">
            <a:off x="7531992" y="3745041"/>
            <a:ext cx="328291" cy="1364832"/>
          </a:xfrm>
          <a:prstGeom prst="trapezoid">
            <a:avLst>
              <a:gd name="adj" fmla="val 18342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576387-AF41-4A41-A86B-5FE72C110F38}"/>
              </a:ext>
            </a:extLst>
          </p:cNvPr>
          <p:cNvSpPr/>
          <p:nvPr/>
        </p:nvSpPr>
        <p:spPr>
          <a:xfrm>
            <a:off x="3554425" y="3143292"/>
            <a:ext cx="5058234" cy="2596298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E604A-8A5C-9747-9938-F9E1D2EAB09F}"/>
              </a:ext>
            </a:extLst>
          </p:cNvPr>
          <p:cNvSpPr/>
          <p:nvPr/>
        </p:nvSpPr>
        <p:spPr>
          <a:xfrm>
            <a:off x="3447535" y="3143292"/>
            <a:ext cx="106890" cy="2596298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92BBA59-DAC7-7E4C-B6BB-7726637A2308}"/>
              </a:ext>
            </a:extLst>
          </p:cNvPr>
          <p:cNvSpPr txBox="1"/>
          <p:nvPr/>
        </p:nvSpPr>
        <p:spPr>
          <a:xfrm>
            <a:off x="63362" y="3921814"/>
            <a:ext cx="30291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err="1">
                <a:solidFill>
                  <a:schemeClr val="accent3">
                    <a:lumMod val="75000"/>
                  </a:schemeClr>
                </a:solidFill>
              </a:rPr>
              <a:t>Advantage</a:t>
            </a:r>
            <a:r>
              <a:rPr lang="fr-FR" i="1" u="sng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Excellent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</a:rPr>
              <a:t>monochromaticity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</a:rPr>
              <a:t>obtained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 by use of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</a:rPr>
              <a:t>collimator</a:t>
            </a:r>
            <a:endParaRPr lang="fr-FR" sz="1600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C7AC979-777B-CF41-89AC-4828090BB754}"/>
              </a:ext>
            </a:extLst>
          </p:cNvPr>
          <p:cNvSpPr txBox="1"/>
          <p:nvPr/>
        </p:nvSpPr>
        <p:spPr>
          <a:xfrm>
            <a:off x="63362" y="4978940"/>
            <a:ext cx="30291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>
                <a:solidFill>
                  <a:schemeClr val="accent6">
                    <a:lumMod val="75000"/>
                  </a:schemeClr>
                </a:solidFill>
              </a:rPr>
              <a:t>Price to </a:t>
            </a:r>
            <a:r>
              <a:rPr lang="fr-FR" i="1" u="sng" dirty="0" err="1">
                <a:solidFill>
                  <a:schemeClr val="accent6">
                    <a:lumMod val="75000"/>
                  </a:schemeClr>
                </a:solidFill>
              </a:rPr>
              <a:t>pay</a:t>
            </a:r>
            <a:r>
              <a:rPr lang="fr-FR" i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Flux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reduction</a:t>
            </a:r>
            <a:endParaRPr lang="fr-FR" sz="16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8013629-A3DA-C744-A30B-B2AC1660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2D0B9F0-148D-464B-B957-E3BC00DF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C757392-A337-B642-84F5-4C8A735F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82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ens\Documents\sauvegardeDisqueLHCb\Work\conferences\NPNSNP14\talk\plotThreshold.tif">
            <a:extLst>
              <a:ext uri="{FF2B5EF4-FFF2-40B4-BE49-F238E27FC236}">
                <a16:creationId xmlns:a16="http://schemas.microsoft.com/office/drawing/2014/main" id="{82D1FD1B-681A-944C-BCA9-D1AFD15A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6200" r="2954" b="12824"/>
          <a:stretch/>
        </p:blipFill>
        <p:spPr bwMode="auto">
          <a:xfrm>
            <a:off x="556298" y="1061660"/>
            <a:ext cx="8163658" cy="3406481"/>
          </a:xfrm>
          <a:prstGeom prst="rect">
            <a:avLst/>
          </a:prstGeom>
          <a:noFill/>
          <a:effectLst>
            <a:outerShdw blurRad="50800" dist="152400" dir="2700000" algn="tl" rotWithShape="0">
              <a:schemeClr val="accent2">
                <a:lumMod val="50000"/>
                <a:alpha val="50000"/>
              </a:schemeClr>
            </a:outerShdw>
          </a:effectLst>
          <a:ex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052F39-A9DE-0544-8E94-719794E6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With a wide range of applications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539038-5C1A-684B-BF66-C625A21FF572}"/>
              </a:ext>
            </a:extLst>
          </p:cNvPr>
          <p:cNvSpPr txBox="1"/>
          <p:nvPr/>
        </p:nvSpPr>
        <p:spPr>
          <a:xfrm>
            <a:off x="2223302" y="1293528"/>
            <a:ext cx="50635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Compton energy threshold for 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</a:rPr>
              <a:t>λ</a:t>
            </a:r>
            <a:r>
              <a:rPr lang="en-GB" baseline="-25000" dirty="0" err="1">
                <a:solidFill>
                  <a:schemeClr val="accent2">
                    <a:lumMod val="50000"/>
                  </a:schemeClr>
                </a:solidFill>
              </a:rPr>
              <a:t>laser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= 1µm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34FB53-0551-C641-970D-F4831C9C315B}"/>
              </a:ext>
            </a:extLst>
          </p:cNvPr>
          <p:cNvSpPr txBox="1"/>
          <p:nvPr/>
        </p:nvSpPr>
        <p:spPr>
          <a:xfrm rot="16200000">
            <a:off x="-1270972" y="2580234"/>
            <a:ext cx="32852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Scattered photon energy [MeV]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0EEB2D-42E9-CB43-83C2-A7C21DE238B8}"/>
              </a:ext>
            </a:extLst>
          </p:cNvPr>
          <p:cNvSpPr txBox="1"/>
          <p:nvPr/>
        </p:nvSpPr>
        <p:spPr>
          <a:xfrm>
            <a:off x="6230928" y="3757163"/>
            <a:ext cx="22844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electron energy [MeV]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57362-B75E-E24C-B40A-3A49D80EF73C}"/>
              </a:ext>
            </a:extLst>
          </p:cNvPr>
          <p:cNvSpPr/>
          <p:nvPr/>
        </p:nvSpPr>
        <p:spPr>
          <a:xfrm>
            <a:off x="556298" y="4180115"/>
            <a:ext cx="8163657" cy="26793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50000">
                <a:schemeClr val="accent3"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03C36-B1A7-7B45-9F11-D84967DA68B8}"/>
              </a:ext>
            </a:extLst>
          </p:cNvPr>
          <p:cNvSpPr/>
          <p:nvPr/>
        </p:nvSpPr>
        <p:spPr>
          <a:xfrm>
            <a:off x="628650" y="4713747"/>
            <a:ext cx="8091305" cy="135545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50800" dist="152400" dir="27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96EA8D48-3704-D64E-8194-45455FFCA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722094"/>
            <a:ext cx="2561848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Low energy: 10keV to 1 MeV</a:t>
            </a:r>
            <a:endParaRPr lang="en-US" sz="16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Radiography &amp; Radiotherapy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Art history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Material science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Lithography</a:t>
            </a:r>
          </a:p>
          <a:p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30FB8646-20EE-4443-BA9E-C1270C96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498" y="4722093"/>
            <a:ext cx="281305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Medium energy (1 to 100 MeV</a:t>
            </a:r>
            <a:r>
              <a:rPr lang="en-US" sz="1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Nuclear fluorescence, GDR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Nuclear physics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Nuclear waste management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Medical isotopes production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Inspection, non proliferation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7D07FF5A-5FDD-FB48-AE2A-8A2E9716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403" y="4740489"/>
            <a:ext cx="27391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High energy (&gt;100 MeV</a:t>
            </a:r>
            <a:r>
              <a:rPr lang="en-US" sz="1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Electron beam polarimetry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Electron beam energy calibration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Secondary beam production</a:t>
            </a: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𝛾𝛾 collider</a:t>
            </a:r>
          </a:p>
        </p:txBody>
      </p:sp>
      <p:sp>
        <p:nvSpPr>
          <p:cNvPr id="23" name="Espace réservé de la date 22">
            <a:extLst>
              <a:ext uri="{FF2B5EF4-FFF2-40B4-BE49-F238E27FC236}">
                <a16:creationId xmlns:a16="http://schemas.microsoft.com/office/drawing/2014/main" id="{2CC06308-087A-CF4C-B759-F7433299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24" name="Espace réservé du pied de page 23">
            <a:extLst>
              <a:ext uri="{FF2B5EF4-FFF2-40B4-BE49-F238E27FC236}">
                <a16:creationId xmlns:a16="http://schemas.microsoft.com/office/drawing/2014/main" id="{D042AD71-8713-2B49-8AA6-52202139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0E641E21-D681-4043-A003-84083513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7</a:t>
            </a:fld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B36C0D-3F31-D34F-AD6E-EDE3E3E84F44}"/>
              </a:ext>
            </a:extLst>
          </p:cNvPr>
          <p:cNvSpPr/>
          <p:nvPr/>
        </p:nvSpPr>
        <p:spPr>
          <a:xfrm rot="16200000">
            <a:off x="-820769" y="2462768"/>
            <a:ext cx="3094415" cy="340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50000">
                <a:schemeClr val="accent3"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0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EE1ED-338B-7143-92A0-B754549D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Two</a:t>
            </a:r>
            <a:r>
              <a:rPr lang="fr-FR" dirty="0"/>
              <a:t> main </a:t>
            </a:r>
            <a:r>
              <a:rPr lang="fr-FR" dirty="0" err="1"/>
              <a:t>strategies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944F01-70C8-DE41-9ADE-4D46B284BF8B}"/>
              </a:ext>
            </a:extLst>
          </p:cNvPr>
          <p:cNvSpPr/>
          <p:nvPr/>
        </p:nvSpPr>
        <p:spPr>
          <a:xfrm>
            <a:off x="757280" y="1249497"/>
            <a:ext cx="1404029" cy="1404029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0593833-53A1-F447-8106-031AFB19F4E0}"/>
              </a:ext>
            </a:extLst>
          </p:cNvPr>
          <p:cNvCxnSpPr>
            <a:cxnSpLocks/>
          </p:cNvCxnSpPr>
          <p:nvPr/>
        </p:nvCxnSpPr>
        <p:spPr>
          <a:xfrm>
            <a:off x="757280" y="1249497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3275C46-DB08-DF46-B774-F56BFBD8115D}"/>
              </a:ext>
            </a:extLst>
          </p:cNvPr>
          <p:cNvCxnSpPr>
            <a:cxnSpLocks/>
          </p:cNvCxnSpPr>
          <p:nvPr/>
        </p:nvCxnSpPr>
        <p:spPr>
          <a:xfrm>
            <a:off x="2161309" y="1270583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FBBAB7CD-4397-F442-913D-D87AB6694BFC}"/>
              </a:ext>
            </a:extLst>
          </p:cNvPr>
          <p:cNvSpPr/>
          <p:nvPr/>
        </p:nvSpPr>
        <p:spPr>
          <a:xfrm>
            <a:off x="688006" y="1156377"/>
            <a:ext cx="138546" cy="1385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7E678B-F663-C843-A469-B9B16954C1A4}"/>
              </a:ext>
            </a:extLst>
          </p:cNvPr>
          <p:cNvSpPr/>
          <p:nvPr/>
        </p:nvSpPr>
        <p:spPr>
          <a:xfrm>
            <a:off x="2092037" y="1153524"/>
            <a:ext cx="138545" cy="13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7A569038-6E60-C94B-B44C-EF6B1DEACD03}"/>
              </a:ext>
            </a:extLst>
          </p:cNvPr>
          <p:cNvSpPr/>
          <p:nvPr/>
        </p:nvSpPr>
        <p:spPr>
          <a:xfrm>
            <a:off x="1244549" y="2577326"/>
            <a:ext cx="429490" cy="152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F6631F58-B68D-434D-9119-90BA11966C92}"/>
              </a:ext>
            </a:extLst>
          </p:cNvPr>
          <p:cNvSpPr/>
          <p:nvPr/>
        </p:nvSpPr>
        <p:spPr>
          <a:xfrm rot="16200000">
            <a:off x="1909568" y="2078054"/>
            <a:ext cx="242452" cy="1142999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32E2A7F-AE55-9B42-AF79-AD3E3112E50B}"/>
              </a:ext>
            </a:extLst>
          </p:cNvPr>
          <p:cNvSpPr txBox="1"/>
          <p:nvPr/>
        </p:nvSpPr>
        <p:spPr>
          <a:xfrm>
            <a:off x="-50763" y="1036949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03FDDE-75A4-4842-ABB7-9609BFD6161E}"/>
              </a:ext>
            </a:extLst>
          </p:cNvPr>
          <p:cNvSpPr txBox="1"/>
          <p:nvPr/>
        </p:nvSpPr>
        <p:spPr>
          <a:xfrm>
            <a:off x="2230580" y="103418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dump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65D404-CF79-7948-9CB6-EE0D1128ACBF}"/>
              </a:ext>
            </a:extLst>
          </p:cNvPr>
          <p:cNvSpPr txBox="1"/>
          <p:nvPr/>
        </p:nvSpPr>
        <p:spPr>
          <a:xfrm>
            <a:off x="628650" y="2783058"/>
            <a:ext cx="181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Optical resonator</a:t>
            </a: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F178F539-17C4-2C4B-8AA5-50ED407F8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346" y="1348811"/>
            <a:ext cx="249361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newSUBARU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single shot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HI𝛾S: e-beam driven FEL light 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Lyncean: industrial product</a:t>
            </a:r>
          </a:p>
          <a:p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ThomX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Demonstrator at Orsay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B5F6E754-88EC-F442-8C23-D7E0FAFA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798" y="1346482"/>
            <a:ext cx="326967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Limitations: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Limited flexibility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Non-linearities in optical cavity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Quality determined by equilibrium of ring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EABB08C-CF57-5741-B1E2-C233BCDF2E7F}"/>
              </a:ext>
            </a:extLst>
          </p:cNvPr>
          <p:cNvCxnSpPr>
            <a:cxnSpLocks/>
            <a:stCxn id="27" idx="6"/>
            <a:endCxn id="35" idx="0"/>
          </p:cNvCxnSpPr>
          <p:nvPr/>
        </p:nvCxnSpPr>
        <p:spPr>
          <a:xfrm flipV="1">
            <a:off x="826552" y="4572784"/>
            <a:ext cx="1202527" cy="232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9A47650-425B-3845-B591-B8244DA39A5F}"/>
              </a:ext>
            </a:extLst>
          </p:cNvPr>
          <p:cNvSpPr/>
          <p:nvPr/>
        </p:nvSpPr>
        <p:spPr>
          <a:xfrm>
            <a:off x="688006" y="4503743"/>
            <a:ext cx="138546" cy="1385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25F77D-B4E8-D04E-8AF5-10470190177A}"/>
              </a:ext>
            </a:extLst>
          </p:cNvPr>
          <p:cNvSpPr/>
          <p:nvPr/>
        </p:nvSpPr>
        <p:spPr>
          <a:xfrm>
            <a:off x="1654839" y="4572685"/>
            <a:ext cx="765313" cy="816827"/>
          </a:xfrm>
          <a:prstGeom prst="arc">
            <a:avLst>
              <a:gd name="adj1" fmla="val 16129145"/>
              <a:gd name="adj2" fmla="val 21570604"/>
            </a:avLst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BF5D9D8-32EB-A045-B3ED-31FF1101D30D}"/>
              </a:ext>
            </a:extLst>
          </p:cNvPr>
          <p:cNvCxnSpPr>
            <a:cxnSpLocks/>
          </p:cNvCxnSpPr>
          <p:nvPr/>
        </p:nvCxnSpPr>
        <p:spPr>
          <a:xfrm>
            <a:off x="2420152" y="4951281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9017832-BF8A-0E42-937A-CEA7E6E2C1A3}"/>
              </a:ext>
            </a:extLst>
          </p:cNvPr>
          <p:cNvSpPr/>
          <p:nvPr/>
        </p:nvSpPr>
        <p:spPr>
          <a:xfrm>
            <a:off x="2350879" y="5650341"/>
            <a:ext cx="138545" cy="13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8097C47-E923-2E43-BEB1-BCD62A4F1621}"/>
              </a:ext>
            </a:extLst>
          </p:cNvPr>
          <p:cNvSpPr txBox="1"/>
          <p:nvPr/>
        </p:nvSpPr>
        <p:spPr>
          <a:xfrm>
            <a:off x="-54171" y="4379339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0380732-C25F-4744-BEC8-5E4F6A41B6F0}"/>
              </a:ext>
            </a:extLst>
          </p:cNvPr>
          <p:cNvSpPr txBox="1"/>
          <p:nvPr/>
        </p:nvSpPr>
        <p:spPr>
          <a:xfrm>
            <a:off x="2064650" y="574219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dump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5AC60677-BBDE-C64E-B2E8-962134267C88}"/>
              </a:ext>
            </a:extLst>
          </p:cNvPr>
          <p:cNvSpPr/>
          <p:nvPr/>
        </p:nvSpPr>
        <p:spPr>
          <a:xfrm>
            <a:off x="1238753" y="4505023"/>
            <a:ext cx="429490" cy="152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8836C05F-46F4-524F-9061-C48154E5E363}"/>
              </a:ext>
            </a:extLst>
          </p:cNvPr>
          <p:cNvSpPr/>
          <p:nvPr/>
        </p:nvSpPr>
        <p:spPr>
          <a:xfrm rot="16200000">
            <a:off x="1950717" y="4001185"/>
            <a:ext cx="242452" cy="1142999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255FB2A-04E2-6E47-80E5-0B1ADEACBEF0}"/>
              </a:ext>
            </a:extLst>
          </p:cNvPr>
          <p:cNvSpPr txBox="1"/>
          <p:nvPr/>
        </p:nvSpPr>
        <p:spPr>
          <a:xfrm>
            <a:off x="628650" y="4035333"/>
            <a:ext cx="17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Optical circulator</a:t>
            </a:r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id="{F3726D9A-AC16-DD4C-84E4-35D8BFFB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346" y="4334033"/>
            <a:ext cx="273197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Examples of projects: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ELI-NP-GBS: 32 bunches, S+C-band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STAR: single bunch, S-band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Smart*Light: single bunch, X-band</a:t>
            </a: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171154CD-BFD3-FE4D-8D64-982D4323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328" y="4334033"/>
            <a:ext cx="32696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Limitations: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Rate up to 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photons/s 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Dedicated optical system for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multibunch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 Box 18">
            <a:extLst>
              <a:ext uri="{FF2B5EF4-FFF2-40B4-BE49-F238E27FC236}">
                <a16:creationId xmlns:a16="http://schemas.microsoft.com/office/drawing/2014/main" id="{C4624CAD-6EEB-5243-94E5-1118F99C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798" y="2331367"/>
            <a:ext cx="32696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Advantages:</a:t>
            </a:r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High rate up to 10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13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photons/s 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ThomX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51" name="Text Box 18">
            <a:extLst>
              <a:ext uri="{FF2B5EF4-FFF2-40B4-BE49-F238E27FC236}">
                <a16:creationId xmlns:a16="http://schemas.microsoft.com/office/drawing/2014/main" id="{51C5E617-4F73-4E45-8F65-F5E9C919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328" y="5174879"/>
            <a:ext cx="339267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Advantages:</a:t>
            </a:r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Excellent source quality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Low average power optical system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Lower cost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DC88C5B-2568-BC46-9739-2534373AFE9A}"/>
              </a:ext>
            </a:extLst>
          </p:cNvPr>
          <p:cNvSpPr txBox="1"/>
          <p:nvPr/>
        </p:nvSpPr>
        <p:spPr>
          <a:xfrm>
            <a:off x="688006" y="5045181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dirty="0">
                <a:solidFill>
                  <a:schemeClr val="bg2">
                    <a:lumMod val="50000"/>
                  </a:schemeClr>
                </a:solidFill>
              </a:rPr>
              <a:t>LINAC option: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75DC4CA-665A-594F-8162-B17BA8D22100}"/>
              </a:ext>
            </a:extLst>
          </p:cNvPr>
          <p:cNvSpPr txBox="1"/>
          <p:nvPr/>
        </p:nvSpPr>
        <p:spPr>
          <a:xfrm>
            <a:off x="800012" y="1737164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dirty="0">
                <a:solidFill>
                  <a:schemeClr val="bg2">
                    <a:lumMod val="50000"/>
                  </a:schemeClr>
                </a:solidFill>
              </a:rPr>
              <a:t>Ring option:</a:t>
            </a:r>
          </a:p>
        </p:txBody>
      </p:sp>
      <p:sp>
        <p:nvSpPr>
          <p:cNvPr id="55" name="Espace réservé de la date 54">
            <a:extLst>
              <a:ext uri="{FF2B5EF4-FFF2-40B4-BE49-F238E27FC236}">
                <a16:creationId xmlns:a16="http://schemas.microsoft.com/office/drawing/2014/main" id="{73564487-86AF-8F4A-8D59-258F240E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6" name="Espace réservé du pied de page 55">
            <a:extLst>
              <a:ext uri="{FF2B5EF4-FFF2-40B4-BE49-F238E27FC236}">
                <a16:creationId xmlns:a16="http://schemas.microsoft.com/office/drawing/2014/main" id="{91087128-CEF4-3446-B9F5-C186D8EB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57" name="Espace réservé du numéro de diapositive 56">
            <a:extLst>
              <a:ext uri="{FF2B5EF4-FFF2-40B4-BE49-F238E27FC236}">
                <a16:creationId xmlns:a16="http://schemas.microsoft.com/office/drawing/2014/main" id="{1C29E440-A585-094A-89BC-E6B17D01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81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EE1ED-338B-7143-92A0-B754549D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Two</a:t>
            </a:r>
            <a:r>
              <a:rPr lang="fr-FR" dirty="0"/>
              <a:t> main </a:t>
            </a:r>
            <a:r>
              <a:rPr lang="fr-FR" dirty="0" err="1"/>
              <a:t>strategies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944F01-70C8-DE41-9ADE-4D46B284BF8B}"/>
              </a:ext>
            </a:extLst>
          </p:cNvPr>
          <p:cNvSpPr/>
          <p:nvPr/>
        </p:nvSpPr>
        <p:spPr>
          <a:xfrm>
            <a:off x="757280" y="1249497"/>
            <a:ext cx="1404029" cy="1404029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0593833-53A1-F447-8106-031AFB19F4E0}"/>
              </a:ext>
            </a:extLst>
          </p:cNvPr>
          <p:cNvCxnSpPr>
            <a:cxnSpLocks/>
          </p:cNvCxnSpPr>
          <p:nvPr/>
        </p:nvCxnSpPr>
        <p:spPr>
          <a:xfrm>
            <a:off x="757280" y="1249497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3275C46-DB08-DF46-B774-F56BFBD8115D}"/>
              </a:ext>
            </a:extLst>
          </p:cNvPr>
          <p:cNvCxnSpPr>
            <a:cxnSpLocks/>
          </p:cNvCxnSpPr>
          <p:nvPr/>
        </p:nvCxnSpPr>
        <p:spPr>
          <a:xfrm>
            <a:off x="2161309" y="1270583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FBBAB7CD-4397-F442-913D-D87AB6694BFC}"/>
              </a:ext>
            </a:extLst>
          </p:cNvPr>
          <p:cNvSpPr/>
          <p:nvPr/>
        </p:nvSpPr>
        <p:spPr>
          <a:xfrm>
            <a:off x="688006" y="1156377"/>
            <a:ext cx="138546" cy="1385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7E678B-F663-C843-A469-B9B16954C1A4}"/>
              </a:ext>
            </a:extLst>
          </p:cNvPr>
          <p:cNvSpPr/>
          <p:nvPr/>
        </p:nvSpPr>
        <p:spPr>
          <a:xfrm>
            <a:off x="2092037" y="1153524"/>
            <a:ext cx="138545" cy="13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7A569038-6E60-C94B-B44C-EF6B1DEACD03}"/>
              </a:ext>
            </a:extLst>
          </p:cNvPr>
          <p:cNvSpPr/>
          <p:nvPr/>
        </p:nvSpPr>
        <p:spPr>
          <a:xfrm>
            <a:off x="1244549" y="2577326"/>
            <a:ext cx="429490" cy="152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F6631F58-B68D-434D-9119-90BA11966C92}"/>
              </a:ext>
            </a:extLst>
          </p:cNvPr>
          <p:cNvSpPr/>
          <p:nvPr/>
        </p:nvSpPr>
        <p:spPr>
          <a:xfrm rot="16200000">
            <a:off x="1909568" y="2078054"/>
            <a:ext cx="242452" cy="1142999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32E2A7F-AE55-9B42-AF79-AD3E3112E50B}"/>
              </a:ext>
            </a:extLst>
          </p:cNvPr>
          <p:cNvSpPr txBox="1"/>
          <p:nvPr/>
        </p:nvSpPr>
        <p:spPr>
          <a:xfrm>
            <a:off x="-50763" y="1036949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03FDDE-75A4-4842-ABB7-9609BFD6161E}"/>
              </a:ext>
            </a:extLst>
          </p:cNvPr>
          <p:cNvSpPr txBox="1"/>
          <p:nvPr/>
        </p:nvSpPr>
        <p:spPr>
          <a:xfrm>
            <a:off x="2230580" y="103418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dump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65D404-CF79-7948-9CB6-EE0D1128ACBF}"/>
              </a:ext>
            </a:extLst>
          </p:cNvPr>
          <p:cNvSpPr txBox="1"/>
          <p:nvPr/>
        </p:nvSpPr>
        <p:spPr>
          <a:xfrm>
            <a:off x="628650" y="2783058"/>
            <a:ext cx="181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Optical resonator</a:t>
            </a: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F178F539-17C4-2C4B-8AA5-50ED407F8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346" y="1348811"/>
            <a:ext cx="249361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newSUBARU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single shot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HI𝛾S: e-beam driven FEL light 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Lyncean: industrial product</a:t>
            </a:r>
          </a:p>
          <a:p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ThomX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Demonstrator at Orsay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B5F6E754-88EC-F442-8C23-D7E0FAFA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798" y="1346482"/>
            <a:ext cx="326967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Limitations: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Limited flexibility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Non-linearities in optical cavity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Quality determined by equilibrium of ring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EABB08C-CF57-5741-B1E2-C233BCDF2E7F}"/>
              </a:ext>
            </a:extLst>
          </p:cNvPr>
          <p:cNvCxnSpPr>
            <a:cxnSpLocks/>
            <a:stCxn id="27" idx="6"/>
            <a:endCxn id="35" idx="0"/>
          </p:cNvCxnSpPr>
          <p:nvPr/>
        </p:nvCxnSpPr>
        <p:spPr>
          <a:xfrm flipV="1">
            <a:off x="826552" y="4572784"/>
            <a:ext cx="1202527" cy="232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9A47650-425B-3845-B591-B8244DA39A5F}"/>
              </a:ext>
            </a:extLst>
          </p:cNvPr>
          <p:cNvSpPr/>
          <p:nvPr/>
        </p:nvSpPr>
        <p:spPr>
          <a:xfrm>
            <a:off x="688006" y="4503743"/>
            <a:ext cx="138546" cy="1385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25F77D-B4E8-D04E-8AF5-10470190177A}"/>
              </a:ext>
            </a:extLst>
          </p:cNvPr>
          <p:cNvSpPr/>
          <p:nvPr/>
        </p:nvSpPr>
        <p:spPr>
          <a:xfrm>
            <a:off x="1654839" y="4572685"/>
            <a:ext cx="765313" cy="816827"/>
          </a:xfrm>
          <a:prstGeom prst="arc">
            <a:avLst>
              <a:gd name="adj1" fmla="val 16129145"/>
              <a:gd name="adj2" fmla="val 21570604"/>
            </a:avLst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BF5D9D8-32EB-A045-B3ED-31FF1101D30D}"/>
              </a:ext>
            </a:extLst>
          </p:cNvPr>
          <p:cNvCxnSpPr>
            <a:cxnSpLocks/>
          </p:cNvCxnSpPr>
          <p:nvPr/>
        </p:nvCxnSpPr>
        <p:spPr>
          <a:xfrm>
            <a:off x="2420152" y="4951281"/>
            <a:ext cx="0" cy="7020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9017832-BF8A-0E42-937A-CEA7E6E2C1A3}"/>
              </a:ext>
            </a:extLst>
          </p:cNvPr>
          <p:cNvSpPr/>
          <p:nvPr/>
        </p:nvSpPr>
        <p:spPr>
          <a:xfrm>
            <a:off x="2350879" y="5650341"/>
            <a:ext cx="138545" cy="13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8097C47-E923-2E43-BEB1-BCD62A4F1621}"/>
              </a:ext>
            </a:extLst>
          </p:cNvPr>
          <p:cNvSpPr txBox="1"/>
          <p:nvPr/>
        </p:nvSpPr>
        <p:spPr>
          <a:xfrm>
            <a:off x="-54171" y="4379339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0380732-C25F-4744-BEC8-5E4F6A41B6F0}"/>
              </a:ext>
            </a:extLst>
          </p:cNvPr>
          <p:cNvSpPr txBox="1"/>
          <p:nvPr/>
        </p:nvSpPr>
        <p:spPr>
          <a:xfrm>
            <a:off x="2064650" y="574219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dump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5AC60677-BBDE-C64E-B2E8-962134267C88}"/>
              </a:ext>
            </a:extLst>
          </p:cNvPr>
          <p:cNvSpPr/>
          <p:nvPr/>
        </p:nvSpPr>
        <p:spPr>
          <a:xfrm>
            <a:off x="1238753" y="4505023"/>
            <a:ext cx="429490" cy="152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8836C05F-46F4-524F-9061-C48154E5E363}"/>
              </a:ext>
            </a:extLst>
          </p:cNvPr>
          <p:cNvSpPr/>
          <p:nvPr/>
        </p:nvSpPr>
        <p:spPr>
          <a:xfrm rot="16200000">
            <a:off x="1950717" y="4001185"/>
            <a:ext cx="242452" cy="1142999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255FB2A-04E2-6E47-80E5-0B1ADEACBEF0}"/>
              </a:ext>
            </a:extLst>
          </p:cNvPr>
          <p:cNvSpPr txBox="1"/>
          <p:nvPr/>
        </p:nvSpPr>
        <p:spPr>
          <a:xfrm>
            <a:off x="628650" y="4035333"/>
            <a:ext cx="17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Optical circulator</a:t>
            </a:r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id="{F3726D9A-AC16-DD4C-84E4-35D8BFFB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346" y="4334033"/>
            <a:ext cx="273197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Examples of projects: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ELI-NP-GBS: 32 bunches, S+C-band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STAR: single bunch, S-band</a:t>
            </a:r>
          </a:p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Smart*Light: single bunch, X-band</a:t>
            </a: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171154CD-BFD3-FE4D-8D64-982D4323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328" y="4334033"/>
            <a:ext cx="32696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6">
                    <a:lumMod val="75000"/>
                  </a:schemeClr>
                </a:solidFill>
              </a:rPr>
              <a:t>Limitations: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Flux up to 10</a:t>
            </a:r>
            <a:r>
              <a:rPr lang="en-US" sz="1400" baseline="30000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photons/s 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Dedicated optical system for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multibunch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 Box 18">
            <a:extLst>
              <a:ext uri="{FF2B5EF4-FFF2-40B4-BE49-F238E27FC236}">
                <a16:creationId xmlns:a16="http://schemas.microsoft.com/office/drawing/2014/main" id="{C4624CAD-6EEB-5243-94E5-1118F99C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798" y="2331367"/>
            <a:ext cx="32696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Advantages:</a:t>
            </a:r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High flux up to 10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13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photons/s 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ThomX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51" name="Text Box 18">
            <a:extLst>
              <a:ext uri="{FF2B5EF4-FFF2-40B4-BE49-F238E27FC236}">
                <a16:creationId xmlns:a16="http://schemas.microsoft.com/office/drawing/2014/main" id="{51C5E617-4F73-4E45-8F65-F5E9C919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328" y="5174879"/>
            <a:ext cx="339267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accent5">
                    <a:lumMod val="75000"/>
                  </a:schemeClr>
                </a:solidFill>
              </a:rPr>
              <a:t>Advantages:</a:t>
            </a:r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Excellent source quality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Low average power optical system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Lower cost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DC88C5B-2568-BC46-9739-2534373AFE9A}"/>
              </a:ext>
            </a:extLst>
          </p:cNvPr>
          <p:cNvSpPr txBox="1"/>
          <p:nvPr/>
        </p:nvSpPr>
        <p:spPr>
          <a:xfrm>
            <a:off x="688006" y="5045181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dirty="0">
                <a:solidFill>
                  <a:schemeClr val="bg2">
                    <a:lumMod val="50000"/>
                  </a:schemeClr>
                </a:solidFill>
              </a:rPr>
              <a:t>LINAC option: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75DC4CA-665A-594F-8162-B17BA8D22100}"/>
              </a:ext>
            </a:extLst>
          </p:cNvPr>
          <p:cNvSpPr txBox="1"/>
          <p:nvPr/>
        </p:nvSpPr>
        <p:spPr>
          <a:xfrm>
            <a:off x="800012" y="1737164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dirty="0">
                <a:solidFill>
                  <a:schemeClr val="bg2">
                    <a:lumMod val="50000"/>
                  </a:schemeClr>
                </a:solidFill>
              </a:rPr>
              <a:t>Ring option:</a:t>
            </a:r>
          </a:p>
        </p:txBody>
      </p:sp>
      <p:sp>
        <p:nvSpPr>
          <p:cNvPr id="55" name="Espace réservé de la date 54">
            <a:extLst>
              <a:ext uri="{FF2B5EF4-FFF2-40B4-BE49-F238E27FC236}">
                <a16:creationId xmlns:a16="http://schemas.microsoft.com/office/drawing/2014/main" id="{73564487-86AF-8F4A-8D59-258F240E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20/01/2020</a:t>
            </a:r>
          </a:p>
        </p:txBody>
      </p:sp>
      <p:sp>
        <p:nvSpPr>
          <p:cNvPr id="56" name="Espace réservé du pied de page 55">
            <a:extLst>
              <a:ext uri="{FF2B5EF4-FFF2-40B4-BE49-F238E27FC236}">
                <a16:creationId xmlns:a16="http://schemas.microsoft.com/office/drawing/2014/main" id="{91087128-CEF4-3446-B9F5-C186D8EB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interaction laser-faisceaux @ GT07 Prospectives IN2P3 2020</a:t>
            </a:r>
          </a:p>
        </p:txBody>
      </p:sp>
      <p:sp>
        <p:nvSpPr>
          <p:cNvPr id="57" name="Espace réservé du numéro de diapositive 56">
            <a:extLst>
              <a:ext uri="{FF2B5EF4-FFF2-40B4-BE49-F238E27FC236}">
                <a16:creationId xmlns:a16="http://schemas.microsoft.com/office/drawing/2014/main" id="{1C29E440-A585-094A-89BC-E6B17D01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9</a:t>
            </a:fld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D9D4F6-ECE0-684B-BD09-43F44E2E8193}"/>
              </a:ext>
            </a:extLst>
          </p:cNvPr>
          <p:cNvSpPr txBox="1"/>
          <p:nvPr/>
        </p:nvSpPr>
        <p:spPr>
          <a:xfrm rot="20831486">
            <a:off x="3105411" y="4641466"/>
            <a:ext cx="56140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do not intend to follow this path anymore, so will skip ELI-NP-GBS achievements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C4B573C-76C2-6D40-A974-1F148219E142}"/>
              </a:ext>
            </a:extLst>
          </p:cNvPr>
          <p:cNvSpPr txBox="1"/>
          <p:nvPr/>
        </p:nvSpPr>
        <p:spPr>
          <a:xfrm rot="20831486">
            <a:off x="2779464" y="1808669"/>
            <a:ext cx="631043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 is to maximise power in optical cavity for a given accelerator</a:t>
            </a:r>
          </a:p>
        </p:txBody>
      </p:sp>
    </p:spTree>
    <p:extLst>
      <p:ext uri="{BB962C8B-B14F-4D97-AF65-F5344CB8AC3E}">
        <p14:creationId xmlns:p14="http://schemas.microsoft.com/office/powerpoint/2010/main" val="13091079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35378</TotalTime>
  <Words>2613</Words>
  <Application>Microsoft Macintosh PowerPoint</Application>
  <PresentationFormat>Affichage à l'écran (4:3)</PresentationFormat>
  <Paragraphs>414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Wingdings</vt:lpstr>
      <vt:lpstr>Thème Office</vt:lpstr>
      <vt:lpstr>Cavités optiques et systèmes lasers pour l’interaction laser-faisceaux : développements technologiques et applications pour les accélérateurs</vt:lpstr>
      <vt:lpstr>A bit of history to introduce…</vt:lpstr>
      <vt:lpstr>the outline of this presentation</vt:lpstr>
      <vt:lpstr>the outline of this presentation</vt:lpstr>
      <vt:lpstr>Compton backscattering</vt:lpstr>
      <vt:lpstr>A monochromatic source</vt:lpstr>
      <vt:lpstr>With a wide range of applications</vt:lpstr>
      <vt:lpstr>Two main strategies</vt:lpstr>
      <vt:lpstr>Two main strategies</vt:lpstr>
      <vt:lpstr>The outline of this presentation</vt:lpstr>
      <vt:lpstr>A cost effective approach</vt:lpstr>
      <vt:lpstr>High gain optical cavity state of the art</vt:lpstr>
      <vt:lpstr>High power optical cavities: prospects</vt:lpstr>
      <vt:lpstr>The outline of this presentation</vt:lpstr>
      <vt:lpstr>Collaborations and contracts,</vt:lpstr>
      <vt:lpstr>thus ideas for optimized designs,</vt:lpstr>
      <vt:lpstr>publications,</vt:lpstr>
      <vt:lpstr>strenghten collaborations</vt:lpstr>
      <vt:lpstr>the outline of this presentation</vt:lpstr>
      <vt:lpstr>1. The Gamma Factory project</vt:lpstr>
      <vt:lpstr>has a wide range of applications</vt:lpstr>
      <vt:lpstr>Secondary particles sources</vt:lpstr>
      <vt:lpstr>Beam cooling of ion beams</vt:lpstr>
      <vt:lpstr>Status of the project/next steps</vt:lpstr>
      <vt:lpstr>2. Application to polarimetry</vt:lpstr>
      <vt:lpstr>Example for ILC</vt:lpstr>
      <vt:lpstr>Collaborations &amp; prospects</vt:lpstr>
      <vt:lpstr>3. New technologies at very long term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Aurélien Martens</cp:lastModifiedBy>
  <cp:revision>152</cp:revision>
  <dcterms:created xsi:type="dcterms:W3CDTF">2019-04-24T13:33:28Z</dcterms:created>
  <dcterms:modified xsi:type="dcterms:W3CDTF">2020-01-20T11:17:39Z</dcterms:modified>
</cp:coreProperties>
</file>