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5" r:id="rId2"/>
    <p:sldId id="294" r:id="rId3"/>
    <p:sldId id="278" r:id="rId4"/>
    <p:sldId id="279" r:id="rId5"/>
    <p:sldId id="283" r:id="rId6"/>
    <p:sldId id="292" r:id="rId7"/>
    <p:sldId id="286" r:id="rId8"/>
    <p:sldId id="288" r:id="rId9"/>
    <p:sldId id="280" r:id="rId10"/>
    <p:sldId id="304" r:id="rId11"/>
    <p:sldId id="305" r:id="rId12"/>
    <p:sldId id="306" r:id="rId13"/>
    <p:sldId id="303" r:id="rId14"/>
    <p:sldId id="293" r:id="rId15"/>
    <p:sldId id="257" r:id="rId16"/>
    <p:sldId id="273" r:id="rId17"/>
    <p:sldId id="295" r:id="rId18"/>
    <p:sldId id="296" r:id="rId19"/>
    <p:sldId id="298" r:id="rId20"/>
    <p:sldId id="274" r:id="rId21"/>
    <p:sldId id="302" r:id="rId22"/>
    <p:sldId id="290" r:id="rId23"/>
    <p:sldId id="282" r:id="rId24"/>
    <p:sldId id="276" r:id="rId25"/>
    <p:sldId id="277" r:id="rId26"/>
    <p:sldId id="307" r:id="rId27"/>
    <p:sldId id="300" r:id="rId28"/>
    <p:sldId id="301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3" d="100"/>
          <a:sy n="93" d="100"/>
        </p:scale>
        <p:origin x="20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3BFDF-F52D-4640-A924-E1BC436AD60B}" type="datetimeFigureOut">
              <a:rPr lang="fr-FR" smtClean="0"/>
              <a:t>17/01/2020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EF443-12DB-41B0-B308-B6126E319C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264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776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1406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133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 hasCustomPrompt="1"/>
          </p:nvPr>
        </p:nvSpPr>
        <p:spPr>
          <a:xfrm>
            <a:off x="778487" y="188640"/>
            <a:ext cx="10972800" cy="576064"/>
          </a:xfr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lang="fr-FR" sz="2550" kern="1200" dirty="0" smtClean="0">
                <a:solidFill>
                  <a:srgbClr val="215968"/>
                </a:solidFill>
                <a:latin typeface="+mj-lt"/>
                <a:ea typeface="ＭＳ Ｐゴシック" pitchFamily="34" charset="-128"/>
                <a:cs typeface="ＭＳ Ｐゴシック" pitchFamily="-109" charset="-128"/>
              </a:defRPr>
            </a:lvl1pPr>
          </a:lstStyle>
          <a:p>
            <a:r>
              <a:rPr lang="fr-FR" dirty="0" smtClean="0"/>
              <a:t>titre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38200" y="6480176"/>
            <a:ext cx="2743200" cy="365125"/>
          </a:xfrm>
        </p:spPr>
        <p:txBody>
          <a:bodyPr/>
          <a:lstStyle/>
          <a:p>
            <a:r>
              <a:rPr lang="fr-FR" smtClean="0"/>
              <a:t>21/01/2020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480177"/>
            <a:ext cx="4114800" cy="365125"/>
          </a:xfrm>
        </p:spPr>
        <p:txBody>
          <a:bodyPr/>
          <a:lstStyle/>
          <a:p>
            <a:r>
              <a:rPr lang="en-US" smtClean="0"/>
              <a:t>ML Gallin-Martel, Prospectives IN2P3-GT07 20-21 janvier 2020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480177"/>
            <a:ext cx="2743200" cy="365125"/>
          </a:xfrm>
        </p:spPr>
        <p:txBody>
          <a:bodyPr/>
          <a:lstStyle/>
          <a:p>
            <a:fld id="{2752F28E-B611-B149-8696-0FEDE376838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32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749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9491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2625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325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892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964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1419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034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F1212-E49F-42EE-A814-E7B73C61DA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430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63/1.5009713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doi.org/10.1002/pssa.20180038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s://doi.org/10.18429/JACoW-eeFACT2018-TUPBB0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2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30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11" Type="http://schemas.openxmlformats.org/officeDocument/2006/relationships/image" Target="../media/image86.jpe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660.png"/><Relationship Id="rId9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3.png"/><Relationship Id="rId7" Type="http://schemas.openxmlformats.org/officeDocument/2006/relationships/image" Target="../media/image9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6.jpeg"/><Relationship Id="rId10" Type="http://schemas.openxmlformats.org/officeDocument/2006/relationships/image" Target="../media/image94.png"/><Relationship Id="rId4" Type="http://schemas.openxmlformats.org/officeDocument/2006/relationships/image" Target="../media/image89.png"/><Relationship Id="rId9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96.png"/><Relationship Id="rId7" Type="http://schemas.openxmlformats.org/officeDocument/2006/relationships/image" Target="../media/image83.png"/><Relationship Id="rId12" Type="http://schemas.openxmlformats.org/officeDocument/2006/relationships/image" Target="../media/image9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0.png"/><Relationship Id="rId11" Type="http://schemas.openxmlformats.org/officeDocument/2006/relationships/image" Target="../media/image98.png"/><Relationship Id="rId5" Type="http://schemas.openxmlformats.org/officeDocument/2006/relationships/image" Target="../media/image870.png"/><Relationship Id="rId10" Type="http://schemas.openxmlformats.org/officeDocument/2006/relationships/image" Target="../media/image90.png"/><Relationship Id="rId4" Type="http://schemas.openxmlformats.org/officeDocument/2006/relationships/image" Target="../media/image97.png"/><Relationship Id="rId9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emf"/><Relationship Id="rId7" Type="http://schemas.openxmlformats.org/officeDocument/2006/relationships/image" Target="../media/image5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10" Type="http://schemas.openxmlformats.org/officeDocument/2006/relationships/image" Target="../media/image28.png"/><Relationship Id="rId4" Type="http://schemas.openxmlformats.org/officeDocument/2006/relationships/image" Target="../media/image50.png"/><Relationship Id="rId9" Type="http://schemas.openxmlformats.org/officeDocument/2006/relationships/image" Target="../media/image5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1056" y="959562"/>
            <a:ext cx="101480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2060"/>
                </a:solidFill>
              </a:rPr>
              <a:t>Conception D’un Moniteur Faisceau Basé Sur L’utilisation De </a:t>
            </a:r>
            <a:r>
              <a:rPr lang="fr-FR" sz="2800" b="1" dirty="0" smtClean="0">
                <a:solidFill>
                  <a:srgbClr val="002060"/>
                </a:solidFill>
              </a:rPr>
              <a:t>Détecteurs </a:t>
            </a:r>
            <a:r>
              <a:rPr lang="fr-FR" sz="2800" b="1" dirty="0" smtClean="0">
                <a:solidFill>
                  <a:srgbClr val="002060"/>
                </a:solidFill>
              </a:rPr>
              <a:t>Diamants Pour Le Contrôle En Ligne De Faisceaux Pulsés 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2007286" y="2650898"/>
            <a:ext cx="7795279" cy="1316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ML. Gallin-Martel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G. Bosson, J. Bouvier, J.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Collot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D. Dauvergne, S.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Curtoni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L. Gallin-Martel, A.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Ghimouz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Ch.</a:t>
            </a:r>
            <a:r>
              <a:rPr kumimoji="0" lang="fr-FR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Hoareau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Lacoste, S.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Marcatili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JF.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Muraz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F.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Rarbi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O.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Rossetto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N.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Rosuel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L.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Tribouilloy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M.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Yamouni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LPSC Grenoble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299996" y="4557487"/>
            <a:ext cx="8737454" cy="455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F. Motte, L.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Abbassi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NEEL Grenoble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789" y="3844777"/>
            <a:ext cx="1063564" cy="4246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32" y="3815857"/>
            <a:ext cx="1729767" cy="44613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331" y="4487764"/>
            <a:ext cx="872002" cy="46269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6013" y="2677499"/>
            <a:ext cx="1158340" cy="61574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0847" y="5823171"/>
            <a:ext cx="1518757" cy="65299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42" y="5831899"/>
            <a:ext cx="1566808" cy="75597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6" y="3083408"/>
            <a:ext cx="894047" cy="598843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10519785" y="69254"/>
            <a:ext cx="1350557" cy="856602"/>
            <a:chOff x="10519785" y="69254"/>
            <a:chExt cx="1350557" cy="856602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19"/>
            <a:stretch/>
          </p:blipFill>
          <p:spPr>
            <a:xfrm>
              <a:off x="11184170" y="232464"/>
              <a:ext cx="686172" cy="651767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9785" y="69254"/>
              <a:ext cx="856602" cy="856602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4543128" y="5124270"/>
            <a:ext cx="2933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/>
              <a:t>J. F. </a:t>
            </a:r>
            <a:r>
              <a:rPr lang="fr-FR" dirty="0" smtClean="0"/>
              <a:t>Adam : STROBE </a:t>
            </a:r>
            <a:r>
              <a:rPr lang="fr-FR" dirty="0"/>
              <a:t>Grenoble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940" y="5153508"/>
            <a:ext cx="889097" cy="59552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1841" y="5013445"/>
            <a:ext cx="542323" cy="686071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6109" y="2397775"/>
            <a:ext cx="876865" cy="559448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76387" y="3806544"/>
            <a:ext cx="631976" cy="427345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54" y="4419573"/>
            <a:ext cx="555372" cy="555372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085" y="4445759"/>
            <a:ext cx="889097" cy="595527"/>
          </a:xfrm>
          <a:prstGeom prst="rect">
            <a:avLst/>
          </a:prstGeom>
        </p:spPr>
      </p:pic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26" name="Espace réservé du pied de page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1</a:t>
            </a:fld>
            <a:endParaRPr lang="fr-FR"/>
          </a:p>
        </p:txBody>
      </p:sp>
      <p:sp>
        <p:nvSpPr>
          <p:cNvPr id="30" name="ZoneTexte 7"/>
          <p:cNvSpPr txBox="1"/>
          <p:nvPr/>
        </p:nvSpPr>
        <p:spPr>
          <a:xfrm>
            <a:off x="1691198" y="3740291"/>
            <a:ext cx="871458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/>
              <a:t>A. </a:t>
            </a:r>
            <a:r>
              <a:rPr lang="fr-FR" dirty="0" err="1" smtClean="0"/>
              <a:t>Guertin</a:t>
            </a:r>
            <a:r>
              <a:rPr lang="fr-FR" dirty="0" smtClean="0"/>
              <a:t>, F</a:t>
            </a:r>
            <a:r>
              <a:rPr lang="fr-FR" dirty="0"/>
              <a:t>. Haddad, C. </a:t>
            </a:r>
            <a:r>
              <a:rPr lang="fr-FR" dirty="0" err="1"/>
              <a:t>Koumeir</a:t>
            </a:r>
            <a:r>
              <a:rPr lang="fr-FR" dirty="0"/>
              <a:t>, F. Poirier, V. </a:t>
            </a:r>
            <a:r>
              <a:rPr lang="fr-FR" dirty="0" err="1"/>
              <a:t>Métivier</a:t>
            </a:r>
            <a:r>
              <a:rPr lang="fr-FR" dirty="0"/>
              <a:t>, N. </a:t>
            </a:r>
            <a:r>
              <a:rPr lang="fr-FR" dirty="0" err="1" smtClean="0"/>
              <a:t>Servagent</a:t>
            </a:r>
            <a:r>
              <a:rPr lang="fr-FR" dirty="0" smtClean="0"/>
              <a:t> : </a:t>
            </a:r>
          </a:p>
          <a:p>
            <a:pPr algn="ctr"/>
            <a:r>
              <a:rPr lang="fr-FR" dirty="0" smtClean="0"/>
              <a:t>ARRONAX et </a:t>
            </a:r>
            <a:r>
              <a:rPr lang="fr-FR" dirty="0" err="1" smtClean="0"/>
              <a:t>Subatech</a:t>
            </a:r>
            <a:r>
              <a:rPr lang="fr-FR" dirty="0" smtClean="0"/>
              <a:t> </a:t>
            </a:r>
            <a:r>
              <a:rPr lang="fr-FR" dirty="0"/>
              <a:t>Nantes</a:t>
            </a:r>
          </a:p>
        </p:txBody>
      </p:sp>
    </p:spTree>
    <p:extLst>
      <p:ext uri="{BB962C8B-B14F-4D97-AF65-F5344CB8AC3E}">
        <p14:creationId xmlns:p14="http://schemas.microsoft.com/office/powerpoint/2010/main" val="303502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r="5328" b="31272"/>
          <a:stretch/>
        </p:blipFill>
        <p:spPr>
          <a:xfrm>
            <a:off x="7379992" y="640991"/>
            <a:ext cx="2763182" cy="24186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1175" y="507926"/>
            <a:ext cx="801541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Moniteur faisceau pour AIFIRA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Ph </a:t>
            </a:r>
            <a:r>
              <a:rPr lang="fr-FR" dirty="0" err="1" smtClean="0">
                <a:solidFill>
                  <a:srgbClr val="002060"/>
                </a:solidFill>
              </a:rPr>
              <a:t>Barberet</a:t>
            </a:r>
            <a:r>
              <a:rPr lang="fr-FR" dirty="0" smtClean="0">
                <a:solidFill>
                  <a:srgbClr val="002060"/>
                </a:solidFill>
              </a:rPr>
              <a:t> (CENBG) et al.,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/>
              <a:t>Appl</a:t>
            </a:r>
            <a:r>
              <a:rPr lang="fr-FR" dirty="0"/>
              <a:t>. Phys. </a:t>
            </a:r>
            <a:r>
              <a:rPr lang="fr-FR" dirty="0" err="1"/>
              <a:t>Lett</a:t>
            </a:r>
            <a:r>
              <a:rPr lang="fr-FR" dirty="0"/>
              <a:t>. </a:t>
            </a:r>
            <a:r>
              <a:rPr lang="fr-FR" b="1" dirty="0"/>
              <a:t>111</a:t>
            </a:r>
            <a:r>
              <a:rPr lang="fr-FR" dirty="0"/>
              <a:t>, 243701 (2017); </a:t>
            </a:r>
            <a:r>
              <a:rPr lang="fr-FR" dirty="0">
                <a:hlinkClick r:id="rId3"/>
              </a:rPr>
              <a:t>https://</a:t>
            </a:r>
            <a:r>
              <a:rPr lang="fr-FR" dirty="0" smtClean="0">
                <a:hlinkClick r:id="rId3"/>
              </a:rPr>
              <a:t>doi.org/10.1063/1.5009713</a:t>
            </a:r>
            <a:endParaRPr lang="fr-FR" dirty="0" smtClean="0"/>
          </a:p>
          <a:p>
            <a:endParaRPr lang="fr-FR" dirty="0">
              <a:solidFill>
                <a:srgbClr val="002060"/>
              </a:solidFill>
            </a:endParaRPr>
          </a:p>
          <a:p>
            <a:endParaRPr lang="fr-FR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 smtClean="0">
              <a:solidFill>
                <a:srgbClr val="002060"/>
              </a:solidFill>
            </a:endParaRPr>
          </a:p>
          <a:p>
            <a:r>
              <a:rPr lang="fr-FR" b="1" dirty="0">
                <a:solidFill>
                  <a:srgbClr val="002060"/>
                </a:solidFill>
              </a:rPr>
              <a:t>M</a:t>
            </a:r>
            <a:r>
              <a:rPr lang="fr-FR" b="1" dirty="0" smtClean="0">
                <a:solidFill>
                  <a:srgbClr val="002060"/>
                </a:solidFill>
              </a:rPr>
              <a:t>atrices </a:t>
            </a:r>
            <a:r>
              <a:rPr lang="fr-FR" b="1" dirty="0">
                <a:solidFill>
                  <a:srgbClr val="002060"/>
                </a:solidFill>
              </a:rPr>
              <a:t>de micro-dosimètres pour </a:t>
            </a:r>
            <a:r>
              <a:rPr lang="fr-FR" b="1" dirty="0" smtClean="0">
                <a:solidFill>
                  <a:srgbClr val="002060"/>
                </a:solidFill>
              </a:rPr>
              <a:t>mini faisceaux </a:t>
            </a:r>
            <a:r>
              <a:rPr lang="fr-FR" b="1" dirty="0">
                <a:solidFill>
                  <a:srgbClr val="002060"/>
                </a:solidFill>
              </a:rPr>
              <a:t>à </a:t>
            </a:r>
            <a:r>
              <a:rPr lang="fr-FR" b="1" dirty="0" smtClean="0">
                <a:solidFill>
                  <a:srgbClr val="002060"/>
                </a:solidFill>
              </a:rPr>
              <a:t>Orsay-Saclay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I. A</a:t>
            </a:r>
            <a:r>
              <a:rPr lang="fr-FR" dirty="0">
                <a:solidFill>
                  <a:srgbClr val="002060"/>
                </a:solidFill>
              </a:rPr>
              <a:t>. </a:t>
            </a:r>
            <a:r>
              <a:rPr lang="fr-FR" dirty="0" err="1" smtClean="0">
                <a:solidFill>
                  <a:srgbClr val="002060"/>
                </a:solidFill>
              </a:rPr>
              <a:t>Zahradnik</a:t>
            </a:r>
            <a:r>
              <a:rPr lang="fr-FR" dirty="0" smtClean="0">
                <a:solidFill>
                  <a:srgbClr val="002060"/>
                </a:solidFill>
              </a:rPr>
              <a:t> (CEA LIST) et al. </a:t>
            </a:r>
            <a:endParaRPr lang="fr-FR" dirty="0">
              <a:solidFill>
                <a:srgbClr val="002060"/>
              </a:solidFill>
            </a:endParaRPr>
          </a:p>
          <a:p>
            <a:r>
              <a:rPr lang="fr-FR" dirty="0">
                <a:solidFill>
                  <a:srgbClr val="002060"/>
                </a:solidFill>
              </a:rPr>
              <a:t>Phys. </a:t>
            </a:r>
            <a:r>
              <a:rPr lang="fr-FR" dirty="0" err="1">
                <a:solidFill>
                  <a:srgbClr val="002060"/>
                </a:solidFill>
              </a:rPr>
              <a:t>Status</a:t>
            </a:r>
            <a:r>
              <a:rPr lang="fr-FR" dirty="0">
                <a:solidFill>
                  <a:srgbClr val="002060"/>
                </a:solidFill>
              </a:rPr>
              <a:t> </a:t>
            </a:r>
            <a:r>
              <a:rPr lang="fr-FR" dirty="0" err="1">
                <a:solidFill>
                  <a:srgbClr val="002060"/>
                </a:solidFill>
              </a:rPr>
              <a:t>Solidi</a:t>
            </a:r>
            <a:r>
              <a:rPr lang="fr-FR" dirty="0">
                <a:solidFill>
                  <a:srgbClr val="002060"/>
                </a:solidFill>
              </a:rPr>
              <a:t> A2018, 1800383 </a:t>
            </a:r>
            <a:r>
              <a:rPr lang="fr-FR" dirty="0">
                <a:solidFill>
                  <a:srgbClr val="002060"/>
                </a:solidFill>
                <a:hlinkClick r:id="rId4"/>
              </a:rPr>
              <a:t>https://doi.org/10.1002/pssa.201800383</a:t>
            </a:r>
            <a:endParaRPr lang="fr-FR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 smtClean="0">
              <a:solidFill>
                <a:srgbClr val="00206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772" y="4405097"/>
            <a:ext cx="3443417" cy="1701100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10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9211168" y="507926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AIFIRA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8793" y="4433157"/>
            <a:ext cx="3969236" cy="1528634"/>
          </a:xfrm>
          <a:prstGeom prst="rect">
            <a:avLst/>
          </a:prstGeom>
        </p:spPr>
      </p:pic>
      <p:sp>
        <p:nvSpPr>
          <p:cNvPr id="10" name="Flèche droite 9"/>
          <p:cNvSpPr/>
          <p:nvPr/>
        </p:nvSpPr>
        <p:spPr>
          <a:xfrm>
            <a:off x="6133394" y="2076362"/>
            <a:ext cx="919854" cy="451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876852" y="1979106"/>
            <a:ext cx="5408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Micro-irradiation avec faisceau de proton </a:t>
            </a:r>
            <a:r>
              <a:rPr lang="fr-FR" dirty="0"/>
              <a:t>~</a:t>
            </a:r>
            <a:r>
              <a:rPr lang="fr-FR" dirty="0" smtClean="0"/>
              <a:t>MeV </a:t>
            </a:r>
          </a:p>
          <a:p>
            <a:r>
              <a:rPr lang="fr-FR" dirty="0" smtClean="0"/>
              <a:t>=&gt; moniteur faisceau = très fine membrane de diamant </a:t>
            </a:r>
            <a:endParaRPr lang="fr-FR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583832" y="496010"/>
            <a:ext cx="10834817" cy="2708613"/>
          </a:xfrm>
          <a:prstGeom prst="round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603817" y="3347945"/>
            <a:ext cx="10834817" cy="2708613"/>
          </a:xfrm>
          <a:prstGeom prst="round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8020071" y="4238910"/>
            <a:ext cx="346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Très fines membranes de diamant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134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1175" y="507926"/>
            <a:ext cx="8015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Moniteurs faisceaux au LHC : ATLAS et CMS 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11</a:t>
            </a:fld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583832" y="496010"/>
            <a:ext cx="10834817" cy="2708613"/>
          </a:xfrm>
          <a:prstGeom prst="round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603817" y="3347945"/>
            <a:ext cx="10834817" cy="2708613"/>
          </a:xfrm>
          <a:prstGeom prst="round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751174" y="3429000"/>
            <a:ext cx="8015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Moniteurs faisceaux à SUPERKEK B 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297" y="3647837"/>
            <a:ext cx="5017378" cy="210882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930" y="4632540"/>
            <a:ext cx="1828800" cy="1057275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51174" y="3778921"/>
            <a:ext cx="6056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Ph. </a:t>
            </a:r>
            <a:r>
              <a:rPr lang="fr-FR" dirty="0" err="1" smtClean="0"/>
              <a:t>Bambade</a:t>
            </a:r>
            <a:r>
              <a:rPr lang="fr-FR" dirty="0" smtClean="0"/>
              <a:t> </a:t>
            </a:r>
            <a:r>
              <a:rPr lang="fr-FR" dirty="0"/>
              <a:t>(ORSAY) et al</a:t>
            </a:r>
            <a:r>
              <a:rPr lang="fr-FR" dirty="0" smtClean="0"/>
              <a:t>., </a:t>
            </a:r>
            <a:r>
              <a:rPr lang="fr-FR" dirty="0"/>
              <a:t>62th ICFA ABDW on High </a:t>
            </a:r>
            <a:r>
              <a:rPr lang="fr-FR" dirty="0" err="1"/>
              <a:t>Luminosity</a:t>
            </a:r>
            <a:r>
              <a:rPr lang="fr-FR" dirty="0"/>
              <a:t> </a:t>
            </a:r>
            <a:r>
              <a:rPr lang="fr-FR" dirty="0" err="1"/>
              <a:t>Circular</a:t>
            </a:r>
            <a:r>
              <a:rPr lang="fr-FR" dirty="0"/>
              <a:t> </a:t>
            </a:r>
            <a:r>
              <a:rPr lang="fr-FR" dirty="0" err="1" smtClean="0"/>
              <a:t>e+e</a:t>
            </a:r>
            <a:r>
              <a:rPr lang="fr-FR" dirty="0" smtClean="0"/>
              <a:t>- </a:t>
            </a:r>
            <a:r>
              <a:rPr lang="fr-FR" dirty="0" err="1"/>
              <a:t>Colliders</a:t>
            </a:r>
            <a:r>
              <a:rPr lang="fr-FR" dirty="0"/>
              <a:t> eeFACT2018, Hong Kong, </a:t>
            </a:r>
            <a:r>
              <a:rPr lang="fr-FR" dirty="0" smtClean="0">
                <a:hlinkClick r:id="rId4"/>
              </a:rPr>
              <a:t>https://doi.org/10.18429/JACoW-eeFACT2018-TUPBB06 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2345168" y="5052172"/>
            <a:ext cx="2036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Détecteurs diamant</a:t>
            </a:r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380" y="1155535"/>
            <a:ext cx="2445575" cy="1789338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413836" y="764253"/>
            <a:ext cx="2537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RD42 collaboration CERN</a:t>
            </a:r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451" y="1155535"/>
            <a:ext cx="3535009" cy="1867998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671728" y="1080003"/>
            <a:ext cx="1272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ATLAS BCM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237930" y="992384"/>
            <a:ext cx="2046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ATLAS BCM’ HL-LHC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7314459" y="565076"/>
            <a:ext cx="2667741" cy="2463874"/>
            <a:chOff x="7314459" y="565076"/>
            <a:chExt cx="2667741" cy="2463874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7"/>
            <a:srcRect l="60668" t="9033" b="3934"/>
            <a:stretch/>
          </p:blipFill>
          <p:spPr>
            <a:xfrm>
              <a:off x="8201757" y="813090"/>
              <a:ext cx="1780443" cy="221586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7314459" y="565076"/>
              <a:ext cx="1619476" cy="1530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9" name="Connecteur droit 28"/>
          <p:cNvCxnSpPr/>
          <p:nvPr/>
        </p:nvCxnSpPr>
        <p:spPr>
          <a:xfrm flipH="1">
            <a:off x="8318500" y="1436635"/>
            <a:ext cx="1022350" cy="658865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8096368" y="2906952"/>
            <a:ext cx="228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ATLAS BCM’ HL-LHC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9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1175" y="507926"/>
            <a:ext cx="8015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 ATLAS  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12</a:t>
            </a:fld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612445" y="507926"/>
            <a:ext cx="10834817" cy="2708613"/>
          </a:xfrm>
          <a:prstGeom prst="round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592" y="1133952"/>
            <a:ext cx="4517571" cy="1877944"/>
          </a:xfrm>
          <a:prstGeom prst="rect">
            <a:avLst/>
          </a:prstGeom>
        </p:spPr>
      </p:pic>
      <p:grpSp>
        <p:nvGrpSpPr>
          <p:cNvPr id="28" name="Groupe 27"/>
          <p:cNvGrpSpPr/>
          <p:nvPr/>
        </p:nvGrpSpPr>
        <p:grpSpPr>
          <a:xfrm>
            <a:off x="713543" y="1244624"/>
            <a:ext cx="4045339" cy="1660138"/>
            <a:chOff x="478603" y="719823"/>
            <a:chExt cx="6176119" cy="2975888"/>
          </a:xfrm>
        </p:grpSpPr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 rot="10800000">
              <a:off x="478603" y="1433995"/>
              <a:ext cx="4404101" cy="1377137"/>
            </a:xfrm>
            <a:prstGeom prst="rect">
              <a:avLst/>
            </a:prstGeom>
            <a:solidFill>
              <a:srgbClr val="FFF3CC"/>
            </a:solidFill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eaVert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Diamant</a:t>
              </a:r>
              <a:endParaRPr lang="fr-FR" altLang="fr-FR" sz="1100" dirty="0">
                <a:latin typeface="Arial" panose="020B0604020202020204" pitchFamily="34" charset="0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817380" y="2811132"/>
              <a:ext cx="3757345" cy="266026"/>
            </a:xfrm>
            <a:prstGeom prst="rect">
              <a:avLst/>
            </a:prstGeom>
            <a:solidFill>
              <a:srgbClr val="D9D9D9"/>
            </a:solidFill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2552330" y="1369893"/>
              <a:ext cx="230984" cy="37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+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34" name="Text Box 5"/>
            <p:cNvSpPr txBox="1">
              <a:spLocks noChangeArrowheads="1"/>
            </p:cNvSpPr>
            <p:nvPr/>
          </p:nvSpPr>
          <p:spPr bwMode="auto">
            <a:xfrm>
              <a:off x="2237671" y="1636392"/>
              <a:ext cx="230984" cy="37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+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35" name="Text Box 6"/>
            <p:cNvSpPr txBox="1">
              <a:spLocks noChangeArrowheads="1"/>
            </p:cNvSpPr>
            <p:nvPr/>
          </p:nvSpPr>
          <p:spPr bwMode="auto">
            <a:xfrm>
              <a:off x="2427671" y="1822647"/>
              <a:ext cx="230984" cy="354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+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36" name="Text Box 7"/>
            <p:cNvSpPr txBox="1">
              <a:spLocks noChangeArrowheads="1"/>
            </p:cNvSpPr>
            <p:nvPr/>
          </p:nvSpPr>
          <p:spPr bwMode="auto">
            <a:xfrm>
              <a:off x="3118453" y="1900595"/>
              <a:ext cx="230984" cy="37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+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37" name="Text Box 8"/>
            <p:cNvSpPr txBox="1">
              <a:spLocks noChangeArrowheads="1"/>
            </p:cNvSpPr>
            <p:nvPr/>
          </p:nvSpPr>
          <p:spPr bwMode="auto">
            <a:xfrm>
              <a:off x="3326128" y="2098245"/>
              <a:ext cx="230984" cy="37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+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38" name="Text Box 9"/>
            <p:cNvSpPr txBox="1">
              <a:spLocks noChangeArrowheads="1"/>
            </p:cNvSpPr>
            <p:nvPr/>
          </p:nvSpPr>
          <p:spPr bwMode="auto">
            <a:xfrm>
              <a:off x="3081026" y="2286559"/>
              <a:ext cx="230984" cy="37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+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39" name="Text Box 10"/>
            <p:cNvSpPr txBox="1">
              <a:spLocks noChangeArrowheads="1"/>
            </p:cNvSpPr>
            <p:nvPr/>
          </p:nvSpPr>
          <p:spPr bwMode="auto">
            <a:xfrm>
              <a:off x="2898651" y="1715125"/>
              <a:ext cx="230984" cy="37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0070C0"/>
                  </a:solidFill>
                  <a:latin typeface="Calibri" panose="020F0502020204030204" pitchFamily="34" charset="0"/>
                </a:rPr>
                <a:t>—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40" name="Text Box 11"/>
            <p:cNvSpPr txBox="1">
              <a:spLocks noChangeArrowheads="1"/>
            </p:cNvSpPr>
            <p:nvPr/>
          </p:nvSpPr>
          <p:spPr bwMode="auto">
            <a:xfrm>
              <a:off x="2546986" y="1971590"/>
              <a:ext cx="230984" cy="37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0070C0"/>
                  </a:solidFill>
                  <a:latin typeface="Calibri" panose="020F0502020204030204" pitchFamily="34" charset="0"/>
                </a:rPr>
                <a:t>—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41" name="Text Box 12"/>
            <p:cNvSpPr txBox="1">
              <a:spLocks noChangeArrowheads="1"/>
            </p:cNvSpPr>
            <p:nvPr/>
          </p:nvSpPr>
          <p:spPr bwMode="auto">
            <a:xfrm>
              <a:off x="2693853" y="2128950"/>
              <a:ext cx="230984" cy="37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0070C0"/>
                  </a:solidFill>
                  <a:latin typeface="Calibri" panose="020F0502020204030204" pitchFamily="34" charset="0"/>
                </a:rPr>
                <a:t>—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42" name="Text Box 13"/>
            <p:cNvSpPr txBox="1">
              <a:spLocks noChangeArrowheads="1"/>
            </p:cNvSpPr>
            <p:nvPr/>
          </p:nvSpPr>
          <p:spPr bwMode="auto">
            <a:xfrm>
              <a:off x="3500441" y="2272671"/>
              <a:ext cx="230983" cy="37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0070C0"/>
                  </a:solidFill>
                  <a:latin typeface="Calibri" panose="020F0502020204030204" pitchFamily="34" charset="0"/>
                </a:rPr>
                <a:t>—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43" name="Text Box 14"/>
            <p:cNvSpPr txBox="1">
              <a:spLocks noChangeArrowheads="1"/>
            </p:cNvSpPr>
            <p:nvPr/>
          </p:nvSpPr>
          <p:spPr bwMode="auto">
            <a:xfrm>
              <a:off x="2777969" y="1569898"/>
              <a:ext cx="158050" cy="299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0070C0"/>
                  </a:solidFill>
                  <a:latin typeface="Calibri" panose="020F0502020204030204" pitchFamily="34" charset="0"/>
                </a:rPr>
                <a:t>—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44" name="Text Box 15"/>
            <p:cNvSpPr txBox="1">
              <a:spLocks noChangeArrowheads="1"/>
            </p:cNvSpPr>
            <p:nvPr/>
          </p:nvSpPr>
          <p:spPr bwMode="auto">
            <a:xfrm>
              <a:off x="1952639" y="1455622"/>
              <a:ext cx="230984" cy="37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0070C0"/>
                  </a:solidFill>
                  <a:latin typeface="Calibri" panose="020F0502020204030204" pitchFamily="34" charset="0"/>
                </a:rPr>
                <a:t>—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45" name="Text Box 16"/>
            <p:cNvSpPr txBox="1">
              <a:spLocks noChangeArrowheads="1"/>
            </p:cNvSpPr>
            <p:nvPr/>
          </p:nvSpPr>
          <p:spPr bwMode="auto">
            <a:xfrm>
              <a:off x="1893838" y="1319910"/>
              <a:ext cx="230984" cy="37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+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817380" y="1185063"/>
              <a:ext cx="3757345" cy="248932"/>
            </a:xfrm>
            <a:prstGeom prst="rect">
              <a:avLst/>
            </a:prstGeom>
            <a:solidFill>
              <a:srgbClr val="D9D9D9"/>
            </a:solidFill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altLang="fr-FR" sz="1350">
                <a:latin typeface="Arial" panose="020B0604020202020204" pitchFamily="34" charset="0"/>
              </a:endParaRPr>
            </a:p>
          </p:txBody>
        </p:sp>
        <p:sp>
          <p:nvSpPr>
            <p:cNvPr id="47" name="Text Box 18"/>
            <p:cNvSpPr txBox="1">
              <a:spLocks noChangeArrowheads="1"/>
            </p:cNvSpPr>
            <p:nvPr/>
          </p:nvSpPr>
          <p:spPr bwMode="auto">
            <a:xfrm>
              <a:off x="2276863" y="1294858"/>
              <a:ext cx="230984" cy="37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0070C0"/>
                  </a:solidFill>
                  <a:latin typeface="Calibri" panose="020F0502020204030204" pitchFamily="34" charset="0"/>
                </a:rPr>
                <a:t>—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cxnSp>
          <p:nvCxnSpPr>
            <p:cNvPr id="48" name="AutoShape 19"/>
            <p:cNvCxnSpPr>
              <a:cxnSpLocks noChangeShapeType="1"/>
            </p:cNvCxnSpPr>
            <p:nvPr/>
          </p:nvCxnSpPr>
          <p:spPr bwMode="auto">
            <a:xfrm>
              <a:off x="1262665" y="719823"/>
              <a:ext cx="3102249" cy="2687145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49" name="AutoShape 20"/>
            <p:cNvCxnSpPr>
              <a:cxnSpLocks noChangeShapeType="1"/>
            </p:cNvCxnSpPr>
            <p:nvPr/>
          </p:nvCxnSpPr>
          <p:spPr bwMode="auto">
            <a:xfrm flipV="1">
              <a:off x="4297544" y="1516260"/>
              <a:ext cx="0" cy="1153847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50" name="Text Box 21"/>
            <p:cNvSpPr txBox="1">
              <a:spLocks noChangeArrowheads="1"/>
            </p:cNvSpPr>
            <p:nvPr/>
          </p:nvSpPr>
          <p:spPr bwMode="auto">
            <a:xfrm>
              <a:off x="3649212" y="3345283"/>
              <a:ext cx="3005510" cy="350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2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Particule ionisante</a:t>
              </a:r>
              <a:endParaRPr lang="fr-FR" alt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51" name="Text Box 22"/>
            <p:cNvSpPr txBox="1">
              <a:spLocks noChangeArrowheads="1"/>
            </p:cNvSpPr>
            <p:nvPr/>
          </p:nvSpPr>
          <p:spPr bwMode="auto">
            <a:xfrm>
              <a:off x="3647149" y="1127500"/>
              <a:ext cx="1800397" cy="211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100" dirty="0">
                  <a:solidFill>
                    <a:srgbClr val="000000"/>
                  </a:solidFill>
                  <a:latin typeface="Calibri" panose="020F0502020204030204" pitchFamily="34" charset="0"/>
                </a:rPr>
                <a:t>Electrode</a:t>
              </a:r>
              <a:endParaRPr lang="fr-FR" alt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52" name="Text Box 23"/>
            <p:cNvSpPr txBox="1">
              <a:spLocks noChangeArrowheads="1"/>
            </p:cNvSpPr>
            <p:nvPr/>
          </p:nvSpPr>
          <p:spPr bwMode="auto">
            <a:xfrm>
              <a:off x="867242" y="2789787"/>
              <a:ext cx="1791413" cy="319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100" dirty="0">
                  <a:solidFill>
                    <a:srgbClr val="000000"/>
                  </a:solidFill>
                  <a:latin typeface="Calibri" panose="020F0502020204030204" pitchFamily="34" charset="0"/>
                </a:rPr>
                <a:t>Electrode</a:t>
              </a:r>
              <a:endParaRPr lang="fr-FR" altLang="fr-FR" sz="1050" dirty="0">
                <a:latin typeface="Arial" panose="020B0604020202020204" pitchFamily="34" charset="0"/>
              </a:endParaRPr>
            </a:p>
          </p:txBody>
        </p:sp>
        <p:pic>
          <p:nvPicPr>
            <p:cNvPr id="53" name="Picture 2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7637" y="1869893"/>
              <a:ext cx="320812" cy="580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Flèche droite 6"/>
          <p:cNvSpPr/>
          <p:nvPr/>
        </p:nvSpPr>
        <p:spPr>
          <a:xfrm>
            <a:off x="6029854" y="1886205"/>
            <a:ext cx="468086" cy="4703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6618865" y="2868799"/>
            <a:ext cx="14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Électrodes 3D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1335" y="1067980"/>
            <a:ext cx="2523567" cy="1781511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757838" y="697467"/>
            <a:ext cx="6555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RD42 collaboration CERN</a:t>
            </a:r>
          </a:p>
          <a:p>
            <a:r>
              <a:rPr lang="fr-FR" dirty="0" smtClean="0"/>
              <a:t>M. </a:t>
            </a:r>
            <a:r>
              <a:rPr lang="fr-FR" dirty="0" err="1" smtClean="0"/>
              <a:t>Reichman</a:t>
            </a:r>
            <a:r>
              <a:rPr lang="fr-FR" dirty="0" smtClean="0"/>
              <a:t> et al., Conférence de Vienne en instrumentation 2019 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8909960" y="651300"/>
            <a:ext cx="178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3D Pixel detector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296349" y="4444685"/>
            <a:ext cx="4228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et de nombreux autres développements …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54" name="Rectangle à coins arrondis 53"/>
          <p:cNvSpPr/>
          <p:nvPr/>
        </p:nvSpPr>
        <p:spPr>
          <a:xfrm>
            <a:off x="670350" y="3459711"/>
            <a:ext cx="10834817" cy="2708613"/>
          </a:xfrm>
          <a:prstGeom prst="round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234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13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0" y="182880"/>
            <a:ext cx="9444252" cy="5955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300" dirty="0" smtClean="0"/>
          </a:p>
          <a:p>
            <a:pPr marL="400050" indent="-400050">
              <a:buFont typeface="+mj-lt"/>
              <a:buAutoNum type="romanUcPeriod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Les détecteurs diamants </a:t>
            </a:r>
          </a:p>
          <a:p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857250" lvl="1" indent="-4000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Performances attendues </a:t>
            </a:r>
          </a:p>
          <a:p>
            <a:pPr marL="857250" lvl="1" indent="-400050">
              <a:buFont typeface="Wingdings" panose="05000000000000000000" pitchFamily="2" charset="2"/>
              <a:buChar char="Ø"/>
            </a:pPr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857250" lvl="1" indent="-4000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Instrumentation détecteur</a:t>
            </a:r>
          </a:p>
          <a:p>
            <a:pPr marL="857250" lvl="1" indent="-400050">
              <a:buFont typeface="Wingdings" panose="05000000000000000000" pitchFamily="2" charset="2"/>
              <a:buChar char="Ø"/>
            </a:pPr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857250" lvl="1" indent="-4000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Performances mesurées en tests en faisceaux : GANIL ARRONAX ESRF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/>
            </a:pPr>
            <a:r>
              <a:rPr lang="fr-FR" b="1" dirty="0">
                <a:solidFill>
                  <a:srgbClr val="002060"/>
                </a:solidFill>
              </a:rPr>
              <a:t>M</a:t>
            </a:r>
            <a:r>
              <a:rPr lang="fr-FR" b="1" dirty="0" smtClean="0">
                <a:solidFill>
                  <a:srgbClr val="002060"/>
                </a:solidFill>
              </a:rPr>
              <a:t>oniteurs faisceaux diamants : contrôle en ligne de faisceaux </a:t>
            </a:r>
          </a:p>
          <a:p>
            <a:r>
              <a:rPr lang="fr-FR" b="1" dirty="0" smtClean="0">
                <a:solidFill>
                  <a:srgbClr val="002060"/>
                </a:solidFill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Etat de l’art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FR" b="1" dirty="0" smtClean="0">
              <a:solidFill>
                <a:srgbClr val="0070C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0070C0"/>
                </a:solidFill>
              </a:rPr>
              <a:t>Focus sur des R&amp;D en cours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 startAt="3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R&amp;D moniteur </a:t>
            </a: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faisceau </a:t>
            </a: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diamant contrôle en ligne de faisceaux pulsés : prospectives à dix ans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Objectifs 2020-2030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Premières preuves de concept et de faisabilité établies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 startAt="4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Conclusion et perspectives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6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à coins arrondis 16"/>
          <p:cNvSpPr/>
          <p:nvPr/>
        </p:nvSpPr>
        <p:spPr>
          <a:xfrm>
            <a:off x="107576" y="4095512"/>
            <a:ext cx="6637469" cy="2659930"/>
          </a:xfrm>
          <a:prstGeom prst="roundRect">
            <a:avLst/>
          </a:prstGeom>
          <a:solidFill>
            <a:srgbClr val="FF0000">
              <a:alpha val="2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t="9563"/>
          <a:stretch/>
        </p:blipFill>
        <p:spPr>
          <a:xfrm>
            <a:off x="7596819" y="927206"/>
            <a:ext cx="3820496" cy="3008756"/>
          </a:xfrm>
          <a:prstGeom prst="rect">
            <a:avLst/>
          </a:prstGeom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6"/>
          <a:stretch/>
        </p:blipFill>
        <p:spPr bwMode="auto">
          <a:xfrm>
            <a:off x="637044" y="1110686"/>
            <a:ext cx="3732596" cy="256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2151457" y="1028555"/>
            <a:ext cx="720835" cy="6705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182880" y="4038461"/>
            <a:ext cx="4926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4973"/>
                </a:solidFill>
              </a:rPr>
              <a:t>Hodoscope : Détection de protons et d’ions légers</a:t>
            </a:r>
            <a:endParaRPr lang="fr-FR" b="1" dirty="0">
              <a:solidFill>
                <a:srgbClr val="004973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402733" y="4546026"/>
            <a:ext cx="624581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4973"/>
                </a:solidFill>
              </a:rPr>
              <a:t>P</a:t>
            </a:r>
            <a:r>
              <a:rPr lang="fr-FR" dirty="0" smtClean="0">
                <a:solidFill>
                  <a:srgbClr val="004973"/>
                </a:solidFill>
              </a:rPr>
              <a:t>osition transverse avec résolution millimétrique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49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4973"/>
                </a:solidFill>
              </a:rPr>
              <a:t>Etiquetage des ions avec une résolution de 100 </a:t>
            </a:r>
            <a:r>
              <a:rPr lang="fr-FR" dirty="0" err="1" smtClean="0">
                <a:solidFill>
                  <a:srgbClr val="004973"/>
                </a:solidFill>
              </a:rPr>
              <a:t>ps</a:t>
            </a:r>
            <a:r>
              <a:rPr lang="fr-FR" dirty="0" smtClean="0">
                <a:solidFill>
                  <a:srgbClr val="004973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49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4973"/>
                </a:solidFill>
              </a:rPr>
              <a:t>Grande dynamique (ion unique jusqu’aux intensités cliniques)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49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4973"/>
                </a:solidFill>
              </a:rPr>
              <a:t>Grands taux de comptage (jusqu’à 10</a:t>
            </a:r>
            <a:r>
              <a:rPr lang="fr-FR" dirty="0">
                <a:solidFill>
                  <a:srgbClr val="004973"/>
                </a:solidFill>
              </a:rPr>
              <a:t>0</a:t>
            </a:r>
            <a:r>
              <a:rPr lang="fr-FR" dirty="0" smtClean="0">
                <a:solidFill>
                  <a:srgbClr val="004973"/>
                </a:solidFill>
              </a:rPr>
              <a:t> MHz)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668" y="3990907"/>
            <a:ext cx="4388801" cy="2764535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-12041" y="2190037"/>
            <a:ext cx="3033657" cy="180087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182396" y="3412279"/>
            <a:ext cx="4113311" cy="5232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70C0"/>
                </a:solidFill>
              </a:rPr>
              <a:t>Caméra Compton : détection de Gamma-prompts</a:t>
            </a:r>
          </a:p>
          <a:p>
            <a:r>
              <a:rPr lang="fr-FR" sz="1400" dirty="0" err="1" smtClean="0">
                <a:solidFill>
                  <a:srgbClr val="0070C0"/>
                </a:solidFill>
              </a:rPr>
              <a:t>ClaRyS</a:t>
            </a:r>
            <a:r>
              <a:rPr lang="fr-FR" sz="1400" dirty="0" smtClean="0">
                <a:solidFill>
                  <a:srgbClr val="0070C0"/>
                </a:solidFill>
              </a:rPr>
              <a:t>  collaboration IP2I CPPM LPSC CREATIS</a:t>
            </a:r>
            <a:endParaRPr lang="fr-FR" sz="1400" dirty="0">
              <a:solidFill>
                <a:srgbClr val="0070C0"/>
              </a:solidFill>
            </a:endParaRPr>
          </a:p>
        </p:txBody>
      </p:sp>
      <p:cxnSp>
        <p:nvCxnSpPr>
          <p:cNvPr id="6" name="Connecteur droit avec flèche 5"/>
          <p:cNvCxnSpPr>
            <a:stCxn id="2" idx="5"/>
          </p:cNvCxnSpPr>
          <p:nvPr/>
        </p:nvCxnSpPr>
        <p:spPr>
          <a:xfrm flipV="1">
            <a:off x="2577347" y="3678626"/>
            <a:ext cx="605049" cy="4855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2879" y="0"/>
            <a:ext cx="11575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R&amp;D Monitorage 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de l’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</a:rPr>
              <a:t>hadronthérapie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 détection de protons et d’ions </a:t>
            </a:r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légers   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23102" y="773317"/>
            <a:ext cx="15679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smtClean="0">
                <a:solidFill>
                  <a:srgbClr val="004973"/>
                </a:solidFill>
              </a:rPr>
              <a:t>Simulation Geant4</a:t>
            </a:r>
            <a:endParaRPr lang="fr-FR" sz="1400" b="1" dirty="0">
              <a:solidFill>
                <a:srgbClr val="004973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633" y="1036909"/>
            <a:ext cx="3337809" cy="22371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4710" y="1109248"/>
            <a:ext cx="1330889" cy="40348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>
            <a:endCxn id="3" idx="0"/>
          </p:cNvCxnSpPr>
          <p:nvPr/>
        </p:nvCxnSpPr>
        <p:spPr>
          <a:xfrm flipV="1">
            <a:off x="2100649" y="1028555"/>
            <a:ext cx="411226" cy="1000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584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6497619" y="954107"/>
            <a:ext cx="5325035" cy="29633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428" y="3946124"/>
            <a:ext cx="3617415" cy="2911876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6836279" y="978434"/>
            <a:ext cx="4557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4973"/>
                </a:solidFill>
              </a:rPr>
              <a:t>Projet </a:t>
            </a:r>
            <a:r>
              <a:rPr lang="fr-FR" b="1" dirty="0" err="1" smtClean="0">
                <a:solidFill>
                  <a:srgbClr val="004973"/>
                </a:solidFill>
              </a:rPr>
              <a:t>MoniDiam</a:t>
            </a:r>
            <a:r>
              <a:rPr lang="fr-FR" b="1" dirty="0" smtClean="0">
                <a:solidFill>
                  <a:srgbClr val="004973"/>
                </a:solidFill>
              </a:rPr>
              <a:t> (LPSC) : Hodoscope diamant</a:t>
            </a:r>
            <a:endParaRPr lang="fr-FR" b="1" dirty="0">
              <a:solidFill>
                <a:srgbClr val="00497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6997625" y="1431835"/>
                <a:ext cx="4644189" cy="209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rgbClr val="004973"/>
                    </a:solidFill>
                  </a:rPr>
                  <a:t>	Cahier des charges:</a:t>
                </a:r>
              </a:p>
              <a:p>
                <a:endParaRPr lang="fr-FR" sz="1000" dirty="0" smtClean="0">
                  <a:solidFill>
                    <a:srgbClr val="004973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00497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mtClean="0">
                            <a:solidFill>
                              <a:srgbClr val="00497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004973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fr-FR" b="0" i="1" smtClean="0">
                        <a:solidFill>
                          <a:srgbClr val="00497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solidFill>
                          <a:srgbClr val="0049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100 </m:t>
                    </m:r>
                    <m:r>
                      <a:rPr lang="fr-FR" b="0" i="1" smtClean="0">
                        <a:solidFill>
                          <a:srgbClr val="0049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𝑝𝑠</m:t>
                    </m:r>
                  </m:oMath>
                </a14:m>
                <a:endParaRPr lang="fr-FR" b="0" dirty="0" smtClean="0">
                  <a:solidFill>
                    <a:srgbClr val="004973"/>
                  </a:solidFill>
                  <a:ea typeface="Cambria Math" panose="020405030504060302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fr-FR" sz="1000" b="0" dirty="0" smtClean="0">
                  <a:solidFill>
                    <a:srgbClr val="004973"/>
                  </a:solidFill>
                  <a:ea typeface="Cambria Math" panose="02040503050406030204" pitchFamily="18" charset="0"/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solidFill>
                      <a:srgbClr val="004973"/>
                    </a:solidFill>
                  </a:rPr>
                  <a:t>C</a:t>
                </a:r>
                <a:r>
                  <a:rPr lang="fr-FR" dirty="0" smtClean="0">
                    <a:solidFill>
                      <a:srgbClr val="004973"/>
                    </a:solidFill>
                  </a:rPr>
                  <a:t>omptage </a:t>
                </a:r>
                <a14:m>
                  <m:oMath xmlns:m="http://schemas.openxmlformats.org/officeDocument/2006/math">
                    <m:r>
                      <a:rPr lang="fr-FR" i="1" smtClean="0">
                        <a:solidFill>
                          <a:srgbClr val="0049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dirty="0" smtClean="0">
                    <a:solidFill>
                      <a:srgbClr val="004973"/>
                    </a:solidFill>
                  </a:rPr>
                  <a:t> 10 MHz/voie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fr-FR" sz="1000" dirty="0" smtClean="0">
                  <a:solidFill>
                    <a:srgbClr val="004973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fr-FR" dirty="0" smtClean="0">
                    <a:solidFill>
                      <a:srgbClr val="004973"/>
                    </a:solidFill>
                  </a:rPr>
                  <a:t>Résolution spatiale </a:t>
                </a:r>
                <a14:m>
                  <m:oMath xmlns:m="http://schemas.openxmlformats.org/officeDocument/2006/math">
                    <m:r>
                      <a:rPr lang="fr-FR" i="1" smtClean="0">
                        <a:solidFill>
                          <a:srgbClr val="0049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dirty="0" smtClean="0">
                    <a:solidFill>
                      <a:srgbClr val="004973"/>
                    </a:solidFill>
                  </a:rPr>
                  <a:t> 1 mm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fr-FR" sz="1000" dirty="0" smtClean="0">
                  <a:solidFill>
                    <a:srgbClr val="004973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fr-FR" dirty="0" smtClean="0">
                    <a:solidFill>
                      <a:srgbClr val="004973"/>
                    </a:solidFill>
                  </a:rPr>
                  <a:t>Résistant aux radiations </a:t>
                </a:r>
                <a:endParaRPr lang="fr-FR" dirty="0">
                  <a:solidFill>
                    <a:srgbClr val="004973"/>
                  </a:solidFill>
                </a:endParaRPr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625" y="1431835"/>
                <a:ext cx="4644189" cy="2092881"/>
              </a:xfrm>
              <a:prstGeom prst="rect">
                <a:avLst/>
              </a:prstGeom>
              <a:blipFill>
                <a:blip r:embed="rId4"/>
                <a:stretch>
                  <a:fillRect t="-1749" b="-37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6"/>
          <a:stretch/>
        </p:blipFill>
        <p:spPr bwMode="auto">
          <a:xfrm>
            <a:off x="637044" y="1110686"/>
            <a:ext cx="3732596" cy="256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llipse 14"/>
          <p:cNvSpPr/>
          <p:nvPr/>
        </p:nvSpPr>
        <p:spPr>
          <a:xfrm>
            <a:off x="2151457" y="1028555"/>
            <a:ext cx="720835" cy="6705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107576" y="4095512"/>
            <a:ext cx="6637469" cy="2659930"/>
          </a:xfrm>
          <a:prstGeom prst="roundRect">
            <a:avLst/>
          </a:prstGeom>
          <a:solidFill>
            <a:srgbClr val="FF0000">
              <a:alpha val="2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182880" y="4038461"/>
            <a:ext cx="4926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4973"/>
                </a:solidFill>
              </a:rPr>
              <a:t>Hodoscope : Détection de protons et d’ions légers</a:t>
            </a:r>
            <a:endParaRPr lang="fr-FR" b="1" dirty="0">
              <a:solidFill>
                <a:srgbClr val="004973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402733" y="4546026"/>
            <a:ext cx="624581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4973"/>
                </a:solidFill>
              </a:rPr>
              <a:t>P</a:t>
            </a:r>
            <a:r>
              <a:rPr lang="fr-FR" dirty="0" smtClean="0">
                <a:solidFill>
                  <a:srgbClr val="004973"/>
                </a:solidFill>
              </a:rPr>
              <a:t>osition transverse avec résolution millimétrique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49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4973"/>
                </a:solidFill>
              </a:rPr>
              <a:t>Etiquetage des ions avec une résolution de 100 </a:t>
            </a:r>
            <a:r>
              <a:rPr lang="fr-FR" dirty="0" err="1" smtClean="0">
                <a:solidFill>
                  <a:srgbClr val="004973"/>
                </a:solidFill>
              </a:rPr>
              <a:t>ps</a:t>
            </a:r>
            <a:r>
              <a:rPr lang="fr-FR" dirty="0" smtClean="0">
                <a:solidFill>
                  <a:srgbClr val="004973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49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4973"/>
                </a:solidFill>
              </a:rPr>
              <a:t>Grande dynamique (ion unique jusqu’aux intensités cliniques)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49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4973"/>
                </a:solidFill>
              </a:rPr>
              <a:t>Grands taux de comptage (jusqu’à 10</a:t>
            </a:r>
            <a:r>
              <a:rPr lang="fr-FR" dirty="0">
                <a:solidFill>
                  <a:srgbClr val="004973"/>
                </a:solidFill>
              </a:rPr>
              <a:t>0</a:t>
            </a:r>
            <a:r>
              <a:rPr lang="fr-FR" dirty="0" smtClean="0">
                <a:solidFill>
                  <a:srgbClr val="004973"/>
                </a:solidFill>
              </a:rPr>
              <a:t> MHz)</a:t>
            </a:r>
          </a:p>
        </p:txBody>
      </p:sp>
      <p:sp>
        <p:nvSpPr>
          <p:cNvPr id="33" name="Double flèche horizontale 32"/>
          <p:cNvSpPr/>
          <p:nvPr/>
        </p:nvSpPr>
        <p:spPr>
          <a:xfrm>
            <a:off x="6417615" y="5253888"/>
            <a:ext cx="637561" cy="335880"/>
          </a:xfrm>
          <a:prstGeom prst="leftRightArrow">
            <a:avLst/>
          </a:prstGeom>
          <a:solidFill>
            <a:srgbClr val="004973"/>
          </a:solidFill>
          <a:ln>
            <a:solidFill>
              <a:srgbClr val="0049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7528439" y="3493960"/>
            <a:ext cx="3263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Thèse S. </a:t>
            </a:r>
            <a:r>
              <a:rPr lang="fr-FR" b="1" dirty="0" err="1" smtClean="0"/>
              <a:t>Curtoni</a:t>
            </a:r>
            <a:r>
              <a:rPr lang="fr-FR" b="1" dirty="0" smtClean="0"/>
              <a:t> LPSC 2017-2020</a:t>
            </a:r>
            <a:endParaRPr lang="fr-FR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ML Gallin-Martel, Prospectives IN2P3-GT07 20-21 janvier 2020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15</a:t>
            </a:fld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814710" y="1109248"/>
            <a:ext cx="1330889" cy="40348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/>
          <p:cNvCxnSpPr/>
          <p:nvPr/>
        </p:nvCxnSpPr>
        <p:spPr>
          <a:xfrm flipV="1">
            <a:off x="2100649" y="1028555"/>
            <a:ext cx="411226" cy="1000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82879" y="0"/>
            <a:ext cx="11575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R&amp;D Monitorage 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de l’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</a:rPr>
              <a:t>hadronthérapie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 détection de protons et d’ions </a:t>
            </a:r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légers   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à coins arrondis 27"/>
          <p:cNvSpPr/>
          <p:nvPr/>
        </p:nvSpPr>
        <p:spPr>
          <a:xfrm>
            <a:off x="6949440" y="3793378"/>
            <a:ext cx="5105888" cy="29969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Rectangle à coins arrondis 28"/>
          <p:cNvSpPr/>
          <p:nvPr/>
        </p:nvSpPr>
        <p:spPr>
          <a:xfrm>
            <a:off x="6944210" y="595264"/>
            <a:ext cx="5105888" cy="29969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182880" y="973384"/>
            <a:ext cx="5059970" cy="290649"/>
          </a:xfrm>
          <a:prstGeom prst="roundRect">
            <a:avLst/>
          </a:prstGeom>
          <a:solidFill>
            <a:srgbClr val="004973"/>
          </a:solidFill>
          <a:ln>
            <a:solidFill>
              <a:srgbClr val="00497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/>
              <a:t>Développements en électronique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1"/>
          <a:stretch/>
        </p:blipFill>
        <p:spPr>
          <a:xfrm>
            <a:off x="9359084" y="5215322"/>
            <a:ext cx="1972467" cy="136202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398" y="2168363"/>
            <a:ext cx="2201827" cy="136569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2112" y="2163076"/>
            <a:ext cx="1763974" cy="136023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2675" t="2603" r="9727" b="3694"/>
          <a:stretch/>
        </p:blipFill>
        <p:spPr>
          <a:xfrm>
            <a:off x="7259052" y="5177111"/>
            <a:ext cx="2048043" cy="1391122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436112" y="1949710"/>
            <a:ext cx="5718179" cy="4089162"/>
            <a:chOff x="261101" y="2043850"/>
            <a:chExt cx="5718179" cy="408916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45" y="2585467"/>
              <a:ext cx="5624114" cy="33661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454A033-C216-419F-BE86-A3FC76DF0639}"/>
                </a:ext>
              </a:extLst>
            </p:cNvPr>
            <p:cNvSpPr/>
            <p:nvPr/>
          </p:nvSpPr>
          <p:spPr>
            <a:xfrm>
              <a:off x="3094314" y="2408481"/>
              <a:ext cx="2876945" cy="9917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9B41626-95A4-4609-9DD5-41338955CA96}"/>
                </a:ext>
              </a:extLst>
            </p:cNvPr>
            <p:cNvSpPr/>
            <p:nvPr/>
          </p:nvSpPr>
          <p:spPr>
            <a:xfrm>
              <a:off x="1311273" y="4653891"/>
              <a:ext cx="3060202" cy="1103707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CF1049-6548-4D89-8F18-E6755E63CABE}"/>
                </a:ext>
              </a:extLst>
            </p:cNvPr>
            <p:cNvSpPr/>
            <p:nvPr/>
          </p:nvSpPr>
          <p:spPr>
            <a:xfrm>
              <a:off x="261101" y="3127085"/>
              <a:ext cx="2546267" cy="1356684"/>
            </a:xfrm>
            <a:prstGeom prst="rect">
              <a:avLst/>
            </a:prstGeom>
            <a:noFill/>
            <a:ln w="38100">
              <a:solidFill>
                <a:srgbClr val="0537D9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311273" y="5753496"/>
              <a:ext cx="2137780" cy="3795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rgbClr val="00B050"/>
                  </a:solidFill>
                </a:rPr>
                <a:t>Etiquetage temporel</a:t>
              </a:r>
              <a:endParaRPr lang="fr-FR" b="1" dirty="0">
                <a:solidFill>
                  <a:srgbClr val="00B05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61101" y="2755590"/>
              <a:ext cx="1543635" cy="3795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537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rgbClr val="0537D9"/>
                  </a:solidFill>
                </a:rPr>
                <a:t>Etage d’entrée</a:t>
              </a:r>
              <a:endParaRPr lang="fr-FR" b="1" dirty="0">
                <a:solidFill>
                  <a:srgbClr val="0537D9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066674" y="2043850"/>
              <a:ext cx="1912606" cy="3795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rgbClr val="FF0000"/>
                  </a:solidFill>
                </a:rPr>
                <a:t>Etiquetage spatial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7971300" y="4019217"/>
            <a:ext cx="3433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004973"/>
                </a:solidFill>
              </a:rPr>
              <a:t>Préamplificateurs courant discrets</a:t>
            </a:r>
            <a:endParaRPr lang="fr-FR" b="1" dirty="0">
              <a:solidFill>
                <a:srgbClr val="004973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20849" y="1072689"/>
            <a:ext cx="1331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004973"/>
                </a:solidFill>
              </a:rPr>
              <a:t>ASIC 8 voies</a:t>
            </a:r>
            <a:endParaRPr lang="fr-FR" b="1" dirty="0">
              <a:solidFill>
                <a:srgbClr val="0049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82660" y="1447425"/>
            <a:ext cx="3693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4973"/>
                </a:solidFill>
              </a:rPr>
              <a:t>Technologie CMOS 130 nm (CERN)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4973"/>
                </a:solidFill>
              </a:rPr>
              <a:t>Résistant aux radiations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76136" y="4360826"/>
            <a:ext cx="3221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4973"/>
                </a:solidFill>
              </a:rPr>
              <a:t>En boîtier ou monté sur carte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4973"/>
                </a:solidFill>
              </a:rPr>
              <a:t>Solution alternative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83795" y="523685"/>
            <a:ext cx="3921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Projet R&amp;T transverse IN2P3 DIAMASIC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</a:rPr>
              <a:t>LPSC - LPC Caen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9249419" y="3784054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LPSC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16</a:t>
            </a:fld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182879" y="0"/>
            <a:ext cx="11575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R&amp;D Monitorage 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de l’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</a:rPr>
              <a:t>hadronthérapie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 détection de protons et d’ions </a:t>
            </a:r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légers   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30067" y="4845990"/>
            <a:ext cx="1936800" cy="738664"/>
          </a:xfrm>
          <a:prstGeom prst="rect">
            <a:avLst/>
          </a:prstGeom>
          <a:noFill/>
          <a:ln w="31750">
            <a:solidFill>
              <a:srgbClr val="7030A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Acquisition µTCA développée par </a:t>
            </a:r>
            <a:r>
              <a:rPr lang="fr-FR" sz="1400" dirty="0" err="1" smtClean="0"/>
              <a:t>ClaRyS</a:t>
            </a:r>
            <a:r>
              <a:rPr lang="fr-FR" sz="1400" dirty="0" smtClean="0"/>
              <a:t> (haut débit de données)</a:t>
            </a:r>
            <a:endParaRPr lang="fr-FR" sz="1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6256956" y="4476658"/>
            <a:ext cx="620170" cy="36933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7030A0"/>
                </a:solidFill>
              </a:rPr>
              <a:t>DAQ</a:t>
            </a:r>
            <a:endParaRPr lang="fr-FR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à coins arrondis 27"/>
          <p:cNvSpPr/>
          <p:nvPr/>
        </p:nvSpPr>
        <p:spPr>
          <a:xfrm>
            <a:off x="6949440" y="3793378"/>
            <a:ext cx="5105888" cy="29969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Rectangle à coins arrondis 28"/>
          <p:cNvSpPr/>
          <p:nvPr/>
        </p:nvSpPr>
        <p:spPr>
          <a:xfrm>
            <a:off x="6944210" y="595264"/>
            <a:ext cx="5105888" cy="29969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182880" y="973384"/>
            <a:ext cx="5059970" cy="290649"/>
          </a:xfrm>
          <a:prstGeom prst="roundRect">
            <a:avLst/>
          </a:prstGeom>
          <a:solidFill>
            <a:srgbClr val="004973"/>
          </a:solidFill>
          <a:ln>
            <a:solidFill>
              <a:srgbClr val="00497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/>
              <a:t>Développements en électronique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1"/>
          <a:stretch/>
        </p:blipFill>
        <p:spPr>
          <a:xfrm>
            <a:off x="9359084" y="5215322"/>
            <a:ext cx="1972467" cy="136202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398" y="2168363"/>
            <a:ext cx="2201827" cy="136569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2112" y="2163076"/>
            <a:ext cx="1763974" cy="136023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2675" t="2603" r="9727" b="3694"/>
          <a:stretch/>
        </p:blipFill>
        <p:spPr>
          <a:xfrm>
            <a:off x="7943920" y="5107152"/>
            <a:ext cx="1013579" cy="688468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436112" y="1949710"/>
            <a:ext cx="5718179" cy="4089162"/>
            <a:chOff x="261101" y="2043850"/>
            <a:chExt cx="5718179" cy="408916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45" y="2585467"/>
              <a:ext cx="5624114" cy="33661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454A033-C216-419F-BE86-A3FC76DF0639}"/>
                </a:ext>
              </a:extLst>
            </p:cNvPr>
            <p:cNvSpPr/>
            <p:nvPr/>
          </p:nvSpPr>
          <p:spPr>
            <a:xfrm>
              <a:off x="3094314" y="2408481"/>
              <a:ext cx="2876945" cy="9917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9B41626-95A4-4609-9DD5-41338955CA96}"/>
                </a:ext>
              </a:extLst>
            </p:cNvPr>
            <p:cNvSpPr/>
            <p:nvPr/>
          </p:nvSpPr>
          <p:spPr>
            <a:xfrm>
              <a:off x="1311273" y="4653891"/>
              <a:ext cx="3060202" cy="1103707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CF1049-6548-4D89-8F18-E6755E63CABE}"/>
                </a:ext>
              </a:extLst>
            </p:cNvPr>
            <p:cNvSpPr/>
            <p:nvPr/>
          </p:nvSpPr>
          <p:spPr>
            <a:xfrm>
              <a:off x="261101" y="3127085"/>
              <a:ext cx="2546267" cy="1356684"/>
            </a:xfrm>
            <a:prstGeom prst="rect">
              <a:avLst/>
            </a:prstGeom>
            <a:noFill/>
            <a:ln w="38100">
              <a:solidFill>
                <a:srgbClr val="0537D9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311273" y="5753496"/>
              <a:ext cx="2137780" cy="3795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rgbClr val="00B050"/>
                  </a:solidFill>
                </a:rPr>
                <a:t>Etiquetage temporel</a:t>
              </a:r>
              <a:endParaRPr lang="fr-FR" b="1" dirty="0">
                <a:solidFill>
                  <a:srgbClr val="00B05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61101" y="2755590"/>
              <a:ext cx="1543635" cy="3795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537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rgbClr val="0537D9"/>
                  </a:solidFill>
                </a:rPr>
                <a:t>Etage d’entrée</a:t>
              </a:r>
              <a:endParaRPr lang="fr-FR" b="1" dirty="0">
                <a:solidFill>
                  <a:srgbClr val="0537D9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066674" y="2043850"/>
              <a:ext cx="1912606" cy="3795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rgbClr val="FF0000"/>
                  </a:solidFill>
                </a:rPr>
                <a:t>Etiquetage spatial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7971300" y="4019217"/>
            <a:ext cx="3433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004973"/>
                </a:solidFill>
              </a:rPr>
              <a:t>Préamplificateurs courant discrets</a:t>
            </a:r>
            <a:endParaRPr lang="fr-FR" b="1" dirty="0">
              <a:solidFill>
                <a:srgbClr val="004973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20849" y="1072689"/>
            <a:ext cx="1331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004973"/>
                </a:solidFill>
              </a:rPr>
              <a:t>ASIC 8 voies</a:t>
            </a:r>
            <a:endParaRPr lang="fr-FR" b="1" dirty="0">
              <a:solidFill>
                <a:srgbClr val="0049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82660" y="1447425"/>
            <a:ext cx="3693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4973"/>
                </a:solidFill>
              </a:rPr>
              <a:t>Technologie CMOS 130 nm (CERN)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4973"/>
                </a:solidFill>
              </a:rPr>
              <a:t>Résistant aux radiations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76136" y="4360826"/>
            <a:ext cx="3221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4973"/>
                </a:solidFill>
              </a:rPr>
              <a:t>En boîtier ou monté sur carte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4973"/>
                </a:solidFill>
              </a:rPr>
              <a:t>Solution alternative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83795" y="523685"/>
            <a:ext cx="3921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Projet R&amp;T transverse IN2P3 DIAMASIC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</a:rPr>
              <a:t>LPSC - LPC Caen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9249419" y="3784054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LPSC 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9084" y="5215322"/>
            <a:ext cx="2609022" cy="1362029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8311498" y="5078179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LPSC 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761" y="5889662"/>
            <a:ext cx="1303895" cy="6846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23294" y="4620983"/>
            <a:ext cx="2287285" cy="159844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9990" y="4738843"/>
            <a:ext cx="2129714" cy="1471582"/>
          </a:xfrm>
          <a:prstGeom prst="rect">
            <a:avLst/>
          </a:prstGeom>
        </p:spPr>
      </p:pic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17</a:t>
            </a:fld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182879" y="0"/>
            <a:ext cx="11575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R&amp;D Monitorage 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de l’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</a:rPr>
              <a:t>hadronthérapie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 détection de protons et d’ions </a:t>
            </a:r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légers   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4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2880" y="0"/>
            <a:ext cx="109996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</a:rPr>
              <a:t>Prospectives en R&amp;D électronique diamant    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38600" y="1401147"/>
            <a:ext cx="808616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0070C0"/>
                </a:solidFill>
              </a:rPr>
              <a:t>Analyser les caractéristiques électriques de transistors MESFET </a:t>
            </a:r>
            <a:r>
              <a:rPr lang="fr-FR" sz="2400" dirty="0" smtClean="0">
                <a:solidFill>
                  <a:srgbClr val="0070C0"/>
                </a:solidFill>
              </a:rPr>
              <a:t>(</a:t>
            </a:r>
            <a:r>
              <a:rPr lang="fr-FR" sz="2400" dirty="0" err="1" smtClean="0">
                <a:solidFill>
                  <a:srgbClr val="0070C0"/>
                </a:solidFill>
              </a:rPr>
              <a:t>MEtal</a:t>
            </a:r>
            <a:r>
              <a:rPr lang="fr-FR" sz="2400" dirty="0" smtClean="0">
                <a:solidFill>
                  <a:srgbClr val="0070C0"/>
                </a:solidFill>
              </a:rPr>
              <a:t> </a:t>
            </a:r>
            <a:r>
              <a:rPr lang="fr-FR" sz="2400" dirty="0" err="1">
                <a:solidFill>
                  <a:srgbClr val="0070C0"/>
                </a:solidFill>
              </a:rPr>
              <a:t>Semiconductor</a:t>
            </a:r>
            <a:r>
              <a:rPr lang="fr-FR" sz="2400" dirty="0">
                <a:solidFill>
                  <a:srgbClr val="0070C0"/>
                </a:solidFill>
              </a:rPr>
              <a:t> Field </a:t>
            </a:r>
            <a:r>
              <a:rPr lang="fr-FR" sz="2400" dirty="0" err="1">
                <a:solidFill>
                  <a:srgbClr val="0070C0"/>
                </a:solidFill>
              </a:rPr>
              <a:t>Effect</a:t>
            </a:r>
            <a:r>
              <a:rPr lang="fr-FR" sz="2400" dirty="0">
                <a:solidFill>
                  <a:srgbClr val="0070C0"/>
                </a:solidFill>
              </a:rPr>
              <a:t> </a:t>
            </a:r>
            <a:r>
              <a:rPr lang="fr-FR" sz="2400" dirty="0" smtClean="0">
                <a:solidFill>
                  <a:srgbClr val="0070C0"/>
                </a:solidFill>
              </a:rPr>
              <a:t>Transistor)</a:t>
            </a:r>
            <a:r>
              <a:rPr lang="fr-FR" sz="2800" dirty="0" smtClean="0">
                <a:solidFill>
                  <a:srgbClr val="0070C0"/>
                </a:solidFill>
              </a:rPr>
              <a:t> </a:t>
            </a:r>
            <a:r>
              <a:rPr lang="fr-FR" sz="2400" dirty="0" smtClean="0">
                <a:solidFill>
                  <a:srgbClr val="0070C0"/>
                </a:solidFill>
              </a:rPr>
              <a:t>diamant</a:t>
            </a:r>
            <a:r>
              <a:rPr lang="fr-FR" sz="2400" dirty="0">
                <a:solidFill>
                  <a:srgbClr val="0070C0"/>
                </a:solidFill>
              </a:rPr>
              <a:t>, afin de vérifier la faisabilité d’un montage </a:t>
            </a:r>
            <a:r>
              <a:rPr lang="fr-FR" sz="2400" dirty="0" smtClean="0">
                <a:solidFill>
                  <a:srgbClr val="0070C0"/>
                </a:solidFill>
              </a:rPr>
              <a:t>amplificateur</a:t>
            </a:r>
          </a:p>
          <a:p>
            <a:pPr lvl="1"/>
            <a:endParaRPr lang="fr-FR" sz="2400" dirty="0" smtClean="0">
              <a:solidFill>
                <a:srgbClr val="0070C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0070C0"/>
                </a:solidFill>
              </a:rPr>
              <a:t>Collaboration </a:t>
            </a:r>
            <a:r>
              <a:rPr lang="fr-FR" sz="2400" dirty="0" smtClean="0">
                <a:solidFill>
                  <a:srgbClr val="0070C0"/>
                </a:solidFill>
              </a:rPr>
              <a:t>LPSC,  </a:t>
            </a:r>
            <a:r>
              <a:rPr lang="fr-FR" sz="2400" dirty="0">
                <a:solidFill>
                  <a:srgbClr val="0070C0"/>
                </a:solidFill>
              </a:rPr>
              <a:t>Institut </a:t>
            </a:r>
            <a:r>
              <a:rPr lang="fr-FR" sz="2400" dirty="0" smtClean="0">
                <a:solidFill>
                  <a:srgbClr val="0070C0"/>
                </a:solidFill>
              </a:rPr>
              <a:t>Néel, Startup DIAMFAB, </a:t>
            </a:r>
            <a:r>
              <a:rPr lang="fr-FR" sz="2400" dirty="0">
                <a:solidFill>
                  <a:srgbClr val="0070C0"/>
                </a:solidFill>
              </a:rPr>
              <a:t>Université de </a:t>
            </a:r>
            <a:r>
              <a:rPr lang="fr-FR" sz="2400" dirty="0" err="1">
                <a:solidFill>
                  <a:srgbClr val="0070C0"/>
                </a:solidFill>
              </a:rPr>
              <a:t>Tsukuba</a:t>
            </a:r>
            <a:r>
              <a:rPr lang="fr-FR" sz="2400" dirty="0">
                <a:solidFill>
                  <a:srgbClr val="0070C0"/>
                </a:solidFill>
              </a:rPr>
              <a:t> (Japon</a:t>
            </a:r>
            <a:r>
              <a:rPr lang="fr-FR" sz="2400" dirty="0" smtClean="0">
                <a:solidFill>
                  <a:srgbClr val="0070C0"/>
                </a:solidFill>
              </a:rPr>
              <a:t>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FR" sz="2400" dirty="0">
              <a:solidFill>
                <a:srgbClr val="0070C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0070C0"/>
                </a:solidFill>
              </a:rPr>
              <a:t>Stage master 1, F. Huc au LPSC en 2019, thèse en 2020 </a:t>
            </a:r>
            <a:r>
              <a:rPr lang="fr-FR" sz="2400" dirty="0" smtClean="0">
                <a:solidFill>
                  <a:srgbClr val="0070C0"/>
                </a:solidFill>
              </a:rPr>
              <a:t>?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FR" sz="2400" dirty="0">
              <a:solidFill>
                <a:srgbClr val="0070C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sz="2400" dirty="0" smtClean="0">
                <a:solidFill>
                  <a:srgbClr val="FF0000"/>
                </a:solidFill>
              </a:rPr>
              <a:t>Intérêt : résistance aux radiations pour très grande intensité faisceau futures R&amp;D moniteurs</a:t>
            </a:r>
          </a:p>
          <a:p>
            <a:pPr lvl="1"/>
            <a:endParaRPr lang="fr-FR" sz="2400" dirty="0" smtClean="0">
              <a:solidFill>
                <a:srgbClr val="0070C0"/>
              </a:solidFill>
            </a:endParaRPr>
          </a:p>
          <a:p>
            <a:pPr lvl="1"/>
            <a:endParaRPr lang="fr-FR" sz="2400" dirty="0">
              <a:solidFill>
                <a:srgbClr val="00206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8FB0E77-4A3D-405A-9478-10E9791718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96779" y="974645"/>
            <a:ext cx="2571974" cy="1485970"/>
          </a:xfrm>
          <a:prstGeom prst="rect">
            <a:avLst/>
          </a:prstGeom>
        </p:spPr>
      </p:pic>
      <p:pic>
        <p:nvPicPr>
          <p:cNvPr id="8" name="Image 7" descr="C:\Users\Florian\Downloads\61374865_368341120693978_6510794293270020096_n.png">
            <a:extLst>
              <a:ext uri="{FF2B5EF4-FFF2-40B4-BE49-F238E27FC236}">
                <a16:creationId xmlns:a16="http://schemas.microsoft.com/office/drawing/2014/main" id="{19721682-2E97-45D2-9FB4-00BC6420C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78" y="2723843"/>
            <a:ext cx="1083375" cy="901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916" y="2538181"/>
            <a:ext cx="1775514" cy="1781637"/>
          </a:xfrm>
          <a:prstGeom prst="rect">
            <a:avLst/>
          </a:prstGeom>
        </p:spPr>
      </p:pic>
      <p:sp>
        <p:nvSpPr>
          <p:cNvPr id="10" name="Rectangle à coins arrondis 9"/>
          <p:cNvSpPr/>
          <p:nvPr/>
        </p:nvSpPr>
        <p:spPr>
          <a:xfrm>
            <a:off x="4296783" y="1236175"/>
            <a:ext cx="7713233" cy="48915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4" y="4228003"/>
            <a:ext cx="3966936" cy="2128347"/>
          </a:xfrm>
          <a:prstGeom prst="rect">
            <a:avLst/>
          </a:prstGeom>
        </p:spPr>
      </p:pic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632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/>
          <p:cNvSpPr/>
          <p:nvPr/>
        </p:nvSpPr>
        <p:spPr>
          <a:xfrm>
            <a:off x="182880" y="0"/>
            <a:ext cx="119020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R&amp;D Monitorage 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de l’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</a:rPr>
              <a:t>hadronthérapie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 détection de protons et d’ions </a:t>
            </a:r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légers </a:t>
            </a:r>
          </a:p>
        </p:txBody>
      </p:sp>
      <p:sp>
        <p:nvSpPr>
          <p:cNvPr id="91" name="Rectangle à coins arrondis 90"/>
          <p:cNvSpPr/>
          <p:nvPr/>
        </p:nvSpPr>
        <p:spPr>
          <a:xfrm>
            <a:off x="136642" y="658964"/>
            <a:ext cx="5059970" cy="290649"/>
          </a:xfrm>
          <a:prstGeom prst="roundRect">
            <a:avLst/>
          </a:prstGeom>
          <a:solidFill>
            <a:srgbClr val="004973"/>
          </a:solidFill>
          <a:ln>
            <a:solidFill>
              <a:srgbClr val="00497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/>
              <a:t>Premier prototype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36" y="1094212"/>
            <a:ext cx="4871716" cy="3649225"/>
          </a:xfrm>
          <a:prstGeom prst="rect">
            <a:avLst/>
          </a:prstGeom>
        </p:spPr>
      </p:pic>
      <p:pic>
        <p:nvPicPr>
          <p:cNvPr id="169" name="Image 1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6243"/>
            <a:ext cx="504246" cy="64147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273664" y="4863203"/>
            <a:ext cx="444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8.5 </a:t>
            </a:r>
            <a:r>
              <a:rPr lang="fr-FR" dirty="0" err="1" smtClean="0"/>
              <a:t>keV</a:t>
            </a:r>
            <a:r>
              <a:rPr lang="fr-FR" dirty="0" smtClean="0"/>
              <a:t> ESRF ID21 X-ray </a:t>
            </a:r>
            <a:r>
              <a:rPr lang="fr-FR" dirty="0" err="1" smtClean="0"/>
              <a:t>Microscopy</a:t>
            </a:r>
            <a:r>
              <a:rPr lang="fr-FR" dirty="0" smtClean="0"/>
              <a:t> </a:t>
            </a:r>
            <a:r>
              <a:rPr lang="fr-FR" dirty="0" err="1" smtClean="0"/>
              <a:t>beamline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b="25652"/>
          <a:stretch/>
        </p:blipFill>
        <p:spPr>
          <a:xfrm>
            <a:off x="176130" y="4701973"/>
            <a:ext cx="1993716" cy="64207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t="8525"/>
          <a:stretch/>
        </p:blipFill>
        <p:spPr>
          <a:xfrm>
            <a:off x="6316949" y="718457"/>
            <a:ext cx="2271880" cy="2534579"/>
          </a:xfrm>
          <a:prstGeom prst="rect">
            <a:avLst/>
          </a:prstGeom>
        </p:spPr>
      </p:pic>
      <p:pic>
        <p:nvPicPr>
          <p:cNvPr id="170" name="Image 169"/>
          <p:cNvPicPr>
            <a:picLocks noChangeAspect="1"/>
          </p:cNvPicPr>
          <p:nvPr/>
        </p:nvPicPr>
        <p:blipFill rotWithShape="1">
          <a:blip r:embed="rId6"/>
          <a:srcRect l="8660" t="15702" r="6684" b="2824"/>
          <a:stretch/>
        </p:blipFill>
        <p:spPr>
          <a:xfrm>
            <a:off x="9514114" y="914401"/>
            <a:ext cx="2068286" cy="1752600"/>
          </a:xfrm>
          <a:prstGeom prst="rect">
            <a:avLst/>
          </a:prstGeom>
        </p:spPr>
      </p:pic>
      <p:pic>
        <p:nvPicPr>
          <p:cNvPr id="171" name="Image 170"/>
          <p:cNvPicPr>
            <a:picLocks noChangeAspect="1"/>
          </p:cNvPicPr>
          <p:nvPr/>
        </p:nvPicPr>
        <p:blipFill rotWithShape="1">
          <a:blip r:embed="rId7"/>
          <a:srcRect t="8730" b="9829"/>
          <a:stretch/>
        </p:blipFill>
        <p:spPr>
          <a:xfrm>
            <a:off x="7127943" y="3067977"/>
            <a:ext cx="4454457" cy="328749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304084" y="2883704"/>
            <a:ext cx="3258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Mesures de résolution en temps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738090" y="6180272"/>
            <a:ext cx="2778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Meilleur résultat </a:t>
            </a:r>
            <a:r>
              <a:rPr lang="el-GR" dirty="0" smtClean="0">
                <a:solidFill>
                  <a:srgbClr val="FF0000"/>
                </a:solidFill>
              </a:rPr>
              <a:t>σ</a:t>
            </a:r>
            <a:r>
              <a:rPr lang="fr-FR" baseline="-25000" dirty="0" smtClean="0">
                <a:solidFill>
                  <a:srgbClr val="FF0000"/>
                </a:solidFill>
              </a:rPr>
              <a:t>t</a:t>
            </a:r>
            <a:r>
              <a:rPr lang="fr-FR" dirty="0" smtClean="0">
                <a:solidFill>
                  <a:srgbClr val="FF0000"/>
                </a:solidFill>
              </a:rPr>
              <a:t> =103 </a:t>
            </a:r>
            <a:r>
              <a:rPr lang="fr-FR" dirty="0" err="1" smtClean="0">
                <a:solidFill>
                  <a:srgbClr val="FF0000"/>
                </a:solidFill>
              </a:rPr>
              <a:t>ps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19</a:t>
            </a:fld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182880" y="5315685"/>
            <a:ext cx="5951014" cy="1119224"/>
            <a:chOff x="182880" y="5315685"/>
            <a:chExt cx="5951014" cy="1119224"/>
          </a:xfrm>
        </p:grpSpPr>
        <p:grpSp>
          <p:nvGrpSpPr>
            <p:cNvPr id="84" name="Groupe 83"/>
            <p:cNvGrpSpPr>
              <a:grpSpLocks noChangeAspect="1"/>
            </p:cNvGrpSpPr>
            <p:nvPr/>
          </p:nvGrpSpPr>
          <p:grpSpPr>
            <a:xfrm>
              <a:off x="351847" y="5513959"/>
              <a:ext cx="5336865" cy="883047"/>
              <a:chOff x="551306" y="3649432"/>
              <a:chExt cx="10975611" cy="1815996"/>
            </a:xfrm>
          </p:grpSpPr>
          <p:grpSp>
            <p:nvGrpSpPr>
              <p:cNvPr id="85" name="Groupe 2"/>
              <p:cNvGrpSpPr/>
              <p:nvPr/>
            </p:nvGrpSpPr>
            <p:grpSpPr>
              <a:xfrm>
                <a:off x="551306" y="3649432"/>
                <a:ext cx="10975611" cy="1815996"/>
                <a:chOff x="-1031738" y="3721145"/>
                <a:chExt cx="14634148" cy="2421328"/>
              </a:xfrm>
            </p:grpSpPr>
            <p:pic>
              <p:nvPicPr>
                <p:cNvPr id="88" name="Image 140"/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14410" r="10796"/>
                <a:stretch/>
              </p:blipFill>
              <p:spPr>
                <a:xfrm>
                  <a:off x="5054601" y="3769004"/>
                  <a:ext cx="2349672" cy="2357503"/>
                </a:xfrm>
                <a:prstGeom prst="rect">
                  <a:avLst/>
                </a:prstGeom>
              </p:spPr>
            </p:pic>
            <p:pic>
              <p:nvPicPr>
                <p:cNvPr id="89" name="Image 141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430" t="2992" r="15821" b="6486"/>
                <a:stretch/>
              </p:blipFill>
              <p:spPr>
                <a:xfrm>
                  <a:off x="-1031738" y="3721145"/>
                  <a:ext cx="2558904" cy="2421328"/>
                </a:xfrm>
                <a:prstGeom prst="rect">
                  <a:avLst/>
                </a:prstGeom>
              </p:spPr>
            </p:pic>
            <p:pic>
              <p:nvPicPr>
                <p:cNvPr id="92" name="Image 142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12863"/>
                <a:stretch/>
              </p:blipFill>
              <p:spPr>
                <a:xfrm>
                  <a:off x="1795959" y="3769004"/>
                  <a:ext cx="2744311" cy="2357503"/>
                </a:xfrm>
                <a:prstGeom prst="rect">
                  <a:avLst/>
                </a:prstGeom>
              </p:spPr>
            </p:pic>
            <p:pic>
              <p:nvPicPr>
                <p:cNvPr id="94" name="Image 143"/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12246" r="2824"/>
                <a:stretch/>
              </p:blipFill>
              <p:spPr>
                <a:xfrm>
                  <a:off x="10928111" y="3769004"/>
                  <a:ext cx="2674299" cy="2357504"/>
                </a:xfrm>
                <a:prstGeom prst="rect">
                  <a:avLst/>
                </a:prstGeom>
              </p:spPr>
            </p:pic>
          </p:grpSp>
          <p:pic>
            <p:nvPicPr>
              <p:cNvPr id="87" name="Image 86"/>
              <p:cNvPicPr>
                <a:picLocks noChangeAspect="1"/>
              </p:cNvPicPr>
              <p:nvPr/>
            </p:nvPicPr>
            <p:blipFill rotWithShape="1">
              <a:blip r:embed="rId12"/>
              <a:srcRect l="11523"/>
              <a:stretch/>
            </p:blipFill>
            <p:spPr>
              <a:xfrm>
                <a:off x="7187498" y="3679267"/>
                <a:ext cx="2088748" cy="1769155"/>
              </a:xfrm>
              <a:prstGeom prst="rect">
                <a:avLst/>
              </a:prstGeom>
            </p:spPr>
          </p:pic>
        </p:grpSp>
        <p:sp>
          <p:nvSpPr>
            <p:cNvPr id="6" name="ZoneTexte 5"/>
            <p:cNvSpPr txBox="1"/>
            <p:nvPr/>
          </p:nvSpPr>
          <p:spPr>
            <a:xfrm>
              <a:off x="1689094" y="5315685"/>
              <a:ext cx="29722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Collaboration LPSC </a:t>
              </a:r>
              <a:r>
                <a:rPr lang="fr-FR" sz="1000" dirty="0" err="1" smtClean="0"/>
                <a:t>Institiut</a:t>
              </a:r>
              <a:r>
                <a:rPr lang="fr-FR" sz="1000" dirty="0" smtClean="0"/>
                <a:t> Néel plateforme </a:t>
              </a:r>
              <a:r>
                <a:rPr lang="fr-FR" sz="1000" dirty="0" err="1" smtClean="0"/>
                <a:t>NanoFab</a:t>
              </a:r>
              <a:endParaRPr lang="fr-FR" sz="1000" dirty="0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182880" y="5352284"/>
              <a:ext cx="5951014" cy="108262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1839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-171815" y="840891"/>
                <a:ext cx="12244072" cy="50665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2445" indent="-285750" algn="just">
                  <a:lnSpc>
                    <a:spcPct val="115000"/>
                  </a:lnSpc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fr-FR" b="1" dirty="0" smtClean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Développement </a:t>
                </a:r>
                <a:r>
                  <a:rPr lang="fr-FR" b="1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de nouvelles générations d'accélérateurs </a:t>
                </a:r>
                <a:r>
                  <a:rPr lang="fr-FR" b="1" dirty="0" smtClean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d'ions :</a:t>
                </a:r>
              </a:p>
              <a:p>
                <a:pPr marL="226695" algn="just">
                  <a:lnSpc>
                    <a:spcPct val="115000"/>
                  </a:lnSpc>
                  <a:spcAft>
                    <a:spcPts val="0"/>
                  </a:spcAft>
                </a:pPr>
                <a:endParaRPr lang="fr-FR" sz="800" dirty="0" smtClean="0">
                  <a:solidFill>
                    <a:srgbClr val="002060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969645" lvl="1" indent="-285750" algn="just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fr-FR" dirty="0" smtClean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Pour la physique nucléaire </a:t>
                </a:r>
                <a:r>
                  <a:rPr lang="fr-FR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et des hautes </a:t>
                </a:r>
                <a:r>
                  <a:rPr lang="fr-FR" dirty="0" smtClean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énergies, </a:t>
                </a:r>
              </a:p>
              <a:p>
                <a:pPr marL="683895" lvl="1" algn="just">
                  <a:lnSpc>
                    <a:spcPct val="115000"/>
                  </a:lnSpc>
                </a:pPr>
                <a:endParaRPr lang="fr-FR" sz="800" dirty="0">
                  <a:solidFill>
                    <a:srgbClr val="002060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969645" lvl="1" indent="-285750" algn="just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fr-FR" dirty="0" smtClean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les </a:t>
                </a:r>
                <a:r>
                  <a:rPr lang="fr-FR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applications médicales </a:t>
                </a:r>
                <a:r>
                  <a:rPr lang="fr-FR" dirty="0" smtClean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fr-FR" dirty="0" err="1" smtClean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hadronthérapie</a:t>
                </a:r>
                <a:r>
                  <a:rPr lang="fr-FR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, radiothérapies X ou par rayonnement synchrotron et flash </a:t>
                </a:r>
                <a:r>
                  <a:rPr lang="fr-FR" dirty="0" smtClean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thérapies</a:t>
                </a:r>
                <a:endParaRPr lang="fr-FR" dirty="0">
                  <a:solidFill>
                    <a:srgbClr val="002060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3895" lvl="1"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fr-FR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/>
                    </m:groupChr>
                    <m:r>
                      <a:rPr lang="fr-FR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dirty="0" smtClean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surveillance </a:t>
                </a:r>
                <a:r>
                  <a:rPr lang="fr-FR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très précise du faisceau avec un comptage rapide dans un environnement fortement radiatif. </a:t>
                </a:r>
                <a:endParaRPr lang="fr-FR" dirty="0" smtClean="0">
                  <a:solidFill>
                    <a:srgbClr val="002060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12445" indent="-285750" algn="just">
                  <a:lnSpc>
                    <a:spcPct val="115000"/>
                  </a:lnSpc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endParaRPr lang="fr-FR" dirty="0">
                  <a:solidFill>
                    <a:srgbClr val="002060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12445" indent="-285750" algn="just">
                  <a:lnSpc>
                    <a:spcPct val="115000"/>
                  </a:lnSpc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fr-FR" b="1" dirty="0" smtClean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Les </a:t>
                </a:r>
                <a:r>
                  <a:rPr lang="fr-FR" b="1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qualités intrinsèques du diamant </a:t>
                </a:r>
                <a:r>
                  <a:rPr lang="fr-FR" b="1" dirty="0" smtClean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: rapidité</a:t>
                </a:r>
                <a:r>
                  <a:rPr lang="fr-FR" b="1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, faible courant de fuite, excellent SNR, résistance aux </a:t>
                </a:r>
                <a:r>
                  <a:rPr lang="fr-FR" b="1" dirty="0" smtClean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radiations </a:t>
                </a:r>
                <a:endParaRPr lang="fr-FR" b="1" dirty="0">
                  <a:solidFill>
                    <a:srgbClr val="002060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3895" lvl="1"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fr-FR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/>
                    </m:groupChr>
                    <m:r>
                      <a:rPr lang="fr-F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dirty="0" smtClean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un excellent candidat pour répondre à de telles exigences de monitorage sur une large gamme dynamique d'une fraction de </a:t>
                </a:r>
                <a:r>
                  <a:rPr lang="fr-FR" dirty="0" err="1" smtClean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pA</a:t>
                </a:r>
                <a:r>
                  <a:rPr lang="fr-FR" dirty="0" smtClean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(particule unique) jusqu’au µA. </a:t>
                </a:r>
              </a:p>
              <a:p>
                <a:pPr marL="512445" indent="-285750" algn="just">
                  <a:lnSpc>
                    <a:spcPct val="115000"/>
                  </a:lnSpc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endParaRPr lang="fr-FR" dirty="0">
                  <a:solidFill>
                    <a:srgbClr val="002060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26695"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fr-FR" b="1" dirty="0" smtClean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           	 	Développement d’un moniteur pour faisceaux pulsés R&amp;T transverse DIAMTECH : </a:t>
                </a:r>
              </a:p>
              <a:p>
                <a:pPr marL="226695"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fr-FR" b="1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b="1" dirty="0" smtClean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             	collaboration LPSC SUBATECH ARRONAX</a:t>
                </a:r>
                <a:r>
                  <a:rPr lang="fr-FR" b="1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endParaRPr lang="fr-FR" b="1" dirty="0" smtClean="0">
                  <a:solidFill>
                    <a:srgbClr val="002060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055495" lvl="4"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fr-FR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/>
                    </m:groupChr>
                    <m:r>
                      <a:rPr lang="fr-F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dirty="0" smtClean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équiper </a:t>
                </a:r>
                <a:r>
                  <a:rPr lang="fr-FR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une ligne faisceau opérant en mode pulsé discontinu </a:t>
                </a:r>
                <a:endParaRPr lang="fr-FR" dirty="0" smtClean="0">
                  <a:solidFill>
                    <a:srgbClr val="002060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055495" lvl="4"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fr-FR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/>
                    </m:groupChr>
                    <m:r>
                      <a:rPr lang="fr-F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dirty="0" smtClean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applications </a:t>
                </a:r>
                <a:r>
                  <a:rPr lang="fr-FR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à la radiolyse </a:t>
                </a:r>
                <a:r>
                  <a:rPr lang="fr-FR" dirty="0" smtClean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et </a:t>
                </a:r>
                <a:r>
                  <a:rPr lang="fr-FR" dirty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exploration des techniques de thérapies « flash» en applications </a:t>
                </a:r>
                <a:r>
                  <a:rPr lang="fr-FR" dirty="0" smtClean="0">
                    <a:solidFill>
                      <a:srgbClr val="00206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médicales</a:t>
                </a:r>
                <a:r>
                  <a:rPr lang="fr-FR" dirty="0" smtClean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FR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1815" y="840891"/>
                <a:ext cx="12244072" cy="5066515"/>
              </a:xfrm>
              <a:prstGeom prst="rect">
                <a:avLst/>
              </a:prstGeom>
              <a:blipFill>
                <a:blip r:embed="rId2"/>
                <a:stretch>
                  <a:fillRect t="-241" r="-39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>
            <a:off x="4648200" y="273834"/>
            <a:ext cx="1975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0070C0"/>
                </a:solidFill>
              </a:rPr>
              <a:t>Le contexte </a:t>
            </a:r>
            <a:endParaRPr lang="fr-FR" sz="2800" b="1" dirty="0">
              <a:solidFill>
                <a:srgbClr val="0070C0"/>
              </a:solidFill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2</a:t>
            </a:fld>
            <a:endParaRPr lang="fr-FR"/>
          </a:p>
        </p:txBody>
      </p:sp>
      <p:sp>
        <p:nvSpPr>
          <p:cNvPr id="2" name="Flèche droite 1"/>
          <p:cNvSpPr/>
          <p:nvPr/>
        </p:nvSpPr>
        <p:spPr>
          <a:xfrm>
            <a:off x="457200" y="4630250"/>
            <a:ext cx="762000" cy="435428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1611086" y="4180114"/>
            <a:ext cx="10461171" cy="1771129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94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387936" y="3808078"/>
            <a:ext cx="3032751" cy="269680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r="13713"/>
          <a:stretch/>
        </p:blipFill>
        <p:spPr>
          <a:xfrm>
            <a:off x="5423382" y="878902"/>
            <a:ext cx="2071696" cy="2051297"/>
          </a:xfrm>
          <a:prstGeom prst="rect">
            <a:avLst/>
          </a:prstGeom>
        </p:spPr>
      </p:pic>
      <p:sp>
        <p:nvSpPr>
          <p:cNvPr id="26" name="Rectangle à coins arrondis 25"/>
          <p:cNvSpPr/>
          <p:nvPr/>
        </p:nvSpPr>
        <p:spPr>
          <a:xfrm>
            <a:off x="39216" y="764097"/>
            <a:ext cx="5542103" cy="209448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00639A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fr-FR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26915" y="2853459"/>
            <a:ext cx="2686187" cy="7115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Box 35"/>
          <p:cNvSpPr txBox="1"/>
          <p:nvPr/>
        </p:nvSpPr>
        <p:spPr>
          <a:xfrm>
            <a:off x="181857" y="516881"/>
            <a:ext cx="5461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2"/>
                </a:solidFill>
              </a:rPr>
              <a:t>           </a:t>
            </a:r>
          </a:p>
          <a:p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smtClean="0">
                <a:solidFill>
                  <a:schemeClr val="tx2"/>
                </a:solidFill>
              </a:rPr>
              <a:t>               </a:t>
            </a:r>
            <a:r>
              <a:rPr lang="en-US" b="1" dirty="0" smtClean="0">
                <a:solidFill>
                  <a:srgbClr val="FF0000"/>
                </a:solidFill>
              </a:rPr>
              <a:t>R&amp;T transverse IN2P3 DIAMTECH </a:t>
            </a:r>
          </a:p>
          <a:p>
            <a:endParaRPr lang="en-US" b="1" dirty="0">
              <a:solidFill>
                <a:schemeClr val="tx2"/>
              </a:solidFill>
            </a:endParaRPr>
          </a:p>
          <a:p>
            <a:pPr algn="ctr"/>
            <a:r>
              <a:rPr lang="en-US" b="1" dirty="0" err="1" smtClean="0">
                <a:solidFill>
                  <a:srgbClr val="0070C0"/>
                </a:solidFill>
              </a:rPr>
              <a:t>Mesure</a:t>
            </a:r>
            <a:r>
              <a:rPr lang="en-US" b="1" dirty="0" smtClean="0">
                <a:solidFill>
                  <a:srgbClr val="0070C0"/>
                </a:solidFill>
              </a:rPr>
              <a:t> de la </a:t>
            </a:r>
            <a:r>
              <a:rPr lang="en-US" b="1" dirty="0" err="1" smtClean="0">
                <a:solidFill>
                  <a:srgbClr val="0070C0"/>
                </a:solidFill>
              </a:rPr>
              <a:t>fluence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en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thérapie</a:t>
            </a:r>
            <a:r>
              <a:rPr lang="en-US" b="1" dirty="0" smtClean="0">
                <a:solidFill>
                  <a:srgbClr val="0070C0"/>
                </a:solidFill>
              </a:rPr>
              <a:t> par micro </a:t>
            </a:r>
            <a:r>
              <a:rPr lang="en-US" b="1" dirty="0" err="1" smtClean="0">
                <a:solidFill>
                  <a:srgbClr val="0070C0"/>
                </a:solidFill>
              </a:rPr>
              <a:t>faisceaux</a:t>
            </a:r>
            <a:r>
              <a:rPr lang="en-US" b="1" dirty="0" smtClean="0">
                <a:solidFill>
                  <a:srgbClr val="0070C0"/>
                </a:solidFill>
              </a:rPr>
              <a:t> MRT =  </a:t>
            </a:r>
            <a:r>
              <a:rPr lang="en-US" b="1" dirty="0">
                <a:solidFill>
                  <a:srgbClr val="0070C0"/>
                </a:solidFill>
              </a:rPr>
              <a:t>M</a:t>
            </a:r>
            <a:r>
              <a:rPr lang="en-US" b="1" dirty="0" smtClean="0">
                <a:solidFill>
                  <a:srgbClr val="0070C0"/>
                </a:solidFill>
              </a:rPr>
              <a:t>icro-beam </a:t>
            </a:r>
            <a:r>
              <a:rPr lang="en-US" b="1" dirty="0">
                <a:solidFill>
                  <a:srgbClr val="0070C0"/>
                </a:solidFill>
              </a:rPr>
              <a:t>R</a:t>
            </a:r>
            <a:r>
              <a:rPr lang="en-US" b="1" dirty="0" smtClean="0">
                <a:solidFill>
                  <a:srgbClr val="0070C0"/>
                </a:solidFill>
              </a:rPr>
              <a:t>adiation </a:t>
            </a:r>
            <a:r>
              <a:rPr lang="en-US" b="1" dirty="0">
                <a:solidFill>
                  <a:srgbClr val="0070C0"/>
                </a:solidFill>
              </a:rPr>
              <a:t>T</a:t>
            </a:r>
            <a:r>
              <a:rPr lang="en-US" b="1" dirty="0" smtClean="0">
                <a:solidFill>
                  <a:srgbClr val="0070C0"/>
                </a:solidFill>
              </a:rPr>
              <a:t>herapy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526" y="3887002"/>
            <a:ext cx="2719454" cy="185974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301"/>
            <a:ext cx="504246" cy="64147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2917"/>
          <a:stretch/>
        </p:blipFill>
        <p:spPr>
          <a:xfrm>
            <a:off x="7478934" y="840663"/>
            <a:ext cx="4462693" cy="179847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4867" r="10117" b="25717"/>
          <a:stretch/>
        </p:blipFill>
        <p:spPr>
          <a:xfrm>
            <a:off x="5930904" y="3314115"/>
            <a:ext cx="2313179" cy="2890363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8511843" y="5581374"/>
            <a:ext cx="30472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Gallin-Martel</a:t>
            </a:r>
            <a:r>
              <a:rPr lang="fr-FR" sz="1600" i="1" dirty="0"/>
              <a:t>, IEEE NSS-MIC </a:t>
            </a:r>
            <a:r>
              <a:rPr lang="fr-FR" sz="1600" i="1" dirty="0" smtClean="0"/>
              <a:t>2016</a:t>
            </a:r>
          </a:p>
          <a:p>
            <a:r>
              <a:rPr lang="fr-FR" sz="1200" i="1" dirty="0" smtClean="0"/>
              <a:t>Détecteur </a:t>
            </a:r>
            <a:r>
              <a:rPr lang="fr-FR" sz="1200" i="1" dirty="0" err="1" smtClean="0"/>
              <a:t>TraDeRa</a:t>
            </a:r>
            <a:r>
              <a:rPr lang="fr-FR" sz="1200" i="1" dirty="0" smtClean="0"/>
              <a:t> monitorage de la radiothérapie X conventionnelle Y. </a:t>
            </a:r>
            <a:r>
              <a:rPr lang="fr-FR" sz="1200" i="1" dirty="0" err="1" smtClean="0"/>
              <a:t>Arnoud</a:t>
            </a:r>
            <a:r>
              <a:rPr lang="fr-FR" sz="1200" i="1" dirty="0" smtClean="0"/>
              <a:t> et al. LPSC</a:t>
            </a:r>
            <a:endParaRPr lang="fr-FR" sz="1200" i="1" dirty="0"/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1524000" y="81888"/>
            <a:ext cx="9144000" cy="6926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Monitorage de la radiothérapie par rayonnement synchrotron 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30358" y="3083283"/>
            <a:ext cx="5542103" cy="2527496"/>
            <a:chOff x="1581212" y="3337269"/>
            <a:chExt cx="5542103" cy="2527496"/>
          </a:xfrm>
        </p:grpSpPr>
        <p:sp>
          <p:nvSpPr>
            <p:cNvPr id="31" name="Rectangle à coins arrondis 30"/>
            <p:cNvSpPr/>
            <p:nvPr/>
          </p:nvSpPr>
          <p:spPr>
            <a:xfrm>
              <a:off x="1581212" y="3770277"/>
              <a:ext cx="5542103" cy="2094488"/>
            </a:xfrm>
            <a:prstGeom prst="roundRect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00639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sp>
          <p:nvSpPr>
            <p:cNvPr id="32" name="ZoneTexte 62"/>
            <p:cNvSpPr txBox="1"/>
            <p:nvPr/>
          </p:nvSpPr>
          <p:spPr>
            <a:xfrm>
              <a:off x="3455915" y="3337269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fr-FR" sz="2400" b="1" dirty="0">
                <a:solidFill>
                  <a:srgbClr val="004973"/>
                </a:solidFill>
                <a:latin typeface="Calibri" panose="020F0502020204030204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84455" y="3770277"/>
              <a:ext cx="5153335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fr-FR" b="1" dirty="0" smtClean="0">
                  <a:solidFill>
                    <a:srgbClr val="002060"/>
                  </a:solidFill>
                  <a:latin typeface="Calibri" panose="020F0502020204030204"/>
                </a:rPr>
                <a:t>Monitorage de la radiothérapie par </a:t>
              </a:r>
            </a:p>
            <a:p>
              <a:pPr algn="ctr">
                <a:defRPr/>
              </a:pPr>
              <a:r>
                <a:rPr lang="fr-FR" b="1" dirty="0" smtClean="0">
                  <a:solidFill>
                    <a:srgbClr val="002060"/>
                  </a:solidFill>
                  <a:latin typeface="Calibri" panose="020F0502020204030204"/>
                </a:rPr>
                <a:t>rayonnement synchrotron</a:t>
              </a:r>
            </a:p>
            <a:p>
              <a:pPr algn="ctr">
                <a:defRPr/>
              </a:pPr>
              <a:r>
                <a:rPr lang="fr-FR" b="1" dirty="0" smtClean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endParaRPr lang="fr-FR" b="1" dirty="0">
                <a:solidFill>
                  <a:srgbClr val="002060"/>
                </a:solidFill>
                <a:latin typeface="Calibri" panose="020F0502020204030204"/>
              </a:endParaRPr>
            </a:p>
            <a:p>
              <a:pPr lvl="0"/>
              <a:r>
                <a:rPr lang="fr-FR" dirty="0">
                  <a:solidFill>
                    <a:srgbClr val="002060"/>
                  </a:solidFill>
                  <a:sym typeface="Wingdings" panose="05000000000000000000" pitchFamily="2" charset="2"/>
                </a:rPr>
                <a:t>	</a:t>
              </a:r>
              <a:r>
                <a:rPr lang="fr-FR" dirty="0">
                  <a:solidFill>
                    <a:srgbClr val="002060"/>
                  </a:solidFill>
                </a:rPr>
                <a:t> </a:t>
              </a:r>
              <a:r>
                <a:rPr lang="fr-FR" i="1" dirty="0" smtClean="0">
                  <a:solidFill>
                    <a:srgbClr val="002060"/>
                  </a:solidFill>
                </a:rPr>
                <a:t>Détection de rayon X</a:t>
              </a:r>
              <a:endParaRPr lang="fr-FR" b="1" dirty="0">
                <a:solidFill>
                  <a:srgbClr val="002060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fr-FR" b="1" dirty="0">
                  <a:solidFill>
                    <a:srgbClr val="002060"/>
                  </a:solidFill>
                  <a:latin typeface="Calibri" panose="020F0502020204030204"/>
                  <a:sym typeface="Wingdings" panose="05000000000000000000" pitchFamily="2" charset="2"/>
                </a:rPr>
                <a:t>	</a:t>
              </a:r>
              <a:r>
                <a:rPr lang="fr-FR" dirty="0">
                  <a:solidFill>
                    <a:srgbClr val="002060"/>
                  </a:solidFill>
                  <a:latin typeface="Calibri" panose="020F0502020204030204"/>
                  <a:sym typeface="Wingdings" panose="05000000000000000000" pitchFamily="2" charset="2"/>
                </a:rPr>
                <a:t></a:t>
              </a:r>
              <a:r>
                <a:rPr lang="fr-FR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fr-FR" i="1" dirty="0" smtClean="0">
                  <a:solidFill>
                    <a:srgbClr val="002060"/>
                  </a:solidFill>
                  <a:latin typeface="Calibri" panose="020F0502020204030204"/>
                </a:rPr>
                <a:t>Résolution </a:t>
              </a:r>
              <a:r>
                <a:rPr lang="fr-FR" i="1" dirty="0" smtClean="0">
                  <a:solidFill>
                    <a:srgbClr val="002060"/>
                  </a:solidFill>
                  <a:latin typeface="Calibri" panose="020F0502020204030204"/>
                </a:rPr>
                <a:t>spatiale (micro faisceaux)</a:t>
              </a:r>
              <a:endParaRPr lang="fr-FR" i="1" dirty="0">
                <a:solidFill>
                  <a:srgbClr val="002060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fr-FR" dirty="0">
                  <a:solidFill>
                    <a:srgbClr val="002060"/>
                  </a:solidFill>
                  <a:latin typeface="Calibri" panose="020F0502020204030204"/>
                </a:rPr>
                <a:t>	</a:t>
              </a:r>
              <a:r>
                <a:rPr lang="fr-FR" dirty="0">
                  <a:solidFill>
                    <a:srgbClr val="002060"/>
                  </a:solidFill>
                  <a:latin typeface="Calibri" panose="020F0502020204030204"/>
                  <a:sym typeface="Wingdings" panose="05000000000000000000" pitchFamily="2" charset="2"/>
                </a:rPr>
                <a:t></a:t>
              </a:r>
              <a:r>
                <a:rPr lang="fr-FR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fr-FR" i="1" dirty="0" smtClean="0">
                  <a:solidFill>
                    <a:srgbClr val="002060"/>
                  </a:solidFill>
                  <a:latin typeface="Calibri" panose="020F0502020204030204"/>
                </a:rPr>
                <a:t>Grande dynamique (Haut débit de dose)</a:t>
              </a:r>
              <a:endParaRPr lang="fr-FR" i="1" dirty="0">
                <a:solidFill>
                  <a:srgbClr val="002060"/>
                </a:solidFill>
                <a:latin typeface="Calibri" panose="020F0502020204030204"/>
              </a:endParaRPr>
            </a:p>
            <a:p>
              <a:pPr>
                <a:defRPr/>
              </a:pPr>
              <a:endParaRPr lang="fr-FR" b="1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</p:grpSp>
      <p:sp>
        <p:nvSpPr>
          <p:cNvPr id="36" name="Flèche droite 35"/>
          <p:cNvSpPr/>
          <p:nvPr/>
        </p:nvSpPr>
        <p:spPr>
          <a:xfrm>
            <a:off x="5386937" y="4269887"/>
            <a:ext cx="1079500" cy="76200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1592135" y="1841125"/>
            <a:ext cx="1682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Collaborations :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1134" y="2142424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 smtClean="0">
                <a:solidFill>
                  <a:schemeClr val="tx2"/>
                </a:solidFill>
              </a:rPr>
              <a:t>LPSC (IN2P3), STROBE (Université Grenoble Alpes)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400" b="1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 smtClean="0">
                <a:solidFill>
                  <a:schemeClr val="tx2"/>
                </a:solidFill>
              </a:rPr>
              <a:t>ESRF </a:t>
            </a:r>
            <a:r>
              <a:rPr lang="fr-FR" sz="1400" b="1" dirty="0">
                <a:solidFill>
                  <a:schemeClr val="tx2"/>
                </a:solidFill>
              </a:rPr>
              <a:t>l</a:t>
            </a:r>
            <a:r>
              <a:rPr lang="fr-FR" sz="1400" b="1" dirty="0" smtClean="0">
                <a:solidFill>
                  <a:schemeClr val="tx2"/>
                </a:solidFill>
              </a:rPr>
              <a:t>igne médicale</a:t>
            </a:r>
          </a:p>
        </p:txBody>
      </p:sp>
      <p:grpSp>
        <p:nvGrpSpPr>
          <p:cNvPr id="42" name="Groupe 41"/>
          <p:cNvGrpSpPr/>
          <p:nvPr/>
        </p:nvGrpSpPr>
        <p:grpSpPr>
          <a:xfrm>
            <a:off x="11489454" y="2036312"/>
            <a:ext cx="634105" cy="2696801"/>
            <a:chOff x="11489454" y="2036312"/>
            <a:chExt cx="634105" cy="2696801"/>
          </a:xfrm>
        </p:grpSpPr>
        <p:sp>
          <p:nvSpPr>
            <p:cNvPr id="39" name="Rectangle 38"/>
            <p:cNvSpPr/>
            <p:nvPr/>
          </p:nvSpPr>
          <p:spPr>
            <a:xfrm>
              <a:off x="11489454" y="2036312"/>
              <a:ext cx="634105" cy="269680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10699991" y="3217004"/>
              <a:ext cx="2171423" cy="268662"/>
            </a:xfrm>
            <a:prstGeom prst="rect">
              <a:avLst/>
            </a:prstGeom>
          </p:spPr>
        </p:pic>
      </p:grpSp>
      <p:sp>
        <p:nvSpPr>
          <p:cNvPr id="24" name="ZoneTexte 23"/>
          <p:cNvSpPr txBox="1"/>
          <p:nvPr/>
        </p:nvSpPr>
        <p:spPr>
          <a:xfrm>
            <a:off x="8684644" y="2841534"/>
            <a:ext cx="281197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 smtClean="0"/>
              <a:t>Détecteur = barrette de 8 diamants  </a:t>
            </a:r>
            <a:r>
              <a:rPr lang="fr-FR" sz="1350" dirty="0" err="1" smtClean="0"/>
              <a:t>sCVD</a:t>
            </a:r>
            <a:r>
              <a:rPr lang="fr-FR" sz="1350" dirty="0" smtClean="0"/>
              <a:t> (4.5 </a:t>
            </a:r>
            <a:r>
              <a:rPr lang="fr-FR" sz="1350" dirty="0"/>
              <a:t>× 4.5 mm² </a:t>
            </a:r>
            <a:r>
              <a:rPr lang="fr-FR" sz="1350" dirty="0" smtClean="0"/>
              <a:t>) métallisés par pistes   + QDC  ASIC 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11214446" y="1741714"/>
            <a:ext cx="0" cy="10909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5754942" y="2766560"/>
            <a:ext cx="1793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MRT: 50 µm </a:t>
            </a:r>
          </a:p>
          <a:p>
            <a:pPr algn="ctr"/>
            <a:r>
              <a:rPr lang="fr-FR" sz="1600" dirty="0" smtClean="0"/>
              <a:t>micro faisceaux</a:t>
            </a:r>
            <a:endParaRPr lang="fr-FR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30358" y="5875050"/>
            <a:ext cx="6540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Thèse N. </a:t>
            </a:r>
            <a:r>
              <a:rPr lang="fr-FR" b="1" dirty="0" err="1" smtClean="0"/>
              <a:t>Rosuel</a:t>
            </a:r>
            <a:r>
              <a:rPr lang="fr-FR" b="1" dirty="0" smtClean="0"/>
              <a:t> LPSC STROBE 2018-2021</a:t>
            </a:r>
          </a:p>
          <a:p>
            <a:r>
              <a:rPr lang="fr-FR" b="1" dirty="0" smtClean="0"/>
              <a:t>Tests en faisceau ESRF Grenoble + Synchrotron Melbourne en 2020</a:t>
            </a:r>
            <a:endParaRPr lang="fr-FR" b="1" dirty="0"/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11299670" y="3210542"/>
            <a:ext cx="21155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9013406" y="3803817"/>
            <a:ext cx="1705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 QDC </a:t>
            </a:r>
            <a:r>
              <a:rPr lang="fr-FR" b="1" dirty="0" smtClean="0">
                <a:solidFill>
                  <a:srgbClr val="FF0000"/>
                </a:solidFill>
              </a:rPr>
              <a:t>ASIC LPSC 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1664697" y="470803"/>
            <a:ext cx="100468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200" b="1" dirty="0" smtClean="0">
                <a:solidFill>
                  <a:srgbClr val="7030A0"/>
                </a:solidFill>
              </a:rPr>
              <a:t>Radiothérapies innovantes faisceaux </a:t>
            </a:r>
            <a:r>
              <a:rPr lang="fr-FR" sz="1200" b="1" dirty="0">
                <a:solidFill>
                  <a:srgbClr val="7030A0"/>
                </a:solidFill>
              </a:rPr>
              <a:t>de photons segmentés </a:t>
            </a:r>
            <a:r>
              <a:rPr lang="fr-FR" sz="1200" b="1" dirty="0" smtClean="0">
                <a:solidFill>
                  <a:srgbClr val="7030A0"/>
                </a:solidFill>
              </a:rPr>
              <a:t> </a:t>
            </a:r>
            <a:r>
              <a:rPr lang="fr-FR" sz="1200" b="1" dirty="0">
                <a:solidFill>
                  <a:srgbClr val="7030A0"/>
                </a:solidFill>
              </a:rPr>
              <a:t>spatialement </a:t>
            </a:r>
            <a:r>
              <a:rPr lang="fr-FR" sz="1200" b="1" dirty="0" smtClean="0">
                <a:solidFill>
                  <a:srgbClr val="7030A0"/>
                </a:solidFill>
              </a:rPr>
              <a:t> </a:t>
            </a:r>
            <a:r>
              <a:rPr lang="fr-FR" sz="1200" b="1" dirty="0">
                <a:solidFill>
                  <a:srgbClr val="7030A0"/>
                </a:solidFill>
              </a:rPr>
              <a:t>énergie </a:t>
            </a:r>
            <a:r>
              <a:rPr lang="fr-FR" sz="1200" b="1" dirty="0" smtClean="0">
                <a:solidFill>
                  <a:srgbClr val="7030A0"/>
                </a:solidFill>
              </a:rPr>
              <a:t>50-200 </a:t>
            </a:r>
            <a:r>
              <a:rPr lang="fr-FR" sz="1200" b="1" dirty="0" err="1" smtClean="0">
                <a:solidFill>
                  <a:srgbClr val="7030A0"/>
                </a:solidFill>
              </a:rPr>
              <a:t>keV</a:t>
            </a:r>
            <a:r>
              <a:rPr lang="fr-FR" sz="1200" b="1" dirty="0" smtClean="0">
                <a:solidFill>
                  <a:srgbClr val="7030A0"/>
                </a:solidFill>
              </a:rPr>
              <a:t> compensée par très haut </a:t>
            </a:r>
            <a:r>
              <a:rPr lang="fr-FR" sz="1200" b="1" dirty="0">
                <a:solidFill>
                  <a:srgbClr val="7030A0"/>
                </a:solidFill>
              </a:rPr>
              <a:t>débit de </a:t>
            </a:r>
            <a:r>
              <a:rPr lang="fr-FR" sz="1200" b="1" dirty="0" smtClean="0">
                <a:solidFill>
                  <a:srgbClr val="7030A0"/>
                </a:solidFill>
              </a:rPr>
              <a:t>dose </a:t>
            </a:r>
            <a:r>
              <a:rPr lang="fr-FR" sz="1200" b="1" dirty="0" smtClean="0">
                <a:solidFill>
                  <a:srgbClr val="7030A0"/>
                </a:solidFill>
              </a:rPr>
              <a:t>10</a:t>
            </a:r>
            <a:r>
              <a:rPr lang="fr-FR" sz="1200" b="1" baseline="30000" dirty="0">
                <a:solidFill>
                  <a:srgbClr val="7030A0"/>
                </a:solidFill>
              </a:rPr>
              <a:t>4</a:t>
            </a:r>
            <a:r>
              <a:rPr lang="fr-FR" sz="1200" b="1" baseline="30000" dirty="0" smtClean="0">
                <a:solidFill>
                  <a:srgbClr val="7030A0"/>
                </a:solidFill>
              </a:rPr>
              <a:t> </a:t>
            </a:r>
            <a:r>
              <a:rPr lang="fr-FR" sz="1200" b="1" dirty="0" smtClean="0">
                <a:solidFill>
                  <a:srgbClr val="7030A0"/>
                </a:solidFill>
              </a:rPr>
              <a:t>Gy/s </a:t>
            </a:r>
            <a:endParaRPr lang="fr-FR" sz="1200" dirty="0">
              <a:solidFill>
                <a:srgbClr val="7030A0"/>
              </a:solidFill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7090483" y="1896235"/>
            <a:ext cx="2451551" cy="2498005"/>
            <a:chOff x="7090483" y="1994209"/>
            <a:chExt cx="2451551" cy="2498005"/>
          </a:xfrm>
        </p:grpSpPr>
        <p:cxnSp>
          <p:nvCxnSpPr>
            <p:cNvPr id="19" name="Connecteur droit avec flèche 18"/>
            <p:cNvCxnSpPr/>
            <p:nvPr/>
          </p:nvCxnSpPr>
          <p:spPr>
            <a:xfrm flipH="1">
              <a:off x="8145656" y="1994209"/>
              <a:ext cx="1396378" cy="1434791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 flipH="1">
              <a:off x="7090483" y="3388555"/>
              <a:ext cx="1095798" cy="1103659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Connecteur droit avec flèche 39"/>
          <p:cNvCxnSpPr/>
          <p:nvPr/>
        </p:nvCxnSpPr>
        <p:spPr>
          <a:xfrm>
            <a:off x="9958118" y="3569313"/>
            <a:ext cx="1354" cy="2667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11441439" y="2017527"/>
            <a:ext cx="7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 smtClean="0">
                <a:solidFill>
                  <a:srgbClr val="FF0000"/>
                </a:solidFill>
              </a:rPr>
              <a:t>sCVD</a:t>
            </a:r>
            <a:r>
              <a:rPr lang="fr-FR" sz="1200" b="1" dirty="0" smtClean="0">
                <a:solidFill>
                  <a:srgbClr val="FF0000"/>
                </a:solidFill>
              </a:rPr>
              <a:t> x 8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0584453" y="976022"/>
            <a:ext cx="664029" cy="825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5"/>
          <a:srcRect l="71109" b="46873"/>
          <a:stretch/>
        </p:blipFill>
        <p:spPr>
          <a:xfrm>
            <a:off x="10906704" y="820330"/>
            <a:ext cx="1227742" cy="955479"/>
          </a:xfrm>
          <a:prstGeom prst="rect">
            <a:avLst/>
          </a:prstGeom>
        </p:spPr>
      </p:pic>
      <p:sp>
        <p:nvSpPr>
          <p:cNvPr id="51" name="Espace réservé de la date 5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 dirty="0"/>
          </a:p>
        </p:txBody>
      </p:sp>
      <p:sp>
        <p:nvSpPr>
          <p:cNvPr id="52" name="Espace réservé du pied de page 5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Gallin-Martel, Prospectives IN2P3-GT07 20-21 janvier 2020</a:t>
            </a:r>
            <a:endParaRPr lang="en-US" dirty="0"/>
          </a:p>
        </p:txBody>
      </p:sp>
      <p:sp>
        <p:nvSpPr>
          <p:cNvPr id="53" name="Espace réservé du numéro de diapositive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F28E-B611-B149-8696-0FEDE376838A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939265" y="904105"/>
            <a:ext cx="1002361" cy="28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730605" y="986023"/>
            <a:ext cx="11897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err="1" smtClean="0"/>
              <a:t>Diamond</a:t>
            </a:r>
            <a:r>
              <a:rPr lang="fr-FR" sz="800" dirty="0" smtClean="0"/>
              <a:t> 1D monitoring</a:t>
            </a:r>
          </a:p>
        </p:txBody>
      </p:sp>
    </p:spTree>
    <p:extLst>
      <p:ext uri="{BB962C8B-B14F-4D97-AF65-F5344CB8AC3E}">
        <p14:creationId xmlns:p14="http://schemas.microsoft.com/office/powerpoint/2010/main" val="253512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21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0" y="182880"/>
            <a:ext cx="9392956" cy="5955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300" dirty="0" smtClean="0"/>
          </a:p>
          <a:p>
            <a:pPr marL="400050" indent="-400050">
              <a:buFont typeface="+mj-lt"/>
              <a:buAutoNum type="romanUcPeriod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Les détecteurs diamants </a:t>
            </a:r>
          </a:p>
          <a:p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857250" lvl="1" indent="-4000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Performances attendues </a:t>
            </a:r>
          </a:p>
          <a:p>
            <a:pPr marL="857250" lvl="1" indent="-400050">
              <a:buFont typeface="Wingdings" panose="05000000000000000000" pitchFamily="2" charset="2"/>
              <a:buChar char="Ø"/>
            </a:pPr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857250" lvl="1" indent="-4000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Instrumentation détecteur</a:t>
            </a:r>
          </a:p>
          <a:p>
            <a:pPr marL="857250" lvl="1" indent="-400050">
              <a:buFont typeface="Wingdings" panose="05000000000000000000" pitchFamily="2" charset="2"/>
              <a:buChar char="Ø"/>
            </a:pPr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857250" lvl="1" indent="-4000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Performances mesurées en tests en faisceaux : GANIL ARRONAX ESRF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/>
            </a:pP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M</a:t>
            </a: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oniteurs faisceaux diamants : contrôle en ligne de faisceaux  </a:t>
            </a:r>
          </a:p>
          <a:p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Etat de l’art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Focus sur des R&amp;D en cours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 startAt="3"/>
            </a:pPr>
            <a:r>
              <a:rPr lang="fr-FR" b="1" dirty="0" smtClean="0">
                <a:solidFill>
                  <a:srgbClr val="002060"/>
                </a:solidFill>
              </a:rPr>
              <a:t>R&amp;D moniteur </a:t>
            </a:r>
            <a:r>
              <a:rPr lang="fr-FR" b="1" dirty="0">
                <a:solidFill>
                  <a:srgbClr val="002060"/>
                </a:solidFill>
              </a:rPr>
              <a:t>faisceau </a:t>
            </a:r>
            <a:r>
              <a:rPr lang="fr-FR" b="1" dirty="0" smtClean="0">
                <a:solidFill>
                  <a:srgbClr val="002060"/>
                </a:solidFill>
              </a:rPr>
              <a:t>diamant contrôle en ligne de faisceaux pulsés : prospectives à 10 ans</a:t>
            </a:r>
            <a:endParaRPr lang="fr-FR" b="1" dirty="0">
              <a:solidFill>
                <a:srgbClr val="002060"/>
              </a:solidFill>
            </a:endParaRPr>
          </a:p>
          <a:p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0070C0"/>
                </a:solidFill>
              </a:rPr>
              <a:t>Objectifs 2020-2030</a:t>
            </a:r>
            <a:endParaRPr lang="fr-FR" b="1" dirty="0">
              <a:solidFill>
                <a:srgbClr val="0070C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Premières preuves de concept et de faisabilité établies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 startAt="4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Conclusion et perspectives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30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82896" y="159246"/>
                <a:ext cx="8442847" cy="4575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26695" indent="180340"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fr-FR" b="1" dirty="0" smtClean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Le moniteur faisceau diamant </a:t>
                </a:r>
                <a:endParaRPr lang="fr-FR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12445" indent="-285750" algn="just">
                  <a:lnSpc>
                    <a:spcPct val="115000"/>
                  </a:lnSpc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fr-FR" dirty="0" smtClean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équipé </a:t>
                </a:r>
                <a:r>
                  <a:rPr lang="fr-FR" dirty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des plus grands capteurs possibles (&gt; 1 cm</a:t>
                </a:r>
                <a:r>
                  <a:rPr lang="fr-FR" baseline="30000" dirty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fr-FR" dirty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fr-FR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/>
                    </m:groupChr>
                    <m:r>
                      <a:rPr lang="fr-FR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dirty="0" smtClean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temps </a:t>
                </a:r>
                <a:r>
                  <a:rPr lang="fr-FR" dirty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de dérive rapide des porteurs de charge </a:t>
                </a:r>
                <a:r>
                  <a:rPr lang="fr-FR" dirty="0" smtClean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limiter </a:t>
                </a:r>
                <a:r>
                  <a:rPr lang="fr-FR" dirty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le courant détecteur (impulsions </a:t>
                </a:r>
                <a:r>
                  <a:rPr lang="fr-FR" dirty="0" smtClean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très </a:t>
                </a:r>
                <a:r>
                  <a:rPr lang="fr-FR" dirty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intenses). </a:t>
                </a:r>
                <a:endParaRPr lang="fr-FR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12445" indent="-285750" algn="just">
                  <a:lnSpc>
                    <a:spcPct val="115000"/>
                  </a:lnSpc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endParaRPr lang="fr-FR" sz="8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12445" indent="-285750" algn="just">
                  <a:lnSpc>
                    <a:spcPct val="115000"/>
                  </a:lnSpc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fr-FR" dirty="0" smtClean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épaisseur </a:t>
                </a:r>
                <a:r>
                  <a:rPr lang="fr-FR" dirty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des diamants </a:t>
                </a:r>
                <a:r>
                  <a:rPr lang="fr-FR" dirty="0" smtClean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optimisée + lecture par </a:t>
                </a:r>
                <a:r>
                  <a:rPr lang="fr-FR" dirty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pistes métalliques </a:t>
                </a:r>
                <a:r>
                  <a:rPr lang="fr-FR" dirty="0" smtClean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double face : </a:t>
                </a:r>
                <a:endParaRPr lang="fr-FR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3895" lvl="1"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fr-FR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/>
                    </m:groupChr>
                    <m:r>
                      <a:rPr lang="fr-F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dirty="0" smtClean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atteindre </a:t>
                </a:r>
                <a:r>
                  <a:rPr lang="fr-FR" dirty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une bonne résolution spatiale </a:t>
                </a:r>
                <a:endParaRPr lang="fr-FR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3895" lvl="1"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fr-FR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/>
                    </m:groupChr>
                    <m:r>
                      <a:rPr lang="fr-F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dirty="0" smtClean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diminuer </a:t>
                </a:r>
                <a:r>
                  <a:rPr lang="fr-FR" dirty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la capacité du détecteur. </a:t>
                </a:r>
                <a:endParaRPr lang="fr-FR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969645" lvl="1" indent="-285750" algn="just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endParaRPr lang="fr-FR" sz="8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12445" indent="-285750" algn="just">
                  <a:lnSpc>
                    <a:spcPct val="115000"/>
                  </a:lnSpc>
                  <a:buFont typeface="Wingdings" panose="05000000000000000000" pitchFamily="2" charset="2"/>
                  <a:buChar char="Ø"/>
                </a:pPr>
                <a:r>
                  <a:rPr lang="fr-FR" dirty="0" smtClean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diamants assemblés en </a:t>
                </a:r>
                <a:r>
                  <a:rPr lang="fr-FR" dirty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mosaïque pour couvrir la zone de détection </a:t>
                </a:r>
                <a:r>
                  <a:rPr lang="fr-FR" dirty="0" smtClean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requise            </a:t>
                </a:r>
                <a:r>
                  <a:rPr lang="fr-FR" dirty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(4 diamants de 1 cm</a:t>
                </a:r>
                <a:r>
                  <a:rPr lang="fr-FR" baseline="30000" dirty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fr-FR" dirty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 </a:t>
                </a:r>
                <a:endParaRPr lang="fr-FR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12445" indent="-285750" algn="just">
                  <a:lnSpc>
                    <a:spcPct val="115000"/>
                  </a:lnSpc>
                  <a:buFont typeface="Wingdings" panose="05000000000000000000" pitchFamily="2" charset="2"/>
                  <a:buChar char="Ø"/>
                </a:pPr>
                <a:endParaRPr lang="fr-FR" sz="8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12445" indent="-285750" algn="just">
                  <a:lnSpc>
                    <a:spcPct val="115000"/>
                  </a:lnSpc>
                  <a:buFont typeface="Wingdings" panose="05000000000000000000" pitchFamily="2" charset="2"/>
                  <a:buChar char="Ø"/>
                </a:pPr>
                <a:r>
                  <a:rPr lang="fr-FR" dirty="0" smtClean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développement </a:t>
                </a:r>
                <a:r>
                  <a:rPr lang="fr-FR" dirty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d'une électronique de lecture intégrée (comptage rapide, intégration de charge QDC) </a:t>
                </a:r>
                <a:r>
                  <a:rPr lang="fr-FR" dirty="0" smtClean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un </a:t>
                </a:r>
                <a:r>
                  <a:rPr lang="fr-FR" dirty="0">
                    <a:solidFill>
                      <a:srgbClr val="00206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système d'acquisition de données (USB/Ethernet</a:t>
                </a:r>
                <a:r>
                  <a:rPr lang="fr-FR" dirty="0" smtClean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marL="512445" indent="-285750" algn="just">
                  <a:lnSpc>
                    <a:spcPct val="115000"/>
                  </a:lnSpc>
                  <a:buFont typeface="Wingdings" panose="05000000000000000000" pitchFamily="2" charset="2"/>
                  <a:buChar char="Ø"/>
                </a:pPr>
                <a:endParaRPr lang="fr-FR" dirty="0" smtClean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26695" algn="just">
                  <a:lnSpc>
                    <a:spcPct val="115000"/>
                  </a:lnSpc>
                </a:pPr>
                <a:endParaRPr lang="fr-FR" sz="800" dirty="0" smtClean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96" y="159246"/>
                <a:ext cx="8442847" cy="4575099"/>
              </a:xfrm>
              <a:prstGeom prst="rect">
                <a:avLst/>
              </a:prstGeom>
              <a:blipFill>
                <a:blip r:embed="rId2"/>
                <a:stretch>
                  <a:fillRect t="-133" r="-5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744" y="443046"/>
            <a:ext cx="3300186" cy="111249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195767" y="215153"/>
            <a:ext cx="15728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F. Poirier et al., IMAC 2019</a:t>
            </a:r>
            <a:endParaRPr lang="fr-FR" sz="1000" dirty="0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22</a:t>
            </a:fld>
            <a:endParaRPr lang="fr-FR"/>
          </a:p>
        </p:txBody>
      </p:sp>
      <p:sp>
        <p:nvSpPr>
          <p:cNvPr id="3" name="Rectangle à coins arrondis 2"/>
          <p:cNvSpPr/>
          <p:nvPr/>
        </p:nvSpPr>
        <p:spPr>
          <a:xfrm>
            <a:off x="24205" y="215153"/>
            <a:ext cx="12080709" cy="4648049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24205" y="4959275"/>
            <a:ext cx="12080709" cy="13970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5767" y="1787425"/>
            <a:ext cx="1930008" cy="155572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30813" y="4959275"/>
            <a:ext cx="9751387" cy="1466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6695" algn="just">
              <a:lnSpc>
                <a:spcPct val="115000"/>
              </a:lnSpc>
            </a:pPr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Objectifs 2020-2030 </a:t>
            </a:r>
          </a:p>
          <a:p>
            <a:pPr marL="512445" indent="-28575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équiper une ligne faisceau opérant en mode pulsé discontinu = </a:t>
            </a: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diagnostic faisceau </a:t>
            </a:r>
          </a:p>
          <a:p>
            <a:pPr marL="512445" indent="-28575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endParaRPr lang="fr-FR" sz="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2445" indent="-28575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moniteur pour la radiothérapie « flash » qui est une des thérapies innovantes (</a:t>
            </a:r>
            <a:r>
              <a:rPr lang="en-GB" dirty="0">
                <a:solidFill>
                  <a:srgbClr val="FF0000"/>
                </a:solidFill>
              </a:rPr>
              <a:t>100 </a:t>
            </a:r>
            <a:r>
              <a:rPr lang="en-GB" dirty="0" err="1">
                <a:solidFill>
                  <a:srgbClr val="FF0000"/>
                </a:solidFill>
              </a:rPr>
              <a:t>Gy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en</a:t>
            </a:r>
            <a:r>
              <a:rPr lang="en-GB" dirty="0">
                <a:solidFill>
                  <a:srgbClr val="FF0000"/>
                </a:solidFill>
              </a:rPr>
              <a:t> 0.1 </a:t>
            </a:r>
            <a:r>
              <a:rPr lang="en-GB" dirty="0" err="1">
                <a:solidFill>
                  <a:srgbClr val="FF0000"/>
                </a:solidFill>
              </a:rPr>
              <a:t>ms</a:t>
            </a:r>
            <a:r>
              <a:rPr lang="en-GB" dirty="0">
                <a:solidFill>
                  <a:srgbClr val="FF0000"/>
                </a:solidFill>
              </a:rPr>
              <a:t>)</a:t>
            </a:r>
            <a:endParaRPr lang="fr-FR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8120" y="4160562"/>
            <a:ext cx="795908" cy="61414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t="15452"/>
          <a:stretch/>
        </p:blipFill>
        <p:spPr>
          <a:xfrm>
            <a:off x="9952204" y="3581400"/>
            <a:ext cx="1707869" cy="105222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6940" y="3321410"/>
            <a:ext cx="1118267" cy="76967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911455" y="4343944"/>
            <a:ext cx="3401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R&amp;T transverse IN2P3 DIAMTECH 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2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23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0" y="182880"/>
            <a:ext cx="9392956" cy="5955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300" dirty="0" smtClean="0"/>
          </a:p>
          <a:p>
            <a:pPr marL="400050" indent="-400050">
              <a:buFont typeface="+mj-lt"/>
              <a:buAutoNum type="romanUcPeriod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Les détecteurs diamants </a:t>
            </a:r>
          </a:p>
          <a:p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857250" lvl="1" indent="-4000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Performances attendues </a:t>
            </a:r>
          </a:p>
          <a:p>
            <a:pPr marL="857250" lvl="1" indent="-400050">
              <a:buFont typeface="Wingdings" panose="05000000000000000000" pitchFamily="2" charset="2"/>
              <a:buChar char="Ø"/>
            </a:pPr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857250" lvl="1" indent="-4000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Instrumentation détecteur</a:t>
            </a:r>
          </a:p>
          <a:p>
            <a:pPr marL="857250" lvl="1" indent="-400050">
              <a:buFont typeface="Wingdings" panose="05000000000000000000" pitchFamily="2" charset="2"/>
              <a:buChar char="Ø"/>
            </a:pPr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857250" lvl="1" indent="-4000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Performances mesurées en tests en faisceaux : GANIL ARRONAX ESRF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/>
            </a:pP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M</a:t>
            </a: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oniteurs faisceaux diamants : contrôle en ligne de faisceaux  </a:t>
            </a:r>
          </a:p>
          <a:p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Etat de l’art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Focus sur des R&amp;D en cours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 startAt="3"/>
            </a:pPr>
            <a:r>
              <a:rPr lang="fr-FR" b="1" dirty="0" smtClean="0">
                <a:solidFill>
                  <a:srgbClr val="002060"/>
                </a:solidFill>
              </a:rPr>
              <a:t>R&amp;D moniteur </a:t>
            </a:r>
            <a:r>
              <a:rPr lang="fr-FR" b="1" dirty="0">
                <a:solidFill>
                  <a:srgbClr val="002060"/>
                </a:solidFill>
              </a:rPr>
              <a:t>faisceau </a:t>
            </a:r>
            <a:r>
              <a:rPr lang="fr-FR" b="1" dirty="0" smtClean="0">
                <a:solidFill>
                  <a:srgbClr val="002060"/>
                </a:solidFill>
              </a:rPr>
              <a:t>diamant contrôle en ligne de faisceaux pulsés : prospectives à 10 ans</a:t>
            </a:r>
            <a:endParaRPr lang="fr-FR" b="1" dirty="0">
              <a:solidFill>
                <a:srgbClr val="002060"/>
              </a:solidFill>
            </a:endParaRPr>
          </a:p>
          <a:p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Objectifs 2020-2030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b="1" dirty="0">
              <a:solidFill>
                <a:srgbClr val="0070C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0070C0"/>
                </a:solidFill>
              </a:rPr>
              <a:t>Premières preuves de concept et de faisabilité établies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 startAt="4"/>
            </a:pPr>
            <a:r>
              <a:rPr lang="fr-FR" b="1" dirty="0" smtClean="0">
                <a:solidFill>
                  <a:srgbClr val="002060"/>
                </a:solidFill>
              </a:rPr>
              <a:t>Conclusion et perspectives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1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446466" y="622922"/>
            <a:ext cx="11475225" cy="21378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7134" y="86795"/>
            <a:ext cx="11994777" cy="576064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Mesure Efficacité de détection en faisceaux de protons de 68 MeV à ARRONAX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975671" y="3643964"/>
            <a:ext cx="5945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4973"/>
                </a:solidFill>
              </a:rPr>
              <a:t>Sélection des événements 1 proton  </a:t>
            </a:r>
            <a:r>
              <a:rPr lang="fr-FR" dirty="0">
                <a:solidFill>
                  <a:srgbClr val="004973"/>
                </a:solidFill>
              </a:rPr>
              <a:t>(</a:t>
            </a:r>
            <a:r>
              <a:rPr lang="fr-FR" b="1" dirty="0">
                <a:solidFill>
                  <a:srgbClr val="00A249"/>
                </a:solidFill>
              </a:rPr>
              <a:t>mono</a:t>
            </a:r>
            <a:r>
              <a:rPr lang="fr-FR" dirty="0">
                <a:solidFill>
                  <a:srgbClr val="004973"/>
                </a:solidFill>
              </a:rPr>
              <a:t> &amp; </a:t>
            </a:r>
            <a:r>
              <a:rPr lang="fr-FR" b="1" dirty="0" smtClean="0">
                <a:solidFill>
                  <a:srgbClr val="00A249"/>
                </a:solidFill>
              </a:rPr>
              <a:t>plastique</a:t>
            </a:r>
            <a:r>
              <a:rPr lang="fr-FR" dirty="0" smtClean="0">
                <a:solidFill>
                  <a:srgbClr val="004973"/>
                </a:solidFill>
              </a:rPr>
              <a:t>)</a:t>
            </a:r>
            <a:endParaRPr lang="fr-FR" dirty="0">
              <a:solidFill>
                <a:srgbClr val="00497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838200" y="838210"/>
                <a:ext cx="4989723" cy="1723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rgbClr val="004973"/>
                    </a:solidFill>
                  </a:rPr>
                  <a:t>Protons 68 MeV</a:t>
                </a:r>
                <a:endParaRPr lang="fr-FR" dirty="0">
                  <a:solidFill>
                    <a:srgbClr val="004973"/>
                  </a:solidFill>
                </a:endParaRPr>
              </a:p>
              <a:p>
                <a:endParaRPr lang="fr-FR" sz="800" dirty="0">
                  <a:solidFill>
                    <a:srgbClr val="004973"/>
                  </a:solidFill>
                </a:endParaRPr>
              </a:p>
              <a:p>
                <a:r>
                  <a:rPr lang="el-GR" dirty="0">
                    <a:solidFill>
                      <a:srgbClr val="004973"/>
                    </a:solidFill>
                  </a:rPr>
                  <a:t>Δ</a:t>
                </a:r>
                <a:r>
                  <a:rPr lang="el-GR" dirty="0" smtClean="0">
                    <a:solidFill>
                      <a:srgbClr val="004973"/>
                    </a:solidFill>
                  </a:rPr>
                  <a:t>𝐸</a:t>
                </a:r>
                <a:r>
                  <a:rPr lang="el-GR" baseline="-25000" dirty="0" smtClean="0">
                    <a:solidFill>
                      <a:srgbClr val="004973"/>
                    </a:solidFill>
                  </a:rPr>
                  <a:t>𝑑𝑖𝑎𝑚</a:t>
                </a:r>
                <a:r>
                  <a:rPr lang="fr-FR" baseline="-25000" dirty="0" err="1" smtClean="0">
                    <a:solidFill>
                      <a:srgbClr val="004973"/>
                    </a:solidFill>
                  </a:rPr>
                  <a:t>ant</a:t>
                </a:r>
                <a:r>
                  <a:rPr lang="el-GR" baseline="-25000" dirty="0" smtClean="0">
                    <a:solidFill>
                      <a:srgbClr val="004973"/>
                    </a:solidFill>
                  </a:rPr>
                  <a:t> </a:t>
                </a:r>
                <a:r>
                  <a:rPr lang="el-GR" dirty="0">
                    <a:solidFill>
                      <a:srgbClr val="004973"/>
                    </a:solidFill>
                  </a:rPr>
                  <a:t>(𝜖=300µ𝑚)=1 𝑀𝑒𝑉</a:t>
                </a:r>
              </a:p>
              <a:p>
                <a:endParaRPr lang="fr-FR" dirty="0">
                  <a:solidFill>
                    <a:srgbClr val="004973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rgbClr val="00497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fr-FR" i="1">
                                <a:solidFill>
                                  <a:srgbClr val="00497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004973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  <m:sub>
                        <m:r>
                          <a:rPr lang="fr-FR" i="1">
                            <a:solidFill>
                              <a:srgbClr val="004973"/>
                            </a:solidFill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  <m:r>
                      <a:rPr lang="fr-FR" i="1">
                        <a:solidFill>
                          <a:srgbClr val="004973"/>
                        </a:solidFill>
                        <a:latin typeface="Cambria Math" panose="02040503050406030204" pitchFamily="18" charset="0"/>
                      </a:rPr>
                      <m:t>=50 </m:t>
                    </m:r>
                    <m:r>
                      <a:rPr lang="fr-FR" i="1">
                        <a:solidFill>
                          <a:srgbClr val="004973"/>
                        </a:solidFill>
                        <a:latin typeface="Cambria Math" panose="02040503050406030204" pitchFamily="18" charset="0"/>
                      </a:rPr>
                      <m:t>𝑓𝐴</m:t>
                    </m:r>
                  </m:oMath>
                </a14:m>
                <a:r>
                  <a:rPr lang="fr-FR" dirty="0">
                    <a:solidFill>
                      <a:srgbClr val="004973"/>
                    </a:solidFill>
                  </a:rPr>
                  <a:t> </a:t>
                </a:r>
              </a:p>
              <a:p>
                <a:endParaRPr lang="fr-FR" sz="800" dirty="0">
                  <a:solidFill>
                    <a:srgbClr val="004973"/>
                  </a:solidFill>
                </a:endParaRPr>
              </a:p>
              <a:p>
                <a:r>
                  <a:rPr lang="fr-FR" dirty="0">
                    <a:solidFill>
                      <a:srgbClr val="004973"/>
                    </a:solidFill>
                  </a:rPr>
                  <a:t>RF = 33 MHz (33 ns) </a:t>
                </a: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838210"/>
                <a:ext cx="4989723" cy="1723549"/>
              </a:xfrm>
              <a:prstGeom prst="rect">
                <a:avLst/>
              </a:prstGeom>
              <a:blipFill>
                <a:blip r:embed="rId2"/>
                <a:stretch>
                  <a:fillRect l="-1100" t="-2128" b="-49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1975671" y="4151250"/>
                <a:ext cx="6309725" cy="39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>
                    <a:solidFill>
                      <a:srgbClr val="004973"/>
                    </a:solidFill>
                  </a:rPr>
                  <a:t>Sommation des signaux des faces opposées: </a:t>
                </a:r>
                <a:r>
                  <a:rPr lang="fr-FR" dirty="0">
                    <a:solidFill>
                      <a:srgbClr val="004973"/>
                    </a:solidFill>
                  </a:rPr>
                  <a:t>SNR → SNR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rgbClr val="0049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ad>
                      <m:radPr>
                        <m:degHide m:val="on"/>
                        <m:ctrlPr>
                          <a:rPr lang="fr-FR" i="1">
                            <a:solidFill>
                              <a:srgbClr val="00497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i="1">
                            <a:solidFill>
                              <a:srgbClr val="00497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fr-FR" dirty="0">
                  <a:solidFill>
                    <a:srgbClr val="004973"/>
                  </a:solidFill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5671" y="4151250"/>
                <a:ext cx="6309725" cy="396327"/>
              </a:xfrm>
              <a:prstGeom prst="rect">
                <a:avLst/>
              </a:prstGeom>
              <a:blipFill>
                <a:blip r:embed="rId3"/>
                <a:stretch>
                  <a:fillRect l="-580" t="-1538" b="-246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3410999" y="5323545"/>
                <a:ext cx="2915991" cy="62235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solidFill>
                                <a:srgbClr val="00497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rgbClr val="00497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ε</m:t>
                          </m:r>
                        </m:e>
                        <m:sub/>
                      </m:sSub>
                      <m:r>
                        <a:rPr lang="fr-FR">
                          <a:solidFill>
                            <a:srgbClr val="004973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00497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solidFill>
                                    <a:srgbClr val="00497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>
                                  <a:solidFill>
                                    <a:srgbClr val="004973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>
                                  <a:solidFill>
                                    <a:srgbClr val="004973"/>
                                  </a:solidFill>
                                  <a:latin typeface="Cambria Math" panose="02040503050406030204" pitchFamily="18" charset="0"/>
                                </a:rPr>
                                <m:t>triple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>
                                  <a:solidFill>
                                    <a:srgbClr val="00497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>
                                  <a:solidFill>
                                    <a:srgbClr val="004973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>
                                  <a:solidFill>
                                    <a:srgbClr val="004973"/>
                                  </a:solidFill>
                                  <a:latin typeface="Cambria Math" panose="02040503050406030204" pitchFamily="18" charset="0"/>
                                </a:rPr>
                                <m:t>double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fr-FR" i="1">
                              <a:solidFill>
                                <a:srgbClr val="00497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>
                              <a:solidFill>
                                <a:srgbClr val="004973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fr-FR" i="1">
                                  <a:solidFill>
                                    <a:srgbClr val="00497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497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>
                                      <a:solidFill>
                                        <a:srgbClr val="004973"/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>
                                      <a:solidFill>
                                        <a:srgbClr val="004973"/>
                                      </a:solidFill>
                                      <a:latin typeface="Cambria Math" panose="02040503050406030204" pitchFamily="18" charset="0"/>
                                    </a:rPr>
                                    <m:t>random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497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>
                                      <a:solidFill>
                                        <a:srgbClr val="004973"/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>
                                      <a:solidFill>
                                        <a:srgbClr val="004973"/>
                                      </a:solidFill>
                                      <a:latin typeface="Cambria Math" panose="02040503050406030204" pitchFamily="18" charset="0"/>
                                    </a:rPr>
                                    <m:t>double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FR" dirty="0">
                  <a:solidFill>
                    <a:srgbClr val="004973"/>
                  </a:solidFill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999" y="5323545"/>
                <a:ext cx="2915991" cy="6223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/>
          <a:srcRect t="8662" r="7741"/>
          <a:stretch/>
        </p:blipFill>
        <p:spPr>
          <a:xfrm>
            <a:off x="8172292" y="3318286"/>
            <a:ext cx="3567332" cy="273276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/>
          <a:srcRect l="43742" r="43801" b="79679"/>
          <a:stretch/>
        </p:blipFill>
        <p:spPr>
          <a:xfrm>
            <a:off x="4205205" y="622922"/>
            <a:ext cx="714615" cy="51166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5763" y="686345"/>
            <a:ext cx="4717769" cy="207439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8599290" y="1723542"/>
            <a:ext cx="1187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/>
              <a:t>WaveCatcher</a:t>
            </a:r>
            <a:r>
              <a:rPr lang="fr-FR" sz="1200" dirty="0" smtClean="0"/>
              <a:t> numériseur rapide </a:t>
            </a:r>
            <a:endParaRPr lang="fr-FR" sz="12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60811" y="2954685"/>
            <a:ext cx="912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4973"/>
                </a:solidFill>
              </a:rPr>
              <a:t>Mesure de l’efficacité de détection de 3 diamants </a:t>
            </a:r>
            <a:r>
              <a:rPr lang="fr-FR" b="1" dirty="0" err="1" smtClean="0">
                <a:solidFill>
                  <a:srgbClr val="004973"/>
                </a:solidFill>
              </a:rPr>
              <a:t>polycristallins</a:t>
            </a:r>
            <a:r>
              <a:rPr lang="fr-FR" b="1" dirty="0" smtClean="0">
                <a:solidFill>
                  <a:srgbClr val="004973"/>
                </a:solidFill>
              </a:rPr>
              <a:t> par post-analyse des données</a:t>
            </a:r>
            <a:endParaRPr lang="fr-FR" b="1" dirty="0">
              <a:solidFill>
                <a:srgbClr val="004973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08173" y="5945895"/>
            <a:ext cx="3369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4973"/>
                </a:solidFill>
              </a:rPr>
              <a:t>(1.5 </a:t>
            </a:r>
            <a:r>
              <a:rPr lang="fr-FR" dirty="0">
                <a:solidFill>
                  <a:srgbClr val="004973"/>
                </a:solidFill>
              </a:rPr>
              <a:t>ns </a:t>
            </a:r>
            <a:r>
              <a:rPr lang="fr-FR" dirty="0" smtClean="0">
                <a:solidFill>
                  <a:srgbClr val="004973"/>
                </a:solidFill>
              </a:rPr>
              <a:t>de fenêtre de coïncidence)</a:t>
            </a:r>
            <a:endParaRPr lang="fr-FR" dirty="0">
              <a:solidFill>
                <a:srgbClr val="004973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060406" y="5974753"/>
            <a:ext cx="4963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Efficacité </a:t>
            </a:r>
            <a:r>
              <a:rPr lang="fr-FR" b="1" dirty="0">
                <a:solidFill>
                  <a:srgbClr val="FF0000"/>
                </a:solidFill>
              </a:rPr>
              <a:t>&gt; 95 % </a:t>
            </a:r>
            <a:r>
              <a:rPr lang="fr-FR" b="1" dirty="0" smtClean="0">
                <a:solidFill>
                  <a:srgbClr val="FF0000"/>
                </a:solidFill>
              </a:rPr>
              <a:t>avec diamants </a:t>
            </a:r>
            <a:r>
              <a:rPr lang="fr-FR" b="1" dirty="0" err="1" smtClean="0">
                <a:solidFill>
                  <a:srgbClr val="FF0000"/>
                </a:solidFill>
              </a:rPr>
              <a:t>polycristallins</a:t>
            </a:r>
            <a:r>
              <a:rPr lang="fr-FR" b="1" dirty="0" smtClean="0">
                <a:solidFill>
                  <a:srgbClr val="FF0000"/>
                </a:solidFill>
              </a:rPr>
              <a:t> CVD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0815" y="649957"/>
            <a:ext cx="1042717" cy="1042717"/>
          </a:xfrm>
          <a:prstGeom prst="rect">
            <a:avLst/>
          </a:prstGeom>
        </p:spPr>
      </p:pic>
      <p:grpSp>
        <p:nvGrpSpPr>
          <p:cNvPr id="19" name="Groupe 18"/>
          <p:cNvGrpSpPr/>
          <p:nvPr/>
        </p:nvGrpSpPr>
        <p:grpSpPr>
          <a:xfrm>
            <a:off x="3178335" y="2062020"/>
            <a:ext cx="1257300" cy="636407"/>
            <a:chOff x="9745579" y="4106619"/>
            <a:chExt cx="1676400" cy="848542"/>
          </a:xfrm>
        </p:grpSpPr>
        <p:sp>
          <p:nvSpPr>
            <p:cNvPr id="20" name="ZoneTexte 19"/>
            <p:cNvSpPr txBox="1"/>
            <p:nvPr/>
          </p:nvSpPr>
          <p:spPr>
            <a:xfrm>
              <a:off x="9951882" y="4106619"/>
              <a:ext cx="498427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/>
                <a:t>3 ns</a:t>
              </a:r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9745579" y="4353236"/>
              <a:ext cx="1676400" cy="601925"/>
              <a:chOff x="9745579" y="4353236"/>
              <a:chExt cx="1676400" cy="601925"/>
            </a:xfrm>
          </p:grpSpPr>
          <p:grpSp>
            <p:nvGrpSpPr>
              <p:cNvPr id="22" name="Groupe 21"/>
              <p:cNvGrpSpPr/>
              <p:nvPr/>
            </p:nvGrpSpPr>
            <p:grpSpPr>
              <a:xfrm>
                <a:off x="9745579" y="4353236"/>
                <a:ext cx="1676400" cy="296780"/>
                <a:chOff x="8975558" y="4237098"/>
                <a:chExt cx="1676400" cy="296780"/>
              </a:xfrm>
            </p:grpSpPr>
            <p:cxnSp>
              <p:nvCxnSpPr>
                <p:cNvPr id="26" name="Connecteur droit 25"/>
                <p:cNvCxnSpPr/>
                <p:nvPr/>
              </p:nvCxnSpPr>
              <p:spPr>
                <a:xfrm>
                  <a:off x="8975558" y="4523874"/>
                  <a:ext cx="288758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cteur droit 26"/>
                <p:cNvCxnSpPr/>
                <p:nvPr/>
              </p:nvCxnSpPr>
              <p:spPr>
                <a:xfrm>
                  <a:off x="9561095" y="4523874"/>
                  <a:ext cx="802105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27"/>
                <p:cNvCxnSpPr/>
                <p:nvPr/>
              </p:nvCxnSpPr>
              <p:spPr>
                <a:xfrm>
                  <a:off x="9264316" y="4245119"/>
                  <a:ext cx="288758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cteur droit 28"/>
                <p:cNvCxnSpPr/>
                <p:nvPr/>
              </p:nvCxnSpPr>
              <p:spPr>
                <a:xfrm rot="5400000">
                  <a:off x="9408695" y="4381477"/>
                  <a:ext cx="288758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cteur droit 29"/>
                <p:cNvCxnSpPr/>
                <p:nvPr/>
              </p:nvCxnSpPr>
              <p:spPr>
                <a:xfrm rot="5400000">
                  <a:off x="9127961" y="4389499"/>
                  <a:ext cx="288758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cteur droit 30"/>
                <p:cNvCxnSpPr/>
                <p:nvPr/>
              </p:nvCxnSpPr>
              <p:spPr>
                <a:xfrm rot="5400000">
                  <a:off x="10218821" y="4389499"/>
                  <a:ext cx="288758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31"/>
                <p:cNvCxnSpPr/>
                <p:nvPr/>
              </p:nvCxnSpPr>
              <p:spPr>
                <a:xfrm>
                  <a:off x="10363200" y="4245119"/>
                  <a:ext cx="288758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ZoneTexte 22"/>
              <p:cNvSpPr txBox="1"/>
              <p:nvPr/>
            </p:nvSpPr>
            <p:spPr>
              <a:xfrm>
                <a:off x="10368780" y="4647385"/>
                <a:ext cx="575371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/>
                  <a:t>33 ns</a:t>
                </a:r>
              </a:p>
            </p:txBody>
          </p:sp>
          <p:cxnSp>
            <p:nvCxnSpPr>
              <p:cNvPr id="24" name="Connecteur droit avec flèche 23"/>
              <p:cNvCxnSpPr/>
              <p:nvPr/>
            </p:nvCxnSpPr>
            <p:spPr>
              <a:xfrm>
                <a:off x="10034337" y="4699445"/>
                <a:ext cx="1122255" cy="59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ZoneTexte 33"/>
          <p:cNvSpPr txBox="1"/>
          <p:nvPr/>
        </p:nvSpPr>
        <p:spPr>
          <a:xfrm>
            <a:off x="1975671" y="4635646"/>
            <a:ext cx="630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4973"/>
                </a:solidFill>
              </a:rPr>
              <a:t> Distribution de la mesure en efficacité en fonction du seuil appliqué au signal diamant</a:t>
            </a:r>
            <a:endParaRPr lang="fr-FR" dirty="0">
              <a:solidFill>
                <a:srgbClr val="004973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2700" y="729479"/>
            <a:ext cx="2014225" cy="1924704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10"/>
          <a:srcRect r="73019"/>
          <a:stretch/>
        </p:blipFill>
        <p:spPr>
          <a:xfrm>
            <a:off x="4700757" y="1904445"/>
            <a:ext cx="663520" cy="826640"/>
          </a:xfrm>
          <a:prstGeom prst="rect">
            <a:avLst/>
          </a:prstGeom>
        </p:spPr>
      </p:pic>
      <p:pic>
        <p:nvPicPr>
          <p:cNvPr id="35" name="Imag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0" t="22820" r="2644" b="24358"/>
          <a:stretch/>
        </p:blipFill>
        <p:spPr>
          <a:xfrm>
            <a:off x="5657687" y="690154"/>
            <a:ext cx="496231" cy="317129"/>
          </a:xfrm>
          <a:prstGeom prst="rect">
            <a:avLst/>
          </a:prstGeom>
        </p:spPr>
      </p:pic>
      <p:pic>
        <p:nvPicPr>
          <p:cNvPr id="36" name="Imag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0" t="22820" r="2644" b="24358"/>
          <a:stretch/>
        </p:blipFill>
        <p:spPr>
          <a:xfrm>
            <a:off x="6201343" y="690154"/>
            <a:ext cx="496231" cy="317129"/>
          </a:xfrm>
          <a:prstGeom prst="rect">
            <a:avLst/>
          </a:prstGeom>
        </p:spPr>
      </p:pic>
      <p:grpSp>
        <p:nvGrpSpPr>
          <p:cNvPr id="39" name="Groupe 38"/>
          <p:cNvGrpSpPr/>
          <p:nvPr/>
        </p:nvGrpSpPr>
        <p:grpSpPr>
          <a:xfrm>
            <a:off x="86448" y="3344556"/>
            <a:ext cx="1718601" cy="1203021"/>
            <a:chOff x="86448" y="3344556"/>
            <a:chExt cx="1718601" cy="1203021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6448" y="3344556"/>
              <a:ext cx="1718601" cy="1203021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1066800" y="4159058"/>
              <a:ext cx="653143" cy="362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0" name="Espace réservé de la date 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 dirty="0"/>
          </a:p>
        </p:txBody>
      </p:sp>
      <p:sp>
        <p:nvSpPr>
          <p:cNvPr id="41" name="Espace réservé du pied de page 4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ML Gallin-Martel, Prospectives IN2P3-GT07 20-21 janvier 2020</a:t>
            </a:r>
            <a:endParaRPr lang="en-US" dirty="0"/>
          </a:p>
        </p:txBody>
      </p:sp>
      <p:sp>
        <p:nvSpPr>
          <p:cNvPr id="42" name="Espace réservé du numéro de diapositive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F28E-B611-B149-8696-0FEDE37683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4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993" y="556411"/>
            <a:ext cx="2787067" cy="1659979"/>
          </a:xfrm>
          <a:prstGeom prst="rect">
            <a:avLst/>
          </a:prstGeom>
        </p:spPr>
      </p:pic>
      <p:sp>
        <p:nvSpPr>
          <p:cNvPr id="31" name="Rectangle à coins arrondis 30"/>
          <p:cNvSpPr/>
          <p:nvPr/>
        </p:nvSpPr>
        <p:spPr>
          <a:xfrm>
            <a:off x="7354035" y="581294"/>
            <a:ext cx="4823012" cy="61960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ZoneTexte 97"/>
          <p:cNvSpPr txBox="1"/>
          <p:nvPr/>
        </p:nvSpPr>
        <p:spPr>
          <a:xfrm>
            <a:off x="7411049" y="5946753"/>
            <a:ext cx="3351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Comptage des protons dans les pulses</a:t>
            </a:r>
            <a:endParaRPr lang="fr-FR" sz="1600" dirty="0"/>
          </a:p>
        </p:txBody>
      </p:sp>
      <p:sp>
        <p:nvSpPr>
          <p:cNvPr id="59" name="ZoneTexte 58"/>
          <p:cNvSpPr txBox="1"/>
          <p:nvPr/>
        </p:nvSpPr>
        <p:spPr>
          <a:xfrm>
            <a:off x="89254" y="58074"/>
            <a:ext cx="1159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Performance des détecteurs </a:t>
            </a:r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diamant </a:t>
            </a:r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sous faisceau continu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0" name="Imag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2" y="360563"/>
            <a:ext cx="1042717" cy="1042717"/>
          </a:xfrm>
          <a:prstGeom prst="rect">
            <a:avLst/>
          </a:prstGeom>
        </p:spPr>
      </p:pic>
      <p:cxnSp>
        <p:nvCxnSpPr>
          <p:cNvPr id="75" name="Straight Connector 86"/>
          <p:cNvCxnSpPr/>
          <p:nvPr/>
        </p:nvCxnSpPr>
        <p:spPr>
          <a:xfrm>
            <a:off x="4137394" y="3402317"/>
            <a:ext cx="6740" cy="13509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48"/>
          <p:cNvCxnSpPr/>
          <p:nvPr/>
        </p:nvCxnSpPr>
        <p:spPr>
          <a:xfrm>
            <a:off x="3858177" y="3410782"/>
            <a:ext cx="396" cy="15209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3729674" y="1633232"/>
            <a:ext cx="969108" cy="107081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8" name="Straight Connector 7"/>
          <p:cNvCxnSpPr/>
          <p:nvPr/>
        </p:nvCxnSpPr>
        <p:spPr>
          <a:xfrm>
            <a:off x="3992113" y="1755050"/>
            <a:ext cx="0" cy="82717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48"/>
          <p:cNvGrpSpPr/>
          <p:nvPr/>
        </p:nvGrpSpPr>
        <p:grpSpPr>
          <a:xfrm>
            <a:off x="4037072" y="2504851"/>
            <a:ext cx="72000" cy="601133"/>
            <a:chOff x="3945472" y="2802467"/>
            <a:chExt cx="72000" cy="601133"/>
          </a:xfrm>
        </p:grpSpPr>
        <p:cxnSp>
          <p:nvCxnSpPr>
            <p:cNvPr id="80" name="Straight Connector 41"/>
            <p:cNvCxnSpPr/>
            <p:nvPr/>
          </p:nvCxnSpPr>
          <p:spPr>
            <a:xfrm>
              <a:off x="3945472" y="2802467"/>
              <a:ext cx="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43"/>
            <p:cNvCxnSpPr/>
            <p:nvPr/>
          </p:nvCxnSpPr>
          <p:spPr>
            <a:xfrm>
              <a:off x="4016667" y="2802467"/>
              <a:ext cx="0" cy="6011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47"/>
          <p:cNvGrpSpPr/>
          <p:nvPr/>
        </p:nvGrpSpPr>
        <p:grpSpPr>
          <a:xfrm>
            <a:off x="3891566" y="2504852"/>
            <a:ext cx="72000" cy="601133"/>
            <a:chOff x="4165600" y="2954867"/>
            <a:chExt cx="72000" cy="601133"/>
          </a:xfrm>
        </p:grpSpPr>
        <p:cxnSp>
          <p:nvCxnSpPr>
            <p:cNvPr id="83" name="Straight Connector 45"/>
            <p:cNvCxnSpPr/>
            <p:nvPr/>
          </p:nvCxnSpPr>
          <p:spPr>
            <a:xfrm>
              <a:off x="4169067" y="2954867"/>
              <a:ext cx="0" cy="6011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46"/>
            <p:cNvCxnSpPr/>
            <p:nvPr/>
          </p:nvCxnSpPr>
          <p:spPr>
            <a:xfrm>
              <a:off x="4165600" y="2954867"/>
              <a:ext cx="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66"/>
          <p:cNvGrpSpPr/>
          <p:nvPr/>
        </p:nvGrpSpPr>
        <p:grpSpPr>
          <a:xfrm>
            <a:off x="3636947" y="3038250"/>
            <a:ext cx="407484" cy="397935"/>
            <a:chOff x="5197040" y="2709332"/>
            <a:chExt cx="407484" cy="397935"/>
          </a:xfrm>
        </p:grpSpPr>
        <p:sp>
          <p:nvSpPr>
            <p:cNvPr id="86" name="Triangle 63"/>
            <p:cNvSpPr/>
            <p:nvPr/>
          </p:nvSpPr>
          <p:spPr>
            <a:xfrm>
              <a:off x="5257800" y="2751667"/>
              <a:ext cx="321733" cy="355600"/>
            </a:xfrm>
            <a:prstGeom prst="triangle">
              <a:avLst/>
            </a:prstGeom>
            <a:solidFill>
              <a:schemeClr val="accent4">
                <a:alpha val="55000"/>
              </a:schemeClr>
            </a:solidFill>
            <a:ln>
              <a:noFill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TextBox 65"/>
            <p:cNvSpPr txBox="1"/>
            <p:nvPr/>
          </p:nvSpPr>
          <p:spPr>
            <a:xfrm>
              <a:off x="5197040" y="2709332"/>
              <a:ext cx="4074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DBA</a:t>
              </a:r>
              <a:endParaRPr lang="fr-FR" sz="1000" dirty="0"/>
            </a:p>
          </p:txBody>
        </p:sp>
      </p:grpSp>
      <p:grpSp>
        <p:nvGrpSpPr>
          <p:cNvPr id="94" name="Group 70"/>
          <p:cNvGrpSpPr/>
          <p:nvPr/>
        </p:nvGrpSpPr>
        <p:grpSpPr>
          <a:xfrm>
            <a:off x="3933098" y="3038250"/>
            <a:ext cx="407484" cy="397935"/>
            <a:chOff x="5213974" y="2709332"/>
            <a:chExt cx="407484" cy="397935"/>
          </a:xfrm>
        </p:grpSpPr>
        <p:sp>
          <p:nvSpPr>
            <p:cNvPr id="97" name="Triangle 71"/>
            <p:cNvSpPr/>
            <p:nvPr/>
          </p:nvSpPr>
          <p:spPr>
            <a:xfrm>
              <a:off x="5257800" y="2751667"/>
              <a:ext cx="321733" cy="355600"/>
            </a:xfrm>
            <a:prstGeom prst="triangle">
              <a:avLst/>
            </a:prstGeom>
            <a:solidFill>
              <a:schemeClr val="accent4">
                <a:alpha val="55000"/>
              </a:schemeClr>
            </a:solidFill>
            <a:ln>
              <a:noFill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TextBox 72"/>
            <p:cNvSpPr txBox="1"/>
            <p:nvPr/>
          </p:nvSpPr>
          <p:spPr>
            <a:xfrm>
              <a:off x="5213974" y="2709332"/>
              <a:ext cx="4074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smtClean="0"/>
                <a:t>DBA</a:t>
              </a:r>
              <a:endParaRPr lang="fr-FR" sz="1000" dirty="0"/>
            </a:p>
          </p:txBody>
        </p:sp>
      </p:grpSp>
      <p:sp>
        <p:nvSpPr>
          <p:cNvPr id="100" name="TextBox 81"/>
          <p:cNvSpPr txBox="1"/>
          <p:nvPr/>
        </p:nvSpPr>
        <p:spPr>
          <a:xfrm>
            <a:off x="3670280" y="1572169"/>
            <a:ext cx="415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poly</a:t>
            </a:r>
            <a:endParaRPr lang="fr-FR" sz="1000" b="1" dirty="0"/>
          </a:p>
        </p:txBody>
      </p:sp>
      <p:cxnSp>
        <p:nvCxnSpPr>
          <p:cNvPr id="101" name="Straight Connector 158"/>
          <p:cNvCxnSpPr/>
          <p:nvPr/>
        </p:nvCxnSpPr>
        <p:spPr>
          <a:xfrm>
            <a:off x="3992113" y="1841989"/>
            <a:ext cx="0" cy="608625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53"/>
          <p:cNvCxnSpPr/>
          <p:nvPr/>
        </p:nvCxnSpPr>
        <p:spPr>
          <a:xfrm flipV="1">
            <a:off x="3845249" y="4923068"/>
            <a:ext cx="2167059" cy="130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53"/>
          <p:cNvCxnSpPr/>
          <p:nvPr/>
        </p:nvCxnSpPr>
        <p:spPr>
          <a:xfrm flipV="1">
            <a:off x="4144134" y="4737660"/>
            <a:ext cx="1847233" cy="155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7"/>
          <p:cNvCxnSpPr/>
          <p:nvPr/>
        </p:nvCxnSpPr>
        <p:spPr>
          <a:xfrm>
            <a:off x="4479819" y="1753008"/>
            <a:ext cx="0" cy="82717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58"/>
          <p:cNvCxnSpPr/>
          <p:nvPr/>
        </p:nvCxnSpPr>
        <p:spPr>
          <a:xfrm>
            <a:off x="4479819" y="2021691"/>
            <a:ext cx="0" cy="261938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81"/>
          <p:cNvSpPr txBox="1"/>
          <p:nvPr/>
        </p:nvSpPr>
        <p:spPr>
          <a:xfrm>
            <a:off x="4253616" y="1555147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mono</a:t>
            </a:r>
            <a:endParaRPr lang="fr-FR" sz="1000" b="1" dirty="0"/>
          </a:p>
        </p:txBody>
      </p:sp>
      <p:cxnSp>
        <p:nvCxnSpPr>
          <p:cNvPr id="107" name="Straight Connector 86"/>
          <p:cNvCxnSpPr/>
          <p:nvPr/>
        </p:nvCxnSpPr>
        <p:spPr>
          <a:xfrm>
            <a:off x="4622726" y="3840046"/>
            <a:ext cx="4633" cy="5467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48"/>
          <p:cNvCxnSpPr/>
          <p:nvPr/>
        </p:nvCxnSpPr>
        <p:spPr>
          <a:xfrm flipH="1">
            <a:off x="4339085" y="3848511"/>
            <a:ext cx="4424" cy="6889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Group 48"/>
          <p:cNvGrpSpPr/>
          <p:nvPr/>
        </p:nvGrpSpPr>
        <p:grpSpPr>
          <a:xfrm>
            <a:off x="4514634" y="2485376"/>
            <a:ext cx="114831" cy="1035479"/>
            <a:chOff x="3945472" y="2802467"/>
            <a:chExt cx="72000" cy="601133"/>
          </a:xfrm>
        </p:grpSpPr>
        <p:cxnSp>
          <p:nvCxnSpPr>
            <p:cNvPr id="110" name="Straight Connector 41"/>
            <p:cNvCxnSpPr/>
            <p:nvPr/>
          </p:nvCxnSpPr>
          <p:spPr>
            <a:xfrm>
              <a:off x="3945472" y="2802467"/>
              <a:ext cx="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43"/>
            <p:cNvCxnSpPr/>
            <p:nvPr/>
          </p:nvCxnSpPr>
          <p:spPr>
            <a:xfrm>
              <a:off x="4016667" y="2802467"/>
              <a:ext cx="0" cy="6011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47"/>
          <p:cNvGrpSpPr/>
          <p:nvPr/>
        </p:nvGrpSpPr>
        <p:grpSpPr>
          <a:xfrm>
            <a:off x="4369129" y="2485377"/>
            <a:ext cx="68532" cy="1035478"/>
            <a:chOff x="4165600" y="2954867"/>
            <a:chExt cx="72000" cy="601133"/>
          </a:xfrm>
        </p:grpSpPr>
        <p:cxnSp>
          <p:nvCxnSpPr>
            <p:cNvPr id="113" name="Straight Connector 45"/>
            <p:cNvCxnSpPr/>
            <p:nvPr/>
          </p:nvCxnSpPr>
          <p:spPr>
            <a:xfrm>
              <a:off x="4169067" y="2954867"/>
              <a:ext cx="0" cy="6011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46"/>
            <p:cNvCxnSpPr/>
            <p:nvPr/>
          </p:nvCxnSpPr>
          <p:spPr>
            <a:xfrm>
              <a:off x="4165600" y="2954867"/>
              <a:ext cx="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66"/>
          <p:cNvGrpSpPr/>
          <p:nvPr/>
        </p:nvGrpSpPr>
        <p:grpSpPr>
          <a:xfrm>
            <a:off x="4153217" y="3484098"/>
            <a:ext cx="357790" cy="392357"/>
            <a:chOff x="5234136" y="2714910"/>
            <a:chExt cx="357790" cy="392357"/>
          </a:xfrm>
        </p:grpSpPr>
        <p:sp>
          <p:nvSpPr>
            <p:cNvPr id="116" name="Triangle 63"/>
            <p:cNvSpPr/>
            <p:nvPr/>
          </p:nvSpPr>
          <p:spPr>
            <a:xfrm>
              <a:off x="5257800" y="2751667"/>
              <a:ext cx="321733" cy="355600"/>
            </a:xfrm>
            <a:prstGeom prst="triangle">
              <a:avLst/>
            </a:prstGeom>
            <a:solidFill>
              <a:schemeClr val="accent4">
                <a:alpha val="55000"/>
              </a:schemeClr>
            </a:solidFill>
            <a:ln>
              <a:noFill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TextBox 65"/>
            <p:cNvSpPr txBox="1"/>
            <p:nvPr/>
          </p:nvSpPr>
          <p:spPr>
            <a:xfrm>
              <a:off x="5234136" y="2714910"/>
              <a:ext cx="3577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CIV</a:t>
              </a:r>
              <a:endParaRPr lang="fr-FR" sz="1000" dirty="0"/>
            </a:p>
          </p:txBody>
        </p:sp>
      </p:grpSp>
      <p:grpSp>
        <p:nvGrpSpPr>
          <p:cNvPr id="118" name="Group 70"/>
          <p:cNvGrpSpPr/>
          <p:nvPr/>
        </p:nvGrpSpPr>
        <p:grpSpPr>
          <a:xfrm>
            <a:off x="4456098" y="3484097"/>
            <a:ext cx="357790" cy="392358"/>
            <a:chOff x="5257800" y="2714909"/>
            <a:chExt cx="357790" cy="392358"/>
          </a:xfrm>
        </p:grpSpPr>
        <p:sp>
          <p:nvSpPr>
            <p:cNvPr id="119" name="Triangle 71"/>
            <p:cNvSpPr/>
            <p:nvPr/>
          </p:nvSpPr>
          <p:spPr>
            <a:xfrm>
              <a:off x="5257800" y="2751667"/>
              <a:ext cx="321733" cy="355600"/>
            </a:xfrm>
            <a:prstGeom prst="triangle">
              <a:avLst/>
            </a:prstGeom>
            <a:solidFill>
              <a:schemeClr val="accent4">
                <a:alpha val="55000"/>
              </a:schemeClr>
            </a:solidFill>
            <a:ln>
              <a:noFill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TextBox 72"/>
            <p:cNvSpPr txBox="1"/>
            <p:nvPr/>
          </p:nvSpPr>
          <p:spPr>
            <a:xfrm>
              <a:off x="5257800" y="2714909"/>
              <a:ext cx="3577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CIV</a:t>
              </a:r>
              <a:endParaRPr lang="fr-FR" sz="1000" dirty="0"/>
            </a:p>
          </p:txBody>
        </p:sp>
      </p:grpSp>
      <p:cxnSp>
        <p:nvCxnSpPr>
          <p:cNvPr id="121" name="Straight Connector 153"/>
          <p:cNvCxnSpPr/>
          <p:nvPr/>
        </p:nvCxnSpPr>
        <p:spPr>
          <a:xfrm flipV="1">
            <a:off x="4616964" y="4366998"/>
            <a:ext cx="1374403" cy="82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53"/>
          <p:cNvCxnSpPr/>
          <p:nvPr/>
        </p:nvCxnSpPr>
        <p:spPr>
          <a:xfrm>
            <a:off x="4332112" y="4537140"/>
            <a:ext cx="1680196" cy="46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/>
          <p:cNvSpPr/>
          <p:nvPr/>
        </p:nvSpPr>
        <p:spPr>
          <a:xfrm>
            <a:off x="2392110" y="1619682"/>
            <a:ext cx="471837" cy="1132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Rectangle 123"/>
          <p:cNvSpPr/>
          <p:nvPr/>
        </p:nvSpPr>
        <p:spPr>
          <a:xfrm>
            <a:off x="2392110" y="2090528"/>
            <a:ext cx="471837" cy="103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ZoneTexte 124"/>
          <p:cNvSpPr txBox="1"/>
          <p:nvPr/>
        </p:nvSpPr>
        <p:spPr>
          <a:xfrm>
            <a:off x="2076499" y="961912"/>
            <a:ext cx="1165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Collim</a:t>
            </a:r>
            <a:r>
              <a:rPr lang="fr-FR" dirty="0" smtClean="0"/>
              <a:t>. </a:t>
            </a:r>
          </a:p>
          <a:p>
            <a:pPr algn="ctr"/>
            <a:r>
              <a:rPr lang="fr-FR" dirty="0" smtClean="0"/>
              <a:t>Ø 1mm</a:t>
            </a:r>
            <a:endParaRPr lang="fr-FR" dirty="0"/>
          </a:p>
        </p:txBody>
      </p:sp>
      <p:grpSp>
        <p:nvGrpSpPr>
          <p:cNvPr id="126" name="Group 107"/>
          <p:cNvGrpSpPr/>
          <p:nvPr/>
        </p:nvGrpSpPr>
        <p:grpSpPr>
          <a:xfrm>
            <a:off x="4873015" y="4105853"/>
            <a:ext cx="1291124" cy="1102130"/>
            <a:chOff x="2495292" y="3920067"/>
            <a:chExt cx="347133" cy="762000"/>
          </a:xfrm>
        </p:grpSpPr>
        <p:sp>
          <p:nvSpPr>
            <p:cNvPr id="127" name="Rectangle 126"/>
            <p:cNvSpPr/>
            <p:nvPr/>
          </p:nvSpPr>
          <p:spPr>
            <a:xfrm>
              <a:off x="2495292" y="3920067"/>
              <a:ext cx="347133" cy="762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TextBox 106"/>
            <p:cNvSpPr txBox="1"/>
            <p:nvPr/>
          </p:nvSpPr>
          <p:spPr>
            <a:xfrm>
              <a:off x="2505805" y="4014023"/>
              <a:ext cx="310396" cy="595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 smtClean="0"/>
                <a:t>Scope </a:t>
              </a:r>
              <a:r>
                <a:rPr lang="fr-FR" sz="1000" dirty="0" err="1" smtClean="0"/>
                <a:t>LeCroy</a:t>
              </a:r>
              <a:endParaRPr lang="fr-FR" sz="1000" dirty="0" smtClean="0"/>
            </a:p>
            <a:p>
              <a:pPr algn="ctr"/>
              <a:endParaRPr lang="fr-FR" sz="1000" dirty="0"/>
            </a:p>
            <a:p>
              <a:pPr algn="ctr"/>
              <a:r>
                <a:rPr lang="fr-FR" sz="1000" dirty="0" err="1" smtClean="0"/>
                <a:t>Sampling</a:t>
              </a:r>
              <a:r>
                <a:rPr lang="fr-FR" sz="1000" dirty="0" smtClean="0"/>
                <a:t> 2.5 GS/s</a:t>
              </a:r>
            </a:p>
            <a:p>
              <a:pPr algn="ctr"/>
              <a:r>
                <a:rPr lang="fr-FR" sz="1000" dirty="0"/>
                <a:t>4</a:t>
              </a:r>
              <a:r>
                <a:rPr lang="fr-FR" sz="1000" dirty="0" smtClean="0"/>
                <a:t> voies</a:t>
              </a:r>
            </a:p>
            <a:p>
              <a:pPr algn="ctr"/>
              <a:r>
                <a:rPr lang="fr-FR" sz="1000" dirty="0" smtClean="0"/>
                <a:t>Fenêtre </a:t>
              </a:r>
              <a:r>
                <a:rPr lang="fr-FR" sz="1000" dirty="0" err="1" smtClean="0"/>
                <a:t>acq</a:t>
              </a:r>
              <a:r>
                <a:rPr lang="fr-FR" sz="1000" dirty="0" smtClean="0"/>
                <a:t>. 20 µs</a:t>
              </a:r>
              <a:endParaRPr lang="fr-FR" sz="1000" dirty="0"/>
            </a:p>
          </p:txBody>
        </p:sp>
      </p:grpSp>
      <p:sp>
        <p:nvSpPr>
          <p:cNvPr id="129" name="Flèche droite 128"/>
          <p:cNvSpPr/>
          <p:nvPr/>
        </p:nvSpPr>
        <p:spPr>
          <a:xfrm>
            <a:off x="1348104" y="2021691"/>
            <a:ext cx="864066" cy="21546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ZoneTexte 129"/>
          <p:cNvSpPr txBox="1"/>
          <p:nvPr/>
        </p:nvSpPr>
        <p:spPr>
          <a:xfrm>
            <a:off x="1156061" y="1682816"/>
            <a:ext cx="101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protons</a:t>
            </a:r>
            <a:endParaRPr lang="fr-FR" dirty="0"/>
          </a:p>
        </p:txBody>
      </p:sp>
      <p:sp>
        <p:nvSpPr>
          <p:cNvPr id="131" name="Rectangle 130"/>
          <p:cNvSpPr/>
          <p:nvPr/>
        </p:nvSpPr>
        <p:spPr>
          <a:xfrm>
            <a:off x="0" y="1841989"/>
            <a:ext cx="395785" cy="60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Rectangle 131"/>
          <p:cNvSpPr/>
          <p:nvPr/>
        </p:nvSpPr>
        <p:spPr>
          <a:xfrm>
            <a:off x="275252" y="1633233"/>
            <a:ext cx="395785" cy="1043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Rectangle 132"/>
          <p:cNvSpPr/>
          <p:nvPr/>
        </p:nvSpPr>
        <p:spPr>
          <a:xfrm>
            <a:off x="671037" y="1818390"/>
            <a:ext cx="325250" cy="6864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ZoneTexte 133"/>
          <p:cNvSpPr txBox="1"/>
          <p:nvPr/>
        </p:nvSpPr>
        <p:spPr>
          <a:xfrm rot="16200000">
            <a:off x="219056" y="2976693"/>
            <a:ext cx="1273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PM lumière</a:t>
            </a:r>
            <a:endParaRPr lang="fr-FR" dirty="0"/>
          </a:p>
        </p:txBody>
      </p:sp>
      <p:pic>
        <p:nvPicPr>
          <p:cNvPr id="135" name="Image 134"/>
          <p:cNvPicPr>
            <a:picLocks noChangeAspect="1"/>
          </p:cNvPicPr>
          <p:nvPr/>
        </p:nvPicPr>
        <p:blipFill rotWithShape="1">
          <a:blip r:embed="rId4"/>
          <a:srcRect l="27808"/>
          <a:stretch/>
        </p:blipFill>
        <p:spPr>
          <a:xfrm>
            <a:off x="401597" y="3876455"/>
            <a:ext cx="2453002" cy="2548435"/>
          </a:xfrm>
          <a:prstGeom prst="rect">
            <a:avLst/>
          </a:prstGeom>
        </p:spPr>
      </p:pic>
      <p:pic>
        <p:nvPicPr>
          <p:cNvPr id="136" name="Image 1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2" y="360563"/>
            <a:ext cx="1042717" cy="1042717"/>
          </a:xfrm>
          <a:prstGeom prst="rect">
            <a:avLst/>
          </a:prstGeom>
        </p:spPr>
      </p:pic>
      <p:pic>
        <p:nvPicPr>
          <p:cNvPr id="13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0" t="22820" r="2644" b="24358"/>
          <a:stretch/>
        </p:blipFill>
        <p:spPr>
          <a:xfrm>
            <a:off x="3718047" y="1137616"/>
            <a:ext cx="496231" cy="317129"/>
          </a:xfrm>
          <a:prstGeom prst="rect">
            <a:avLst/>
          </a:prstGeom>
        </p:spPr>
      </p:pic>
      <p:pic>
        <p:nvPicPr>
          <p:cNvPr id="138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0" t="22820" r="2644" b="24358"/>
          <a:stretch/>
        </p:blipFill>
        <p:spPr>
          <a:xfrm>
            <a:off x="4261703" y="1137616"/>
            <a:ext cx="496231" cy="317129"/>
          </a:xfrm>
          <a:prstGeom prst="rect">
            <a:avLst/>
          </a:prstGeom>
        </p:spPr>
      </p:pic>
      <p:pic>
        <p:nvPicPr>
          <p:cNvPr id="139" name="Image 1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71" y="3387886"/>
            <a:ext cx="949379" cy="498516"/>
          </a:xfrm>
          <a:prstGeom prst="rect">
            <a:avLst/>
          </a:prstGeom>
        </p:spPr>
      </p:pic>
      <p:sp>
        <p:nvSpPr>
          <p:cNvPr id="43" name="Espace réservé de la date 4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44" name="Espace réservé du pied de page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46" name="Espace réservé du numéro de diapositive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25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2338" y="2253287"/>
            <a:ext cx="664522" cy="829128"/>
          </a:xfrm>
          <a:prstGeom prst="rect">
            <a:avLst/>
          </a:prstGeom>
        </p:spPr>
      </p:pic>
      <p:sp>
        <p:nvSpPr>
          <p:cNvPr id="140" name="ZoneTexte 139"/>
          <p:cNvSpPr txBox="1"/>
          <p:nvPr/>
        </p:nvSpPr>
        <p:spPr>
          <a:xfrm>
            <a:off x="7731260" y="547872"/>
            <a:ext cx="2707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</a:t>
            </a:r>
            <a:r>
              <a:rPr lang="fr-FR" sz="1200" baseline="30000" dirty="0" smtClean="0"/>
              <a:t>er</a:t>
            </a:r>
            <a:r>
              <a:rPr lang="fr-FR" sz="1200" dirty="0" smtClean="0"/>
              <a:t> test de comptage en mode continu    </a:t>
            </a:r>
            <a:endParaRPr lang="fr-FR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1" name="ZoneTexte 140"/>
              <p:cNvSpPr txBox="1"/>
              <p:nvPr/>
            </p:nvSpPr>
            <p:spPr>
              <a:xfrm>
                <a:off x="10092531" y="529551"/>
                <a:ext cx="132850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12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i="1" dirty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</m:e>
                        <m:sub>
                          <m:r>
                            <a:rPr lang="fr-FR" sz="1200" i="1" dirty="0"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r>
                        <a:rPr lang="fr-FR" sz="12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200" b="0" i="1" dirty="0" smtClean="0">
                          <a:latin typeface="Cambria Math" panose="02040503050406030204" pitchFamily="18" charset="0"/>
                        </a:rPr>
                        <m:t>5.2</m:t>
                      </m:r>
                      <m:r>
                        <a:rPr lang="fr-FR" sz="12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200" i="1" dirty="0">
                          <a:latin typeface="Cambria Math" panose="02040503050406030204" pitchFamily="18" charset="0"/>
                        </a:rPr>
                        <m:t>𝑝𝐴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>
          <p:sp>
            <p:nvSpPr>
              <p:cNvPr id="141" name="ZoneTexte 1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2531" y="529551"/>
                <a:ext cx="1328505" cy="276999"/>
              </a:xfrm>
              <a:prstGeom prst="rect">
                <a:avLst/>
              </a:prstGeom>
              <a:blipFill>
                <a:blip r:embed="rId8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9"/>
          <a:srcRect t="9353"/>
          <a:stretch/>
        </p:blipFill>
        <p:spPr>
          <a:xfrm>
            <a:off x="7639419" y="3495283"/>
            <a:ext cx="4325815" cy="224523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190046" y="3484097"/>
            <a:ext cx="6367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1 proton</a:t>
            </a:r>
            <a:endParaRPr lang="fr-FR" sz="1000" dirty="0"/>
          </a:p>
        </p:txBody>
      </p:sp>
      <p:sp>
        <p:nvSpPr>
          <p:cNvPr id="142" name="ZoneTexte 141"/>
          <p:cNvSpPr txBox="1"/>
          <p:nvPr/>
        </p:nvSpPr>
        <p:spPr>
          <a:xfrm>
            <a:off x="8778973" y="4241748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2</a:t>
            </a:r>
            <a:r>
              <a:rPr lang="fr-FR" sz="1000" dirty="0" smtClean="0"/>
              <a:t> protons</a:t>
            </a:r>
            <a:endParaRPr lang="fr-FR" sz="1000" dirty="0"/>
          </a:p>
        </p:txBody>
      </p:sp>
      <p:sp>
        <p:nvSpPr>
          <p:cNvPr id="143" name="ZoneTexte 142"/>
          <p:cNvSpPr txBox="1"/>
          <p:nvPr/>
        </p:nvSpPr>
        <p:spPr>
          <a:xfrm>
            <a:off x="9327743" y="4806472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3 protons</a:t>
            </a:r>
            <a:endParaRPr lang="fr-FR" sz="1000" dirty="0"/>
          </a:p>
        </p:txBody>
      </p:sp>
      <p:sp>
        <p:nvSpPr>
          <p:cNvPr id="145" name="ZoneTexte 144"/>
          <p:cNvSpPr txBox="1"/>
          <p:nvPr/>
        </p:nvSpPr>
        <p:spPr>
          <a:xfrm>
            <a:off x="9681010" y="5045770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4</a:t>
            </a:r>
            <a:r>
              <a:rPr lang="fr-FR" sz="1000" dirty="0" smtClean="0"/>
              <a:t> protons</a:t>
            </a:r>
            <a:endParaRPr lang="fr-FR" sz="1000" dirty="0"/>
          </a:p>
        </p:txBody>
      </p:sp>
      <p:sp>
        <p:nvSpPr>
          <p:cNvPr id="146" name="ZoneTexte 145"/>
          <p:cNvSpPr txBox="1"/>
          <p:nvPr/>
        </p:nvSpPr>
        <p:spPr>
          <a:xfrm>
            <a:off x="10170620" y="5206059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5 protons</a:t>
            </a:r>
            <a:endParaRPr lang="fr-FR" sz="1000" dirty="0"/>
          </a:p>
        </p:txBody>
      </p:sp>
      <p:grpSp>
        <p:nvGrpSpPr>
          <p:cNvPr id="16" name="Groupe 15"/>
          <p:cNvGrpSpPr/>
          <p:nvPr/>
        </p:nvGrpSpPr>
        <p:grpSpPr>
          <a:xfrm>
            <a:off x="7586225" y="908863"/>
            <a:ext cx="4358631" cy="2272944"/>
            <a:chOff x="7606450" y="802731"/>
            <a:chExt cx="4358631" cy="2272944"/>
          </a:xfrm>
        </p:grpSpPr>
        <p:sp>
          <p:nvSpPr>
            <p:cNvPr id="15" name="Rectangle 14"/>
            <p:cNvSpPr/>
            <p:nvPr/>
          </p:nvSpPr>
          <p:spPr>
            <a:xfrm>
              <a:off x="7606450" y="802731"/>
              <a:ext cx="646005" cy="2272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10"/>
            <a:srcRect l="5436" t="7642" r="6003"/>
            <a:stretch/>
          </p:blipFill>
          <p:spPr>
            <a:xfrm>
              <a:off x="7752736" y="811014"/>
              <a:ext cx="4212345" cy="2248061"/>
            </a:xfrm>
            <a:prstGeom prst="rect">
              <a:avLst/>
            </a:prstGeom>
          </p:spPr>
        </p:pic>
      </p:grpSp>
      <p:sp>
        <p:nvSpPr>
          <p:cNvPr id="14" name="ZoneTexte 13"/>
          <p:cNvSpPr txBox="1"/>
          <p:nvPr/>
        </p:nvSpPr>
        <p:spPr>
          <a:xfrm rot="16200000">
            <a:off x="7025951" y="1236648"/>
            <a:ext cx="1238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/>
              <a:t>Pulse amplitude [V]</a:t>
            </a:r>
            <a:endParaRPr lang="fr-FR" sz="800" dirty="0"/>
          </a:p>
        </p:txBody>
      </p:sp>
      <p:sp>
        <p:nvSpPr>
          <p:cNvPr id="96" name="ZoneTexte 95"/>
          <p:cNvSpPr txBox="1"/>
          <p:nvPr/>
        </p:nvSpPr>
        <p:spPr>
          <a:xfrm>
            <a:off x="10251011" y="1092727"/>
            <a:ext cx="100630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smtClean="0"/>
              <a:t>Diamants</a:t>
            </a:r>
            <a:endParaRPr lang="fr-FR" sz="1350" dirty="0"/>
          </a:p>
          <a:p>
            <a:r>
              <a:rPr lang="fr-FR" sz="1350" dirty="0"/>
              <a:t>+ </a:t>
            </a:r>
            <a:r>
              <a:rPr lang="fr-FR" sz="1350" dirty="0" smtClean="0"/>
              <a:t>préamplis</a:t>
            </a:r>
            <a:endParaRPr lang="fr-FR" sz="1350" dirty="0"/>
          </a:p>
        </p:txBody>
      </p:sp>
      <p:sp>
        <p:nvSpPr>
          <p:cNvPr id="90" name="ZoneTexte 89"/>
          <p:cNvSpPr txBox="1"/>
          <p:nvPr/>
        </p:nvSpPr>
        <p:spPr>
          <a:xfrm>
            <a:off x="9422126" y="1325024"/>
            <a:ext cx="6527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0A249"/>
                </a:solidFill>
              </a:rPr>
              <a:t>mono</a:t>
            </a:r>
            <a:endParaRPr lang="fr-FR" sz="1500" b="1" dirty="0">
              <a:solidFill>
                <a:srgbClr val="00A249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9" name="ZoneTexte 88"/>
              <p:cNvSpPr txBox="1"/>
              <p:nvPr/>
            </p:nvSpPr>
            <p:spPr>
              <a:xfrm>
                <a:off x="8252445" y="942608"/>
                <a:ext cx="1468544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35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135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350" i="1" dirty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</m:e>
                        <m:sub>
                          <m:r>
                            <a:rPr lang="fr-FR" sz="1350" i="1" dirty="0"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r>
                        <a:rPr lang="fr-FR" sz="135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350" b="0" i="1" dirty="0" smtClean="0">
                          <a:latin typeface="Cambria Math" panose="02040503050406030204" pitchFamily="18" charset="0"/>
                        </a:rPr>
                        <m:t>5.2</m:t>
                      </m:r>
                      <m:r>
                        <a:rPr lang="fr-FR" sz="135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350" i="1" dirty="0">
                          <a:latin typeface="Cambria Math" panose="02040503050406030204" pitchFamily="18" charset="0"/>
                        </a:rPr>
                        <m:t>𝑝𝐴</m:t>
                      </m:r>
                    </m:oMath>
                  </m:oMathPara>
                </a14:m>
                <a:endParaRPr lang="fr-FR" sz="1350" dirty="0"/>
              </a:p>
            </p:txBody>
          </p:sp>
        </mc:Choice>
        <mc:Fallback>
          <p:sp>
            <p:nvSpPr>
              <p:cNvPr id="89" name="ZoneTexte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2445" y="942608"/>
                <a:ext cx="1468544" cy="300082"/>
              </a:xfrm>
              <a:prstGeom prst="rect">
                <a:avLst/>
              </a:prstGeom>
              <a:blipFill>
                <a:blip r:embed="rId11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/>
          <p:cNvSpPr txBox="1"/>
          <p:nvPr/>
        </p:nvSpPr>
        <p:spPr>
          <a:xfrm>
            <a:off x="10754161" y="5103523"/>
            <a:ext cx="3080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err="1" smtClean="0"/>
              <a:t>sat</a:t>
            </a:r>
            <a:endParaRPr lang="fr-FR" sz="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1697867" y="2950086"/>
            <a:ext cx="3433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/>
              <a:t>[</a:t>
            </a:r>
            <a:r>
              <a:rPr lang="fr-FR" sz="800" dirty="0" err="1" smtClean="0"/>
              <a:t>ps</a:t>
            </a:r>
            <a:r>
              <a:rPr lang="fr-FR" sz="800" dirty="0" smtClean="0"/>
              <a:t>]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374493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993" y="556411"/>
            <a:ext cx="2787067" cy="1659979"/>
          </a:xfrm>
          <a:prstGeom prst="rect">
            <a:avLst/>
          </a:prstGeom>
        </p:spPr>
      </p:pic>
      <p:sp>
        <p:nvSpPr>
          <p:cNvPr id="31" name="Rectangle à coins arrondis 30"/>
          <p:cNvSpPr/>
          <p:nvPr/>
        </p:nvSpPr>
        <p:spPr>
          <a:xfrm>
            <a:off x="7354035" y="581294"/>
            <a:ext cx="4823012" cy="61960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5" name="Image 9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" t="6137" r="6851"/>
          <a:stretch/>
        </p:blipFill>
        <p:spPr>
          <a:xfrm>
            <a:off x="7659445" y="839096"/>
            <a:ext cx="4120179" cy="241664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2975" t="8676" r="8945"/>
          <a:stretch/>
        </p:blipFill>
        <p:spPr>
          <a:xfrm>
            <a:off x="7657333" y="3528284"/>
            <a:ext cx="4063785" cy="237050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9912527" y="4580640"/>
            <a:ext cx="1878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Sans amplification</a:t>
            </a:r>
            <a:endParaRPr lang="fr-FR" sz="1200" b="1" dirty="0">
              <a:solidFill>
                <a:srgbClr val="FF0000"/>
              </a:solidFill>
            </a:endParaRPr>
          </a:p>
          <a:p>
            <a:r>
              <a:rPr lang="fr-FR" sz="1200" dirty="0" smtClean="0"/>
              <a:t>Signal courant lu dans  </a:t>
            </a:r>
            <a:r>
              <a:rPr lang="fr-FR" sz="1200" dirty="0"/>
              <a:t>50</a:t>
            </a:r>
            <a:r>
              <a:rPr lang="el-GR" sz="1200" dirty="0"/>
              <a:t>Ω</a:t>
            </a:r>
            <a:endParaRPr lang="fr-FR" sz="1200" dirty="0"/>
          </a:p>
        </p:txBody>
      </p:sp>
      <p:sp>
        <p:nvSpPr>
          <p:cNvPr id="65" name="ZoneTexte 64"/>
          <p:cNvSpPr txBox="1"/>
          <p:nvPr/>
        </p:nvSpPr>
        <p:spPr>
          <a:xfrm>
            <a:off x="9630260" y="3530605"/>
            <a:ext cx="5293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0A249"/>
                </a:solidFill>
              </a:rPr>
              <a:t>poly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8135667" y="5503639"/>
            <a:ext cx="175847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8466257" y="5273645"/>
            <a:ext cx="9297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10 </a:t>
            </a:r>
            <a:r>
              <a:rPr lang="fr-FR" sz="1350" dirty="0" smtClean="0"/>
              <a:t>µs </a:t>
            </a:r>
            <a:r>
              <a:rPr lang="fr-FR" sz="1350" dirty="0"/>
              <a:t>train</a:t>
            </a:r>
          </a:p>
        </p:txBody>
      </p:sp>
      <p:cxnSp>
        <p:nvCxnSpPr>
          <p:cNvPr id="66" name="Connecteur droit avec flèche 65"/>
          <p:cNvCxnSpPr/>
          <p:nvPr/>
        </p:nvCxnSpPr>
        <p:spPr>
          <a:xfrm>
            <a:off x="11112231" y="3838916"/>
            <a:ext cx="14757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/>
              <p:cNvSpPr txBox="1"/>
              <p:nvPr/>
            </p:nvSpPr>
            <p:spPr>
              <a:xfrm>
                <a:off x="8025712" y="3549625"/>
                <a:ext cx="1301831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35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135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350" i="1" dirty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</m:e>
                        <m:sub>
                          <m:r>
                            <a:rPr lang="fr-FR" sz="1350" i="1" dirty="0"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r>
                        <a:rPr lang="fr-FR" sz="1350" i="1" dirty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fr-FR" sz="1350" i="1" dirty="0">
                          <a:latin typeface="Cambria Math" panose="02040503050406030204" pitchFamily="18" charset="0"/>
                        </a:rPr>
                        <m:t>𝑛𝐴</m:t>
                      </m:r>
                    </m:oMath>
                  </m:oMathPara>
                </a14:m>
                <a:endParaRPr lang="fr-FR" sz="1350" dirty="0"/>
              </a:p>
            </p:txBody>
          </p:sp>
        </mc:Choice>
        <mc:Fallback xmlns="">
          <p:sp>
            <p:nvSpPr>
              <p:cNvPr id="69" name="ZoneTexte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712" y="3549625"/>
                <a:ext cx="1301831" cy="3000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ZoneTexte 69"/>
          <p:cNvSpPr txBox="1"/>
          <p:nvPr/>
        </p:nvSpPr>
        <p:spPr>
          <a:xfrm>
            <a:off x="10865924" y="3480324"/>
            <a:ext cx="5581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33 ns</a:t>
            </a:r>
          </a:p>
        </p:txBody>
      </p:sp>
      <p:cxnSp>
        <p:nvCxnSpPr>
          <p:cNvPr id="87" name="Connecteur droit avec flèche 86"/>
          <p:cNvCxnSpPr/>
          <p:nvPr/>
        </p:nvCxnSpPr>
        <p:spPr>
          <a:xfrm>
            <a:off x="8811350" y="2897845"/>
            <a:ext cx="175847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ZoneTexte 87"/>
          <p:cNvSpPr txBox="1"/>
          <p:nvPr/>
        </p:nvSpPr>
        <p:spPr>
          <a:xfrm>
            <a:off x="9045683" y="2667851"/>
            <a:ext cx="9297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10 µs </a:t>
            </a:r>
            <a:r>
              <a:rPr lang="fr-FR" sz="1350" dirty="0" smtClean="0"/>
              <a:t>train</a:t>
            </a:r>
            <a:endParaRPr lang="fr-FR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ZoneTexte 88"/>
              <p:cNvSpPr txBox="1"/>
              <p:nvPr/>
            </p:nvSpPr>
            <p:spPr>
              <a:xfrm>
                <a:off x="8017375" y="932139"/>
                <a:ext cx="152945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35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fr-FR" sz="135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350" i="1" dirty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</m:e>
                        <m:sub>
                          <m:r>
                            <a:rPr lang="fr-FR" sz="1350" i="1" dirty="0"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r>
                        <a:rPr lang="fr-FR" sz="1350" i="1" dirty="0">
                          <a:latin typeface="Cambria Math" panose="02040503050406030204" pitchFamily="18" charset="0"/>
                        </a:rPr>
                        <m:t>=200 </m:t>
                      </m:r>
                      <m:r>
                        <a:rPr lang="fr-FR" sz="1350" i="1" dirty="0">
                          <a:latin typeface="Cambria Math" panose="02040503050406030204" pitchFamily="18" charset="0"/>
                        </a:rPr>
                        <m:t>𝑝𝐴</m:t>
                      </m:r>
                    </m:oMath>
                  </m:oMathPara>
                </a14:m>
                <a:endParaRPr lang="fr-FR" sz="1350" dirty="0"/>
              </a:p>
            </p:txBody>
          </p:sp>
        </mc:Choice>
        <mc:Fallback xmlns="">
          <p:sp>
            <p:nvSpPr>
              <p:cNvPr id="89" name="ZoneTexte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7375" y="932139"/>
                <a:ext cx="1529458" cy="300082"/>
              </a:xfrm>
              <a:prstGeom prst="rect">
                <a:avLst/>
              </a:prstGeom>
              <a:blipFill>
                <a:blip r:embed="rId6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ZoneTexte 89"/>
          <p:cNvSpPr txBox="1"/>
          <p:nvPr/>
        </p:nvSpPr>
        <p:spPr>
          <a:xfrm>
            <a:off x="9501504" y="904078"/>
            <a:ext cx="5293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0A249"/>
                </a:solidFill>
              </a:rPr>
              <a:t>poly</a:t>
            </a:r>
          </a:p>
        </p:txBody>
      </p:sp>
      <p:cxnSp>
        <p:nvCxnSpPr>
          <p:cNvPr id="92" name="Connecteur droit avec flèche 91"/>
          <p:cNvCxnSpPr/>
          <p:nvPr/>
        </p:nvCxnSpPr>
        <p:spPr>
          <a:xfrm>
            <a:off x="11253718" y="1065660"/>
            <a:ext cx="14757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ZoneTexte 92"/>
          <p:cNvSpPr txBox="1"/>
          <p:nvPr/>
        </p:nvSpPr>
        <p:spPr>
          <a:xfrm>
            <a:off x="11071959" y="836160"/>
            <a:ext cx="5581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33 ns</a:t>
            </a:r>
          </a:p>
        </p:txBody>
      </p:sp>
      <p:sp>
        <p:nvSpPr>
          <p:cNvPr id="96" name="ZoneTexte 95"/>
          <p:cNvSpPr txBox="1"/>
          <p:nvPr/>
        </p:nvSpPr>
        <p:spPr>
          <a:xfrm>
            <a:off x="10525011" y="1708559"/>
            <a:ext cx="100630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smtClean="0"/>
              <a:t>Diamants</a:t>
            </a:r>
            <a:endParaRPr lang="fr-FR" sz="1350" dirty="0"/>
          </a:p>
          <a:p>
            <a:r>
              <a:rPr lang="fr-FR" sz="1350" dirty="0"/>
              <a:t>+ </a:t>
            </a:r>
            <a:r>
              <a:rPr lang="fr-FR" sz="1350" dirty="0" smtClean="0"/>
              <a:t>préamplis</a:t>
            </a:r>
            <a:endParaRPr lang="fr-FR" sz="1350" dirty="0"/>
          </a:p>
        </p:txBody>
      </p:sp>
      <p:sp>
        <p:nvSpPr>
          <p:cNvPr id="98" name="ZoneTexte 97"/>
          <p:cNvSpPr txBox="1"/>
          <p:nvPr/>
        </p:nvSpPr>
        <p:spPr>
          <a:xfrm>
            <a:off x="7411049" y="5946753"/>
            <a:ext cx="4616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Comptage des protons dans les pulses</a:t>
            </a:r>
            <a:endParaRPr lang="fr-FR" sz="1600" dirty="0"/>
          </a:p>
          <a:p>
            <a:r>
              <a:rPr lang="fr-FR" sz="1600" dirty="0"/>
              <a:t>+ </a:t>
            </a:r>
            <a:r>
              <a:rPr lang="fr-FR" sz="1600" dirty="0" smtClean="0"/>
              <a:t>étiquetage «</a:t>
            </a:r>
            <a:r>
              <a:rPr lang="fr-FR" sz="1600" dirty="0"/>
              <a:t> </a:t>
            </a:r>
            <a:r>
              <a:rPr lang="fr-FR" sz="1600" dirty="0" err="1"/>
              <a:t>start</a:t>
            </a:r>
            <a:r>
              <a:rPr lang="fr-FR" sz="1600" dirty="0"/>
              <a:t> » </a:t>
            </a:r>
            <a:r>
              <a:rPr lang="fr-FR" sz="1600" dirty="0" smtClean="0"/>
              <a:t>et</a:t>
            </a:r>
            <a:r>
              <a:rPr lang="fr-FR" sz="1600" dirty="0"/>
              <a:t>  « stop » </a:t>
            </a:r>
            <a:r>
              <a:rPr lang="fr-FR" sz="1600" dirty="0" smtClean="0"/>
              <a:t>des trains de pulses</a:t>
            </a: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 flipH="1">
            <a:off x="9787897" y="4323756"/>
            <a:ext cx="2076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10</a:t>
            </a:r>
            <a:r>
              <a:rPr lang="fr-FR" sz="1600" baseline="30000" dirty="0">
                <a:solidFill>
                  <a:srgbClr val="FF0000"/>
                </a:solidFill>
              </a:rPr>
              <a:t>2</a:t>
            </a:r>
            <a:r>
              <a:rPr lang="fr-FR" sz="1600" dirty="0">
                <a:solidFill>
                  <a:srgbClr val="FF0000"/>
                </a:solidFill>
              </a:rPr>
              <a:t>-10</a:t>
            </a:r>
            <a:r>
              <a:rPr lang="fr-FR" sz="1600" baseline="30000" dirty="0">
                <a:solidFill>
                  <a:srgbClr val="FF0000"/>
                </a:solidFill>
              </a:rPr>
              <a:t>3</a:t>
            </a:r>
            <a:r>
              <a:rPr lang="fr-FR" sz="1600" dirty="0">
                <a:solidFill>
                  <a:srgbClr val="FF0000"/>
                </a:solidFill>
              </a:rPr>
              <a:t> p/</a:t>
            </a:r>
            <a:r>
              <a:rPr lang="fr-FR" sz="1600" dirty="0" err="1">
                <a:solidFill>
                  <a:srgbClr val="FF0000"/>
                </a:solidFill>
              </a:rPr>
              <a:t>nanobunch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89254" y="58074"/>
            <a:ext cx="1159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Performance des détecteurs diamant sous faisceau pulsé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0" name="Image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22" y="360563"/>
            <a:ext cx="1042717" cy="1042717"/>
          </a:xfrm>
          <a:prstGeom prst="rect">
            <a:avLst/>
          </a:prstGeom>
        </p:spPr>
      </p:pic>
      <p:cxnSp>
        <p:nvCxnSpPr>
          <p:cNvPr id="75" name="Straight Connector 86"/>
          <p:cNvCxnSpPr/>
          <p:nvPr/>
        </p:nvCxnSpPr>
        <p:spPr>
          <a:xfrm>
            <a:off x="4137394" y="3402317"/>
            <a:ext cx="6740" cy="13509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48"/>
          <p:cNvCxnSpPr/>
          <p:nvPr/>
        </p:nvCxnSpPr>
        <p:spPr>
          <a:xfrm>
            <a:off x="3858177" y="3410782"/>
            <a:ext cx="396" cy="15209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3729674" y="1633232"/>
            <a:ext cx="969108" cy="1070810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8" name="Straight Connector 7"/>
          <p:cNvCxnSpPr/>
          <p:nvPr/>
        </p:nvCxnSpPr>
        <p:spPr>
          <a:xfrm>
            <a:off x="3992113" y="1755050"/>
            <a:ext cx="0" cy="82717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48"/>
          <p:cNvGrpSpPr/>
          <p:nvPr/>
        </p:nvGrpSpPr>
        <p:grpSpPr>
          <a:xfrm>
            <a:off x="4037072" y="2504851"/>
            <a:ext cx="72000" cy="601133"/>
            <a:chOff x="3945472" y="2802467"/>
            <a:chExt cx="72000" cy="601133"/>
          </a:xfrm>
        </p:grpSpPr>
        <p:cxnSp>
          <p:nvCxnSpPr>
            <p:cNvPr id="80" name="Straight Connector 41"/>
            <p:cNvCxnSpPr/>
            <p:nvPr/>
          </p:nvCxnSpPr>
          <p:spPr>
            <a:xfrm>
              <a:off x="3945472" y="2802467"/>
              <a:ext cx="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43"/>
            <p:cNvCxnSpPr/>
            <p:nvPr/>
          </p:nvCxnSpPr>
          <p:spPr>
            <a:xfrm>
              <a:off x="4016667" y="2802467"/>
              <a:ext cx="0" cy="6011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47"/>
          <p:cNvGrpSpPr/>
          <p:nvPr/>
        </p:nvGrpSpPr>
        <p:grpSpPr>
          <a:xfrm>
            <a:off x="3891566" y="2504852"/>
            <a:ext cx="72000" cy="601133"/>
            <a:chOff x="4165600" y="2954867"/>
            <a:chExt cx="72000" cy="601133"/>
          </a:xfrm>
        </p:grpSpPr>
        <p:cxnSp>
          <p:nvCxnSpPr>
            <p:cNvPr id="83" name="Straight Connector 45"/>
            <p:cNvCxnSpPr/>
            <p:nvPr/>
          </p:nvCxnSpPr>
          <p:spPr>
            <a:xfrm>
              <a:off x="4169067" y="2954867"/>
              <a:ext cx="0" cy="6011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46"/>
            <p:cNvCxnSpPr/>
            <p:nvPr/>
          </p:nvCxnSpPr>
          <p:spPr>
            <a:xfrm>
              <a:off x="4165600" y="2954867"/>
              <a:ext cx="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66"/>
          <p:cNvGrpSpPr/>
          <p:nvPr/>
        </p:nvGrpSpPr>
        <p:grpSpPr>
          <a:xfrm>
            <a:off x="3636947" y="3038250"/>
            <a:ext cx="407484" cy="397935"/>
            <a:chOff x="5197040" y="2709332"/>
            <a:chExt cx="407484" cy="397935"/>
          </a:xfrm>
        </p:grpSpPr>
        <p:sp>
          <p:nvSpPr>
            <p:cNvPr id="86" name="Triangle 63"/>
            <p:cNvSpPr/>
            <p:nvPr/>
          </p:nvSpPr>
          <p:spPr>
            <a:xfrm>
              <a:off x="5257800" y="2751667"/>
              <a:ext cx="321733" cy="355600"/>
            </a:xfrm>
            <a:prstGeom prst="triangle">
              <a:avLst/>
            </a:prstGeom>
            <a:solidFill>
              <a:schemeClr val="accent4">
                <a:alpha val="55000"/>
              </a:schemeClr>
            </a:solidFill>
            <a:ln>
              <a:noFill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TextBox 65"/>
            <p:cNvSpPr txBox="1"/>
            <p:nvPr/>
          </p:nvSpPr>
          <p:spPr>
            <a:xfrm>
              <a:off x="5197040" y="2709332"/>
              <a:ext cx="4074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DBA</a:t>
              </a:r>
              <a:endParaRPr lang="fr-FR" sz="1000" dirty="0"/>
            </a:p>
          </p:txBody>
        </p:sp>
      </p:grpSp>
      <p:grpSp>
        <p:nvGrpSpPr>
          <p:cNvPr id="94" name="Group 70"/>
          <p:cNvGrpSpPr/>
          <p:nvPr/>
        </p:nvGrpSpPr>
        <p:grpSpPr>
          <a:xfrm>
            <a:off x="3933098" y="3038250"/>
            <a:ext cx="407484" cy="397935"/>
            <a:chOff x="5213974" y="2709332"/>
            <a:chExt cx="407484" cy="397935"/>
          </a:xfrm>
        </p:grpSpPr>
        <p:sp>
          <p:nvSpPr>
            <p:cNvPr id="97" name="Triangle 71"/>
            <p:cNvSpPr/>
            <p:nvPr/>
          </p:nvSpPr>
          <p:spPr>
            <a:xfrm>
              <a:off x="5257800" y="2751667"/>
              <a:ext cx="321733" cy="355600"/>
            </a:xfrm>
            <a:prstGeom prst="triangle">
              <a:avLst/>
            </a:prstGeom>
            <a:solidFill>
              <a:schemeClr val="accent4">
                <a:alpha val="55000"/>
              </a:schemeClr>
            </a:solidFill>
            <a:ln>
              <a:noFill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TextBox 72"/>
            <p:cNvSpPr txBox="1"/>
            <p:nvPr/>
          </p:nvSpPr>
          <p:spPr>
            <a:xfrm>
              <a:off x="5213974" y="2709332"/>
              <a:ext cx="4074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smtClean="0"/>
                <a:t>DBA</a:t>
              </a:r>
              <a:endParaRPr lang="fr-FR" sz="1000" dirty="0"/>
            </a:p>
          </p:txBody>
        </p:sp>
      </p:grpSp>
      <p:sp>
        <p:nvSpPr>
          <p:cNvPr id="100" name="TextBox 81"/>
          <p:cNvSpPr txBox="1"/>
          <p:nvPr/>
        </p:nvSpPr>
        <p:spPr>
          <a:xfrm>
            <a:off x="3670280" y="1572169"/>
            <a:ext cx="415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poly</a:t>
            </a:r>
            <a:endParaRPr lang="fr-FR" sz="1000" b="1" dirty="0"/>
          </a:p>
        </p:txBody>
      </p:sp>
      <p:cxnSp>
        <p:nvCxnSpPr>
          <p:cNvPr id="101" name="Straight Connector 158"/>
          <p:cNvCxnSpPr/>
          <p:nvPr/>
        </p:nvCxnSpPr>
        <p:spPr>
          <a:xfrm>
            <a:off x="3992113" y="1841989"/>
            <a:ext cx="0" cy="608625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53"/>
          <p:cNvCxnSpPr/>
          <p:nvPr/>
        </p:nvCxnSpPr>
        <p:spPr>
          <a:xfrm flipV="1">
            <a:off x="3845249" y="4923068"/>
            <a:ext cx="2167059" cy="130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53"/>
          <p:cNvCxnSpPr/>
          <p:nvPr/>
        </p:nvCxnSpPr>
        <p:spPr>
          <a:xfrm flipV="1">
            <a:off x="4144134" y="4737660"/>
            <a:ext cx="1847233" cy="155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7"/>
          <p:cNvCxnSpPr/>
          <p:nvPr/>
        </p:nvCxnSpPr>
        <p:spPr>
          <a:xfrm>
            <a:off x="4479819" y="1753008"/>
            <a:ext cx="0" cy="827171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58"/>
          <p:cNvCxnSpPr/>
          <p:nvPr/>
        </p:nvCxnSpPr>
        <p:spPr>
          <a:xfrm>
            <a:off x="4479819" y="2021691"/>
            <a:ext cx="0" cy="261938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81"/>
          <p:cNvSpPr txBox="1"/>
          <p:nvPr/>
        </p:nvSpPr>
        <p:spPr>
          <a:xfrm>
            <a:off x="4253616" y="1555147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smtClean="0"/>
              <a:t>mono</a:t>
            </a:r>
            <a:endParaRPr lang="fr-FR" sz="1000" b="1" dirty="0"/>
          </a:p>
        </p:txBody>
      </p:sp>
      <p:cxnSp>
        <p:nvCxnSpPr>
          <p:cNvPr id="107" name="Straight Connector 86"/>
          <p:cNvCxnSpPr/>
          <p:nvPr/>
        </p:nvCxnSpPr>
        <p:spPr>
          <a:xfrm>
            <a:off x="4622726" y="3840046"/>
            <a:ext cx="4633" cy="5467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48"/>
          <p:cNvCxnSpPr/>
          <p:nvPr/>
        </p:nvCxnSpPr>
        <p:spPr>
          <a:xfrm flipH="1">
            <a:off x="4339085" y="3848511"/>
            <a:ext cx="4424" cy="6889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Group 48"/>
          <p:cNvGrpSpPr/>
          <p:nvPr/>
        </p:nvGrpSpPr>
        <p:grpSpPr>
          <a:xfrm>
            <a:off x="4514634" y="2485376"/>
            <a:ext cx="114831" cy="1035479"/>
            <a:chOff x="3945472" y="2802467"/>
            <a:chExt cx="72000" cy="601133"/>
          </a:xfrm>
        </p:grpSpPr>
        <p:cxnSp>
          <p:nvCxnSpPr>
            <p:cNvPr id="110" name="Straight Connector 41"/>
            <p:cNvCxnSpPr/>
            <p:nvPr/>
          </p:nvCxnSpPr>
          <p:spPr>
            <a:xfrm>
              <a:off x="3945472" y="2802467"/>
              <a:ext cx="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43"/>
            <p:cNvCxnSpPr/>
            <p:nvPr/>
          </p:nvCxnSpPr>
          <p:spPr>
            <a:xfrm>
              <a:off x="4016667" y="2802467"/>
              <a:ext cx="0" cy="6011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47"/>
          <p:cNvGrpSpPr/>
          <p:nvPr/>
        </p:nvGrpSpPr>
        <p:grpSpPr>
          <a:xfrm>
            <a:off x="4369129" y="2485377"/>
            <a:ext cx="68532" cy="1035478"/>
            <a:chOff x="4165600" y="2954867"/>
            <a:chExt cx="72000" cy="601133"/>
          </a:xfrm>
        </p:grpSpPr>
        <p:cxnSp>
          <p:nvCxnSpPr>
            <p:cNvPr id="113" name="Straight Connector 45"/>
            <p:cNvCxnSpPr/>
            <p:nvPr/>
          </p:nvCxnSpPr>
          <p:spPr>
            <a:xfrm>
              <a:off x="4169067" y="2954867"/>
              <a:ext cx="0" cy="6011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46"/>
            <p:cNvCxnSpPr/>
            <p:nvPr/>
          </p:nvCxnSpPr>
          <p:spPr>
            <a:xfrm>
              <a:off x="4165600" y="2954867"/>
              <a:ext cx="7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66"/>
          <p:cNvGrpSpPr/>
          <p:nvPr/>
        </p:nvGrpSpPr>
        <p:grpSpPr>
          <a:xfrm>
            <a:off x="4153217" y="3484098"/>
            <a:ext cx="357790" cy="392357"/>
            <a:chOff x="5234136" y="2714910"/>
            <a:chExt cx="357790" cy="392357"/>
          </a:xfrm>
        </p:grpSpPr>
        <p:sp>
          <p:nvSpPr>
            <p:cNvPr id="116" name="Triangle 63"/>
            <p:cNvSpPr/>
            <p:nvPr/>
          </p:nvSpPr>
          <p:spPr>
            <a:xfrm>
              <a:off x="5257800" y="2751667"/>
              <a:ext cx="321733" cy="355600"/>
            </a:xfrm>
            <a:prstGeom prst="triangle">
              <a:avLst/>
            </a:prstGeom>
            <a:solidFill>
              <a:schemeClr val="accent4">
                <a:alpha val="55000"/>
              </a:schemeClr>
            </a:solidFill>
            <a:ln>
              <a:noFill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TextBox 65"/>
            <p:cNvSpPr txBox="1"/>
            <p:nvPr/>
          </p:nvSpPr>
          <p:spPr>
            <a:xfrm>
              <a:off x="5234136" y="2714910"/>
              <a:ext cx="3577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CIV</a:t>
              </a:r>
              <a:endParaRPr lang="fr-FR" sz="1000" dirty="0"/>
            </a:p>
          </p:txBody>
        </p:sp>
      </p:grpSp>
      <p:grpSp>
        <p:nvGrpSpPr>
          <p:cNvPr id="118" name="Group 70"/>
          <p:cNvGrpSpPr/>
          <p:nvPr/>
        </p:nvGrpSpPr>
        <p:grpSpPr>
          <a:xfrm>
            <a:off x="4456098" y="3484097"/>
            <a:ext cx="357790" cy="392358"/>
            <a:chOff x="5257800" y="2714909"/>
            <a:chExt cx="357790" cy="392358"/>
          </a:xfrm>
        </p:grpSpPr>
        <p:sp>
          <p:nvSpPr>
            <p:cNvPr id="119" name="Triangle 71"/>
            <p:cNvSpPr/>
            <p:nvPr/>
          </p:nvSpPr>
          <p:spPr>
            <a:xfrm>
              <a:off x="5257800" y="2751667"/>
              <a:ext cx="321733" cy="355600"/>
            </a:xfrm>
            <a:prstGeom prst="triangle">
              <a:avLst/>
            </a:prstGeom>
            <a:solidFill>
              <a:schemeClr val="accent4">
                <a:alpha val="55000"/>
              </a:schemeClr>
            </a:solidFill>
            <a:ln>
              <a:noFill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TextBox 72"/>
            <p:cNvSpPr txBox="1"/>
            <p:nvPr/>
          </p:nvSpPr>
          <p:spPr>
            <a:xfrm>
              <a:off x="5257800" y="2714909"/>
              <a:ext cx="3577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CIV</a:t>
              </a:r>
              <a:endParaRPr lang="fr-FR" sz="1000" dirty="0"/>
            </a:p>
          </p:txBody>
        </p:sp>
      </p:grpSp>
      <p:cxnSp>
        <p:nvCxnSpPr>
          <p:cNvPr id="121" name="Straight Connector 153"/>
          <p:cNvCxnSpPr/>
          <p:nvPr/>
        </p:nvCxnSpPr>
        <p:spPr>
          <a:xfrm flipV="1">
            <a:off x="4616964" y="4366998"/>
            <a:ext cx="1374403" cy="82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53"/>
          <p:cNvCxnSpPr/>
          <p:nvPr/>
        </p:nvCxnSpPr>
        <p:spPr>
          <a:xfrm>
            <a:off x="4332112" y="4537140"/>
            <a:ext cx="1680196" cy="46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/>
          <p:cNvSpPr/>
          <p:nvPr/>
        </p:nvSpPr>
        <p:spPr>
          <a:xfrm>
            <a:off x="2392110" y="1619682"/>
            <a:ext cx="471837" cy="1132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Rectangle 123"/>
          <p:cNvSpPr/>
          <p:nvPr/>
        </p:nvSpPr>
        <p:spPr>
          <a:xfrm>
            <a:off x="2392110" y="2090528"/>
            <a:ext cx="471837" cy="103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ZoneTexte 124"/>
          <p:cNvSpPr txBox="1"/>
          <p:nvPr/>
        </p:nvSpPr>
        <p:spPr>
          <a:xfrm>
            <a:off x="2076499" y="961912"/>
            <a:ext cx="1165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Collim</a:t>
            </a:r>
            <a:r>
              <a:rPr lang="fr-FR" dirty="0" smtClean="0"/>
              <a:t>. </a:t>
            </a:r>
          </a:p>
          <a:p>
            <a:pPr algn="ctr"/>
            <a:r>
              <a:rPr lang="fr-FR" dirty="0" smtClean="0"/>
              <a:t>Ø 1mm</a:t>
            </a:r>
            <a:endParaRPr lang="fr-FR" dirty="0"/>
          </a:p>
        </p:txBody>
      </p:sp>
      <p:grpSp>
        <p:nvGrpSpPr>
          <p:cNvPr id="126" name="Group 107"/>
          <p:cNvGrpSpPr/>
          <p:nvPr/>
        </p:nvGrpSpPr>
        <p:grpSpPr>
          <a:xfrm>
            <a:off x="4873015" y="4105853"/>
            <a:ext cx="1291124" cy="1102130"/>
            <a:chOff x="2495292" y="3920067"/>
            <a:chExt cx="347133" cy="762000"/>
          </a:xfrm>
        </p:grpSpPr>
        <p:sp>
          <p:nvSpPr>
            <p:cNvPr id="127" name="Rectangle 126"/>
            <p:cNvSpPr/>
            <p:nvPr/>
          </p:nvSpPr>
          <p:spPr>
            <a:xfrm>
              <a:off x="2495292" y="3920067"/>
              <a:ext cx="347133" cy="762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TextBox 106"/>
            <p:cNvSpPr txBox="1"/>
            <p:nvPr/>
          </p:nvSpPr>
          <p:spPr>
            <a:xfrm>
              <a:off x="2505805" y="4014023"/>
              <a:ext cx="310396" cy="595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 smtClean="0"/>
                <a:t>Scope </a:t>
              </a:r>
              <a:r>
                <a:rPr lang="fr-FR" sz="1000" dirty="0" err="1" smtClean="0"/>
                <a:t>LeCroy</a:t>
              </a:r>
              <a:endParaRPr lang="fr-FR" sz="1000" dirty="0" smtClean="0"/>
            </a:p>
            <a:p>
              <a:pPr algn="ctr"/>
              <a:endParaRPr lang="fr-FR" sz="1000" dirty="0"/>
            </a:p>
            <a:p>
              <a:pPr algn="ctr"/>
              <a:r>
                <a:rPr lang="fr-FR" sz="1000" dirty="0" err="1" smtClean="0"/>
                <a:t>Sampling</a:t>
              </a:r>
              <a:r>
                <a:rPr lang="fr-FR" sz="1000" dirty="0" smtClean="0"/>
                <a:t> 2.5 GS/s</a:t>
              </a:r>
            </a:p>
            <a:p>
              <a:pPr algn="ctr"/>
              <a:r>
                <a:rPr lang="fr-FR" sz="1000" dirty="0"/>
                <a:t>4</a:t>
              </a:r>
              <a:r>
                <a:rPr lang="fr-FR" sz="1000" dirty="0" smtClean="0"/>
                <a:t> voies</a:t>
              </a:r>
            </a:p>
            <a:p>
              <a:pPr algn="ctr"/>
              <a:r>
                <a:rPr lang="fr-FR" sz="1000" dirty="0" smtClean="0"/>
                <a:t>Fenêtre </a:t>
              </a:r>
              <a:r>
                <a:rPr lang="fr-FR" sz="1000" dirty="0" err="1" smtClean="0"/>
                <a:t>acq</a:t>
              </a:r>
              <a:r>
                <a:rPr lang="fr-FR" sz="1000" dirty="0" smtClean="0"/>
                <a:t>. 20 µs</a:t>
              </a:r>
              <a:endParaRPr lang="fr-FR" sz="1000" dirty="0"/>
            </a:p>
          </p:txBody>
        </p:sp>
      </p:grpSp>
      <p:sp>
        <p:nvSpPr>
          <p:cNvPr id="129" name="Flèche droite 128"/>
          <p:cNvSpPr/>
          <p:nvPr/>
        </p:nvSpPr>
        <p:spPr>
          <a:xfrm>
            <a:off x="1348104" y="2021691"/>
            <a:ext cx="864066" cy="21546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ZoneTexte 129"/>
          <p:cNvSpPr txBox="1"/>
          <p:nvPr/>
        </p:nvSpPr>
        <p:spPr>
          <a:xfrm>
            <a:off x="1156061" y="1682816"/>
            <a:ext cx="101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protons</a:t>
            </a:r>
            <a:endParaRPr lang="fr-FR" dirty="0"/>
          </a:p>
        </p:txBody>
      </p:sp>
      <p:sp>
        <p:nvSpPr>
          <p:cNvPr id="131" name="Rectangle 130"/>
          <p:cNvSpPr/>
          <p:nvPr/>
        </p:nvSpPr>
        <p:spPr>
          <a:xfrm>
            <a:off x="0" y="1841989"/>
            <a:ext cx="395785" cy="60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Rectangle 131"/>
          <p:cNvSpPr/>
          <p:nvPr/>
        </p:nvSpPr>
        <p:spPr>
          <a:xfrm>
            <a:off x="275252" y="1633233"/>
            <a:ext cx="395785" cy="1043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Rectangle 132"/>
          <p:cNvSpPr/>
          <p:nvPr/>
        </p:nvSpPr>
        <p:spPr>
          <a:xfrm>
            <a:off x="671037" y="1818390"/>
            <a:ext cx="325250" cy="6864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ZoneTexte 133"/>
          <p:cNvSpPr txBox="1"/>
          <p:nvPr/>
        </p:nvSpPr>
        <p:spPr>
          <a:xfrm rot="16200000">
            <a:off x="219056" y="2976693"/>
            <a:ext cx="1273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PM lumière</a:t>
            </a:r>
            <a:endParaRPr lang="fr-FR" dirty="0"/>
          </a:p>
        </p:txBody>
      </p:sp>
      <p:pic>
        <p:nvPicPr>
          <p:cNvPr id="135" name="Image 134"/>
          <p:cNvPicPr>
            <a:picLocks noChangeAspect="1"/>
          </p:cNvPicPr>
          <p:nvPr/>
        </p:nvPicPr>
        <p:blipFill rotWithShape="1">
          <a:blip r:embed="rId8"/>
          <a:srcRect l="27808"/>
          <a:stretch/>
        </p:blipFill>
        <p:spPr>
          <a:xfrm>
            <a:off x="401597" y="3876455"/>
            <a:ext cx="2453002" cy="2548435"/>
          </a:xfrm>
          <a:prstGeom prst="rect">
            <a:avLst/>
          </a:prstGeom>
        </p:spPr>
      </p:pic>
      <p:pic>
        <p:nvPicPr>
          <p:cNvPr id="136" name="Image 1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22" y="360563"/>
            <a:ext cx="1042717" cy="1042717"/>
          </a:xfrm>
          <a:prstGeom prst="rect">
            <a:avLst/>
          </a:prstGeom>
        </p:spPr>
      </p:pic>
      <p:pic>
        <p:nvPicPr>
          <p:cNvPr id="137" name="Imag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0" t="22820" r="2644" b="24358"/>
          <a:stretch/>
        </p:blipFill>
        <p:spPr>
          <a:xfrm>
            <a:off x="3718047" y="1137616"/>
            <a:ext cx="496231" cy="317129"/>
          </a:xfrm>
          <a:prstGeom prst="rect">
            <a:avLst/>
          </a:prstGeom>
        </p:spPr>
      </p:pic>
      <p:pic>
        <p:nvPicPr>
          <p:cNvPr id="138" name="Imag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0" t="22820" r="2644" b="24358"/>
          <a:stretch/>
        </p:blipFill>
        <p:spPr>
          <a:xfrm>
            <a:off x="4261703" y="1137616"/>
            <a:ext cx="496231" cy="317129"/>
          </a:xfrm>
          <a:prstGeom prst="rect">
            <a:avLst/>
          </a:prstGeom>
        </p:spPr>
      </p:pic>
      <p:pic>
        <p:nvPicPr>
          <p:cNvPr id="139" name="Image 1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71" y="3387886"/>
            <a:ext cx="949379" cy="498516"/>
          </a:xfrm>
          <a:prstGeom prst="rect">
            <a:avLst/>
          </a:prstGeom>
        </p:spPr>
      </p:pic>
      <p:sp>
        <p:nvSpPr>
          <p:cNvPr id="43" name="Espace réservé de la date 4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44" name="Espace réservé du pied de page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46" name="Espace réservé du numéro de diapositive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26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0466" y="2334543"/>
            <a:ext cx="1142589" cy="537256"/>
          </a:xfrm>
          <a:prstGeom prst="rect">
            <a:avLst/>
          </a:prstGeom>
        </p:spPr>
      </p:pic>
      <p:sp>
        <p:nvSpPr>
          <p:cNvPr id="140" name="ZoneTexte 139"/>
          <p:cNvSpPr txBox="1"/>
          <p:nvPr/>
        </p:nvSpPr>
        <p:spPr>
          <a:xfrm>
            <a:off x="7731260" y="547872"/>
            <a:ext cx="3681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2</a:t>
            </a:r>
            <a:r>
              <a:rPr lang="fr-FR" sz="1200" baseline="30000" dirty="0"/>
              <a:t>è</a:t>
            </a:r>
            <a:r>
              <a:rPr lang="fr-FR" sz="1200" baseline="30000" dirty="0" smtClean="0"/>
              <a:t>me</a:t>
            </a:r>
            <a:r>
              <a:rPr lang="fr-FR" sz="1200" dirty="0" smtClean="0"/>
              <a:t> test de comptage en mode pulsé + exploration en   </a:t>
            </a:r>
            <a:endParaRPr lang="fr-FR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ZoneTexte 140"/>
              <p:cNvSpPr txBox="1"/>
              <p:nvPr/>
            </p:nvSpPr>
            <p:spPr>
              <a:xfrm>
                <a:off x="11151185" y="519804"/>
                <a:ext cx="769570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35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fr-FR" sz="135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50" i="1" dirty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  <m:sub>
                        <m:r>
                          <a:rPr lang="fr-FR" sz="1350" i="1" dirty="0"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</m:oMath>
                </a14:m>
                <a:r>
                  <a:rPr lang="fr-FR" sz="1350" dirty="0" smtClean="0"/>
                  <a:t> </a:t>
                </a:r>
                <a:endParaRPr lang="fr-FR" sz="1350" dirty="0"/>
              </a:p>
            </p:txBody>
          </p:sp>
        </mc:Choice>
        <mc:Fallback xmlns="">
          <p:sp>
            <p:nvSpPr>
              <p:cNvPr id="141" name="ZoneTexte 1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1185" y="519804"/>
                <a:ext cx="769570" cy="30008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673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9254" y="58074"/>
            <a:ext cx="1159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Conclusion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254" y="606500"/>
            <a:ext cx="12102746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Ces développements 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se </a:t>
            </a:r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situent</a:t>
            </a:r>
          </a:p>
          <a:p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au </a:t>
            </a: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point de convergence de 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plusieurs équipes à l’IN2P3 en instrumentation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 smtClean="0">
              <a:solidFill>
                <a:srgbClr val="002060"/>
              </a:solidFill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 connexion avec des collaborations établies en physique des hautes énergies, nucléaire ou applications médicales</a:t>
            </a:r>
          </a:p>
          <a:p>
            <a:pPr lvl="1"/>
            <a:endParaRPr lang="fr-FR" dirty="0" smtClean="0">
              <a:solidFill>
                <a:srgbClr val="002060"/>
              </a:solidFill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nationales au sein de l’IN2P3</a:t>
            </a:r>
            <a:endParaRPr lang="fr-FR" dirty="0">
              <a:solidFill>
                <a:srgbClr val="002060"/>
              </a:solidFill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 smtClean="0">
              <a:solidFill>
                <a:srgbClr val="002060"/>
              </a:solidFill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internationales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 : RD42 </a:t>
            </a:r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(BCM’ ATLAS) , ADAMAS (GSI), Japon …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solidFill>
                <a:srgbClr val="002060"/>
              </a:solidFill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</a:t>
            </a:r>
            <a:r>
              <a:rPr lang="fr-FR" b="1" dirty="0" smtClean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ans un contexte de recherche interdisciplinaire au CNRS (IN2P3, INP, INC) </a:t>
            </a:r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des 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échanges de compétences s’opèrent entre </a:t>
            </a:r>
            <a:endParaRPr lang="fr-FR" dirty="0" smtClean="0">
              <a:solidFill>
                <a:srgbClr val="002060"/>
              </a:solidFill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800" dirty="0" smtClean="0">
              <a:solidFill>
                <a:srgbClr val="002060"/>
              </a:solidFill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la 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croissance du </a:t>
            </a:r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diamant : risque identifié fluctuations (approvisionnement, qualité, reproductibilité ….) liées au marché </a:t>
            </a:r>
          </a:p>
          <a:p>
            <a:pPr lvl="1"/>
            <a:endParaRPr lang="fr-FR" b="1" dirty="0">
              <a:solidFill>
                <a:srgbClr val="002060"/>
              </a:solidFill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/>
            <a:r>
              <a:rPr lang="fr-FR" b="1" dirty="0" smtClean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  <a:sym typeface="Wingdings" panose="05000000000000000000" pitchFamily="2" charset="2"/>
              </a:rPr>
              <a:t> Création d’une plateforme nationale possible les compétences existent !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000" dirty="0" smtClean="0">
              <a:solidFill>
                <a:srgbClr val="002060"/>
              </a:solidFill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</a:t>
            </a:r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 caractérisation : sources (labos) + faisceaux accélérateurs @ IN2P3(IP2I GENESIS GANIL …),  GIP – ARRONAX, ESRF + 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2060"/>
              </a:solidFill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Instrumentation (labos IN2P3, CEA …)</a:t>
            </a:r>
          </a:p>
          <a:p>
            <a:pPr lvl="1"/>
            <a:endParaRPr lang="fr-FR" sz="800" dirty="0" smtClean="0">
              <a:solidFill>
                <a:srgbClr val="002060"/>
              </a:solidFill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lvl="1"/>
            <a:endParaRPr lang="fr-FR" sz="800" dirty="0">
              <a:solidFill>
                <a:srgbClr val="002060"/>
              </a:solidFill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lvl="1"/>
            <a:endParaRPr lang="fr-FR" sz="800" dirty="0" smtClean="0">
              <a:solidFill>
                <a:srgbClr val="002060"/>
              </a:solidFill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lvl="1"/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fr-FR" b="1" dirty="0" smtClean="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Objectifs 2020-2030=&gt; Conception moniteurs pour diagnostique faisceau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42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28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88" y="207521"/>
            <a:ext cx="11868912" cy="58904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08443" y="2783414"/>
            <a:ext cx="3645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mtClean="0">
                <a:solidFill>
                  <a:srgbClr val="0070C0"/>
                </a:solidFill>
              </a:rPr>
              <a:t>https://indico.in2p3.fr/event/20117/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15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2880"/>
            <a:ext cx="9392956" cy="5955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300" dirty="0" smtClean="0"/>
          </a:p>
          <a:p>
            <a:pPr marL="400050" indent="-400050">
              <a:buFont typeface="+mj-lt"/>
              <a:buAutoNum type="romanUcPeriod"/>
            </a:pPr>
            <a:r>
              <a:rPr lang="fr-FR" b="1" dirty="0" smtClean="0">
                <a:solidFill>
                  <a:srgbClr val="002060"/>
                </a:solidFill>
              </a:rPr>
              <a:t>Les détecteurs diamants </a:t>
            </a:r>
          </a:p>
          <a:p>
            <a:endParaRPr lang="fr-FR" b="1" dirty="0" smtClean="0">
              <a:solidFill>
                <a:srgbClr val="002060"/>
              </a:solidFill>
            </a:endParaRPr>
          </a:p>
          <a:p>
            <a:pPr marL="857250" lvl="1" indent="-4000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0070C0"/>
                </a:solidFill>
              </a:rPr>
              <a:t>Performances attendues </a:t>
            </a:r>
          </a:p>
          <a:p>
            <a:pPr marL="857250" lvl="1" indent="-400050">
              <a:buFont typeface="Wingdings" panose="05000000000000000000" pitchFamily="2" charset="2"/>
              <a:buChar char="Ø"/>
            </a:pPr>
            <a:endParaRPr lang="fr-FR" b="1" dirty="0" smtClean="0">
              <a:solidFill>
                <a:srgbClr val="0070C0"/>
              </a:solidFill>
            </a:endParaRPr>
          </a:p>
          <a:p>
            <a:pPr marL="857250" lvl="1" indent="-4000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0070C0"/>
                </a:solidFill>
              </a:rPr>
              <a:t>Instrumentation détecteur</a:t>
            </a:r>
          </a:p>
          <a:p>
            <a:pPr marL="857250" lvl="1" indent="-400050">
              <a:buFont typeface="Wingdings" panose="05000000000000000000" pitchFamily="2" charset="2"/>
              <a:buChar char="Ø"/>
            </a:pPr>
            <a:endParaRPr lang="fr-FR" b="1" dirty="0" smtClean="0">
              <a:solidFill>
                <a:srgbClr val="0070C0"/>
              </a:solidFill>
            </a:endParaRPr>
          </a:p>
          <a:p>
            <a:pPr marL="857250" lvl="1" indent="-4000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0070C0"/>
                </a:solidFill>
              </a:rPr>
              <a:t>Performances mesurées en tests en faisceaux : GANIL ARRONAX ESRF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/>
            </a:pPr>
            <a:r>
              <a:rPr lang="fr-FR" b="1" dirty="0">
                <a:solidFill>
                  <a:srgbClr val="002060"/>
                </a:solidFill>
              </a:rPr>
              <a:t>M</a:t>
            </a:r>
            <a:r>
              <a:rPr lang="fr-FR" b="1" dirty="0" smtClean="0">
                <a:solidFill>
                  <a:srgbClr val="002060"/>
                </a:solidFill>
              </a:rPr>
              <a:t>oniteurs faisceaux diamants : contrôle en ligne de faisceaux  </a:t>
            </a:r>
          </a:p>
          <a:p>
            <a:r>
              <a:rPr lang="fr-FR" b="1" dirty="0" smtClean="0">
                <a:solidFill>
                  <a:srgbClr val="002060"/>
                </a:solidFill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0070C0"/>
                </a:solidFill>
              </a:rPr>
              <a:t>Etat de l’art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FR" b="1" dirty="0" smtClean="0">
              <a:solidFill>
                <a:srgbClr val="0070C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0070C0"/>
                </a:solidFill>
              </a:rPr>
              <a:t>Focus sur des R&amp;D en cours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 startAt="3"/>
            </a:pPr>
            <a:r>
              <a:rPr lang="fr-FR" b="1" dirty="0" smtClean="0">
                <a:solidFill>
                  <a:srgbClr val="002060"/>
                </a:solidFill>
              </a:rPr>
              <a:t>R&amp;D moniteur </a:t>
            </a:r>
            <a:r>
              <a:rPr lang="fr-FR" b="1" dirty="0">
                <a:solidFill>
                  <a:srgbClr val="002060"/>
                </a:solidFill>
              </a:rPr>
              <a:t>faisceau </a:t>
            </a:r>
            <a:r>
              <a:rPr lang="fr-FR" b="1" dirty="0" smtClean="0">
                <a:solidFill>
                  <a:srgbClr val="002060"/>
                </a:solidFill>
              </a:rPr>
              <a:t>diamant contrôle en ligne de faisceaux pulsés : prospectives à 10 ans</a:t>
            </a:r>
            <a:endParaRPr lang="fr-FR" b="1" dirty="0">
              <a:solidFill>
                <a:srgbClr val="002060"/>
              </a:solidFill>
            </a:endParaRPr>
          </a:p>
          <a:p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0070C0"/>
                </a:solidFill>
              </a:rPr>
              <a:t>Objectifs 2020-2030</a:t>
            </a:r>
            <a:endParaRPr lang="fr-FR" b="1" dirty="0">
              <a:solidFill>
                <a:srgbClr val="0070C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b="1" dirty="0">
              <a:solidFill>
                <a:srgbClr val="0070C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0070C0"/>
                </a:solidFill>
              </a:rPr>
              <a:t>Premières preuves de concept et de faisabilité établies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 startAt="4"/>
            </a:pPr>
            <a:r>
              <a:rPr lang="fr-FR" b="1" dirty="0" smtClean="0">
                <a:solidFill>
                  <a:srgbClr val="002060"/>
                </a:solidFill>
              </a:rPr>
              <a:t>Conclusion et perspectives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21/01/2020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15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4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0" y="182880"/>
            <a:ext cx="9444252" cy="5955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300" dirty="0" smtClean="0"/>
          </a:p>
          <a:p>
            <a:pPr marL="400050" indent="-400050">
              <a:buFont typeface="+mj-lt"/>
              <a:buAutoNum type="romanUcPeriod"/>
            </a:pPr>
            <a:r>
              <a:rPr lang="fr-FR" b="1" dirty="0" smtClean="0">
                <a:solidFill>
                  <a:srgbClr val="002060"/>
                </a:solidFill>
              </a:rPr>
              <a:t>Les détecteurs diamants </a:t>
            </a:r>
          </a:p>
          <a:p>
            <a:endParaRPr lang="fr-FR" b="1" dirty="0" smtClean="0">
              <a:solidFill>
                <a:srgbClr val="002060"/>
              </a:solidFill>
            </a:endParaRPr>
          </a:p>
          <a:p>
            <a:pPr marL="857250" lvl="1" indent="-4000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0070C0"/>
                </a:solidFill>
              </a:rPr>
              <a:t>Performances attendues </a:t>
            </a:r>
          </a:p>
          <a:p>
            <a:pPr marL="857250" lvl="1" indent="-400050">
              <a:buFont typeface="Wingdings" panose="05000000000000000000" pitchFamily="2" charset="2"/>
              <a:buChar char="Ø"/>
            </a:pPr>
            <a:endParaRPr lang="fr-FR" b="1" dirty="0" smtClean="0">
              <a:solidFill>
                <a:srgbClr val="0070C0"/>
              </a:solidFill>
            </a:endParaRPr>
          </a:p>
          <a:p>
            <a:pPr marL="857250" lvl="1" indent="-4000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0070C0"/>
                </a:solidFill>
              </a:rPr>
              <a:t>Instrumentation détecteur</a:t>
            </a:r>
          </a:p>
          <a:p>
            <a:pPr marL="857250" lvl="1" indent="-400050">
              <a:buFont typeface="Wingdings" panose="05000000000000000000" pitchFamily="2" charset="2"/>
              <a:buChar char="Ø"/>
            </a:pPr>
            <a:endParaRPr lang="fr-FR" b="1" dirty="0" smtClean="0">
              <a:solidFill>
                <a:srgbClr val="0070C0"/>
              </a:solidFill>
            </a:endParaRPr>
          </a:p>
          <a:p>
            <a:pPr marL="857250" lvl="1" indent="-4000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0070C0"/>
                </a:solidFill>
              </a:rPr>
              <a:t>Performances mesurées en tests en faisceaux : GANIL ARRONAX ESRF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/>
            </a:pP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M</a:t>
            </a: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oniteurs faisceaux diamants : contrôle en ligne de faisceaux  </a:t>
            </a:r>
          </a:p>
          <a:p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Etat de l’art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Focus sur des R&amp;D en cours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 startAt="3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R&amp;D moniteur </a:t>
            </a: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faisceau </a:t>
            </a: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diamant contrôle en ligne de faisceaux pulsés : prospectives à dix ans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Objectifs 2020-2030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Premières preuves de concept et de faisabilité établies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 startAt="4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Conclusion et perspectives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04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ZoneTexte 52"/>
          <p:cNvSpPr txBox="1"/>
          <p:nvPr/>
        </p:nvSpPr>
        <p:spPr>
          <a:xfrm>
            <a:off x="194297" y="1065302"/>
            <a:ext cx="2466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4973"/>
                </a:solidFill>
              </a:rPr>
              <a:t>Caractéristiques à 300 K</a:t>
            </a:r>
            <a:endParaRPr lang="fr-FR" b="1" dirty="0">
              <a:solidFill>
                <a:srgbClr val="00497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6" name="Tableau 5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213450" y="1834949"/>
              <a:ext cx="6937135" cy="26012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10746">
                      <a:extLst>
                        <a:ext uri="{9D8B030D-6E8A-4147-A177-3AD203B41FA5}">
                          <a16:colId xmlns:a16="http://schemas.microsoft.com/office/drawing/2014/main" val="4279346900"/>
                        </a:ext>
                      </a:extLst>
                    </a:gridCol>
                    <a:gridCol w="1788695">
                      <a:extLst>
                        <a:ext uri="{9D8B030D-6E8A-4147-A177-3AD203B41FA5}">
                          <a16:colId xmlns:a16="http://schemas.microsoft.com/office/drawing/2014/main" val="4204641770"/>
                        </a:ext>
                      </a:extLst>
                    </a:gridCol>
                    <a:gridCol w="1637694">
                      <a:extLst>
                        <a:ext uri="{9D8B030D-6E8A-4147-A177-3AD203B41FA5}">
                          <a16:colId xmlns:a16="http://schemas.microsoft.com/office/drawing/2014/main" val="313569499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fr-FR" sz="1600" b="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Diamant</a:t>
                          </a:r>
                          <a:endParaRPr lang="fr-FR" sz="16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Silicium</a:t>
                          </a:r>
                          <a:endParaRPr lang="fr-FR" sz="16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99094666"/>
                      </a:ext>
                    </a:extLst>
                  </a:tr>
                  <a:tr h="376252">
                    <a:tc>
                      <a:txBody>
                        <a:bodyPr/>
                        <a:lstStyle/>
                        <a:p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Résistivité (</a:t>
                          </a:r>
                          <a:r>
                            <a:rPr lang="el-GR" sz="1600" b="0" dirty="0" smtClean="0">
                              <a:solidFill>
                                <a:srgbClr val="004973"/>
                              </a:solidFill>
                            </a:rPr>
                            <a:t>Ω</a:t>
                          </a:r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.m)</a:t>
                          </a:r>
                          <a:endParaRPr lang="fr-FR" sz="1600" b="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&gt; 10</a:t>
                          </a:r>
                          <a:r>
                            <a:rPr lang="fr-FR" sz="1600" b="0" baseline="30000" dirty="0" smtClean="0">
                              <a:solidFill>
                                <a:srgbClr val="004973"/>
                              </a:solidFill>
                            </a:rPr>
                            <a:t>13</a:t>
                          </a:r>
                          <a:endParaRPr lang="fr-FR" sz="1600" b="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2.3 </a:t>
                          </a:r>
                          <a14:m>
                            <m:oMath xmlns:m="http://schemas.openxmlformats.org/officeDocument/2006/math">
                              <m:r>
                                <a:rPr lang="fr-FR" sz="1600" b="0" i="1" smtClean="0">
                                  <a:solidFill>
                                    <a:srgbClr val="00497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</m:oMath>
                          </a14:m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 10</a:t>
                          </a:r>
                          <a:r>
                            <a:rPr lang="fr-FR" sz="1600" b="0" baseline="30000" dirty="0" smtClean="0">
                              <a:solidFill>
                                <a:srgbClr val="004973"/>
                              </a:solidFill>
                            </a:rPr>
                            <a:t>7</a:t>
                          </a:r>
                          <a:r>
                            <a:rPr lang="fr-FR" sz="1600" b="0" baseline="0" dirty="0" smtClean="0">
                              <a:solidFill>
                                <a:srgbClr val="004973"/>
                              </a:solidFill>
                            </a:rPr>
                            <a:t> </a:t>
                          </a:r>
                          <a:endParaRPr lang="fr-FR" sz="16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13936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Gap (eV)</a:t>
                          </a:r>
                          <a:endParaRPr lang="fr-FR" sz="16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5.5</a:t>
                          </a:r>
                          <a:endParaRPr lang="fr-FR" sz="16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1.1</a:t>
                          </a:r>
                          <a:endParaRPr lang="fr-FR" sz="16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48659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Energie création paire e</a:t>
                          </a:r>
                          <a:r>
                            <a:rPr lang="fr-FR" sz="1600" b="0" baseline="30000" dirty="0" smtClean="0">
                              <a:solidFill>
                                <a:srgbClr val="004973"/>
                              </a:solidFill>
                            </a:rPr>
                            <a:t>-</a:t>
                          </a:r>
                          <a:r>
                            <a:rPr lang="fr-FR" sz="1600" b="0" baseline="0" dirty="0" smtClean="0">
                              <a:solidFill>
                                <a:srgbClr val="004973"/>
                              </a:solidFill>
                            </a:rPr>
                            <a:t>/h (eV)</a:t>
                          </a:r>
                          <a:endParaRPr lang="fr-FR" sz="1600" b="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13.1</a:t>
                          </a:r>
                          <a:endParaRPr lang="fr-FR" sz="1600" b="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3.6</a:t>
                          </a:r>
                          <a:endParaRPr lang="fr-FR" sz="16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296290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Energie de déplacement (eV)</a:t>
                          </a:r>
                          <a:endParaRPr lang="fr-FR" sz="16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43</a:t>
                          </a:r>
                          <a:endParaRPr lang="fr-FR" sz="16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25</a:t>
                          </a:r>
                          <a:endParaRPr lang="fr-FR" sz="16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34258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Mobilité des porteurs (cm².V</a:t>
                          </a:r>
                          <a:r>
                            <a:rPr lang="fr-FR" sz="1600" b="0" baseline="30000" dirty="0" smtClean="0">
                              <a:solidFill>
                                <a:srgbClr val="004973"/>
                              </a:solidFill>
                            </a:rPr>
                            <a:t>-1</a:t>
                          </a:r>
                          <a:r>
                            <a:rPr lang="fr-FR" sz="1600" b="0" baseline="0" dirty="0" smtClean="0">
                              <a:solidFill>
                                <a:srgbClr val="004973"/>
                              </a:solidFill>
                            </a:rPr>
                            <a:t>.s</a:t>
                          </a:r>
                          <a:r>
                            <a:rPr lang="fr-FR" sz="1600" b="0" baseline="30000" dirty="0" smtClean="0">
                              <a:solidFill>
                                <a:srgbClr val="004973"/>
                              </a:solidFill>
                            </a:rPr>
                            <a:t>-1</a:t>
                          </a:r>
                          <a:r>
                            <a:rPr lang="fr-FR" sz="1600" b="0" baseline="0" dirty="0">
                              <a:solidFill>
                                <a:srgbClr val="004973"/>
                              </a:solidFill>
                            </a:rPr>
                            <a:t>)</a:t>
                          </a:r>
                          <a:endParaRPr lang="fr-FR" sz="1600" b="0" dirty="0" smtClean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&gt; 2000</a:t>
                          </a:r>
                          <a:endParaRPr lang="fr-FR" sz="1600" b="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800 – 1400</a:t>
                          </a:r>
                          <a:endParaRPr lang="fr-FR" sz="16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74090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Conductivité thermique (</a:t>
                          </a:r>
                          <a:r>
                            <a:rPr lang="fr-FR" sz="1600" b="0" baseline="0" dirty="0" smtClean="0">
                              <a:solidFill>
                                <a:srgbClr val="004973"/>
                              </a:solidFill>
                            </a:rPr>
                            <a:t>W.cm</a:t>
                          </a:r>
                          <a:r>
                            <a:rPr lang="fr-FR" sz="1600" b="0" baseline="30000" dirty="0" smtClean="0">
                              <a:solidFill>
                                <a:srgbClr val="004973"/>
                              </a:solidFill>
                            </a:rPr>
                            <a:t>-1</a:t>
                          </a:r>
                          <a:r>
                            <a:rPr lang="fr-FR" sz="1600" b="0" baseline="0" dirty="0" smtClean="0">
                              <a:solidFill>
                                <a:srgbClr val="004973"/>
                              </a:solidFill>
                            </a:rPr>
                            <a:t>.K</a:t>
                          </a:r>
                          <a:r>
                            <a:rPr lang="fr-FR" sz="1600" b="0" baseline="30000" dirty="0" smtClean="0">
                              <a:solidFill>
                                <a:srgbClr val="004973"/>
                              </a:solidFill>
                            </a:rPr>
                            <a:t>-1</a:t>
                          </a:r>
                          <a:r>
                            <a:rPr lang="fr-FR" sz="1600" b="0" baseline="0" dirty="0">
                              <a:solidFill>
                                <a:srgbClr val="004973"/>
                              </a:solidFill>
                            </a:rPr>
                            <a:t>)</a:t>
                          </a:r>
                          <a:endParaRPr lang="fr-FR" sz="1600" b="0" dirty="0" smtClean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18</a:t>
                          </a:r>
                          <a:endParaRPr lang="fr-FR" sz="1600" b="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2</a:t>
                          </a:r>
                          <a:endParaRPr lang="fr-FR" sz="16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265554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6" name="Tableau 5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3933335"/>
                  </p:ext>
                </p:extLst>
              </p:nvPr>
            </p:nvGraphicFramePr>
            <p:xfrm>
              <a:off x="1213450" y="1834949"/>
              <a:ext cx="6937135" cy="260129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10746">
                      <a:extLst>
                        <a:ext uri="{9D8B030D-6E8A-4147-A177-3AD203B41FA5}">
                          <a16:colId xmlns:a16="http://schemas.microsoft.com/office/drawing/2014/main" val="4279346900"/>
                        </a:ext>
                      </a:extLst>
                    </a:gridCol>
                    <a:gridCol w="1788695">
                      <a:extLst>
                        <a:ext uri="{9D8B030D-6E8A-4147-A177-3AD203B41FA5}">
                          <a16:colId xmlns:a16="http://schemas.microsoft.com/office/drawing/2014/main" val="4204641770"/>
                        </a:ext>
                      </a:extLst>
                    </a:gridCol>
                    <a:gridCol w="1637694">
                      <a:extLst>
                        <a:ext uri="{9D8B030D-6E8A-4147-A177-3AD203B41FA5}">
                          <a16:colId xmlns:a16="http://schemas.microsoft.com/office/drawing/2014/main" val="313569499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fr-FR" sz="1600" b="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Diamant</a:t>
                          </a:r>
                          <a:endParaRPr lang="fr-FR" sz="16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Silicium</a:t>
                          </a:r>
                          <a:endParaRPr lang="fr-FR" sz="16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99094666"/>
                      </a:ext>
                    </a:extLst>
                  </a:tr>
                  <a:tr h="376252">
                    <a:tc>
                      <a:txBody>
                        <a:bodyPr/>
                        <a:lstStyle/>
                        <a:p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Résistivité (</a:t>
                          </a:r>
                          <a:r>
                            <a:rPr lang="el-GR" sz="1600" b="0" dirty="0" smtClean="0">
                              <a:solidFill>
                                <a:srgbClr val="004973"/>
                              </a:solidFill>
                            </a:rPr>
                            <a:t>Ω</a:t>
                          </a:r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.m)</a:t>
                          </a:r>
                          <a:endParaRPr lang="fr-FR" sz="1600" b="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&gt; 10</a:t>
                          </a:r>
                          <a:r>
                            <a:rPr lang="fr-FR" sz="1600" b="0" baseline="30000" dirty="0" smtClean="0">
                              <a:solidFill>
                                <a:srgbClr val="004973"/>
                              </a:solidFill>
                            </a:rPr>
                            <a:t>13</a:t>
                          </a:r>
                          <a:endParaRPr lang="fr-FR" sz="1600" b="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23420" t="-103226" r="-372" b="-50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13936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Gap (eV)</a:t>
                          </a:r>
                          <a:endParaRPr lang="fr-FR" sz="16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5.5</a:t>
                          </a:r>
                          <a:endParaRPr lang="fr-FR" sz="16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1.1</a:t>
                          </a:r>
                          <a:endParaRPr lang="fr-FR" sz="16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48659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Energie création paire e</a:t>
                          </a:r>
                          <a:r>
                            <a:rPr lang="fr-FR" sz="1600" b="0" baseline="30000" dirty="0" smtClean="0">
                              <a:solidFill>
                                <a:srgbClr val="004973"/>
                              </a:solidFill>
                            </a:rPr>
                            <a:t>-</a:t>
                          </a:r>
                          <a:r>
                            <a:rPr lang="fr-FR" sz="1600" b="0" baseline="0" dirty="0" smtClean="0">
                              <a:solidFill>
                                <a:srgbClr val="004973"/>
                              </a:solidFill>
                            </a:rPr>
                            <a:t>/h (eV)</a:t>
                          </a:r>
                          <a:endParaRPr lang="fr-FR" sz="1600" b="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13.1</a:t>
                          </a:r>
                          <a:endParaRPr lang="fr-FR" sz="1600" b="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3.6</a:t>
                          </a:r>
                          <a:endParaRPr lang="fr-FR" sz="16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296290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Energie de déplacement (eV)</a:t>
                          </a:r>
                          <a:endParaRPr lang="fr-FR" sz="16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43</a:t>
                          </a:r>
                          <a:endParaRPr lang="fr-FR" sz="16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25</a:t>
                          </a:r>
                          <a:endParaRPr lang="fr-FR" sz="16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34258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Mobilité des porteurs (cm².V</a:t>
                          </a:r>
                          <a:r>
                            <a:rPr lang="fr-FR" sz="1600" b="0" baseline="30000" dirty="0" smtClean="0">
                              <a:solidFill>
                                <a:srgbClr val="004973"/>
                              </a:solidFill>
                            </a:rPr>
                            <a:t>-1</a:t>
                          </a:r>
                          <a:r>
                            <a:rPr lang="fr-FR" sz="1600" b="0" baseline="0" dirty="0" smtClean="0">
                              <a:solidFill>
                                <a:srgbClr val="004973"/>
                              </a:solidFill>
                            </a:rPr>
                            <a:t>.s</a:t>
                          </a:r>
                          <a:r>
                            <a:rPr lang="fr-FR" sz="1600" b="0" baseline="30000" dirty="0" smtClean="0">
                              <a:solidFill>
                                <a:srgbClr val="004973"/>
                              </a:solidFill>
                            </a:rPr>
                            <a:t>-1</a:t>
                          </a:r>
                          <a:r>
                            <a:rPr lang="fr-FR" sz="1600" b="0" baseline="0" dirty="0">
                              <a:solidFill>
                                <a:srgbClr val="004973"/>
                              </a:solidFill>
                            </a:rPr>
                            <a:t>)</a:t>
                          </a:r>
                          <a:endParaRPr lang="fr-FR" sz="1600" b="0" dirty="0" smtClean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&gt; 2000</a:t>
                          </a:r>
                          <a:endParaRPr lang="fr-FR" sz="1600" b="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800 – 1400</a:t>
                          </a:r>
                          <a:endParaRPr lang="fr-FR" sz="16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740902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Conductivité thermique (</a:t>
                          </a:r>
                          <a:r>
                            <a:rPr lang="fr-FR" sz="1600" b="0" baseline="0" dirty="0" smtClean="0">
                              <a:solidFill>
                                <a:srgbClr val="004973"/>
                              </a:solidFill>
                            </a:rPr>
                            <a:t>W.cm</a:t>
                          </a:r>
                          <a:r>
                            <a:rPr lang="fr-FR" sz="1600" b="0" baseline="30000" dirty="0" smtClean="0">
                              <a:solidFill>
                                <a:srgbClr val="004973"/>
                              </a:solidFill>
                            </a:rPr>
                            <a:t>-1</a:t>
                          </a:r>
                          <a:r>
                            <a:rPr lang="fr-FR" sz="1600" b="0" baseline="0" dirty="0" smtClean="0">
                              <a:solidFill>
                                <a:srgbClr val="004973"/>
                              </a:solidFill>
                            </a:rPr>
                            <a:t>.K</a:t>
                          </a:r>
                          <a:r>
                            <a:rPr lang="fr-FR" sz="1600" b="0" baseline="30000" dirty="0" smtClean="0">
                              <a:solidFill>
                                <a:srgbClr val="004973"/>
                              </a:solidFill>
                            </a:rPr>
                            <a:t>-1</a:t>
                          </a:r>
                          <a:r>
                            <a:rPr lang="fr-FR" sz="1600" b="0" baseline="0" dirty="0">
                              <a:solidFill>
                                <a:srgbClr val="004973"/>
                              </a:solidFill>
                            </a:rPr>
                            <a:t>)</a:t>
                          </a:r>
                          <a:endParaRPr lang="fr-FR" sz="1600" b="0" dirty="0" smtClean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18</a:t>
                          </a:r>
                          <a:endParaRPr lang="fr-FR" sz="1600" b="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>
                              <a:solidFill>
                                <a:srgbClr val="004973"/>
                              </a:solidFill>
                            </a:rPr>
                            <a:t>2</a:t>
                          </a:r>
                          <a:endParaRPr lang="fr-FR" sz="1600" b="0" dirty="0">
                            <a:solidFill>
                              <a:srgbClr val="004973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rgbClr val="00497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2655543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5" name="ZoneTexte 54"/>
          <p:cNvSpPr txBox="1"/>
          <p:nvPr/>
        </p:nvSpPr>
        <p:spPr>
          <a:xfrm>
            <a:off x="4159959" y="4976913"/>
            <a:ext cx="387208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4973"/>
                </a:solidFill>
              </a:rPr>
              <a:t>→ </a:t>
            </a:r>
            <a:r>
              <a:rPr lang="fr-FR" sz="1600" b="1" dirty="0" smtClean="0">
                <a:solidFill>
                  <a:srgbClr val="004973"/>
                </a:solidFill>
              </a:rPr>
              <a:t>Courants de fuite très faibles</a:t>
            </a:r>
            <a:endParaRPr lang="fr-FR" sz="1600" dirty="0">
              <a:solidFill>
                <a:srgbClr val="004973"/>
              </a:solidFill>
            </a:endParaRPr>
          </a:p>
          <a:p>
            <a:r>
              <a:rPr lang="fr-FR" sz="1600" dirty="0" smtClean="0">
                <a:solidFill>
                  <a:srgbClr val="004973"/>
                </a:solidFill>
              </a:rPr>
              <a:t>→ </a:t>
            </a:r>
            <a:r>
              <a:rPr lang="fr-FR" sz="1600" b="1" dirty="0" smtClean="0">
                <a:solidFill>
                  <a:srgbClr val="004973"/>
                </a:solidFill>
              </a:rPr>
              <a:t>Bas bruit</a:t>
            </a:r>
            <a:endParaRPr lang="fr-FR" sz="1600" dirty="0">
              <a:solidFill>
                <a:srgbClr val="004973"/>
              </a:solidFill>
            </a:endParaRPr>
          </a:p>
          <a:p>
            <a:r>
              <a:rPr lang="fr-FR" sz="1600" dirty="0" smtClean="0">
                <a:solidFill>
                  <a:srgbClr val="004973"/>
                </a:solidFill>
              </a:rPr>
              <a:t>→ </a:t>
            </a:r>
            <a:r>
              <a:rPr lang="fr-FR" sz="1600" b="1" dirty="0" smtClean="0">
                <a:solidFill>
                  <a:srgbClr val="004973"/>
                </a:solidFill>
              </a:rPr>
              <a:t>Résistant aux radiations</a:t>
            </a:r>
            <a:endParaRPr lang="fr-FR" sz="1600" dirty="0">
              <a:solidFill>
                <a:srgbClr val="004973"/>
              </a:solidFill>
            </a:endParaRPr>
          </a:p>
          <a:p>
            <a:r>
              <a:rPr lang="fr-FR" sz="1600" dirty="0" smtClean="0">
                <a:solidFill>
                  <a:srgbClr val="004973"/>
                </a:solidFill>
              </a:rPr>
              <a:t>→ </a:t>
            </a:r>
            <a:r>
              <a:rPr lang="fr-FR" sz="1600" b="1" dirty="0" smtClean="0">
                <a:solidFill>
                  <a:srgbClr val="004973"/>
                </a:solidFill>
              </a:rPr>
              <a:t>Très rapide</a:t>
            </a:r>
            <a:endParaRPr lang="fr-FR" sz="1600" dirty="0">
              <a:solidFill>
                <a:srgbClr val="004973"/>
              </a:solidFill>
            </a:endParaRPr>
          </a:p>
          <a:p>
            <a:r>
              <a:rPr lang="fr-FR" sz="1600" dirty="0" smtClean="0">
                <a:solidFill>
                  <a:srgbClr val="004973"/>
                </a:solidFill>
              </a:rPr>
              <a:t>→ </a:t>
            </a:r>
            <a:r>
              <a:rPr lang="fr-FR" sz="1600" b="1" dirty="0" smtClean="0">
                <a:solidFill>
                  <a:srgbClr val="004973"/>
                </a:solidFill>
              </a:rPr>
              <a:t>Opération à température ambiante</a:t>
            </a:r>
            <a:endParaRPr lang="fr-FR" sz="1600" b="1" dirty="0">
              <a:solidFill>
                <a:srgbClr val="004973"/>
              </a:solidFill>
            </a:endParaRP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7" t="33450" r="23567" b="28772"/>
          <a:stretch/>
        </p:blipFill>
        <p:spPr>
          <a:xfrm>
            <a:off x="9144254" y="2015409"/>
            <a:ext cx="2253661" cy="16968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03814" y="178405"/>
            <a:ext cx="6393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Le diamant : semi-conducteur intrinsèque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862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2"/>
          <a:srcRect l="28341" t="88377" r="28382" b="1322"/>
          <a:stretch/>
        </p:blipFill>
        <p:spPr>
          <a:xfrm>
            <a:off x="9624098" y="1749757"/>
            <a:ext cx="2130803" cy="31878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558" y="3634280"/>
            <a:ext cx="3224355" cy="224346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28" y="868597"/>
            <a:ext cx="4137613" cy="23435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7" y="3606828"/>
            <a:ext cx="1688881" cy="19600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532" y="5838521"/>
            <a:ext cx="16888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[M </a:t>
            </a:r>
            <a:r>
              <a:rPr lang="fr-FR" sz="1000" dirty="0" err="1" smtClean="0"/>
              <a:t>Pomorski</a:t>
            </a:r>
            <a:r>
              <a:rPr lang="fr-FR" sz="1000" dirty="0" smtClean="0"/>
              <a:t>, PhD </a:t>
            </a:r>
            <a:r>
              <a:rPr lang="fr-FR" sz="1000" dirty="0" err="1" smtClean="0"/>
              <a:t>thesis</a:t>
            </a:r>
            <a:r>
              <a:rPr lang="fr-FR" sz="1000" dirty="0" smtClean="0"/>
              <a:t>, </a:t>
            </a:r>
            <a:r>
              <a:rPr lang="fr-FR" sz="1000" dirty="0" err="1" smtClean="0"/>
              <a:t>Univ</a:t>
            </a:r>
            <a:r>
              <a:rPr lang="fr-FR" sz="1000" dirty="0" smtClean="0"/>
              <a:t>. Frankfurt 2008]</a:t>
            </a:r>
            <a:endParaRPr lang="fr-FR" sz="1000" dirty="0"/>
          </a:p>
        </p:txBody>
      </p:sp>
      <p:sp>
        <p:nvSpPr>
          <p:cNvPr id="10" name="ZoneTexte 9"/>
          <p:cNvSpPr txBox="1"/>
          <p:nvPr/>
        </p:nvSpPr>
        <p:spPr>
          <a:xfrm>
            <a:off x="2209800" y="-36440"/>
            <a:ext cx="8023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Croissance par dépôt chimique en phase vapeur CVD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/>
          <a:srcRect b="12828"/>
          <a:stretch/>
        </p:blipFill>
        <p:spPr>
          <a:xfrm>
            <a:off x="6811544" y="369116"/>
            <a:ext cx="3108091" cy="1702966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6805915" y="1060790"/>
            <a:ext cx="815335" cy="8245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4872768" y="2187226"/>
            <a:ext cx="7430287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Situation actuelle :</a:t>
            </a:r>
          </a:p>
          <a:p>
            <a:endParaRPr lang="fr-FR" sz="300" dirty="0">
              <a:solidFill>
                <a:srgbClr val="002060"/>
              </a:solidFill>
            </a:endParaRPr>
          </a:p>
          <a:p>
            <a:r>
              <a:rPr lang="fr-FR" sz="1300" dirty="0" smtClean="0">
                <a:solidFill>
                  <a:srgbClr val="002060"/>
                </a:solidFill>
              </a:rPr>
              <a:t>Achat de diamant CVD auprès de fournisseurs E6, II VI, DDK ….</a:t>
            </a:r>
          </a:p>
          <a:p>
            <a:endParaRPr lang="fr-FR" sz="800" dirty="0" smtClean="0">
              <a:solidFill>
                <a:srgbClr val="002060"/>
              </a:solidFill>
            </a:endParaRPr>
          </a:p>
          <a:p>
            <a:r>
              <a:rPr lang="fr-FR" sz="1400" dirty="0" smtClean="0">
                <a:solidFill>
                  <a:srgbClr val="0070C0"/>
                </a:solidFill>
                <a:sym typeface="Wingdings" panose="05000000000000000000" pitchFamily="2" charset="2"/>
              </a:rPr>
              <a:t></a:t>
            </a:r>
            <a:r>
              <a:rPr lang="fr-FR" sz="1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Très grande dépendance avec le marché ! … peut nuire aux applications et conception de détecteurs</a:t>
            </a:r>
            <a:endParaRPr lang="fr-FR" sz="1400" b="1" dirty="0" smtClean="0">
              <a:solidFill>
                <a:srgbClr val="0070C0"/>
              </a:solidFill>
            </a:endParaRPr>
          </a:p>
          <a:p>
            <a:endParaRPr lang="fr-FR" sz="300" dirty="0">
              <a:solidFill>
                <a:srgbClr val="002060"/>
              </a:solidFill>
            </a:endParaRPr>
          </a:p>
          <a:p>
            <a:r>
              <a:rPr lang="fr-FR" b="1" dirty="0" smtClean="0">
                <a:solidFill>
                  <a:srgbClr val="FF0000"/>
                </a:solidFill>
              </a:rPr>
              <a:t>Prospectives :</a:t>
            </a:r>
          </a:p>
          <a:p>
            <a:endParaRPr lang="fr-FR" sz="3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300" dirty="0" smtClean="0">
                <a:solidFill>
                  <a:srgbClr val="FF0000"/>
                </a:solidFill>
              </a:rPr>
              <a:t>R&amp;D avec labos du CNRS Villetaneuse ANR AAP2020 antériorité ANR MONIDIAM HE 2012-2017</a:t>
            </a:r>
          </a:p>
          <a:p>
            <a:r>
              <a:rPr lang="fr-FR" sz="1300" dirty="0">
                <a:solidFill>
                  <a:srgbClr val="FF0000"/>
                </a:solidFill>
              </a:rPr>
              <a:t> </a:t>
            </a:r>
            <a:r>
              <a:rPr lang="fr-FR" sz="1300" dirty="0" smtClean="0">
                <a:solidFill>
                  <a:srgbClr val="FF0000"/>
                </a:solidFill>
              </a:rPr>
              <a:t>      production / caractérisation diamant </a:t>
            </a:r>
            <a:r>
              <a:rPr lang="fr-FR" sz="1300" dirty="0" err="1" smtClean="0">
                <a:solidFill>
                  <a:srgbClr val="FF0000"/>
                </a:solidFill>
              </a:rPr>
              <a:t>sCVD</a:t>
            </a:r>
            <a:r>
              <a:rPr lang="fr-FR" sz="1300" dirty="0" smtClean="0">
                <a:solidFill>
                  <a:srgbClr val="FF0000"/>
                </a:solidFill>
              </a:rPr>
              <a:t> de grande surface</a:t>
            </a:r>
          </a:p>
          <a:p>
            <a:endParaRPr lang="fr-FR" sz="8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300" dirty="0" smtClean="0">
                <a:solidFill>
                  <a:srgbClr val="FF0000"/>
                </a:solidFill>
              </a:rPr>
              <a:t>Croissance couche de diamants </a:t>
            </a:r>
            <a:r>
              <a:rPr lang="fr-FR" sz="1300" dirty="0" err="1" smtClean="0">
                <a:solidFill>
                  <a:srgbClr val="FF0000"/>
                </a:solidFill>
              </a:rPr>
              <a:t>épitaxiée</a:t>
            </a:r>
            <a:r>
              <a:rPr lang="fr-FR" sz="1300" dirty="0" smtClean="0">
                <a:solidFill>
                  <a:srgbClr val="FF0000"/>
                </a:solidFill>
              </a:rPr>
              <a:t> (R&amp;T Transverse IN2P3 DIAMTECH collaboration Institut Néel Grenoble et startup DIAMFAB  thèse A. Portier LPSC –Néel financement UGA IRS sur projet DIATEL)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8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300" dirty="0" smtClean="0">
                <a:solidFill>
                  <a:srgbClr val="FF0000"/>
                </a:solidFill>
              </a:rPr>
              <a:t>Collaboration Franco-Japonaise programme JSPS-CNRS 2019-2020 LPSC Néel  NIMS AIST KEK Université de </a:t>
            </a:r>
            <a:r>
              <a:rPr lang="fr-FR" sz="1300" dirty="0" err="1" smtClean="0">
                <a:solidFill>
                  <a:srgbClr val="FF0000"/>
                </a:solidFill>
              </a:rPr>
              <a:t>Tsukuba</a:t>
            </a:r>
            <a:r>
              <a:rPr lang="fr-FR" sz="1300" dirty="0" smtClean="0">
                <a:solidFill>
                  <a:srgbClr val="FF0000"/>
                </a:solidFill>
              </a:rPr>
              <a:t> croissance / caractérisation de diamant </a:t>
            </a:r>
            <a:r>
              <a:rPr lang="fr-FR" sz="1300" dirty="0" err="1" smtClean="0">
                <a:solidFill>
                  <a:srgbClr val="FF0000"/>
                </a:solidFill>
              </a:rPr>
              <a:t>sCVD</a:t>
            </a:r>
            <a:r>
              <a:rPr lang="fr-FR" sz="1300" dirty="0" smtClean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8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300" dirty="0" smtClean="0">
                <a:solidFill>
                  <a:srgbClr val="FF0000"/>
                </a:solidFill>
              </a:rPr>
              <a:t>Croissance de diamant </a:t>
            </a:r>
            <a:r>
              <a:rPr lang="fr-FR" sz="1300" dirty="0" err="1" smtClean="0">
                <a:solidFill>
                  <a:srgbClr val="FF0000"/>
                </a:solidFill>
              </a:rPr>
              <a:t>pCVD</a:t>
            </a:r>
            <a:r>
              <a:rPr lang="fr-FR" sz="1300" dirty="0" smtClean="0">
                <a:solidFill>
                  <a:srgbClr val="FF0000"/>
                </a:solidFill>
              </a:rPr>
              <a:t> de très grande surface PE-CVD A. Lacoste et al au LPSC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8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300" dirty="0" smtClean="0">
                <a:solidFill>
                  <a:srgbClr val="FF0000"/>
                </a:solidFill>
              </a:rPr>
              <a:t>Savoir faire aussi au CEA LIST et à </a:t>
            </a:r>
            <a:r>
              <a:rPr lang="fr-FR" sz="1300" dirty="0" err="1" smtClean="0">
                <a:solidFill>
                  <a:srgbClr val="FF0000"/>
                </a:solidFill>
              </a:rPr>
              <a:t>Versaille</a:t>
            </a:r>
            <a:r>
              <a:rPr lang="fr-FR" sz="1300" dirty="0" smtClean="0">
                <a:solidFill>
                  <a:srgbClr val="FF0000"/>
                </a:solidFill>
              </a:rPr>
              <a:t> au GEMAC (CNRS Université de </a:t>
            </a:r>
            <a:r>
              <a:rPr lang="fr-FR" sz="1300" dirty="0" err="1" smtClean="0">
                <a:solidFill>
                  <a:srgbClr val="FF0000"/>
                </a:solidFill>
              </a:rPr>
              <a:t>versailes</a:t>
            </a:r>
            <a:r>
              <a:rPr lang="fr-FR" sz="1300" dirty="0" smtClean="0">
                <a:solidFill>
                  <a:srgbClr val="FF0000"/>
                </a:solidFill>
              </a:rPr>
              <a:t> </a:t>
            </a:r>
            <a:r>
              <a:rPr lang="fr-FR" sz="1300" dirty="0" err="1" smtClean="0">
                <a:solidFill>
                  <a:srgbClr val="FF0000"/>
                </a:solidFill>
              </a:rPr>
              <a:t>StQuentin</a:t>
            </a:r>
            <a:r>
              <a:rPr lang="fr-FR" sz="1300" dirty="0" smtClean="0">
                <a:solidFill>
                  <a:srgbClr val="FF0000"/>
                </a:solidFill>
              </a:rPr>
              <a:t> en </a:t>
            </a:r>
            <a:r>
              <a:rPr lang="fr-FR" sz="1300" dirty="0" err="1" smtClean="0">
                <a:solidFill>
                  <a:srgbClr val="FF0000"/>
                </a:solidFill>
              </a:rPr>
              <a:t>Yveline</a:t>
            </a:r>
            <a:r>
              <a:rPr lang="fr-FR" sz="1300" dirty="0" smtClean="0">
                <a:solidFill>
                  <a:srgbClr val="FF0000"/>
                </a:solidFill>
              </a:rPr>
              <a:t>) + ….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800" dirty="0" smtClean="0">
              <a:solidFill>
                <a:srgbClr val="FF0000"/>
              </a:solidFill>
            </a:endParaRPr>
          </a:p>
          <a:p>
            <a:r>
              <a:rPr lang="fr-FR" sz="1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fr-FR" sz="1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Savoir faire pour développer une plateforme !</a:t>
            </a:r>
            <a:endParaRPr lang="fr-FR" sz="1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4756558" y="2082693"/>
            <a:ext cx="7435442" cy="43832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ML Gallin-Martel, Prospectives IN2P3-GT07 20-21 janvier 2020</a:t>
            </a:r>
            <a:endParaRPr lang="fr-FR" dirty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6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6178510" y="112016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sCVD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9803578" y="1117948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p</a:t>
            </a:r>
            <a:r>
              <a:rPr lang="fr-FR" dirty="0" err="1" smtClean="0">
                <a:solidFill>
                  <a:srgbClr val="FF0000"/>
                </a:solidFill>
              </a:rPr>
              <a:t>CVD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8093775" y="1485304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DOI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8929258" y="1060790"/>
            <a:ext cx="815335" cy="8245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87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825342" y="1431835"/>
            <a:ext cx="4045339" cy="1660138"/>
            <a:chOff x="478603" y="719823"/>
            <a:chExt cx="6176119" cy="2975888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 rot="10800000">
              <a:off x="478603" y="1433995"/>
              <a:ext cx="4404101" cy="1377137"/>
            </a:xfrm>
            <a:prstGeom prst="rect">
              <a:avLst/>
            </a:prstGeom>
            <a:solidFill>
              <a:srgbClr val="FFF3CC"/>
            </a:solidFill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eaVert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6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Diamant</a:t>
              </a:r>
              <a:endParaRPr lang="fr-FR" altLang="fr-FR" sz="1100" dirty="0">
                <a:latin typeface="Arial" panose="020B0604020202020204" pitchFamily="34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817380" y="2811132"/>
              <a:ext cx="3757345" cy="266026"/>
            </a:xfrm>
            <a:prstGeom prst="rect">
              <a:avLst/>
            </a:prstGeom>
            <a:solidFill>
              <a:srgbClr val="D9D9D9"/>
            </a:solidFill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fr-FR" sz="1350"/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2552330" y="1369893"/>
              <a:ext cx="230984" cy="37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+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2237671" y="1636392"/>
              <a:ext cx="230984" cy="37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+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2427671" y="1822647"/>
              <a:ext cx="230984" cy="354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+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3118453" y="1900595"/>
              <a:ext cx="230984" cy="37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+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3326128" y="2098245"/>
              <a:ext cx="230984" cy="37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+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3081026" y="2286559"/>
              <a:ext cx="230984" cy="37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+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2898651" y="1715125"/>
              <a:ext cx="230984" cy="37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0070C0"/>
                  </a:solidFill>
                  <a:latin typeface="Calibri" panose="020F0502020204030204" pitchFamily="34" charset="0"/>
                </a:rPr>
                <a:t>—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2546986" y="1971590"/>
              <a:ext cx="230984" cy="37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0070C0"/>
                  </a:solidFill>
                  <a:latin typeface="Calibri" panose="020F0502020204030204" pitchFamily="34" charset="0"/>
                </a:rPr>
                <a:t>—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2693853" y="2128950"/>
              <a:ext cx="230984" cy="37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0070C0"/>
                  </a:solidFill>
                  <a:latin typeface="Calibri" panose="020F0502020204030204" pitchFamily="34" charset="0"/>
                </a:rPr>
                <a:t>—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>
              <a:off x="3500441" y="2272671"/>
              <a:ext cx="230983" cy="37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0070C0"/>
                  </a:solidFill>
                  <a:latin typeface="Calibri" panose="020F0502020204030204" pitchFamily="34" charset="0"/>
                </a:rPr>
                <a:t>—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22" name="Text Box 14"/>
            <p:cNvSpPr txBox="1">
              <a:spLocks noChangeArrowheads="1"/>
            </p:cNvSpPr>
            <p:nvPr/>
          </p:nvSpPr>
          <p:spPr bwMode="auto">
            <a:xfrm>
              <a:off x="2777969" y="1569898"/>
              <a:ext cx="158050" cy="299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0070C0"/>
                  </a:solidFill>
                  <a:latin typeface="Calibri" panose="020F0502020204030204" pitchFamily="34" charset="0"/>
                </a:rPr>
                <a:t>—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23" name="Text Box 15"/>
            <p:cNvSpPr txBox="1">
              <a:spLocks noChangeArrowheads="1"/>
            </p:cNvSpPr>
            <p:nvPr/>
          </p:nvSpPr>
          <p:spPr bwMode="auto">
            <a:xfrm>
              <a:off x="1952639" y="1455622"/>
              <a:ext cx="230984" cy="37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0070C0"/>
                  </a:solidFill>
                  <a:latin typeface="Calibri" panose="020F0502020204030204" pitchFamily="34" charset="0"/>
                </a:rPr>
                <a:t>—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24" name="Text Box 16"/>
            <p:cNvSpPr txBox="1">
              <a:spLocks noChangeArrowheads="1"/>
            </p:cNvSpPr>
            <p:nvPr/>
          </p:nvSpPr>
          <p:spPr bwMode="auto">
            <a:xfrm>
              <a:off x="1893838" y="1319910"/>
              <a:ext cx="230984" cy="37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+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817380" y="1185063"/>
              <a:ext cx="3757345" cy="248932"/>
            </a:xfrm>
            <a:prstGeom prst="rect">
              <a:avLst/>
            </a:prstGeom>
            <a:solidFill>
              <a:srgbClr val="D9D9D9"/>
            </a:solidFill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altLang="fr-FR" sz="1350">
                <a:latin typeface="Arial" panose="020B0604020202020204" pitchFamily="34" charset="0"/>
              </a:endParaRPr>
            </a:p>
          </p:txBody>
        </p:sp>
        <p:sp>
          <p:nvSpPr>
            <p:cNvPr id="26" name="Text Box 18"/>
            <p:cNvSpPr txBox="1">
              <a:spLocks noChangeArrowheads="1"/>
            </p:cNvSpPr>
            <p:nvPr/>
          </p:nvSpPr>
          <p:spPr bwMode="auto">
            <a:xfrm>
              <a:off x="2276863" y="1294858"/>
              <a:ext cx="230984" cy="37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350" b="1" dirty="0">
                  <a:solidFill>
                    <a:srgbClr val="0070C0"/>
                  </a:solidFill>
                  <a:latin typeface="Calibri" panose="020F0502020204030204" pitchFamily="34" charset="0"/>
                </a:rPr>
                <a:t>—</a:t>
              </a:r>
              <a:endParaRPr lang="fr-FR" altLang="fr-FR" sz="825" dirty="0">
                <a:latin typeface="Arial" panose="020B0604020202020204" pitchFamily="34" charset="0"/>
              </a:endParaRPr>
            </a:p>
          </p:txBody>
        </p:sp>
        <p:cxnSp>
          <p:nvCxnSpPr>
            <p:cNvPr id="27" name="AutoShape 19"/>
            <p:cNvCxnSpPr>
              <a:cxnSpLocks noChangeShapeType="1"/>
            </p:cNvCxnSpPr>
            <p:nvPr/>
          </p:nvCxnSpPr>
          <p:spPr bwMode="auto">
            <a:xfrm>
              <a:off x="1262665" y="719823"/>
              <a:ext cx="3102249" cy="2687145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28" name="AutoShape 20"/>
            <p:cNvCxnSpPr>
              <a:cxnSpLocks noChangeShapeType="1"/>
            </p:cNvCxnSpPr>
            <p:nvPr/>
          </p:nvCxnSpPr>
          <p:spPr bwMode="auto">
            <a:xfrm flipV="1">
              <a:off x="4297544" y="1516260"/>
              <a:ext cx="0" cy="1153847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29" name="Text Box 21"/>
            <p:cNvSpPr txBox="1">
              <a:spLocks noChangeArrowheads="1"/>
            </p:cNvSpPr>
            <p:nvPr/>
          </p:nvSpPr>
          <p:spPr bwMode="auto">
            <a:xfrm>
              <a:off x="3649212" y="3345283"/>
              <a:ext cx="3005510" cy="350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2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Particule ionisante</a:t>
              </a:r>
              <a:endParaRPr lang="fr-FR" alt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30" name="Text Box 22"/>
            <p:cNvSpPr txBox="1">
              <a:spLocks noChangeArrowheads="1"/>
            </p:cNvSpPr>
            <p:nvPr/>
          </p:nvSpPr>
          <p:spPr bwMode="auto">
            <a:xfrm>
              <a:off x="3647149" y="1127500"/>
              <a:ext cx="1800397" cy="211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100" dirty="0">
                  <a:solidFill>
                    <a:srgbClr val="000000"/>
                  </a:solidFill>
                  <a:latin typeface="Calibri" panose="020F0502020204030204" pitchFamily="34" charset="0"/>
                </a:rPr>
                <a:t>Electrode</a:t>
              </a:r>
              <a:endParaRPr lang="fr-FR" alt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31" name="Text Box 23"/>
            <p:cNvSpPr txBox="1">
              <a:spLocks noChangeArrowheads="1"/>
            </p:cNvSpPr>
            <p:nvPr/>
          </p:nvSpPr>
          <p:spPr bwMode="auto">
            <a:xfrm>
              <a:off x="867242" y="2789787"/>
              <a:ext cx="1791413" cy="319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100" dirty="0">
                  <a:solidFill>
                    <a:srgbClr val="000000"/>
                  </a:solidFill>
                  <a:latin typeface="Calibri" panose="020F0502020204030204" pitchFamily="34" charset="0"/>
                </a:rPr>
                <a:t>Electrode</a:t>
              </a:r>
              <a:endParaRPr lang="fr-FR" altLang="fr-FR" sz="1050" dirty="0">
                <a:latin typeface="Arial" panose="020B0604020202020204" pitchFamily="34" charset="0"/>
              </a:endParaRPr>
            </a:p>
          </p:txBody>
        </p:sp>
        <p:pic>
          <p:nvPicPr>
            <p:cNvPr id="32" name="Picture 28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7637" y="1869893"/>
              <a:ext cx="320812" cy="580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ZoneTexte 1"/>
          <p:cNvSpPr txBox="1"/>
          <p:nvPr/>
        </p:nvSpPr>
        <p:spPr>
          <a:xfrm>
            <a:off x="1958399" y="1084481"/>
            <a:ext cx="2849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4973"/>
                </a:solidFill>
              </a:rPr>
              <a:t>Chambre d’ionisation solide</a:t>
            </a:r>
            <a:endParaRPr lang="fr-FR" b="1" dirty="0">
              <a:solidFill>
                <a:srgbClr val="004973"/>
              </a:solidFill>
            </a:endParaRPr>
          </a:p>
        </p:txBody>
      </p:sp>
      <p:pic>
        <p:nvPicPr>
          <p:cNvPr id="33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0" t="22820" r="2644" b="24358"/>
          <a:stretch/>
        </p:blipFill>
        <p:spPr>
          <a:xfrm>
            <a:off x="1254348" y="5416161"/>
            <a:ext cx="1748237" cy="1117254"/>
          </a:xfrm>
          <a:prstGeom prst="rect">
            <a:avLst/>
          </a:prstGeom>
        </p:spPr>
      </p:pic>
      <p:grpSp>
        <p:nvGrpSpPr>
          <p:cNvPr id="34" name="Groupe 33"/>
          <p:cNvGrpSpPr/>
          <p:nvPr/>
        </p:nvGrpSpPr>
        <p:grpSpPr>
          <a:xfrm>
            <a:off x="4019603" y="5853418"/>
            <a:ext cx="1053496" cy="185151"/>
            <a:chOff x="5700355" y="4761811"/>
            <a:chExt cx="2695704" cy="269379"/>
          </a:xfrm>
        </p:grpSpPr>
        <p:sp>
          <p:nvSpPr>
            <p:cNvPr id="35" name="Rectangle 34"/>
            <p:cNvSpPr/>
            <p:nvPr/>
          </p:nvSpPr>
          <p:spPr>
            <a:xfrm>
              <a:off x="6174673" y="4823925"/>
              <a:ext cx="1732416" cy="145150"/>
            </a:xfrm>
            <a:prstGeom prst="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/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700355" y="4761811"/>
              <a:ext cx="1026329" cy="62114"/>
            </a:xfrm>
            <a:prstGeom prst="rect">
              <a:avLst/>
            </a:prstGeom>
            <a:solidFill>
              <a:srgbClr val="00A249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/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700355" y="4969076"/>
              <a:ext cx="1026329" cy="62114"/>
            </a:xfrm>
            <a:prstGeom prst="rect">
              <a:avLst/>
            </a:prstGeom>
            <a:solidFill>
              <a:srgbClr val="00A249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/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369730" y="4761811"/>
              <a:ext cx="1026329" cy="62114"/>
            </a:xfrm>
            <a:prstGeom prst="rect">
              <a:avLst/>
            </a:prstGeom>
            <a:solidFill>
              <a:srgbClr val="00A249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/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369730" y="4969076"/>
              <a:ext cx="1026329" cy="62114"/>
            </a:xfrm>
            <a:prstGeom prst="rect">
              <a:avLst/>
            </a:prstGeom>
            <a:solidFill>
              <a:srgbClr val="00A249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/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700355" y="4823924"/>
              <a:ext cx="474318" cy="139761"/>
            </a:xfrm>
            <a:prstGeom prst="rect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/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21088" y="4823924"/>
              <a:ext cx="474318" cy="139761"/>
            </a:xfrm>
            <a:prstGeom prst="rect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/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cxnSp>
        <p:nvCxnSpPr>
          <p:cNvPr id="42" name="Connecteur droit avec flèche 8"/>
          <p:cNvCxnSpPr/>
          <p:nvPr/>
        </p:nvCxnSpPr>
        <p:spPr>
          <a:xfrm flipH="1">
            <a:off x="4112286" y="5603703"/>
            <a:ext cx="308412" cy="230694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3" name="ZoneTexte 10"/>
          <p:cNvSpPr txBox="1"/>
          <p:nvPr/>
        </p:nvSpPr>
        <p:spPr>
          <a:xfrm>
            <a:off x="3036381" y="5314354"/>
            <a:ext cx="224452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685800"/>
            <a:r>
              <a:rPr lang="fr-FR" sz="1400" b="1" kern="0" dirty="0" smtClean="0">
                <a:solidFill>
                  <a:srgbClr val="25833B"/>
                </a:solidFill>
              </a:rPr>
              <a:t>Circuit imprimé adapté 50</a:t>
            </a:r>
            <a:r>
              <a:rPr lang="el-GR" sz="1400" b="1" kern="0" dirty="0" smtClean="0">
                <a:solidFill>
                  <a:srgbClr val="25833B"/>
                </a:solidFill>
              </a:rPr>
              <a:t>Ω</a:t>
            </a:r>
            <a:endParaRPr lang="fr-FR" sz="1400" b="1" kern="0" dirty="0">
              <a:solidFill>
                <a:srgbClr val="25833B"/>
              </a:solidFill>
            </a:endParaRPr>
          </a:p>
        </p:txBody>
      </p:sp>
      <p:cxnSp>
        <p:nvCxnSpPr>
          <p:cNvPr id="44" name="Connecteur droit avec flèche 44"/>
          <p:cNvCxnSpPr>
            <a:stCxn id="45" idx="3"/>
          </p:cNvCxnSpPr>
          <p:nvPr/>
        </p:nvCxnSpPr>
        <p:spPr>
          <a:xfrm flipV="1">
            <a:off x="4151137" y="6028356"/>
            <a:ext cx="392351" cy="217469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5" name="ZoneTexte 49"/>
          <p:cNvSpPr txBox="1"/>
          <p:nvPr/>
        </p:nvSpPr>
        <p:spPr>
          <a:xfrm>
            <a:off x="3326872" y="6091936"/>
            <a:ext cx="82426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685800"/>
            <a:r>
              <a:rPr lang="fr-FR" sz="1400" b="1" kern="0" dirty="0" smtClean="0">
                <a:solidFill>
                  <a:prstClr val="white">
                    <a:lumMod val="50000"/>
                  </a:prstClr>
                </a:solidFill>
              </a:rPr>
              <a:t>Diamant</a:t>
            </a:r>
            <a:endParaRPr lang="fr-FR" sz="1400" b="1" kern="0" dirty="0">
              <a:solidFill>
                <a:prstClr val="white">
                  <a:lumMod val="50000"/>
                </a:prstClr>
              </a:solidFill>
            </a:endParaRPr>
          </a:p>
        </p:txBody>
      </p:sp>
      <p:cxnSp>
        <p:nvCxnSpPr>
          <p:cNvPr id="46" name="Connecteur droit avec flèche 50"/>
          <p:cNvCxnSpPr/>
          <p:nvPr/>
        </p:nvCxnSpPr>
        <p:spPr>
          <a:xfrm flipH="1" flipV="1">
            <a:off x="5088242" y="5929333"/>
            <a:ext cx="226745" cy="289718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7" name="ZoneTexte 53"/>
          <p:cNvSpPr txBox="1"/>
          <p:nvPr/>
        </p:nvSpPr>
        <p:spPr>
          <a:xfrm>
            <a:off x="4495699" y="6145484"/>
            <a:ext cx="108982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800"/>
            <a:r>
              <a:rPr lang="fr-FR" sz="1400" b="1" kern="0" dirty="0" smtClean="0">
                <a:solidFill>
                  <a:srgbClr val="FFC000">
                    <a:lumMod val="75000"/>
                  </a:srgbClr>
                </a:solidFill>
              </a:rPr>
              <a:t>Intercalaire</a:t>
            </a:r>
            <a:endParaRPr lang="fr-FR" sz="1400" b="1" kern="0" dirty="0">
              <a:solidFill>
                <a:srgbClr val="FFC000">
                  <a:lumMod val="75000"/>
                </a:srgbClr>
              </a:solidFill>
            </a:endParaRPr>
          </a:p>
        </p:txBody>
      </p:sp>
      <p:cxnSp>
        <p:nvCxnSpPr>
          <p:cNvPr id="48" name="Straight Arrow Connector 46"/>
          <p:cNvCxnSpPr/>
          <p:nvPr/>
        </p:nvCxnSpPr>
        <p:spPr>
          <a:xfrm flipV="1">
            <a:off x="1400794" y="6533415"/>
            <a:ext cx="934610" cy="11391"/>
          </a:xfrm>
          <a:prstGeom prst="straightConnector1">
            <a:avLst/>
          </a:prstGeom>
          <a:noFill/>
          <a:ln w="44450" cap="flat" cmpd="sng" algn="ctr">
            <a:solidFill>
              <a:srgbClr val="004973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49" name="TextBox 47"/>
          <p:cNvSpPr txBox="1"/>
          <p:nvPr/>
        </p:nvSpPr>
        <p:spPr>
          <a:xfrm>
            <a:off x="1581938" y="6494304"/>
            <a:ext cx="5613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1500" kern="0" dirty="0">
                <a:solidFill>
                  <a:srgbClr val="004973"/>
                </a:solidFill>
              </a:rPr>
              <a:t>3 cm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r="11333"/>
          <a:stretch/>
        </p:blipFill>
        <p:spPr>
          <a:xfrm>
            <a:off x="1787751" y="3757700"/>
            <a:ext cx="1467854" cy="1411278"/>
          </a:xfrm>
          <a:prstGeom prst="rect">
            <a:avLst/>
          </a:prstGeom>
        </p:spPr>
      </p:pic>
      <p:sp>
        <p:nvSpPr>
          <p:cNvPr id="50" name="ZoneTexte 49"/>
          <p:cNvSpPr txBox="1"/>
          <p:nvPr/>
        </p:nvSpPr>
        <p:spPr>
          <a:xfrm>
            <a:off x="1991012" y="3286499"/>
            <a:ext cx="2682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4973"/>
                </a:solidFill>
              </a:rPr>
              <a:t>Assemblage de détecteurs</a:t>
            </a:r>
            <a:endParaRPr lang="fr-FR" b="1" dirty="0">
              <a:solidFill>
                <a:srgbClr val="004973"/>
              </a:solidFill>
            </a:endParaRPr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164" y="3757700"/>
            <a:ext cx="1362411" cy="1410782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277" y="1950725"/>
            <a:ext cx="2840568" cy="1491572"/>
          </a:xfrm>
          <a:prstGeom prst="rect">
            <a:avLst/>
          </a:prstGeom>
        </p:spPr>
      </p:pic>
      <p:sp>
        <p:nvSpPr>
          <p:cNvPr id="54" name="ZoneTexte 53"/>
          <p:cNvSpPr txBox="1"/>
          <p:nvPr/>
        </p:nvSpPr>
        <p:spPr>
          <a:xfrm>
            <a:off x="7805519" y="3517605"/>
            <a:ext cx="2650084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4973"/>
                </a:solidFill>
              </a:rPr>
              <a:t>Bande passante:	2 </a:t>
            </a:r>
            <a:r>
              <a:rPr lang="fr-FR" b="1" dirty="0">
                <a:solidFill>
                  <a:srgbClr val="004973"/>
                </a:solidFill>
              </a:rPr>
              <a:t>GHz</a:t>
            </a:r>
          </a:p>
          <a:p>
            <a:r>
              <a:rPr lang="fr-FR" b="1" dirty="0">
                <a:solidFill>
                  <a:srgbClr val="004973"/>
                </a:solidFill>
              </a:rPr>
              <a:t>Gain:	</a:t>
            </a:r>
            <a:r>
              <a:rPr lang="fr-FR" b="1" dirty="0" smtClean="0">
                <a:solidFill>
                  <a:srgbClr val="004973"/>
                </a:solidFill>
              </a:rPr>
              <a:t>	40 </a:t>
            </a:r>
            <a:r>
              <a:rPr lang="fr-FR" b="1" dirty="0">
                <a:solidFill>
                  <a:srgbClr val="004973"/>
                </a:solidFill>
              </a:rPr>
              <a:t>dB</a:t>
            </a:r>
          </a:p>
          <a:p>
            <a:r>
              <a:rPr lang="fr-FR" b="1" dirty="0" smtClean="0">
                <a:solidFill>
                  <a:srgbClr val="004973"/>
                </a:solidFill>
              </a:rPr>
              <a:t>Impédance:</a:t>
            </a:r>
            <a:r>
              <a:rPr lang="fr-FR" b="1" dirty="0">
                <a:solidFill>
                  <a:srgbClr val="004973"/>
                </a:solidFill>
              </a:rPr>
              <a:t>	</a:t>
            </a:r>
            <a:r>
              <a:rPr lang="fr-FR" b="1" dirty="0" smtClean="0">
                <a:solidFill>
                  <a:srgbClr val="004973"/>
                </a:solidFill>
              </a:rPr>
              <a:t>50 </a:t>
            </a:r>
            <a:r>
              <a:rPr lang="el-GR" b="1" dirty="0">
                <a:solidFill>
                  <a:srgbClr val="004973"/>
                </a:solidFill>
              </a:rPr>
              <a:t>Ω</a:t>
            </a:r>
            <a:endParaRPr lang="fr-FR" b="1" dirty="0">
              <a:solidFill>
                <a:srgbClr val="004973"/>
              </a:solidFill>
            </a:endParaRPr>
          </a:p>
          <a:p>
            <a:r>
              <a:rPr lang="fr-FR" sz="1350" dirty="0" smtClean="0">
                <a:solidFill>
                  <a:schemeClr val="bg1"/>
                </a:solidFill>
              </a:rPr>
              <a:t>mA</a:t>
            </a:r>
            <a:endParaRPr lang="fr-FR" sz="1350" dirty="0">
              <a:solidFill>
                <a:schemeClr val="bg1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7737606" y="897682"/>
            <a:ext cx="2399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4973"/>
                </a:solidFill>
              </a:rPr>
              <a:t>Electronique de lecture</a:t>
            </a:r>
            <a:endParaRPr lang="fr-FR" b="1" dirty="0">
              <a:solidFill>
                <a:srgbClr val="004973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7372382" y="4942979"/>
            <a:ext cx="2060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4973"/>
                </a:solidFill>
              </a:rPr>
              <a:t>+ selon application :</a:t>
            </a:r>
            <a:endParaRPr lang="fr-FR" dirty="0">
              <a:solidFill>
                <a:srgbClr val="004973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7999035" y="5434445"/>
            <a:ext cx="30891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4973"/>
                </a:solidFill>
              </a:rPr>
              <a:t>Préamplificateur de charges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solidFill>
                <a:srgbClr val="0049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4973"/>
                </a:solidFill>
              </a:rPr>
              <a:t>Electromètre</a:t>
            </a:r>
            <a:endParaRPr lang="fr-FR" dirty="0">
              <a:solidFill>
                <a:srgbClr val="004973"/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7372382" y="1471373"/>
            <a:ext cx="3091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4973"/>
                </a:solidFill>
              </a:rPr>
              <a:t>Préamplificateur de courant</a:t>
            </a:r>
            <a:endParaRPr lang="fr-FR" dirty="0">
              <a:solidFill>
                <a:srgbClr val="004973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553089" y="125236"/>
            <a:ext cx="90858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Le diamant synthétique comme </a:t>
            </a:r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chambre d’ionisation solide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14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69208" t="6835" b="59853"/>
          <a:stretch/>
        </p:blipFill>
        <p:spPr>
          <a:xfrm>
            <a:off x="2010430" y="513784"/>
            <a:ext cx="3288939" cy="266793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4380"/>
            <a:ext cx="3964670" cy="25812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385939" y="3567803"/>
                <a:ext cx="122091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fr-F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𝟏𝟖</m:t>
                      </m:r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𝒑𝒔</m:t>
                      </m:r>
                    </m:oMath>
                  </m:oMathPara>
                </a14:m>
                <a:endParaRPr lang="fr-F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39" y="3567803"/>
                <a:ext cx="1220912" cy="338554"/>
              </a:xfrm>
              <a:prstGeom prst="rect">
                <a:avLst/>
              </a:prstGeom>
              <a:blipFill>
                <a:blip r:embed="rId4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566530" y="3117257"/>
            <a:ext cx="283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4973"/>
                </a:solidFill>
              </a:rPr>
              <a:t>Ions </a:t>
            </a:r>
            <a:r>
              <a:rPr lang="fr-FR" b="1" baseline="30000" dirty="0" smtClean="0">
                <a:solidFill>
                  <a:srgbClr val="004973"/>
                </a:solidFill>
              </a:rPr>
              <a:t>12</a:t>
            </a:r>
            <a:r>
              <a:rPr lang="fr-FR" b="1" dirty="0" smtClean="0">
                <a:solidFill>
                  <a:srgbClr val="004973"/>
                </a:solidFill>
              </a:rPr>
              <a:t>C 95 MeV/u @ GANIL</a:t>
            </a:r>
            <a:endParaRPr lang="fr-FR" b="1" dirty="0">
              <a:solidFill>
                <a:srgbClr val="004973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625955" y="3117257"/>
            <a:ext cx="3003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4973"/>
                </a:solidFill>
              </a:rPr>
              <a:t>Protons 68 MeV @ ARRONAX</a:t>
            </a:r>
            <a:endParaRPr lang="fr-FR" b="1" dirty="0">
              <a:solidFill>
                <a:srgbClr val="004973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/>
          <a:srcRect r="10072"/>
          <a:stretch/>
        </p:blipFill>
        <p:spPr>
          <a:xfrm>
            <a:off x="8211099" y="3567803"/>
            <a:ext cx="3723763" cy="2532478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9007021" y="3117257"/>
            <a:ext cx="249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4973"/>
                </a:solidFill>
              </a:rPr>
              <a:t>Photons 8.5 </a:t>
            </a:r>
            <a:r>
              <a:rPr lang="fr-FR" b="1" dirty="0" err="1">
                <a:solidFill>
                  <a:srgbClr val="004973"/>
                </a:solidFill>
              </a:rPr>
              <a:t>k</a:t>
            </a:r>
            <a:r>
              <a:rPr lang="fr-FR" b="1" dirty="0" err="1" smtClean="0">
                <a:solidFill>
                  <a:srgbClr val="004973"/>
                </a:solidFill>
              </a:rPr>
              <a:t>eV</a:t>
            </a:r>
            <a:r>
              <a:rPr lang="fr-FR" b="1" dirty="0" smtClean="0">
                <a:solidFill>
                  <a:srgbClr val="004973"/>
                </a:solidFill>
              </a:rPr>
              <a:t> @ ESRF</a:t>
            </a:r>
            <a:endParaRPr lang="fr-FR" b="1" dirty="0">
              <a:solidFill>
                <a:srgbClr val="004973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/>
          <a:srcRect l="4846" t="8122" r="3636"/>
          <a:stretch/>
        </p:blipFill>
        <p:spPr>
          <a:xfrm>
            <a:off x="4146079" y="3444380"/>
            <a:ext cx="3963205" cy="27141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4444546" y="3489597"/>
                <a:ext cx="122091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fr-FR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𝟓𝟗</m:t>
                      </m:r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𝒑𝒔</m:t>
                      </m:r>
                    </m:oMath>
                  </m:oMathPara>
                </a14:m>
                <a:endParaRPr lang="fr-F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546" y="3489597"/>
                <a:ext cx="1220912" cy="338554"/>
              </a:xfrm>
              <a:prstGeom prst="rect">
                <a:avLst/>
              </a:prstGeom>
              <a:blipFill>
                <a:blip r:embed="rId7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ag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5901" y="741505"/>
            <a:ext cx="5496162" cy="1906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85939" y="5983388"/>
                <a:ext cx="32862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solidFill>
                          <a:srgbClr val="0049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FR" i="1" smtClean="0">
                        <a:solidFill>
                          <a:srgbClr val="0049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fr-FR" i="1" smtClean="0">
                        <a:solidFill>
                          <a:srgbClr val="0049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=25 </m:t>
                    </m:r>
                    <m:r>
                      <a:rPr lang="fr-FR" i="1">
                        <a:solidFill>
                          <a:srgbClr val="0049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𝑀𝑒𝑉</m:t>
                    </m:r>
                  </m:oMath>
                </a14:m>
                <a:r>
                  <a:rPr lang="fr-FR" dirty="0">
                    <a:solidFill>
                      <a:srgbClr val="004973"/>
                    </a:solidFill>
                  </a:rPr>
                  <a:t> (300 µm diamant)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39" y="5983388"/>
                <a:ext cx="3286284" cy="369332"/>
              </a:xfrm>
              <a:prstGeom prst="rect">
                <a:avLst/>
              </a:prstGeom>
              <a:blipFill>
                <a:blip r:embed="rId9"/>
                <a:stretch>
                  <a:fillRect t="-10000" r="-1113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4484538" y="6025597"/>
                <a:ext cx="31580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solidFill>
                          <a:srgbClr val="0049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FR" i="1" smtClean="0">
                        <a:solidFill>
                          <a:srgbClr val="0049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fr-FR" i="1" smtClean="0">
                        <a:solidFill>
                          <a:srgbClr val="0049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 </m:t>
                    </m:r>
                    <m:r>
                      <a:rPr lang="fr-FR" i="1">
                        <a:solidFill>
                          <a:srgbClr val="0049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𝑀𝑒𝑉</m:t>
                    </m:r>
                  </m:oMath>
                </a14:m>
                <a:r>
                  <a:rPr lang="fr-FR" dirty="0">
                    <a:solidFill>
                      <a:srgbClr val="004973"/>
                    </a:solidFill>
                  </a:rPr>
                  <a:t> (300 µm diamant)</a:t>
                </a: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4538" y="6025597"/>
                <a:ext cx="3158044" cy="369332"/>
              </a:xfrm>
              <a:prstGeom prst="rect">
                <a:avLst/>
              </a:prstGeom>
              <a:blipFill>
                <a:blip r:embed="rId10"/>
                <a:stretch>
                  <a:fillRect t="-8197" r="-1158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ZoneTexte 23"/>
          <p:cNvSpPr txBox="1"/>
          <p:nvPr/>
        </p:nvSpPr>
        <p:spPr>
          <a:xfrm>
            <a:off x="6127680" y="1108905"/>
            <a:ext cx="10891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Faisceau</a:t>
            </a:r>
            <a:endParaRPr lang="fr-FR" sz="2000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8045115" y="698303"/>
            <a:ext cx="10891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sc</a:t>
            </a:r>
            <a:endParaRPr lang="fr-FR" sz="2400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10234440" y="2071395"/>
            <a:ext cx="1209984" cy="461665"/>
          </a:xfrm>
          <a:prstGeom prst="rect">
            <a:avLst/>
          </a:prstGeom>
          <a:solidFill>
            <a:srgbClr val="D0CEC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Echantillonneur rapide</a:t>
            </a:r>
            <a:endParaRPr lang="fr-FR" sz="1200" b="1" dirty="0"/>
          </a:p>
        </p:txBody>
      </p:sp>
      <p:sp>
        <p:nvSpPr>
          <p:cNvPr id="4" name="Rectangle 3"/>
          <p:cNvSpPr/>
          <p:nvPr/>
        </p:nvSpPr>
        <p:spPr>
          <a:xfrm>
            <a:off x="1175049" y="-28902"/>
            <a:ext cx="1006839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Le diamant détecteur rapide : mesures de résolutions temporelles </a:t>
            </a:r>
          </a:p>
          <a:p>
            <a:pPr algn="ctr"/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sous différents faisceaux </a:t>
            </a:r>
            <a:endParaRPr lang="fr-F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7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21/01/2020</a:t>
            </a:r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ML Gallin-Martel, Prospectives IN2P3-GT07 20-21 janvier 2020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9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0" y="182880"/>
            <a:ext cx="9392956" cy="5955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300" dirty="0" smtClean="0"/>
          </a:p>
          <a:p>
            <a:pPr marL="400050" indent="-400050">
              <a:buFont typeface="+mj-lt"/>
              <a:buAutoNum type="romanUcPeriod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Les détecteurs diamants </a:t>
            </a:r>
          </a:p>
          <a:p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857250" lvl="1" indent="-4000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Performances attendues </a:t>
            </a:r>
          </a:p>
          <a:p>
            <a:pPr marL="857250" lvl="1" indent="-400050">
              <a:buFont typeface="Wingdings" panose="05000000000000000000" pitchFamily="2" charset="2"/>
              <a:buChar char="Ø"/>
            </a:pPr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857250" lvl="1" indent="-4000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Instrumentation détecteur</a:t>
            </a:r>
          </a:p>
          <a:p>
            <a:pPr marL="857250" lvl="1" indent="-400050">
              <a:buFont typeface="Wingdings" panose="05000000000000000000" pitchFamily="2" charset="2"/>
              <a:buChar char="Ø"/>
            </a:pPr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857250" lvl="1" indent="-4000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Performances mesurées en tests en faisceaux : GANIL ARRONAX ESRF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/>
            </a:pPr>
            <a:r>
              <a:rPr lang="fr-FR" b="1" dirty="0">
                <a:solidFill>
                  <a:srgbClr val="002060"/>
                </a:solidFill>
              </a:rPr>
              <a:t>M</a:t>
            </a:r>
            <a:r>
              <a:rPr lang="fr-FR" b="1" dirty="0" smtClean="0">
                <a:solidFill>
                  <a:srgbClr val="002060"/>
                </a:solidFill>
              </a:rPr>
              <a:t>oniteurs faisceaux diamants : contrôle en ligne de faisceaux </a:t>
            </a:r>
          </a:p>
          <a:p>
            <a:r>
              <a:rPr lang="fr-FR" b="1" dirty="0" smtClean="0">
                <a:solidFill>
                  <a:srgbClr val="002060"/>
                </a:solidFill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0070C0"/>
                </a:solidFill>
              </a:rPr>
              <a:t>Etat de l’art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FR" b="1" dirty="0" smtClean="0">
              <a:solidFill>
                <a:srgbClr val="0070C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Focus sur des R&amp;D en cours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 startAt="3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R&amp;D moniteur </a:t>
            </a: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faisceau </a:t>
            </a: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diamant contrôle en ligne de faisceaux pulsés : prospectives à 10 ans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Objectifs 2020-2030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Premières preuves de concept et de faisabilité établies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 startAt="4"/>
            </a:pPr>
            <a:r>
              <a:rPr lang="fr-FR" b="1" dirty="0" smtClean="0">
                <a:solidFill>
                  <a:schemeClr val="bg1">
                    <a:lumMod val="75000"/>
                  </a:schemeClr>
                </a:solidFill>
              </a:rPr>
              <a:t>Conclusion et perspectives</a:t>
            </a:r>
            <a:endParaRPr lang="fr-FR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</TotalTime>
  <Words>2751</Words>
  <Application>Microsoft Office PowerPoint</Application>
  <PresentationFormat>Grand écran</PresentationFormat>
  <Paragraphs>599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6" baseType="lpstr">
      <vt:lpstr>ＭＳ Ｐゴシック</vt:lpstr>
      <vt:lpstr>SimSun</vt:lpstr>
      <vt:lpstr>Arial</vt:lpstr>
      <vt:lpstr>Calibri</vt:lpstr>
      <vt:lpstr>Calibri Light</vt:lpstr>
      <vt:lpstr>Cambria Math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Mesure Efficacité de détection en faisceaux de protons de 68 MeV à ARRONAX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Marie-Laure Gallin-Martel</dc:creator>
  <cp:lastModifiedBy>Marie-Laure Gallin-Martel</cp:lastModifiedBy>
  <cp:revision>163</cp:revision>
  <dcterms:created xsi:type="dcterms:W3CDTF">2020-01-09T15:20:49Z</dcterms:created>
  <dcterms:modified xsi:type="dcterms:W3CDTF">2020-01-17T15:56:46Z</dcterms:modified>
</cp:coreProperties>
</file>