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8"/>
  </p:notesMasterIdLst>
  <p:sldIdLst>
    <p:sldId id="256" r:id="rId2"/>
    <p:sldId id="339" r:id="rId3"/>
    <p:sldId id="336" r:id="rId4"/>
    <p:sldId id="338" r:id="rId5"/>
    <p:sldId id="340" r:id="rId6"/>
    <p:sldId id="275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112"/>
    <a:srgbClr val="00294B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/>
    <p:restoredTop sz="95231" autoAdjust="0"/>
  </p:normalViewPr>
  <p:slideViewPr>
    <p:cSldViewPr>
      <p:cViewPr varScale="1">
        <p:scale>
          <a:sx n="83" d="100"/>
          <a:sy n="83" d="100"/>
        </p:scale>
        <p:origin x="-69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F24A-4044-434C-BEEA-F4F4DA9256D8}" type="datetimeFigureOut">
              <a:rPr lang="fr-FR" smtClean="0"/>
              <a:t>17/01/2020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www.in2p3.fr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présentation - Date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5805488"/>
            <a:ext cx="7343775" cy="3603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i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sz="2200" dirty="0"/>
              <a:t>Nom de l’intervenant - fonction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44000" cy="33071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95918434-0421-DF4D-9A43-A65B1AA973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7504" y="116632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 dirty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-2" y="0"/>
            <a:ext cx="9144002" cy="1916832"/>
            <a:chOff x="-2" y="234904"/>
            <a:chExt cx="9144002" cy="191683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836712"/>
              <a:ext cx="3635897" cy="131502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635896" y="836712"/>
              <a:ext cx="5508104" cy="1315024"/>
            </a:xfrm>
            <a:prstGeom prst="rect">
              <a:avLst/>
            </a:prstGeom>
            <a:solidFill>
              <a:srgbClr val="E751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itre 1"/>
            <p:cNvSpPr txBox="1">
              <a:spLocks/>
            </p:cNvSpPr>
            <p:nvPr/>
          </p:nvSpPr>
          <p:spPr>
            <a:xfrm>
              <a:off x="3635896" y="927600"/>
              <a:ext cx="550810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fr-FR" sz="28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itre 1"/>
            <p:cNvSpPr txBox="1">
              <a:spLocks/>
            </p:cNvSpPr>
            <p:nvPr/>
          </p:nvSpPr>
          <p:spPr>
            <a:xfrm>
              <a:off x="3635894" y="234904"/>
              <a:ext cx="5503331" cy="6018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fr-FR" altLang="fr-FR" sz="1700" b="0" dirty="0">
                  <a:solidFill>
                    <a:srgbClr val="E75112"/>
                  </a:solidFill>
                  <a:latin typeface="Arial Narrow" panose="020B0606020202030204" pitchFamily="34" charset="0"/>
                  <a:ea typeface="ＭＳ Ｐゴシック" panose="020B0600070205080204" pitchFamily="34" charset="-128"/>
                </a:rPr>
                <a:t>Institut national de physique nucléaire et de physique des particules</a:t>
              </a:r>
              <a:endParaRPr lang="fr-FR" sz="1700" b="0" dirty="0">
                <a:solidFill>
                  <a:srgbClr val="E75112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88" y="116632"/>
            <a:ext cx="432048" cy="432048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635895" y="1052736"/>
            <a:ext cx="5503329" cy="3460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3E74307C-4BAD-5C4A-BBA5-DD2514130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B8A4-B39F-CD49-8692-933BB3A1E42C}" type="datetime1">
              <a:rPr lang="fr-FR" smtClean="0"/>
              <a:t>17/01/2020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3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e la date 1">
            <a:extLst>
              <a:ext uri="{FF2B5EF4-FFF2-40B4-BE49-F238E27FC236}">
                <a16:creationId xmlns="" xmlns:a16="http://schemas.microsoft.com/office/drawing/2014/main" id="{0EAFB9D0-342E-0D42-8DB6-E8BD34F3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3467-FDC8-2B4B-A9AA-414CBADA4390}" type="datetime1">
              <a:rPr lang="fr-FR" smtClean="0"/>
              <a:t>17/01/2020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="" xmlns:a16="http://schemas.microsoft.com/office/drawing/2014/main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A1D0-96F7-294A-BDF0-BB132E9CC2D8}" type="datetime1">
              <a:rPr lang="fr-FR" smtClean="0"/>
              <a:t>17/01/2020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="" xmlns:a16="http://schemas.microsoft.com/office/drawing/2014/main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D550-54B1-8A4D-B622-96E6284F2246}" type="datetime1">
              <a:rPr lang="fr-FR" smtClean="0"/>
              <a:t>17/01/2020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927600"/>
            <a:ext cx="5508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992"/>
            <a:ext cx="9144000" cy="230045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50" y="114992"/>
            <a:ext cx="636050" cy="23004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20" y="6453336"/>
            <a:ext cx="347674" cy="347674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 userDrawn="1"/>
        </p:nvSpPr>
        <p:spPr bwMode="auto">
          <a:xfrm>
            <a:off x="-716508" y="6533436"/>
            <a:ext cx="1712384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sz="1000" b="1" dirty="0">
                <a:solidFill>
                  <a:srgbClr val="E75112"/>
                </a:solidFill>
                <a:latin typeface="Arial Narrow" panose="020B0606020202030204" pitchFamily="34" charset="0"/>
              </a:rPr>
              <a:t>                            IN2P3</a:t>
            </a:r>
          </a:p>
          <a:p>
            <a:pPr algn="r"/>
            <a:r>
              <a:rPr lang="fr-FR" sz="500" b="0" dirty="0">
                <a:solidFill>
                  <a:srgbClr val="E75112"/>
                </a:solidFill>
                <a:latin typeface="Arial Narrow" panose="020B0606020202030204" pitchFamily="34" charset="0"/>
              </a:rPr>
              <a:t>Les</a:t>
            </a:r>
            <a:r>
              <a:rPr lang="fr-FR" sz="500" b="1" baseline="0" dirty="0">
                <a:solidFill>
                  <a:srgbClr val="E75112"/>
                </a:solidFill>
                <a:latin typeface="Arial Narrow" panose="020B0606020202030204" pitchFamily="34" charset="0"/>
              </a:rPr>
              <a:t> deux infinis</a:t>
            </a:r>
            <a:endParaRPr lang="fr-FR" sz="600" b="1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/>
          <a:p>
            <a:fld id="{5A41D906-68FB-4FCF-A226-CB4AF2FE620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90662"/>
            <a:ext cx="8507950" cy="346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="" xmlns:a16="http://schemas.microsoft.com/office/drawing/2014/main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C5636-4150-234F-A1ED-76ED7A2DF755}" type="datetime1">
              <a:rPr lang="fr-FR" smtClean="0"/>
              <a:t>17/01/2020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7384"/>
            <a:ext cx="1763689" cy="6378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63688" y="-27384"/>
            <a:ext cx="7380312" cy="63788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516000"/>
            <a:ext cx="51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51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1763688" y="-27384"/>
            <a:ext cx="7380312" cy="63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19AD-F361-0444-935F-64BAA89FF726}" type="datetime1">
              <a:rPr lang="fr-FR" smtClean="0"/>
              <a:t>17/01/2020</a:t>
            </a:fld>
            <a:endParaRPr lang="en-GB" dirty="0"/>
          </a:p>
        </p:txBody>
      </p:sp>
      <p:pic>
        <p:nvPicPr>
          <p:cNvPr id="12" name="Picture 3" descr="D:\IN2P3\CNRS\logo_telechargement\IN2P3-CNRS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6490854"/>
            <a:ext cx="1288232" cy="36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0" r:id="rId4"/>
    <p:sldLayoutId id="2147483652" r:id="rId5"/>
    <p:sldLayoutId id="2147483656" r:id="rId6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pectives2020.in2p3.fr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dico.in2p3.fr/event/19783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36296" y="5196832"/>
            <a:ext cx="1813770" cy="464416"/>
          </a:xfrm>
        </p:spPr>
        <p:txBody>
          <a:bodyPr/>
          <a:lstStyle/>
          <a:p>
            <a:r>
              <a:rPr lang="fr-FR" dirty="0" smtClean="0"/>
              <a:t>IN2P3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164288" y="5733256"/>
            <a:ext cx="1871762" cy="360362"/>
          </a:xfrm>
        </p:spPr>
        <p:txBody>
          <a:bodyPr/>
          <a:lstStyle/>
          <a:p>
            <a:r>
              <a:rPr lang="fr-FR" dirty="0" smtClean="0"/>
              <a:t>Jean-Luc </a:t>
            </a:r>
            <a:r>
              <a:rPr lang="fr-FR" dirty="0" smtClean="0"/>
              <a:t>Biarrotte</a:t>
            </a:r>
          </a:p>
          <a:p>
            <a:r>
              <a:rPr lang="fr-FR" dirty="0" smtClean="0"/>
              <a:t>20/01/2020</a:t>
            </a:r>
            <a:endParaRPr lang="fr-FR" dirty="0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35496" y="5373216"/>
            <a:ext cx="7704856" cy="1296144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i="1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i="0" dirty="0" smtClean="0">
                <a:solidFill>
                  <a:schemeClr val="bg1"/>
                </a:solidFill>
              </a:rPr>
              <a:t>Exercices de Prospective 2020-30  </a:t>
            </a:r>
            <a:r>
              <a:rPr lang="fr-FR" sz="3600" i="0" dirty="0" smtClean="0">
                <a:solidFill>
                  <a:schemeClr val="bg1"/>
                </a:solidFill>
              </a:rPr>
              <a:t>« Accélérateurs </a:t>
            </a:r>
            <a:r>
              <a:rPr lang="fr-FR" sz="3600" i="0" dirty="0" smtClean="0">
                <a:solidFill>
                  <a:schemeClr val="bg1"/>
                </a:solidFill>
              </a:rPr>
              <a:t>&amp; instrumentation </a:t>
            </a:r>
            <a:r>
              <a:rPr lang="fr-FR" sz="3600" i="0" dirty="0" smtClean="0">
                <a:solidFill>
                  <a:schemeClr val="bg1"/>
                </a:solidFill>
              </a:rPr>
              <a:t>associée »</a:t>
            </a:r>
            <a:endParaRPr lang="fr-FR" sz="3600" i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620688"/>
          </a:xfrm>
        </p:spPr>
        <p:txBody>
          <a:bodyPr>
            <a:noAutofit/>
          </a:bodyPr>
          <a:lstStyle/>
          <a:p>
            <a:r>
              <a:rPr lang="fr-FR" sz="2800" dirty="0" smtClean="0"/>
              <a:t>Exercices de prospective nationale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1</a:t>
            </a:fld>
            <a:endParaRPr lang="fr-FR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368152" cy="360000"/>
          </a:xfrm>
        </p:spPr>
        <p:txBody>
          <a:bodyPr/>
          <a:lstStyle/>
          <a:p>
            <a:r>
              <a:rPr lang="fr-FR" dirty="0" smtClean="0"/>
              <a:t>JLB, 20/01/2020</a:t>
            </a:r>
            <a:endParaRPr lang="en-GB" dirty="0"/>
          </a:p>
        </p:txBody>
      </p:sp>
      <p:pic>
        <p:nvPicPr>
          <p:cNvPr id="1026" name="Picture 2" descr="https://prospectives2020.in2p3.fr/wp-content/uploads/2019/10/prospectives-2020_affiche-generale_V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0"/>
          <a:stretch/>
        </p:blipFill>
        <p:spPr bwMode="auto">
          <a:xfrm>
            <a:off x="0" y="620688"/>
            <a:ext cx="459641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texte 3"/>
          <p:cNvSpPr txBox="1">
            <a:spLocks/>
          </p:cNvSpPr>
          <p:nvPr/>
        </p:nvSpPr>
        <p:spPr bwMode="gray">
          <a:xfrm>
            <a:off x="4139952" y="836712"/>
            <a:ext cx="4896544" cy="5688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/>
              <a:t>Une des missions de l’IN2P3 est d’organiser </a:t>
            </a:r>
            <a:r>
              <a:rPr lang="fr-FR" sz="2000" dirty="0" smtClean="0"/>
              <a:t>et de conduire, en </a:t>
            </a:r>
            <a:r>
              <a:rPr lang="fr-FR" sz="2000" dirty="0"/>
              <a:t>y associant les organismes </a:t>
            </a:r>
            <a:r>
              <a:rPr lang="fr-FR" sz="2000" dirty="0" smtClean="0"/>
              <a:t>et acteurs concernés, </a:t>
            </a:r>
            <a:r>
              <a:rPr lang="fr-FR" sz="2000" dirty="0"/>
              <a:t>des exercices de prospective nationale </a:t>
            </a:r>
            <a:r>
              <a:rPr lang="fr-FR" sz="2000" dirty="0" smtClean="0"/>
              <a:t>dans ses domaines de compétence: physique nucléaire, physique des particules et </a:t>
            </a:r>
            <a:r>
              <a:rPr lang="fr-FR" sz="2000" dirty="0" err="1" smtClean="0"/>
              <a:t>astroparticules</a:t>
            </a:r>
            <a:r>
              <a:rPr lang="fr-FR" sz="2000" dirty="0" smtClean="0"/>
              <a:t>, </a:t>
            </a:r>
            <a:r>
              <a:rPr lang="fr-FR" sz="2000" b="1" dirty="0" smtClean="0"/>
              <a:t>développements technologiques </a:t>
            </a:r>
            <a:r>
              <a:rPr lang="fr-FR" sz="2000" dirty="0" smtClean="0"/>
              <a:t>et applications </a:t>
            </a:r>
            <a:r>
              <a:rPr lang="fr-FR" sz="2000" b="1" dirty="0" smtClean="0"/>
              <a:t>associés</a:t>
            </a:r>
            <a:r>
              <a:rPr lang="fr-FR" sz="2000" dirty="0" smtClean="0"/>
              <a:t>.</a:t>
            </a:r>
          </a:p>
          <a:p>
            <a:pPr marL="0" indent="0" algn="ctr">
              <a:buNone/>
            </a:pPr>
            <a:r>
              <a:rPr lang="fr-FR" sz="2000" dirty="0" smtClean="0"/>
              <a:t>Cf</a:t>
            </a:r>
            <a:r>
              <a:rPr lang="fr-FR" sz="2000" dirty="0"/>
              <a:t>. </a:t>
            </a:r>
            <a:r>
              <a:rPr lang="fr-FR" sz="2000" dirty="0">
                <a:hlinkClick r:id="rId3"/>
              </a:rPr>
              <a:t>https://prospectives2020.in2p3.fr</a:t>
            </a:r>
            <a:r>
              <a:rPr lang="fr-FR" sz="2000" dirty="0" smtClean="0">
                <a:hlinkClick r:id="rId3"/>
              </a:rPr>
              <a:t>/</a:t>
            </a:r>
            <a:r>
              <a:rPr lang="fr-FR" sz="20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33333" r="31719" b="17916"/>
          <a:stretch/>
        </p:blipFill>
        <p:spPr bwMode="auto">
          <a:xfrm>
            <a:off x="4283968" y="4020421"/>
            <a:ext cx="5004048" cy="282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620688"/>
          </a:xfrm>
        </p:spPr>
        <p:txBody>
          <a:bodyPr>
            <a:noAutofit/>
          </a:bodyPr>
          <a:lstStyle/>
          <a:p>
            <a:r>
              <a:rPr lang="fr-FR" sz="2800" dirty="0" smtClean="0"/>
              <a:t>Processus et Calendrier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368152" cy="360000"/>
          </a:xfrm>
        </p:spPr>
        <p:txBody>
          <a:bodyPr/>
          <a:lstStyle/>
          <a:p>
            <a:r>
              <a:rPr lang="fr-FR" dirty="0" smtClean="0"/>
              <a:t>JLB, 20/01/2020</a:t>
            </a:r>
            <a:endParaRPr lang="en-GB" dirty="0"/>
          </a:p>
        </p:txBody>
      </p:sp>
      <p:sp>
        <p:nvSpPr>
          <p:cNvPr id="8" name="Flèche vers la droite 7"/>
          <p:cNvSpPr/>
          <p:nvPr/>
        </p:nvSpPr>
        <p:spPr>
          <a:xfrm>
            <a:off x="0" y="5003884"/>
            <a:ext cx="9144000" cy="57606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>
            <a:off x="3995936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987824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779912" y="5013176"/>
            <a:ext cx="0" cy="576064"/>
          </a:xfrm>
          <a:prstGeom prst="line">
            <a:avLst/>
          </a:prstGeom>
          <a:ln w="50800">
            <a:solidFill>
              <a:srgbClr val="E7511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483768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67544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971600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475656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979712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4499992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004048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508104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012160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6516216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020272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524328" y="5003884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259632" y="5507940"/>
            <a:ext cx="55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90"/>
                </a:solidFill>
              </a:rPr>
              <a:t>S</a:t>
            </a:r>
            <a:r>
              <a:rPr lang="fr-FR" sz="1400" dirty="0" smtClean="0">
                <a:solidFill>
                  <a:srgbClr val="000090"/>
                </a:solidFill>
              </a:rPr>
              <a:t>ept.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710820" y="5517232"/>
            <a:ext cx="48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Oct.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250153" y="5517232"/>
            <a:ext cx="52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Nov.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770164" y="5507940"/>
            <a:ext cx="505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000090"/>
                </a:solidFill>
              </a:rPr>
              <a:t>Dec</a:t>
            </a:r>
            <a:r>
              <a:rPr lang="fr-FR" sz="1400" dirty="0" smtClean="0">
                <a:solidFill>
                  <a:srgbClr val="000090"/>
                </a:solidFill>
              </a:rPr>
              <a:t>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275856" y="5507940"/>
            <a:ext cx="46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Jan.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729060" y="5507940"/>
            <a:ext cx="48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Fév.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211960" y="5507940"/>
            <a:ext cx="556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Mars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777446" y="5507940"/>
            <a:ext cx="514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Avril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292080" y="5517232"/>
            <a:ext cx="465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Mai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5868144" y="5507940"/>
            <a:ext cx="471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Juin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300192" y="5507940"/>
            <a:ext cx="4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Juil.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775523" y="5507940"/>
            <a:ext cx="532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Août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256085" y="5507940"/>
            <a:ext cx="556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Sept.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812360" y="5507940"/>
            <a:ext cx="48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Oct.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83568" y="5507940"/>
            <a:ext cx="537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Août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255061" y="579597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2019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6151605" y="579597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2020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4139952" y="4509120"/>
            <a:ext cx="720080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GT01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3851921" y="4077072"/>
            <a:ext cx="792088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GT02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211960" y="3284984"/>
            <a:ext cx="720080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GT03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2267744" y="3707740"/>
            <a:ext cx="792088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GT04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843808" y="4149080"/>
            <a:ext cx="748771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GT05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1763688" y="3212976"/>
            <a:ext cx="792088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GT06</a:t>
            </a:r>
            <a:endParaRPr lang="fr-FR" dirty="0"/>
          </a:p>
        </p:txBody>
      </p:sp>
      <p:sp>
        <p:nvSpPr>
          <p:cNvPr id="51" name="ZoneTexte 50"/>
          <p:cNvSpPr txBox="1"/>
          <p:nvPr/>
        </p:nvSpPr>
        <p:spPr>
          <a:xfrm>
            <a:off x="3275856" y="2852936"/>
            <a:ext cx="792088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GT07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347864" y="3652897"/>
            <a:ext cx="720080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GT08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1907704" y="2348880"/>
            <a:ext cx="720079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GT09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-108520" y="2924944"/>
            <a:ext cx="1857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smtClean="0">
                <a:solidFill>
                  <a:srgbClr val="E75112"/>
                </a:solidFill>
              </a:rPr>
              <a:t>Collecte des inputs </a:t>
            </a:r>
            <a:r>
              <a:rPr lang="fr-FR" sz="1600" b="1" dirty="0" smtClean="0">
                <a:solidFill>
                  <a:srgbClr val="E75112"/>
                </a:solidFill>
              </a:rPr>
              <a:t>par les 13 Groupes Thématiques (GT)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491880" y="2358173"/>
            <a:ext cx="1296144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GT10-11-12</a:t>
            </a:r>
            <a:endParaRPr lang="fr-FR" dirty="0"/>
          </a:p>
        </p:txBody>
      </p:sp>
      <p:sp>
        <p:nvSpPr>
          <p:cNvPr id="56" name="ZoneTexte 55"/>
          <p:cNvSpPr txBox="1"/>
          <p:nvPr/>
        </p:nvSpPr>
        <p:spPr>
          <a:xfrm>
            <a:off x="4788024" y="4005064"/>
            <a:ext cx="864096" cy="369332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GT13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5004048" y="252599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E75112"/>
                </a:solidFill>
              </a:rPr>
              <a:t>Synthèse par chaque GT (&lt;=5pages)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516216" y="4006805"/>
            <a:ext cx="2520280" cy="646331"/>
          </a:xfrm>
          <a:prstGeom prst="rect">
            <a:avLst/>
          </a:prstGeom>
          <a:noFill/>
          <a:ln>
            <a:solidFill>
              <a:srgbClr val="00294B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 smtClean="0"/>
              <a:t>Colloque de restitution: « Giens » 19-23/10</a:t>
            </a:r>
            <a:endParaRPr lang="fr-FR" dirty="0"/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2123728" y="2708920"/>
            <a:ext cx="0" cy="42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8028384" y="5013176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8532440" y="5013176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217886" y="5517232"/>
            <a:ext cx="4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Juil.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8335556" y="5497487"/>
            <a:ext cx="521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0090"/>
                </a:solidFill>
              </a:rPr>
              <a:t>Nov.</a:t>
            </a:r>
            <a:endParaRPr lang="fr-FR" sz="1400" dirty="0">
              <a:solidFill>
                <a:srgbClr val="00009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6876256" y="2492896"/>
            <a:ext cx="237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E75112"/>
                </a:solidFill>
              </a:rPr>
              <a:t>Colloque de restitution puis </a:t>
            </a:r>
            <a:r>
              <a:rPr lang="fr-FR" sz="1600" b="1" u="sng" dirty="0" smtClean="0">
                <a:solidFill>
                  <a:srgbClr val="E75112"/>
                </a:solidFill>
              </a:rPr>
              <a:t>document final </a:t>
            </a:r>
            <a:r>
              <a:rPr lang="fr-FR" sz="1600" b="1" dirty="0" smtClean="0">
                <a:solidFill>
                  <a:srgbClr val="E75112"/>
                </a:solidFill>
              </a:rPr>
              <a:t/>
            </a:r>
            <a:br>
              <a:rPr lang="fr-FR" sz="1600" b="1" dirty="0" smtClean="0">
                <a:solidFill>
                  <a:srgbClr val="E75112"/>
                </a:solidFill>
              </a:rPr>
            </a:br>
            <a:r>
              <a:rPr lang="fr-FR" sz="1600" b="1" dirty="0" smtClean="0">
                <a:solidFill>
                  <a:srgbClr val="E75112"/>
                </a:solidFill>
              </a:rPr>
              <a:t>(-&gt; comité de supervision, tutelles et ministère)</a:t>
            </a:r>
            <a:endParaRPr lang="fr-FR" sz="1600" b="1" dirty="0">
              <a:solidFill>
                <a:srgbClr val="E75112"/>
              </a:solidFill>
            </a:endParaRPr>
          </a:p>
        </p:txBody>
      </p:sp>
      <p:cxnSp>
        <p:nvCxnSpPr>
          <p:cNvPr id="66" name="Connecteur droit 65"/>
          <p:cNvCxnSpPr/>
          <p:nvPr/>
        </p:nvCxnSpPr>
        <p:spPr>
          <a:xfrm>
            <a:off x="3491880" y="5013176"/>
            <a:ext cx="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2195736" y="3582309"/>
            <a:ext cx="0" cy="782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3203848" y="4509120"/>
            <a:ext cx="0" cy="42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2627784" y="407707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3707904" y="3212976"/>
            <a:ext cx="0" cy="42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3851920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4565154" y="3645024"/>
            <a:ext cx="0" cy="42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464400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5004048" y="43651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8388424" y="4653136"/>
            <a:ext cx="0" cy="42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4139952" y="2718213"/>
            <a:ext cx="0" cy="42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3923928" y="4437112"/>
            <a:ext cx="0" cy="422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2051720" y="98072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E75112"/>
                </a:solidFill>
              </a:rPr>
              <a:t>Présentations et discussions lors des 10 séminaires thématiques</a:t>
            </a:r>
          </a:p>
        </p:txBody>
      </p:sp>
      <p:sp>
        <p:nvSpPr>
          <p:cNvPr id="59" name="Virage 58"/>
          <p:cNvSpPr/>
          <p:nvPr/>
        </p:nvSpPr>
        <p:spPr>
          <a:xfrm>
            <a:off x="755576" y="1052736"/>
            <a:ext cx="1224136" cy="1800200"/>
          </a:xfrm>
          <a:prstGeom prst="bentArrow">
            <a:avLst>
              <a:gd name="adj1" fmla="val 25000"/>
              <a:gd name="adj2" fmla="val 25863"/>
              <a:gd name="adj3" fmla="val 37653"/>
              <a:gd name="adj4" fmla="val 437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3" name="Virage 82"/>
          <p:cNvSpPr/>
          <p:nvPr/>
        </p:nvSpPr>
        <p:spPr>
          <a:xfrm rot="5400000">
            <a:off x="4736009" y="1176760"/>
            <a:ext cx="1224136" cy="1264121"/>
          </a:xfrm>
          <a:prstGeom prst="bentArrow">
            <a:avLst>
              <a:gd name="adj1" fmla="val 25000"/>
              <a:gd name="adj2" fmla="val 25863"/>
              <a:gd name="adj3" fmla="val 37653"/>
              <a:gd name="adj4" fmla="val 437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2" name="Flèche droite 81"/>
          <p:cNvSpPr/>
          <p:nvPr/>
        </p:nvSpPr>
        <p:spPr>
          <a:xfrm>
            <a:off x="6300192" y="2636912"/>
            <a:ext cx="792088" cy="57606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3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620688"/>
          </a:xfrm>
        </p:spPr>
        <p:txBody>
          <a:bodyPr>
            <a:noAutofit/>
          </a:bodyPr>
          <a:lstStyle/>
          <a:p>
            <a:r>
              <a:rPr lang="fr-FR" sz="2800" dirty="0"/>
              <a:t>S</a:t>
            </a:r>
            <a:r>
              <a:rPr lang="fr-FR" sz="2800" dirty="0" smtClean="0"/>
              <a:t>éminaire </a:t>
            </a:r>
            <a:r>
              <a:rPr lang="fr-FR" sz="2800" dirty="0" smtClean="0"/>
              <a:t>thématique </a:t>
            </a:r>
            <a:r>
              <a:rPr lang="fr-FR" sz="2800" dirty="0" smtClean="0"/>
              <a:t>GT07 ‘Accélérateurs…’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3</a:t>
            </a:fld>
            <a:endParaRPr lang="fr-FR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gray">
          <a:xfrm>
            <a:off x="4572000" y="692696"/>
            <a:ext cx="4464496" cy="2376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smtClean="0"/>
              <a:t>Ce séminaire aura </a:t>
            </a:r>
            <a:r>
              <a:rPr lang="fr-FR" sz="2000" dirty="0"/>
              <a:t>pour </a:t>
            </a:r>
            <a:r>
              <a:rPr lang="fr-FR" sz="2000" dirty="0" smtClean="0"/>
              <a:t>objet de </a:t>
            </a:r>
            <a:r>
              <a:rPr lang="fr-FR" sz="2000" dirty="0"/>
              <a:t>discuter </a:t>
            </a:r>
            <a:r>
              <a:rPr lang="fr-FR" sz="2000" dirty="0" smtClean="0"/>
              <a:t>nos </a:t>
            </a:r>
            <a:r>
              <a:rPr lang="fr-FR" sz="2000" dirty="0"/>
              <a:t>activités de R&amp;D envisagées ainsi que </a:t>
            </a:r>
            <a:r>
              <a:rPr lang="fr-FR" sz="2000" dirty="0" smtClean="0"/>
              <a:t>no</a:t>
            </a:r>
            <a:r>
              <a:rPr lang="fr-FR" sz="2000" dirty="0" smtClean="0"/>
              <a:t>s </a:t>
            </a:r>
            <a:r>
              <a:rPr lang="fr-FR" sz="2000" dirty="0"/>
              <a:t>idées de construction de futurs accélérateurs</a:t>
            </a:r>
            <a:r>
              <a:rPr lang="fr-FR" sz="2000" dirty="0" smtClean="0"/>
              <a:t>. Ces </a:t>
            </a:r>
            <a:r>
              <a:rPr lang="fr-FR" sz="2000" dirty="0"/>
              <a:t>discussions contribueront à définir </a:t>
            </a:r>
            <a:r>
              <a:rPr lang="fr-FR" sz="2000" b="1" dirty="0"/>
              <a:t>les objectifs et priorités stratégiques de la discipline pour la période 2020-2030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 bwMode="gray">
          <a:xfrm>
            <a:off x="4788024" y="3212976"/>
            <a:ext cx="4248472" cy="30243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u="sng" dirty="0" smtClean="0"/>
              <a:t>Séminaire, mode d’emploi</a:t>
            </a:r>
            <a:r>
              <a:rPr lang="fr-FR" sz="2000" dirty="0" smtClean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Les </a:t>
            </a:r>
            <a:r>
              <a:rPr lang="fr-FR" sz="2000" dirty="0" err="1" smtClean="0"/>
              <a:t>talks</a:t>
            </a:r>
            <a:r>
              <a:rPr lang="fr-FR" sz="2000" dirty="0" smtClean="0"/>
              <a:t> ont été choisis sur la base de vos contributions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Focalisez svp sur les éléments importants (à inscrire dans la synthèse de 5 pages)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Respectez impérativement votre temps de présentation svp, pour laisser le temps à la discussion, merci</a:t>
            </a:r>
            <a:r>
              <a:rPr lang="fr-FR" sz="2000" dirty="0" smtClean="0"/>
              <a:t>!</a:t>
            </a:r>
            <a:endParaRPr lang="fr-FR" sz="2000" dirty="0" smtClean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368152" cy="360000"/>
          </a:xfrm>
        </p:spPr>
        <p:txBody>
          <a:bodyPr/>
          <a:lstStyle/>
          <a:p>
            <a:r>
              <a:rPr lang="fr-FR" dirty="0" smtClean="0"/>
              <a:t>JLB, 20/01/2020</a:t>
            </a:r>
            <a:endParaRPr lang="en-GB" dirty="0"/>
          </a:p>
        </p:txBody>
      </p:sp>
      <p:pic>
        <p:nvPicPr>
          <p:cNvPr id="1028" name="Picture 4" descr="https://indico.in2p3.fr/event/19783/images/5809-afficheGT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"/>
          <a:stretch/>
        </p:blipFill>
        <p:spPr bwMode="auto">
          <a:xfrm>
            <a:off x="-4560" y="607067"/>
            <a:ext cx="4572000" cy="625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620688"/>
          </a:xfrm>
        </p:spPr>
        <p:txBody>
          <a:bodyPr>
            <a:noAutofit/>
          </a:bodyPr>
          <a:lstStyle/>
          <a:p>
            <a:r>
              <a:rPr lang="fr-FR" sz="2800" dirty="0"/>
              <a:t>Séminaire thématique GT07 ‘Accélérateurs…’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D906-68FB-4FCF-A226-CB4AF2FE6205}" type="slidenum">
              <a:rPr lang="fr-FR" smtClean="0"/>
              <a:t>4</a:t>
            </a:fld>
            <a:endParaRPr lang="fr-FR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 bwMode="gray">
          <a:xfrm>
            <a:off x="323528" y="764704"/>
            <a:ext cx="8712968" cy="2376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dirty="0" smtClean="0"/>
              <a:t>Programme: </a:t>
            </a:r>
            <a:r>
              <a:rPr lang="fr-FR" sz="2000" dirty="0" smtClean="0">
                <a:hlinkClick r:id="rId2"/>
              </a:rPr>
              <a:t>https</a:t>
            </a:r>
            <a:r>
              <a:rPr lang="fr-FR" sz="2000" dirty="0">
                <a:hlinkClick r:id="rId2"/>
              </a:rPr>
              <a:t>://indico.in2p3.fr/event/19783</a:t>
            </a:r>
            <a:r>
              <a:rPr lang="fr-FR" sz="2000" dirty="0" smtClean="0">
                <a:hlinkClick r:id="rId2"/>
              </a:rPr>
              <a:t>/</a:t>
            </a:r>
            <a:r>
              <a:rPr lang="fr-FR" sz="2000" dirty="0" smtClean="0"/>
              <a:t> </a:t>
            </a:r>
          </a:p>
          <a:p>
            <a:pPr marL="0" indent="0" algn="ctr">
              <a:buNone/>
            </a:pPr>
            <a:r>
              <a:rPr lang="fr-FR" sz="2000" dirty="0" smtClean="0"/>
              <a:t>Pensez à uploader vos présentations à l’avance, merci!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3" t="12361" r="37109"/>
          <a:stretch/>
        </p:blipFill>
        <p:spPr bwMode="auto">
          <a:xfrm>
            <a:off x="4662280" y="1727576"/>
            <a:ext cx="4499992" cy="512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e la date 4"/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368152" cy="360000"/>
          </a:xfrm>
        </p:spPr>
        <p:txBody>
          <a:bodyPr/>
          <a:lstStyle/>
          <a:p>
            <a:r>
              <a:rPr lang="fr-FR" dirty="0" smtClean="0"/>
              <a:t>JLB, 20/01/2020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12500" r="37030" b="1111"/>
          <a:stretch/>
        </p:blipFill>
        <p:spPr bwMode="auto">
          <a:xfrm>
            <a:off x="0" y="1716133"/>
            <a:ext cx="4588000" cy="51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5445224"/>
            <a:ext cx="9036496" cy="1368152"/>
          </a:xfrm>
        </p:spPr>
        <p:txBody>
          <a:bodyPr/>
          <a:lstStyle/>
          <a:p>
            <a:r>
              <a:rPr lang="fr-FR" dirty="0"/>
              <a:t>Merci de </a:t>
            </a:r>
            <a:r>
              <a:rPr lang="fr-FR" dirty="0" smtClean="0"/>
              <a:t>votre attention et bon séminaire !</a:t>
            </a:r>
            <a:br>
              <a:rPr lang="fr-FR" dirty="0" smtClean="0"/>
            </a:br>
            <a:r>
              <a:rPr lang="fr-FR" sz="2000" i="1" dirty="0" smtClean="0"/>
              <a:t/>
            </a:r>
            <a:br>
              <a:rPr lang="fr-FR" sz="2000" i="1" dirty="0" smtClean="0"/>
            </a:br>
            <a:r>
              <a:rPr lang="fr-FR" sz="2000" i="1" dirty="0"/>
              <a:t>L</a:t>
            </a:r>
            <a:r>
              <a:rPr lang="fr-FR" sz="2000" i="1" dirty="0" smtClean="0"/>
              <a:t>e </a:t>
            </a:r>
            <a:r>
              <a:rPr lang="fr-FR" sz="2000" i="1" dirty="0" err="1" smtClean="0"/>
              <a:t>CoPil</a:t>
            </a:r>
            <a:r>
              <a:rPr lang="fr-FR" sz="2000" i="1" dirty="0" smtClean="0"/>
              <a:t> GT07</a:t>
            </a:r>
            <a:br>
              <a:rPr lang="fr-FR" sz="2000" i="1" dirty="0" smtClean="0"/>
            </a:br>
            <a:r>
              <a:rPr lang="fr-FR" sz="2000" i="1" dirty="0" smtClean="0"/>
              <a:t>(Jean-Luc Biarrotte, Rodolphe Clédassou, Brigitte Cros, Angeles </a:t>
            </a:r>
            <a:r>
              <a:rPr lang="fr-FR" sz="2000" i="1" dirty="0" smtClean="0"/>
              <a:t>Faus-Golfe, </a:t>
            </a:r>
            <a:r>
              <a:rPr lang="fr-FR" sz="2000" i="1" dirty="0" smtClean="0"/>
              <a:t>Luc Perrot)</a:t>
            </a:r>
            <a:r>
              <a:rPr lang="fr-FR" i="1" dirty="0"/>
              <a:t/>
            </a:r>
            <a:br>
              <a:rPr lang="fr-FR" i="1" dirty="0"/>
            </a:b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067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IN2P3</Template>
  <TotalTime>9582</TotalTime>
  <Words>288</Words>
  <Application>Microsoft Office PowerPoint</Application>
  <PresentationFormat>Affichage à l'écran (4:3)</PresentationFormat>
  <Paragraphs>61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Modele presentation IN2P3</vt:lpstr>
      <vt:lpstr>IN2P3</vt:lpstr>
      <vt:lpstr>Exercices de prospective nationale</vt:lpstr>
      <vt:lpstr>Processus et Calendrier</vt:lpstr>
      <vt:lpstr>Séminaire thématique GT07 ‘Accélérateurs…’</vt:lpstr>
      <vt:lpstr>Séminaire thématique GT07 ‘Accélérateurs…’</vt:lpstr>
      <vt:lpstr>Merci de votre attention et bon séminaire !  Le CoPil GT07 (Jean-Luc Biarrotte, Rodolphe Clédassou, Brigitte Cros, Angeles Faus-Golfe, Luc Perrot) 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MERCIER Francois</dc:creator>
  <cp:lastModifiedBy>$biarrott</cp:lastModifiedBy>
  <cp:revision>500</cp:revision>
  <dcterms:created xsi:type="dcterms:W3CDTF">2017-07-31T09:41:10Z</dcterms:created>
  <dcterms:modified xsi:type="dcterms:W3CDTF">2020-01-17T16:14:14Z</dcterms:modified>
</cp:coreProperties>
</file>