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6" r:id="rId2"/>
    <p:sldMasterId id="2147483838" r:id="rId3"/>
    <p:sldMasterId id="2147483862" r:id="rId4"/>
    <p:sldMasterId id="2147483894" r:id="rId5"/>
    <p:sldMasterId id="2147483935" r:id="rId6"/>
    <p:sldMasterId id="2147483948" r:id="rId7"/>
    <p:sldMasterId id="2147483967" r:id="rId8"/>
    <p:sldMasterId id="2147483980" r:id="rId9"/>
    <p:sldMasterId id="2147483991" r:id="rId10"/>
  </p:sldMasterIdLst>
  <p:notesMasterIdLst>
    <p:notesMasterId r:id="rId39"/>
  </p:notesMasterIdLst>
  <p:sldIdLst>
    <p:sldId id="879" r:id="rId11"/>
    <p:sldId id="1078" r:id="rId12"/>
    <p:sldId id="1074" r:id="rId13"/>
    <p:sldId id="1096" r:id="rId14"/>
    <p:sldId id="1097" r:id="rId15"/>
    <p:sldId id="1089" r:id="rId16"/>
    <p:sldId id="1090" r:id="rId17"/>
    <p:sldId id="1082" r:id="rId18"/>
    <p:sldId id="1083" r:id="rId19"/>
    <p:sldId id="1084" r:id="rId20"/>
    <p:sldId id="1093" r:id="rId21"/>
    <p:sldId id="1094" r:id="rId22"/>
    <p:sldId id="1095" r:id="rId23"/>
    <p:sldId id="1098" r:id="rId24"/>
    <p:sldId id="1060" r:id="rId25"/>
    <p:sldId id="1081" r:id="rId26"/>
    <p:sldId id="1079" r:id="rId27"/>
    <p:sldId id="1061" r:id="rId28"/>
    <p:sldId id="1077" r:id="rId29"/>
    <p:sldId id="1103" r:id="rId30"/>
    <p:sldId id="1046" r:id="rId31"/>
    <p:sldId id="1047" r:id="rId32"/>
    <p:sldId id="1038" r:id="rId33"/>
    <p:sldId id="1099" r:id="rId34"/>
    <p:sldId id="1100" r:id="rId35"/>
    <p:sldId id="1091" r:id="rId36"/>
    <p:sldId id="1092" r:id="rId37"/>
    <p:sldId id="1037" r:id="rId38"/>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30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1" autoAdjust="0"/>
    <p:restoredTop sz="94624" autoAdjust="0"/>
  </p:normalViewPr>
  <p:slideViewPr>
    <p:cSldViewPr>
      <p:cViewPr varScale="1">
        <p:scale>
          <a:sx n="84" d="100"/>
          <a:sy n="84" d="100"/>
        </p:scale>
        <p:origin x="140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58"/>
    </p:cViewPr>
  </p:sorterViewPr>
  <p:notesViewPr>
    <p:cSldViewPr>
      <p:cViewPr varScale="1">
        <p:scale>
          <a:sx n="58" d="100"/>
          <a:sy n="58" d="100"/>
        </p:scale>
        <p:origin x="-2052"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36DA45E-D0DF-4844-A677-50A97EDA7D6B}" type="datetimeFigureOut">
              <a:rPr lang="en-US" smtClean="0"/>
              <a:t>10/28/2019</a:t>
            </a:fld>
            <a:endParaRPr lang="en-US"/>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8CF13CB-7F00-4EDC-80F0-4A19D6B271DD}" type="slidenum">
              <a:rPr lang="en-US" smtClean="0"/>
              <a:t>‹N°›</a:t>
            </a:fld>
            <a:endParaRPr lang="en-US"/>
          </a:p>
        </p:txBody>
      </p:sp>
    </p:spTree>
    <p:extLst>
      <p:ext uri="{BB962C8B-B14F-4D97-AF65-F5344CB8AC3E}">
        <p14:creationId xmlns:p14="http://schemas.microsoft.com/office/powerpoint/2010/main" val="17740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327406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1594128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888980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3178491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B308D5-D149-406E-8B0A-E17166249998}" type="datetime1">
              <a:rPr lang="fr-FR" smtClean="0">
                <a:solidFill>
                  <a:prstClr val="black">
                    <a:tint val="75000"/>
                  </a:prstClr>
                </a:solidFill>
              </a:rPr>
              <a:pPr/>
              <a:t>28/10/2019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00631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70838F5-8DE6-448B-BCAA-FB59C860DD52}" type="datetime1">
              <a:rPr lang="en-US" smtClean="0">
                <a:solidFill>
                  <a:prstClr val="black">
                    <a:tint val="75000"/>
                  </a:prstClr>
                </a:solidFill>
              </a:rPr>
              <a:pPr/>
              <a:t>10/28/2019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A6AC24-58DF-46C6-8FC8-4B8171C68FC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10987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9978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52804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75490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381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9778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8254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23516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7568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04687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3417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54172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53358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225687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64383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413441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228868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3913821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1136637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28/10/2019</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523313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3064039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a:p>
        </p:txBody>
      </p:sp>
    </p:spTree>
    <p:extLst>
      <p:ext uri="{BB962C8B-B14F-4D97-AF65-F5344CB8AC3E}">
        <p14:creationId xmlns:p14="http://schemas.microsoft.com/office/powerpoint/2010/main" val="2940563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3902446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4065278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736558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444900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2667541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FF5400"/>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FF5400"/>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91460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3331912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86836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78992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86965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85138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61540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8856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67835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43523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82011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9865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28/10/2019</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13635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9960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4116217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838501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1095073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1363052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28/10/2019</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1306761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570751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2474031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1787648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295349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1039282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396326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2014658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1685113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2652600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1614997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9720338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69787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28/10/2019</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134286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38243094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256657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2804697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97822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3067629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2023436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28/10/2019</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735622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28/10/2019</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3536773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987AFC3-497B-4D8A-82F7-118FB0A7D435}" type="datetime1">
              <a:rPr lang="fr-FR"/>
              <a:pPr>
                <a:defRPr/>
              </a:pPr>
              <a:t>28/10/2019</a:t>
            </a:fld>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‹N°›</a:t>
            </a:fld>
            <a:endParaRPr lang="fr-BE"/>
          </a:p>
        </p:txBody>
      </p:sp>
    </p:spTree>
    <p:extLst>
      <p:ext uri="{BB962C8B-B14F-4D97-AF65-F5344CB8AC3E}">
        <p14:creationId xmlns:p14="http://schemas.microsoft.com/office/powerpoint/2010/main" val="13570344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23C9A7-D858-46DB-BCCD-06F5B389174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75056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4417B-20C5-4ED9-BB50-82A4B5CC341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143346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01F368-FA07-41CF-89F1-F4FC49A0DFA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99538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EA941-2A36-4DCA-9DFA-ECA8B16AAFA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4962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24539235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E78156E-B033-4928-B445-A99014F75EC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200173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EAAE33-90DC-4A07-A221-8A679F4FE13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13173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77FC46-21C7-4039-89A7-79729B93527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74080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smtClean="0"/>
              <a:t>Modifiez le style du titre</a:t>
            </a:r>
            <a:endParaRPr lang="en-US"/>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F823BE-38C3-4637-A165-A8F6974BB34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702798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834F52-6B0C-4A18-9AA7-564EBB9F4D9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884032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87E0D-7A40-4212-AC14-DEBBE6BE0D0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07393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DA36F-C3D5-4ED7-AAFA-22C82A2B5AD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6607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Modifiez le style du titre</a:t>
            </a:r>
            <a:endParaRPr lang="en-US"/>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EDA12CE-FA25-4E6C-AD3C-2D618007EF0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23486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30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30" y="1207770"/>
            <a:ext cx="8232771" cy="5070302"/>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D52AC4ED-B65E-4C83-AD1E-A51023BE8655}" type="datetime1">
              <a:rPr lang="en-US" smtClean="0">
                <a:latin typeface="Helvetica"/>
                <a:cs typeface="Helvetica"/>
              </a:rPr>
              <a:t>10/28/2019</a:t>
            </a:fld>
            <a:endParaRPr lang="en-US" dirty="0">
              <a:latin typeface="Helvetica"/>
              <a:cs typeface="Helvetica"/>
            </a:endParaRPr>
          </a:p>
        </p:txBody>
      </p:sp>
      <p:sp>
        <p:nvSpPr>
          <p:cNvPr id="9"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dirty="0"/>
          </a:p>
        </p:txBody>
      </p:sp>
      <p:sp>
        <p:nvSpPr>
          <p:cNvPr id="10"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255689926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33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21A59F1D-6F84-44BD-9201-66DF491B4761}" type="datetime1">
              <a:rPr lang="en-US" smtClean="0">
                <a:latin typeface="Helvetica"/>
                <a:cs typeface="Helvetica"/>
              </a:rPr>
              <a:t>10/28/2019</a:t>
            </a:fld>
            <a:endParaRPr lang="en-US" dirty="0">
              <a:latin typeface="Helvetica"/>
              <a:cs typeface="Helvetica"/>
            </a:endParaRPr>
          </a:p>
        </p:txBody>
      </p:sp>
      <p:sp>
        <p:nvSpPr>
          <p:cNvPr id="9"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marL="192024" marR="0" lvl="0" indent="-198882" algn="l" defTabSz="3429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19663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28/10/2019</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5844280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5" y="5521484"/>
            <a:ext cx="4003605" cy="737519"/>
          </a:xfrm>
          <a:prstGeom prst="rect">
            <a:avLst/>
          </a:prstGeom>
        </p:spPr>
        <p:txBody>
          <a:bodyPr lIns="0" tIns="0" rIns="0" bIns="0" anchor="t" anchorCtr="0"/>
          <a:lstStyle>
            <a:lvl1pPr marL="0" indent="0">
              <a:buNone/>
              <a:defRPr sz="1200" b="0" i="0" baseline="0">
                <a:solidFill>
                  <a:srgbClr val="E95125"/>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14" name="Text Placeholder 2"/>
          <p:cNvSpPr>
            <a:spLocks noGrp="1"/>
          </p:cNvSpPr>
          <p:nvPr>
            <p:ph type="body" idx="13"/>
          </p:nvPr>
        </p:nvSpPr>
        <p:spPr>
          <a:xfrm>
            <a:off x="4683196" y="5521484"/>
            <a:ext cx="4003605" cy="737519"/>
          </a:xfrm>
          <a:prstGeom prst="rect">
            <a:avLst/>
          </a:prstGeom>
        </p:spPr>
        <p:txBody>
          <a:bodyPr lIns="0" tIns="0" rIns="0" bIns="0" anchor="t" anchorCtr="0"/>
          <a:lstStyle>
            <a:lvl1pPr marL="0" indent="0">
              <a:buNone/>
              <a:defRPr sz="1200" b="0" i="0" baseline="0">
                <a:solidFill>
                  <a:srgbClr val="E95125"/>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3300" b="1" i="0" baseline="0">
                <a:solidFill>
                  <a:srgbClr val="E95125"/>
                </a:solidFill>
                <a:latin typeface="Helvetica"/>
              </a:defRPr>
            </a:lvl1pPr>
          </a:lstStyle>
          <a:p>
            <a:r>
              <a:rPr lang="en-US" dirty="0" smtClean="0"/>
              <a:t>Click to edit Master title style</a:t>
            </a:r>
            <a:endParaRPr lang="en-US" dirty="0"/>
          </a:p>
        </p:txBody>
      </p:sp>
      <p:sp>
        <p:nvSpPr>
          <p:cNvPr id="10"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683484B2-A772-4A2E-919D-755BE46E63DA}" type="datetime1">
              <a:rPr lang="en-US" smtClean="0">
                <a:latin typeface="Helvetica"/>
                <a:cs typeface="Helvetica"/>
              </a:rPr>
              <a:t>10/28/2019</a:t>
            </a:fld>
            <a:endParaRPr lang="en-US" dirty="0">
              <a:latin typeface="Helvetica"/>
              <a:cs typeface="Helvetica"/>
            </a:endParaRPr>
          </a:p>
        </p:txBody>
      </p:sp>
      <p:sp>
        <p:nvSpPr>
          <p:cNvPr id="11"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634085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2"/>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3300" b="1" i="0" baseline="0">
                <a:solidFill>
                  <a:srgbClr val="E95125"/>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2DC2B3EC-B46E-488D-95C7-31E26447A1F5}" type="datetime1">
              <a:rPr lang="en-US" smtClean="0">
                <a:latin typeface="Helvetica"/>
                <a:cs typeface="Helvetica"/>
              </a:rPr>
              <a:t>10/28/2019</a:t>
            </a:fld>
            <a:endParaRPr lang="en-US" dirty="0">
              <a:latin typeface="Helvetica"/>
              <a:cs typeface="Helvetica"/>
            </a:endParaRPr>
          </a:p>
        </p:txBody>
      </p:sp>
      <p:sp>
        <p:nvSpPr>
          <p:cNvPr id="8"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207361827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84CFAC05-5932-4CCC-8357-33394467921C}" type="datetime1">
              <a:rPr lang="en-US" smtClean="0">
                <a:latin typeface="Helvetica"/>
                <a:cs typeface="Helvetica"/>
              </a:rPr>
              <a:t>10/28/2019</a:t>
            </a:fld>
            <a:endParaRPr lang="en-US" dirty="0">
              <a:latin typeface="Helvetica"/>
              <a:cs typeface="Helvetica"/>
            </a:endParaRPr>
          </a:p>
        </p:txBody>
      </p:sp>
      <p:sp>
        <p:nvSpPr>
          <p:cNvPr id="7"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195006109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200" b="0" i="0" baseline="0">
                <a:solidFill>
                  <a:srgbClr val="E95125"/>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9"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33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100673FD-67FC-4943-A471-3BCED016EB58}" type="datetime1">
              <a:rPr lang="en-US" smtClean="0">
                <a:latin typeface="Helvetica"/>
                <a:cs typeface="Helvetica"/>
              </a:rPr>
              <a:t>10/28/2019</a:t>
            </a:fld>
            <a:endParaRPr lang="en-US" dirty="0">
              <a:latin typeface="Helvetica"/>
              <a:cs typeface="Helvetica"/>
            </a:endParaRPr>
          </a:p>
        </p:txBody>
      </p:sp>
      <p:sp>
        <p:nvSpPr>
          <p:cNvPr id="10"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
        <p:nvSpPr>
          <p:cNvPr id="13" name="Content Placeholder 2"/>
          <p:cNvSpPr>
            <a:spLocks noGrp="1"/>
          </p:cNvSpPr>
          <p:nvPr>
            <p:ph idx="16"/>
          </p:nvPr>
        </p:nvSpPr>
        <p:spPr>
          <a:xfrm>
            <a:off x="470060" y="1206941"/>
            <a:ext cx="3004665" cy="4046976"/>
          </a:xfrm>
          <a:prstGeom prst="rect">
            <a:avLst/>
          </a:prstGeom>
        </p:spPr>
        <p:txBody>
          <a:bodyPr lIns="0" rIns="0">
            <a:normAutofit/>
          </a:bodyPr>
          <a:lstStyle>
            <a:lvl1pPr marL="192024" indent="-198882">
              <a:lnSpc>
                <a:spcPct val="100000"/>
              </a:lnSpc>
              <a:spcBef>
                <a:spcPts val="900"/>
              </a:spcBef>
              <a:spcAft>
                <a:spcPts val="0"/>
              </a:spcAft>
              <a:buFont typeface="Arial"/>
              <a:buChar char="•"/>
              <a:defRPr sz="1650" b="0" i="0">
                <a:solidFill>
                  <a:srgbClr val="3C5A77"/>
                </a:solidFill>
                <a:latin typeface="Helvetica"/>
              </a:defRPr>
            </a:lvl1pPr>
            <a:lvl2pPr marL="406004" indent="-200025">
              <a:lnSpc>
                <a:spcPct val="100000"/>
              </a:lnSpc>
              <a:spcBef>
                <a:spcPts val="900"/>
              </a:spcBef>
              <a:spcAft>
                <a:spcPts val="0"/>
              </a:spcAft>
              <a:buSzPct val="90000"/>
              <a:buFont typeface="Lucida Grande"/>
              <a:buChar char="-"/>
              <a:defRPr sz="1500" b="0" i="0">
                <a:solidFill>
                  <a:srgbClr val="3C5A77"/>
                </a:solidFill>
                <a:latin typeface="Helvetica"/>
              </a:defRPr>
            </a:lvl2pPr>
            <a:lvl3pPr marL="673894" indent="-204788">
              <a:lnSpc>
                <a:spcPct val="100000"/>
              </a:lnSpc>
              <a:spcBef>
                <a:spcPts val="900"/>
              </a:spcBef>
              <a:spcAft>
                <a:spcPts val="0"/>
              </a:spcAft>
              <a:buSzPct val="88000"/>
              <a:buFont typeface="Arial"/>
              <a:buChar char="•"/>
              <a:defRPr sz="1350" b="0" i="0">
                <a:solidFill>
                  <a:srgbClr val="3C5A77"/>
                </a:solidFill>
                <a:latin typeface="Helvetica"/>
              </a:defRPr>
            </a:lvl3pPr>
            <a:lvl4pPr marL="873919" indent="-200025">
              <a:lnSpc>
                <a:spcPct val="100000"/>
              </a:lnSpc>
              <a:spcBef>
                <a:spcPts val="900"/>
              </a:spcBef>
              <a:spcAft>
                <a:spcPts val="0"/>
              </a:spcAft>
              <a:buSzPct val="90000"/>
              <a:buFont typeface="Lucida Grande"/>
              <a:buChar char="-"/>
              <a:defRPr sz="1200" b="0" i="0">
                <a:solidFill>
                  <a:srgbClr val="3C5A77"/>
                </a:solidFill>
                <a:latin typeface="Helvetica"/>
              </a:defRPr>
            </a:lvl4pPr>
            <a:lvl5pPr marL="1073944" indent="-200025">
              <a:lnSpc>
                <a:spcPct val="100000"/>
              </a:lnSpc>
              <a:spcBef>
                <a:spcPts val="900"/>
              </a:spcBef>
              <a:spcAft>
                <a:spcPts val="0"/>
              </a:spcAft>
              <a:buSzPct val="88000"/>
              <a:buFont typeface="Arial"/>
              <a:buChar char="•"/>
              <a:defRPr sz="105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118363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2400">
                <a:solidFill>
                  <a:srgbClr val="3C5A77"/>
                </a:solidFill>
                <a:latin typeface="Helvetica"/>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200" b="0" i="0" baseline="0">
                <a:solidFill>
                  <a:srgbClr val="E95125"/>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33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110D5985-A8AB-4BBD-95BE-4DA2E43F15DE}" type="datetime1">
              <a:rPr lang="en-US" smtClean="0">
                <a:latin typeface="Helvetica"/>
                <a:cs typeface="Helvetica"/>
              </a:rPr>
              <a:t>10/28/2019</a:t>
            </a:fld>
            <a:endParaRPr lang="en-US" dirty="0">
              <a:latin typeface="Helvetica"/>
              <a:cs typeface="Helvetica"/>
            </a:endParaRPr>
          </a:p>
        </p:txBody>
      </p:sp>
      <p:sp>
        <p:nvSpPr>
          <p:cNvPr id="9" name="Footer Placeholder 4"/>
          <p:cNvSpPr>
            <a:spLocks noGrp="1"/>
          </p:cNvSpPr>
          <p:nvPr>
            <p:ph type="ftr" sz="quarter" idx="3"/>
          </p:nvPr>
        </p:nvSpPr>
        <p:spPr>
          <a:xfrm>
            <a:off x="1877786" y="6549550"/>
            <a:ext cx="4349311" cy="158697"/>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spTree>
    <p:extLst>
      <p:ext uri="{BB962C8B-B14F-4D97-AF65-F5344CB8AC3E}">
        <p14:creationId xmlns:p14="http://schemas.microsoft.com/office/powerpoint/2010/main" val="386315729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AD87A88D-5971-4053-AB41-7CFD73087863}" type="datetime1">
              <a:rPr lang="en-US" smtClean="0"/>
              <a:t>10/28/2019</a:t>
            </a:fld>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‹N°›</a:t>
            </a:fld>
            <a:endParaRPr lang="fr-BE"/>
          </a:p>
        </p:txBody>
      </p:sp>
    </p:spTree>
    <p:extLst>
      <p:ext uri="{BB962C8B-B14F-4D97-AF65-F5344CB8AC3E}">
        <p14:creationId xmlns:p14="http://schemas.microsoft.com/office/powerpoint/2010/main" val="14578344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‹N°›</a:t>
            </a:fld>
            <a:endParaRPr lang="en-US">
              <a:solidFill>
                <a:srgbClr val="FFFFFF"/>
              </a:solidFill>
            </a:endParaRPr>
          </a:p>
        </p:txBody>
      </p:sp>
    </p:spTree>
    <p:extLst>
      <p:ext uri="{BB962C8B-B14F-4D97-AF65-F5344CB8AC3E}">
        <p14:creationId xmlns:p14="http://schemas.microsoft.com/office/powerpoint/2010/main" val="14105262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1.png"/><Relationship Id="rId4" Type="http://schemas.openxmlformats.org/officeDocument/2006/relationships/slideLayout" Target="../slideLayouts/slideLayout9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28/10/2019</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9335749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7150" y="6629400"/>
            <a:ext cx="36766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50000"/>
              </a:lnSpc>
              <a:defRPr sz="800">
                <a:solidFill>
                  <a:schemeClr val="bg1"/>
                </a:solidFill>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90000"/>
              </a:lnSpc>
              <a:defRPr sz="800">
                <a:solidFill>
                  <a:schemeClr val="bg1"/>
                </a:solidFill>
                <a:latin typeface="Arial" pitchFamily="34" charset="0"/>
              </a:defRPr>
            </a:lvl1pPr>
          </a:lstStyle>
          <a:p>
            <a:pPr eaLnBrk="0" fontAlgn="base" hangingPunct="0">
              <a:spcBef>
                <a:spcPct val="0"/>
              </a:spcBef>
              <a:spcAft>
                <a:spcPct val="0"/>
              </a:spcAft>
              <a:defRPr/>
            </a:pPr>
            <a:fld id="{B698B176-BFAE-4E36-B99A-3A965CB58910}" type="slidenum">
              <a:rPr lang="en-US">
                <a:solidFill>
                  <a:srgbClr val="FFFFFF"/>
                </a:solidFill>
              </a:rPr>
              <a:pPr eaLnBrk="0" fontAlgn="base" hangingPunct="0">
                <a:spcBef>
                  <a:spcPct val="0"/>
                </a:spcBef>
                <a:spcAft>
                  <a:spcPct val="0"/>
                </a:spcAft>
                <a:defRPr/>
              </a:pPr>
              <a:t>‹N°›</a:t>
            </a:fld>
            <a:endParaRPr lang="en-US">
              <a:solidFill>
                <a:srgbClr val="FFFFFF"/>
              </a:solidFill>
            </a:endParaRPr>
          </a:p>
        </p:txBody>
      </p:sp>
    </p:spTree>
    <p:extLst>
      <p:ext uri="{BB962C8B-B14F-4D97-AF65-F5344CB8AC3E}">
        <p14:creationId xmlns:p14="http://schemas.microsoft.com/office/powerpoint/2010/main" val="3985205625"/>
      </p:ext>
    </p:extLst>
  </p:cSld>
  <p:clrMap bg1="lt1" tx1="dk1" bg2="lt2" tx2="dk2" accent1="accent1" accent2="accent2" accent3="accent3" accent4="accent4" accent5="accent5" accent6="accent6" hlink="hlink" folHlink="folHlink"/>
  <p:sldLayoutIdLst>
    <p:sldLayoutId id="2147483992" r:id="rId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63848-EA34-4DBD-8AD7-C86FC4130DE6}" type="datetime1">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7230158"/>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2238868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99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28/10/2019</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413002452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309A6D-C09C-4548-B29A-6CF363A7E532}" type="datetimeFigureOut">
              <a:rPr lang="fr-FR" smtClean="0">
                <a:solidFill>
                  <a:prstClr val="black">
                    <a:tint val="75000"/>
                  </a:prstClr>
                </a:solidFill>
              </a:rPr>
              <a:pPr/>
              <a:t>28/10/2019</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8193874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28/10/2019</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276600417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28/10/2019</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226230465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Cliquez pour modifier les styles du texte du masque</a:t>
            </a:r>
          </a:p>
          <a:p>
            <a:pPr lvl="1"/>
            <a:r>
              <a:rPr lang="en-GB" altLang="en-US" smtClean="0"/>
              <a:t>Deuxième niveau</a:t>
            </a:r>
          </a:p>
          <a:p>
            <a:pPr lvl="2"/>
            <a:r>
              <a:rPr lang="en-GB" altLang="en-US" smtClean="0"/>
              <a:t>Troisième niveau</a:t>
            </a:r>
          </a:p>
          <a:p>
            <a:pPr lvl="3"/>
            <a:r>
              <a:rPr lang="en-GB" altLang="en-US" smtClean="0"/>
              <a:t>Quatrième niveau</a:t>
            </a:r>
          </a:p>
          <a:p>
            <a:pPr lvl="4"/>
            <a:r>
              <a:rPr lang="en-GB" altLang="en-US"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mn-lt"/>
              </a:defRPr>
            </a:lvl1pPr>
          </a:lstStyle>
          <a:p>
            <a:pPr fontAlgn="base">
              <a:spcBef>
                <a:spcPct val="0"/>
              </a:spcBef>
              <a:spcAft>
                <a:spcPct val="0"/>
              </a:spcAft>
              <a:defRPr/>
            </a:pPr>
            <a:fld id="{B6B96FA6-3283-4B9E-A41B-A9123B9967AC}" type="slidenum">
              <a:rPr lang="en-US">
                <a:solidFill>
                  <a:srgbClr val="000000"/>
                </a:solidFill>
              </a:rPr>
              <a:pPr fontAlgn="base">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178305344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20" y="6549550"/>
            <a:ext cx="998567" cy="158697"/>
          </a:xfrm>
          <a:prstGeom prst="rect">
            <a:avLst/>
          </a:prstGeom>
        </p:spPr>
        <p:txBody>
          <a:bodyPr lIns="0" tIns="0" rIns="0" bIns="0" anchor="b" anchorCtr="0"/>
          <a:lstStyle>
            <a:lvl1pPr fontAlgn="auto">
              <a:spcBef>
                <a:spcPts val="0"/>
              </a:spcBef>
              <a:spcAft>
                <a:spcPts val="0"/>
              </a:spcAft>
              <a:defRPr sz="900" b="0" i="0" baseline="0" smtClean="0">
                <a:solidFill>
                  <a:srgbClr val="E95125"/>
                </a:solidFill>
                <a:latin typeface="+mn-lt"/>
                <a:ea typeface="+mn-ea"/>
                <a:cs typeface="+mn-cs"/>
              </a:defRPr>
            </a:lvl1pPr>
          </a:lstStyle>
          <a:p>
            <a:pPr>
              <a:defRPr/>
            </a:pPr>
            <a:fld id="{F4866D12-B34A-44FE-9766-9DAD75123D22}" type="datetime1">
              <a:rPr lang="en-US" smtClean="0">
                <a:latin typeface="Helvetica"/>
                <a:cs typeface="Helvetica"/>
              </a:rPr>
              <a:t>10/28/2019</a:t>
            </a:fld>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900" b="0" i="0" baseline="0" dirty="0">
                <a:solidFill>
                  <a:srgbClr val="E95125"/>
                </a:solidFill>
                <a:latin typeface="Helvetica"/>
                <a:ea typeface="+mn-ea"/>
                <a:cs typeface="Helvetica"/>
              </a:defRPr>
            </a:lvl1pPr>
          </a:lstStyle>
          <a:p>
            <a:pPr>
              <a:defRPr/>
            </a:pPr>
            <a:endParaRPr lang="en-GB" dirty="0"/>
          </a:p>
        </p:txBody>
      </p:sp>
      <p:sp>
        <p:nvSpPr>
          <p:cNvPr id="6" name="Slide Number Placeholder 5"/>
          <p:cNvSpPr>
            <a:spLocks noGrp="1"/>
          </p:cNvSpPr>
          <p:nvPr>
            <p:ph type="sldNum" sz="quarter" idx="4"/>
          </p:nvPr>
        </p:nvSpPr>
        <p:spPr>
          <a:xfrm>
            <a:off x="454026" y="6549550"/>
            <a:ext cx="425194" cy="158697"/>
          </a:xfrm>
          <a:prstGeom prst="rect">
            <a:avLst/>
          </a:prstGeom>
        </p:spPr>
        <p:txBody>
          <a:bodyPr lIns="0" tIns="0" rIns="0" bIns="0" anchor="b" anchorCtr="0"/>
          <a:lstStyle>
            <a:lvl1pPr fontAlgn="auto">
              <a:spcBef>
                <a:spcPts val="0"/>
              </a:spcBef>
              <a:spcAft>
                <a:spcPts val="0"/>
              </a:spcAft>
              <a:defRPr sz="900" b="1" i="0" baseline="0" smtClean="0">
                <a:solidFill>
                  <a:srgbClr val="E95125"/>
                </a:solidFill>
                <a:latin typeface="Helvetica"/>
                <a:ea typeface="+mn-ea"/>
                <a:cs typeface="Helvetica"/>
              </a:defRPr>
            </a:lvl1pPr>
          </a:lstStyle>
          <a:p>
            <a:pPr>
              <a:defRPr/>
            </a:pPr>
            <a:fld id="{0C39C72E-2A13-EB4D-AD45-6D4E6ACAED8D}" type="slidenum">
              <a:rPr lang="en-US" smtClean="0"/>
              <a:pPr>
                <a:defRPr/>
              </a:pPr>
              <a:t>‹N°›</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8131176" y="6489520"/>
            <a:ext cx="561974" cy="237098"/>
          </a:xfrm>
          <a:prstGeom prst="rect">
            <a:avLst/>
          </a:prstGeom>
        </p:spPr>
      </p:pic>
    </p:spTree>
    <p:extLst>
      <p:ext uri="{BB962C8B-B14F-4D97-AF65-F5344CB8AC3E}">
        <p14:creationId xmlns:p14="http://schemas.microsoft.com/office/powerpoint/2010/main" val="325962840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Lst>
  <p:timing>
    <p:tnLst>
      <p:par>
        <p:cTn id="1" dur="indefinite" restart="never" nodeType="tmRoot"/>
      </p:par>
    </p:tnLst>
  </p:timing>
  <p:hf hdr="0" ftr="0" dt="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5.xml"/><Relationship Id="rId5" Type="http://schemas.openxmlformats.org/officeDocument/2006/relationships/hyperlink" Target="https://arxiv.org/abs/1806.03317" TargetMode="Externa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82.xml"/><Relationship Id="rId5" Type="http://schemas.openxmlformats.org/officeDocument/2006/relationships/image" Target="../media/image38.em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95.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46.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in2p3.fr/recherche/actualites/2017/nouvelle_experience_dune.html" TargetMode="External"/><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news.fnal.gov/2017/07/construction-begins-international-mega-science-experiment-understand-neutrino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a:t>
            </a:fld>
            <a:endParaRPr lang="fr-BE">
              <a:solidFill>
                <a:prstClr val="black">
                  <a:tint val="75000"/>
                </a:prstClr>
              </a:solidFill>
            </a:endParaRPr>
          </a:p>
        </p:txBody>
      </p:sp>
      <p:sp>
        <p:nvSpPr>
          <p:cNvPr id="3" name="Title 1"/>
          <p:cNvSpPr txBox="1">
            <a:spLocks/>
          </p:cNvSpPr>
          <p:nvPr/>
        </p:nvSpPr>
        <p:spPr>
          <a:xfrm>
            <a:off x="-108520" y="188640"/>
            <a:ext cx="889248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dirty="0"/>
              <a:t>Physique des neutrinos aux US</a:t>
            </a:r>
            <a:r>
              <a:rPr lang="en-US" sz="3600" dirty="0" smtClean="0"/>
              <a:t> </a:t>
            </a:r>
            <a:endParaRPr lang="en-US" sz="3600" dirty="0"/>
          </a:p>
        </p:txBody>
      </p:sp>
      <p:pic>
        <p:nvPicPr>
          <p:cNvPr id="5" name="Picture 313"/>
          <p:cNvPicPr/>
          <p:nvPr/>
        </p:nvPicPr>
        <p:blipFill rotWithShape="1">
          <a:blip r:embed="rId2" cstate="print">
            <a:extLst>
              <a:ext uri="{28A0092B-C50C-407E-A947-70E740481C1C}">
                <a14:useLocalDpi xmlns:a14="http://schemas.microsoft.com/office/drawing/2010/main" val="0"/>
              </a:ext>
            </a:extLst>
          </a:blip>
          <a:srcRect l="1" t="17367" r="-218" b="8963"/>
          <a:stretch/>
        </p:blipFill>
        <p:spPr bwMode="auto">
          <a:xfrm>
            <a:off x="5148064" y="2924944"/>
            <a:ext cx="4010303" cy="2232248"/>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107504" y="5157192"/>
            <a:ext cx="2357184" cy="646331"/>
          </a:xfrm>
          <a:prstGeom prst="rect">
            <a:avLst/>
          </a:prstGeom>
          <a:noFill/>
        </p:spPr>
        <p:txBody>
          <a:bodyPr wrap="none" rtlCol="0">
            <a:spAutoFit/>
          </a:bodyPr>
          <a:lstStyle/>
          <a:p>
            <a:endParaRPr lang="en-US" dirty="0" smtClean="0"/>
          </a:p>
          <a:p>
            <a:r>
              <a:rPr lang="fr-FR" dirty="0" smtClean="0"/>
              <a:t>Dual-Phase </a:t>
            </a:r>
            <a:r>
              <a:rPr lang="fr-FR" dirty="0" err="1" smtClean="0"/>
              <a:t>ProtoDUNE</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3396" y="3260292"/>
            <a:ext cx="2674668" cy="223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796136" y="4869160"/>
            <a:ext cx="1664045" cy="646331"/>
          </a:xfrm>
          <a:prstGeom prst="rect">
            <a:avLst/>
          </a:prstGeom>
          <a:noFill/>
        </p:spPr>
        <p:txBody>
          <a:bodyPr wrap="none" rtlCol="0">
            <a:spAutoFit/>
          </a:bodyPr>
          <a:lstStyle/>
          <a:p>
            <a:r>
              <a:rPr lang="en-US" dirty="0" smtClean="0"/>
              <a:t>DUNE</a:t>
            </a:r>
          </a:p>
          <a:p>
            <a:r>
              <a:rPr lang="fr-FR" dirty="0" smtClean="0"/>
              <a:t>10 </a:t>
            </a:r>
            <a:r>
              <a:rPr lang="fr-FR" dirty="0" err="1" smtClean="0"/>
              <a:t>kton</a:t>
            </a:r>
            <a:r>
              <a:rPr lang="fr-FR" dirty="0" smtClean="0"/>
              <a:t> module</a:t>
            </a:r>
            <a:endParaRPr lang="en-US" dirty="0"/>
          </a:p>
        </p:txBody>
      </p:sp>
      <p:sp>
        <p:nvSpPr>
          <p:cNvPr id="9" name="ZoneTexte 8"/>
          <p:cNvSpPr txBox="1"/>
          <p:nvPr/>
        </p:nvSpPr>
        <p:spPr>
          <a:xfrm>
            <a:off x="107504" y="980728"/>
            <a:ext cx="8581901" cy="1569660"/>
          </a:xfrm>
          <a:prstGeom prst="rect">
            <a:avLst/>
          </a:prstGeom>
          <a:noFill/>
        </p:spPr>
        <p:txBody>
          <a:bodyPr wrap="none" rtlCol="0">
            <a:spAutoFit/>
          </a:bodyPr>
          <a:lstStyle/>
          <a:p>
            <a:r>
              <a:rPr lang="fr-FR" sz="2400" dirty="0" smtClean="0"/>
              <a:t>Dario Autiero, IP2I Lyon</a:t>
            </a:r>
          </a:p>
          <a:p>
            <a:endParaRPr lang="fr-FR" sz="2400" dirty="0" smtClean="0"/>
          </a:p>
          <a:p>
            <a:r>
              <a:rPr lang="fr-FR" sz="2400" dirty="0"/>
              <a:t>Séminaire Thématique </a:t>
            </a:r>
            <a:r>
              <a:rPr lang="fr-FR" sz="2400" dirty="0" smtClean="0"/>
              <a:t>« Physique </a:t>
            </a:r>
            <a:r>
              <a:rPr lang="fr-FR" sz="2400" dirty="0"/>
              <a:t>des neutrinos et matière </a:t>
            </a:r>
            <a:r>
              <a:rPr lang="fr-FR" sz="2400" dirty="0" smtClean="0"/>
              <a:t>noire » </a:t>
            </a:r>
          </a:p>
          <a:p>
            <a:r>
              <a:rPr lang="fr-FR" sz="2400" dirty="0" smtClean="0"/>
              <a:t>Bordeaux</a:t>
            </a:r>
            <a:r>
              <a:rPr lang="fr-FR" sz="2400" dirty="0"/>
              <a:t>, 28/10/2019</a:t>
            </a:r>
            <a:endParaRPr lang="en-US" sz="2400" dirty="0"/>
          </a:p>
        </p:txBody>
      </p:sp>
    </p:spTree>
    <p:extLst>
      <p:ext uri="{BB962C8B-B14F-4D97-AF65-F5344CB8AC3E}">
        <p14:creationId xmlns:p14="http://schemas.microsoft.com/office/powerpoint/2010/main" val="23515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a:stretch>
            <a:fillRect/>
          </a:stretch>
        </p:blipFill>
        <p:spPr>
          <a:xfrm>
            <a:off x="1218444" y="44624"/>
            <a:ext cx="7301948" cy="5256585"/>
          </a:xfrm>
          <a:prstGeom prst="rect">
            <a:avLst/>
          </a:prstGeom>
        </p:spPr>
      </p:pic>
      <p:sp>
        <p:nvSpPr>
          <p:cNvPr id="4" name="Rectangle 3"/>
          <p:cNvSpPr/>
          <p:nvPr/>
        </p:nvSpPr>
        <p:spPr>
          <a:xfrm>
            <a:off x="251520" y="5301208"/>
            <a:ext cx="8640960" cy="1323439"/>
          </a:xfrm>
          <a:prstGeom prst="rect">
            <a:avLst/>
          </a:prstGeom>
          <a:solidFill>
            <a:srgbClr val="FFC000"/>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Exploitation of spectral information and 2</a:t>
            </a:r>
            <a:r>
              <a:rPr kumimoji="0" lang="en-US" sz="1600" b="0" i="0" u="none" strike="noStrike" kern="1200" cap="none" spc="0" normalizeH="0" baseline="30000" noProof="0" dirty="0" smtClean="0">
                <a:ln>
                  <a:noFill/>
                </a:ln>
                <a:solidFill>
                  <a:prstClr val="black"/>
                </a:solidFill>
                <a:effectLst/>
                <a:uLnTx/>
                <a:uFillTx/>
                <a:latin typeface="Calibri"/>
                <a:ea typeface="+mn-ea"/>
                <a:cs typeface="+mn-cs"/>
              </a:rPr>
              <a:t>nd</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oscillation maximum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DUNE is a unique experiment allowing performing all these measurements (CP search, mass hierarchy, 3 neutrinos phenomenology with also </a:t>
            </a:r>
            <a:r>
              <a:rPr kumimoji="0" lang="en-US" sz="1600" b="0" i="0" u="none" strike="noStrike" kern="1200" cap="none" spc="0" normalizeH="0" baseline="0" noProof="0" dirty="0" smtClean="0">
                <a:ln>
                  <a:noFill/>
                </a:ln>
                <a:solidFill>
                  <a:prstClr val="black"/>
                </a:solidFill>
                <a:effectLst/>
                <a:uLnTx/>
                <a:uFillTx/>
                <a:latin typeface="Symbol" panose="05050102010706020507" pitchFamily="18" charset="2"/>
                <a:ea typeface="+mn-ea"/>
                <a:cs typeface="+mn-cs"/>
              </a:rPr>
              <a:t>t</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appearance, precision measurements) </a:t>
            </a:r>
            <a:r>
              <a:rPr kumimoji="0" lang="en-US" sz="1600" b="0" i="0" u="sng" strike="noStrike" kern="1200" cap="none" spc="0" normalizeH="0" baseline="0" noProof="0" dirty="0" smtClean="0">
                <a:ln>
                  <a:noFill/>
                </a:ln>
                <a:solidFill>
                  <a:prstClr val="black"/>
                </a:solidFill>
                <a:effectLst/>
                <a:uLnTx/>
                <a:uFillTx/>
                <a:latin typeface="Calibri"/>
                <a:ea typeface="+mn-ea"/>
                <a:cs typeface="+mn-cs"/>
              </a:rPr>
              <a:t>within the same set-up and with high significance for discovery.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Checking of CP vs NSI with spectral info.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It also provides a complete neutrino interactions final state reconstruction information</a:t>
            </a:r>
          </a:p>
        </p:txBody>
      </p:sp>
    </p:spTree>
    <p:extLst>
      <p:ext uri="{BB962C8B-B14F-4D97-AF65-F5344CB8AC3E}">
        <p14:creationId xmlns:p14="http://schemas.microsoft.com/office/powerpoint/2010/main" val="102146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11</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3958344" y="1268760"/>
            <a:ext cx="5078152" cy="4968552"/>
          </a:xfrm>
          <a:prstGeom prst="rect">
            <a:avLst/>
          </a:prstGeom>
        </p:spPr>
      </p:pic>
      <p:sp>
        <p:nvSpPr>
          <p:cNvPr id="4" name="ZoneTexte 3"/>
          <p:cNvSpPr txBox="1"/>
          <p:nvPr/>
        </p:nvSpPr>
        <p:spPr>
          <a:xfrm>
            <a:off x="205801" y="260648"/>
            <a:ext cx="6347399" cy="461665"/>
          </a:xfrm>
          <a:prstGeom prst="rect">
            <a:avLst/>
          </a:prstGeom>
          <a:noFill/>
        </p:spPr>
        <p:txBody>
          <a:bodyPr wrap="square" rtlCol="0">
            <a:spAutoFit/>
          </a:bodyPr>
          <a:lstStyle/>
          <a:p>
            <a:r>
              <a:rPr lang="fr-FR" sz="2400" dirty="0" smtClean="0"/>
              <a:t>Neutrino oscillations </a:t>
            </a:r>
            <a:r>
              <a:rPr lang="fr-FR" sz="2400" dirty="0" err="1" smtClean="0"/>
              <a:t>measurement</a:t>
            </a:r>
            <a:r>
              <a:rPr lang="fr-FR" sz="2400" dirty="0" smtClean="0"/>
              <a:t> </a:t>
            </a:r>
            <a:r>
              <a:rPr lang="fr-FR" sz="2400" dirty="0" err="1" smtClean="0"/>
              <a:t>strategy</a:t>
            </a:r>
            <a:endParaRPr lang="en-US" sz="2400" dirty="0"/>
          </a:p>
        </p:txBody>
      </p:sp>
      <p:sp>
        <p:nvSpPr>
          <p:cNvPr id="5" name="ZoneTexte 4"/>
          <p:cNvSpPr txBox="1"/>
          <p:nvPr/>
        </p:nvSpPr>
        <p:spPr>
          <a:xfrm>
            <a:off x="395536" y="1628800"/>
            <a:ext cx="2880320" cy="646331"/>
          </a:xfrm>
          <a:prstGeom prst="rect">
            <a:avLst/>
          </a:prstGeom>
          <a:solidFill>
            <a:srgbClr val="FFC000"/>
          </a:solidFill>
        </p:spPr>
        <p:txBody>
          <a:bodyPr wrap="square" rtlCol="0">
            <a:spAutoFit/>
          </a:bodyPr>
          <a:lstStyle/>
          <a:p>
            <a:r>
              <a:rPr lang="fr-FR" dirty="0">
                <a:latin typeface="Symbol" panose="05050102010706020507" pitchFamily="18" charset="2"/>
              </a:rPr>
              <a:t>n</a:t>
            </a:r>
            <a:r>
              <a:rPr lang="fr-FR" baseline="-25000" dirty="0" smtClean="0"/>
              <a:t>e</a:t>
            </a:r>
            <a:r>
              <a:rPr lang="fr-FR" dirty="0" smtClean="0"/>
              <a:t> </a:t>
            </a:r>
            <a:r>
              <a:rPr lang="fr-FR" dirty="0" err="1" smtClean="0"/>
              <a:t>anti-</a:t>
            </a:r>
            <a:r>
              <a:rPr lang="fr-FR" dirty="0" err="1" smtClean="0">
                <a:latin typeface="Symbol" panose="05050102010706020507" pitchFamily="18" charset="2"/>
              </a:rPr>
              <a:t>n</a:t>
            </a:r>
            <a:r>
              <a:rPr lang="fr-FR" baseline="-25000" dirty="0" err="1" smtClean="0"/>
              <a:t>e</a:t>
            </a:r>
            <a:r>
              <a:rPr lang="fr-FR" dirty="0" smtClean="0"/>
              <a:t> </a:t>
            </a:r>
            <a:r>
              <a:rPr lang="fr-FR" dirty="0" err="1" smtClean="0"/>
              <a:t>appearance</a:t>
            </a:r>
            <a:endParaRPr lang="fr-FR" dirty="0" smtClean="0"/>
          </a:p>
          <a:p>
            <a:r>
              <a:rPr lang="fr-FR" dirty="0" smtClean="0"/>
              <a:t>~1000 </a:t>
            </a:r>
            <a:r>
              <a:rPr lang="fr-FR" dirty="0" err="1" smtClean="0"/>
              <a:t>events</a:t>
            </a:r>
            <a:r>
              <a:rPr lang="fr-FR" dirty="0" smtClean="0"/>
              <a:t> in 7 </a:t>
            </a:r>
            <a:r>
              <a:rPr lang="fr-FR" dirty="0" err="1" smtClean="0"/>
              <a:t>years</a:t>
            </a:r>
            <a:endParaRPr lang="en-US" dirty="0"/>
          </a:p>
        </p:txBody>
      </p:sp>
      <p:sp>
        <p:nvSpPr>
          <p:cNvPr id="6" name="ZoneTexte 5"/>
          <p:cNvSpPr txBox="1"/>
          <p:nvPr/>
        </p:nvSpPr>
        <p:spPr>
          <a:xfrm>
            <a:off x="395536" y="4499828"/>
            <a:ext cx="2880320" cy="646331"/>
          </a:xfrm>
          <a:prstGeom prst="rect">
            <a:avLst/>
          </a:prstGeom>
          <a:solidFill>
            <a:srgbClr val="FFC000"/>
          </a:solidFill>
        </p:spPr>
        <p:txBody>
          <a:bodyPr wrap="square" rtlCol="0">
            <a:spAutoFit/>
          </a:bodyPr>
          <a:lstStyle/>
          <a:p>
            <a:r>
              <a:rPr lang="fr-FR" dirty="0" smtClean="0">
                <a:latin typeface="Symbol" panose="05050102010706020507" pitchFamily="18" charset="2"/>
              </a:rPr>
              <a:t>n</a:t>
            </a:r>
            <a:r>
              <a:rPr lang="fr-FR" baseline="-25000" dirty="0">
                <a:latin typeface="Symbol" panose="05050102010706020507" pitchFamily="18" charset="2"/>
              </a:rPr>
              <a:t>m</a:t>
            </a:r>
            <a:r>
              <a:rPr lang="fr-FR" dirty="0" smtClean="0"/>
              <a:t> anti-</a:t>
            </a:r>
            <a:r>
              <a:rPr lang="fr-FR" dirty="0" smtClean="0">
                <a:latin typeface="Symbol" panose="05050102010706020507" pitchFamily="18" charset="2"/>
              </a:rPr>
              <a:t>n</a:t>
            </a:r>
            <a:r>
              <a:rPr lang="fr-FR" baseline="-25000" dirty="0">
                <a:latin typeface="Symbol" panose="05050102010706020507" pitchFamily="18" charset="2"/>
              </a:rPr>
              <a:t>m</a:t>
            </a:r>
            <a:r>
              <a:rPr lang="fr-FR" dirty="0" smtClean="0"/>
              <a:t> </a:t>
            </a:r>
            <a:r>
              <a:rPr lang="fr-FR" dirty="0" err="1" smtClean="0"/>
              <a:t>disappearance</a:t>
            </a:r>
            <a:endParaRPr lang="fr-FR" dirty="0" smtClean="0"/>
          </a:p>
          <a:p>
            <a:r>
              <a:rPr lang="fr-FR" dirty="0" smtClean="0"/>
              <a:t>~10k </a:t>
            </a:r>
            <a:r>
              <a:rPr lang="fr-FR" dirty="0" err="1" smtClean="0"/>
              <a:t>events</a:t>
            </a:r>
            <a:r>
              <a:rPr lang="fr-FR" dirty="0" smtClean="0"/>
              <a:t> in 7 </a:t>
            </a:r>
            <a:r>
              <a:rPr lang="fr-FR" dirty="0" err="1" smtClean="0"/>
              <a:t>years</a:t>
            </a:r>
            <a:endParaRPr lang="en-US" dirty="0"/>
          </a:p>
        </p:txBody>
      </p:sp>
      <p:sp>
        <p:nvSpPr>
          <p:cNvPr id="7" name="Flèche droite 6"/>
          <p:cNvSpPr/>
          <p:nvPr/>
        </p:nvSpPr>
        <p:spPr>
          <a:xfrm rot="5400000">
            <a:off x="4680012" y="1304764"/>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droite 7"/>
          <p:cNvSpPr/>
          <p:nvPr/>
        </p:nvSpPr>
        <p:spPr>
          <a:xfrm rot="5400000">
            <a:off x="4247964" y="1304764"/>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droite 8"/>
          <p:cNvSpPr/>
          <p:nvPr/>
        </p:nvSpPr>
        <p:spPr>
          <a:xfrm rot="5400000">
            <a:off x="7344308" y="1457164"/>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èche droite 9"/>
          <p:cNvSpPr/>
          <p:nvPr/>
        </p:nvSpPr>
        <p:spPr>
          <a:xfrm rot="5400000">
            <a:off x="6912260" y="1457164"/>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p:cNvSpPr txBox="1"/>
          <p:nvPr/>
        </p:nvSpPr>
        <p:spPr>
          <a:xfrm>
            <a:off x="323528" y="3070701"/>
            <a:ext cx="3096344" cy="646331"/>
          </a:xfrm>
          <a:prstGeom prst="rect">
            <a:avLst/>
          </a:prstGeom>
          <a:solidFill>
            <a:srgbClr val="00B0F0"/>
          </a:solidFill>
        </p:spPr>
        <p:txBody>
          <a:bodyPr wrap="square" rtlCol="0">
            <a:spAutoFit/>
          </a:bodyPr>
          <a:lstStyle/>
          <a:p>
            <a:r>
              <a:rPr lang="fr-FR" dirty="0" smtClean="0"/>
              <a:t>Fit 4 </a:t>
            </a:r>
            <a:r>
              <a:rPr lang="fr-FR" dirty="0" err="1" smtClean="0"/>
              <a:t>samples</a:t>
            </a:r>
            <a:endParaRPr lang="fr-FR" dirty="0" smtClean="0"/>
          </a:p>
          <a:p>
            <a:r>
              <a:rPr lang="fr-FR" dirty="0" smtClean="0">
                <a:sym typeface="Wingdings" panose="05000000000000000000" pitchFamily="2" charset="2"/>
              </a:rPr>
              <a:t> Oscillation </a:t>
            </a:r>
            <a:r>
              <a:rPr lang="fr-FR" dirty="0" err="1" smtClean="0">
                <a:sym typeface="Wingdings" panose="05000000000000000000" pitchFamily="2" charset="2"/>
              </a:rPr>
              <a:t>parameters</a:t>
            </a:r>
            <a:endParaRPr lang="en-US" dirty="0"/>
          </a:p>
        </p:txBody>
      </p:sp>
      <p:sp>
        <p:nvSpPr>
          <p:cNvPr id="12" name="Flèche droite 11"/>
          <p:cNvSpPr/>
          <p:nvPr/>
        </p:nvSpPr>
        <p:spPr>
          <a:xfrm rot="5400000">
            <a:off x="1475656" y="2348880"/>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èche droite 12"/>
          <p:cNvSpPr/>
          <p:nvPr/>
        </p:nvSpPr>
        <p:spPr>
          <a:xfrm rot="16200000">
            <a:off x="1547663" y="3789040"/>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p:cNvSpPr txBox="1"/>
          <p:nvPr/>
        </p:nvSpPr>
        <p:spPr>
          <a:xfrm>
            <a:off x="4094233" y="908720"/>
            <a:ext cx="1160255" cy="246221"/>
          </a:xfrm>
          <a:prstGeom prst="rect">
            <a:avLst/>
          </a:prstGeom>
          <a:noFill/>
        </p:spPr>
        <p:txBody>
          <a:bodyPr wrap="square" rtlCol="0">
            <a:spAutoFit/>
          </a:bodyPr>
          <a:lstStyle/>
          <a:p>
            <a:r>
              <a:rPr lang="fr-FR" sz="1000" dirty="0" smtClean="0"/>
              <a:t>2</a:t>
            </a:r>
            <a:r>
              <a:rPr lang="fr-FR" sz="1000" baseline="30000" dirty="0" smtClean="0"/>
              <a:t>nd</a:t>
            </a:r>
            <a:r>
              <a:rPr lang="fr-FR" sz="1000" dirty="0" smtClean="0"/>
              <a:t> Max</a:t>
            </a:r>
            <a:endParaRPr lang="en-US" sz="1000" dirty="0"/>
          </a:p>
        </p:txBody>
      </p:sp>
      <p:sp>
        <p:nvSpPr>
          <p:cNvPr id="15" name="ZoneTexte 14"/>
          <p:cNvSpPr txBox="1"/>
          <p:nvPr/>
        </p:nvSpPr>
        <p:spPr>
          <a:xfrm>
            <a:off x="4707889" y="908720"/>
            <a:ext cx="1160255" cy="246221"/>
          </a:xfrm>
          <a:prstGeom prst="rect">
            <a:avLst/>
          </a:prstGeom>
          <a:noFill/>
        </p:spPr>
        <p:txBody>
          <a:bodyPr wrap="square" rtlCol="0">
            <a:spAutoFit/>
          </a:bodyPr>
          <a:lstStyle/>
          <a:p>
            <a:r>
              <a:rPr lang="fr-FR" sz="1000" dirty="0" smtClean="0"/>
              <a:t>1st Max</a:t>
            </a:r>
            <a:endParaRPr lang="en-US" sz="1000" dirty="0"/>
          </a:p>
        </p:txBody>
      </p:sp>
      <p:sp>
        <p:nvSpPr>
          <p:cNvPr id="16" name="ZoneTexte 15"/>
          <p:cNvSpPr txBox="1"/>
          <p:nvPr/>
        </p:nvSpPr>
        <p:spPr>
          <a:xfrm>
            <a:off x="6732240" y="908720"/>
            <a:ext cx="1160255" cy="246221"/>
          </a:xfrm>
          <a:prstGeom prst="rect">
            <a:avLst/>
          </a:prstGeom>
          <a:noFill/>
        </p:spPr>
        <p:txBody>
          <a:bodyPr wrap="square" rtlCol="0">
            <a:spAutoFit/>
          </a:bodyPr>
          <a:lstStyle/>
          <a:p>
            <a:r>
              <a:rPr lang="fr-FR" sz="1000" dirty="0" smtClean="0"/>
              <a:t>2</a:t>
            </a:r>
            <a:r>
              <a:rPr lang="fr-FR" sz="1000" baseline="30000" dirty="0" smtClean="0"/>
              <a:t>nd</a:t>
            </a:r>
            <a:r>
              <a:rPr lang="fr-FR" sz="1000" dirty="0" smtClean="0"/>
              <a:t> Max</a:t>
            </a:r>
            <a:endParaRPr lang="en-US" sz="1000" dirty="0"/>
          </a:p>
        </p:txBody>
      </p:sp>
      <p:sp>
        <p:nvSpPr>
          <p:cNvPr id="17" name="ZoneTexte 16"/>
          <p:cNvSpPr txBox="1"/>
          <p:nvPr/>
        </p:nvSpPr>
        <p:spPr>
          <a:xfrm>
            <a:off x="7345896" y="908720"/>
            <a:ext cx="1160255" cy="246221"/>
          </a:xfrm>
          <a:prstGeom prst="rect">
            <a:avLst/>
          </a:prstGeom>
          <a:noFill/>
        </p:spPr>
        <p:txBody>
          <a:bodyPr wrap="square" rtlCol="0">
            <a:spAutoFit/>
          </a:bodyPr>
          <a:lstStyle/>
          <a:p>
            <a:r>
              <a:rPr lang="fr-FR" sz="1000" dirty="0" smtClean="0"/>
              <a:t>1st Max</a:t>
            </a:r>
            <a:endParaRPr lang="en-US" sz="1000" dirty="0"/>
          </a:p>
        </p:txBody>
      </p:sp>
    </p:spTree>
    <p:extLst>
      <p:ext uri="{BB962C8B-B14F-4D97-AF65-F5344CB8AC3E}">
        <p14:creationId xmlns:p14="http://schemas.microsoft.com/office/powerpoint/2010/main" val="186291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12</a:t>
            </a:fld>
            <a:endParaRPr lang="fr-BE">
              <a:solidFill>
                <a:prstClr val="black">
                  <a:tint val="75000"/>
                </a:prstClr>
              </a:solidFill>
            </a:endParaRPr>
          </a:p>
        </p:txBody>
      </p:sp>
      <p:sp>
        <p:nvSpPr>
          <p:cNvPr id="3" name="Rectangle 2"/>
          <p:cNvSpPr/>
          <p:nvPr/>
        </p:nvSpPr>
        <p:spPr>
          <a:xfrm>
            <a:off x="35496" y="5085184"/>
            <a:ext cx="5904656" cy="1815882"/>
          </a:xfrm>
          <a:prstGeom prst="rect">
            <a:avLst/>
          </a:prstGeom>
        </p:spPr>
        <p:txBody>
          <a:bodyPr wrap="square">
            <a:spAutoFit/>
          </a:bodyPr>
          <a:lstStyle/>
          <a:p>
            <a:endParaRPr lang="en-US" sz="1600" dirty="0">
              <a:solidFill>
                <a:srgbClr val="000000"/>
              </a:solidFill>
              <a:latin typeface="Times New Roman" panose="02020603050405020304" pitchFamily="18" charset="0"/>
            </a:endParaRPr>
          </a:p>
          <a:p>
            <a:r>
              <a:rPr lang="fr-FR" sz="1600" b="1" dirty="0" err="1" smtClean="0">
                <a:latin typeface="Times New Roman" panose="02020603050405020304" pitchFamily="18" charset="0"/>
              </a:rPr>
              <a:t>Staging</a:t>
            </a:r>
            <a:r>
              <a:rPr lang="fr-FR" sz="1600" b="1" dirty="0" smtClean="0">
                <a:latin typeface="Times New Roman" panose="02020603050405020304" pitchFamily="18" charset="0"/>
              </a:rPr>
              <a:t>:</a:t>
            </a:r>
            <a:endParaRPr lang="en-US" sz="1600" b="1" dirty="0">
              <a:latin typeface="Times New Roman" panose="02020603050405020304" pitchFamily="18" charset="0"/>
            </a:endParaRPr>
          </a:p>
          <a:p>
            <a:r>
              <a:rPr lang="en-US" sz="1600" dirty="0">
                <a:latin typeface="Times New Roman" panose="02020603050405020304" pitchFamily="18" charset="0"/>
              </a:rPr>
              <a:t>1.2 MW </a:t>
            </a:r>
            <a:r>
              <a:rPr lang="en-US" sz="1600" dirty="0">
                <a:latin typeface="Cambria Math" panose="02040503050406030204" pitchFamily="18" charset="0"/>
              </a:rPr>
              <a:t>⨯</a:t>
            </a:r>
            <a:r>
              <a:rPr lang="en-US" sz="1600" dirty="0">
                <a:latin typeface="Times New Roman" panose="02020603050405020304" pitchFamily="18" charset="0"/>
              </a:rPr>
              <a:t>20 </a:t>
            </a:r>
            <a:r>
              <a:rPr lang="en-US" sz="1600" dirty="0" err="1" smtClean="0">
                <a:latin typeface="Times New Roman" panose="02020603050405020304" pitchFamily="18" charset="0"/>
              </a:rPr>
              <a:t>kton</a:t>
            </a:r>
            <a:r>
              <a:rPr lang="en-US" sz="1600" dirty="0" smtClean="0">
                <a:latin typeface="Times New Roman" panose="02020603050405020304" pitchFamily="18" charset="0"/>
              </a:rPr>
              <a:t> at start</a:t>
            </a:r>
          </a:p>
          <a:p>
            <a:r>
              <a:rPr lang="en-US" sz="1600" dirty="0" smtClean="0">
                <a:latin typeface="Times New Roman" panose="02020603050405020304" pitchFamily="18" charset="0"/>
              </a:rPr>
              <a:t>1.2 </a:t>
            </a:r>
            <a:r>
              <a:rPr lang="en-US" sz="1600" dirty="0">
                <a:latin typeface="Times New Roman" panose="02020603050405020304" pitchFamily="18" charset="0"/>
              </a:rPr>
              <a:t>MW </a:t>
            </a:r>
            <a:r>
              <a:rPr lang="en-US" sz="1600" dirty="0">
                <a:latin typeface="Cambria Math" panose="02040503050406030204" pitchFamily="18" charset="0"/>
              </a:rPr>
              <a:t>⨯</a:t>
            </a:r>
            <a:r>
              <a:rPr lang="en-US" sz="1600" dirty="0">
                <a:latin typeface="Times New Roman" panose="02020603050405020304" pitchFamily="18" charset="0"/>
              </a:rPr>
              <a:t>30 </a:t>
            </a:r>
            <a:r>
              <a:rPr lang="en-US" sz="1600" dirty="0" err="1" smtClean="0">
                <a:latin typeface="Times New Roman" panose="02020603050405020304" pitchFamily="18" charset="0"/>
              </a:rPr>
              <a:t>kton</a:t>
            </a:r>
            <a:r>
              <a:rPr lang="en-US" sz="1600" dirty="0" smtClean="0">
                <a:latin typeface="Times New Roman" panose="02020603050405020304" pitchFamily="18" charset="0"/>
              </a:rPr>
              <a:t> after </a:t>
            </a:r>
            <a:r>
              <a:rPr lang="en-US" sz="1600" dirty="0">
                <a:latin typeface="Times New Roman" panose="02020603050405020304" pitchFamily="18" charset="0"/>
              </a:rPr>
              <a:t>1 </a:t>
            </a:r>
            <a:r>
              <a:rPr lang="en-US" sz="1600" dirty="0" err="1" smtClean="0">
                <a:latin typeface="Times New Roman" panose="02020603050405020304" pitchFamily="18" charset="0"/>
              </a:rPr>
              <a:t>yr</a:t>
            </a:r>
            <a:endParaRPr lang="en-US" sz="1600" dirty="0" smtClean="0">
              <a:latin typeface="Times New Roman" panose="02020603050405020304" pitchFamily="18" charset="0"/>
            </a:endParaRPr>
          </a:p>
          <a:p>
            <a:r>
              <a:rPr lang="en-US" sz="1600" dirty="0" smtClean="0">
                <a:latin typeface="Times New Roman" panose="02020603050405020304" pitchFamily="18" charset="0"/>
              </a:rPr>
              <a:t>1.2 </a:t>
            </a:r>
            <a:r>
              <a:rPr lang="en-US" sz="1600" dirty="0">
                <a:latin typeface="Times New Roman" panose="02020603050405020304" pitchFamily="18" charset="0"/>
              </a:rPr>
              <a:t>MW </a:t>
            </a:r>
            <a:r>
              <a:rPr lang="en-US" sz="1600" dirty="0">
                <a:latin typeface="Cambria Math" panose="02040503050406030204" pitchFamily="18" charset="0"/>
              </a:rPr>
              <a:t>⨯</a:t>
            </a:r>
            <a:r>
              <a:rPr lang="en-US" sz="1600" dirty="0">
                <a:latin typeface="Times New Roman" panose="02020603050405020304" pitchFamily="18" charset="0"/>
              </a:rPr>
              <a:t>40 </a:t>
            </a:r>
            <a:r>
              <a:rPr lang="en-US" sz="1600" dirty="0" err="1" smtClean="0">
                <a:latin typeface="Times New Roman" panose="02020603050405020304" pitchFamily="18" charset="0"/>
              </a:rPr>
              <a:t>kton</a:t>
            </a:r>
            <a:r>
              <a:rPr lang="en-US" sz="1600" dirty="0" smtClean="0">
                <a:latin typeface="Times New Roman" panose="02020603050405020304" pitchFamily="18" charset="0"/>
              </a:rPr>
              <a:t> after </a:t>
            </a:r>
            <a:r>
              <a:rPr lang="en-US" sz="1600" dirty="0">
                <a:latin typeface="Times New Roman" panose="02020603050405020304" pitchFamily="18" charset="0"/>
              </a:rPr>
              <a:t>3 </a:t>
            </a:r>
            <a:r>
              <a:rPr lang="en-US" sz="1600" dirty="0" err="1" smtClean="0">
                <a:latin typeface="Times New Roman" panose="02020603050405020304" pitchFamily="18" charset="0"/>
              </a:rPr>
              <a:t>yr</a:t>
            </a:r>
            <a:endParaRPr lang="en-US" sz="1600" dirty="0" smtClean="0">
              <a:latin typeface="Times New Roman" panose="02020603050405020304" pitchFamily="18" charset="0"/>
            </a:endParaRPr>
          </a:p>
          <a:p>
            <a:r>
              <a:rPr lang="en-US" sz="1600" dirty="0" smtClean="0">
                <a:latin typeface="Times New Roman" panose="02020603050405020304" pitchFamily="18" charset="0"/>
              </a:rPr>
              <a:t>2.4 </a:t>
            </a:r>
            <a:r>
              <a:rPr lang="en-US" sz="1600" dirty="0">
                <a:latin typeface="Times New Roman" panose="02020603050405020304" pitchFamily="18" charset="0"/>
              </a:rPr>
              <a:t>MW </a:t>
            </a:r>
            <a:r>
              <a:rPr lang="en-US" sz="1600" dirty="0">
                <a:latin typeface="Cambria Math" panose="02040503050406030204" pitchFamily="18" charset="0"/>
              </a:rPr>
              <a:t>⨯</a:t>
            </a:r>
            <a:r>
              <a:rPr lang="en-US" sz="1600" dirty="0">
                <a:latin typeface="Times New Roman" panose="02020603050405020304" pitchFamily="18" charset="0"/>
              </a:rPr>
              <a:t>40 </a:t>
            </a:r>
            <a:r>
              <a:rPr lang="en-US" sz="1600" dirty="0" err="1" smtClean="0">
                <a:latin typeface="Times New Roman" panose="02020603050405020304" pitchFamily="18" charset="0"/>
              </a:rPr>
              <a:t>kton</a:t>
            </a:r>
            <a:r>
              <a:rPr lang="en-US" sz="1600" dirty="0" smtClean="0">
                <a:latin typeface="Times New Roman" panose="02020603050405020304" pitchFamily="18" charset="0"/>
              </a:rPr>
              <a:t> after </a:t>
            </a:r>
            <a:r>
              <a:rPr lang="en-US" sz="1600" dirty="0">
                <a:latin typeface="Times New Roman" panose="02020603050405020304" pitchFamily="18" charset="0"/>
              </a:rPr>
              <a:t>6 </a:t>
            </a:r>
            <a:r>
              <a:rPr lang="en-US" sz="1600" dirty="0" err="1">
                <a:latin typeface="Times New Roman" panose="02020603050405020304" pitchFamily="18" charset="0"/>
              </a:rPr>
              <a:t>yr</a:t>
            </a:r>
            <a:endParaRPr lang="en-US" sz="1600" dirty="0">
              <a:latin typeface="Times New Roman" panose="02020603050405020304" pitchFamily="18" charset="0"/>
            </a:endParaRPr>
          </a:p>
          <a:p>
            <a:r>
              <a:rPr lang="en-US" sz="1600" dirty="0" smtClean="0">
                <a:latin typeface="Times New Roman" panose="02020603050405020304" pitchFamily="18" charset="0"/>
              </a:rPr>
              <a:t>Equal neutrino-antineutrino running, 56</a:t>
            </a:r>
            <a:r>
              <a:rPr lang="en-US" sz="1600" dirty="0">
                <a:latin typeface="Times New Roman" panose="02020603050405020304" pitchFamily="18" charset="0"/>
              </a:rPr>
              <a:t>% operations up-time</a:t>
            </a:r>
            <a:endParaRPr lang="en-US" sz="1600" dirty="0"/>
          </a:p>
        </p:txBody>
      </p:sp>
      <p:pic>
        <p:nvPicPr>
          <p:cNvPr id="4" name="Image 3"/>
          <p:cNvPicPr>
            <a:picLocks noChangeAspect="1"/>
          </p:cNvPicPr>
          <p:nvPr/>
        </p:nvPicPr>
        <p:blipFill>
          <a:blip r:embed="rId2"/>
          <a:stretch>
            <a:fillRect/>
          </a:stretch>
        </p:blipFill>
        <p:spPr>
          <a:xfrm>
            <a:off x="25160" y="116632"/>
            <a:ext cx="7311355" cy="5232779"/>
          </a:xfrm>
          <a:prstGeom prst="rect">
            <a:avLst/>
          </a:prstGeom>
        </p:spPr>
      </p:pic>
      <p:sp>
        <p:nvSpPr>
          <p:cNvPr id="5" name="Rectangle 4"/>
          <p:cNvSpPr/>
          <p:nvPr/>
        </p:nvSpPr>
        <p:spPr>
          <a:xfrm>
            <a:off x="4788024" y="5336048"/>
            <a:ext cx="4572000" cy="1477328"/>
          </a:xfrm>
          <a:prstGeom prst="rect">
            <a:avLst/>
          </a:prstGeom>
        </p:spPr>
        <p:txBody>
          <a:bodyPr>
            <a:spAutoFit/>
          </a:bodyPr>
          <a:lstStyle/>
          <a:p>
            <a:pPr marL="285750" indent="-285750">
              <a:buFont typeface="Arial" panose="020B0604020202020204" pitchFamily="34" charset="0"/>
              <a:buChar char="•"/>
            </a:pPr>
            <a:r>
              <a:rPr lang="en-US" dirty="0" smtClean="0">
                <a:solidFill>
                  <a:prstClr val="black"/>
                </a:solidFill>
              </a:rPr>
              <a:t>Mass ordering +-</a:t>
            </a:r>
            <a:r>
              <a:rPr lang="en-US" dirty="0">
                <a:solidFill>
                  <a:prstClr val="black"/>
                </a:solidFill>
              </a:rPr>
              <a:t>40% effect</a:t>
            </a:r>
            <a:r>
              <a:rPr lang="en-US" dirty="0">
                <a:solidFill>
                  <a:prstClr val="black"/>
                </a:solidFill>
                <a:sym typeface="Wingdings" panose="05000000000000000000" pitchFamily="2" charset="2"/>
              </a:rPr>
              <a:t></a:t>
            </a:r>
            <a:r>
              <a:rPr lang="en-US" dirty="0">
                <a:solidFill>
                  <a:prstClr val="black"/>
                </a:solidFill>
              </a:rPr>
              <a:t> larger than any possible </a:t>
            </a:r>
            <a:r>
              <a:rPr lang="en-US" dirty="0" err="1">
                <a:solidFill>
                  <a:prstClr val="black"/>
                </a:solidFill>
                <a:latin typeface="Symbol" panose="05050102010706020507" pitchFamily="18" charset="2"/>
              </a:rPr>
              <a:t>d</a:t>
            </a:r>
            <a:r>
              <a:rPr lang="en-US" baseline="-25000" dirty="0" err="1">
                <a:solidFill>
                  <a:prstClr val="black"/>
                </a:solidFill>
              </a:rPr>
              <a:t>CP</a:t>
            </a:r>
            <a:r>
              <a:rPr lang="en-US" dirty="0">
                <a:solidFill>
                  <a:prstClr val="black"/>
                </a:solidFill>
              </a:rPr>
              <a:t> </a:t>
            </a:r>
            <a:r>
              <a:rPr lang="en-US" dirty="0" smtClean="0">
                <a:solidFill>
                  <a:prstClr val="black"/>
                </a:solidFill>
              </a:rPr>
              <a:t>effect</a:t>
            </a:r>
          </a:p>
          <a:p>
            <a:endParaRPr lang="fr-FR" dirty="0">
              <a:solidFill>
                <a:prstClr val="black"/>
              </a:solidFill>
            </a:endParaRPr>
          </a:p>
          <a:p>
            <a:pPr lvl="0">
              <a:defRPr/>
            </a:pPr>
            <a:r>
              <a:rPr lang="fr-FR" b="1" dirty="0">
                <a:solidFill>
                  <a:prstClr val="black"/>
                </a:solidFill>
              </a:rPr>
              <a:t>300 </a:t>
            </a:r>
            <a:r>
              <a:rPr lang="fr-FR" b="1" dirty="0" err="1">
                <a:solidFill>
                  <a:prstClr val="black"/>
                </a:solidFill>
              </a:rPr>
              <a:t>kton</a:t>
            </a:r>
            <a:r>
              <a:rPr lang="fr-FR" b="1" dirty="0">
                <a:solidFill>
                  <a:prstClr val="black"/>
                </a:solidFill>
              </a:rPr>
              <a:t> x MW x </a:t>
            </a:r>
            <a:r>
              <a:rPr lang="fr-FR" b="1" dirty="0" err="1" smtClean="0">
                <a:solidFill>
                  <a:prstClr val="black"/>
                </a:solidFill>
              </a:rPr>
              <a:t>year</a:t>
            </a:r>
            <a:r>
              <a:rPr lang="fr-FR" b="1" dirty="0" smtClean="0">
                <a:solidFill>
                  <a:prstClr val="black"/>
                </a:solidFill>
              </a:rPr>
              <a:t>  </a:t>
            </a:r>
            <a:r>
              <a:rPr lang="fr-FR" b="1" dirty="0" err="1" smtClean="0">
                <a:solidFill>
                  <a:prstClr val="black"/>
                </a:solidFill>
              </a:rPr>
              <a:t>exposure</a:t>
            </a:r>
            <a:r>
              <a:rPr lang="fr-FR" b="1" dirty="0" smtClean="0">
                <a:solidFill>
                  <a:prstClr val="black"/>
                </a:solidFill>
              </a:rPr>
              <a:t> </a:t>
            </a:r>
            <a:r>
              <a:rPr lang="fr-FR" b="1" dirty="0">
                <a:solidFill>
                  <a:prstClr val="black"/>
                </a:solidFill>
              </a:rPr>
              <a:t>(7 </a:t>
            </a:r>
            <a:r>
              <a:rPr lang="fr-FR" b="1" dirty="0" err="1">
                <a:solidFill>
                  <a:prstClr val="black"/>
                </a:solidFill>
              </a:rPr>
              <a:t>yr</a:t>
            </a:r>
            <a:r>
              <a:rPr lang="fr-FR" b="1" dirty="0">
                <a:solidFill>
                  <a:prstClr val="black"/>
                </a:solidFill>
              </a:rPr>
              <a:t>)</a:t>
            </a:r>
          </a:p>
          <a:p>
            <a:endParaRPr lang="en-US" b="1" dirty="0"/>
          </a:p>
        </p:txBody>
      </p:sp>
      <p:sp>
        <p:nvSpPr>
          <p:cNvPr id="6" name="ZoneTexte 5"/>
          <p:cNvSpPr txBox="1"/>
          <p:nvPr/>
        </p:nvSpPr>
        <p:spPr>
          <a:xfrm>
            <a:off x="7092280" y="1052736"/>
            <a:ext cx="2051720" cy="1754326"/>
          </a:xfrm>
          <a:prstGeom prst="rect">
            <a:avLst/>
          </a:prstGeom>
          <a:noFill/>
        </p:spPr>
        <p:txBody>
          <a:bodyPr wrap="square" rtlCol="0">
            <a:spAutoFit/>
          </a:bodyPr>
          <a:lstStyle/>
          <a:p>
            <a:r>
              <a:rPr lang="fr-FR" dirty="0" smtClean="0"/>
              <a:t>TDR </a:t>
            </a:r>
            <a:r>
              <a:rPr lang="fr-FR" dirty="0" err="1" smtClean="0"/>
              <a:t>physics</a:t>
            </a:r>
            <a:r>
              <a:rPr lang="fr-FR" dirty="0" smtClean="0"/>
              <a:t> update August 2019</a:t>
            </a:r>
          </a:p>
          <a:p>
            <a:endParaRPr lang="fr-FR" dirty="0"/>
          </a:p>
          <a:p>
            <a:r>
              <a:rPr lang="fr-FR" dirty="0" smtClean="0"/>
              <a:t>(Full reconstruction, CVN classification of </a:t>
            </a:r>
            <a:r>
              <a:rPr lang="fr-FR" dirty="0" err="1" smtClean="0"/>
              <a:t>events</a:t>
            </a:r>
            <a:r>
              <a:rPr lang="fr-FR" dirty="0" smtClean="0"/>
              <a:t>)</a:t>
            </a:r>
            <a:endParaRPr lang="en-US" dirty="0"/>
          </a:p>
        </p:txBody>
      </p:sp>
    </p:spTree>
    <p:extLst>
      <p:ext uri="{BB962C8B-B14F-4D97-AF65-F5344CB8AC3E}">
        <p14:creationId xmlns:p14="http://schemas.microsoft.com/office/powerpoint/2010/main" val="4044964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13</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467544" y="260648"/>
            <a:ext cx="8325045" cy="5179665"/>
          </a:xfrm>
          <a:prstGeom prst="rect">
            <a:avLst/>
          </a:prstGeom>
        </p:spPr>
      </p:pic>
    </p:spTree>
    <p:extLst>
      <p:ext uri="{BB962C8B-B14F-4D97-AF65-F5344CB8AC3E}">
        <p14:creationId xmlns:p14="http://schemas.microsoft.com/office/powerpoint/2010/main" val="285033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14</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467544" y="476672"/>
            <a:ext cx="7939062" cy="4844578"/>
          </a:xfrm>
          <a:prstGeom prst="rect">
            <a:avLst/>
          </a:prstGeom>
        </p:spPr>
      </p:pic>
    </p:spTree>
    <p:extLst>
      <p:ext uri="{BB962C8B-B14F-4D97-AF65-F5344CB8AC3E}">
        <p14:creationId xmlns:p14="http://schemas.microsoft.com/office/powerpoint/2010/main" val="1240695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8CCBACF-A20D-407F-9F52-006A3A1E1179}" type="slidenum">
              <a:rPr lang="en-US" smtClean="0">
                <a:solidFill>
                  <a:prstClr val="black">
                    <a:tint val="75000"/>
                  </a:prstClr>
                </a:solidFill>
              </a:rPr>
              <a:pPr/>
              <a:t>15</a:t>
            </a:fld>
            <a:endParaRPr lang="en-US" dirty="0">
              <a:solidFill>
                <a:prstClr val="black">
                  <a:tint val="75000"/>
                </a:prstClr>
              </a:solidFill>
            </a:endParaRPr>
          </a:p>
        </p:txBody>
      </p:sp>
      <p:pic>
        <p:nvPicPr>
          <p:cNvPr id="3" name="Image 2" descr="Screen Shot 2017-08-08 at 09.26.12.png"/>
          <p:cNvPicPr>
            <a:picLocks noChangeAspect="1"/>
          </p:cNvPicPr>
          <p:nvPr/>
        </p:nvPicPr>
        <p:blipFill rotWithShape="1">
          <a:blip r:embed="rId2"/>
          <a:srcRect t="25096" r="1895" b="3491"/>
          <a:stretch/>
        </p:blipFill>
        <p:spPr>
          <a:xfrm>
            <a:off x="493391" y="142576"/>
            <a:ext cx="7791577" cy="4073144"/>
          </a:xfrm>
          <a:prstGeom prst="rect">
            <a:avLst/>
          </a:prstGeom>
        </p:spPr>
      </p:pic>
      <p:sp>
        <p:nvSpPr>
          <p:cNvPr id="4" name="TextBox 11"/>
          <p:cNvSpPr txBox="1"/>
          <p:nvPr/>
        </p:nvSpPr>
        <p:spPr>
          <a:xfrm>
            <a:off x="35496" y="4149080"/>
            <a:ext cx="3879433" cy="156966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buClr>
                <a:srgbClr val="E95125"/>
              </a:buClr>
            </a:pPr>
            <a:r>
              <a:rPr lang="en-US" sz="1600" b="1" dirty="0" smtClean="0"/>
              <a:t>Single-phase Design:</a:t>
            </a:r>
          </a:p>
          <a:p>
            <a:pPr marL="285750" indent="-285750">
              <a:buClr>
                <a:srgbClr val="E95125"/>
              </a:buClr>
              <a:buFont typeface="Arial" charset="0"/>
              <a:buChar char="•"/>
            </a:pPr>
            <a:r>
              <a:rPr lang="en-US" sz="1600" dirty="0" smtClean="0"/>
              <a:t>Ionization </a:t>
            </a:r>
            <a:r>
              <a:rPr lang="en-US" sz="1600" dirty="0"/>
              <a:t>charges drift horizontally and are read out with </a:t>
            </a:r>
            <a:r>
              <a:rPr lang="en-US" sz="1600" dirty="0" smtClean="0"/>
              <a:t>wires</a:t>
            </a:r>
          </a:p>
          <a:p>
            <a:pPr marL="285750" indent="-285750">
              <a:buClr>
                <a:srgbClr val="E95125"/>
              </a:buClr>
              <a:buFont typeface="Arial" charset="0"/>
              <a:buChar char="•"/>
            </a:pPr>
            <a:r>
              <a:rPr lang="en-US" sz="1600" dirty="0"/>
              <a:t>Drift up to 3.6 </a:t>
            </a:r>
            <a:r>
              <a:rPr lang="en-US" sz="1600" dirty="0" smtClean="0"/>
              <a:t>m</a:t>
            </a:r>
            <a:endParaRPr lang="en-US" sz="1600" dirty="0"/>
          </a:p>
          <a:p>
            <a:pPr marL="285750" indent="-285750">
              <a:buClr>
                <a:srgbClr val="E95125"/>
              </a:buClr>
              <a:buFont typeface="Arial" charset="0"/>
              <a:buChar char="•"/>
            </a:pPr>
            <a:r>
              <a:rPr lang="en-US" sz="1600" dirty="0"/>
              <a:t>No signal amplification in liquid</a:t>
            </a:r>
          </a:p>
          <a:p>
            <a:pPr marL="285750" indent="-285750">
              <a:buClr>
                <a:srgbClr val="E95125"/>
              </a:buClr>
              <a:buFont typeface="Arial" charset="0"/>
              <a:buChar char="•"/>
            </a:pPr>
            <a:r>
              <a:rPr lang="en-US" sz="1600" dirty="0" smtClean="0"/>
              <a:t>Read </a:t>
            </a:r>
            <a:r>
              <a:rPr lang="en-US" sz="1600" dirty="0"/>
              <a:t>out by </a:t>
            </a:r>
            <a:r>
              <a:rPr lang="en-US" sz="1600" dirty="0" smtClean="0"/>
              <a:t>APAs (wire planes)</a:t>
            </a:r>
            <a:endParaRPr lang="en-US" sz="1600" dirty="0"/>
          </a:p>
        </p:txBody>
      </p:sp>
      <p:sp>
        <p:nvSpPr>
          <p:cNvPr id="5" name="TextBox 12"/>
          <p:cNvSpPr txBox="1"/>
          <p:nvPr/>
        </p:nvSpPr>
        <p:spPr>
          <a:xfrm>
            <a:off x="3923928" y="4228633"/>
            <a:ext cx="5364002" cy="2800767"/>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buClr>
                <a:srgbClr val="E95125"/>
              </a:buClr>
            </a:pPr>
            <a:r>
              <a:rPr lang="en-US" sz="1600" b="1" dirty="0" smtClean="0"/>
              <a:t>Dual-phase Design: </a:t>
            </a:r>
            <a:r>
              <a:rPr lang="en-US" sz="1600" dirty="0" smtClean="0"/>
              <a:t>long drift (up to 12 m), </a:t>
            </a:r>
            <a:r>
              <a:rPr lang="en-US" sz="1600" dirty="0"/>
              <a:t>high S/N: </a:t>
            </a:r>
          </a:p>
          <a:p>
            <a:pPr marL="285750" indent="-285750">
              <a:buClr>
                <a:srgbClr val="E95125"/>
              </a:buClr>
              <a:buFont typeface="Arial" charset="0"/>
              <a:buChar char="•"/>
            </a:pPr>
            <a:r>
              <a:rPr lang="en-US" sz="1600" dirty="0"/>
              <a:t>Vertical drift </a:t>
            </a:r>
            <a:r>
              <a:rPr lang="en-US" sz="1600" dirty="0" smtClean="0">
                <a:sym typeface="Wingdings" panose="05000000000000000000" pitchFamily="2" charset="2"/>
              </a:rPr>
              <a:t></a:t>
            </a:r>
            <a:r>
              <a:rPr lang="en-US" sz="1600" dirty="0" smtClean="0"/>
              <a:t> </a:t>
            </a:r>
            <a:r>
              <a:rPr lang="en-US" sz="1600" dirty="0"/>
              <a:t>extraction of electrons from the liquid and multiplication </a:t>
            </a:r>
            <a:r>
              <a:rPr lang="en-US" sz="1600" dirty="0" smtClean="0"/>
              <a:t>in </a:t>
            </a:r>
            <a:r>
              <a:rPr lang="en-US" sz="1600" dirty="0"/>
              <a:t>avalanches in micro-pattern detectors LEM (Large Electron Multipliers) operating in pure argon </a:t>
            </a:r>
            <a:r>
              <a:rPr lang="en-US" sz="1600" dirty="0" smtClean="0"/>
              <a:t>gas.</a:t>
            </a:r>
            <a:endParaRPr lang="en-US" sz="1600" dirty="0"/>
          </a:p>
          <a:p>
            <a:pPr marL="285750" indent="-285750">
              <a:buClr>
                <a:srgbClr val="E95125"/>
              </a:buClr>
              <a:buFont typeface="Arial" charset="0"/>
              <a:buChar char="•"/>
            </a:pPr>
            <a:r>
              <a:rPr lang="en-US" sz="1600" dirty="0" smtClean="0"/>
              <a:t>Tunable </a:t>
            </a:r>
            <a:r>
              <a:rPr lang="en-US" sz="1600" dirty="0"/>
              <a:t>LEM gain ~20 , two symmetric collection views, coupling to cold </a:t>
            </a:r>
            <a:r>
              <a:rPr lang="en-US" sz="1600" dirty="0" smtClean="0"/>
              <a:t>electronics accessible through chimneys on top</a:t>
            </a:r>
          </a:p>
          <a:p>
            <a:pPr marL="285750" indent="-285750">
              <a:buClr>
                <a:srgbClr val="E95125"/>
              </a:buClr>
              <a:buFont typeface="Arial" charset="0"/>
              <a:buChar char="•"/>
            </a:pPr>
            <a:r>
              <a:rPr lang="en-US" sz="1600" dirty="0"/>
              <a:t>Light readout performed with an array of cryogenic photomultipliers below the </a:t>
            </a:r>
            <a:r>
              <a:rPr lang="en-US" sz="1600" dirty="0" smtClean="0"/>
              <a:t>cathode</a:t>
            </a:r>
          </a:p>
          <a:p>
            <a:pPr marL="285750" indent="-285750">
              <a:buClr>
                <a:srgbClr val="E95125"/>
              </a:buClr>
              <a:buFont typeface="Arial" charset="0"/>
              <a:buChar char="•"/>
            </a:pPr>
            <a:endParaRPr lang="en-US" sz="1600" dirty="0"/>
          </a:p>
        </p:txBody>
      </p:sp>
      <p:sp>
        <p:nvSpPr>
          <p:cNvPr id="6" name="ZoneTexte 5"/>
          <p:cNvSpPr txBox="1"/>
          <p:nvPr/>
        </p:nvSpPr>
        <p:spPr>
          <a:xfrm>
            <a:off x="107504" y="5910371"/>
            <a:ext cx="3528392" cy="830997"/>
          </a:xfrm>
          <a:prstGeom prst="rect">
            <a:avLst/>
          </a:prstGeom>
          <a:noFill/>
          <a:ln>
            <a:solidFill>
              <a:srgbClr val="FF0000"/>
            </a:solidFill>
          </a:ln>
        </p:spPr>
        <p:txBody>
          <a:bodyPr wrap="square" rtlCol="0">
            <a:spAutoFit/>
          </a:bodyPr>
          <a:lstStyle/>
          <a:p>
            <a:r>
              <a:rPr lang="en-US" sz="1600" dirty="0" smtClean="0"/>
              <a:t>DUNE is committed in deploying both technologies in 10 </a:t>
            </a:r>
            <a:r>
              <a:rPr lang="en-US" sz="1600" dirty="0" err="1" smtClean="0"/>
              <a:t>kton</a:t>
            </a:r>
            <a:r>
              <a:rPr lang="en-US" sz="1600" dirty="0" smtClean="0"/>
              <a:t> modules. </a:t>
            </a:r>
          </a:p>
          <a:p>
            <a:r>
              <a:rPr lang="en-US" sz="1600" dirty="0" smtClean="0"/>
              <a:t>Planning: Module #1 SP, Module #2 DP</a:t>
            </a:r>
            <a:endParaRPr lang="en-US" sz="1600" dirty="0"/>
          </a:p>
        </p:txBody>
      </p:sp>
    </p:spTree>
    <p:extLst>
      <p:ext uri="{BB962C8B-B14F-4D97-AF65-F5344CB8AC3E}">
        <p14:creationId xmlns:p14="http://schemas.microsoft.com/office/powerpoint/2010/main" val="181210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a:stretch>
            <a:fillRect/>
          </a:stretch>
        </p:blipFill>
        <p:spPr>
          <a:xfrm>
            <a:off x="351149" y="44624"/>
            <a:ext cx="8555540" cy="5855170"/>
          </a:xfrm>
          <a:prstGeom prst="rect">
            <a:avLst/>
          </a:prstGeom>
        </p:spPr>
      </p:pic>
      <p:pic>
        <p:nvPicPr>
          <p:cNvPr id="4" name="Image 3"/>
          <p:cNvPicPr>
            <a:picLocks noChangeAspect="1"/>
          </p:cNvPicPr>
          <p:nvPr/>
        </p:nvPicPr>
        <p:blipFill>
          <a:blip r:embed="rId3"/>
          <a:stretch>
            <a:fillRect/>
          </a:stretch>
        </p:blipFill>
        <p:spPr>
          <a:xfrm>
            <a:off x="179512" y="5269168"/>
            <a:ext cx="2603214" cy="1544208"/>
          </a:xfrm>
          <a:prstGeom prst="rect">
            <a:avLst/>
          </a:prstGeom>
        </p:spPr>
      </p:pic>
      <p:sp>
        <p:nvSpPr>
          <p:cNvPr id="5" name="ZoneTexte 4"/>
          <p:cNvSpPr txBox="1"/>
          <p:nvPr/>
        </p:nvSpPr>
        <p:spPr>
          <a:xfrm flipH="1">
            <a:off x="2987824" y="6263601"/>
            <a:ext cx="41044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Operational</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since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September</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2018 at the CERN Neutrino</a:t>
            </a:r>
            <a:r>
              <a:rPr kumimoji="0" lang="fr-FR" sz="1800" b="0" i="0" u="none" strike="noStrike" kern="1200" cap="none" spc="0" normalizeH="0" noProof="0" dirty="0" smtClean="0">
                <a:ln>
                  <a:noFill/>
                </a:ln>
                <a:solidFill>
                  <a:prstClr val="black"/>
                </a:solidFill>
                <a:effectLst/>
                <a:uLnTx/>
                <a:uFillTx/>
                <a:latin typeface="Calibri"/>
                <a:ea typeface="+mn-ea"/>
                <a:cs typeface="+mn-cs"/>
              </a:rPr>
              <a:t> Platform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57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a:stretch>
            <a:fillRect/>
          </a:stretch>
        </p:blipFill>
        <p:spPr>
          <a:xfrm>
            <a:off x="107504" y="4213897"/>
            <a:ext cx="3581703" cy="2548217"/>
          </a:xfrm>
          <a:prstGeom prst="rect">
            <a:avLst/>
          </a:prstGeom>
        </p:spPr>
      </p:pic>
      <p:pic>
        <p:nvPicPr>
          <p:cNvPr id="5" name="Image 4"/>
          <p:cNvPicPr>
            <a:picLocks noChangeAspect="1"/>
          </p:cNvPicPr>
          <p:nvPr/>
        </p:nvPicPr>
        <p:blipFill>
          <a:blip r:embed="rId3"/>
          <a:stretch>
            <a:fillRect/>
          </a:stretch>
        </p:blipFill>
        <p:spPr>
          <a:xfrm>
            <a:off x="251520" y="242106"/>
            <a:ext cx="8318121" cy="4104456"/>
          </a:xfrm>
          <a:prstGeom prst="rect">
            <a:avLst/>
          </a:prstGeom>
        </p:spPr>
      </p:pic>
      <p:sp>
        <p:nvSpPr>
          <p:cNvPr id="6" name="ZoneTexte 5"/>
          <p:cNvSpPr txBox="1"/>
          <p:nvPr/>
        </p:nvSpPr>
        <p:spPr>
          <a:xfrm>
            <a:off x="4139952" y="5445224"/>
            <a:ext cx="46060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prstClr val="black"/>
                </a:solidFill>
                <a:effectLst/>
                <a:uLnTx/>
                <a:uFillTx/>
                <a:latin typeface="Calibri"/>
                <a:ea typeface="+mn-ea"/>
                <a:cs typeface="+mn-cs"/>
              </a:rPr>
              <a:t>DUNE 10 </a:t>
            </a:r>
            <a:r>
              <a:rPr kumimoji="0" lang="fr-FR" sz="24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fr-FR" sz="2400" b="0" i="0" u="none" strike="noStrike" kern="1200" cap="none" spc="0" normalizeH="0" baseline="0" noProof="0" dirty="0" smtClean="0">
                <a:ln>
                  <a:noFill/>
                </a:ln>
                <a:solidFill>
                  <a:prstClr val="black"/>
                </a:solidFill>
                <a:effectLst/>
                <a:uLnTx/>
                <a:uFillTx/>
                <a:latin typeface="Calibri"/>
                <a:ea typeface="+mn-ea"/>
                <a:cs typeface="+mn-cs"/>
              </a:rPr>
              <a:t> Single-phase module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x40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-SP</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Connecteur droit avec flèche 7"/>
          <p:cNvCxnSpPr/>
          <p:nvPr/>
        </p:nvCxnSpPr>
        <p:spPr>
          <a:xfrm flipH="1" flipV="1">
            <a:off x="5652120" y="3582266"/>
            <a:ext cx="756084" cy="13332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6408204" y="3590478"/>
            <a:ext cx="684076" cy="13250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364088" y="4941168"/>
            <a:ext cx="1639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Cathode planes</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lèche droite 19"/>
          <p:cNvSpPr/>
          <p:nvPr/>
        </p:nvSpPr>
        <p:spPr>
          <a:xfrm rot="10800000">
            <a:off x="6516216" y="2132856"/>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èche droite 20"/>
          <p:cNvSpPr/>
          <p:nvPr/>
        </p:nvSpPr>
        <p:spPr>
          <a:xfrm rot="10800000">
            <a:off x="5148064" y="2132855"/>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lèche droite 21"/>
          <p:cNvSpPr/>
          <p:nvPr/>
        </p:nvSpPr>
        <p:spPr>
          <a:xfrm>
            <a:off x="7236296" y="2132856"/>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lèche droite 22"/>
          <p:cNvSpPr/>
          <p:nvPr/>
        </p:nvSpPr>
        <p:spPr>
          <a:xfrm>
            <a:off x="5796136" y="2132856"/>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oneTexte 25"/>
          <p:cNvSpPr txBox="1"/>
          <p:nvPr/>
        </p:nvSpPr>
        <p:spPr>
          <a:xfrm>
            <a:off x="2771800" y="4941168"/>
            <a:ext cx="5713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APA</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ZoneTexte 26"/>
          <p:cNvSpPr txBox="1"/>
          <p:nvPr/>
        </p:nvSpPr>
        <p:spPr>
          <a:xfrm>
            <a:off x="1547664" y="4869160"/>
            <a:ext cx="5713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APA</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ZoneTexte 27"/>
          <p:cNvSpPr txBox="1"/>
          <p:nvPr/>
        </p:nvSpPr>
        <p:spPr>
          <a:xfrm>
            <a:off x="323528" y="4859868"/>
            <a:ext cx="5713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APA</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6300192" y="2348880"/>
            <a:ext cx="1512168" cy="124159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Connecteur droit avec flèche 29"/>
          <p:cNvCxnSpPr/>
          <p:nvPr/>
        </p:nvCxnSpPr>
        <p:spPr>
          <a:xfrm flipH="1" flipV="1">
            <a:off x="7236296" y="3068960"/>
            <a:ext cx="720080" cy="16561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7252800" y="4797152"/>
            <a:ext cx="1575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smtClean="0">
                <a:ln>
                  <a:noFill/>
                </a:ln>
                <a:solidFill>
                  <a:srgbClr val="FFC000"/>
                </a:solidFill>
                <a:effectLst/>
                <a:uLnTx/>
                <a:uFillTx/>
                <a:latin typeface="Calibri"/>
                <a:ea typeface="+mn-ea"/>
                <a:cs typeface="+mn-cs"/>
              </a:rPr>
              <a:t>ProtoDUNE</a:t>
            </a:r>
            <a:r>
              <a:rPr kumimoji="0" lang="fr-FR" sz="1800" b="1" i="0" u="none" strike="noStrike" kern="1200" cap="none" spc="0" normalizeH="0" baseline="0" noProof="0" dirty="0" smtClean="0">
                <a:ln>
                  <a:noFill/>
                </a:ln>
                <a:solidFill>
                  <a:srgbClr val="FFC000"/>
                </a:solidFill>
                <a:effectLst/>
                <a:uLnTx/>
                <a:uFillTx/>
                <a:latin typeface="Calibri"/>
                <a:ea typeface="+mn-ea"/>
                <a:cs typeface="+mn-cs"/>
              </a:rPr>
              <a:t>-SP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FFC000"/>
                </a:solidFill>
                <a:effectLst/>
                <a:uLnTx/>
                <a:uFillTx/>
                <a:latin typeface="Calibri"/>
                <a:ea typeface="+mn-ea"/>
                <a:cs typeface="+mn-cs"/>
              </a:rPr>
              <a:t>section</a:t>
            </a:r>
            <a:endParaRPr kumimoji="0" lang="fr-FR" sz="1800" b="1" i="0" u="none" strike="noStrike" kern="1200" cap="none" spc="0" normalizeH="0" baseline="0" noProof="0" dirty="0">
              <a:ln>
                <a:noFill/>
              </a:ln>
              <a:solidFill>
                <a:srgbClr val="FFC000"/>
              </a:solidFill>
              <a:effectLst/>
              <a:uLnTx/>
              <a:uFillTx/>
              <a:latin typeface="Calibri"/>
              <a:ea typeface="+mn-ea"/>
              <a:cs typeface="+mn-cs"/>
            </a:endParaRPr>
          </a:p>
        </p:txBody>
      </p:sp>
      <p:sp>
        <p:nvSpPr>
          <p:cNvPr id="34" name="Parallélogramme 33"/>
          <p:cNvSpPr/>
          <p:nvPr/>
        </p:nvSpPr>
        <p:spPr>
          <a:xfrm rot="10119654">
            <a:off x="654122" y="1692855"/>
            <a:ext cx="364729" cy="288032"/>
          </a:xfrm>
          <a:prstGeom prst="parallelogram">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852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17" y="476672"/>
            <a:ext cx="6957663" cy="3444538"/>
          </a:xfrm>
          <a:prstGeom prst="rect">
            <a:avLst/>
          </a:prstGeom>
        </p:spPr>
      </p:pic>
      <p:sp>
        <p:nvSpPr>
          <p:cNvPr id="11" name="ZoneTexte 10"/>
          <p:cNvSpPr txBox="1"/>
          <p:nvPr/>
        </p:nvSpPr>
        <p:spPr>
          <a:xfrm>
            <a:off x="323528" y="4273351"/>
            <a:ext cx="46085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00"/>
                </a:solidFill>
                <a:effectLst/>
                <a:uLnTx/>
                <a:uFillTx/>
                <a:latin typeface="Arial"/>
                <a:ea typeface="+mn-ea"/>
                <a:cs typeface="+mn-cs"/>
              </a:rPr>
              <a:t>50x50 cm</a:t>
            </a:r>
            <a:r>
              <a:rPr kumimoji="0" lang="fr-FR" sz="1400" b="1" i="0" u="none" strike="noStrike" kern="1200" cap="none" spc="0" normalizeH="0" baseline="30000" noProof="0" dirty="0" smtClean="0">
                <a:ln>
                  <a:noFill/>
                </a:ln>
                <a:solidFill>
                  <a:srgbClr val="000000"/>
                </a:solidFill>
                <a:effectLst/>
                <a:uLnTx/>
                <a:uFillTx/>
                <a:latin typeface="Arial"/>
                <a:ea typeface="+mn-ea"/>
                <a:cs typeface="+mn-cs"/>
              </a:rPr>
              <a:t>2</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anodes </a:t>
            </a:r>
            <a:r>
              <a:rPr kumimoji="0" lang="fr-FR" sz="1400" b="1" i="0" u="none" strike="noStrike" kern="1200" cap="none" spc="0" normalizeH="0" baseline="0" noProof="0" dirty="0" err="1" smtClean="0">
                <a:ln>
                  <a:noFill/>
                </a:ln>
                <a:solidFill>
                  <a:srgbClr val="000000"/>
                </a:solidFill>
                <a:effectLst/>
                <a:uLnTx/>
                <a:uFillTx/>
                <a:latin typeface="Arial"/>
                <a:ea typeface="+mn-ea"/>
                <a:cs typeface="+mn-cs"/>
              </a:rPr>
              <a:t>with</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2 collection </a:t>
            </a:r>
            <a:r>
              <a:rPr kumimoji="0" lang="fr-FR" sz="1400" b="1" i="0" u="none" strike="noStrike" kern="1200" cap="none" spc="0" normalizeH="0" baseline="0" noProof="0" dirty="0" err="1" smtClean="0">
                <a:ln>
                  <a:noFill/>
                </a:ln>
                <a:solidFill>
                  <a:srgbClr val="000000"/>
                </a:solidFill>
                <a:effectLst/>
                <a:uLnTx/>
                <a:uFillTx/>
                <a:latin typeface="Arial"/>
                <a:ea typeface="+mn-ea"/>
                <a:cs typeface="+mn-cs"/>
              </a:rPr>
              <a:t>views</a:t>
            </a:r>
            <a:endParaRPr kumimoji="0" lang="fr-FR" sz="14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13" name="Groupe 12"/>
          <p:cNvGrpSpPr/>
          <p:nvPr/>
        </p:nvGrpSpPr>
        <p:grpSpPr>
          <a:xfrm>
            <a:off x="35496" y="3985319"/>
            <a:ext cx="9118511" cy="2828057"/>
            <a:chOff x="35496" y="3985319"/>
            <a:chExt cx="9118511" cy="2828057"/>
          </a:xfrm>
        </p:grpSpPr>
        <p:grpSp>
          <p:nvGrpSpPr>
            <p:cNvPr id="4" name="Groupe 3"/>
            <p:cNvGrpSpPr/>
            <p:nvPr/>
          </p:nvGrpSpPr>
          <p:grpSpPr>
            <a:xfrm>
              <a:off x="35496" y="4096567"/>
              <a:ext cx="9118511" cy="2716809"/>
              <a:chOff x="35496" y="4142934"/>
              <a:chExt cx="9118511" cy="2716809"/>
            </a:xfrm>
          </p:grpSpPr>
          <p:grpSp>
            <p:nvGrpSpPr>
              <p:cNvPr id="5" name="Groupe 4"/>
              <p:cNvGrpSpPr/>
              <p:nvPr/>
            </p:nvGrpSpPr>
            <p:grpSpPr>
              <a:xfrm>
                <a:off x="35496" y="4725144"/>
                <a:ext cx="8856984" cy="2085975"/>
                <a:chOff x="251520" y="4471988"/>
                <a:chExt cx="8856984" cy="2085975"/>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729" y="4471988"/>
                  <a:ext cx="58197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478003"/>
                  <a:ext cx="5906760" cy="20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083" y="4142934"/>
                <a:ext cx="3333924" cy="271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ZoneTexte 11"/>
            <p:cNvSpPr txBox="1"/>
            <p:nvPr/>
          </p:nvSpPr>
          <p:spPr>
            <a:xfrm>
              <a:off x="6372200" y="3985319"/>
              <a:ext cx="201622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00000"/>
                  </a:solidFill>
                  <a:effectLst/>
                  <a:uLnTx/>
                  <a:uFillTx/>
                  <a:latin typeface="Arial"/>
                  <a:ea typeface="+mn-ea"/>
                  <a:cs typeface="+mn-cs"/>
                </a:rPr>
                <a:t>50x50 cm</a:t>
              </a:r>
              <a:r>
                <a:rPr kumimoji="0" lang="fr-FR" sz="1400" b="1" i="0" u="none" strike="noStrike" kern="1200" cap="none" spc="0" normalizeH="0" baseline="30000" noProof="0" dirty="0" smtClean="0">
                  <a:ln>
                    <a:noFill/>
                  </a:ln>
                  <a:solidFill>
                    <a:srgbClr val="000000"/>
                  </a:solidFill>
                  <a:effectLst/>
                  <a:uLnTx/>
                  <a:uFillTx/>
                  <a:latin typeface="Arial"/>
                  <a:ea typeface="+mn-ea"/>
                  <a:cs typeface="+mn-cs"/>
                </a:rPr>
                <a:t>2</a:t>
              </a:r>
              <a:r>
                <a:rPr kumimoji="0" lang="fr-FR" sz="1400" b="1" i="0" u="none" strike="noStrike" kern="1200" cap="none" spc="0" normalizeH="0" baseline="0" noProof="0" dirty="0" smtClean="0">
                  <a:ln>
                    <a:noFill/>
                  </a:ln>
                  <a:solidFill>
                    <a:srgbClr val="000000"/>
                  </a:solidFill>
                  <a:effectLst/>
                  <a:uLnTx/>
                  <a:uFillTx/>
                  <a:latin typeface="Arial"/>
                  <a:ea typeface="+mn-ea"/>
                  <a:cs typeface="+mn-cs"/>
                </a:rPr>
                <a:t> LEM</a:t>
              </a:r>
              <a:endParaRPr kumimoji="0" lang="fr-FR" sz="14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4" name="ZoneTexte 13"/>
          <p:cNvSpPr txBox="1"/>
          <p:nvPr/>
        </p:nvSpPr>
        <p:spPr>
          <a:xfrm>
            <a:off x="7386332" y="3573016"/>
            <a:ext cx="2082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002060"/>
                </a:solidFill>
                <a:effectLst/>
                <a:uLnTx/>
                <a:uFillTx/>
                <a:latin typeface="Arial"/>
                <a:ea typeface="+mn-ea"/>
                <a:cs typeface="+mn-cs"/>
              </a:rPr>
              <a:t>Electron avalanche in LEM </a:t>
            </a:r>
            <a:r>
              <a:rPr kumimoji="0" lang="fr-FR" sz="1200" b="1" i="0" u="none" strike="noStrike" kern="1200" cap="none" spc="0" normalizeH="0" baseline="0" noProof="0" dirty="0" err="1" smtClean="0">
                <a:ln>
                  <a:noFill/>
                </a:ln>
                <a:solidFill>
                  <a:srgbClr val="002060"/>
                </a:solidFill>
                <a:effectLst/>
                <a:uLnTx/>
                <a:uFillTx/>
                <a:latin typeface="Arial"/>
                <a:ea typeface="+mn-ea"/>
                <a:cs typeface="+mn-cs"/>
              </a:rPr>
              <a:t>hole</a:t>
            </a:r>
            <a:endParaRPr kumimoji="0" lang="fr-FR" sz="1200" b="1"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3115" y="2492896"/>
            <a:ext cx="905389" cy="108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 14"/>
          <p:cNvPicPr>
            <a:picLocks noChangeAspect="1"/>
          </p:cNvPicPr>
          <p:nvPr/>
        </p:nvPicPr>
        <p:blipFill>
          <a:blip r:embed="rId7"/>
          <a:stretch>
            <a:fillRect/>
          </a:stretch>
        </p:blipFill>
        <p:spPr>
          <a:xfrm>
            <a:off x="-36512" y="1484785"/>
            <a:ext cx="1970398" cy="1152127"/>
          </a:xfrm>
          <a:prstGeom prst="rect">
            <a:avLst/>
          </a:prstGeom>
        </p:spPr>
      </p:pic>
      <p:sp>
        <p:nvSpPr>
          <p:cNvPr id="16" name="Rectangle à coins arrondis 15"/>
          <p:cNvSpPr/>
          <p:nvPr/>
        </p:nvSpPr>
        <p:spPr>
          <a:xfrm>
            <a:off x="1979712" y="868051"/>
            <a:ext cx="1296144" cy="227291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ZoneTexte 16"/>
          <p:cNvSpPr txBox="1"/>
          <p:nvPr/>
        </p:nvSpPr>
        <p:spPr>
          <a:xfrm flipH="1">
            <a:off x="35494" y="2564904"/>
            <a:ext cx="18983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0000"/>
                </a:solidFill>
                <a:effectLst/>
                <a:uLnTx/>
                <a:uFillTx/>
                <a:latin typeface="Arial"/>
                <a:ea typeface="+mn-ea"/>
                <a:cs typeface="+mn-cs"/>
              </a:rPr>
              <a:t>Charge </a:t>
            </a:r>
            <a:r>
              <a:rPr kumimoji="0" lang="fr-FR" sz="1600" b="0" i="0" u="none" strike="noStrike" kern="1200" cap="none" spc="0" normalizeH="0" baseline="0" noProof="0" dirty="0" err="1">
                <a:ln>
                  <a:noFill/>
                </a:ln>
                <a:solidFill>
                  <a:srgbClr val="FF0000"/>
                </a:solidFill>
                <a:effectLst/>
                <a:uLnTx/>
                <a:uFillTx/>
                <a:latin typeface="Arial"/>
                <a:ea typeface="+mn-ea"/>
                <a:cs typeface="+mn-cs"/>
              </a:rPr>
              <a:t>R</a:t>
            </a:r>
            <a:r>
              <a:rPr kumimoji="0" lang="fr-FR" sz="1600" b="0" i="0" u="none" strike="noStrike" kern="1200" cap="none" spc="0" normalizeH="0" baseline="0" noProof="0" dirty="0" err="1" smtClean="0">
                <a:ln>
                  <a:noFill/>
                </a:ln>
                <a:solidFill>
                  <a:srgbClr val="FF0000"/>
                </a:solidFill>
                <a:effectLst/>
                <a:uLnTx/>
                <a:uFillTx/>
                <a:latin typeface="Arial"/>
                <a:ea typeface="+mn-ea"/>
                <a:cs typeface="+mn-cs"/>
              </a:rPr>
              <a:t>eadout</a:t>
            </a:r>
            <a:r>
              <a:rPr kumimoji="0" lang="fr-FR" sz="1600" b="0" i="0" u="none" strike="noStrike" kern="1200" cap="none" spc="0" normalizeH="0" baseline="0" noProof="0" dirty="0" smtClean="0">
                <a:ln>
                  <a:noFill/>
                </a:ln>
                <a:solidFill>
                  <a:srgbClr val="FF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0000"/>
                </a:solidFill>
                <a:effectLst/>
                <a:uLnTx/>
                <a:uFillTx/>
                <a:latin typeface="Arial"/>
                <a:ea typeface="+mn-ea"/>
                <a:cs typeface="+mn-cs"/>
              </a:rPr>
              <a:t>Plane </a:t>
            </a:r>
            <a:r>
              <a:rPr kumimoji="0" lang="fr-FR" sz="1600" b="0" i="0" u="none" strike="noStrike" kern="1200" cap="none" spc="0" normalizeH="0" baseline="0" noProof="0" dirty="0" err="1" smtClean="0">
                <a:ln>
                  <a:noFill/>
                </a:ln>
                <a:solidFill>
                  <a:srgbClr val="000000"/>
                </a:solidFill>
                <a:effectLst/>
                <a:uLnTx/>
                <a:uFillTx/>
                <a:latin typeface="Arial"/>
                <a:ea typeface="+mn-ea"/>
                <a:cs typeface="+mn-cs"/>
              </a:rPr>
              <a:t>integrating</a:t>
            </a:r>
            <a:r>
              <a:rPr kumimoji="0" lang="fr-FR" sz="1600" b="0" i="0" u="none" strike="noStrike" kern="120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000000"/>
                </a:solidFill>
                <a:effectLst/>
                <a:uLnTx/>
                <a:uFillTx/>
                <a:latin typeface="Arial"/>
                <a:ea typeface="+mn-ea"/>
                <a:cs typeface="+mn-cs"/>
              </a:rPr>
              <a:t>LEM-anode sandwiches</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lèche droite 17"/>
          <p:cNvSpPr/>
          <p:nvPr/>
        </p:nvSpPr>
        <p:spPr>
          <a:xfrm rot="16200000">
            <a:off x="4939444" y="3277581"/>
            <a:ext cx="432048" cy="4468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ZoneTexte 18"/>
          <p:cNvSpPr txBox="1"/>
          <p:nvPr/>
        </p:nvSpPr>
        <p:spPr>
          <a:xfrm>
            <a:off x="-108520" y="-99392"/>
            <a:ext cx="2507418" cy="615553"/>
          </a:xfrm>
          <a:prstGeom prst="rect">
            <a:avLst/>
          </a:prstGeom>
          <a:noFill/>
        </p:spPr>
        <p:txBody>
          <a:bodyPr wrap="none" rtlCol="0">
            <a:spAutoFit/>
          </a:bodyPr>
          <a:lstStyle/>
          <a:p>
            <a:pPr defTabSz="685800"/>
            <a:r>
              <a:rPr lang="fr-FR" sz="2000" dirty="0">
                <a:solidFill>
                  <a:srgbClr val="BC5F2B"/>
                </a:solidFill>
                <a:latin typeface="Arial"/>
              </a:rPr>
              <a:t>Dual-phase </a:t>
            </a:r>
            <a:r>
              <a:rPr lang="fr-FR" sz="2000" dirty="0" err="1" smtClean="0">
                <a:solidFill>
                  <a:srgbClr val="BC5F2B"/>
                </a:solidFill>
                <a:latin typeface="Arial"/>
              </a:rPr>
              <a:t>readout</a:t>
            </a:r>
            <a:r>
              <a:rPr lang="fr-FR" sz="2000" dirty="0" smtClean="0">
                <a:solidFill>
                  <a:srgbClr val="BC5F2B"/>
                </a:solidFill>
                <a:latin typeface="Arial"/>
              </a:rPr>
              <a:t> </a:t>
            </a:r>
          </a:p>
          <a:p>
            <a:pPr defTabSz="685800"/>
            <a:r>
              <a:rPr lang="fr-FR" sz="1400" dirty="0" smtClean="0">
                <a:solidFill>
                  <a:srgbClr val="BC5F2B"/>
                </a:solidFill>
                <a:latin typeface="Arial"/>
              </a:rPr>
              <a:t>(R&amp;D in France </a:t>
            </a:r>
            <a:r>
              <a:rPr lang="fr-FR" sz="1400" dirty="0" err="1" smtClean="0">
                <a:solidFill>
                  <a:srgbClr val="BC5F2B"/>
                </a:solidFill>
                <a:latin typeface="Arial"/>
              </a:rPr>
              <a:t>since</a:t>
            </a:r>
            <a:r>
              <a:rPr lang="fr-FR" sz="1400" dirty="0" smtClean="0">
                <a:solidFill>
                  <a:srgbClr val="BC5F2B"/>
                </a:solidFill>
                <a:latin typeface="Arial"/>
              </a:rPr>
              <a:t> 2006)</a:t>
            </a:r>
            <a:endParaRPr lang="fr-FR" sz="1400" dirty="0">
              <a:solidFill>
                <a:srgbClr val="BC5F2B"/>
              </a:solidFill>
              <a:latin typeface="Arial"/>
            </a:endParaRPr>
          </a:p>
        </p:txBody>
      </p:sp>
    </p:spTree>
    <p:extLst>
      <p:ext uri="{BB962C8B-B14F-4D97-AF65-F5344CB8AC3E}">
        <p14:creationId xmlns:p14="http://schemas.microsoft.com/office/powerpoint/2010/main" val="177272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5" name="ZoneTexte 4"/>
          <p:cNvSpPr txBox="1"/>
          <p:nvPr/>
        </p:nvSpPr>
        <p:spPr>
          <a:xfrm>
            <a:off x="-36512" y="3645024"/>
            <a:ext cx="892343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FFFFFF"/>
                </a:solidFill>
                <a:effectLst/>
                <a:uLnTx/>
                <a:uFillTx/>
                <a:latin typeface="Arial"/>
                <a:ea typeface="ＭＳ Ｐゴシック"/>
              </a:rPr>
              <a:t>Advantages of </a:t>
            </a:r>
            <a:r>
              <a:rPr kumimoji="0" lang="en-US" sz="1600" b="0" i="0" u="sng" strike="noStrike" kern="1200" cap="none" spc="0" normalizeH="0" baseline="0" noProof="0" dirty="0" smtClean="0">
                <a:ln>
                  <a:noFill/>
                </a:ln>
                <a:solidFill>
                  <a:srgbClr val="FFFFFF"/>
                </a:solidFill>
                <a:effectLst/>
                <a:uLnTx/>
                <a:uFillTx/>
                <a:latin typeface="Arial"/>
                <a:ea typeface="ＭＳ Ｐゴシック"/>
              </a:rPr>
              <a:t>dual-phase </a:t>
            </a:r>
            <a:r>
              <a:rPr kumimoji="0" lang="en-US" sz="1600" b="0" i="0" u="sng" strike="noStrike" kern="1200" cap="none" spc="0" normalizeH="0" baseline="0" noProof="0" dirty="0">
                <a:ln>
                  <a:noFill/>
                </a:ln>
                <a:solidFill>
                  <a:srgbClr val="FFFFFF"/>
                </a:solidFill>
                <a:effectLst/>
                <a:uLnTx/>
                <a:uFillTx/>
                <a:latin typeface="Arial"/>
                <a:ea typeface="ＭＳ Ｐゴシック"/>
              </a:rPr>
              <a:t>design</a:t>
            </a:r>
            <a:r>
              <a:rPr kumimoji="0" lang="en-US" sz="1600" b="0" i="0" u="sng" strike="noStrike" kern="1200" cap="none" spc="0" normalizeH="0" baseline="0" noProof="0" dirty="0" smtClean="0">
                <a:ln>
                  <a:noFill/>
                </a:ln>
                <a:solidFill>
                  <a:srgbClr val="FFFFFF"/>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FFFFFF"/>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Gain</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in the gas phase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 robust and tunable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S/N,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lower detection threshold,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compensation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for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charge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attenuation due to long drift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paths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sym typeface="Wingdings" panose="05000000000000000000" pitchFamily="2" charset="2"/>
              </a:rPr>
              <a:t>Finer readout pitch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3.125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mm), implemented in two identical collection views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(X,Y) on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3m long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strips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Long drift projective geometry</a:t>
            </a:r>
            <a:r>
              <a:rPr kumimoji="0" lang="en-US" sz="1600" b="0" i="0" u="none" strike="noStrike" kern="1200" cap="none" spc="0" normalizeH="0" baseline="0" noProof="0" dirty="0">
                <a:ln>
                  <a:noFill/>
                </a:ln>
                <a:solidFill>
                  <a:srgbClr val="FFFFFF"/>
                </a:solidFill>
                <a:effectLst/>
                <a:uLnTx/>
                <a:uFillTx/>
                <a:latin typeface="Arial"/>
                <a:ea typeface="ＭＳ Ｐゴシック"/>
              </a:rPr>
              <a:t>: reduced number of readout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channels (</a:t>
            </a:r>
            <a:r>
              <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153,600 for DP less than half of equivalent SP </a:t>
            </a: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FD)</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absence of dead materials in the drift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Fewer </a:t>
            </a:r>
            <a:r>
              <a:rPr kumimoji="0" lang="en-US" sz="1600" b="0" i="0" u="none" strike="noStrike" kern="1200" cap="none" spc="0" normalizeH="0" baseline="0" noProof="0" dirty="0">
                <a:ln>
                  <a:noFill/>
                </a:ln>
                <a:solidFill>
                  <a:srgbClr val="FFFF00"/>
                </a:solidFill>
                <a:effectLst/>
                <a:uLnTx/>
                <a:uFillTx/>
                <a:latin typeface="Arial"/>
                <a:ea typeface="ＭＳ Ｐゴシック"/>
              </a:rPr>
              <a:t>construction modules</a:t>
            </a: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Full accessibility and </a:t>
            </a:r>
            <a:r>
              <a:rPr kumimoji="0" lang="en-US" sz="1600" b="0" i="0" u="none" strike="noStrike" kern="1200" cap="none" spc="0" normalizeH="0" baseline="0" noProof="0" dirty="0" err="1">
                <a:ln>
                  <a:noFill/>
                </a:ln>
                <a:solidFill>
                  <a:srgbClr val="FFFF00"/>
                </a:solidFill>
                <a:effectLst/>
                <a:uLnTx/>
                <a:uFillTx/>
                <a:latin typeface="Arial"/>
                <a:ea typeface="ＭＳ Ｐゴシック"/>
              </a:rPr>
              <a:t>replaceability</a:t>
            </a:r>
            <a:r>
              <a:rPr kumimoji="0" lang="en-US" sz="1600" b="0" i="0" u="none" strike="noStrike" kern="1200" cap="none" spc="0" normalizeH="0" baseline="0" noProof="0" dirty="0">
                <a:ln>
                  <a:noFill/>
                </a:ln>
                <a:solidFill>
                  <a:srgbClr val="FFFFFF"/>
                </a:solidFill>
                <a:effectLst/>
                <a:uLnTx/>
                <a:uFillTx/>
                <a:latin typeface="Arial"/>
                <a:ea typeface="ＭＳ Ｐゴシック"/>
              </a:rPr>
              <a:t> of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cryogenic </a:t>
            </a:r>
            <a:r>
              <a:rPr kumimoji="0" lang="en-US" sz="1600" b="0" i="0" u="none" strike="noStrike" kern="1200" cap="none" spc="0" normalizeH="0" baseline="0" noProof="0" dirty="0">
                <a:ln>
                  <a:noFill/>
                </a:ln>
                <a:solidFill>
                  <a:srgbClr val="FFFFFF"/>
                </a:solidFill>
                <a:effectLst/>
                <a:uLnTx/>
                <a:uFillTx/>
                <a:latin typeface="Arial"/>
                <a:ea typeface="ＭＳ Ｐゴシック"/>
              </a:rPr>
              <a:t>front-end (FE) electronics during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detector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p:txBody>
      </p:sp>
      <p:pic>
        <p:nvPicPr>
          <p:cNvPr id="8" name="Image 7"/>
          <p:cNvPicPr>
            <a:picLocks noChangeAspect="1"/>
          </p:cNvPicPr>
          <p:nvPr/>
        </p:nvPicPr>
        <p:blipFill>
          <a:blip r:embed="rId2"/>
          <a:stretch>
            <a:fillRect/>
          </a:stretch>
        </p:blipFill>
        <p:spPr>
          <a:xfrm>
            <a:off x="-36512" y="-27384"/>
            <a:ext cx="3657010" cy="3672408"/>
          </a:xfrm>
          <a:prstGeom prst="rect">
            <a:avLst/>
          </a:prstGeom>
        </p:spPr>
      </p:pic>
      <p:grpSp>
        <p:nvGrpSpPr>
          <p:cNvPr id="7" name="Groupe 6"/>
          <p:cNvGrpSpPr/>
          <p:nvPr/>
        </p:nvGrpSpPr>
        <p:grpSpPr>
          <a:xfrm>
            <a:off x="3607903" y="-27384"/>
            <a:ext cx="5572609" cy="3788431"/>
            <a:chOff x="2483768" y="-7987"/>
            <a:chExt cx="6624736" cy="437309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7987"/>
              <a:ext cx="6624736" cy="437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4"/>
            <a:stretch>
              <a:fillRect/>
            </a:stretch>
          </p:blipFill>
          <p:spPr>
            <a:xfrm>
              <a:off x="4139952" y="3851776"/>
              <a:ext cx="648072" cy="125295"/>
            </a:xfrm>
            <a:prstGeom prst="rect">
              <a:avLst/>
            </a:prstGeom>
          </p:spPr>
        </p:pic>
      </p:grpSp>
    </p:spTree>
    <p:extLst>
      <p:ext uri="{BB962C8B-B14F-4D97-AF65-F5344CB8AC3E}">
        <p14:creationId xmlns:p14="http://schemas.microsoft.com/office/powerpoint/2010/main" val="199546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3" name="ZoneTexte 2"/>
          <p:cNvSpPr txBox="1"/>
          <p:nvPr/>
        </p:nvSpPr>
        <p:spPr>
          <a:xfrm>
            <a:off x="92055" y="-27384"/>
            <a:ext cx="887243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solidFill>
                <a:effectLst/>
                <a:uLnTx/>
                <a:uFillTx/>
                <a:latin typeface="Arial"/>
                <a:ea typeface="ＭＳ Ｐゴシック"/>
              </a:rPr>
              <a:t>Joint USA-Europe initiative for a common long-baseline experiment </a:t>
            </a:r>
            <a:r>
              <a:rPr kumimoji="0" lang="en-US" sz="1600" b="1" i="0" u="none" strike="noStrike" kern="1200" cap="none" spc="0" normalizeH="0" noProof="0" dirty="0" smtClean="0">
                <a:ln>
                  <a:noFill/>
                </a:ln>
                <a:solidFill>
                  <a:schemeClr val="bg1"/>
                </a:solidFill>
                <a:effectLst/>
                <a:uLnTx/>
                <a:uFillTx/>
                <a:latin typeface="Arial"/>
                <a:ea typeface="ＭＳ Ｐゴシック"/>
              </a:rPr>
              <a:t> </a:t>
            </a:r>
            <a:r>
              <a:rPr kumimoji="0" lang="en-US" sz="1600" b="1" i="0" u="none" strike="noStrike" kern="1200" cap="none" spc="0" normalizeH="0" baseline="0" noProof="0" dirty="0" smtClean="0">
                <a:ln>
                  <a:noFill/>
                </a:ln>
                <a:solidFill>
                  <a:schemeClr val="bg1"/>
                </a:solidFill>
                <a:effectLst/>
                <a:uLnTx/>
                <a:uFillTx/>
                <a:latin typeface="Arial"/>
                <a:ea typeface="ＭＳ Ｐゴシック"/>
              </a:rPr>
              <a:t>based on the liquid argon TPC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chemeClr val="bg1"/>
                </a:solidFill>
                <a:effectLst/>
                <a:uLnTx/>
                <a:uFillTx/>
                <a:latin typeface="Arial"/>
                <a:ea typeface="ＭＳ Ｐゴシック"/>
                <a:sym typeface="Wingdings" panose="05000000000000000000" pitchFamily="2" charset="2"/>
              </a:rPr>
              <a:t> </a:t>
            </a:r>
            <a:r>
              <a:rPr kumimoji="0" lang="fr-FR" sz="1600" b="1" i="0" u="none" strike="noStrike" kern="1200" cap="none" spc="0" normalizeH="0" baseline="0" noProof="0" dirty="0" err="1" smtClean="0">
                <a:ln>
                  <a:noFill/>
                </a:ln>
                <a:solidFill>
                  <a:schemeClr val="bg1"/>
                </a:solidFill>
                <a:effectLst/>
                <a:uLnTx/>
                <a:uFillTx/>
                <a:latin typeface="Arial"/>
                <a:ea typeface="ＭＳ Ｐゴシック"/>
                <a:sym typeface="Wingdings" panose="05000000000000000000" pitchFamily="2" charset="2"/>
              </a:rPr>
              <a:t>Merging</a:t>
            </a:r>
            <a:r>
              <a:rPr kumimoji="0" lang="fr-FR" sz="1600" b="1" i="0" u="none" strike="noStrike" kern="1200" cap="none" spc="0" normalizeH="0" baseline="0" noProof="0" dirty="0" smtClean="0">
                <a:ln>
                  <a:noFill/>
                </a:ln>
                <a:solidFill>
                  <a:schemeClr val="bg1"/>
                </a:solidFill>
                <a:effectLst/>
                <a:uLnTx/>
                <a:uFillTx/>
                <a:latin typeface="Arial"/>
                <a:ea typeface="ＭＳ Ｐゴシック"/>
                <a:sym typeface="Wingdings" panose="05000000000000000000" pitchFamily="2" charset="2"/>
              </a:rPr>
              <a:t> of </a:t>
            </a:r>
            <a:r>
              <a:rPr kumimoji="0" lang="fr-FR" sz="1600" b="1" i="0" u="none" strike="noStrike" kern="1200" cap="none" spc="0" normalizeH="0" baseline="0" noProof="0" dirty="0" err="1" smtClean="0">
                <a:ln>
                  <a:noFill/>
                </a:ln>
                <a:solidFill>
                  <a:schemeClr val="bg1"/>
                </a:solidFill>
                <a:effectLst/>
                <a:uLnTx/>
                <a:uFillTx/>
                <a:latin typeface="Arial"/>
                <a:ea typeface="ＭＳ Ｐゴシック"/>
                <a:sym typeface="Wingdings" panose="05000000000000000000" pitchFamily="2" charset="2"/>
              </a:rPr>
              <a:t>previous</a:t>
            </a:r>
            <a:r>
              <a:rPr kumimoji="0" lang="fr-FR" sz="1600" b="1" i="0" u="none" strike="noStrike" kern="1200" cap="none" spc="0" normalizeH="0" baseline="0" noProof="0" dirty="0" smtClean="0">
                <a:ln>
                  <a:noFill/>
                </a:ln>
                <a:solidFill>
                  <a:schemeClr val="bg1"/>
                </a:solidFill>
                <a:effectLst/>
                <a:uLnTx/>
                <a:uFillTx/>
                <a:latin typeface="Arial"/>
                <a:ea typeface="ＭＳ Ｐゴシック"/>
                <a:sym typeface="Wingdings" panose="05000000000000000000" pitchFamily="2" charset="2"/>
              </a:rPr>
              <a:t> efforts EU (LAGUNA-LBNO)</a:t>
            </a:r>
            <a:r>
              <a:rPr kumimoji="0" lang="fr-FR" sz="1600" b="1" i="0" u="none" strike="noStrike" kern="1200" cap="none" spc="0" normalizeH="0" noProof="0" dirty="0" smtClean="0">
                <a:ln>
                  <a:noFill/>
                </a:ln>
                <a:solidFill>
                  <a:schemeClr val="bg1"/>
                </a:solidFill>
                <a:effectLst/>
                <a:uLnTx/>
                <a:uFillTx/>
                <a:latin typeface="Arial"/>
                <a:ea typeface="ＭＳ Ｐゴシック"/>
                <a:sym typeface="Wingdings" panose="05000000000000000000" pitchFamily="2" charset="2"/>
              </a:rPr>
              <a:t> US (LBNE), CERN support (</a:t>
            </a:r>
            <a:r>
              <a:rPr kumimoji="0" lang="fr-FR" sz="1600" b="1" i="0" u="none" strike="noStrike" kern="1200" cap="none" spc="0" normalizeH="0" noProof="0" dirty="0" err="1" smtClean="0">
                <a:ln>
                  <a:noFill/>
                </a:ln>
                <a:solidFill>
                  <a:schemeClr val="bg1"/>
                </a:solidFill>
                <a:effectLst/>
                <a:uLnTx/>
                <a:uFillTx/>
                <a:latin typeface="Arial"/>
                <a:ea typeface="ＭＳ Ｐゴシック"/>
                <a:sym typeface="Wingdings" panose="05000000000000000000" pitchFamily="2" charset="2"/>
              </a:rPr>
              <a:t>European</a:t>
            </a:r>
            <a:r>
              <a:rPr kumimoji="0" lang="fr-FR" sz="1600" b="1" i="0" u="none" strike="noStrike" kern="1200" cap="none" spc="0" normalizeH="0" noProof="0" dirty="0" smtClean="0">
                <a:ln>
                  <a:noFill/>
                </a:ln>
                <a:solidFill>
                  <a:schemeClr val="bg1"/>
                </a:solidFill>
                <a:effectLst/>
                <a:uLnTx/>
                <a:uFillTx/>
                <a:latin typeface="Arial"/>
                <a:ea typeface="ＭＳ Ｐゴシック"/>
                <a:sym typeface="Wingdings" panose="05000000000000000000" pitchFamily="2" charset="2"/>
              </a:rPr>
              <a:t> </a:t>
            </a:r>
            <a:r>
              <a:rPr kumimoji="0" lang="fr-FR" sz="1600" b="1" i="0" u="none" strike="noStrike" kern="1200" cap="none" spc="0" normalizeH="0" noProof="0" dirty="0" err="1" smtClean="0">
                <a:ln>
                  <a:noFill/>
                </a:ln>
                <a:solidFill>
                  <a:schemeClr val="bg1"/>
                </a:solidFill>
                <a:effectLst/>
                <a:uLnTx/>
                <a:uFillTx/>
                <a:latin typeface="Arial"/>
                <a:ea typeface="ＭＳ Ｐゴシック"/>
                <a:sym typeface="Wingdings" panose="05000000000000000000" pitchFamily="2" charset="2"/>
              </a:rPr>
              <a:t>Strategy</a:t>
            </a:r>
            <a:r>
              <a:rPr kumimoji="0" lang="fr-FR" sz="1600" b="1" i="0" u="none" strike="noStrike" kern="1200" cap="none" spc="0" normalizeH="0" noProof="0" dirty="0" smtClean="0">
                <a:ln>
                  <a:noFill/>
                </a:ln>
                <a:solidFill>
                  <a:schemeClr val="bg1"/>
                </a:solidFill>
                <a:effectLst/>
                <a:uLnTx/>
                <a:uFillTx/>
                <a:latin typeface="Arial"/>
                <a:ea typeface="ＭＳ Ｐゴシック"/>
                <a:sym typeface="Wingdings" panose="05000000000000000000" pitchFamily="2" charset="2"/>
              </a:rPr>
              <a:t>)</a:t>
            </a:r>
            <a:endParaRPr kumimoji="0" lang="en-US" sz="1600" b="1" i="0" u="none" strike="noStrike" kern="1200" cap="none" spc="0" normalizeH="0" baseline="0" noProof="0" dirty="0" smtClean="0">
              <a:ln>
                <a:noFill/>
              </a:ln>
              <a:solidFill>
                <a:schemeClr val="bg1"/>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solidFill>
                <a:srgbClr val="FFFF00"/>
              </a:solidFill>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FF00"/>
                </a:solidFill>
                <a:latin typeface="Arial"/>
                <a:ea typeface="ＭＳ Ｐゴシック"/>
              </a:rPr>
              <a:t>Q</a:t>
            </a:r>
            <a:r>
              <a:rPr kumimoji="0" lang="en-US" sz="1600" b="1" i="0" u="none" strike="noStrike" kern="1200" cap="none" spc="0" normalizeH="0" baseline="0" noProof="0" dirty="0" err="1" smtClean="0">
                <a:ln>
                  <a:noFill/>
                </a:ln>
                <a:solidFill>
                  <a:srgbClr val="FFFF00"/>
                </a:solidFill>
                <a:effectLst/>
                <a:uLnTx/>
                <a:uFillTx/>
                <a:latin typeface="Arial"/>
                <a:ea typeface="ＭＳ Ｐゴシック"/>
              </a:rPr>
              <a:t>uick</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 developments since July 2014: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Top priority of the USA </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P5 committee </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(HEP strategy in the USA) May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Reformulation of the program</a:t>
            </a:r>
            <a:endParaRPr kumimoji="0" lang="en-US" sz="1600" b="1" i="0" u="none" strike="noStrike" kern="1200" cap="none" spc="0" normalizeH="0" baseline="0" noProof="0" dirty="0" smtClean="0">
              <a:ln>
                <a:noFill/>
              </a:ln>
              <a:solidFill>
                <a:srgbClr val="FFFF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APPEC Meeting on Neutrino Infrastructures Paris June 2014</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276872"/>
            <a:ext cx="3744416" cy="923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s://web.fnal.gov/project/iiEB/PublishingImages/iieb-sep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14921"/>
            <a:ext cx="2368125" cy="20501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3140968"/>
            <a:ext cx="5616624"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August 2014: creation of an </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Interim International Executive Board (IIEB) </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for LBNF chaired by the </a:t>
            </a:r>
            <a:r>
              <a:rPr kumimoji="0" lang="en-US" sz="1600" b="1" i="0" u="none" strike="noStrike" kern="1200" cap="none" spc="0" normalizeH="0" baseline="0" noProof="0" dirty="0" err="1" smtClean="0">
                <a:ln>
                  <a:noFill/>
                </a:ln>
                <a:solidFill>
                  <a:srgbClr val="FFFF00"/>
                </a:solidFill>
                <a:effectLst/>
                <a:uLnTx/>
                <a:uFillTx/>
                <a:latin typeface="Arial"/>
                <a:ea typeface="ＭＳ Ｐゴシック"/>
              </a:rPr>
              <a:t>Fermilab</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 Director N. Lockyer, active IN2P3 contribution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 </a:t>
            </a: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gathering the collaboration for the ELBNF LOI</a:t>
            </a:r>
          </a:p>
        </p:txBody>
      </p:sp>
      <p:sp>
        <p:nvSpPr>
          <p:cNvPr id="9" name="Rectangle 8"/>
          <p:cNvSpPr/>
          <p:nvPr/>
        </p:nvSpPr>
        <p:spPr>
          <a:xfrm>
            <a:off x="-36512" y="4581128"/>
            <a:ext cx="9001000"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January 2015: Presentation of the </a:t>
            </a:r>
            <a:r>
              <a:rPr kumimoji="0" lang="en-US" sz="1600" b="1"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LOI to the FNAL PAC (LBNF (facility) + ELBNF (experiment</a:t>
            </a: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40 </a:t>
            </a:r>
            <a:r>
              <a:rPr kumimoji="0" lang="en-US" sz="1600" b="1" i="0" u="none" strike="noStrike" kern="1200" cap="none" spc="0" normalizeH="0" baseline="0" noProof="0" dirty="0" err="1" smtClean="0">
                <a:ln>
                  <a:noFill/>
                </a:ln>
                <a:solidFill>
                  <a:srgbClr val="FFFF00"/>
                </a:solidFill>
                <a:effectLst/>
                <a:uLnTx/>
                <a:uFillTx/>
                <a:latin typeface="Arial"/>
                <a:ea typeface="ＭＳ Ｐゴシック"/>
                <a:sym typeface="Wingdings" panose="05000000000000000000" pitchFamily="2" charset="2"/>
              </a:rPr>
              <a:t>kton</a:t>
            </a: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at </a:t>
            </a:r>
            <a:r>
              <a:rPr kumimoji="0" lang="en-US" sz="1600" b="1" i="0" u="none" strike="noStrike" kern="1200" cap="none" spc="0" normalizeH="0" baseline="0" noProof="0" dirty="0" err="1" smtClean="0">
                <a:ln>
                  <a:noFill/>
                </a:ln>
                <a:solidFill>
                  <a:srgbClr val="FFFF00"/>
                </a:solidFill>
                <a:effectLst/>
                <a:uLnTx/>
                <a:uFillTx/>
                <a:latin typeface="Arial"/>
                <a:ea typeface="ＭＳ Ｐゴシック"/>
                <a:sym typeface="Wingdings" panose="05000000000000000000" pitchFamily="2" charset="2"/>
              </a:rPr>
              <a:t>Homestake</a:t>
            </a: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(1300 km from FNAL), 1.2 MW beam upgradable to 2.4 MW,  excavation works start in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March 2015: Election of the first two co-Spokesperson and choice of the final name for ELBNF: DUNE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June 2015 DOE CD-1 Refresh approval and  completion of the DUNE CDR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Conceptual Design Report</a:t>
            </a:r>
            <a:endParaRPr kumimoji="0" lang="en-US" sz="16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endParaRPr>
          </a:p>
        </p:txBody>
      </p:sp>
    </p:spTree>
    <p:extLst>
      <p:ext uri="{BB962C8B-B14F-4D97-AF65-F5344CB8AC3E}">
        <p14:creationId xmlns:p14="http://schemas.microsoft.com/office/powerpoint/2010/main" val="108602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6512" y="116632"/>
            <a:ext cx="6246133" cy="7325082"/>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3x1x1</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smtClean="0">
                <a:ln>
                  <a:noFill/>
                </a:ln>
                <a:solidFill>
                  <a:prstClr val="black"/>
                </a:solidFill>
                <a:effectLst/>
                <a:uLnTx/>
                <a:uFillTx/>
                <a:latin typeface="Calibri"/>
              </a:rPr>
              <a:t>1280 </a:t>
            </a:r>
            <a:r>
              <a:rPr kumimoji="0" lang="en-US" sz="1600" i="0" u="none" strike="noStrike" kern="1200" cap="none" spc="0" normalizeH="0" baseline="0" noProof="0" dirty="0">
                <a:ln>
                  <a:noFill/>
                </a:ln>
                <a:solidFill>
                  <a:prstClr val="black"/>
                </a:solidFill>
                <a:effectLst/>
                <a:uLnTx/>
                <a:uFillTx/>
                <a:latin typeface="Calibri"/>
              </a:rPr>
              <a:t>readout </a:t>
            </a:r>
            <a:r>
              <a:rPr kumimoji="0" lang="en-US" sz="1600" i="0" u="none" strike="noStrike" kern="1200" cap="none" spc="0" normalizeH="0" baseline="0" noProof="0" dirty="0" smtClean="0">
                <a:ln>
                  <a:noFill/>
                </a:ln>
                <a:solidFill>
                  <a:prstClr val="black"/>
                </a:solidFill>
                <a:effectLst/>
                <a:uLnTx/>
                <a:uFillTx/>
                <a:latin typeface="Calibri"/>
              </a:rPr>
              <a:t>channels</a:t>
            </a:r>
            <a:endParaRPr kumimoji="0" lang="en-US" sz="160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err="1" smtClean="0">
                <a:ln>
                  <a:noFill/>
                </a:ln>
                <a:solidFill>
                  <a:prstClr val="black"/>
                </a:solidFill>
                <a:effectLst/>
                <a:uLnTx/>
                <a:uFillTx/>
                <a:latin typeface="Calibri"/>
              </a:rPr>
              <a:t>Operation</a:t>
            </a:r>
            <a:r>
              <a:rPr kumimoji="0" lang="fr-FR" sz="1600" i="0" u="none" strike="noStrike" kern="1200" cap="none" spc="0" normalizeH="0" baseline="0" noProof="0" dirty="0" smtClean="0">
                <a:ln>
                  <a:noFill/>
                </a:ln>
                <a:solidFill>
                  <a:prstClr val="black"/>
                </a:solidFill>
                <a:effectLst/>
                <a:uLnTx/>
                <a:uFillTx/>
                <a:latin typeface="Calibri"/>
              </a:rPr>
              <a:t> 2016-2017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solidFill>
                <a:prstClr val="black"/>
              </a:solidFill>
              <a:latin typeface="Calibri"/>
            </a:endParaRPr>
          </a:p>
          <a:p>
            <a:r>
              <a:rPr lang="en-US" sz="1600" dirty="0">
                <a:solidFill>
                  <a:prstClr val="black"/>
                </a:solidFill>
              </a:rPr>
              <a:t>Successful in proving the </a:t>
            </a:r>
            <a:endParaRPr lang="en-US" sz="1600" dirty="0" smtClean="0">
              <a:solidFill>
                <a:prstClr val="black"/>
              </a:solidFill>
            </a:endParaRPr>
          </a:p>
          <a:p>
            <a:r>
              <a:rPr lang="en-US" sz="1600" dirty="0" smtClean="0">
                <a:solidFill>
                  <a:prstClr val="black"/>
                </a:solidFill>
              </a:rPr>
              <a:t>dual-phase </a:t>
            </a:r>
            <a:r>
              <a:rPr lang="en-US" sz="1600" dirty="0">
                <a:solidFill>
                  <a:prstClr val="black"/>
                </a:solidFill>
              </a:rPr>
              <a:t>concept for a </a:t>
            </a:r>
            <a:endParaRPr lang="en-US" sz="1600" dirty="0" smtClean="0">
              <a:solidFill>
                <a:prstClr val="black"/>
              </a:solidFill>
            </a:endParaRPr>
          </a:p>
          <a:p>
            <a:r>
              <a:rPr lang="en-US" sz="1600" dirty="0" err="1" smtClean="0">
                <a:solidFill>
                  <a:prstClr val="black"/>
                </a:solidFill>
              </a:rPr>
              <a:t>LArTPC</a:t>
            </a:r>
            <a:r>
              <a:rPr lang="en-US" sz="1600" dirty="0" smtClean="0">
                <a:solidFill>
                  <a:prstClr val="black"/>
                </a:solidFill>
              </a:rPr>
              <a:t> </a:t>
            </a:r>
            <a:r>
              <a:rPr lang="en-US" sz="1600" dirty="0">
                <a:solidFill>
                  <a:prstClr val="black"/>
                </a:solidFill>
              </a:rPr>
              <a:t>at the 3m</a:t>
            </a:r>
            <a:r>
              <a:rPr lang="en-US" sz="1600" baseline="30000" dirty="0">
                <a:solidFill>
                  <a:prstClr val="black"/>
                </a:solidFill>
              </a:rPr>
              <a:t>2 </a:t>
            </a:r>
            <a:endParaRPr lang="en-US" sz="1600" baseline="30000" dirty="0" smtClean="0">
              <a:solidFill>
                <a:prstClr val="black"/>
              </a:solidFill>
            </a:endParaRPr>
          </a:p>
          <a:p>
            <a:r>
              <a:rPr lang="en-US" sz="1600" dirty="0" smtClean="0">
                <a:solidFill>
                  <a:prstClr val="black"/>
                </a:solidFill>
              </a:rPr>
              <a:t>readout </a:t>
            </a:r>
            <a:r>
              <a:rPr lang="en-US" sz="1600" dirty="0">
                <a:solidFill>
                  <a:prstClr val="black"/>
                </a:solidFill>
              </a:rPr>
              <a:t>scale.</a:t>
            </a:r>
          </a:p>
          <a:p>
            <a:endParaRPr lang="en-US" sz="1600" dirty="0"/>
          </a:p>
          <a:p>
            <a:r>
              <a:rPr lang="fr-FR" sz="1600" dirty="0" smtClean="0"/>
              <a:t>• 1st GTT cryostat prototype</a:t>
            </a:r>
          </a:p>
          <a:p>
            <a:pPr marL="285750" indent="-285750">
              <a:buFont typeface="Arial" panose="020B0604020202020204" pitchFamily="34" charset="0"/>
              <a:buChar char="•"/>
            </a:pPr>
            <a:r>
              <a:rPr lang="fr-FR" sz="1600" dirty="0" smtClean="0"/>
              <a:t>Electronics + DAQ</a:t>
            </a:r>
          </a:p>
          <a:p>
            <a:pPr marL="285750" indent="-285750">
              <a:buFont typeface="Arial" panose="020B0604020202020204" pitchFamily="34" charset="0"/>
              <a:buChar char="•"/>
            </a:pPr>
            <a:r>
              <a:rPr lang="fr-FR" sz="1600" dirty="0" err="1" smtClean="0"/>
              <a:t>Integration</a:t>
            </a:r>
            <a:r>
              <a:rPr lang="fr-FR" sz="1600" dirty="0" smtClean="0"/>
              <a:t> </a:t>
            </a:r>
            <a:r>
              <a:rPr lang="fr-FR" sz="1600" dirty="0" err="1" smtClean="0"/>
              <a:t>procedures</a:t>
            </a:r>
            <a:r>
              <a:rPr lang="fr-FR" sz="1600" dirty="0" smtClean="0"/>
              <a:t>, QA</a:t>
            </a:r>
          </a:p>
          <a:p>
            <a:r>
              <a:rPr lang="fr-FR" sz="1600" dirty="0" smtClean="0"/>
              <a:t>Installation, </a:t>
            </a:r>
            <a:r>
              <a:rPr lang="fr-FR" sz="1600" dirty="0" err="1" smtClean="0"/>
              <a:t>commissioning</a:t>
            </a:r>
            <a:endParaRPr lang="fr-FR" sz="1600" dirty="0" smtClean="0"/>
          </a:p>
          <a:p>
            <a:pPr marL="285750" indent="-285750">
              <a:buFont typeface="Arial" panose="020B0604020202020204" pitchFamily="34" charset="0"/>
              <a:buChar char="•"/>
            </a:pPr>
            <a:r>
              <a:rPr lang="fr-FR" sz="1600" dirty="0" err="1" smtClean="0"/>
              <a:t>Pre</a:t>
            </a:r>
            <a:r>
              <a:rPr lang="fr-FR" sz="1600" dirty="0" smtClean="0"/>
              <a:t>-productions, estimation </a:t>
            </a:r>
          </a:p>
          <a:p>
            <a:r>
              <a:rPr lang="fr-FR" sz="1600" dirty="0" smtClean="0"/>
              <a:t>of </a:t>
            </a:r>
            <a:r>
              <a:rPr lang="fr-FR" sz="1600" dirty="0" err="1" smtClean="0"/>
              <a:t>costs</a:t>
            </a:r>
            <a:endParaRPr lang="fr-FR" sz="1600" dirty="0" smtClean="0"/>
          </a:p>
          <a:p>
            <a:endParaRPr lang="fr-FR" dirty="0"/>
          </a:p>
          <a:p>
            <a:pPr lvl="0">
              <a:defRPr/>
            </a:pPr>
            <a:r>
              <a:rPr lang="en-US" b="1" dirty="0" smtClean="0">
                <a:solidFill>
                  <a:prstClr val="black"/>
                </a:solidFill>
              </a:rPr>
              <a:t>Cold Box: </a:t>
            </a:r>
            <a:endParaRPr lang="en-US" b="1" dirty="0">
              <a:solidFill>
                <a:prstClr val="black"/>
              </a:solidFill>
            </a:endParaRPr>
          </a:p>
          <a:p>
            <a:pPr lvl="0">
              <a:defRPr/>
            </a:pPr>
            <a:r>
              <a:rPr lang="fr-FR" sz="1600" dirty="0" err="1" smtClean="0">
                <a:solidFill>
                  <a:prstClr val="black"/>
                </a:solidFill>
              </a:rPr>
              <a:t>Summer</a:t>
            </a:r>
            <a:r>
              <a:rPr lang="fr-FR" sz="1600" dirty="0" smtClean="0">
                <a:solidFill>
                  <a:prstClr val="black"/>
                </a:solidFill>
              </a:rPr>
              <a:t> 2018</a:t>
            </a:r>
            <a:endParaRPr lang="fr-FR" sz="1600" dirty="0">
              <a:solidFill>
                <a:prstClr val="black"/>
              </a:solidFill>
            </a:endParaRPr>
          </a:p>
          <a:p>
            <a:pPr lvl="0">
              <a:defRPr/>
            </a:pPr>
            <a:r>
              <a:rPr lang="en-US" sz="1600" i="1" dirty="0">
                <a:solidFill>
                  <a:srgbClr val="000000"/>
                </a:solidFill>
                <a:latin typeface="Calibri" panose="020F0502020204030204" pitchFamily="34" charset="0"/>
              </a:rPr>
              <a:t>Perform electrical and </a:t>
            </a:r>
            <a:endParaRPr lang="en-US" sz="1600" dirty="0">
              <a:solidFill>
                <a:srgbClr val="000000"/>
              </a:solidFill>
              <a:latin typeface="Calibri" panose="020F0502020204030204" pitchFamily="34" charset="0"/>
            </a:endParaRPr>
          </a:p>
          <a:p>
            <a:pPr lvl="0">
              <a:defRPr/>
            </a:pPr>
            <a:r>
              <a:rPr lang="en-US" sz="1600" i="1" dirty="0">
                <a:solidFill>
                  <a:srgbClr val="000000"/>
                </a:solidFill>
                <a:latin typeface="Calibri" panose="020F0502020204030204" pitchFamily="34" charset="0"/>
              </a:rPr>
              <a:t>mechanical tests of each final CRP in nominal thermodynamic conditions:</a:t>
            </a:r>
            <a:endParaRPr lang="en-US" sz="1600" dirty="0">
              <a:solidFill>
                <a:srgbClr val="000000"/>
              </a:solidFill>
              <a:latin typeface="Calibri" panose="020F0502020204030204" pitchFamily="34" charset="0"/>
            </a:endParaRPr>
          </a:p>
          <a:p>
            <a:pPr marL="285750" lvl="0" indent="-285750">
              <a:buFont typeface="Wingdings" panose="05000000000000000000" pitchFamily="2" charset="2"/>
              <a:buChar char="§"/>
              <a:defRPr/>
            </a:pPr>
            <a:r>
              <a:rPr lang="en-US" sz="1600" dirty="0">
                <a:solidFill>
                  <a:srgbClr val="000000"/>
                </a:solidFill>
                <a:latin typeface="Calibri" panose="020F0502020204030204" pitchFamily="34" charset="0"/>
              </a:rPr>
              <a:t>Characterization of the HV operation of each LEM</a:t>
            </a:r>
          </a:p>
          <a:p>
            <a:pPr marL="285750" lvl="0" indent="-285750">
              <a:buFont typeface="Wingdings" panose="05000000000000000000" pitchFamily="2" charset="2"/>
              <a:buChar char="§"/>
              <a:defRPr/>
            </a:pPr>
            <a:r>
              <a:rPr lang="en-US" sz="1600" dirty="0">
                <a:solidFill>
                  <a:srgbClr val="000000"/>
                </a:solidFill>
                <a:latin typeface="Calibri" panose="020F0502020204030204" pitchFamily="34" charset="0"/>
              </a:rPr>
              <a:t>Characterization of the HV operation of the extraction grid</a:t>
            </a:r>
          </a:p>
          <a:p>
            <a:pPr marL="285750" lvl="0" indent="-285750">
              <a:buFont typeface="Wingdings" panose="05000000000000000000" pitchFamily="2" charset="2"/>
              <a:buChar char="§"/>
              <a:defRPr/>
            </a:pPr>
            <a:r>
              <a:rPr lang="en-US" sz="1600" dirty="0">
                <a:solidFill>
                  <a:srgbClr val="000000"/>
                </a:solidFill>
                <a:latin typeface="Calibri" panose="020F0502020204030204" pitchFamily="34" charset="0"/>
              </a:rPr>
              <a:t>CRP planarity test</a:t>
            </a:r>
          </a:p>
          <a:p>
            <a:pPr marL="285750" lvl="0" indent="-285750">
              <a:buFont typeface="Wingdings" panose="05000000000000000000" pitchFamily="2" charset="2"/>
              <a:buChar char="§"/>
              <a:defRPr/>
            </a:pPr>
            <a:r>
              <a:rPr lang="en-US" sz="1600" dirty="0">
                <a:solidFill>
                  <a:srgbClr val="000000"/>
                </a:solidFill>
                <a:latin typeface="Calibri" panose="020F0502020204030204" pitchFamily="34" charset="0"/>
              </a:rPr>
              <a:t>Test the tensioning of the extraction grid wires</a:t>
            </a:r>
          </a:p>
          <a:p>
            <a:pPr marL="285750" lvl="0" indent="-285750">
              <a:buFont typeface="Wingdings" panose="05000000000000000000" pitchFamily="2" charset="2"/>
              <a:buChar char="§"/>
              <a:defRPr/>
            </a:pPr>
            <a:r>
              <a:rPr lang="en-US" sz="1600" dirty="0">
                <a:solidFill>
                  <a:srgbClr val="000000"/>
                </a:solidFill>
                <a:latin typeface="Calibri" panose="020F0502020204030204" pitchFamily="34" charset="0"/>
              </a:rPr>
              <a:t>Test of the HV contacts and connections (LEM &amp; grid)</a:t>
            </a:r>
            <a:endParaRPr lang="en-US" sz="1600" dirty="0">
              <a:solidFill>
                <a:prstClr val="black"/>
              </a:solidFill>
            </a:endParaRPr>
          </a:p>
          <a:p>
            <a:pPr lvl="0">
              <a:defRPr/>
            </a:pPr>
            <a:endParaRPr lang="fr-FR" sz="1600" dirty="0" smtClean="0">
              <a:solidFill>
                <a:prstClr val="black"/>
              </a:solidFill>
            </a:endParaRPr>
          </a:p>
          <a:p>
            <a:pPr lvl="0">
              <a:defRPr/>
            </a:pPr>
            <a:endParaRPr lang="en-US" sz="1600" dirty="0">
              <a:solidFill>
                <a:prstClr val="black"/>
              </a:solidFill>
            </a:endParaRPr>
          </a:p>
          <a:p>
            <a:endParaRPr lang="fr-FR" sz="1600" dirty="0" smtClean="0"/>
          </a:p>
          <a:p>
            <a:endParaRPr lang="fr-FR" sz="1600" dirty="0" smtClean="0"/>
          </a:p>
        </p:txBody>
      </p:sp>
      <p:pic>
        <p:nvPicPr>
          <p:cNvPr id="11" name="Image 10"/>
          <p:cNvPicPr>
            <a:picLocks noChangeAspect="1"/>
          </p:cNvPicPr>
          <p:nvPr/>
        </p:nvPicPr>
        <p:blipFill>
          <a:blip r:embed="rId2"/>
          <a:stretch>
            <a:fillRect/>
          </a:stretch>
        </p:blipFill>
        <p:spPr>
          <a:xfrm>
            <a:off x="3034970" y="188640"/>
            <a:ext cx="3613774" cy="2848831"/>
          </a:xfrm>
          <a:prstGeom prst="rect">
            <a:avLst/>
          </a:prstGeom>
        </p:spPr>
      </p:pic>
      <p:pic>
        <p:nvPicPr>
          <p:cNvPr id="3" name="2017-01-16 09.49.16.jpg"/>
          <p:cNvPicPr>
            <a:picLocks noChangeAspect="1"/>
          </p:cNvPicPr>
          <p:nvPr/>
        </p:nvPicPr>
        <p:blipFill>
          <a:blip r:embed="rId3">
            <a:extLst/>
          </a:blip>
          <a:stretch>
            <a:fillRect/>
          </a:stretch>
        </p:blipFill>
        <p:spPr>
          <a:xfrm>
            <a:off x="5076056" y="2348880"/>
            <a:ext cx="3976360" cy="2232879"/>
          </a:xfrm>
          <a:prstGeom prst="rect">
            <a:avLst/>
          </a:prstGeom>
          <a:ln w="12700">
            <a:miter lim="400000"/>
          </a:ln>
        </p:spPr>
      </p:pic>
      <p:pic>
        <p:nvPicPr>
          <p:cNvPr id="12" name="Image 11"/>
          <p:cNvPicPr>
            <a:picLocks noChangeAspect="1"/>
          </p:cNvPicPr>
          <p:nvPr/>
        </p:nvPicPr>
        <p:blipFill>
          <a:blip r:embed="rId4"/>
          <a:stretch>
            <a:fillRect/>
          </a:stretch>
        </p:blipFill>
        <p:spPr>
          <a:xfrm>
            <a:off x="6156176" y="4540614"/>
            <a:ext cx="2907277" cy="2173455"/>
          </a:xfrm>
          <a:prstGeom prst="rect">
            <a:avLst/>
          </a:prstGeom>
        </p:spPr>
      </p:pic>
      <p:sp>
        <p:nvSpPr>
          <p:cNvPr id="9" name="Rectangle 8"/>
          <p:cNvSpPr/>
          <p:nvPr/>
        </p:nvSpPr>
        <p:spPr>
          <a:xfrm>
            <a:off x="5832458" y="31904"/>
            <a:ext cx="3312702" cy="369332"/>
          </a:xfrm>
          <a:prstGeom prst="rect">
            <a:avLst/>
          </a:prstGeom>
        </p:spPr>
        <p:txBody>
          <a:bodyPr wrap="none">
            <a:spAutoFit/>
          </a:bodyPr>
          <a:lstStyle/>
          <a:p>
            <a:r>
              <a:rPr lang="en-US" dirty="0">
                <a:solidFill>
                  <a:prstClr val="black"/>
                </a:solidFill>
                <a:hlinkClick r:id="rId5"/>
              </a:rPr>
              <a:t>https://arxiv.org/abs/1806.03317</a:t>
            </a:r>
            <a:endParaRPr lang="en-US" dirty="0"/>
          </a:p>
        </p:txBody>
      </p:sp>
    </p:spTree>
    <p:extLst>
      <p:ext uri="{BB962C8B-B14F-4D97-AF65-F5344CB8AC3E}">
        <p14:creationId xmlns:p14="http://schemas.microsoft.com/office/powerpoint/2010/main" val="2665446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574" y="1812819"/>
            <a:ext cx="3336803" cy="35152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Image 1"/>
          <p:cNvPicPr>
            <a:picLocks noChangeAspect="1"/>
          </p:cNvPicPr>
          <p:nvPr/>
        </p:nvPicPr>
        <p:blipFill>
          <a:blip r:embed="rId3"/>
          <a:stretch>
            <a:fillRect/>
          </a:stretch>
        </p:blipFill>
        <p:spPr>
          <a:xfrm>
            <a:off x="4112245" y="2618910"/>
            <a:ext cx="3939323" cy="2945004"/>
          </a:xfrm>
          <a:prstGeom prst="rect">
            <a:avLst/>
          </a:prstGeom>
        </p:spPr>
      </p:pic>
      <p:sp>
        <p:nvSpPr>
          <p:cNvPr id="5" name="ZoneTexte 4"/>
          <p:cNvSpPr txBox="1"/>
          <p:nvPr/>
        </p:nvSpPr>
        <p:spPr>
          <a:xfrm>
            <a:off x="1167655" y="5306974"/>
            <a:ext cx="1622147" cy="1169551"/>
          </a:xfrm>
          <a:prstGeom prst="rect">
            <a:avLst/>
          </a:prstGeom>
          <a:noFill/>
        </p:spPr>
        <p:txBody>
          <a:bodyPr wrap="square" rtlCol="0">
            <a:spAutoFit/>
          </a:bodyPr>
          <a:lstStyle/>
          <a:p>
            <a:pPr defTabSz="685800">
              <a:defRPr/>
            </a:pPr>
            <a:r>
              <a:rPr lang="en-US" sz="1400" dirty="0">
                <a:solidFill>
                  <a:srgbClr val="000000"/>
                </a:solidFill>
                <a:latin typeface="Arial"/>
                <a:ea typeface="ＭＳ Ｐゴシック"/>
              </a:rPr>
              <a:t>36 cryogenic photomultipliers Hamamatsu R5912-02mod with </a:t>
            </a:r>
            <a:r>
              <a:rPr lang="en-US" sz="1400" dirty="0">
                <a:solidFill>
                  <a:srgbClr val="000000"/>
                </a:solidFill>
                <a:latin typeface="Arial"/>
                <a:ea typeface="ＭＳ Ｐゴシック"/>
              </a:rPr>
              <a:t>WLS </a:t>
            </a:r>
            <a:r>
              <a:rPr lang="en-US" sz="1400" dirty="0">
                <a:solidFill>
                  <a:srgbClr val="000000"/>
                </a:solidFill>
                <a:latin typeface="Arial"/>
                <a:ea typeface="ＭＳ Ｐゴシック"/>
              </a:rPr>
              <a:t>coating</a:t>
            </a:r>
          </a:p>
        </p:txBody>
      </p:sp>
      <p:cxnSp>
        <p:nvCxnSpPr>
          <p:cNvPr id="7" name="Connecteur droit avec flèche 6"/>
          <p:cNvCxnSpPr/>
          <p:nvPr/>
        </p:nvCxnSpPr>
        <p:spPr>
          <a:xfrm>
            <a:off x="3059832" y="4347102"/>
            <a:ext cx="540060" cy="60716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flipV="1">
            <a:off x="4270248" y="4855464"/>
            <a:ext cx="8150" cy="16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endCxn id="12" idx="3"/>
          </p:cNvCxnSpPr>
          <p:nvPr/>
        </p:nvCxnSpPr>
        <p:spPr>
          <a:xfrm>
            <a:off x="2843809" y="3969061"/>
            <a:ext cx="1879195" cy="114392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flipH="1">
            <a:off x="4723004" y="4986023"/>
            <a:ext cx="1273972" cy="276999"/>
          </a:xfrm>
          <a:prstGeom prst="rect">
            <a:avLst/>
          </a:prstGeom>
          <a:noFill/>
        </p:spPr>
        <p:txBody>
          <a:bodyPr wrap="square" rtlCol="0">
            <a:spAutoFit/>
          </a:bodyPr>
          <a:lstStyle/>
          <a:p>
            <a:pPr defTabSz="685800"/>
            <a:r>
              <a:rPr lang="en-US" sz="1200" dirty="0">
                <a:solidFill>
                  <a:srgbClr val="FFFFFF"/>
                </a:solidFill>
                <a:latin typeface="Times New Roman"/>
              </a:rPr>
              <a:t>Cathode modules</a:t>
            </a:r>
            <a:endParaRPr lang="en-US" sz="1200" dirty="0">
              <a:solidFill>
                <a:srgbClr val="FFFFFF"/>
              </a:solidFill>
              <a:latin typeface="Times New Roman"/>
            </a:endParaRPr>
          </a:p>
        </p:txBody>
      </p:sp>
      <p:sp>
        <p:nvSpPr>
          <p:cNvPr id="13" name="ZoneTexte 12"/>
          <p:cNvSpPr txBox="1"/>
          <p:nvPr/>
        </p:nvSpPr>
        <p:spPr>
          <a:xfrm flipH="1">
            <a:off x="4963353" y="3750205"/>
            <a:ext cx="1273972" cy="461665"/>
          </a:xfrm>
          <a:prstGeom prst="rect">
            <a:avLst/>
          </a:prstGeom>
          <a:noFill/>
        </p:spPr>
        <p:txBody>
          <a:bodyPr wrap="square" rtlCol="0">
            <a:spAutoFit/>
          </a:bodyPr>
          <a:lstStyle/>
          <a:p>
            <a:pPr defTabSz="685800"/>
            <a:r>
              <a:rPr lang="en-US" sz="1200" dirty="0">
                <a:solidFill>
                  <a:srgbClr val="FFFFFF"/>
                </a:solidFill>
                <a:latin typeface="Times New Roman"/>
              </a:rPr>
              <a:t>Field Cage modules</a:t>
            </a:r>
            <a:endParaRPr lang="en-US" sz="1200" dirty="0">
              <a:solidFill>
                <a:srgbClr val="FFFFFF"/>
              </a:solidFill>
              <a:latin typeface="Times New Roman"/>
            </a:endParaRPr>
          </a:p>
        </p:txBody>
      </p:sp>
      <p:cxnSp>
        <p:nvCxnSpPr>
          <p:cNvPr id="14" name="Connecteur droit avec flèche 13"/>
          <p:cNvCxnSpPr/>
          <p:nvPr/>
        </p:nvCxnSpPr>
        <p:spPr>
          <a:xfrm>
            <a:off x="3401657" y="3387007"/>
            <a:ext cx="1494380" cy="45509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flipH="1">
            <a:off x="5600338" y="2818586"/>
            <a:ext cx="1273972" cy="461665"/>
          </a:xfrm>
          <a:prstGeom prst="rect">
            <a:avLst/>
          </a:prstGeom>
          <a:noFill/>
        </p:spPr>
        <p:txBody>
          <a:bodyPr wrap="square" rtlCol="0">
            <a:spAutoFit/>
          </a:bodyPr>
          <a:lstStyle/>
          <a:p>
            <a:pPr defTabSz="685800"/>
            <a:r>
              <a:rPr lang="en-US" sz="1200" dirty="0">
                <a:solidFill>
                  <a:srgbClr val="FFFFFF"/>
                </a:solidFill>
                <a:latin typeface="Times New Roman"/>
              </a:rPr>
              <a:t>Charge Readout Planes</a:t>
            </a:r>
            <a:endParaRPr lang="en-US" sz="1200" dirty="0">
              <a:solidFill>
                <a:srgbClr val="FFFFFF"/>
              </a:solidFill>
              <a:latin typeface="Times New Roman"/>
            </a:endParaRPr>
          </a:p>
        </p:txBody>
      </p:sp>
      <p:cxnSp>
        <p:nvCxnSpPr>
          <p:cNvPr id="17" name="Connecteur droit avec flèche 16"/>
          <p:cNvCxnSpPr>
            <a:endCxn id="16" idx="3"/>
          </p:cNvCxnSpPr>
          <p:nvPr/>
        </p:nvCxnSpPr>
        <p:spPr>
          <a:xfrm>
            <a:off x="3530922" y="2718414"/>
            <a:ext cx="2069416" cy="31946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0" y="704731"/>
            <a:ext cx="5072063" cy="584775"/>
          </a:xfrm>
          <a:prstGeom prst="rect">
            <a:avLst/>
          </a:prstGeom>
          <a:noFill/>
        </p:spPr>
        <p:txBody>
          <a:bodyPr wrap="square" rtlCol="0">
            <a:spAutoFit/>
          </a:bodyPr>
          <a:lstStyle/>
          <a:p>
            <a:pPr defTabSz="685800"/>
            <a:r>
              <a:rPr lang="en-US" sz="1600" dirty="0">
                <a:solidFill>
                  <a:srgbClr val="000000"/>
                </a:solidFill>
                <a:latin typeface="Arial" panose="020B0604020202020204" pitchFamily="34" charset="0"/>
                <a:cs typeface="Arial" panose="020B0604020202020204" pitchFamily="34" charset="0"/>
              </a:rPr>
              <a:t>All detector components of </a:t>
            </a:r>
            <a:r>
              <a:rPr lang="en-US" sz="1600" dirty="0" err="1">
                <a:solidFill>
                  <a:srgbClr val="000000"/>
                </a:solidFill>
                <a:latin typeface="Arial" panose="020B0604020202020204" pitchFamily="34" charset="0"/>
                <a:cs typeface="Arial" panose="020B0604020202020204" pitchFamily="34" charset="0"/>
              </a:rPr>
              <a:t>ProtoDUNE</a:t>
            </a:r>
            <a:r>
              <a:rPr lang="en-US" sz="1600" dirty="0">
                <a:solidFill>
                  <a:srgbClr val="000000"/>
                </a:solidFill>
                <a:latin typeface="Arial" panose="020B0604020202020204" pitchFamily="34" charset="0"/>
                <a:cs typeface="Arial" panose="020B0604020202020204" pitchFamily="34" charset="0"/>
              </a:rPr>
              <a:t>-DP installed since March 2019</a:t>
            </a:r>
            <a:endParaRPr lang="en-US" sz="1600" dirty="0">
              <a:solidFill>
                <a:srgbClr val="000000"/>
              </a:solidFill>
              <a:latin typeface="Arial" panose="020B0604020202020204" pitchFamily="34" charset="0"/>
              <a:cs typeface="Arial" panose="020B0604020202020204" pitchFamily="34" charset="0"/>
            </a:endParaRPr>
          </a:p>
        </p:txBody>
      </p:sp>
      <p:pic>
        <p:nvPicPr>
          <p:cNvPr id="20" name="Image 19"/>
          <p:cNvPicPr>
            <a:picLocks noChangeAspect="1"/>
          </p:cNvPicPr>
          <p:nvPr/>
        </p:nvPicPr>
        <p:blipFill>
          <a:blip r:embed="rId4"/>
          <a:stretch>
            <a:fillRect/>
          </a:stretch>
        </p:blipFill>
        <p:spPr>
          <a:xfrm>
            <a:off x="4788025" y="916151"/>
            <a:ext cx="3453857" cy="1702761"/>
          </a:xfrm>
          <a:prstGeom prst="rect">
            <a:avLst/>
          </a:prstGeom>
        </p:spPr>
      </p:pic>
      <p:sp>
        <p:nvSpPr>
          <p:cNvPr id="25" name="ZoneTexte 24"/>
          <p:cNvSpPr txBox="1"/>
          <p:nvPr/>
        </p:nvSpPr>
        <p:spPr>
          <a:xfrm>
            <a:off x="4771925" y="1362834"/>
            <a:ext cx="1150226" cy="577081"/>
          </a:xfrm>
          <a:prstGeom prst="rect">
            <a:avLst/>
          </a:prstGeom>
          <a:noFill/>
        </p:spPr>
        <p:txBody>
          <a:bodyPr wrap="square" rtlCol="0">
            <a:spAutoFit/>
          </a:bodyPr>
          <a:lstStyle/>
          <a:p>
            <a:pPr defTabSz="685800">
              <a:defRPr/>
            </a:pPr>
            <a:r>
              <a:rPr lang="en-US" sz="1050" dirty="0">
                <a:solidFill>
                  <a:srgbClr val="FFFFFF"/>
                </a:solidFill>
                <a:latin typeface="Arial"/>
                <a:ea typeface="ＭＳ Ｐゴシック"/>
              </a:rPr>
              <a:t>Digital electronics in </a:t>
            </a:r>
            <a:r>
              <a:rPr lang="en-US" sz="1050" dirty="0" err="1">
                <a:solidFill>
                  <a:srgbClr val="FFFFFF"/>
                </a:solidFill>
                <a:latin typeface="Arial"/>
                <a:ea typeface="ＭＳ Ｐゴシック"/>
              </a:rPr>
              <a:t>uTCA</a:t>
            </a:r>
            <a:r>
              <a:rPr lang="en-US" sz="1050" dirty="0">
                <a:solidFill>
                  <a:srgbClr val="FFFFFF"/>
                </a:solidFill>
                <a:latin typeface="Arial"/>
                <a:ea typeface="ＭＳ Ｐゴシック"/>
              </a:rPr>
              <a:t> crates</a:t>
            </a:r>
          </a:p>
        </p:txBody>
      </p:sp>
      <p:sp>
        <p:nvSpPr>
          <p:cNvPr id="26" name="ZoneTexte 25"/>
          <p:cNvSpPr txBox="1"/>
          <p:nvPr/>
        </p:nvSpPr>
        <p:spPr>
          <a:xfrm>
            <a:off x="4748092" y="2438940"/>
            <a:ext cx="1779269" cy="415498"/>
          </a:xfrm>
          <a:prstGeom prst="rect">
            <a:avLst/>
          </a:prstGeom>
          <a:noFill/>
        </p:spPr>
        <p:txBody>
          <a:bodyPr wrap="square" rtlCol="0">
            <a:spAutoFit/>
          </a:bodyPr>
          <a:lstStyle/>
          <a:p>
            <a:pPr defTabSz="685800">
              <a:defRPr/>
            </a:pPr>
            <a:r>
              <a:rPr lang="en-US" sz="1050" dirty="0">
                <a:solidFill>
                  <a:srgbClr val="FFFFFF"/>
                </a:solidFill>
                <a:latin typeface="Arial"/>
                <a:ea typeface="ＭＳ Ｐゴシック"/>
              </a:rPr>
              <a:t>Cold FE </a:t>
            </a:r>
            <a:r>
              <a:rPr lang="en-US" sz="1050" dirty="0">
                <a:solidFill>
                  <a:srgbClr val="FFFFFF"/>
                </a:solidFill>
                <a:latin typeface="Arial"/>
                <a:ea typeface="ＭＳ Ｐゴシック"/>
              </a:rPr>
              <a:t>electronics in </a:t>
            </a:r>
          </a:p>
          <a:p>
            <a:pPr defTabSz="685800">
              <a:defRPr/>
            </a:pPr>
            <a:r>
              <a:rPr lang="en-US" sz="1050" dirty="0">
                <a:solidFill>
                  <a:srgbClr val="FFFFFF"/>
                </a:solidFill>
                <a:latin typeface="Arial"/>
                <a:ea typeface="ＭＳ Ｐゴシック"/>
              </a:rPr>
              <a:t>SFT chimneys </a:t>
            </a:r>
            <a:endParaRPr lang="en-US" sz="1050" dirty="0">
              <a:solidFill>
                <a:srgbClr val="FFFFFF"/>
              </a:solidFill>
              <a:latin typeface="Arial"/>
              <a:ea typeface="ＭＳ Ｐゴシック"/>
            </a:endParaRPr>
          </a:p>
        </p:txBody>
      </p:sp>
      <p:cxnSp>
        <p:nvCxnSpPr>
          <p:cNvPr id="27" name="Connecteur droit avec flèche 26"/>
          <p:cNvCxnSpPr/>
          <p:nvPr/>
        </p:nvCxnSpPr>
        <p:spPr>
          <a:xfrm flipV="1">
            <a:off x="3221850" y="2388514"/>
            <a:ext cx="2592288" cy="28897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3221850" y="2223565"/>
            <a:ext cx="1944216" cy="14426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Image 30"/>
          <p:cNvPicPr>
            <a:picLocks noChangeAspect="1"/>
          </p:cNvPicPr>
          <p:nvPr/>
        </p:nvPicPr>
        <p:blipFill>
          <a:blip r:embed="rId5"/>
          <a:stretch>
            <a:fillRect/>
          </a:stretch>
        </p:blipFill>
        <p:spPr>
          <a:xfrm>
            <a:off x="2838275" y="4975269"/>
            <a:ext cx="1213574" cy="910025"/>
          </a:xfrm>
          <a:prstGeom prst="rect">
            <a:avLst/>
          </a:prstGeom>
        </p:spPr>
      </p:pic>
      <p:sp>
        <p:nvSpPr>
          <p:cNvPr id="21" name="ZoneTexte 20"/>
          <p:cNvSpPr txBox="1"/>
          <p:nvPr/>
        </p:nvSpPr>
        <p:spPr>
          <a:xfrm>
            <a:off x="-17877" y="188640"/>
            <a:ext cx="4981229" cy="830997"/>
          </a:xfrm>
          <a:prstGeom prst="rect">
            <a:avLst/>
          </a:prstGeom>
          <a:solidFill>
            <a:schemeClr val="bg1"/>
          </a:solidFill>
        </p:spPr>
        <p:txBody>
          <a:bodyPr wrap="square" rtlCol="0">
            <a:spAutoFit/>
          </a:bodyPr>
          <a:lstStyle/>
          <a:p>
            <a:pPr defTabSz="685800">
              <a:defRPr/>
            </a:pPr>
            <a:r>
              <a:rPr lang="en-US" sz="1600" dirty="0">
                <a:solidFill>
                  <a:srgbClr val="000000"/>
                </a:solidFill>
                <a:latin typeface="Arial"/>
                <a:ea typeface="ＭＳ Ｐゴシック"/>
              </a:rPr>
              <a:t>10 </a:t>
            </a:r>
            <a:r>
              <a:rPr lang="en-US" sz="1600" dirty="0" err="1">
                <a:solidFill>
                  <a:srgbClr val="000000"/>
                </a:solidFill>
                <a:latin typeface="Arial"/>
                <a:ea typeface="ＭＳ Ｐゴシック"/>
              </a:rPr>
              <a:t>kton</a:t>
            </a:r>
            <a:r>
              <a:rPr lang="en-US" sz="1600" dirty="0">
                <a:solidFill>
                  <a:srgbClr val="000000"/>
                </a:solidFill>
                <a:latin typeface="Arial"/>
                <a:ea typeface="ＭＳ Ｐゴシック"/>
              </a:rPr>
              <a:t> </a:t>
            </a:r>
            <a:r>
              <a:rPr lang="en-US" sz="1600" dirty="0">
                <a:solidFill>
                  <a:srgbClr val="000000"/>
                </a:solidFill>
                <a:latin typeface="Arial"/>
                <a:ea typeface="ＭＳ Ｐゴシック"/>
              </a:rPr>
              <a:t>DP design based </a:t>
            </a:r>
            <a:r>
              <a:rPr lang="en-US" sz="1600" dirty="0">
                <a:solidFill>
                  <a:srgbClr val="000000"/>
                </a:solidFill>
                <a:latin typeface="Arial"/>
                <a:ea typeface="ＭＳ Ｐゴシック"/>
              </a:rPr>
              <a:t>on </a:t>
            </a:r>
            <a:r>
              <a:rPr lang="en-US" sz="1600" dirty="0" err="1">
                <a:solidFill>
                  <a:srgbClr val="000000"/>
                </a:solidFill>
                <a:latin typeface="Arial"/>
                <a:ea typeface="ＭＳ Ｐゴシック"/>
              </a:rPr>
              <a:t>protoDUNE</a:t>
            </a:r>
            <a:r>
              <a:rPr lang="en-US" sz="1600" dirty="0">
                <a:solidFill>
                  <a:srgbClr val="000000"/>
                </a:solidFill>
                <a:latin typeface="Arial"/>
                <a:ea typeface="ＭＳ Ｐゴシック"/>
              </a:rPr>
              <a:t> </a:t>
            </a:r>
            <a:r>
              <a:rPr lang="en-US" sz="1600" dirty="0">
                <a:solidFill>
                  <a:srgbClr val="000000"/>
                </a:solidFill>
                <a:latin typeface="Arial"/>
                <a:ea typeface="ＭＳ Ｐゴシック"/>
              </a:rPr>
              <a:t>dual-phase:</a:t>
            </a:r>
            <a:endParaRPr lang="en-US" sz="1600" dirty="0">
              <a:solidFill>
                <a:srgbClr val="000000"/>
              </a:solidFill>
              <a:latin typeface="Arial"/>
              <a:ea typeface="ＭＳ Ｐゴシック"/>
            </a:endParaRPr>
          </a:p>
          <a:p>
            <a:pPr defTabSz="685800">
              <a:defRPr/>
            </a:pPr>
            <a:r>
              <a:rPr lang="en-US" sz="1600" dirty="0" err="1">
                <a:solidFill>
                  <a:srgbClr val="000000"/>
                </a:solidFill>
                <a:latin typeface="Arial"/>
                <a:ea typeface="ＭＳ Ｐゴシック"/>
              </a:rPr>
              <a:t>protoDUNE</a:t>
            </a:r>
            <a:r>
              <a:rPr lang="en-US" sz="1600" dirty="0">
                <a:solidFill>
                  <a:srgbClr val="000000"/>
                </a:solidFill>
                <a:latin typeface="Arial"/>
                <a:ea typeface="ＭＳ Ｐゴシック"/>
              </a:rPr>
              <a:t>-DP 4 Charge Readout Planes </a:t>
            </a:r>
            <a:r>
              <a:rPr lang="en-US" sz="1600" dirty="0">
                <a:solidFill>
                  <a:srgbClr val="000000"/>
                </a:solidFill>
                <a:latin typeface="Arial"/>
                <a:ea typeface="ＭＳ Ｐゴシック"/>
                <a:sym typeface="Wingdings" panose="05000000000000000000" pitchFamily="2" charset="2"/>
              </a:rPr>
              <a:t> </a:t>
            </a:r>
            <a:r>
              <a:rPr lang="en-US" sz="1600" dirty="0">
                <a:solidFill>
                  <a:srgbClr val="000000"/>
                </a:solidFill>
                <a:latin typeface="Arial"/>
                <a:ea typeface="ＭＳ Ｐゴシック"/>
                <a:sym typeface="Wingdings" panose="05000000000000000000" pitchFamily="2" charset="2"/>
              </a:rPr>
              <a:t>1/20 of 10 </a:t>
            </a:r>
            <a:r>
              <a:rPr lang="en-US" sz="1600" dirty="0" err="1">
                <a:solidFill>
                  <a:srgbClr val="000000"/>
                </a:solidFill>
                <a:latin typeface="Arial"/>
                <a:ea typeface="ＭＳ Ｐゴシック"/>
                <a:sym typeface="Wingdings" panose="05000000000000000000" pitchFamily="2" charset="2"/>
              </a:rPr>
              <a:t>kton</a:t>
            </a:r>
            <a:r>
              <a:rPr lang="en-US" sz="1600" dirty="0">
                <a:solidFill>
                  <a:srgbClr val="000000"/>
                </a:solidFill>
                <a:latin typeface="Arial"/>
                <a:ea typeface="ＭＳ Ｐゴシック"/>
                <a:sym typeface="Wingdings" panose="05000000000000000000" pitchFamily="2" charset="2"/>
              </a:rPr>
              <a:t> DP (80 CRPs)</a:t>
            </a:r>
            <a:endParaRPr lang="en-US" sz="1600" dirty="0">
              <a:solidFill>
                <a:srgbClr val="000000"/>
              </a:solidFill>
              <a:latin typeface="Arial"/>
              <a:ea typeface="ＭＳ Ｐゴシック"/>
            </a:endParaRPr>
          </a:p>
        </p:txBody>
      </p:sp>
    </p:spTree>
    <p:extLst>
      <p:ext uri="{BB962C8B-B14F-4D97-AF65-F5344CB8AC3E}">
        <p14:creationId xmlns:p14="http://schemas.microsoft.com/office/powerpoint/2010/main" val="371957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512" y="476672"/>
            <a:ext cx="8864330" cy="3970318"/>
          </a:xfrm>
          <a:prstGeom prst="rect">
            <a:avLst/>
          </a:prstGeom>
        </p:spPr>
        <p:txBody>
          <a:bodyPr wrap="square">
            <a:spAutoFit/>
          </a:bodyPr>
          <a:lstStyle/>
          <a:p>
            <a:pPr marL="160735" indent="-160735" defTabSz="257175" fontAlgn="base">
              <a:spcBef>
                <a:spcPct val="0"/>
              </a:spcBef>
              <a:spcAft>
                <a:spcPct val="0"/>
              </a:spcAft>
              <a:buFont typeface="Wingdings" panose="05000000000000000000" pitchFamily="2" charset="2"/>
              <a:buChar char="ü"/>
            </a:pPr>
            <a:r>
              <a:rPr lang="en-US" sz="1400" dirty="0">
                <a:solidFill>
                  <a:prstClr val="black"/>
                </a:solidFill>
                <a:latin typeface="Calibri"/>
              </a:rPr>
              <a:t>Cryostat filling completed on August </a:t>
            </a:r>
            <a:r>
              <a:rPr lang="en-US" sz="1400" dirty="0" smtClean="0">
                <a:solidFill>
                  <a:prstClr val="black"/>
                </a:solidFill>
                <a:latin typeface="Calibri"/>
              </a:rPr>
              <a:t>9th</a:t>
            </a:r>
            <a:r>
              <a:rPr lang="en-US" sz="1400" dirty="0" smtClean="0">
                <a:solidFill>
                  <a:prstClr val="black"/>
                </a:solidFill>
                <a:latin typeface="Calibri"/>
                <a:sym typeface="Wingdings" panose="05000000000000000000" pitchFamily="2" charset="2"/>
              </a:rPr>
              <a:t>   </a:t>
            </a: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r>
              <a:rPr lang="en-US" sz="1400" dirty="0">
                <a:solidFill>
                  <a:prstClr val="black"/>
                </a:solidFill>
                <a:latin typeface="Calibri"/>
              </a:rPr>
              <a:t>CRPs level meters calibration and alignment activities and HV tests </a:t>
            </a:r>
            <a:endParaRPr lang="en-US" sz="1400" dirty="0" smtClean="0">
              <a:solidFill>
                <a:prstClr val="black"/>
              </a:solidFill>
              <a:latin typeface="Calibri"/>
            </a:endParaRPr>
          </a:p>
          <a:p>
            <a:pPr defTabSz="257175" fontAlgn="base">
              <a:spcBef>
                <a:spcPct val="0"/>
              </a:spcBef>
              <a:spcAft>
                <a:spcPct val="0"/>
              </a:spcAft>
            </a:pPr>
            <a:r>
              <a:rPr lang="en-US" sz="1400" dirty="0" smtClean="0">
                <a:solidFill>
                  <a:prstClr val="black"/>
                </a:solidFill>
                <a:latin typeface="Calibri"/>
              </a:rPr>
              <a:t>performed </a:t>
            </a:r>
            <a:r>
              <a:rPr lang="en-US" sz="1400" dirty="0">
                <a:solidFill>
                  <a:prstClr val="black"/>
                </a:solidFill>
                <a:latin typeface="Calibri"/>
              </a:rPr>
              <a:t>until August 28</a:t>
            </a:r>
            <a:r>
              <a:rPr lang="en-US" sz="1400" baseline="30000" dirty="0">
                <a:solidFill>
                  <a:prstClr val="black"/>
                </a:solidFill>
                <a:latin typeface="Calibri"/>
              </a:rPr>
              <a:t>th</a:t>
            </a:r>
            <a:r>
              <a:rPr lang="en-US" sz="1400" dirty="0">
                <a:solidFill>
                  <a:prstClr val="black"/>
                </a:solidFill>
                <a:latin typeface="Calibri"/>
                <a:sym typeface="Wingdings" panose="05000000000000000000" pitchFamily="2" charset="2"/>
              </a:rPr>
              <a:t> </a:t>
            </a:r>
            <a:r>
              <a:rPr lang="en-US" sz="1400" dirty="0">
                <a:solidFill>
                  <a:prstClr val="black"/>
                </a:solidFill>
                <a:latin typeface="Calibri"/>
                <a:sym typeface="Wingdings" panose="05000000000000000000" pitchFamily="2" charset="2"/>
              </a:rPr>
              <a:t> </a:t>
            </a:r>
            <a:endParaRPr lang="en-US" sz="1400" b="1" dirty="0">
              <a:solidFill>
                <a:prstClr val="black"/>
              </a:solidFill>
              <a:latin typeface="Calibri"/>
            </a:endParaRPr>
          </a:p>
          <a:p>
            <a:pPr defTabSz="257175" fontAlgn="base">
              <a:spcBef>
                <a:spcPct val="0"/>
              </a:spcBef>
              <a:spcAft>
                <a:spcPct val="0"/>
              </a:spcAft>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r>
              <a:rPr lang="en-US" sz="1400" b="1" dirty="0">
                <a:solidFill>
                  <a:prstClr val="black"/>
                </a:solidFill>
                <a:latin typeface="Calibri"/>
              </a:rPr>
              <a:t>Observation of first short tracks on 29/8</a:t>
            </a:r>
            <a:r>
              <a:rPr lang="en-US" sz="1400" dirty="0">
                <a:solidFill>
                  <a:prstClr val="black"/>
                </a:solidFill>
                <a:latin typeface="Calibri"/>
              </a:rPr>
              <a:t> with CRP1 LEMs brought to 2.9 kV </a:t>
            </a:r>
            <a:r>
              <a:rPr lang="en-US" sz="1400" dirty="0" smtClean="0">
                <a:solidFill>
                  <a:prstClr val="black"/>
                </a:solidFill>
                <a:latin typeface="Symbol" panose="05050102010706020507" pitchFamily="18" charset="2"/>
              </a:rPr>
              <a:t>D</a:t>
            </a:r>
            <a:r>
              <a:rPr lang="en-US" sz="1400" dirty="0" smtClean="0">
                <a:solidFill>
                  <a:prstClr val="black"/>
                </a:solidFill>
                <a:latin typeface="Calibri"/>
              </a:rPr>
              <a:t>V </a:t>
            </a:r>
          </a:p>
          <a:p>
            <a:pPr defTabSz="257175" fontAlgn="base">
              <a:spcBef>
                <a:spcPct val="0"/>
              </a:spcBef>
              <a:spcAft>
                <a:spcPct val="0"/>
              </a:spcAft>
            </a:pPr>
            <a:r>
              <a:rPr lang="en-US" sz="1400" dirty="0" smtClean="0">
                <a:solidFill>
                  <a:prstClr val="black"/>
                </a:solidFill>
                <a:latin typeface="Calibri"/>
              </a:rPr>
              <a:t>grid </a:t>
            </a:r>
            <a:r>
              <a:rPr lang="en-US" sz="1400" dirty="0">
                <a:solidFill>
                  <a:prstClr val="black"/>
                </a:solidFill>
                <a:latin typeface="Calibri"/>
              </a:rPr>
              <a:t>voltage 6kV, electrons lifetime 200 us</a:t>
            </a: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endParaRPr lang="en-US" sz="1400" dirty="0">
              <a:solidFill>
                <a:prstClr val="black"/>
              </a:solidFill>
              <a:latin typeface="Calibri"/>
            </a:endParaRPr>
          </a:p>
          <a:p>
            <a:pPr defTabSz="257175" fontAlgn="base">
              <a:spcBef>
                <a:spcPct val="0"/>
              </a:spcBef>
              <a:spcAft>
                <a:spcPct val="0"/>
              </a:spcAft>
            </a:pPr>
            <a:endParaRPr lang="en-US" sz="1400" dirty="0">
              <a:solidFill>
                <a:prstClr val="black"/>
              </a:solidFill>
              <a:latin typeface="Calibri"/>
            </a:endParaRPr>
          </a:p>
          <a:p>
            <a:pPr marL="160735" indent="-160735" defTabSz="257175" fontAlgn="base">
              <a:spcBef>
                <a:spcPct val="0"/>
              </a:spcBef>
              <a:spcAft>
                <a:spcPct val="0"/>
              </a:spcAft>
              <a:buFont typeface="Wingdings" panose="05000000000000000000" pitchFamily="2" charset="2"/>
              <a:buChar char="ü"/>
            </a:pPr>
            <a:r>
              <a:rPr lang="fr-FR" sz="1400" b="1" dirty="0" err="1" smtClean="0">
                <a:solidFill>
                  <a:prstClr val="black"/>
                </a:solidFill>
                <a:latin typeface="Calibri"/>
              </a:rPr>
              <a:t>Gradual</a:t>
            </a:r>
            <a:r>
              <a:rPr lang="fr-FR" sz="1400" b="1" dirty="0" smtClean="0">
                <a:solidFill>
                  <a:prstClr val="black"/>
                </a:solidFill>
                <a:latin typeface="Calibri"/>
              </a:rPr>
              <a:t> </a:t>
            </a:r>
            <a:r>
              <a:rPr lang="fr-FR" sz="1400" b="1" dirty="0" err="1" smtClean="0">
                <a:solidFill>
                  <a:prstClr val="black"/>
                </a:solidFill>
                <a:latin typeface="Calibri"/>
              </a:rPr>
              <a:t>increase</a:t>
            </a:r>
            <a:r>
              <a:rPr lang="fr-FR" sz="1400" b="1" dirty="0" smtClean="0">
                <a:solidFill>
                  <a:prstClr val="black"/>
                </a:solidFill>
                <a:latin typeface="Calibri"/>
              </a:rPr>
              <a:t> of running conditions </a:t>
            </a:r>
          </a:p>
          <a:p>
            <a:pPr defTabSz="257175" fontAlgn="base">
              <a:spcBef>
                <a:spcPct val="0"/>
              </a:spcBef>
              <a:spcAft>
                <a:spcPct val="0"/>
              </a:spcAft>
            </a:pPr>
            <a:r>
              <a:rPr lang="fr-FR" sz="1400" b="1" dirty="0" err="1" smtClean="0">
                <a:solidFill>
                  <a:prstClr val="black"/>
                </a:solidFill>
                <a:latin typeface="Calibri"/>
              </a:rPr>
              <a:t>events</a:t>
            </a:r>
            <a:r>
              <a:rPr lang="fr-FR" sz="1400" b="1" dirty="0" smtClean="0">
                <a:solidFill>
                  <a:prstClr val="black"/>
                </a:solidFill>
                <a:latin typeface="Calibri"/>
              </a:rPr>
              <a:t> </a:t>
            </a:r>
            <a:r>
              <a:rPr lang="fr-FR" sz="1400" b="1" dirty="0" err="1" smtClean="0">
                <a:solidFill>
                  <a:prstClr val="black"/>
                </a:solidFill>
                <a:latin typeface="Calibri"/>
              </a:rPr>
              <a:t>taken</a:t>
            </a:r>
            <a:r>
              <a:rPr lang="fr-FR" sz="1400" b="1" dirty="0" smtClean="0">
                <a:solidFill>
                  <a:prstClr val="black"/>
                </a:solidFill>
                <a:latin typeface="Calibri"/>
              </a:rPr>
              <a:t> </a:t>
            </a:r>
            <a:r>
              <a:rPr lang="fr-FR" sz="1400" b="1" dirty="0" err="1" smtClean="0">
                <a:solidFill>
                  <a:prstClr val="black"/>
                </a:solidFill>
                <a:latin typeface="Calibri"/>
              </a:rPr>
              <a:t>with</a:t>
            </a:r>
            <a:r>
              <a:rPr lang="fr-FR" sz="1400" b="1" dirty="0">
                <a:solidFill>
                  <a:prstClr val="black"/>
                </a:solidFill>
                <a:latin typeface="Calibri"/>
              </a:rPr>
              <a:t> </a:t>
            </a:r>
            <a:r>
              <a:rPr lang="en-US" sz="1400" dirty="0" smtClean="0">
                <a:solidFill>
                  <a:prstClr val="black"/>
                </a:solidFill>
                <a:latin typeface="Calibri"/>
              </a:rPr>
              <a:t>LEMs @ 3.2 </a:t>
            </a:r>
            <a:r>
              <a:rPr lang="en-US" sz="1400" dirty="0">
                <a:solidFill>
                  <a:prstClr val="black"/>
                </a:solidFill>
                <a:latin typeface="Calibri"/>
              </a:rPr>
              <a:t>kV </a:t>
            </a:r>
            <a:r>
              <a:rPr lang="en-US" sz="1400" dirty="0" smtClean="0">
                <a:solidFill>
                  <a:prstClr val="black"/>
                </a:solidFill>
                <a:latin typeface="Symbol" panose="05050102010706020507" pitchFamily="18" charset="2"/>
              </a:rPr>
              <a:t>D</a:t>
            </a:r>
            <a:r>
              <a:rPr lang="en-US" sz="1400" dirty="0" smtClean="0">
                <a:solidFill>
                  <a:prstClr val="black"/>
                </a:solidFill>
                <a:latin typeface="Calibri"/>
              </a:rPr>
              <a:t>V, </a:t>
            </a:r>
          </a:p>
          <a:p>
            <a:pPr defTabSz="257175" fontAlgn="base">
              <a:spcBef>
                <a:spcPct val="0"/>
              </a:spcBef>
              <a:spcAft>
                <a:spcPct val="0"/>
              </a:spcAft>
            </a:pPr>
            <a:r>
              <a:rPr lang="en-US" sz="1400" dirty="0" smtClean="0">
                <a:solidFill>
                  <a:prstClr val="black"/>
                </a:solidFill>
                <a:latin typeface="Calibri"/>
              </a:rPr>
              <a:t>commissioning in progress, &gt; 1.2 M events collected</a:t>
            </a:r>
            <a:endParaRPr lang="fr-FR" sz="1400" b="1" dirty="0" smtClean="0">
              <a:solidFill>
                <a:prstClr val="black"/>
              </a:solidFill>
              <a:latin typeface="Calibri"/>
            </a:endParaRPr>
          </a:p>
          <a:p>
            <a:pPr defTabSz="257175" fontAlgn="base">
              <a:spcBef>
                <a:spcPct val="0"/>
              </a:spcBef>
              <a:spcAft>
                <a:spcPct val="0"/>
              </a:spcAft>
            </a:pPr>
            <a:endParaRPr lang="fr-FR" sz="1400" b="1" dirty="0" smtClean="0">
              <a:solidFill>
                <a:prstClr val="black"/>
              </a:solidFill>
              <a:latin typeface="Calibri"/>
            </a:endParaRPr>
          </a:p>
          <a:p>
            <a:pPr defTabSz="257175" fontAlgn="base">
              <a:spcBef>
                <a:spcPct val="0"/>
              </a:spcBef>
              <a:spcAft>
                <a:spcPct val="0"/>
              </a:spcAft>
            </a:pPr>
            <a:r>
              <a:rPr lang="fr-FR" sz="1400" b="1" dirty="0" smtClean="0">
                <a:solidFill>
                  <a:prstClr val="black"/>
                </a:solidFill>
                <a:latin typeface="Calibri"/>
              </a:rPr>
              <a:t> </a:t>
            </a:r>
            <a:endParaRPr lang="en-US" sz="1400" dirty="0">
              <a:solidFill>
                <a:prstClr val="black"/>
              </a:solidFill>
              <a:latin typeface="Calibri"/>
            </a:endParaRPr>
          </a:p>
        </p:txBody>
      </p:sp>
      <p:sp>
        <p:nvSpPr>
          <p:cNvPr id="8" name="ZoneTexte 7"/>
          <p:cNvSpPr txBox="1"/>
          <p:nvPr/>
        </p:nvSpPr>
        <p:spPr>
          <a:xfrm>
            <a:off x="24664" y="116632"/>
            <a:ext cx="3791551" cy="369332"/>
          </a:xfrm>
          <a:prstGeom prst="rect">
            <a:avLst/>
          </a:prstGeom>
          <a:noFill/>
          <a:ln w="19050">
            <a:solidFill>
              <a:srgbClr val="B65A1F"/>
            </a:solidFill>
          </a:ln>
        </p:spPr>
        <p:txBody>
          <a:bodyPr wrap="none" rtlCol="0">
            <a:spAutoFit/>
          </a:bodyPr>
          <a:lstStyle/>
          <a:p>
            <a:pPr defTabSz="342900" fontAlgn="base">
              <a:spcBef>
                <a:spcPct val="0"/>
              </a:spcBef>
              <a:spcAft>
                <a:spcPct val="0"/>
              </a:spcAft>
            </a:pPr>
            <a:r>
              <a:rPr lang="fr-FR" dirty="0" err="1" smtClean="0">
                <a:solidFill>
                  <a:srgbClr val="B65A1F"/>
                </a:solidFill>
                <a:latin typeface="Calibri" charset="0"/>
              </a:rPr>
              <a:t>ProtoDUNE</a:t>
            </a:r>
            <a:r>
              <a:rPr lang="fr-FR" dirty="0" smtClean="0">
                <a:solidFill>
                  <a:srgbClr val="B65A1F"/>
                </a:solidFill>
                <a:latin typeface="Calibri" charset="0"/>
              </a:rPr>
              <a:t> dual-phase </a:t>
            </a:r>
            <a:r>
              <a:rPr lang="fr-FR" dirty="0" err="1" smtClean="0">
                <a:solidFill>
                  <a:srgbClr val="B65A1F"/>
                </a:solidFill>
                <a:latin typeface="Calibri" charset="0"/>
              </a:rPr>
              <a:t>commissioning</a:t>
            </a:r>
            <a:endParaRPr lang="en-US" dirty="0">
              <a:solidFill>
                <a:srgbClr val="B65A1F"/>
              </a:solidFill>
              <a:latin typeface="Calibri" charset="0"/>
            </a:endParaRPr>
          </a:p>
        </p:txBody>
      </p:sp>
      <p:sp>
        <p:nvSpPr>
          <p:cNvPr id="10" name="ZoneTexte 9"/>
          <p:cNvSpPr txBox="1"/>
          <p:nvPr/>
        </p:nvSpPr>
        <p:spPr>
          <a:xfrm flipH="1">
            <a:off x="611560" y="2201089"/>
            <a:ext cx="2025968" cy="507831"/>
          </a:xfrm>
          <a:prstGeom prst="rect">
            <a:avLst/>
          </a:prstGeom>
          <a:noFill/>
        </p:spPr>
        <p:txBody>
          <a:bodyPr wrap="square" rtlCol="0">
            <a:spAutoFit/>
          </a:bodyPr>
          <a:lstStyle/>
          <a:p>
            <a:pPr defTabSz="257175" fontAlgn="base">
              <a:spcBef>
                <a:spcPct val="0"/>
              </a:spcBef>
              <a:spcAft>
                <a:spcPct val="0"/>
              </a:spcAft>
            </a:pPr>
            <a:r>
              <a:rPr lang="en-US" sz="1350" b="1" dirty="0">
                <a:solidFill>
                  <a:prstClr val="black"/>
                </a:solidFill>
                <a:latin typeface="Calibri"/>
              </a:rPr>
              <a:t>One of the very first tracks</a:t>
            </a:r>
          </a:p>
        </p:txBody>
      </p:sp>
      <p:sp>
        <p:nvSpPr>
          <p:cNvPr id="11" name="Flèche droite 10"/>
          <p:cNvSpPr/>
          <p:nvPr/>
        </p:nvSpPr>
        <p:spPr>
          <a:xfrm>
            <a:off x="2418611" y="2273097"/>
            <a:ext cx="497205" cy="132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257175" fontAlgn="base">
              <a:spcBef>
                <a:spcPct val="0"/>
              </a:spcBef>
              <a:spcAft>
                <a:spcPct val="0"/>
              </a:spcAft>
            </a:pPr>
            <a:endParaRPr lang="en-US" sz="1350" dirty="0">
              <a:solidFill>
                <a:prstClr val="white"/>
              </a:solidFill>
              <a:latin typeface="Calibri"/>
            </a:endParaRPr>
          </a:p>
        </p:txBody>
      </p:sp>
      <p:pic>
        <p:nvPicPr>
          <p:cNvPr id="2" name="Imag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81032" y="1959430"/>
            <a:ext cx="1877916" cy="945029"/>
          </a:xfrm>
          <a:prstGeom prst="rect">
            <a:avLst/>
          </a:prstGeom>
        </p:spPr>
      </p:pic>
      <p:sp>
        <p:nvSpPr>
          <p:cNvPr id="3" name="Espace réservé du numéro de diapositive 2"/>
          <p:cNvSpPr>
            <a:spLocks noGrp="1"/>
          </p:cNvSpPr>
          <p:nvPr>
            <p:ph type="sldNum" sz="quarter" idx="12"/>
          </p:nvPr>
        </p:nvSpPr>
        <p:spPr/>
        <p:txBody>
          <a:bodyPr/>
          <a:lstStyle/>
          <a:p>
            <a:pPr defTabSz="342900">
              <a:defRPr/>
            </a:pPr>
            <a:fld id="{04D63576-D99D-4F5A-9303-254015D0EE0C}" type="slidenum">
              <a:rPr lang="fr-BE"/>
              <a:pPr defTabSz="342900">
                <a:defRPr/>
              </a:pPr>
              <a:t>22</a:t>
            </a:fld>
            <a:endParaRPr lang="fr-BE"/>
          </a:p>
        </p:txBody>
      </p:sp>
      <p:pic>
        <p:nvPicPr>
          <p:cNvPr id="13"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27384"/>
            <a:ext cx="3192246" cy="1795638"/>
          </a:xfrm>
          <a:prstGeom prst="rect">
            <a:avLst/>
          </a:prstGeom>
        </p:spPr>
      </p:pic>
      <p:pic>
        <p:nvPicPr>
          <p:cNvPr id="14" name="Image 13"/>
          <p:cNvPicPr>
            <a:picLocks noChangeAspect="1"/>
          </p:cNvPicPr>
          <p:nvPr/>
        </p:nvPicPr>
        <p:blipFill>
          <a:blip r:embed="rId4"/>
          <a:stretch>
            <a:fillRect/>
          </a:stretch>
        </p:blipFill>
        <p:spPr>
          <a:xfrm>
            <a:off x="1" y="4951046"/>
            <a:ext cx="5013830" cy="1922882"/>
          </a:xfrm>
          <a:prstGeom prst="rect">
            <a:avLst/>
          </a:prstGeom>
        </p:spPr>
      </p:pic>
      <p:pic>
        <p:nvPicPr>
          <p:cNvPr id="12" name="Image 11"/>
          <p:cNvPicPr>
            <a:picLocks noChangeAspect="1"/>
          </p:cNvPicPr>
          <p:nvPr/>
        </p:nvPicPr>
        <p:blipFill>
          <a:blip r:embed="rId5"/>
          <a:stretch>
            <a:fillRect/>
          </a:stretch>
        </p:blipFill>
        <p:spPr>
          <a:xfrm>
            <a:off x="3923928" y="3002590"/>
            <a:ext cx="5065818" cy="2730666"/>
          </a:xfrm>
          <a:prstGeom prst="rect">
            <a:avLst/>
          </a:prstGeom>
        </p:spPr>
      </p:pic>
    </p:spTree>
    <p:extLst>
      <p:ext uri="{BB962C8B-B14F-4D97-AF65-F5344CB8AC3E}">
        <p14:creationId xmlns:p14="http://schemas.microsoft.com/office/powerpoint/2010/main" val="2610324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86618"/>
            <a:ext cx="8784976"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CEA/</a:t>
            </a:r>
            <a:r>
              <a:rPr lang="en-US" sz="1600" dirty="0" err="1" smtClean="0"/>
              <a:t>Irfu</a:t>
            </a:r>
            <a:r>
              <a:rPr lang="en-US" sz="1600" dirty="0" smtClean="0"/>
              <a:t> and IN2P3 DUNE groups have been involved in </a:t>
            </a:r>
            <a:r>
              <a:rPr lang="en-US" sz="1600" dirty="0" err="1" smtClean="0"/>
              <a:t>ProtoDUNE</a:t>
            </a:r>
            <a:r>
              <a:rPr lang="en-US" sz="1600" dirty="0" smtClean="0"/>
              <a:t>-DP (formerly known as WA105) since 2013 and in DUNE since its creation (2014-2015)</a:t>
            </a:r>
          </a:p>
          <a:p>
            <a:pPr marL="285750" indent="-285750">
              <a:buFont typeface="Arial" panose="020B0604020202020204" pitchFamily="34" charset="0"/>
              <a:buChar char="•"/>
            </a:pPr>
            <a:r>
              <a:rPr lang="en-US" sz="1600" dirty="0" smtClean="0"/>
              <a:t>Current IN2P3 groups </a:t>
            </a:r>
            <a:r>
              <a:rPr lang="en-US" sz="1600" b="1" dirty="0" smtClean="0"/>
              <a:t>APC, IP2I, LAL, LAPP, LPSC </a:t>
            </a:r>
            <a:r>
              <a:rPr lang="en-US" sz="1600" dirty="0" smtClean="0"/>
              <a:t>(involvement in </a:t>
            </a:r>
            <a:r>
              <a:rPr lang="en-US" sz="1600" b="1" dirty="0" smtClean="0"/>
              <a:t>DUNE dual-phase detector, computing and physics analysis</a:t>
            </a:r>
            <a:r>
              <a:rPr lang="en-US" sz="1600" dirty="0" smtClean="0"/>
              <a:t>)</a:t>
            </a:r>
          </a:p>
          <a:p>
            <a:pPr marL="285750" indent="-285750">
              <a:buFont typeface="Arial" panose="020B0604020202020204" pitchFamily="34" charset="0"/>
              <a:buChar char="•"/>
            </a:pPr>
            <a:r>
              <a:rPr lang="en-US" sz="1600" dirty="0" smtClean="0"/>
              <a:t>Inscription  of DUNE to TGIR roadmap March 2018</a:t>
            </a:r>
          </a:p>
          <a:p>
            <a:pPr marL="285750" indent="-285750">
              <a:buFont typeface="Arial" panose="020B0604020202020204" pitchFamily="34" charset="0"/>
              <a:buChar char="•"/>
            </a:pPr>
            <a:r>
              <a:rPr lang="en-US" sz="1600" dirty="0" smtClean="0"/>
              <a:t>DUNE project reviewed by CS-IN2P3 June 2018</a:t>
            </a:r>
          </a:p>
          <a:p>
            <a:pPr marL="285750" indent="-285750">
              <a:buFont typeface="Arial" panose="020B0604020202020204" pitchFamily="34" charset="0"/>
              <a:buChar char="•"/>
            </a:pPr>
            <a:r>
              <a:rPr lang="en-US" sz="1600" dirty="0" smtClean="0"/>
              <a:t>CEA/IN2P3 TGIR project for DUNE+ PIP II being reviewed by the </a:t>
            </a:r>
          </a:p>
          <a:p>
            <a:r>
              <a:rPr lang="en-US" sz="1600" dirty="0" smtClean="0"/>
              <a:t>HC TGIR</a:t>
            </a:r>
          </a:p>
        </p:txBody>
      </p:sp>
      <p:pic>
        <p:nvPicPr>
          <p:cNvPr id="3" name="Image 2"/>
          <p:cNvPicPr>
            <a:picLocks noChangeAspect="1"/>
          </p:cNvPicPr>
          <p:nvPr/>
        </p:nvPicPr>
        <p:blipFill>
          <a:blip r:embed="rId2"/>
          <a:stretch>
            <a:fillRect/>
          </a:stretch>
        </p:blipFill>
        <p:spPr>
          <a:xfrm>
            <a:off x="-9734" y="2208887"/>
            <a:ext cx="4772472" cy="1718735"/>
          </a:xfrm>
          <a:prstGeom prst="rect">
            <a:avLst/>
          </a:prstGeom>
        </p:spPr>
      </p:pic>
      <p:pic>
        <p:nvPicPr>
          <p:cNvPr id="4" name="Image 3"/>
          <p:cNvPicPr>
            <a:picLocks noChangeAspect="1"/>
          </p:cNvPicPr>
          <p:nvPr/>
        </p:nvPicPr>
        <p:blipFill>
          <a:blip r:embed="rId3"/>
          <a:stretch>
            <a:fillRect/>
          </a:stretch>
        </p:blipFill>
        <p:spPr>
          <a:xfrm>
            <a:off x="131552" y="4012273"/>
            <a:ext cx="2051197" cy="1360943"/>
          </a:xfrm>
          <a:prstGeom prst="rect">
            <a:avLst/>
          </a:prstGeom>
        </p:spPr>
      </p:pic>
      <p:sp>
        <p:nvSpPr>
          <p:cNvPr id="5" name="ZoneTexte 4"/>
          <p:cNvSpPr txBox="1"/>
          <p:nvPr/>
        </p:nvSpPr>
        <p:spPr>
          <a:xfrm>
            <a:off x="2195736" y="4030573"/>
            <a:ext cx="2196055" cy="338554"/>
          </a:xfrm>
          <a:prstGeom prst="rect">
            <a:avLst/>
          </a:prstGeom>
          <a:noFill/>
        </p:spPr>
        <p:txBody>
          <a:bodyPr wrap="square" rtlCol="0">
            <a:spAutoFit/>
          </a:bodyPr>
          <a:lstStyle/>
          <a:p>
            <a:r>
              <a:rPr lang="en-US" sz="1600" b="1" dirty="0" smtClean="0"/>
              <a:t>LEM/anodes</a:t>
            </a:r>
            <a:endParaRPr lang="en-US" sz="1600" b="1" dirty="0"/>
          </a:p>
        </p:txBody>
      </p:sp>
      <p:pic>
        <p:nvPicPr>
          <p:cNvPr id="6" name="Image 5"/>
          <p:cNvPicPr>
            <a:picLocks noChangeAspect="1"/>
          </p:cNvPicPr>
          <p:nvPr/>
        </p:nvPicPr>
        <p:blipFill>
          <a:blip r:embed="rId4"/>
          <a:stretch>
            <a:fillRect/>
          </a:stretch>
        </p:blipFill>
        <p:spPr>
          <a:xfrm>
            <a:off x="6201052" y="980728"/>
            <a:ext cx="2758023" cy="3527527"/>
          </a:xfrm>
          <a:prstGeom prst="rect">
            <a:avLst/>
          </a:prstGeom>
        </p:spPr>
      </p:pic>
      <p:sp>
        <p:nvSpPr>
          <p:cNvPr id="7" name="ZoneTexte 6"/>
          <p:cNvSpPr txBox="1"/>
          <p:nvPr/>
        </p:nvSpPr>
        <p:spPr>
          <a:xfrm>
            <a:off x="4902546" y="2105561"/>
            <a:ext cx="1397646" cy="1323439"/>
          </a:xfrm>
          <a:prstGeom prst="rect">
            <a:avLst/>
          </a:prstGeom>
          <a:noFill/>
        </p:spPr>
        <p:txBody>
          <a:bodyPr wrap="square" rtlCol="0">
            <a:spAutoFit/>
          </a:bodyPr>
          <a:lstStyle/>
          <a:p>
            <a:r>
              <a:rPr lang="en-US" sz="1600" b="1" dirty="0" smtClean="0"/>
              <a:t>C</a:t>
            </a:r>
            <a:r>
              <a:rPr lang="en-US" sz="1600" b="1" dirty="0" smtClean="0"/>
              <a:t>harge readout analog/digital electronics, DAQ</a:t>
            </a:r>
            <a:endParaRPr lang="en-US" sz="1600" b="1" dirty="0"/>
          </a:p>
        </p:txBody>
      </p:sp>
      <p:pic>
        <p:nvPicPr>
          <p:cNvPr id="8" name="Image 7"/>
          <p:cNvPicPr>
            <a:picLocks noChangeAspect="1"/>
          </p:cNvPicPr>
          <p:nvPr/>
        </p:nvPicPr>
        <p:blipFill>
          <a:blip r:embed="rId5"/>
          <a:stretch>
            <a:fillRect/>
          </a:stretch>
        </p:blipFill>
        <p:spPr>
          <a:xfrm>
            <a:off x="80121" y="5379567"/>
            <a:ext cx="2421141" cy="1433809"/>
          </a:xfrm>
          <a:prstGeom prst="rect">
            <a:avLst/>
          </a:prstGeom>
        </p:spPr>
      </p:pic>
      <p:sp>
        <p:nvSpPr>
          <p:cNvPr id="9" name="ZoneTexte 8"/>
          <p:cNvSpPr txBox="1"/>
          <p:nvPr/>
        </p:nvSpPr>
        <p:spPr>
          <a:xfrm>
            <a:off x="2653867" y="5323274"/>
            <a:ext cx="2845647" cy="584775"/>
          </a:xfrm>
          <a:prstGeom prst="rect">
            <a:avLst/>
          </a:prstGeom>
          <a:noFill/>
        </p:spPr>
        <p:txBody>
          <a:bodyPr wrap="square" rtlCol="0">
            <a:spAutoFit/>
          </a:bodyPr>
          <a:lstStyle/>
          <a:p>
            <a:endParaRPr lang="en-US" sz="1600" b="1" dirty="0" smtClean="0"/>
          </a:p>
          <a:p>
            <a:r>
              <a:rPr lang="en-US" sz="1600" b="1" dirty="0" smtClean="0"/>
              <a:t>Light readout electronics</a:t>
            </a:r>
            <a:endParaRPr lang="en-US" sz="1600" b="1" dirty="0"/>
          </a:p>
        </p:txBody>
      </p:sp>
      <p:pic>
        <p:nvPicPr>
          <p:cNvPr id="10" name="Image 9"/>
          <p:cNvPicPr>
            <a:picLocks noChangeAspect="1"/>
          </p:cNvPicPr>
          <p:nvPr/>
        </p:nvPicPr>
        <p:blipFill>
          <a:blip r:embed="rId6"/>
          <a:stretch>
            <a:fillRect/>
          </a:stretch>
        </p:blipFill>
        <p:spPr>
          <a:xfrm>
            <a:off x="5508104" y="4571165"/>
            <a:ext cx="3059832" cy="2283394"/>
          </a:xfrm>
          <a:prstGeom prst="rect">
            <a:avLst/>
          </a:prstGeom>
        </p:spPr>
      </p:pic>
      <p:sp>
        <p:nvSpPr>
          <p:cNvPr id="11" name="ZoneTexte 10"/>
          <p:cNvSpPr txBox="1"/>
          <p:nvPr/>
        </p:nvSpPr>
        <p:spPr>
          <a:xfrm>
            <a:off x="3131840" y="6237312"/>
            <a:ext cx="2125567" cy="584775"/>
          </a:xfrm>
          <a:prstGeom prst="rect">
            <a:avLst/>
          </a:prstGeom>
          <a:noFill/>
        </p:spPr>
        <p:txBody>
          <a:bodyPr wrap="square" rtlCol="0">
            <a:spAutoFit/>
          </a:bodyPr>
          <a:lstStyle/>
          <a:p>
            <a:endParaRPr lang="en-US" sz="1600" b="1" dirty="0" smtClean="0"/>
          </a:p>
          <a:p>
            <a:r>
              <a:rPr lang="en-US" sz="1600" b="1" dirty="0" smtClean="0"/>
              <a:t>Charge Readout Planes</a:t>
            </a:r>
            <a:endParaRPr lang="en-US" sz="1600" b="1" dirty="0"/>
          </a:p>
        </p:txBody>
      </p:sp>
    </p:spTree>
    <p:extLst>
      <p:ext uri="{BB962C8B-B14F-4D97-AF65-F5344CB8AC3E}">
        <p14:creationId xmlns:p14="http://schemas.microsoft.com/office/powerpoint/2010/main" val="3866658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11560" y="188640"/>
            <a:ext cx="7096125" cy="4981575"/>
          </a:xfrm>
          <a:prstGeom prst="rect">
            <a:avLst/>
          </a:prstGeom>
        </p:spPr>
      </p:pic>
      <p:sp>
        <p:nvSpPr>
          <p:cNvPr id="4" name="ZoneTexte 3"/>
          <p:cNvSpPr txBox="1"/>
          <p:nvPr/>
        </p:nvSpPr>
        <p:spPr>
          <a:xfrm>
            <a:off x="251520" y="5170215"/>
            <a:ext cx="4968552" cy="1200329"/>
          </a:xfrm>
          <a:prstGeom prst="rect">
            <a:avLst/>
          </a:prstGeom>
          <a:noFill/>
        </p:spPr>
        <p:txBody>
          <a:bodyPr wrap="square" rtlCol="0">
            <a:spAutoFit/>
          </a:bodyPr>
          <a:lstStyle/>
          <a:p>
            <a:r>
              <a:rPr lang="fr-FR" dirty="0" smtClean="0"/>
              <a:t>Far Detector:</a:t>
            </a:r>
          </a:p>
          <a:p>
            <a:pPr marL="285750" indent="-285750">
              <a:buFont typeface="Arial" panose="020B0604020202020204" pitchFamily="34" charset="0"/>
              <a:buChar char="•"/>
            </a:pPr>
            <a:r>
              <a:rPr lang="fr-FR" dirty="0" err="1" smtClean="0"/>
              <a:t>Intermediate</a:t>
            </a:r>
            <a:r>
              <a:rPr lang="fr-FR" dirty="0" smtClean="0"/>
              <a:t> Design Report (</a:t>
            </a:r>
            <a:r>
              <a:rPr lang="fr-FR" dirty="0" err="1" smtClean="0"/>
              <a:t>Summer</a:t>
            </a:r>
            <a:r>
              <a:rPr lang="fr-FR" dirty="0" smtClean="0"/>
              <a:t> 2018)</a:t>
            </a:r>
          </a:p>
          <a:p>
            <a:pPr marL="285750" indent="-285750">
              <a:buFont typeface="Arial" panose="020B0604020202020204" pitchFamily="34" charset="0"/>
              <a:buChar char="•"/>
            </a:pPr>
            <a:r>
              <a:rPr lang="fr-FR" dirty="0" err="1" smtClean="0"/>
              <a:t>Technical</a:t>
            </a:r>
            <a:r>
              <a:rPr lang="fr-FR" dirty="0" smtClean="0"/>
              <a:t> Design Report (Detectors + </a:t>
            </a:r>
            <a:r>
              <a:rPr lang="fr-FR" dirty="0" err="1" smtClean="0"/>
              <a:t>Physics</a:t>
            </a:r>
            <a:r>
              <a:rPr lang="fr-FR" dirty="0" smtClean="0"/>
              <a:t>) </a:t>
            </a:r>
            <a:r>
              <a:rPr lang="fr-FR" dirty="0" err="1" smtClean="0"/>
              <a:t>being</a:t>
            </a:r>
            <a:r>
              <a:rPr lang="fr-FR" dirty="0" smtClean="0"/>
              <a:t> </a:t>
            </a:r>
            <a:r>
              <a:rPr lang="fr-FR" dirty="0" err="1" smtClean="0"/>
              <a:t>completed</a:t>
            </a:r>
            <a:r>
              <a:rPr lang="fr-FR" dirty="0" smtClean="0"/>
              <a:t> </a:t>
            </a:r>
            <a:r>
              <a:rPr lang="fr-FR" dirty="0" err="1" smtClean="0"/>
              <a:t>now</a:t>
            </a:r>
            <a:r>
              <a:rPr lang="fr-FR" dirty="0" smtClean="0"/>
              <a:t>  </a:t>
            </a:r>
            <a:endParaRPr lang="en-US" dirty="0"/>
          </a:p>
        </p:txBody>
      </p:sp>
    </p:spTree>
    <p:extLst>
      <p:ext uri="{BB962C8B-B14F-4D97-AF65-F5344CB8AC3E}">
        <p14:creationId xmlns:p14="http://schemas.microsoft.com/office/powerpoint/2010/main" val="1811778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27384"/>
            <a:ext cx="9289032" cy="7971413"/>
          </a:xfrm>
          <a:prstGeom prst="rect">
            <a:avLst/>
          </a:prstGeom>
          <a:noFill/>
        </p:spPr>
        <p:txBody>
          <a:bodyPr wrap="square" rtlCol="0">
            <a:spAutoFit/>
          </a:bodyPr>
          <a:lstStyle/>
          <a:p>
            <a:r>
              <a:rPr lang="en-US" sz="2400" dirty="0" smtClean="0"/>
              <a:t>Conclusions:</a:t>
            </a:r>
            <a:endParaRPr lang="en-US" dirty="0" smtClean="0"/>
          </a:p>
          <a:p>
            <a:pPr marL="285750" indent="-285750">
              <a:buFont typeface="Wingdings" panose="05000000000000000000" pitchFamily="2" charset="2"/>
              <a:buChar char="ü"/>
            </a:pPr>
            <a:r>
              <a:rPr lang="en-US" sz="1600" dirty="0" smtClean="0"/>
              <a:t>DUNE is an ambitious international project with a broad physics program</a:t>
            </a:r>
          </a:p>
          <a:p>
            <a:pPr marL="285750" indent="-285750">
              <a:buFont typeface="Wingdings" panose="05000000000000000000" pitchFamily="2" charset="2"/>
              <a:buChar char="Ø"/>
            </a:pPr>
            <a:r>
              <a:rPr lang="en-US" sz="1600" dirty="0" smtClean="0"/>
              <a:t>Unambiguous 𝜈 mass ordering.  </a:t>
            </a:r>
            <a:r>
              <a:rPr lang="en-US" sz="1600" i="1" dirty="0" smtClean="0"/>
              <a:t>CP</a:t>
            </a:r>
            <a:r>
              <a:rPr lang="en-US" sz="1600" dirty="0" smtClean="0"/>
              <a:t> violation at &gt;5𝜎 for most 𝛿 values</a:t>
            </a:r>
          </a:p>
          <a:p>
            <a:pPr marL="285750" indent="-285750">
              <a:buFont typeface="Wingdings" panose="05000000000000000000" pitchFamily="2" charset="2"/>
              <a:buChar char="Ø"/>
            </a:pPr>
            <a:r>
              <a:rPr lang="en-US" sz="1600" dirty="0" smtClean="0"/>
              <a:t>Precision determination of oscillation parameters</a:t>
            </a:r>
          </a:p>
          <a:p>
            <a:pPr marL="285750" indent="-285750">
              <a:buFont typeface="Wingdings" panose="05000000000000000000" pitchFamily="2" charset="2"/>
              <a:buChar char="Ø"/>
            </a:pPr>
            <a:r>
              <a:rPr lang="en-US" sz="1600" dirty="0" smtClean="0"/>
              <a:t>Rich physics with supernova neutrinos</a:t>
            </a:r>
          </a:p>
          <a:p>
            <a:pPr marL="285750" indent="-285750">
              <a:buFont typeface="Wingdings" panose="05000000000000000000" pitchFamily="2" charset="2"/>
              <a:buChar char="Ø"/>
            </a:pPr>
            <a:r>
              <a:rPr lang="en-US" sz="1600" dirty="0" smtClean="0"/>
              <a:t>Wide-ranging searches for physics beyond the Standard Model</a:t>
            </a:r>
          </a:p>
          <a:p>
            <a:pPr marL="285750" indent="-285750">
              <a:buFont typeface="Wingdings" panose="05000000000000000000" pitchFamily="2" charset="2"/>
              <a:buChar char="Ø"/>
            </a:pPr>
            <a:endParaRPr lang="en-US" sz="1600" dirty="0" smtClean="0"/>
          </a:p>
          <a:p>
            <a:pPr marL="285750" indent="-285750">
              <a:buFont typeface="Wingdings" panose="05000000000000000000" pitchFamily="2" charset="2"/>
              <a:buChar char="ü"/>
            </a:pPr>
            <a:r>
              <a:rPr lang="en-US" sz="1600" dirty="0" smtClean="0"/>
              <a:t>LBNF and DUNE are strongly supported by the US. LBNF is advancing well</a:t>
            </a:r>
          </a:p>
          <a:p>
            <a:pPr marL="285750" indent="-285750">
              <a:buFont typeface="Wingdings" panose="05000000000000000000" pitchFamily="2" charset="2"/>
              <a:buChar char="ü"/>
            </a:pPr>
            <a:endParaRPr lang="en-US" sz="1600" dirty="0" smtClean="0"/>
          </a:p>
          <a:p>
            <a:pPr marL="285750" indent="-285750">
              <a:buFont typeface="Wingdings" panose="05000000000000000000" pitchFamily="2" charset="2"/>
              <a:buChar char="ü"/>
            </a:pPr>
            <a:r>
              <a:rPr lang="en-US" sz="1600" dirty="0" smtClean="0"/>
              <a:t>The French groups have a strong involvement in DUNE dating from its birth, supported by the participation to the LAGUNA/LAGUNA LBNO programs and the R&amp;D on </a:t>
            </a:r>
            <a:r>
              <a:rPr lang="en-US" sz="1600" dirty="0" err="1" smtClean="0"/>
              <a:t>LAr</a:t>
            </a:r>
            <a:r>
              <a:rPr lang="en-US" sz="1600" dirty="0" smtClean="0"/>
              <a:t> started in 2006. They have intensively contributed to the preparation and construction of </a:t>
            </a:r>
            <a:r>
              <a:rPr lang="en-US" sz="1600" dirty="0" err="1" smtClean="0"/>
              <a:t>protoDUNE</a:t>
            </a:r>
            <a:r>
              <a:rPr lang="en-US" sz="1600" dirty="0" smtClean="0"/>
              <a:t> dual-phase and to the dual-phase FD activities in DUNE as well as to the physics and computing activities. A TGIR project for DUNE+ PIP II is in preparation</a:t>
            </a:r>
          </a:p>
          <a:p>
            <a:pPr marL="285750" indent="-285750">
              <a:buFont typeface="Wingdings" panose="05000000000000000000" pitchFamily="2" charset="2"/>
              <a:buChar char="ü"/>
            </a:pPr>
            <a:endParaRPr lang="en-US" sz="1600" dirty="0" smtClean="0"/>
          </a:p>
          <a:p>
            <a:pPr marL="285750" indent="-285750">
              <a:buFont typeface="Wingdings" panose="05000000000000000000" pitchFamily="2" charset="2"/>
              <a:buChar char="ü"/>
            </a:pPr>
            <a:r>
              <a:rPr lang="en-US" sz="1600" dirty="0" smtClean="0"/>
              <a:t>A continuous support is provided by the CERN neutrino platform to the two </a:t>
            </a:r>
            <a:r>
              <a:rPr lang="en-US" sz="1600" dirty="0" err="1" smtClean="0"/>
              <a:t>ProtoDUNE</a:t>
            </a:r>
            <a:r>
              <a:rPr lang="en-US" sz="1600" dirty="0" smtClean="0"/>
              <a:t> detectors. </a:t>
            </a:r>
            <a:r>
              <a:rPr lang="en-US" sz="1600" dirty="0" err="1" smtClean="0"/>
              <a:t>ProtoDUNE</a:t>
            </a:r>
            <a:r>
              <a:rPr lang="en-US" sz="1600" dirty="0" smtClean="0"/>
              <a:t>-DP construction has been completed by June, its filling on August 10th, first tracks observed on August 29th. The running and understanding of the detector are in progress. An after LS2 program is also foreseen   </a:t>
            </a:r>
          </a:p>
          <a:p>
            <a:pPr marL="285750" indent="-285750">
              <a:buFont typeface="Wingdings" panose="05000000000000000000" pitchFamily="2" charset="2"/>
              <a:buChar char="ü"/>
            </a:pPr>
            <a:endParaRPr lang="en-US" sz="1600" dirty="0" smtClean="0"/>
          </a:p>
          <a:p>
            <a:pPr marL="285750" indent="-285750">
              <a:buFont typeface="Wingdings" panose="05000000000000000000" pitchFamily="2" charset="2"/>
              <a:buChar char="ü"/>
            </a:pPr>
            <a:r>
              <a:rPr lang="en-US" sz="1600" dirty="0" smtClean="0"/>
              <a:t>The DUNE TDR volumes, including the Physics update are being completed</a:t>
            </a:r>
          </a:p>
          <a:p>
            <a:pPr marL="285750" indent="-285750">
              <a:buFont typeface="Wingdings" panose="05000000000000000000" pitchFamily="2" charset="2"/>
              <a:buChar char="ü"/>
            </a:pPr>
            <a:endParaRPr lang="fr-FR" sz="1600" dirty="0"/>
          </a:p>
          <a:p>
            <a:pPr marL="285750" indent="-285750">
              <a:buFont typeface="Wingdings" panose="05000000000000000000" pitchFamily="2" charset="2"/>
              <a:buChar char="ü"/>
            </a:pPr>
            <a:r>
              <a:rPr lang="en-US" sz="1600" dirty="0"/>
              <a:t>The running and exploitation of DUNE </a:t>
            </a:r>
            <a:r>
              <a:rPr lang="en-US" sz="1600" dirty="0" smtClean="0"/>
              <a:t>provides </a:t>
            </a:r>
            <a:r>
              <a:rPr lang="en-US" sz="1600" dirty="0"/>
              <a:t>IN2P3 a very long-term perspective for at least a decade since 2026 with a very reach physics program in neutrino oscillations and </a:t>
            </a:r>
            <a:r>
              <a:rPr lang="en-US" sz="1600" dirty="0" err="1"/>
              <a:t>astro</a:t>
            </a:r>
            <a:r>
              <a:rPr lang="en-US" sz="1600" dirty="0"/>
              <a:t>-particle physics. The program </a:t>
            </a:r>
            <a:r>
              <a:rPr lang="en-US" sz="1600" dirty="0" err="1" smtClean="0"/>
              <a:t>offfers</a:t>
            </a:r>
            <a:r>
              <a:rPr lang="en-US" sz="1600" dirty="0" smtClean="0"/>
              <a:t> </a:t>
            </a:r>
            <a:r>
              <a:rPr lang="en-US" sz="1600" dirty="0"/>
              <a:t>opportunities for having new groups joining and large perspectives of growth of the involved French community, and capitalizing the preparation and R&amp;D efforts occurred over the last 13 years.</a:t>
            </a:r>
          </a:p>
          <a:p>
            <a:endParaRPr lang="en-US" dirty="0" smtClean="0"/>
          </a:p>
          <a:p>
            <a:endParaRPr lang="en-US" dirty="0" smtClean="0"/>
          </a:p>
          <a:p>
            <a:r>
              <a:rPr lang="en-US" dirty="0" smtClean="0"/>
              <a:t>.</a:t>
            </a:r>
            <a:endParaRPr lang="en-US" dirty="0"/>
          </a:p>
        </p:txBody>
      </p:sp>
    </p:spTree>
    <p:extLst>
      <p:ext uri="{BB962C8B-B14F-4D97-AF65-F5344CB8AC3E}">
        <p14:creationId xmlns:p14="http://schemas.microsoft.com/office/powerpoint/2010/main" val="428892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26</a:t>
            </a:fld>
            <a:endParaRPr lang="fr-BE">
              <a:solidFill>
                <a:prstClr val="black">
                  <a:tint val="75000"/>
                </a:prstClr>
              </a:solidFill>
            </a:endParaRPr>
          </a:p>
        </p:txBody>
      </p:sp>
    </p:spTree>
    <p:extLst>
      <p:ext uri="{BB962C8B-B14F-4D97-AF65-F5344CB8AC3E}">
        <p14:creationId xmlns:p14="http://schemas.microsoft.com/office/powerpoint/2010/main" val="466664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246019"/>
            <a:ext cx="5322093" cy="4322534"/>
          </a:xfrm>
          <a:prstGeom prst="rect">
            <a:avLst/>
          </a:prstGeom>
        </p:spPr>
      </p:pic>
      <p:cxnSp>
        <p:nvCxnSpPr>
          <p:cNvPr id="4" name="Connecteur droit avec flèche 3"/>
          <p:cNvCxnSpPr/>
          <p:nvPr/>
        </p:nvCxnSpPr>
        <p:spPr>
          <a:xfrm>
            <a:off x="2471738" y="2500313"/>
            <a:ext cx="7144" cy="125015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614988" y="1246019"/>
            <a:ext cx="3236119" cy="1131079"/>
          </a:xfrm>
          <a:prstGeom prst="rect">
            <a:avLst/>
          </a:prstGeom>
          <a:noFill/>
          <a:ln>
            <a:noFill/>
          </a:ln>
        </p:spPr>
        <p:txBody>
          <a:bodyPr wrap="square" rtlCol="0">
            <a:spAutoFit/>
          </a:bodyPr>
          <a:lstStyle/>
          <a:p>
            <a:pPr defTabSz="685800"/>
            <a:r>
              <a:rPr lang="fr-FR" sz="1350" dirty="0">
                <a:solidFill>
                  <a:prstClr val="black"/>
                </a:solidFill>
                <a:latin typeface="Arial"/>
              </a:rPr>
              <a:t>Horizontal muon </a:t>
            </a:r>
            <a:r>
              <a:rPr lang="fr-FR" sz="1350" dirty="0" err="1">
                <a:solidFill>
                  <a:prstClr val="black"/>
                </a:solidFill>
                <a:latin typeface="Arial"/>
              </a:rPr>
              <a:t>track</a:t>
            </a:r>
            <a:endParaRPr lang="fr-FR" sz="1350" dirty="0">
              <a:solidFill>
                <a:prstClr val="black"/>
              </a:solidFill>
              <a:latin typeface="Arial"/>
            </a:endParaRPr>
          </a:p>
          <a:p>
            <a:pPr defTabSz="685800"/>
            <a:r>
              <a:rPr lang="fr-FR" sz="1350" dirty="0">
                <a:solidFill>
                  <a:prstClr val="black"/>
                </a:solidFill>
                <a:latin typeface="Arial"/>
              </a:rPr>
              <a:t>3.1 kV at 1010 mbar, </a:t>
            </a:r>
            <a:r>
              <a:rPr lang="fr-FR" sz="1350" dirty="0" err="1">
                <a:solidFill>
                  <a:prstClr val="black"/>
                </a:solidFill>
                <a:latin typeface="Arial"/>
              </a:rPr>
              <a:t>grid</a:t>
            </a:r>
            <a:r>
              <a:rPr lang="fr-FR" sz="1350" dirty="0">
                <a:solidFill>
                  <a:prstClr val="black"/>
                </a:solidFill>
                <a:latin typeface="Arial"/>
              </a:rPr>
              <a:t> at 6100V</a:t>
            </a:r>
          </a:p>
          <a:p>
            <a:pPr defTabSz="685800"/>
            <a:r>
              <a:rPr lang="fr-FR" sz="1350" dirty="0">
                <a:solidFill>
                  <a:prstClr val="black"/>
                </a:solidFill>
                <a:latin typeface="Arial"/>
              </a:rPr>
              <a:t>No noise </a:t>
            </a:r>
            <a:r>
              <a:rPr lang="fr-FR" sz="1350" dirty="0" err="1">
                <a:solidFill>
                  <a:prstClr val="black"/>
                </a:solidFill>
                <a:latin typeface="Arial"/>
              </a:rPr>
              <a:t>filtering</a:t>
            </a:r>
            <a:endParaRPr lang="fr-FR" sz="1350" dirty="0">
              <a:solidFill>
                <a:prstClr val="black"/>
              </a:solidFill>
              <a:latin typeface="Arial"/>
            </a:endParaRPr>
          </a:p>
          <a:p>
            <a:pPr defTabSz="685800"/>
            <a:endParaRPr lang="fr-FR" sz="1350" dirty="0">
              <a:solidFill>
                <a:prstClr val="black"/>
              </a:solidFill>
              <a:latin typeface="Arial"/>
            </a:endParaRPr>
          </a:p>
          <a:p>
            <a:pPr defTabSz="685800"/>
            <a:endParaRPr lang="fr-FR" sz="1350" dirty="0">
              <a:solidFill>
                <a:prstClr val="black"/>
              </a:solidFill>
              <a:latin typeface="Arial"/>
            </a:endParaRPr>
          </a:p>
        </p:txBody>
      </p:sp>
      <p:sp>
        <p:nvSpPr>
          <p:cNvPr id="6" name="ZoneTexte 5"/>
          <p:cNvSpPr txBox="1"/>
          <p:nvPr/>
        </p:nvSpPr>
        <p:spPr>
          <a:xfrm>
            <a:off x="2250282" y="4047618"/>
            <a:ext cx="2051209" cy="346249"/>
          </a:xfrm>
          <a:prstGeom prst="rect">
            <a:avLst/>
          </a:prstGeom>
          <a:noFill/>
        </p:spPr>
        <p:txBody>
          <a:bodyPr wrap="square" rtlCol="0">
            <a:spAutoFit/>
          </a:bodyPr>
          <a:lstStyle/>
          <a:p>
            <a:pPr defTabSz="342900" fontAlgn="base">
              <a:spcBef>
                <a:spcPct val="0"/>
              </a:spcBef>
              <a:spcAft>
                <a:spcPct val="0"/>
              </a:spcAft>
            </a:pPr>
            <a:r>
              <a:rPr lang="en-US" sz="825" b="1" dirty="0">
                <a:solidFill>
                  <a:prstClr val="black"/>
                </a:solidFill>
                <a:latin typeface="Calibri" charset="0"/>
              </a:rPr>
              <a:t>Reconstructed </a:t>
            </a:r>
            <a:r>
              <a:rPr lang="en-US" sz="825" b="1" dirty="0">
                <a:solidFill>
                  <a:prstClr val="black"/>
                </a:solidFill>
                <a:latin typeface="Calibri" charset="0"/>
              </a:rPr>
              <a:t>charge </a:t>
            </a:r>
            <a:r>
              <a:rPr lang="en-US" sz="825" b="1" dirty="0">
                <a:solidFill>
                  <a:prstClr val="black"/>
                </a:solidFill>
                <a:latin typeface="Calibri" charset="0"/>
              </a:rPr>
              <a:t>proportional </a:t>
            </a:r>
            <a:r>
              <a:rPr lang="en-US" sz="825" b="1" dirty="0">
                <a:solidFill>
                  <a:prstClr val="black"/>
                </a:solidFill>
                <a:latin typeface="Calibri" charset="0"/>
              </a:rPr>
              <a:t>to the integral of the </a:t>
            </a:r>
            <a:r>
              <a:rPr lang="en-US" sz="825" b="1" dirty="0">
                <a:solidFill>
                  <a:prstClr val="black"/>
                </a:solidFill>
                <a:latin typeface="Calibri" charset="0"/>
              </a:rPr>
              <a:t>hit waveform</a:t>
            </a:r>
            <a:endParaRPr lang="en-US" sz="825" b="1" dirty="0">
              <a:solidFill>
                <a:prstClr val="black"/>
              </a:solidFill>
              <a:latin typeface="Calibri" charset="0"/>
            </a:endParaRPr>
          </a:p>
        </p:txBody>
      </p:sp>
      <p:cxnSp>
        <p:nvCxnSpPr>
          <p:cNvPr id="7" name="Connecteur droit avec flèche 6"/>
          <p:cNvCxnSpPr/>
          <p:nvPr/>
        </p:nvCxnSpPr>
        <p:spPr>
          <a:xfrm flipH="1">
            <a:off x="1957387" y="4239763"/>
            <a:ext cx="267393" cy="26204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89985" y="3831997"/>
            <a:ext cx="1872629" cy="230832"/>
          </a:xfrm>
          <a:prstGeom prst="rect">
            <a:avLst/>
          </a:prstGeom>
          <a:solidFill>
            <a:schemeClr val="bg1"/>
          </a:solidFill>
          <a:ln w="28575">
            <a:solidFill>
              <a:srgbClr val="FF0000"/>
            </a:solidFill>
          </a:ln>
        </p:spPr>
        <p:txBody>
          <a:bodyPr wrap="none">
            <a:spAutoFit/>
          </a:bodyPr>
          <a:lstStyle/>
          <a:p>
            <a:pPr defTabSz="342900" fontAlgn="base">
              <a:spcBef>
                <a:spcPct val="0"/>
              </a:spcBef>
              <a:spcAft>
                <a:spcPct val="0"/>
              </a:spcAft>
            </a:pPr>
            <a:r>
              <a:rPr lang="en-US" sz="900" b="1" dirty="0">
                <a:solidFill>
                  <a:prstClr val="black"/>
                </a:solidFill>
                <a:latin typeface="Calibri" charset="0"/>
              </a:rPr>
              <a:t>Waveform of a hit on channel </a:t>
            </a:r>
            <a:r>
              <a:rPr lang="en-US" sz="900" b="1" dirty="0">
                <a:solidFill>
                  <a:prstClr val="black"/>
                </a:solidFill>
                <a:latin typeface="Calibri" charset="0"/>
              </a:rPr>
              <a:t>1170</a:t>
            </a:r>
            <a:endParaRPr lang="en-US" sz="900" b="1" dirty="0">
              <a:solidFill>
                <a:prstClr val="black"/>
              </a:solidFill>
              <a:latin typeface="Calibri" charset="0"/>
            </a:endParaRPr>
          </a:p>
        </p:txBody>
      </p:sp>
      <p:cxnSp>
        <p:nvCxnSpPr>
          <p:cNvPr id="9" name="Connecteur droit avec flèche 8"/>
          <p:cNvCxnSpPr/>
          <p:nvPr/>
        </p:nvCxnSpPr>
        <p:spPr>
          <a:xfrm>
            <a:off x="735807" y="4693444"/>
            <a:ext cx="207169" cy="2621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78619" y="4440524"/>
            <a:ext cx="2051209" cy="219291"/>
          </a:xfrm>
          <a:prstGeom prst="rect">
            <a:avLst/>
          </a:prstGeom>
          <a:noFill/>
        </p:spPr>
        <p:txBody>
          <a:bodyPr wrap="square" rtlCol="0">
            <a:spAutoFit/>
          </a:bodyPr>
          <a:lstStyle/>
          <a:p>
            <a:pPr defTabSz="342900" fontAlgn="base">
              <a:spcBef>
                <a:spcPct val="0"/>
              </a:spcBef>
              <a:spcAft>
                <a:spcPct val="0"/>
              </a:spcAft>
            </a:pPr>
            <a:r>
              <a:rPr lang="fr-FR" sz="825" b="1" dirty="0" err="1">
                <a:solidFill>
                  <a:prstClr val="black"/>
                </a:solidFill>
                <a:latin typeface="Calibri" charset="0"/>
              </a:rPr>
              <a:t>Low</a:t>
            </a:r>
            <a:r>
              <a:rPr lang="fr-FR" sz="825" b="1" dirty="0">
                <a:solidFill>
                  <a:prstClr val="black"/>
                </a:solidFill>
                <a:latin typeface="Calibri" charset="0"/>
              </a:rPr>
              <a:t> noise</a:t>
            </a:r>
            <a:endParaRPr lang="en-US" sz="825" b="1" dirty="0">
              <a:solidFill>
                <a:prstClr val="black"/>
              </a:solidFill>
              <a:latin typeface="Calibri" charset="0"/>
            </a:endParaRPr>
          </a:p>
        </p:txBody>
      </p:sp>
      <p:sp>
        <p:nvSpPr>
          <p:cNvPr id="3" name="Rectangle 2"/>
          <p:cNvSpPr/>
          <p:nvPr/>
        </p:nvSpPr>
        <p:spPr>
          <a:xfrm>
            <a:off x="1229679" y="3493294"/>
            <a:ext cx="1803281" cy="1600200"/>
          </a:xfrm>
          <a:prstGeom prst="rect">
            <a:avLst/>
          </a:prstGeom>
          <a:solidFill>
            <a:schemeClr val="accent1">
              <a:tint val="100000"/>
              <a:shade val="100000"/>
              <a:satMod val="13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Tree>
    <p:extLst>
      <p:ext uri="{BB962C8B-B14F-4D97-AF65-F5344CB8AC3E}">
        <p14:creationId xmlns:p14="http://schemas.microsoft.com/office/powerpoint/2010/main" val="2744493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3233253" cy="326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2217738" cy="228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1062"/>
          <p:cNvPicPr>
            <a:picLocks noChangeAspect="1" noChangeArrowheads="1"/>
          </p:cNvPicPr>
          <p:nvPr/>
        </p:nvPicPr>
        <p:blipFill>
          <a:blip r:embed="rId4">
            <a:extLst>
              <a:ext uri="{28A0092B-C50C-407E-A947-70E740481C1C}">
                <a14:useLocalDpi xmlns:a14="http://schemas.microsoft.com/office/drawing/2010/main" val="0"/>
              </a:ext>
            </a:extLst>
          </a:blip>
          <a:srcRect t="17374" r="79" b="8156"/>
          <a:stretch>
            <a:fillRect/>
          </a:stretch>
        </p:blipFill>
        <p:spPr bwMode="auto">
          <a:xfrm>
            <a:off x="4140200" y="4392613"/>
            <a:ext cx="48244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4"/>
          <p:cNvSpPr txBox="1">
            <a:spLocks noChangeArrowheads="1"/>
          </p:cNvSpPr>
          <p:nvPr/>
        </p:nvSpPr>
        <p:spPr bwMode="auto">
          <a:xfrm>
            <a:off x="2124075" y="44450"/>
            <a:ext cx="7056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The Dual-Phase ProtoDUNE/WA105 6x6x6 m</a:t>
            </a:r>
            <a:r>
              <a:rPr kumimoji="1" lang="en-US" altLang="en-US" sz="1800" b="0" i="0" u="none" strike="noStrike" kern="1200" cap="none" spc="0" normalizeH="0" baseline="30000" noProof="0" smtClean="0">
                <a:ln>
                  <a:noFill/>
                </a:ln>
                <a:solidFill>
                  <a:srgbClr val="000000"/>
                </a:solidFill>
                <a:effectLst/>
                <a:uLnTx/>
                <a:uFillTx/>
                <a:latin typeface="Verdana" pitchFamily="34" charset="0"/>
                <a:ea typeface="ＭＳ Ｐゴシック" pitchFamily="34" charset="-128"/>
                <a:cs typeface="+mn-cs"/>
              </a:rPr>
              <a:t>3</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 detector is built out of the same </a:t>
            </a:r>
            <a:r>
              <a:rPr kumimoji="1" lang="en-US" altLang="en-US" sz="1800" b="1"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3x3m</a:t>
            </a:r>
            <a:r>
              <a:rPr kumimoji="1" lang="en-US" altLang="en-US" sz="1800" b="1" i="0" u="none" strike="noStrike" kern="1200" cap="none" spc="0" normalizeH="0" baseline="30000" noProof="0" smtClean="0">
                <a:ln>
                  <a:noFill/>
                </a:ln>
                <a:solidFill>
                  <a:srgbClr val="000000"/>
                </a:solidFill>
                <a:effectLst/>
                <a:uLnTx/>
                <a:uFillTx/>
                <a:latin typeface="Verdana" pitchFamily="34" charset="0"/>
                <a:ea typeface="ＭＳ Ｐゴシック" pitchFamily="34" charset="-128"/>
                <a:cs typeface="+mn-cs"/>
              </a:rPr>
              <a:t>2</a:t>
            </a:r>
            <a:r>
              <a:rPr kumimoji="1" lang="en-US" altLang="en-US" sz="1800" b="1"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 Charge Readout Plane units (CRP) </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foreseen for the 10 kton </a:t>
            </a:r>
            <a:r>
              <a:rPr kumimoji="1" lang="en-US" altLang="ja-JP"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Dual-Phase DUNE Far D</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etector (same QA/QC and installation chains)</a:t>
            </a:r>
          </a:p>
        </p:txBody>
      </p:sp>
      <p:pic>
        <p:nvPicPr>
          <p:cNvPr id="102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189038"/>
            <a:ext cx="2998787"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47" name="Groupe 6"/>
          <p:cNvGrpSpPr>
            <a:grpSpLocks/>
          </p:cNvGrpSpPr>
          <p:nvPr/>
        </p:nvGrpSpPr>
        <p:grpSpPr bwMode="auto">
          <a:xfrm>
            <a:off x="2944813" y="1276350"/>
            <a:ext cx="2419350" cy="1504950"/>
            <a:chOff x="3448794" y="1468233"/>
            <a:chExt cx="2419350" cy="1504950"/>
          </a:xfrm>
        </p:grpSpPr>
        <p:pic>
          <p:nvPicPr>
            <p:cNvPr id="102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794" y="1468233"/>
              <a:ext cx="24193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291881" y="1468233"/>
              <a:ext cx="561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0248" name="ZoneTexte 7"/>
          <p:cNvSpPr txBox="1">
            <a:spLocks noChangeArrowheads="1"/>
          </p:cNvSpPr>
          <p:nvPr/>
        </p:nvSpPr>
        <p:spPr bwMode="auto">
          <a:xfrm>
            <a:off x="2699792" y="2780928"/>
            <a:ext cx="1959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400" b="1" i="0" u="none" strike="noStrike" kern="1200" cap="none" spc="0" normalizeH="0" baseline="0" noProof="0" dirty="0" smtClean="0">
                <a:ln>
                  <a:noFill/>
                </a:ln>
                <a:solidFill>
                  <a:srgbClr val="00B050"/>
                </a:solidFill>
                <a:effectLst/>
                <a:uLnTx/>
                <a:uFillTx/>
                <a:latin typeface="Verdana" pitchFamily="34" charset="0"/>
                <a:ea typeface="ＭＳ Ｐゴシック" pitchFamily="34" charset="-128"/>
                <a:cs typeface="+mn-cs"/>
              </a:rPr>
              <a:t>WA105: 4(2) CRP</a:t>
            </a:r>
          </a:p>
        </p:txBody>
      </p:sp>
      <p:cxnSp>
        <p:nvCxnSpPr>
          <p:cNvPr id="10" name="Connecteur droit avec flèche 9"/>
          <p:cNvCxnSpPr/>
          <p:nvPr/>
        </p:nvCxnSpPr>
        <p:spPr>
          <a:xfrm>
            <a:off x="427037" y="3700463"/>
            <a:ext cx="149226" cy="19605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683569" y="5661248"/>
            <a:ext cx="1296143" cy="83242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2084170" y="5599113"/>
            <a:ext cx="1470243" cy="93979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2" name="ZoneTexte 17"/>
          <p:cNvSpPr txBox="1">
            <a:spLocks noChangeArrowheads="1"/>
          </p:cNvSpPr>
          <p:nvPr/>
        </p:nvSpPr>
        <p:spPr bwMode="auto">
          <a:xfrm>
            <a:off x="-108520" y="4679950"/>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sp>
        <p:nvSpPr>
          <p:cNvPr id="10253" name="ZoneTexte 21"/>
          <p:cNvSpPr txBox="1">
            <a:spLocks noChangeArrowheads="1"/>
          </p:cNvSpPr>
          <p:nvPr/>
        </p:nvSpPr>
        <p:spPr bwMode="auto">
          <a:xfrm>
            <a:off x="837481" y="6093296"/>
            <a:ext cx="63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sp>
        <p:nvSpPr>
          <p:cNvPr id="10254" name="ZoneTexte 22"/>
          <p:cNvSpPr txBox="1">
            <a:spLocks noChangeArrowheads="1"/>
          </p:cNvSpPr>
          <p:nvPr/>
        </p:nvSpPr>
        <p:spPr bwMode="auto">
          <a:xfrm>
            <a:off x="4371975" y="3933824"/>
            <a:ext cx="4880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400" b="1" i="0" u="none" strike="noStrike" kern="1200" cap="none" spc="0" normalizeH="0" baseline="0" noProof="0" dirty="0" smtClean="0">
                <a:ln>
                  <a:noFill/>
                </a:ln>
                <a:solidFill>
                  <a:srgbClr val="00B050"/>
                </a:solidFill>
                <a:effectLst/>
                <a:uLnTx/>
                <a:uFillTx/>
                <a:latin typeface="Verdana" pitchFamily="34" charset="0"/>
                <a:ea typeface="ＭＳ Ｐゴシック" pitchFamily="34" charset="-128"/>
                <a:cs typeface="+mn-cs"/>
              </a:rPr>
              <a:t>10 </a:t>
            </a:r>
            <a:r>
              <a:rPr kumimoji="1" lang="en-US" altLang="en-US" sz="1400" b="1" i="0" u="none" strike="noStrike" kern="1200" cap="none" spc="0" normalizeH="0" baseline="0" noProof="0" dirty="0" err="1" smtClean="0">
                <a:ln>
                  <a:noFill/>
                </a:ln>
                <a:solidFill>
                  <a:srgbClr val="00B050"/>
                </a:solidFill>
                <a:effectLst/>
                <a:uLnTx/>
                <a:uFillTx/>
                <a:latin typeface="Verdana" pitchFamily="34" charset="0"/>
                <a:ea typeface="ＭＳ Ｐゴシック" pitchFamily="34" charset="-128"/>
                <a:cs typeface="+mn-cs"/>
              </a:rPr>
              <a:t>kton</a:t>
            </a:r>
            <a:r>
              <a:rPr kumimoji="1" lang="en-US" altLang="en-US" sz="1400" b="1" i="0" u="none" strike="noStrike" kern="1200" cap="none" spc="0" normalizeH="0" baseline="0" noProof="0" dirty="0" smtClean="0">
                <a:ln>
                  <a:noFill/>
                </a:ln>
                <a:solidFill>
                  <a:srgbClr val="00B050"/>
                </a:solidFill>
                <a:effectLst/>
                <a:uLnTx/>
                <a:uFillTx/>
                <a:latin typeface="Verdana" pitchFamily="34" charset="0"/>
                <a:ea typeface="ＭＳ Ｐゴシック" pitchFamily="34" charset="-128"/>
                <a:cs typeface="+mn-cs"/>
              </a:rPr>
              <a:t>: 80 CRP + 288 field cage sub-modules + 80 cathode/ground grid modules</a:t>
            </a:r>
          </a:p>
        </p:txBody>
      </p:sp>
      <p:cxnSp>
        <p:nvCxnSpPr>
          <p:cNvPr id="24" name="Connecteur droit avec flèche 23"/>
          <p:cNvCxnSpPr/>
          <p:nvPr/>
        </p:nvCxnSpPr>
        <p:spPr>
          <a:xfrm flipH="1" flipV="1">
            <a:off x="4508500" y="5986463"/>
            <a:ext cx="3951288" cy="61118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6" name="ZoneTexte 25"/>
          <p:cNvSpPr txBox="1">
            <a:spLocks noChangeArrowheads="1"/>
          </p:cNvSpPr>
          <p:nvPr/>
        </p:nvSpPr>
        <p:spPr bwMode="auto">
          <a:xfrm>
            <a:off x="5603875" y="6308725"/>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60 m</a:t>
            </a:r>
          </a:p>
        </p:txBody>
      </p:sp>
      <p:sp>
        <p:nvSpPr>
          <p:cNvPr id="10257" name="ZoneTexte 26"/>
          <p:cNvSpPr txBox="1">
            <a:spLocks noChangeArrowheads="1"/>
          </p:cNvSpPr>
          <p:nvPr/>
        </p:nvSpPr>
        <p:spPr bwMode="auto">
          <a:xfrm>
            <a:off x="2771800" y="6165304"/>
            <a:ext cx="63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cxnSp>
        <p:nvCxnSpPr>
          <p:cNvPr id="28" name="Connecteur droit avec flèche 27"/>
          <p:cNvCxnSpPr/>
          <p:nvPr/>
        </p:nvCxnSpPr>
        <p:spPr>
          <a:xfrm>
            <a:off x="4219575" y="4865688"/>
            <a:ext cx="0" cy="904875"/>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9" name="ZoneTexte 29"/>
          <p:cNvSpPr txBox="1">
            <a:spLocks noChangeArrowheads="1"/>
          </p:cNvSpPr>
          <p:nvPr/>
        </p:nvSpPr>
        <p:spPr bwMode="auto">
          <a:xfrm>
            <a:off x="4279900" y="5229225"/>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12 m</a:t>
            </a:r>
          </a:p>
        </p:txBody>
      </p:sp>
      <p:cxnSp>
        <p:nvCxnSpPr>
          <p:cNvPr id="25" name="Connecteur droit avec flèche 24"/>
          <p:cNvCxnSpPr/>
          <p:nvPr/>
        </p:nvCxnSpPr>
        <p:spPr>
          <a:xfrm flipH="1">
            <a:off x="5364163" y="2708275"/>
            <a:ext cx="952500" cy="14446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5780088" y="2708275"/>
            <a:ext cx="536575" cy="122555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262" name="スライド番号プレースホルダ 5"/>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6708F1-1499-422D-ACFB-0E85BDFC4E40}" type="slidenum">
              <a:rPr kumimoji="1" lang="en-US" altLang="ja-JP"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383123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8665"/>
            <a:ext cx="8770331" cy="596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300192" y="5373216"/>
            <a:ext cx="2674640" cy="120032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Beam</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1.2 – 2.4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40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Far Detector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Operation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foreseen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since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2026</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13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a:stretch>
            <a:fillRect/>
          </a:stretch>
        </p:blipFill>
        <p:spPr>
          <a:xfrm>
            <a:off x="467544" y="277792"/>
            <a:ext cx="8316363" cy="5841255"/>
          </a:xfrm>
          <a:prstGeom prst="rect">
            <a:avLst/>
          </a:prstGeom>
        </p:spPr>
      </p:pic>
      <p:sp>
        <p:nvSpPr>
          <p:cNvPr id="5" name="Rectangle 4"/>
          <p:cNvSpPr/>
          <p:nvPr/>
        </p:nvSpPr>
        <p:spPr>
          <a:xfrm>
            <a:off x="179512" y="6215746"/>
            <a:ext cx="6984776" cy="369332"/>
          </a:xfrm>
          <a:prstGeom prst="rect">
            <a:avLst/>
          </a:prstGeom>
        </p:spPr>
        <p:txBody>
          <a:bodyPr wrap="square">
            <a:spAutoFit/>
          </a:bodyPr>
          <a:lstStyle/>
          <a:p>
            <a:pPr marL="285750" lvl="0" indent="-285750">
              <a:buFont typeface="Wingdings" panose="05000000000000000000" pitchFamily="2" charset="2"/>
              <a:buChar char="Ø"/>
              <a:defRPr/>
            </a:pPr>
            <a:r>
              <a:rPr lang="en-US" b="1" dirty="0">
                <a:solidFill>
                  <a:prstClr val="black"/>
                </a:solidFill>
              </a:rPr>
              <a:t>LBNF CD-3a 2016 – Approval of Initial Far Site </a:t>
            </a:r>
            <a:r>
              <a:rPr lang="en-US" b="1" dirty="0" smtClean="0">
                <a:solidFill>
                  <a:prstClr val="black"/>
                </a:solidFill>
              </a:rPr>
              <a:t>Construction by DOE</a:t>
            </a:r>
            <a:endParaRPr lang="fr-FR" b="1" dirty="0">
              <a:solidFill>
                <a:prstClr val="black"/>
              </a:solidFill>
            </a:endParaRPr>
          </a:p>
        </p:txBody>
      </p:sp>
    </p:spTree>
    <p:extLst>
      <p:ext uri="{BB962C8B-B14F-4D97-AF65-F5344CB8AC3E}">
        <p14:creationId xmlns:p14="http://schemas.microsoft.com/office/powerpoint/2010/main" val="237474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80728"/>
            <a:ext cx="5084057" cy="2859782"/>
          </a:xfrm>
          <a:prstGeom prst="rect">
            <a:avLst/>
          </a:prstGeom>
        </p:spPr>
      </p:pic>
      <p:sp>
        <p:nvSpPr>
          <p:cNvPr id="4" name="ZoneTexte 3"/>
          <p:cNvSpPr txBox="1"/>
          <p:nvPr/>
        </p:nvSpPr>
        <p:spPr>
          <a:xfrm>
            <a:off x="395536" y="286937"/>
            <a:ext cx="352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LBNF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G</a:t>
            </a:r>
            <a:r>
              <a:rPr kumimoji="0" lang="fr-FR" sz="1800" b="1" i="0" u="none" strike="noStrike" kern="1200" cap="none" spc="0" normalizeH="0" baseline="0" noProof="0" dirty="0" err="1" smtClean="0">
                <a:ln>
                  <a:noFill/>
                </a:ln>
                <a:solidFill>
                  <a:prstClr val="black"/>
                </a:solidFill>
                <a:effectLst/>
                <a:uLnTx/>
                <a:uFillTx/>
                <a:latin typeface="Calibri"/>
                <a:ea typeface="+mn-ea"/>
                <a:cs typeface="+mn-cs"/>
              </a:rPr>
              <a:t>roundbreaking</a:t>
            </a: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 21/7/2017</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79512" y="4077072"/>
            <a:ext cx="4392488"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3"/>
              </a:rPr>
              <a:t>http://</a:t>
            </a:r>
            <a:r>
              <a:rPr kumimoji="0" lang="en-US" sz="1400" b="0" i="0" u="none" strike="noStrike" kern="1200" cap="none" spc="0" normalizeH="0" baseline="0" noProof="0" dirty="0" smtClean="0">
                <a:ln>
                  <a:noFill/>
                </a:ln>
                <a:solidFill>
                  <a:prstClr val="black"/>
                </a:solidFill>
                <a:effectLst/>
                <a:uLnTx/>
                <a:uFillTx/>
                <a:latin typeface="Calibri"/>
                <a:ea typeface="+mn-ea"/>
                <a:cs typeface="+mn-cs"/>
                <a:hlinkClick r:id="rId3"/>
              </a:rPr>
              <a:t>www.in2p3.fr/recherche/actualites/2017/nouvelle_experience_dune.html</a:t>
            </a:r>
            <a:endParaRPr kumimoji="0" lang="fr-FR"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a:ea typeface="+mn-ea"/>
                <a:cs typeface="+mn-cs"/>
                <a:hlinkClick r:id="rId4"/>
              </a:rPr>
              <a:t>http</a:t>
            </a: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://news.fnal.gov/2017/07/construction-begins-international-mega-science-experiment-understand-neutrinos</a:t>
            </a:r>
            <a:r>
              <a:rPr kumimoji="0" lang="fr-FR" sz="1400" b="0" i="0" u="none" strike="noStrike" kern="1200" cap="none" spc="0" normalizeH="0" baseline="0" noProof="0" dirty="0" smtClean="0">
                <a:ln>
                  <a:noFill/>
                </a:ln>
                <a:solidFill>
                  <a:prstClr val="black"/>
                </a:solidFill>
                <a:effectLst/>
                <a:uLnTx/>
                <a:uFillTx/>
                <a:latin typeface="Calibri"/>
                <a:ea typeface="+mn-ea"/>
                <a:cs typeface="+mn-cs"/>
                <a:hlinkClick r:id="rId4"/>
              </a:rPr>
              <a:t>/</a:t>
            </a:r>
            <a:endParaRPr kumimoji="0" lang="fr-FR"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ZoneTexte 5"/>
          <p:cNvSpPr txBox="1"/>
          <p:nvPr/>
        </p:nvSpPr>
        <p:spPr>
          <a:xfrm>
            <a:off x="5541594" y="410860"/>
            <a:ext cx="28083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Start of civil engineering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works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for LBNF</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p:cNvPicPr>
            <a:picLocks noChangeAspect="1"/>
          </p:cNvPicPr>
          <p:nvPr/>
        </p:nvPicPr>
        <p:blipFill>
          <a:blip r:embed="rId5"/>
          <a:stretch>
            <a:fillRect/>
          </a:stretch>
        </p:blipFill>
        <p:spPr>
          <a:xfrm>
            <a:off x="4788024" y="1947258"/>
            <a:ext cx="4315453" cy="4877574"/>
          </a:xfrm>
          <a:prstGeom prst="rect">
            <a:avLst/>
          </a:prstGeom>
        </p:spPr>
      </p:pic>
      <p:sp>
        <p:nvSpPr>
          <p:cNvPr id="8" name="ZoneTexte 7"/>
          <p:cNvSpPr txBox="1"/>
          <p:nvPr/>
        </p:nvSpPr>
        <p:spPr>
          <a:xfrm>
            <a:off x="35496" y="5733256"/>
            <a:ext cx="53620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Strong commitment constantly reiterated</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funding allocated for FY 2019 (130 M$) exceeded expectations and the budget recommended by the House of Representatives/Senate committees  (80M$)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48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6</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323528" y="332656"/>
            <a:ext cx="8456053" cy="5868317"/>
          </a:xfrm>
          <a:prstGeom prst="rect">
            <a:avLst/>
          </a:prstGeom>
        </p:spPr>
      </p:pic>
    </p:spTree>
    <p:extLst>
      <p:ext uri="{BB962C8B-B14F-4D97-AF65-F5344CB8AC3E}">
        <p14:creationId xmlns:p14="http://schemas.microsoft.com/office/powerpoint/2010/main" val="44866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7</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683568" y="332656"/>
            <a:ext cx="8083822" cy="5794598"/>
          </a:xfrm>
          <a:prstGeom prst="rect">
            <a:avLst/>
          </a:prstGeom>
        </p:spPr>
      </p:pic>
    </p:spTree>
    <p:extLst>
      <p:ext uri="{BB962C8B-B14F-4D97-AF65-F5344CB8AC3E}">
        <p14:creationId xmlns:p14="http://schemas.microsoft.com/office/powerpoint/2010/main" val="411281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6AC24-58DF-46C6-8FC8-4B8171C68FC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Image 3"/>
          <p:cNvPicPr>
            <a:picLocks noChangeAspect="1"/>
          </p:cNvPicPr>
          <p:nvPr/>
        </p:nvPicPr>
        <p:blipFill>
          <a:blip r:embed="rId2"/>
          <a:stretch>
            <a:fillRect/>
          </a:stretch>
        </p:blipFill>
        <p:spPr>
          <a:xfrm>
            <a:off x="384478" y="404664"/>
            <a:ext cx="8299658" cy="5520853"/>
          </a:xfrm>
          <a:prstGeom prst="rect">
            <a:avLst/>
          </a:prstGeom>
        </p:spPr>
      </p:pic>
    </p:spTree>
    <p:extLst>
      <p:ext uri="{BB962C8B-B14F-4D97-AF65-F5344CB8AC3E}">
        <p14:creationId xmlns:p14="http://schemas.microsoft.com/office/powerpoint/2010/main" val="2506544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539552" y="1124744"/>
            <a:ext cx="7920880" cy="3000821"/>
          </a:xfrm>
          <a:prstGeom prst="rect">
            <a:avLst/>
          </a:prstGeom>
          <a:solidFill>
            <a:srgbClr val="00B0F0"/>
          </a:solid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Symbol" pitchFamily="2" charset="2"/>
                <a:ea typeface="+mn-ea"/>
                <a:cs typeface="+mn-cs"/>
              </a:rPr>
              <a:t>n</a:t>
            </a:r>
            <a:r>
              <a:rPr kumimoji="0" lang="en-US" sz="1800" b="0" i="0" u="none" strike="noStrike" kern="1200" cap="none" spc="0" normalizeH="0" baseline="-25000" noProof="0" dirty="0" err="1">
                <a:ln>
                  <a:noFill/>
                </a:ln>
                <a:solidFill>
                  <a:prstClr val="black"/>
                </a:solidFill>
                <a:effectLst/>
                <a:uLnTx/>
                <a:uFillTx/>
                <a:latin typeface="Symbol" pitchFamily="2" charset="2"/>
                <a:ea typeface="+mn-ea"/>
                <a:cs typeface="+mn-cs"/>
              </a:rPr>
              <a:t>t</a:t>
            </a:r>
            <a:r>
              <a:rPr kumimoji="0" lang="en-US" sz="1800" b="0" i="0" u="none" strike="noStrike" kern="1200" cap="none" spc="0" normalizeH="0" baseline="0" noProof="0" dirty="0">
                <a:ln>
                  <a:noFill/>
                </a:ln>
                <a:solidFill>
                  <a:prstClr val="black"/>
                </a:solidFill>
                <a:effectLst/>
                <a:uLnTx/>
                <a:uFillTx/>
                <a:latin typeface="Calibri"/>
                <a:ea typeface="+mn-ea"/>
                <a:cs typeface="+mn-cs"/>
              </a:rPr>
              <a:t> appearance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Sterile neutrinos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Search for Non Standard Interactions (NSI)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Physics with atmospheric neutrinos: e.g. oscillations, mass hierarchy, BSM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Searches for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nbar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oscillations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Study of neutrino interactions in the near detector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Searches for dark matter signatures</a:t>
            </a:r>
          </a:p>
        </p:txBody>
      </p:sp>
      <p:sp>
        <p:nvSpPr>
          <p:cNvPr id="4" name="ZoneTexte 3"/>
          <p:cNvSpPr txBox="1"/>
          <p:nvPr/>
        </p:nvSpPr>
        <p:spPr>
          <a:xfrm>
            <a:off x="323528" y="332656"/>
            <a:ext cx="6584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smtClean="0">
                <a:ln>
                  <a:noFill/>
                </a:ln>
                <a:solidFill>
                  <a:prstClr val="black"/>
                </a:solidFill>
                <a:effectLst/>
                <a:uLnTx/>
                <a:uFillTx/>
                <a:latin typeface="Calibri"/>
                <a:ea typeface="+mn-ea"/>
                <a:cs typeface="+mn-cs"/>
              </a:rPr>
              <a:t>Additional</a:t>
            </a:r>
            <a:r>
              <a:rPr kumimoji="0" lang="fr-FR"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2800" b="0" i="0" u="none" strike="noStrike" kern="1200" cap="none" spc="0" normalizeH="0" baseline="0" noProof="0" dirty="0" err="1" smtClean="0">
                <a:ln>
                  <a:noFill/>
                </a:ln>
                <a:solidFill>
                  <a:prstClr val="black"/>
                </a:solidFill>
                <a:effectLst/>
                <a:uLnTx/>
                <a:uFillTx/>
                <a:latin typeface="Calibri"/>
                <a:ea typeface="+mn-ea"/>
                <a:cs typeface="+mn-cs"/>
              </a:rPr>
              <a:t>physics</a:t>
            </a:r>
            <a:r>
              <a:rPr kumimoji="0" lang="fr-FR" sz="2800" b="0" i="0" u="none" strike="noStrike" kern="1200" cap="none" spc="0" normalizeH="0" baseline="0" noProof="0" dirty="0" smtClean="0">
                <a:ln>
                  <a:noFill/>
                </a:ln>
                <a:solidFill>
                  <a:prstClr val="black"/>
                </a:solidFill>
                <a:effectLst/>
                <a:uLnTx/>
                <a:uFillTx/>
                <a:latin typeface="Calibri"/>
                <a:ea typeface="+mn-ea"/>
                <a:cs typeface="+mn-cs"/>
              </a:rPr>
              <a:t> goals (</a:t>
            </a:r>
            <a:r>
              <a:rPr kumimoji="0" lang="fr-FR" sz="2800" b="0" i="0" u="none" strike="noStrike" kern="1200" cap="none" spc="0" normalizeH="0" baseline="0" noProof="0" dirty="0" err="1" smtClean="0">
                <a:ln>
                  <a:noFill/>
                </a:ln>
                <a:solidFill>
                  <a:prstClr val="black"/>
                </a:solidFill>
                <a:effectLst/>
                <a:uLnTx/>
                <a:uFillTx/>
                <a:latin typeface="Calibri"/>
                <a:ea typeface="+mn-ea"/>
                <a:cs typeface="+mn-cs"/>
              </a:rPr>
              <a:t>ancillary</a:t>
            </a:r>
            <a:r>
              <a:rPr kumimoji="0" lang="fr-FR" sz="2800" b="0" i="0" u="none" strike="noStrike" kern="1200" cap="none" spc="0" normalizeH="0" baseline="0" noProof="0" dirty="0" smtClean="0">
                <a:ln>
                  <a:noFill/>
                </a:ln>
                <a:solidFill>
                  <a:prstClr val="black"/>
                </a:solidFill>
                <a:effectLst/>
                <a:uLnTx/>
                <a:uFillTx/>
                <a:latin typeface="Calibri"/>
                <a:ea typeface="+mn-ea"/>
                <a:cs typeface="+mn-cs"/>
              </a:rPr>
              <a:t> program):</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539552" y="4293096"/>
            <a:ext cx="7920880" cy="1338828"/>
          </a:xfrm>
          <a:prstGeom prst="rect">
            <a:avLst/>
          </a:prstGeom>
          <a:solidFill>
            <a:srgbClr val="92D050"/>
          </a:solid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Measurement of solar neutrino if threshold permits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Potentially first observation of diffuse supernova neutrinos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Detection of High Energy Neutrinos from astrophysical sources</a:t>
            </a:r>
          </a:p>
        </p:txBody>
      </p:sp>
      <p:sp>
        <p:nvSpPr>
          <p:cNvPr id="7" name="Rectangle 6"/>
          <p:cNvSpPr/>
          <p:nvPr/>
        </p:nvSpPr>
        <p:spPr>
          <a:xfrm>
            <a:off x="539552" y="5844449"/>
            <a:ext cx="7920880" cy="923330"/>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Serendipity: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intense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LBNF </a:t>
            </a:r>
            <a:r>
              <a:rPr kumimoji="0" lang="en-US" sz="1800" b="0" i="0" u="none" strike="noStrike" kern="1200" cap="none" spc="0" normalizeH="0" baseline="0" noProof="0" dirty="0">
                <a:ln>
                  <a:noFill/>
                </a:ln>
                <a:solidFill>
                  <a:prstClr val="black"/>
                </a:solidFill>
                <a:effectLst/>
                <a:uLnTx/>
                <a:uFillTx/>
                <a:latin typeface="Calibri"/>
                <a:ea typeface="+mn-ea"/>
                <a:cs typeface="+mn-cs"/>
              </a:rPr>
              <a:t>neutrino beam and novel capabilities for both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ND and FDs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probing</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new </a:t>
            </a:r>
            <a:r>
              <a:rPr kumimoji="0" lang="en-US" sz="1800" b="0" i="0" u="none" strike="noStrike" kern="1200" cap="none" spc="0" normalizeH="0" baseline="0" noProof="0" dirty="0">
                <a:ln>
                  <a:noFill/>
                </a:ln>
                <a:solidFill>
                  <a:prstClr val="black"/>
                </a:solidFill>
                <a:effectLst/>
                <a:uLnTx/>
                <a:uFillTx/>
                <a:latin typeface="Calibri"/>
                <a:ea typeface="+mn-ea"/>
                <a:cs typeface="+mn-cs"/>
              </a:rPr>
              <a:t>regions of parameter space for both the accelerator-based and astrophysical frontiers</a:t>
            </a:r>
          </a:p>
        </p:txBody>
      </p:sp>
    </p:spTree>
    <p:extLst>
      <p:ext uri="{BB962C8B-B14F-4D97-AF65-F5344CB8AC3E}">
        <p14:creationId xmlns:p14="http://schemas.microsoft.com/office/powerpoint/2010/main" val="923813437"/>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13579</TotalTime>
  <Words>1575</Words>
  <Application>Microsoft Office PowerPoint</Application>
  <PresentationFormat>Affichage à l'écran (4:3)</PresentationFormat>
  <Paragraphs>235</Paragraphs>
  <Slides>28</Slides>
  <Notes>0</Notes>
  <HiddenSlides>0</HiddenSlides>
  <MMClips>0</MMClips>
  <ScaleCrop>false</ScaleCrop>
  <HeadingPairs>
    <vt:vector size="6" baseType="variant">
      <vt:variant>
        <vt:lpstr>Polices utilisées</vt:lpstr>
      </vt:variant>
      <vt:variant>
        <vt:i4>11</vt:i4>
      </vt:variant>
      <vt:variant>
        <vt:lpstr>Thème</vt:lpstr>
      </vt:variant>
      <vt:variant>
        <vt:i4>10</vt:i4>
      </vt:variant>
      <vt:variant>
        <vt:lpstr>Titres des diapositives</vt:lpstr>
      </vt:variant>
      <vt:variant>
        <vt:i4>28</vt:i4>
      </vt:variant>
    </vt:vector>
  </HeadingPairs>
  <TitlesOfParts>
    <vt:vector size="49" baseType="lpstr">
      <vt:lpstr>ＭＳ Ｐゴシック</vt:lpstr>
      <vt:lpstr>Arial</vt:lpstr>
      <vt:lpstr>Calibri</vt:lpstr>
      <vt:lpstr>Cambria Math</vt:lpstr>
      <vt:lpstr>Geneva</vt:lpstr>
      <vt:lpstr>Helvetica</vt:lpstr>
      <vt:lpstr>Lucida Grande</vt:lpstr>
      <vt:lpstr>Symbol</vt:lpstr>
      <vt:lpstr>Times New Roman</vt:lpstr>
      <vt:lpstr>Verdana</vt:lpstr>
      <vt:lpstr>Wingdings</vt:lpstr>
      <vt:lpstr>Conception personnalisée</vt:lpstr>
      <vt:lpstr>Thème Office</vt:lpstr>
      <vt:lpstr>1_Thème Office</vt:lpstr>
      <vt:lpstr>1_Conception personnalisée</vt:lpstr>
      <vt:lpstr>2_Thème Office</vt:lpstr>
      <vt:lpstr>2_Conception personnalisée</vt:lpstr>
      <vt:lpstr>3_Conception personnalisée</vt:lpstr>
      <vt:lpstr>1_Modèle par défaut</vt:lpstr>
      <vt:lpstr>LBNF Content-Footer Theme</vt:lpstr>
      <vt:lpstr>1_Blank Presentation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Dario Autiero</dc:creator>
  <cp:lastModifiedBy>.</cp:lastModifiedBy>
  <cp:revision>959</cp:revision>
  <cp:lastPrinted>2015-04-13T16:10:31Z</cp:lastPrinted>
  <dcterms:created xsi:type="dcterms:W3CDTF">2012-12-10T15:55:54Z</dcterms:created>
  <dcterms:modified xsi:type="dcterms:W3CDTF">2019-10-28T07:52:33Z</dcterms:modified>
</cp:coreProperties>
</file>