
<file path=[Content_Types].xml><?xml version="1.0" encoding="utf-8"?>
<Types xmlns="http://schemas.openxmlformats.org/package/2006/content-types">
  <Override PartName="/_rels/.rels" ContentType="application/vnd.openxmlformats-package.relationships+xml"/>
  <Override PartName="/ppt/notesSlides/_rels/notesSlide29.xml.rels" ContentType="application/vnd.openxmlformats-package.relationships+xml"/>
  <Override PartName="/ppt/notesSlides/_rels/notesSlide28.xml.rels" ContentType="application/vnd.openxmlformats-package.relationships+xml"/>
  <Override PartName="/ppt/notesSlides/_rels/notesSlide26.xml.rels" ContentType="application/vnd.openxmlformats-package.relationships+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_rels/presentation.xml.rels" ContentType="application/vnd.openxmlformats-package.relationships+xml"/>
  <Override PartName="/ppt/media/image37.jpeg" ContentType="image/jpeg"/>
  <Override PartName="/ppt/media/image36.jpeg" ContentType="image/jpeg"/>
  <Override PartName="/ppt/media/image35.jpeg" ContentType="image/jpeg"/>
  <Override PartName="/ppt/media/image34.jpeg" ContentType="image/jpeg"/>
  <Override PartName="/ppt/media/image31.jpeg" ContentType="image/jpeg"/>
  <Override PartName="/ppt/media/image30.gif" ContentType="image/gif"/>
  <Override PartName="/ppt/media/image27.tif" ContentType="image/tiff"/>
  <Override PartName="/ppt/media/image26.jpeg" ContentType="image/jpeg"/>
  <Override PartName="/ppt/media/image32.jpeg" ContentType="image/jpeg"/>
  <Override PartName="/ppt/media/image25.tif" ContentType="image/tiff"/>
  <Override PartName="/ppt/media/image24.tif" ContentType="image/tiff"/>
  <Override PartName="/ppt/media/image23.tif" ContentType="image/tiff"/>
  <Override PartName="/ppt/media/image20.png" ContentType="image/png"/>
  <Override PartName="/ppt/media/image19.png" ContentType="image/png"/>
  <Override PartName="/ppt/media/image2.jpeg" ContentType="image/jpeg"/>
  <Override PartName="/ppt/media/image18.png" ContentType="image/png"/>
  <Override PartName="/ppt/media/image7.jpeg" ContentType="image/jpeg"/>
  <Override PartName="/ppt/media/image15.png" ContentType="image/png"/>
  <Override PartName="/ppt/media/image33.jpeg" ContentType="image/jpeg"/>
  <Override PartName="/ppt/media/image14.png" ContentType="image/png"/>
  <Override PartName="/ppt/media/image13.png" ContentType="image/png"/>
  <Override PartName="/ppt/media/image10.png" ContentType="image/png"/>
  <Override PartName="/ppt/media/image9.jpeg" ContentType="image/jpeg"/>
  <Override PartName="/ppt/media/image17.png" ContentType="image/png"/>
  <Override PartName="/ppt/media/image8.jpeg" ContentType="image/jpeg"/>
  <Override PartName="/ppt/media/image29.jpeg" ContentType="image/jpeg"/>
  <Override PartName="/ppt/media/image22.png" ContentType="image/png"/>
  <Override PartName="/ppt/media/image28.jpeg" ContentType="image/jpeg"/>
  <Override PartName="/ppt/media/image12.png" ContentType="image/png"/>
  <Override PartName="/ppt/media/image6.jpeg" ContentType="image/jpeg"/>
  <Override PartName="/ppt/media/image5.jpeg" ContentType="image/jpeg"/>
  <Override PartName="/ppt/media/image4.jpeg" ContentType="image/jpeg"/>
  <Override PartName="/ppt/media/image16.png" ContentType="image/png"/>
  <Override PartName="/ppt/media/image3.jpeg" ContentType="image/jpeg"/>
  <Override PartName="/ppt/media/image21.png" ContentType="image/png"/>
  <Override PartName="/ppt/media/image11.png" ContentType="image/png"/>
  <Override PartName="/ppt/media/image1.jpeg" ContentType="image/jpeg"/>
  <Override PartName="/ppt/comments/comment12.xml" ContentType="application/vnd.openxmlformats-officedocument.presentationml.comments+xml"/>
  <Override PartName="/ppt/comments/comment10.xml" ContentType="application/vnd.openxmlformats-officedocument.presentationml.comments+xml"/>
  <Override PartName="/ppt/comments/comment8.xml" ContentType="application/vnd.openxmlformats-officedocument.presentationml.comments+xml"/>
  <Override PartName="/ppt/comments/comment4.xml" ContentType="application/vnd.openxmlformats-officedocument.presentationml.comments+xml"/>
  <Override PartName="/ppt/comments/comment7.xml" ContentType="application/vnd.openxmlformats-officedocument.presentationml.comments+xml"/>
  <Override PartName="/ppt/comments/comment2.xml" ContentType="application/vnd.openxmlformats-officedocument.presentationml.comments+xml"/>
  <Override PartName="/ppt/slides/_rels/slide26.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slideLayouts/_rels/slideLayout120.xml.rels" ContentType="application/vnd.openxmlformats-package.relationships+xml"/>
  <Override PartName="/ppt/slideLayouts/_rels/slideLayout118.xml.rels" ContentType="application/vnd.openxmlformats-package.relationships+xml"/>
  <Override PartName="/ppt/slideLayouts/_rels/slideLayout117.xml.rels" ContentType="application/vnd.openxmlformats-package.relationships+xml"/>
  <Override PartName="/ppt/slideLayouts/_rels/slideLayout116.xml.rels" ContentType="application/vnd.openxmlformats-package.relationships+xml"/>
  <Override PartName="/ppt/slideLayouts/_rels/slideLayout115.xml.rels" ContentType="application/vnd.openxmlformats-package.relationships+xml"/>
  <Override PartName="/ppt/slideLayouts/_rels/slideLayout119.xml.rels" ContentType="application/vnd.openxmlformats-package.relationships+xml"/>
  <Override PartName="/ppt/slideLayouts/_rels/slideLayout114.xml.rels" ContentType="application/vnd.openxmlformats-package.relationships+xml"/>
  <Override PartName="/ppt/slideLayouts/_rels/slideLayout113.xml.rels" ContentType="application/vnd.openxmlformats-package.relationships+xml"/>
  <Override PartName="/ppt/slideLayouts/_rels/slideLayout112.xml.rels" ContentType="application/vnd.openxmlformats-package.relationships+xml"/>
  <Override PartName="/ppt/slideLayouts/_rels/slideLayout111.xml.rels" ContentType="application/vnd.openxmlformats-package.relationships+xml"/>
  <Override PartName="/ppt/slideLayouts/_rels/slideLayout110.xml.rels" ContentType="application/vnd.openxmlformats-package.relationships+xml"/>
  <Override PartName="/ppt/slideLayouts/_rels/slideLayout105.xml.rels" ContentType="application/vnd.openxmlformats-package.relationships+xml"/>
  <Override PartName="/ppt/slideLayouts/_rels/slideLayout109.xml.rels" ContentType="application/vnd.openxmlformats-package.relationships+xml"/>
  <Override PartName="/ppt/slideLayouts/_rels/slideLayout104.xml.rels" ContentType="application/vnd.openxmlformats-package.relationships+xml"/>
  <Override PartName="/ppt/slideLayouts/_rels/slideLayout108.xml.rels" ContentType="application/vnd.openxmlformats-package.relationships+xml"/>
  <Override PartName="/ppt/slideLayouts/_rels/slideLayout103.xml.rels" ContentType="application/vnd.openxmlformats-package.relationships+xml"/>
  <Override PartName="/ppt/slideLayouts/_rels/slideLayout107.xml.rels" ContentType="application/vnd.openxmlformats-package.relationships+xml"/>
  <Override PartName="/ppt/slideLayouts/_rels/slideLayout102.xml.rels" ContentType="application/vnd.openxmlformats-package.relationships+xml"/>
  <Override PartName="/ppt/slideLayouts/_rels/slideLayout106.xml.rels" ContentType="application/vnd.openxmlformats-package.relationships+xml"/>
  <Override PartName="/ppt/slideLayouts/_rels/slideLayout101.xml.rels" ContentType="application/vnd.openxmlformats-package.relationships+xml"/>
  <Override PartName="/ppt/slideLayouts/_rels/slideLayout100.xml.rels" ContentType="application/vnd.openxmlformats-package.relationships+xml"/>
  <Override PartName="/ppt/slideLayouts/_rels/slideLayout99.xml.rels" ContentType="application/vnd.openxmlformats-package.relationships+xml"/>
  <Override PartName="/ppt/slideLayouts/_rels/slideLayout98.xml.rels" ContentType="application/vnd.openxmlformats-package.relationships+xml"/>
  <Override PartName="/ppt/slideLayouts/_rels/slideLayout97.xml.rels" ContentType="application/vnd.openxmlformats-package.relationships+xml"/>
  <Override PartName="/ppt/slideLayouts/_rels/slideLayout96.xml.rels" ContentType="application/vnd.openxmlformats-package.relationships+xml"/>
  <Override PartName="/ppt/slideLayouts/_rels/slideLayout89.xml.rels" ContentType="application/vnd.openxmlformats-package.relationships+xml"/>
  <Override PartName="/ppt/slideLayouts/_rels/slideLayout88.xml.rels" ContentType="application/vnd.openxmlformats-package.relationships+xml"/>
  <Override PartName="/ppt/slideLayouts/_rels/slideLayout87.xml.rels" ContentType="application/vnd.openxmlformats-package.relationships+xml"/>
  <Override PartName="/ppt/slideLayouts/_rels/slideLayout86.xml.rels" ContentType="application/vnd.openxmlformats-package.relationships+xml"/>
  <Override PartName="/ppt/slideLayouts/_rels/slideLayout85.xml.rels" ContentType="application/vnd.openxmlformats-package.relationships+xml"/>
  <Override PartName="/ppt/slideLayouts/_rels/slideLayout84.xml.rels" ContentType="application/vnd.openxmlformats-package.relationships+xml"/>
  <Override PartName="/ppt/slideLayouts/_rels/slideLayout73.xml.rels" ContentType="application/vnd.openxmlformats-package.relationships+xml"/>
  <Override PartName="/ppt/slideLayouts/_rels/slideLayout78.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9.xml.rels" ContentType="application/vnd.openxmlformats-package.relationships+xml"/>
  <Override PartName="/ppt/slideLayouts/_rels/slideLayout74.xml.rels" ContentType="application/vnd.openxmlformats-package.relationships+xml"/>
  <Override PartName="/ppt/slideLayouts/_rels/slideLayout77.xml.rels" ContentType="application/vnd.openxmlformats-package.relationships+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68.xml.rels" ContentType="application/vnd.openxmlformats-package.relationships+xml"/>
  <Override PartName="/ppt/slideLayouts/_rels/slideLayout63.xml.rels" ContentType="application/vnd.openxmlformats-package.relationships+xml"/>
  <Override PartName="/ppt/slideLayouts/_rels/slideLayout67.xml.rels" ContentType="application/vnd.openxmlformats-package.relationships+xml"/>
  <Override PartName="/ppt/slideLayouts/_rels/slideLayout62.xml.rels" ContentType="application/vnd.openxmlformats-package.relationships+xml"/>
  <Override PartName="/ppt/slideLayouts/_rels/slideLayout66.xml.rels" ContentType="application/vnd.openxmlformats-package.relationships+xml"/>
  <Override PartName="/ppt/slideLayouts/_rels/slideLayout61.xml.rels" ContentType="application/vnd.openxmlformats-package.relationships+xml"/>
  <Override PartName="/ppt/slideLayouts/_rels/slideLayout65.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70.xml.rels" ContentType="application/vnd.openxmlformats-package.relationships+xml"/>
  <Override PartName="/ppt/slideLayouts/_rels/slideLayout57.xml.rels" ContentType="application/vnd.openxmlformats-package.relationships+xml"/>
  <Override PartName="/ppt/slideLayouts/_rels/slideLayout51.xml.rels" ContentType="application/vnd.openxmlformats-package.relationships+xml"/>
  <Override PartName="/ppt/slideLayouts/_rels/slideLayout56.xml.rels" ContentType="application/vnd.openxmlformats-package.relationships+xml"/>
  <Override PartName="/ppt/slideLayouts/_rels/slideLayout50.xml.rels" ContentType="application/vnd.openxmlformats-package.relationships+xml"/>
  <Override PartName="/ppt/slideLayouts/_rels/slideLayout55.xml.rels" ContentType="application/vnd.openxmlformats-package.relationships+xml"/>
  <Override PartName="/ppt/slideLayouts/_rels/slideLayout83.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46.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95.xml.rels" ContentType="application/vnd.openxmlformats-package.relationships+xml"/>
  <Override PartName="/ppt/slideLayouts/_rels/slideLayout37.xml.rels" ContentType="application/vnd.openxmlformats-package.relationships+xml"/>
  <Override PartName="/ppt/slideLayouts/_rels/slideLayout94.xml.rels" ContentType="application/vnd.openxmlformats-package.relationships+xml"/>
  <Override PartName="/ppt/slideLayouts/_rels/slideLayout36.xml.rels" ContentType="application/vnd.openxmlformats-package.relationships+xml"/>
  <Override PartName="/ppt/slideLayouts/_rels/slideLayout93.xml.rels" ContentType="application/vnd.openxmlformats-package.relationships+xml"/>
  <Override PartName="/ppt/slideLayouts/_rels/slideLayout35.xml.rels" ContentType="application/vnd.openxmlformats-package.relationships+xml"/>
  <Override PartName="/ppt/slideLayouts/_rels/slideLayout58.xml.rels" ContentType="application/vnd.openxmlformats-package.relationships+xml"/>
  <Override PartName="/ppt/slideLayouts/_rels/slideLayout45.xml.rels" ContentType="application/vnd.openxmlformats-package.relationships+xml"/>
  <Override PartName="/ppt/slideLayouts/_rels/slideLayout92.xml.rels" ContentType="application/vnd.openxmlformats-package.relationships+xml"/>
  <Override PartName="/ppt/slideLayouts/_rels/slideLayout39.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29.xml.rels" ContentType="application/vnd.openxmlformats-package.relationships+xml"/>
  <Override PartName="/ppt/slideLayouts/_rels/slideLayout23.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0.xml.rels" ContentType="application/vnd.openxmlformats-package.relationships+xml"/>
  <Override PartName="/ppt/slideLayouts/_rels/slideLayout25.xml.rels" ContentType="application/vnd.openxmlformats-package.relationships+xml"/>
  <Override PartName="/ppt/slideLayouts/_rels/slideLayout82.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31.xml.rels" ContentType="application/vnd.openxmlformats-package.relationships+xml"/>
  <Override PartName="/ppt/slideLayouts/_rels/slideLayout11.xml.rels" ContentType="application/vnd.openxmlformats-package.relationships+xml"/>
  <Override PartName="/ppt/slideLayouts/_rels/slideLayout16.xml.rels" ContentType="application/vnd.openxmlformats-package.relationships+xml"/>
  <Override PartName="/ppt/slideLayouts/_rels/slideLayout81.xml.rels" ContentType="application/vnd.openxmlformats-package.relationships+xml"/>
  <Override PartName="/ppt/slideLayouts/_rels/slideLayout80.xml.rels" ContentType="application/vnd.openxmlformats-package.relationships+xml"/>
  <Override PartName="/ppt/slideLayouts/_rels/slideLayout27.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90.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7.xml.rels" ContentType="application/vnd.openxmlformats-package.relationships+xml"/>
  <Override PartName="/ppt/slideLayouts/_rels/slideLayout2.xml.rels" ContentType="application/vnd.openxmlformats-package.relationships+xml"/>
  <Override PartName="/ppt/slideLayouts/_rels/slideLayout44.xml.rels" ContentType="application/vnd.openxmlformats-package.relationships+xml"/>
  <Override PartName="/ppt/slideLayouts/_rels/slideLayout91.xml.rels" ContentType="application/vnd.openxmlformats-package.relationships+xml"/>
  <Override PartName="/ppt/slideLayouts/_rels/slideLayout33.xml.rels" ContentType="application/vnd.openxmlformats-package.relationships+xml"/>
  <Override PartName="/ppt/slideLayouts/_rels/slideLayout54.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6.xml.rels" ContentType="application/vnd.openxmlformats-package.relationships+xml"/>
  <Override PartName="/ppt/slideLayouts/_rels/slideLayout1.xml.rels" ContentType="application/vnd.openxmlformats-package.relationships+xml"/>
  <Override PartName="/ppt/slideLayouts/_rels/slideLayout43.xml.rels" ContentType="application/vnd.openxmlformats-package.relationships+xml"/>
  <Override PartName="/ppt/slideLayouts/_rels/slideLayout53.xml.rels" ContentType="application/vnd.openxmlformats-package.relationships+xml"/>
  <Override PartName="/ppt/slideLayouts/_rels/slideLayout3.xml.rels" ContentType="application/vnd.openxmlformats-package.relationships+xml"/>
  <Override PartName="/ppt/slideLayouts/_rels/slideLayout8.xml.rels" ContentType="application/vnd.openxmlformats-package.relationships+xml"/>
  <Override PartName="/ppt/slideLayouts/_rels/slideLayout42.xml.rels" ContentType="application/vnd.openxmlformats-package.relationships+xml"/>
  <Override PartName="/ppt/slideLayouts/_rels/slideLayout52.xml.rels" ContentType="application/vnd.openxmlformats-package.relationships+xml"/>
  <Override PartName="/ppt/slideLayouts/_rels/slideLayout41.xml.rels" ContentType="application/vnd.openxmlformats-package.relationships+xml"/>
  <Override PartName="/ppt/slideLayouts/_rels/slideLayout69.xml.rels" ContentType="application/vnd.openxmlformats-package.relationships+xml"/>
  <Override PartName="/ppt/slideLayouts/_rels/slideLayout5.xml.rels" ContentType="application/vnd.openxmlformats-package.relationships+xml"/>
  <Override PartName="/ppt/slideLayouts/slideLayout120.xml" ContentType="application/vnd.openxmlformats-officedocument.presentationml.slideLayout+xml"/>
  <Override PartName="/ppt/slideLayouts/slideLayout110.xml" ContentType="application/vnd.openxmlformats-officedocument.presentationml.slideLayout+xml"/>
  <Override PartName="/ppt/slideLayouts/slideLayout100.xml" ContentType="application/vnd.openxmlformats-officedocument.presentationml.slideLayout+xml"/>
  <Override PartName="/ppt/slideLayouts/slideLayout6.xml" ContentType="application/vnd.openxmlformats-officedocument.presentationml.slideLayout+xml"/>
  <Override PartName="/ppt/slideLayouts/slideLayout97.xml" ContentType="application/vnd.openxmlformats-officedocument.presentationml.slideLayout+xml"/>
  <Override PartName="/ppt/slideLayouts/slideLayout5.xml" ContentType="application/vnd.openxmlformats-officedocument.presentationml.slideLayout+xml"/>
  <Override PartName="/ppt/slideLayouts/slideLayout96.xml" ContentType="application/vnd.openxmlformats-officedocument.presentationml.slideLayout+xml"/>
  <Override PartName="/ppt/slideLayouts/slideLayout4.xml" ContentType="application/vnd.openxmlformats-officedocument.presentationml.slideLayout+xml"/>
  <Override PartName="/ppt/slideLayouts/slideLayout95.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94.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92.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89.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19.xml" ContentType="application/vnd.openxmlformats-officedocument.presentationml.slideLayout+xml"/>
  <Override PartName="/ppt/slideLayouts/slideLayout28.xml" ContentType="application/vnd.openxmlformats-officedocument.presentationml.slideLayout+xml"/>
  <Override PartName="/ppt/slideLayouts/slideLayout118.xml" ContentType="application/vnd.openxmlformats-officedocument.presentationml.slideLayout+xml"/>
  <Override PartName="/ppt/slideLayouts/slideLayout27.xml" ContentType="application/vnd.openxmlformats-officedocument.presentationml.slideLayout+xml"/>
  <Override PartName="/ppt/slideLayouts/slideLayout117.xml" ContentType="application/vnd.openxmlformats-officedocument.presentationml.slideLayout+xml"/>
  <Override PartName="/ppt/slideLayouts/slideLayout26.xml" ContentType="application/vnd.openxmlformats-officedocument.presentationml.slideLayout+xml"/>
  <Override PartName="/ppt/slideLayouts/slideLayout116.xml" ContentType="application/vnd.openxmlformats-officedocument.presentationml.slideLayout+xml"/>
  <Override PartName="/ppt/slideLayouts/slideLayout25.xml" ContentType="application/vnd.openxmlformats-officedocument.presentationml.slideLayout+xml"/>
  <Override PartName="/ppt/slideLayouts/slideLayout115.xml" ContentType="application/vnd.openxmlformats-officedocument.presentationml.slideLayout+xml"/>
  <Override PartName="/ppt/slideLayouts/slideLayout24.xml" ContentType="application/vnd.openxmlformats-officedocument.presentationml.slideLayout+xml"/>
  <Override PartName="/ppt/slideLayouts/slideLayout114.xml" ContentType="application/vnd.openxmlformats-officedocument.presentationml.slideLayout+xml"/>
  <Override PartName="/ppt/slideLayouts/slideLayout23.xml" ContentType="application/vnd.openxmlformats-officedocument.presentationml.slideLayout+xml"/>
  <Override PartName="/ppt/slideLayouts/slideLayout113.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98.xml" ContentType="application/vnd.openxmlformats-officedocument.presentationml.slideLayout+xml"/>
  <Override PartName="/ppt/slideLayouts/slideLayout7.xml" ContentType="application/vnd.openxmlformats-officedocument.presentationml.slideLayout+xml"/>
  <Override PartName="/ppt/slideLayouts/slideLayout91.xml" ContentType="application/vnd.openxmlformats-officedocument.presentationml.slideLayout+xml"/>
  <Override PartName="/ppt/slideLayouts/slideLayout107.xml" ContentType="application/vnd.openxmlformats-officedocument.presentationml.slideLayout+xml"/>
  <Override PartName="/ppt/slideLayouts/slideLayout16.xml" ContentType="application/vnd.openxmlformats-officedocument.presentationml.slideLayout+xml"/>
  <Override PartName="/ppt/slideLayouts/slideLayout90.xml" ContentType="application/vnd.openxmlformats-officedocument.presentationml.slideLayout+xml"/>
  <Override PartName="/ppt/slideLayouts/slideLayout106.xml" ContentType="application/vnd.openxmlformats-officedocument.presentationml.slideLayout+xml"/>
  <Override PartName="/ppt/slideLayouts/slideLayout15.xml" ContentType="application/vnd.openxmlformats-officedocument.presentationml.slideLayout+xml"/>
  <Override PartName="/ppt/slideLayouts/slideLayout105.xml" ContentType="application/vnd.openxmlformats-officedocument.presentationml.slideLayout+xml"/>
  <Override PartName="/ppt/slideLayouts/slideLayout14.xml" ContentType="application/vnd.openxmlformats-officedocument.presentationml.slideLayout+xml"/>
  <Override PartName="/ppt/slideLayouts/slideLayout104.xml" ContentType="application/vnd.openxmlformats-officedocument.presentationml.slideLayout+xml"/>
  <Override PartName="/ppt/slideLayouts/slideLayout13.xml" ContentType="application/vnd.openxmlformats-officedocument.presentationml.slideLayout+xml"/>
  <Override PartName="/ppt/slideLayouts/slideLayout103.xml" ContentType="application/vnd.openxmlformats-officedocument.presentationml.slideLayout+xml"/>
  <Override PartName="/ppt/slideLayouts/slideLayout12.xml" ContentType="application/vnd.openxmlformats-officedocument.presentationml.slideLayout+xml"/>
  <Override PartName="/ppt/slideLayouts/slideLayout102.xml" ContentType="application/vnd.openxmlformats-officedocument.presentationml.slideLayout+xml"/>
  <Override PartName="/ppt/slideLayouts/slideLayout11.xml" ContentType="application/vnd.openxmlformats-officedocument.presentationml.slideLayout+xml"/>
  <Override PartName="/ppt/slideLayouts/slideLayout69.xml" ContentType="application/vnd.openxmlformats-officedocument.presentationml.slideLayout+xml"/>
  <Override PartName="/ppt/slideLayouts/slideLayout101.xml" ContentType="application/vnd.openxmlformats-officedocument.presentationml.slideLayout+xml"/>
  <Override PartName="/ppt/slideLayouts/slideLayout10.xml" ContentType="application/vnd.openxmlformats-officedocument.presentationml.slideLayout+xml"/>
  <Override PartName="/ppt/slideLayouts/slideLayout112.xml" ContentType="application/vnd.openxmlformats-officedocument.presentationml.slideLayout+xml"/>
  <Override PartName="/ppt/slideLayouts/slideLayout21.xml" ContentType="application/vnd.openxmlformats-officedocument.presentationml.slideLayout+xml"/>
  <Override PartName="/ppt/slideLayouts/slideLayout10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79.xml" ContentType="application/vnd.openxmlformats-officedocument.presentationml.slideLayout+xml"/>
  <Override PartName="/ppt/slideLayouts/slideLayout111.xml" ContentType="application/vnd.openxmlformats-officedocument.presentationml.slideLayout+xml"/>
  <Override PartName="/ppt/slideLayouts/slideLayout20.xml" ContentType="application/vnd.openxmlformats-officedocument.presentationml.slideLayout+xml"/>
  <Override PartName="/ppt/slideLayouts/slideLayout108.xml" ContentType="application/vnd.openxmlformats-officedocument.presentationml.slideLayout+xml"/>
  <Override PartName="/ppt/slideLayouts/slideLayout17.xml" ContentType="application/vnd.openxmlformats-officedocument.presentationml.slideLayout+xml"/>
  <Override PartName="/ppt/slideLayouts/slideLayout49.xml" ContentType="application/vnd.openxmlformats-officedocument.presentationml.slideLayout+xml"/>
  <Override PartName="/ppt/slideLayouts/slideLayout99.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10.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Lst>
  <p:sldSz cx="10080625" cy="7559675"/>
  <p:notesSz cx="7772400" cy="10058400"/>
</p:presentation>
</file>

<file path=ppt/commentAuthors.xml><?xml version="1.0" encoding="utf-8"?>
<p:cmAuthorLst xmlns:p="http://schemas.openxmlformats.org/presentationml/2006/main">
  <p:cmAuthor id="0" name="Yannick Copin" initials="YC" lastIdx="7" clrIdx="0"/>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notesMaster" Target="notesMasters/notesMaster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commentAuthors" Target="commentAuthors.xml"/>
</Relationships>
</file>

<file path=ppt/comments/comment10.xml><?xml version="1.0" encoding="utf-8"?>
<p:cmLst xmlns:p="http://schemas.openxmlformats.org/presentationml/2006/main">
  <p:cm authorId="0" dt="2019-10-17T18:57:10.000000000" idx="6">
    <p:pos x="5758" y="2519"/>
    <p:text>SGS: 
CNES: 203 k€
Solde fin 2019: 126 k€
NISP:
CNES: 100 k€
Solde: 30 k€
Accompagnement scientifique CNES: 7 k€</p:text>
  </p:cm>
</p:cmLst>
</file>

<file path=ppt/comments/comment12.xml><?xml version="1.0" encoding="utf-8"?>
<p:cmLst xmlns:p="http://schemas.openxmlformats.org/presentationml/2006/main">
  <p:cm authorId="0" dt="2019-10-17T18:58:29.000000000" idx="7">
    <p:pos x="5038" y="2519"/>
    <p:text>SGS:
CNES: 126 k€
Solde fin 2020: 48 k€
NISP:
CNES: 30 k€
Solde: 15 k€
Acc. Scientifique: 8k€</p:text>
  </p:cm>
</p:cmLst>
</file>

<file path=ppt/comments/comment2.xml><?xml version="1.0" encoding="utf-8"?>
<p:cmLst xmlns:p="http://schemas.openxmlformats.org/presentationml/2006/main">
  <p:cm authorId="0" dt="2019-10-17T17:44:46.000000000" idx="1">
    <p:pos x="720" y="2519"/>
    <p:text>IPNL 2019:
* Ch.: R. Barbier (détachement SupAéro)
* EC: Y. Copin, H. Courtois, D. Guinet
* IC: B. Kubik
*  Doc: J. Lezmy
* IR: S. Feriol
* Ing: C. Borja
* CDD: C. Buton
Ajouter A. Ealet</p:text>
  </p:cm>
</p:cmLst>
</file>

<file path=ppt/comments/comment4.xml><?xml version="1.0" encoding="utf-8"?>
<p:cmLst xmlns:p="http://schemas.openxmlformats.org/presentationml/2006/main">
  <p:cm authorId="0" dt="2019-10-17T17:45:04.000000000" idx="2">
    <p:pos x="360" y="2879"/>
    <p:text>IP2I 2020:
* Ch.: R. Barbier (détachement SupAéro)
* EC: Y. Copin, H. Courtois, D. Guinet
* IC: B. Kubik, recrutement IR info
*  Doc: J. Lezmy
* Ing: C. Borja
* CDD: recrutement
Ajouter: A. Ealet</p:text>
  </p:cm>
</p:cmLst>
</file>

<file path=ppt/comments/comment7.xml><?xml version="1.0" encoding="utf-8"?>
<p:cmLst xmlns:p="http://schemas.openxmlformats.org/presentationml/2006/main">
  <p:cm authorId="0" dt="2019-10-17T17:04:31.000000000" idx="3">
    <p:pos x="720" y="1440"/>
    <p:text>IPNL NISP:
Barbier R., et al. 2018SPIE10709E..0SB,  Detector chain calibration 
strategy for the Euclid flight IR H2RGs 
Science:
Dupuy A., et al. 2019MNRAS.489L...1D,  Partitioning the Universe into 
gravitational basins using the cosmic velocity field 
Graziani R., et al. 2019MNRAS.488.5438G,  The peculiar velocity field up to z~0.05 by forward-modelling Cosmicflows-3 data
Dupuy A., Courtois H. M., Kubik B. 2019MNRAS.486..440D,  An estimation of the local growth rate from Cosmicflows peculiar velocities</p:text>
  </p:cm>
</p:cmLst>
</file>

<file path=ppt/comments/comment8.xml><?xml version="1.0" encoding="utf-8"?>
<p:cmLst xmlns:p="http://schemas.openxmlformats.org/presentationml/2006/main">
  <p:cm authorId="0" dt="2019-10-17T17:07:54.000000000" idx="4">
    <p:pos x="2879" y="2159"/>
    <p:text>Crouzet P.-E., et al. 2018SPIE10709E..0QC,  Euclid H2RG detectors: Impact 
of crosshatch patterns on photometric and centroid errors 
Secroun A., et al. 2018SPIE10709E..21S,  Euclid flight H2RG IR detectors: 
per pixel conversion gain from on-ground characterization for the Euclid 
NISP instrument 
Kohley R., et al. 2018SPIE10709E..1GK,  Random telegraph signal (RTS) in 
the Euclid IR H2RGs 
Barbier R., et al. 2018SPIE10709E..0SB,  Detector chain calibration 
strategy for the Euclid flight IR H2RGs</p:text>
  </p:cm>
  <p:cm authorId="0" dt="2019-10-17T17:30:19.000000000" idx="5">
    <p:pos x="2519" y="1440"/>
    <p:text>Crouzet P.-E., et al. 2018SPIE10709E..0QC,  Euclid H2RG detectors: Impact 
of crosshatch patterns on photometric and centroid errors 
Secroun A., et al. 2018SPIE10709E..21S,  Euclid flight H2RG IR detectors: 
per pixel conversion gain from on-ground characterization for the Euclid 
NISP instrument 
Kohley R., et al. 2018SPIE10709E..1GK,  Random telegraph signal (RTS) in 
the Euclid IR H2RGs 
Barbier R., et al. 2018SPIE10709E..0SB,  Detector chain calibration 
strategy for the Euclid flight IR H2RGs</p:text>
  </p:cm>
</p:cmLst>
</file>

<file path=ppt/notesMasters/_rels/notesMaster1.xml.rels><?xml version="1.0" encoding="UTF-8"?>
<Relationships xmlns="http://schemas.openxmlformats.org/package/2006/relationships"><Relationship Id="rId1" Type="http://schemas.openxmlformats.org/officeDocument/2006/relationships/theme" Target="../theme/theme11.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PlaceHolder 1"/>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385" name="PlaceHolder 2"/>
          <p:cNvSpPr>
            <a:spLocks noGrp="1"/>
          </p:cNvSpPr>
          <p:nvPr>
            <p:ph type="hdr"/>
          </p:nvPr>
        </p:nvSpPr>
        <p:spPr>
          <a:xfrm>
            <a:off x="0" y="0"/>
            <a:ext cx="3372840" cy="502560"/>
          </a:xfrm>
          <a:prstGeom prst="rect">
            <a:avLst/>
          </a:prstGeom>
        </p:spPr>
        <p:txBody>
          <a:bodyPr lIns="0" rIns="0" tIns="0" bIns="0"/>
          <a:p>
            <a:r>
              <a:rPr b="0" lang="en-US" sz="1400" spc="-1" strike="noStrike">
                <a:latin typeface="Times New Roman"/>
              </a:rPr>
              <a:t> </a:t>
            </a:r>
            <a:endParaRPr b="0" lang="en-US" sz="1400" spc="-1" strike="noStrike">
              <a:latin typeface="Times New Roman"/>
            </a:endParaRPr>
          </a:p>
        </p:txBody>
      </p:sp>
      <p:sp>
        <p:nvSpPr>
          <p:cNvPr id="386" name="PlaceHolder 3"/>
          <p:cNvSpPr>
            <a:spLocks noGrp="1"/>
          </p:cNvSpPr>
          <p:nvPr>
            <p:ph type="dt"/>
          </p:nvPr>
        </p:nvSpPr>
        <p:spPr>
          <a:xfrm>
            <a:off x="4399200" y="0"/>
            <a:ext cx="3372840" cy="502560"/>
          </a:xfrm>
          <a:prstGeom prst="rect">
            <a:avLst/>
          </a:prstGeom>
        </p:spPr>
        <p:txBody>
          <a:bodyPr lIns="0" rIns="0" tIns="0" bIns="0"/>
          <a:p>
            <a:pPr algn="r"/>
            <a:r>
              <a:rPr b="0" lang="en-US" sz="1400" spc="-1" strike="noStrike">
                <a:latin typeface="Times New Roman"/>
              </a:rPr>
              <a:t> </a:t>
            </a:r>
            <a:endParaRPr b="0" lang="en-US" sz="1400" spc="-1" strike="noStrike">
              <a:latin typeface="Times New Roman"/>
            </a:endParaRPr>
          </a:p>
        </p:txBody>
      </p:sp>
      <p:sp>
        <p:nvSpPr>
          <p:cNvPr id="387" name="PlaceHolder 4"/>
          <p:cNvSpPr>
            <a:spLocks noGrp="1"/>
          </p:cNvSpPr>
          <p:nvPr>
            <p:ph type="ftr"/>
          </p:nvPr>
        </p:nvSpPr>
        <p:spPr>
          <a:xfrm>
            <a:off x="0" y="9555480"/>
            <a:ext cx="3372840" cy="502560"/>
          </a:xfrm>
          <a:prstGeom prst="rect">
            <a:avLst/>
          </a:prstGeom>
        </p:spPr>
        <p:txBody>
          <a:bodyPr lIns="0" rIns="0" tIns="0" bIns="0" anchor="b"/>
          <a:p>
            <a:r>
              <a:rPr b="0" lang="en-US" sz="1400" spc="-1" strike="noStrike">
                <a:latin typeface="Times New Roman"/>
              </a:rPr>
              <a:t> </a:t>
            </a:r>
            <a:endParaRPr b="0" lang="en-US" sz="1400" spc="-1" strike="noStrike">
              <a:latin typeface="Times New Roman"/>
            </a:endParaRPr>
          </a:p>
        </p:txBody>
      </p:sp>
      <p:sp>
        <p:nvSpPr>
          <p:cNvPr id="388" name="PlaceHolder 5"/>
          <p:cNvSpPr>
            <a:spLocks noGrp="1"/>
          </p:cNvSpPr>
          <p:nvPr>
            <p:ph type="sldNum"/>
          </p:nvPr>
        </p:nvSpPr>
        <p:spPr>
          <a:xfrm>
            <a:off x="4399200" y="9555480"/>
            <a:ext cx="3372840" cy="502560"/>
          </a:xfrm>
          <a:prstGeom prst="rect">
            <a:avLst/>
          </a:prstGeom>
        </p:spPr>
        <p:txBody>
          <a:bodyPr lIns="0" rIns="0" tIns="0" bIns="0" anchor="b"/>
          <a:p>
            <a:pPr algn="r"/>
            <a:fld id="{EC929A6D-BE30-4ADB-989F-7638EE85AEA7}"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PlaceHolder 1"/>
          <p:cNvSpPr>
            <a:spLocks noGrp="1"/>
          </p:cNvSpPr>
          <p:nvPr>
            <p:ph type="body"/>
          </p:nvPr>
        </p:nvSpPr>
        <p:spPr>
          <a:xfrm>
            <a:off x="777960" y="4778280"/>
            <a:ext cx="6216120" cy="4525560"/>
          </a:xfrm>
          <a:prstGeom prst="rect">
            <a:avLst/>
          </a:prstGeom>
        </p:spPr>
        <p:txBody>
          <a:bodyPr/>
          <a:p>
            <a:endParaRPr b="0" lang="en-US" sz="2000" spc="-1" strike="noStrike">
              <a:latin typeface="Arial"/>
            </a:endParaRPr>
          </a:p>
        </p:txBody>
      </p:sp>
      <p:sp>
        <p:nvSpPr>
          <p:cNvPr id="513" name="TextShape 2"/>
          <p:cNvSpPr txBox="1"/>
          <p:nvPr/>
        </p:nvSpPr>
        <p:spPr>
          <a:xfrm>
            <a:off x="4402080" y="9553680"/>
            <a:ext cx="3368160" cy="502920"/>
          </a:xfrm>
          <a:prstGeom prst="rect">
            <a:avLst/>
          </a:prstGeom>
          <a:noFill/>
          <a:ln>
            <a:noFill/>
          </a:ln>
        </p:spPr>
        <p:txBody>
          <a:bodyPr anchor="b"/>
          <a:p>
            <a:pPr algn="r">
              <a:lnSpc>
                <a:spcPct val="100000"/>
              </a:lnSpc>
            </a:pPr>
            <a:fld id="{F7A3E60F-AE37-41E1-B333-476BD70017F4}"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PlaceHolder 1"/>
          <p:cNvSpPr>
            <a:spLocks noGrp="1"/>
          </p:cNvSpPr>
          <p:nvPr>
            <p:ph type="body"/>
          </p:nvPr>
        </p:nvSpPr>
        <p:spPr>
          <a:xfrm>
            <a:off x="777960" y="4778280"/>
            <a:ext cx="6216120" cy="4525560"/>
          </a:xfrm>
          <a:prstGeom prst="rect">
            <a:avLst/>
          </a:prstGeom>
        </p:spPr>
        <p:txBody>
          <a:bodyPr/>
          <a:p>
            <a:endParaRPr b="0" lang="en-US" sz="2000" spc="-1" strike="noStrike">
              <a:latin typeface="Arial"/>
            </a:endParaRPr>
          </a:p>
        </p:txBody>
      </p:sp>
      <p:sp>
        <p:nvSpPr>
          <p:cNvPr id="515" name="TextShape 2"/>
          <p:cNvSpPr txBox="1"/>
          <p:nvPr/>
        </p:nvSpPr>
        <p:spPr>
          <a:xfrm>
            <a:off x="4402080" y="9553680"/>
            <a:ext cx="3368160" cy="502920"/>
          </a:xfrm>
          <a:prstGeom prst="rect">
            <a:avLst/>
          </a:prstGeom>
          <a:noFill/>
          <a:ln>
            <a:noFill/>
          </a:ln>
        </p:spPr>
        <p:txBody>
          <a:bodyPr anchor="b"/>
          <a:p>
            <a:pPr algn="r">
              <a:lnSpc>
                <a:spcPct val="100000"/>
              </a:lnSpc>
            </a:pPr>
            <a:fld id="{E897F072-7C8D-4A49-AA28-5A2F87224E0C}"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PlaceHolder 1"/>
          <p:cNvSpPr>
            <a:spLocks noGrp="1"/>
          </p:cNvSpPr>
          <p:nvPr>
            <p:ph type="body"/>
          </p:nvPr>
        </p:nvSpPr>
        <p:spPr>
          <a:xfrm>
            <a:off x="777960" y="4778280"/>
            <a:ext cx="6216120" cy="4525560"/>
          </a:xfrm>
          <a:prstGeom prst="rect">
            <a:avLst/>
          </a:prstGeom>
        </p:spPr>
        <p:txBody>
          <a:bodyPr/>
          <a:p>
            <a:endParaRPr b="0" lang="en-US" sz="2000" spc="-1" strike="noStrike">
              <a:latin typeface="Arial"/>
            </a:endParaRPr>
          </a:p>
        </p:txBody>
      </p:sp>
      <p:sp>
        <p:nvSpPr>
          <p:cNvPr id="517" name="TextShape 2"/>
          <p:cNvSpPr txBox="1"/>
          <p:nvPr/>
        </p:nvSpPr>
        <p:spPr>
          <a:xfrm>
            <a:off x="4402080" y="9553680"/>
            <a:ext cx="3368160" cy="502920"/>
          </a:xfrm>
          <a:prstGeom prst="rect">
            <a:avLst/>
          </a:prstGeom>
          <a:noFill/>
          <a:ln>
            <a:noFill/>
          </a:ln>
        </p:spPr>
        <p:txBody>
          <a:bodyPr anchor="b"/>
          <a:p>
            <a:pPr algn="r">
              <a:lnSpc>
                <a:spcPct val="100000"/>
              </a:lnSpc>
            </a:pPr>
            <a:fld id="{1F13DC24-2CEF-4BE4-B580-6C927E93CBB7}"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15"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316"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7"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8"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20"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21" name="PlaceHolder 3"/>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22" name="PlaceHolder 4"/>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24"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325"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26"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28"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29"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30"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32"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33"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35"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36"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37"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38" name="PlaceHolder 5"/>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40"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41"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42"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43" name="PlaceHolder 5"/>
          <p:cNvSpPr>
            <a:spLocks noGrp="1"/>
          </p:cNvSpPr>
          <p:nvPr>
            <p:ph type="body"/>
          </p:nvPr>
        </p:nvSpPr>
        <p:spPr>
          <a:xfrm>
            <a:off x="663912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44"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45" name="PlaceHolder 7"/>
          <p:cNvSpPr>
            <a:spLocks noGrp="1"/>
          </p:cNvSpPr>
          <p:nvPr>
            <p:ph type="body"/>
          </p:nvPr>
        </p:nvSpPr>
        <p:spPr>
          <a:xfrm>
            <a:off x="50400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9"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0" name="PlaceHolder 5"/>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8"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49"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51"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53"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354"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5"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6"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58"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59" name="PlaceHolder 3"/>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60" name="PlaceHolder 4"/>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62"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363"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64"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66"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67"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68"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70"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71"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73"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74"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75"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76" name="PlaceHolder 5"/>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2"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3"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4"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5" name="PlaceHolder 5"/>
          <p:cNvSpPr>
            <a:spLocks noGrp="1"/>
          </p:cNvSpPr>
          <p:nvPr>
            <p:ph type="body"/>
          </p:nvPr>
        </p:nvSpPr>
        <p:spPr>
          <a:xfrm>
            <a:off x="663912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6"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7" name="PlaceHolder 7"/>
          <p:cNvSpPr>
            <a:spLocks noGrp="1"/>
          </p:cNvSpPr>
          <p:nvPr>
            <p:ph type="body"/>
          </p:nvPr>
        </p:nvSpPr>
        <p:spPr>
          <a:xfrm>
            <a:off x="50400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78"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79"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80"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81" name="PlaceHolder 5"/>
          <p:cNvSpPr>
            <a:spLocks noGrp="1"/>
          </p:cNvSpPr>
          <p:nvPr>
            <p:ph type="body"/>
          </p:nvPr>
        </p:nvSpPr>
        <p:spPr>
          <a:xfrm>
            <a:off x="663912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82"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83" name="PlaceHolder 7"/>
          <p:cNvSpPr>
            <a:spLocks noGrp="1"/>
          </p:cNvSpPr>
          <p:nvPr>
            <p:ph type="body"/>
          </p:nvPr>
        </p:nvSpPr>
        <p:spPr>
          <a:xfrm>
            <a:off x="50400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42"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44"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46"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47"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51"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52" name="PlaceHolder 3"/>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53" name="PlaceHolder 4"/>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55"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56"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57"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59"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60"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61"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63"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64"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66"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67"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68"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69" name="PlaceHolder 5"/>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71"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72"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73"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74" name="PlaceHolder 5"/>
          <p:cNvSpPr>
            <a:spLocks noGrp="1"/>
          </p:cNvSpPr>
          <p:nvPr>
            <p:ph type="body"/>
          </p:nvPr>
        </p:nvSpPr>
        <p:spPr>
          <a:xfrm>
            <a:off x="663912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75"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76" name="PlaceHolder 7"/>
          <p:cNvSpPr>
            <a:spLocks noGrp="1"/>
          </p:cNvSpPr>
          <p:nvPr>
            <p:ph type="body"/>
          </p:nvPr>
        </p:nvSpPr>
        <p:spPr>
          <a:xfrm>
            <a:off x="50400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80"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82"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84"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85"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89"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90" name="PlaceHolder 3"/>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91" name="PlaceHolder 4"/>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93"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94"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95"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97"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98"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99"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01"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02"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04"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05"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06"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07" name="PlaceHolder 5"/>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09"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10"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11"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12" name="PlaceHolder 5"/>
          <p:cNvSpPr>
            <a:spLocks noGrp="1"/>
          </p:cNvSpPr>
          <p:nvPr>
            <p:ph type="body"/>
          </p:nvPr>
        </p:nvSpPr>
        <p:spPr>
          <a:xfrm>
            <a:off x="663912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13"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14" name="PlaceHolder 7"/>
          <p:cNvSpPr>
            <a:spLocks noGrp="1"/>
          </p:cNvSpPr>
          <p:nvPr>
            <p:ph type="body"/>
          </p:nvPr>
        </p:nvSpPr>
        <p:spPr>
          <a:xfrm>
            <a:off x="50400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19"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21"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23"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124"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28"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29" name="PlaceHolder 3"/>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30" name="PlaceHolder 4"/>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32"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133"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34"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36"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37"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38"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40"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41"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43"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44"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45"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46" name="PlaceHolder 5"/>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48"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49"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50"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51" name="PlaceHolder 5"/>
          <p:cNvSpPr>
            <a:spLocks noGrp="1"/>
          </p:cNvSpPr>
          <p:nvPr>
            <p:ph type="body"/>
          </p:nvPr>
        </p:nvSpPr>
        <p:spPr>
          <a:xfrm>
            <a:off x="663912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52"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53" name="PlaceHolder 7"/>
          <p:cNvSpPr>
            <a:spLocks noGrp="1"/>
          </p:cNvSpPr>
          <p:nvPr>
            <p:ph type="body"/>
          </p:nvPr>
        </p:nvSpPr>
        <p:spPr>
          <a:xfrm>
            <a:off x="50400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58"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60"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62"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163"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4"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5"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67"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68" name="PlaceHolder 3"/>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69" name="PlaceHolder 4"/>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71"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172"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73"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75"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76"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77"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79"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80"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82"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83"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84"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85" name="PlaceHolder 5"/>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87"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88"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89"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90" name="PlaceHolder 5"/>
          <p:cNvSpPr>
            <a:spLocks noGrp="1"/>
          </p:cNvSpPr>
          <p:nvPr>
            <p:ph type="body"/>
          </p:nvPr>
        </p:nvSpPr>
        <p:spPr>
          <a:xfrm>
            <a:off x="663912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91"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92" name="PlaceHolder 7"/>
          <p:cNvSpPr>
            <a:spLocks noGrp="1"/>
          </p:cNvSpPr>
          <p:nvPr>
            <p:ph type="body"/>
          </p:nvPr>
        </p:nvSpPr>
        <p:spPr>
          <a:xfrm>
            <a:off x="50400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97"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99"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01"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202"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3"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4"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06"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07" name="PlaceHolder 3"/>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08" name="PlaceHolder 4"/>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10"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211"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12"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14"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15"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16"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3" name="PlaceHolder 3"/>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4" name="PlaceHolder 4"/>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18"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19"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21"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22"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23"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24" name="PlaceHolder 5"/>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26"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27"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28"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29" name="PlaceHolder 5"/>
          <p:cNvSpPr>
            <a:spLocks noGrp="1"/>
          </p:cNvSpPr>
          <p:nvPr>
            <p:ph type="body"/>
          </p:nvPr>
        </p:nvSpPr>
        <p:spPr>
          <a:xfrm>
            <a:off x="663912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30"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31" name="PlaceHolder 7"/>
          <p:cNvSpPr>
            <a:spLocks noGrp="1"/>
          </p:cNvSpPr>
          <p:nvPr>
            <p:ph type="body"/>
          </p:nvPr>
        </p:nvSpPr>
        <p:spPr>
          <a:xfrm>
            <a:off x="50400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35"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37"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39"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240"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44"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45" name="PlaceHolder 3"/>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46" name="PlaceHolder 4"/>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48"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249"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50"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52"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53"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54"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56"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57"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59"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60"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61"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62" name="PlaceHolder 5"/>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64"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65"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66"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67" name="PlaceHolder 5"/>
          <p:cNvSpPr>
            <a:spLocks noGrp="1"/>
          </p:cNvSpPr>
          <p:nvPr>
            <p:ph type="body"/>
          </p:nvPr>
        </p:nvSpPr>
        <p:spPr>
          <a:xfrm>
            <a:off x="663912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68"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69" name="PlaceHolder 7"/>
          <p:cNvSpPr>
            <a:spLocks noGrp="1"/>
          </p:cNvSpPr>
          <p:nvPr>
            <p:ph type="body"/>
          </p:nvPr>
        </p:nvSpPr>
        <p:spPr>
          <a:xfrm>
            <a:off x="50400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2"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7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75"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77"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278" name="PlaceHolder 3"/>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9"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0"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82"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83" name="PlaceHolder 3"/>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84" name="PlaceHolder 4"/>
          <p:cNvSpPr>
            <a:spLocks noGrp="1"/>
          </p:cNvSpPr>
          <p:nvPr>
            <p:ph type="body"/>
          </p:nvPr>
        </p:nvSpPr>
        <p:spPr>
          <a:xfrm>
            <a:off x="515268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86" name="PlaceHolder 2"/>
          <p:cNvSpPr>
            <a:spLocks noGrp="1"/>
          </p:cNvSpPr>
          <p:nvPr>
            <p:ph type="body"/>
          </p:nvPr>
        </p:nvSpPr>
        <p:spPr>
          <a:xfrm>
            <a:off x="504000" y="1768680"/>
            <a:ext cx="4426920" cy="4384080"/>
          </a:xfrm>
          <a:prstGeom prst="rect">
            <a:avLst/>
          </a:prstGeom>
        </p:spPr>
        <p:txBody>
          <a:bodyPr lIns="0" rIns="0" tIns="0" bIns="0">
            <a:normAutofit/>
          </a:bodyPr>
          <a:p>
            <a:endParaRPr b="0" lang="fr-FR" sz="1800" spc="-1" strike="noStrike">
              <a:solidFill>
                <a:srgbClr val="000000"/>
              </a:solidFill>
              <a:latin typeface="Arial"/>
            </a:endParaRPr>
          </a:p>
        </p:txBody>
      </p:sp>
      <p:sp>
        <p:nvSpPr>
          <p:cNvPr id="287"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88"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90"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91"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92" name="PlaceHolder 4"/>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94" name="PlaceHolder 2"/>
          <p:cNvSpPr>
            <a:spLocks noGrp="1"/>
          </p:cNvSpPr>
          <p:nvPr>
            <p:ph type="body"/>
          </p:nvPr>
        </p:nvSpPr>
        <p:spPr>
          <a:xfrm>
            <a:off x="504000" y="176868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95" name="PlaceHolder 3"/>
          <p:cNvSpPr>
            <a:spLocks noGrp="1"/>
          </p:cNvSpPr>
          <p:nvPr>
            <p:ph type="body"/>
          </p:nvPr>
        </p:nvSpPr>
        <p:spPr>
          <a:xfrm>
            <a:off x="504000" y="4058640"/>
            <a:ext cx="907200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297" name="PlaceHolder 2"/>
          <p:cNvSpPr>
            <a:spLocks noGrp="1"/>
          </p:cNvSpPr>
          <p:nvPr>
            <p:ph type="body"/>
          </p:nvPr>
        </p:nvSpPr>
        <p:spPr>
          <a:xfrm>
            <a:off x="50400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98" name="PlaceHolder 3"/>
          <p:cNvSpPr>
            <a:spLocks noGrp="1"/>
          </p:cNvSpPr>
          <p:nvPr>
            <p:ph type="body"/>
          </p:nvPr>
        </p:nvSpPr>
        <p:spPr>
          <a:xfrm>
            <a:off x="5152680" y="176868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299" name="PlaceHolder 4"/>
          <p:cNvSpPr>
            <a:spLocks noGrp="1"/>
          </p:cNvSpPr>
          <p:nvPr>
            <p:ph type="body"/>
          </p:nvPr>
        </p:nvSpPr>
        <p:spPr>
          <a:xfrm>
            <a:off x="515268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00" name="PlaceHolder 5"/>
          <p:cNvSpPr>
            <a:spLocks noGrp="1"/>
          </p:cNvSpPr>
          <p:nvPr>
            <p:ph type="body"/>
          </p:nvPr>
        </p:nvSpPr>
        <p:spPr>
          <a:xfrm>
            <a:off x="504000" y="4058640"/>
            <a:ext cx="442692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02" name="PlaceHolder 2"/>
          <p:cNvSpPr>
            <a:spLocks noGrp="1"/>
          </p:cNvSpPr>
          <p:nvPr>
            <p:ph type="body"/>
          </p:nvPr>
        </p:nvSpPr>
        <p:spPr>
          <a:xfrm>
            <a:off x="50400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03" name="PlaceHolder 3"/>
          <p:cNvSpPr>
            <a:spLocks noGrp="1"/>
          </p:cNvSpPr>
          <p:nvPr>
            <p:ph type="body"/>
          </p:nvPr>
        </p:nvSpPr>
        <p:spPr>
          <a:xfrm>
            <a:off x="357156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04" name="PlaceHolder 4"/>
          <p:cNvSpPr>
            <a:spLocks noGrp="1"/>
          </p:cNvSpPr>
          <p:nvPr>
            <p:ph type="body"/>
          </p:nvPr>
        </p:nvSpPr>
        <p:spPr>
          <a:xfrm>
            <a:off x="6639120" y="176868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05" name="PlaceHolder 5"/>
          <p:cNvSpPr>
            <a:spLocks noGrp="1"/>
          </p:cNvSpPr>
          <p:nvPr>
            <p:ph type="body"/>
          </p:nvPr>
        </p:nvSpPr>
        <p:spPr>
          <a:xfrm>
            <a:off x="663912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06" name="PlaceHolder 6"/>
          <p:cNvSpPr>
            <a:spLocks noGrp="1"/>
          </p:cNvSpPr>
          <p:nvPr>
            <p:ph type="body"/>
          </p:nvPr>
        </p:nvSpPr>
        <p:spPr>
          <a:xfrm>
            <a:off x="357156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
        <p:nvSpPr>
          <p:cNvPr id="307" name="PlaceHolder 7"/>
          <p:cNvSpPr>
            <a:spLocks noGrp="1"/>
          </p:cNvSpPr>
          <p:nvPr>
            <p:ph type="body"/>
          </p:nvPr>
        </p:nvSpPr>
        <p:spPr>
          <a:xfrm>
            <a:off x="504000" y="4058640"/>
            <a:ext cx="2921040" cy="20908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0"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11"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504000" y="301320"/>
            <a:ext cx="9072000" cy="1261800"/>
          </a:xfrm>
          <a:prstGeom prst="rect">
            <a:avLst/>
          </a:prstGeom>
        </p:spPr>
        <p:txBody>
          <a:bodyPr lIns="0" rIns="0" tIns="0" bIns="0" anchor="ctr"/>
          <a:p>
            <a:endParaRPr b="0" lang="fr-FR" sz="1800" spc="-1" strike="noStrike">
              <a:solidFill>
                <a:srgbClr val="000000"/>
              </a:solidFill>
              <a:latin typeface="Arial"/>
            </a:endParaRPr>
          </a:p>
        </p:txBody>
      </p:sp>
      <p:sp>
        <p:nvSpPr>
          <p:cNvPr id="313" name="PlaceHolder 2"/>
          <p:cNvSpPr>
            <a:spLocks noGrp="1"/>
          </p:cNvSpPr>
          <p:nvPr>
            <p:ph type="body"/>
          </p:nvPr>
        </p:nvSpPr>
        <p:spPr>
          <a:xfrm>
            <a:off x="504000" y="1768680"/>
            <a:ext cx="9072000" cy="43840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r>
              <a:rPr b="0" lang="fr-FR" sz="1800" spc="-1" strike="noStrike">
                <a:solidFill>
                  <a:srgbClr val="000000"/>
                </a:solidFill>
                <a:latin typeface="Arial"/>
              </a:rPr>
              <a:t>Click to edit the title text format</a:t>
            </a:r>
            <a:endParaRPr b="0" lang="fr-FR" sz="1800" spc="-1" strike="noStrike">
              <a:solidFill>
                <a:srgbClr val="000000"/>
              </a:solidFill>
              <a:latin typeface="Arial"/>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Fifth Outline Level</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Sixth Outline Level</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Seventh Outline Level</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6" name="PlaceHolder 1"/>
          <p:cNvSpPr>
            <a:spLocks noGrp="1"/>
          </p:cNvSpPr>
          <p:nvPr>
            <p:ph type="title"/>
          </p:nvPr>
        </p:nvSpPr>
        <p:spPr>
          <a:xfrm>
            <a:off x="504000" y="301320"/>
            <a:ext cx="9072000" cy="1261800"/>
          </a:xfrm>
          <a:prstGeom prst="rect">
            <a:avLst/>
          </a:prstGeom>
        </p:spPr>
        <p:txBody>
          <a:bodyPr lIns="0" rIns="0" tIns="0" bIns="0" anchor="ctr"/>
          <a:p>
            <a:r>
              <a:rPr b="0" lang="fr-FR" sz="1800" spc="-1" strike="noStrike">
                <a:solidFill>
                  <a:srgbClr val="000000"/>
                </a:solidFill>
                <a:latin typeface="Arial"/>
              </a:rPr>
              <a:t>Click to edit the title text format</a:t>
            </a:r>
            <a:endParaRPr b="0" lang="fr-FR" sz="1800" spc="-1" strike="noStrike">
              <a:solidFill>
                <a:srgbClr val="000000"/>
              </a:solidFill>
              <a:latin typeface="Arial"/>
            </a:endParaRPr>
          </a:p>
        </p:txBody>
      </p:sp>
      <p:sp>
        <p:nvSpPr>
          <p:cNvPr id="347"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Fifth Outline Level</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Sixth Outline Level</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Seventh Outline Level</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87280"/>
            <a:ext cx="9067680" cy="1261440"/>
          </a:xfrm>
          <a:prstGeom prst="rect">
            <a:avLst/>
          </a:prstGeom>
        </p:spPr>
        <p:txBody>
          <a:bodyPr lIns="0" rIns="0" tIns="0" bIns="0" anchor="ctr"/>
          <a:p>
            <a:r>
              <a:rPr b="0" lang="fr-FR" sz="1800" spc="-1" strike="noStrike">
                <a:solidFill>
                  <a:srgbClr val="000000"/>
                </a:solidFill>
                <a:latin typeface="Arial"/>
              </a:rPr>
              <a:t>Click to edit the title text format</a:t>
            </a:r>
            <a:endParaRPr b="0" lang="fr-FR" sz="1800" spc="-1" strike="noStrike">
              <a:solidFill>
                <a:srgbClr val="000000"/>
              </a:solidFill>
              <a:latin typeface="Arial"/>
            </a:endParaRPr>
          </a:p>
        </p:txBody>
      </p:sp>
      <p:sp>
        <p:nvSpPr>
          <p:cNvPr id="39" name="PlaceHolder 2"/>
          <p:cNvSpPr>
            <a:spLocks noGrp="1"/>
          </p:cNvSpPr>
          <p:nvPr>
            <p:ph type="body"/>
          </p:nvPr>
        </p:nvSpPr>
        <p:spPr>
          <a:xfrm>
            <a:off x="504000" y="1768680"/>
            <a:ext cx="4426560" cy="4383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Fifth Outline Level</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Sixth Outline Level</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Seventh Outline Level</a:t>
            </a:r>
            <a:endParaRPr b="0" lang="fr-FR" sz="1800" spc="-1" strike="noStrike">
              <a:solidFill>
                <a:srgbClr val="000000"/>
              </a:solidFill>
              <a:latin typeface="Arial"/>
            </a:endParaRPr>
          </a:p>
        </p:txBody>
      </p:sp>
      <p:sp>
        <p:nvSpPr>
          <p:cNvPr id="40" name="PlaceHolder 3"/>
          <p:cNvSpPr>
            <a:spLocks noGrp="1"/>
          </p:cNvSpPr>
          <p:nvPr>
            <p:ph type="body"/>
          </p:nvPr>
        </p:nvSpPr>
        <p:spPr>
          <a:xfrm>
            <a:off x="5152680" y="1768680"/>
            <a:ext cx="4426560" cy="4383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Fifth Outline Level</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Sixth Outline Level</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Seventh Outline Level</a:t>
            </a:r>
            <a:endParaRPr b="0" lang="fr-FR"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01320"/>
            <a:ext cx="9072000" cy="1261800"/>
          </a:xfrm>
          <a:prstGeom prst="rect">
            <a:avLst/>
          </a:prstGeom>
        </p:spPr>
        <p:txBody>
          <a:bodyPr lIns="0" rIns="0" tIns="0" bIns="0" anchor="ctr"/>
          <a:p>
            <a:r>
              <a:rPr b="0" lang="fr-FR" sz="1800" spc="-1" strike="noStrike">
                <a:solidFill>
                  <a:srgbClr val="000000"/>
                </a:solidFill>
                <a:latin typeface="Arial"/>
              </a:rPr>
              <a:t>Click to edit the title text format</a:t>
            </a:r>
            <a:endParaRPr b="0" lang="fr-FR" sz="1800" spc="-1" strike="noStrike">
              <a:solidFill>
                <a:srgbClr val="000000"/>
              </a:solidFill>
              <a:latin typeface="Arial"/>
            </a:endParaRPr>
          </a:p>
        </p:txBody>
      </p:sp>
      <p:sp>
        <p:nvSpPr>
          <p:cNvPr id="78"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Fifth Outline Level</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Sixth Outline Level</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Seventh Outline Level</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504000" y="-287280"/>
            <a:ext cx="9067680" cy="1261440"/>
          </a:xfrm>
          <a:prstGeom prst="rect">
            <a:avLst/>
          </a:prstGeom>
        </p:spPr>
        <p:txBody>
          <a:bodyPr lIns="0" rIns="0" tIns="0" bIns="0" anchor="ctr"/>
          <a:p>
            <a:r>
              <a:rPr b="0" lang="fr-FR" sz="1800" spc="-1" strike="noStrike">
                <a:solidFill>
                  <a:srgbClr val="000000"/>
                </a:solidFill>
                <a:latin typeface="Arial"/>
              </a:rPr>
              <a:t>Click to edit the title text format</a:t>
            </a:r>
            <a:endParaRPr b="0" lang="fr-FR" sz="1800" spc="-1" strike="noStrike">
              <a:solidFill>
                <a:srgbClr val="000000"/>
              </a:solidFill>
              <a:latin typeface="Arial"/>
            </a:endParaRPr>
          </a:p>
        </p:txBody>
      </p:sp>
      <p:sp>
        <p:nvSpPr>
          <p:cNvPr id="116" name="PlaceHolder 2"/>
          <p:cNvSpPr>
            <a:spLocks noGrp="1"/>
          </p:cNvSpPr>
          <p:nvPr>
            <p:ph type="body"/>
          </p:nvPr>
        </p:nvSpPr>
        <p:spPr>
          <a:xfrm>
            <a:off x="504000" y="1768680"/>
            <a:ext cx="4426560" cy="4383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Fifth Outline Level</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Sixth Outline Level</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Seventh Outline Level</a:t>
            </a:r>
            <a:endParaRPr b="0" lang="fr-FR" sz="1800" spc="-1" strike="noStrike">
              <a:solidFill>
                <a:srgbClr val="000000"/>
              </a:solidFill>
              <a:latin typeface="Arial"/>
            </a:endParaRPr>
          </a:p>
        </p:txBody>
      </p:sp>
      <p:sp>
        <p:nvSpPr>
          <p:cNvPr id="117" name="PlaceHolder 3"/>
          <p:cNvSpPr>
            <a:spLocks noGrp="1"/>
          </p:cNvSpPr>
          <p:nvPr>
            <p:ph type="body"/>
          </p:nvPr>
        </p:nvSpPr>
        <p:spPr>
          <a:xfrm>
            <a:off x="5152680" y="1768680"/>
            <a:ext cx="4426560" cy="4383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Fifth Outline Level</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Sixth Outline Level</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Seventh Outline Level</a:t>
            </a:r>
            <a:endParaRPr b="0" lang="fr-FR"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287280"/>
            <a:ext cx="9067680" cy="1261440"/>
          </a:xfrm>
          <a:prstGeom prst="rect">
            <a:avLst/>
          </a:prstGeom>
        </p:spPr>
        <p:txBody>
          <a:bodyPr lIns="0" rIns="0" tIns="0" bIns="0" anchor="ctr"/>
          <a:p>
            <a:r>
              <a:rPr b="0" lang="fr-FR" sz="1800" spc="-1" strike="noStrike">
                <a:solidFill>
                  <a:srgbClr val="000000"/>
                </a:solidFill>
                <a:latin typeface="Arial"/>
              </a:rPr>
              <a:t>Click to edit the title text format</a:t>
            </a:r>
            <a:endParaRPr b="0" lang="fr-FR" sz="1800" spc="-1" strike="noStrike">
              <a:solidFill>
                <a:srgbClr val="000000"/>
              </a:solidFill>
              <a:latin typeface="Arial"/>
            </a:endParaRPr>
          </a:p>
        </p:txBody>
      </p:sp>
      <p:sp>
        <p:nvSpPr>
          <p:cNvPr id="155" name="PlaceHolder 2"/>
          <p:cNvSpPr>
            <a:spLocks noGrp="1"/>
          </p:cNvSpPr>
          <p:nvPr>
            <p:ph type="body"/>
          </p:nvPr>
        </p:nvSpPr>
        <p:spPr>
          <a:xfrm>
            <a:off x="504000" y="1768680"/>
            <a:ext cx="4426560" cy="4383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Fifth Outline Level</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Sixth Outline Level</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Seventh Outline Level</a:t>
            </a:r>
            <a:endParaRPr b="0" lang="fr-FR" sz="1800" spc="-1" strike="noStrike">
              <a:solidFill>
                <a:srgbClr val="000000"/>
              </a:solidFill>
              <a:latin typeface="Arial"/>
            </a:endParaRPr>
          </a:p>
        </p:txBody>
      </p:sp>
      <p:sp>
        <p:nvSpPr>
          <p:cNvPr id="156" name="PlaceHolder 3"/>
          <p:cNvSpPr>
            <a:spLocks noGrp="1"/>
          </p:cNvSpPr>
          <p:nvPr>
            <p:ph type="body"/>
          </p:nvPr>
        </p:nvSpPr>
        <p:spPr>
          <a:xfrm>
            <a:off x="5152680" y="1768680"/>
            <a:ext cx="4426560" cy="4383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Fifth Outline Level</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Sixth Outline Level</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Seventh Outline Level</a:t>
            </a:r>
            <a:endParaRPr b="0" lang="fr-FR"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504000" y="-287280"/>
            <a:ext cx="9067680" cy="1261440"/>
          </a:xfrm>
          <a:prstGeom prst="rect">
            <a:avLst/>
          </a:prstGeom>
        </p:spPr>
        <p:txBody>
          <a:bodyPr lIns="0" rIns="0" tIns="0" bIns="0" anchor="ctr"/>
          <a:p>
            <a:r>
              <a:rPr b="0" lang="fr-FR" sz="1800" spc="-1" strike="noStrike">
                <a:solidFill>
                  <a:srgbClr val="000000"/>
                </a:solidFill>
                <a:latin typeface="Arial"/>
              </a:rPr>
              <a:t>Click to edit the title text format</a:t>
            </a:r>
            <a:endParaRPr b="0" lang="fr-FR" sz="1800" spc="-1" strike="noStrike">
              <a:solidFill>
                <a:srgbClr val="000000"/>
              </a:solidFill>
              <a:latin typeface="Arial"/>
            </a:endParaRPr>
          </a:p>
        </p:txBody>
      </p:sp>
      <p:sp>
        <p:nvSpPr>
          <p:cNvPr id="194" name="PlaceHolder 2"/>
          <p:cNvSpPr>
            <a:spLocks noGrp="1"/>
          </p:cNvSpPr>
          <p:nvPr>
            <p:ph type="body"/>
          </p:nvPr>
        </p:nvSpPr>
        <p:spPr>
          <a:xfrm>
            <a:off x="504000" y="1768680"/>
            <a:ext cx="4426560" cy="4383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Fifth Outline Level</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Sixth Outline Level</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Seventh Outline Level</a:t>
            </a:r>
            <a:endParaRPr b="0" lang="fr-FR" sz="1800" spc="-1" strike="noStrike">
              <a:solidFill>
                <a:srgbClr val="000000"/>
              </a:solidFill>
              <a:latin typeface="Arial"/>
            </a:endParaRPr>
          </a:p>
        </p:txBody>
      </p:sp>
      <p:sp>
        <p:nvSpPr>
          <p:cNvPr id="195" name="PlaceHolder 3"/>
          <p:cNvSpPr>
            <a:spLocks noGrp="1"/>
          </p:cNvSpPr>
          <p:nvPr>
            <p:ph type="body"/>
          </p:nvPr>
        </p:nvSpPr>
        <p:spPr>
          <a:xfrm>
            <a:off x="5152680" y="1768680"/>
            <a:ext cx="4426560" cy="4383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Fifth Outline Level</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Sixth Outline Level</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Seventh Outline Level</a:t>
            </a:r>
            <a:endParaRPr b="0" lang="fr-FR"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PlaceHolder 1"/>
          <p:cNvSpPr>
            <a:spLocks noGrp="1"/>
          </p:cNvSpPr>
          <p:nvPr>
            <p:ph type="title"/>
          </p:nvPr>
        </p:nvSpPr>
        <p:spPr>
          <a:xfrm>
            <a:off x="504000" y="301320"/>
            <a:ext cx="9072000" cy="1261800"/>
          </a:xfrm>
          <a:prstGeom prst="rect">
            <a:avLst/>
          </a:prstGeom>
        </p:spPr>
        <p:txBody>
          <a:bodyPr lIns="0" rIns="0" tIns="0" bIns="0" anchor="ctr"/>
          <a:p>
            <a:r>
              <a:rPr b="0" lang="fr-FR" sz="1800" spc="-1" strike="noStrike">
                <a:solidFill>
                  <a:srgbClr val="000000"/>
                </a:solidFill>
                <a:latin typeface="Arial"/>
              </a:rPr>
              <a:t>Click to edit the title text format</a:t>
            </a:r>
            <a:endParaRPr b="0" lang="fr-FR" sz="1800" spc="-1" strike="noStrike">
              <a:solidFill>
                <a:srgbClr val="000000"/>
              </a:solidFill>
              <a:latin typeface="Arial"/>
            </a:endParaRPr>
          </a:p>
        </p:txBody>
      </p:sp>
      <p:sp>
        <p:nvSpPr>
          <p:cNvPr id="233"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Fifth Outline Level</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Sixth Outline Level</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Seventh Outline Level</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0" name="PlaceHolder 1"/>
          <p:cNvSpPr>
            <a:spLocks noGrp="1"/>
          </p:cNvSpPr>
          <p:nvPr>
            <p:ph type="title"/>
          </p:nvPr>
        </p:nvSpPr>
        <p:spPr>
          <a:xfrm>
            <a:off x="504000" y="301320"/>
            <a:ext cx="9072000" cy="1261800"/>
          </a:xfrm>
          <a:prstGeom prst="rect">
            <a:avLst/>
          </a:prstGeom>
        </p:spPr>
        <p:txBody>
          <a:bodyPr lIns="0" rIns="0" tIns="0" bIns="0" anchor="ctr"/>
          <a:p>
            <a:r>
              <a:rPr b="0" lang="fr-FR" sz="1800" spc="-1" strike="noStrike">
                <a:solidFill>
                  <a:srgbClr val="000000"/>
                </a:solidFill>
                <a:latin typeface="Arial"/>
              </a:rPr>
              <a:t>Click to edit the title text format</a:t>
            </a:r>
            <a:endParaRPr b="0" lang="fr-FR" sz="1800" spc="-1" strike="noStrike">
              <a:solidFill>
                <a:srgbClr val="000000"/>
              </a:solidFill>
              <a:latin typeface="Arial"/>
            </a:endParaRPr>
          </a:p>
        </p:txBody>
      </p:sp>
      <p:sp>
        <p:nvSpPr>
          <p:cNvPr id="271"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Fifth Outline Level</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Sixth Outline Level</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Seventh Outline Level</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8" name="PlaceHolder 1"/>
          <p:cNvSpPr>
            <a:spLocks noGrp="1"/>
          </p:cNvSpPr>
          <p:nvPr>
            <p:ph type="title"/>
          </p:nvPr>
        </p:nvSpPr>
        <p:spPr>
          <a:xfrm>
            <a:off x="504000" y="-287280"/>
            <a:ext cx="9067680" cy="1261440"/>
          </a:xfrm>
          <a:prstGeom prst="rect">
            <a:avLst/>
          </a:prstGeom>
        </p:spPr>
        <p:txBody>
          <a:bodyPr lIns="0" rIns="0" tIns="0" bIns="0" anchor="ctr"/>
          <a:p>
            <a:r>
              <a:rPr b="0" lang="fr-FR" sz="1800" spc="-1" strike="noStrike">
                <a:solidFill>
                  <a:srgbClr val="000000"/>
                </a:solidFill>
                <a:latin typeface="Arial"/>
              </a:rPr>
              <a:t>Click to edit the title text format</a:t>
            </a:r>
            <a:endParaRPr b="0" lang="fr-FR" sz="1800" spc="-1" strike="noStrike">
              <a:solidFill>
                <a:srgbClr val="000000"/>
              </a:solidFill>
              <a:latin typeface="Arial"/>
            </a:endParaRPr>
          </a:p>
        </p:txBody>
      </p:sp>
      <p:sp>
        <p:nvSpPr>
          <p:cNvPr id="309"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Fifth Outline Level</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Sixth Outline Level</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Seventh Outline Level</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omments" Target="../comments/comment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omments" Target="../comments/comment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Layout" Target="../slideLayouts/slideLayout40.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64.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omments" Target="../comments/commen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01.xml"/>
</Relationships>
</file>

<file path=ppt/slides/_rels/slide2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01.xml"/>
</Relationships>
</file>

<file path=ppt/slides/_rels/slide2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01.xml"/>
</Relationships>
</file>

<file path=ppt/slides/_rels/slide2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01.xml"/>
</Relationships>
</file>

<file path=ppt/slides/_rels/slide2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01.xml"/>
</Relationships>
</file>

<file path=ppt/slides/_rels/slide2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01.xml"/>
</Relationships>
</file>

<file path=ppt/slides/_rels/slide2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tif"/><Relationship Id="rId16" Type="http://schemas.openxmlformats.org/officeDocument/2006/relationships/image" Target="../media/image24.tif"/><Relationship Id="rId17" Type="http://schemas.openxmlformats.org/officeDocument/2006/relationships/image" Target="../media/image25.tif"/><Relationship Id="rId18" Type="http://schemas.openxmlformats.org/officeDocument/2006/relationships/image" Target="../media/image26.jpeg"/><Relationship Id="rId19" Type="http://schemas.openxmlformats.org/officeDocument/2006/relationships/image" Target="../media/image27.tif"/><Relationship Id="rId20" Type="http://schemas.openxmlformats.org/officeDocument/2006/relationships/image" Target="../media/image28.jpeg"/><Relationship Id="rId21" Type="http://schemas.openxmlformats.org/officeDocument/2006/relationships/image" Target="../media/image29.jpeg"/><Relationship Id="rId22" Type="http://schemas.openxmlformats.org/officeDocument/2006/relationships/image" Target="../media/image30.gif"/><Relationship Id="rId23" Type="http://schemas.openxmlformats.org/officeDocument/2006/relationships/image" Target="../media/image31.jpeg"/><Relationship Id="rId24" Type="http://schemas.openxmlformats.org/officeDocument/2006/relationships/image" Target="../media/image32.jpeg"/><Relationship Id="rId25" Type="http://schemas.openxmlformats.org/officeDocument/2006/relationships/slideLayout" Target="../slideLayouts/slideLayout109.xml"/><Relationship Id="rId26"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slideLayout" Target="../slideLayouts/slideLayout109.xml"/>
</Relationships>
</file>

<file path=ppt/slides/_rels/slide28.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 Id="rId3" Type="http://schemas.openxmlformats.org/officeDocument/2006/relationships/slideLayout" Target="../slideLayouts/slideLayout109.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09.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omments" Target="../comments/comment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omments" Target="../comments/comment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comments" Target="../comments/comment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9" name="CustomShape 1"/>
          <p:cNvSpPr/>
          <p:nvPr/>
        </p:nvSpPr>
        <p:spPr>
          <a:xfrm>
            <a:off x="343440" y="1093680"/>
            <a:ext cx="9312480" cy="1156320"/>
          </a:xfrm>
          <a:prstGeom prst="rect">
            <a:avLst/>
          </a:prstGeom>
          <a:noFill/>
          <a:ln>
            <a:noFill/>
          </a:ln>
        </p:spPr>
        <p:style>
          <a:lnRef idx="0"/>
          <a:fillRef idx="0"/>
          <a:effectRef idx="0"/>
          <a:fontRef idx="minor"/>
        </p:style>
        <p:txBody>
          <a:bodyPr lIns="90000" rIns="90000" tIns="91440" bIns="91440" anchor="b"/>
          <a:p>
            <a:pPr algn="ctr">
              <a:lnSpc>
                <a:spcPct val="100000"/>
              </a:lnSpc>
            </a:pPr>
            <a:r>
              <a:rPr b="0" lang="en-US" sz="3000" spc="-1" strike="noStrike">
                <a:solidFill>
                  <a:srgbClr val="000000"/>
                </a:solidFill>
                <a:latin typeface="Arial"/>
                <a:ea typeface="Arial"/>
              </a:rPr>
              <a:t>Astroparticules &amp; Cosmologie</a:t>
            </a:r>
            <a:endParaRPr b="0" lang="en-US" sz="3000" spc="-1" strike="noStrike">
              <a:latin typeface="Arial"/>
            </a:endParaRPr>
          </a:p>
        </p:txBody>
      </p:sp>
      <p:sp>
        <p:nvSpPr>
          <p:cNvPr id="390" name="CustomShape 2"/>
          <p:cNvSpPr/>
          <p:nvPr/>
        </p:nvSpPr>
        <p:spPr>
          <a:xfrm>
            <a:off x="343440" y="2480760"/>
            <a:ext cx="9385200" cy="115632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800" spc="-1" strike="noStrike">
                <a:solidFill>
                  <a:srgbClr val="595959"/>
                </a:solidFill>
                <a:latin typeface="Arial"/>
                <a:ea typeface="Arial"/>
              </a:rPr>
              <a:t>Entretien Annuel Projet 2019-2020</a:t>
            </a:r>
            <a:endParaRPr b="0" lang="en-US" sz="2800" spc="-1" strike="noStrike">
              <a:latin typeface="Arial"/>
            </a:endParaRPr>
          </a:p>
        </p:txBody>
      </p:sp>
      <p:sp>
        <p:nvSpPr>
          <p:cNvPr id="391" name="CustomShape 3"/>
          <p:cNvSpPr/>
          <p:nvPr/>
        </p:nvSpPr>
        <p:spPr>
          <a:xfrm>
            <a:off x="640440" y="3453120"/>
            <a:ext cx="9166320" cy="3834000"/>
          </a:xfrm>
          <a:prstGeom prst="rect">
            <a:avLst/>
          </a:prstGeom>
          <a:noFill/>
          <a:ln>
            <a:noFill/>
          </a:ln>
        </p:spPr>
        <p:style>
          <a:lnRef idx="0"/>
          <a:fillRef idx="0"/>
          <a:effectRef idx="0"/>
          <a:fontRef idx="minor"/>
        </p:style>
        <p:txBody>
          <a:bodyPr lIns="90000" rIns="90000" tIns="91440" bIns="91440"/>
          <a:p>
            <a:pPr algn="ctr">
              <a:lnSpc>
                <a:spcPct val="100000"/>
              </a:lnSpc>
            </a:pPr>
            <a:r>
              <a:rPr b="0" lang="en-US" sz="4800" spc="-1" strike="noStrike">
                <a:solidFill>
                  <a:srgbClr val="000000"/>
                </a:solidFill>
                <a:latin typeface="Arial"/>
                <a:ea typeface="Arial"/>
              </a:rPr>
              <a:t>Master Projet </a:t>
            </a:r>
            <a:r>
              <a:rPr b="0" lang="en-US" sz="4800" spc="-1" strike="noStrike">
                <a:solidFill>
                  <a:srgbClr val="004586"/>
                </a:solidFill>
                <a:latin typeface="Arial"/>
                <a:ea typeface="Arial"/>
              </a:rPr>
              <a:t>Euclid</a:t>
            </a:r>
            <a:endParaRPr b="0" lang="en-US" sz="4800" spc="-1" strike="noStrike">
              <a:latin typeface="Arial"/>
            </a:endParaRPr>
          </a:p>
          <a:p>
            <a:pPr algn="ctr">
              <a:lnSpc>
                <a:spcPct val="100000"/>
              </a:lnSpc>
            </a:pPr>
            <a:endParaRPr b="0" lang="en-US" sz="4800" spc="-1" strike="noStrike">
              <a:latin typeface="Arial"/>
            </a:endParaRPr>
          </a:p>
          <a:p>
            <a:pPr algn="ctr">
              <a:lnSpc>
                <a:spcPct val="100000"/>
              </a:lnSpc>
            </a:pPr>
            <a:r>
              <a:rPr b="0" lang="en-US" sz="2400" spc="-1" strike="noStrike">
                <a:solidFill>
                  <a:srgbClr val="000000"/>
                </a:solidFill>
                <a:latin typeface="Arial"/>
                <a:ea typeface="DejaVu Sans"/>
              </a:rPr>
              <a:t>Responsable scientifique : </a:t>
            </a:r>
            <a:r>
              <a:rPr b="0" lang="en-US" sz="2400" spc="-1" strike="noStrike">
                <a:solidFill>
                  <a:srgbClr val="004586"/>
                </a:solidFill>
                <a:latin typeface="Arial"/>
                <a:ea typeface="DejaVu Sans"/>
              </a:rPr>
              <a:t>Kenneth Ganga</a:t>
            </a:r>
            <a:endParaRPr b="0" lang="en-US" sz="2400" spc="-1" strike="noStrike">
              <a:latin typeface="Arial"/>
            </a:endParaRPr>
          </a:p>
          <a:p>
            <a:pPr algn="ctr">
              <a:lnSpc>
                <a:spcPct val="100000"/>
              </a:lnSpc>
            </a:pPr>
            <a:r>
              <a:rPr b="0" lang="en-US" sz="2400" spc="-1" strike="noStrike">
                <a:solidFill>
                  <a:srgbClr val="000000"/>
                </a:solidFill>
                <a:latin typeface="Arial"/>
                <a:ea typeface="DejaVu Sans"/>
              </a:rPr>
              <a:t>Responsable technique : </a:t>
            </a:r>
            <a:r>
              <a:rPr b="0" lang="en-US" sz="2400" spc="-1" strike="noStrike">
                <a:solidFill>
                  <a:srgbClr val="004586"/>
                </a:solidFill>
                <a:latin typeface="Arial"/>
                <a:ea typeface="DejaVu Sans"/>
              </a:rPr>
              <a:t>N / A</a:t>
            </a:r>
            <a:r>
              <a:rPr b="0" lang="en-US" sz="4800" spc="-1" strike="noStrike">
                <a:solidFill>
                  <a:srgbClr val="000000"/>
                </a:solidFill>
                <a:latin typeface="Arial"/>
                <a:ea typeface="Arial"/>
              </a:rPr>
              <a:t> </a:t>
            </a:r>
            <a:endParaRPr b="0" lang="en-US" sz="4800" spc="-1" strike="noStrike">
              <a:latin typeface="Arial"/>
            </a:endParaRPr>
          </a:p>
          <a:p>
            <a:pPr algn="ctr">
              <a:lnSpc>
                <a:spcPct val="100000"/>
              </a:lnSpc>
            </a:pPr>
            <a:endParaRPr b="0" lang="en-US" sz="4800" spc="-1" strike="noStrike">
              <a:latin typeface="Arial"/>
            </a:endParaRPr>
          </a:p>
          <a:p>
            <a:pPr algn="ctr">
              <a:lnSpc>
                <a:spcPct val="100000"/>
              </a:lnSpc>
            </a:pPr>
            <a:endParaRPr b="0" lang="en-US" sz="4800" spc="-1" strike="noStrike">
              <a:latin typeface="Arial"/>
            </a:endParaRPr>
          </a:p>
        </p:txBody>
      </p:sp>
      <p:sp>
        <p:nvSpPr>
          <p:cNvPr id="392" name="CustomShape 4"/>
          <p:cNvSpPr/>
          <p:nvPr/>
        </p:nvSpPr>
        <p:spPr>
          <a:xfrm>
            <a:off x="9339480" y="6853320"/>
            <a:ext cx="597240" cy="569880"/>
          </a:xfrm>
          <a:prstGeom prst="rect">
            <a:avLst/>
          </a:prstGeom>
          <a:noFill/>
          <a:ln>
            <a:noFill/>
          </a:ln>
        </p:spPr>
        <p:style>
          <a:lnRef idx="0"/>
          <a:fillRef idx="0"/>
          <a:effectRef idx="0"/>
          <a:fontRef idx="minor"/>
        </p:style>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CustomShape 1"/>
          <p:cNvSpPr/>
          <p:nvPr/>
        </p:nvSpPr>
        <p:spPr>
          <a:xfrm>
            <a:off x="343440" y="653760"/>
            <a:ext cx="9385200" cy="8330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800" spc="-1" strike="noStrike">
                <a:solidFill>
                  <a:srgbClr val="000000"/>
                </a:solidFill>
                <a:latin typeface="Arial"/>
                <a:ea typeface="Arial"/>
              </a:rPr>
              <a:t>Ressources Financières CNES en 2019</a:t>
            </a:r>
            <a:endParaRPr b="0" lang="en-US" sz="2800" spc="-1" strike="noStrike">
              <a:latin typeface="Arial"/>
            </a:endParaRPr>
          </a:p>
        </p:txBody>
      </p:sp>
      <p:graphicFrame>
        <p:nvGraphicFramePr>
          <p:cNvPr id="420" name="Table 2"/>
          <p:cNvGraphicFramePr/>
          <p:nvPr/>
        </p:nvGraphicFramePr>
        <p:xfrm>
          <a:off x="1280160" y="1502640"/>
          <a:ext cx="8229240" cy="3692160"/>
        </p:xfrm>
        <a:graphic>
          <a:graphicData uri="http://schemas.openxmlformats.org/drawingml/2006/table">
            <a:tbl>
              <a:tblPr/>
              <a:tblGrid>
                <a:gridCol w="1204920"/>
                <a:gridCol w="1089000"/>
                <a:gridCol w="1089000"/>
                <a:gridCol w="1224360"/>
                <a:gridCol w="1204920"/>
                <a:gridCol w="1204920"/>
                <a:gridCol w="1212480"/>
              </a:tblGrid>
              <a:tr h="749520">
                <a:tc>
                  <a:txBody>
                    <a:bodyPr lIns="91080" rIns="91080"/>
                    <a:p>
                      <a:pPr>
                        <a:lnSpc>
                          <a:spcPct val="100000"/>
                        </a:lnSpc>
                      </a:pPr>
                      <a:r>
                        <a:rPr b="0" lang="en-US" sz="1000" spc="-1" strike="noStrike">
                          <a:solidFill>
                            <a:srgbClr val="000000"/>
                          </a:solidFill>
                          <a:latin typeface="Arial"/>
                          <a:ea typeface="Arial"/>
                        </a:rPr>
                        <a:t>Laboratoire</a:t>
                      </a:r>
                      <a:endParaRPr b="0" lang="en-US" sz="10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700" spc="-1" strike="noStrike">
                          <a:solidFill>
                            <a:srgbClr val="000000"/>
                          </a:solidFill>
                          <a:latin typeface="Arial"/>
                          <a:ea typeface="Arial"/>
                        </a:rPr>
                        <a:t>Construction</a:t>
                      </a:r>
                      <a:endParaRPr b="0" lang="en-US" sz="700" spc="-1" strike="noStrike">
                        <a:latin typeface="Arial"/>
                      </a:endParaRPr>
                    </a:p>
                    <a:p>
                      <a:pPr>
                        <a:lnSpc>
                          <a:spcPct val="100000"/>
                        </a:lnSpc>
                      </a:pPr>
                      <a:r>
                        <a:rPr b="0" lang="en-US" sz="700" spc="-1" strike="noStrike">
                          <a:solidFill>
                            <a:srgbClr val="000000"/>
                          </a:solidFill>
                          <a:latin typeface="Arial"/>
                          <a:ea typeface="Arial"/>
                        </a:rPr>
                        <a:t>Comissioning</a:t>
                      </a:r>
                      <a:endParaRPr b="0" lang="en-US" sz="700" spc="-1" strike="noStrike">
                        <a:latin typeface="Arial"/>
                      </a:endParaRPr>
                    </a:p>
                    <a:p>
                      <a:pPr>
                        <a:lnSpc>
                          <a:spcPct val="100000"/>
                        </a:lnSpc>
                      </a:pPr>
                      <a:r>
                        <a:rPr b="0" lang="en-US" sz="700" spc="-1" strike="noStrike">
                          <a:solidFill>
                            <a:srgbClr val="000000"/>
                          </a:solidFill>
                          <a:latin typeface="Arial"/>
                          <a:ea typeface="Arial"/>
                        </a:rPr>
                        <a:t>Maintenance</a:t>
                      </a:r>
                      <a:endParaRPr b="0" lang="en-US" sz="700" spc="-1" strike="noStrike">
                        <a:latin typeface="Arial"/>
                      </a:endParaRPr>
                    </a:p>
                    <a:p>
                      <a:pPr>
                        <a:lnSpc>
                          <a:spcPct val="100000"/>
                        </a:lnSpc>
                      </a:pPr>
                      <a:r>
                        <a:rPr b="1" i="1" lang="en-US" sz="700" spc="-1" strike="noStrike">
                          <a:solidFill>
                            <a:srgbClr val="000000"/>
                          </a:solidFill>
                          <a:latin typeface="Arial"/>
                          <a:ea typeface="Arial"/>
                        </a:rPr>
                        <a:t>Equipement</a:t>
                      </a:r>
                      <a:endParaRPr b="0" lang="en-US" sz="7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700" spc="-1" strike="noStrike">
                          <a:solidFill>
                            <a:srgbClr val="000000"/>
                          </a:solidFill>
                          <a:latin typeface="Arial"/>
                          <a:ea typeface="Arial"/>
                        </a:rPr>
                        <a:t>Construction</a:t>
                      </a:r>
                      <a:endParaRPr b="0" lang="en-US" sz="700" spc="-1" strike="noStrike">
                        <a:latin typeface="Arial"/>
                      </a:endParaRPr>
                    </a:p>
                    <a:p>
                      <a:pPr>
                        <a:lnSpc>
                          <a:spcPct val="100000"/>
                        </a:lnSpc>
                      </a:pPr>
                      <a:r>
                        <a:rPr b="0" lang="en-US" sz="700" spc="-1" strike="noStrike">
                          <a:solidFill>
                            <a:srgbClr val="000000"/>
                          </a:solidFill>
                          <a:latin typeface="Arial"/>
                          <a:ea typeface="Arial"/>
                        </a:rPr>
                        <a:t>Comissioning</a:t>
                      </a:r>
                      <a:endParaRPr b="0" lang="en-US" sz="700" spc="-1" strike="noStrike">
                        <a:latin typeface="Arial"/>
                      </a:endParaRPr>
                    </a:p>
                    <a:p>
                      <a:pPr>
                        <a:lnSpc>
                          <a:spcPct val="100000"/>
                        </a:lnSpc>
                      </a:pPr>
                      <a:r>
                        <a:rPr b="0" lang="en-US" sz="700" spc="-1" strike="noStrike">
                          <a:solidFill>
                            <a:srgbClr val="000000"/>
                          </a:solidFill>
                          <a:latin typeface="Arial"/>
                          <a:ea typeface="Arial"/>
                        </a:rPr>
                        <a:t>Maintenance</a:t>
                      </a:r>
                      <a:endParaRPr b="0" lang="en-US" sz="700" spc="-1" strike="noStrike">
                        <a:latin typeface="Arial"/>
                      </a:endParaRPr>
                    </a:p>
                    <a:p>
                      <a:pPr>
                        <a:lnSpc>
                          <a:spcPct val="100000"/>
                        </a:lnSpc>
                      </a:pPr>
                      <a:r>
                        <a:rPr b="1" i="1" lang="en-US" sz="700" spc="-1" strike="noStrike">
                          <a:solidFill>
                            <a:srgbClr val="000000"/>
                          </a:solidFill>
                          <a:latin typeface="Arial"/>
                          <a:ea typeface="Arial"/>
                        </a:rPr>
                        <a:t>Missions</a:t>
                      </a:r>
                      <a:endParaRPr b="0" lang="en-US" sz="7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800" spc="-1" strike="noStrike">
                          <a:solidFill>
                            <a:srgbClr val="000000"/>
                          </a:solidFill>
                          <a:latin typeface="Arial"/>
                          <a:ea typeface="Arial"/>
                        </a:rPr>
                        <a:t>Missions</a:t>
                      </a:r>
                      <a:endParaRPr b="0" lang="en-US" sz="800" spc="-1" strike="noStrike">
                        <a:latin typeface="Arial"/>
                      </a:endParaRPr>
                    </a:p>
                    <a:p>
                      <a:pPr>
                        <a:lnSpc>
                          <a:spcPct val="100000"/>
                        </a:lnSpc>
                      </a:pPr>
                      <a:r>
                        <a:rPr b="0" lang="en-US" sz="800" spc="-1" strike="noStrike">
                          <a:solidFill>
                            <a:srgbClr val="000000"/>
                          </a:solidFill>
                          <a:latin typeface="Arial"/>
                          <a:ea typeface="Arial"/>
                        </a:rPr>
                        <a:t>Exploitation</a:t>
                      </a:r>
                      <a:endParaRPr b="0" lang="en-US" sz="800" spc="-1" strike="noStrike">
                        <a:latin typeface="Arial"/>
                      </a:endParaRPr>
                    </a:p>
                    <a:p>
                      <a:pPr>
                        <a:lnSpc>
                          <a:spcPct val="100000"/>
                        </a:lnSpc>
                      </a:pPr>
                      <a:r>
                        <a:rPr b="0" lang="en-US" sz="800" spc="-1" strike="noStrike">
                          <a:solidFill>
                            <a:srgbClr val="000000"/>
                          </a:solidFill>
                          <a:latin typeface="Arial"/>
                          <a:ea typeface="Arial"/>
                        </a:rPr>
                        <a:t>Shifts</a:t>
                      </a:r>
                      <a:endParaRPr b="0" lang="en-US" sz="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800" spc="-1" strike="noStrike">
                          <a:solidFill>
                            <a:srgbClr val="000000"/>
                          </a:solidFill>
                          <a:latin typeface="Arial"/>
                          <a:ea typeface="Arial"/>
                        </a:rPr>
                        <a:t>Missions</a:t>
                      </a:r>
                      <a:endParaRPr b="0" lang="en-US" sz="800" spc="-1" strike="noStrike">
                        <a:latin typeface="Arial"/>
                      </a:endParaRPr>
                    </a:p>
                    <a:p>
                      <a:pPr>
                        <a:lnSpc>
                          <a:spcPct val="100000"/>
                        </a:lnSpc>
                      </a:pPr>
                      <a:r>
                        <a:rPr b="0" lang="en-US" sz="800" spc="-1" strike="noStrike">
                          <a:solidFill>
                            <a:srgbClr val="000000"/>
                          </a:solidFill>
                          <a:latin typeface="Arial"/>
                          <a:ea typeface="Arial"/>
                        </a:rPr>
                        <a:t>Collab, WG</a:t>
                      </a:r>
                      <a:endParaRPr b="0" lang="en-US" sz="800" spc="-1" strike="noStrike">
                        <a:latin typeface="Arial"/>
                      </a:endParaRPr>
                    </a:p>
                    <a:p>
                      <a:pPr>
                        <a:lnSpc>
                          <a:spcPct val="100000"/>
                        </a:lnSpc>
                      </a:pPr>
                      <a:endParaRPr b="0" lang="en-US" sz="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800" spc="-1" strike="noStrike">
                          <a:solidFill>
                            <a:srgbClr val="000000"/>
                          </a:solidFill>
                          <a:latin typeface="Arial"/>
                          <a:ea typeface="Arial"/>
                        </a:rPr>
                        <a:t>Missions</a:t>
                      </a:r>
                      <a:endParaRPr b="0" lang="en-US" sz="800" spc="-1" strike="noStrike">
                        <a:latin typeface="Arial"/>
                      </a:endParaRPr>
                    </a:p>
                    <a:p>
                      <a:pPr>
                        <a:lnSpc>
                          <a:spcPct val="100000"/>
                        </a:lnSpc>
                      </a:pPr>
                      <a:r>
                        <a:rPr b="0" lang="en-US" sz="800" spc="-1" strike="noStrike">
                          <a:solidFill>
                            <a:srgbClr val="000000"/>
                          </a:solidFill>
                          <a:latin typeface="Arial"/>
                          <a:ea typeface="Arial"/>
                        </a:rPr>
                        <a:t>Science,Conf</a:t>
                      </a:r>
                      <a:endParaRPr b="0" lang="en-US" sz="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800" spc="-1" strike="noStrike">
                          <a:solidFill>
                            <a:srgbClr val="000000"/>
                          </a:solidFill>
                          <a:latin typeface="Arial"/>
                          <a:ea typeface="Arial"/>
                        </a:rPr>
                        <a:t>Total (k€)</a:t>
                      </a:r>
                      <a:endParaRPr b="0" lang="en-US" sz="800" spc="-1" strike="noStrike">
                        <a:latin typeface="Arial"/>
                      </a:endParaRPr>
                    </a:p>
                    <a:p>
                      <a:pPr>
                        <a:lnSpc>
                          <a:spcPct val="100000"/>
                        </a:lnSpc>
                      </a:pPr>
                      <a:r>
                        <a:rPr b="0" lang="en-US" sz="800" spc="-1" strike="noStrike">
                          <a:solidFill>
                            <a:srgbClr val="000000"/>
                          </a:solidFill>
                          <a:latin typeface="Arial"/>
                          <a:ea typeface="Arial"/>
                        </a:rPr>
                        <a:t>(*)</a:t>
                      </a:r>
                      <a:endParaRPr b="0" lang="en-US" sz="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r>
              <a:tr h="588240">
                <a:tc>
                  <a:txBody>
                    <a:bodyPr lIns="91080" rIns="91080"/>
                    <a:p>
                      <a:pPr>
                        <a:lnSpc>
                          <a:spcPct val="100000"/>
                        </a:lnSpc>
                      </a:pPr>
                      <a:r>
                        <a:rPr b="0" lang="en-US" sz="1400" spc="-1" strike="noStrike">
                          <a:solidFill>
                            <a:srgbClr val="000000"/>
                          </a:solidFill>
                          <a:latin typeface="Arial"/>
                          <a:ea typeface="Arial"/>
                        </a:rPr>
                        <a:t>APC</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solidFill>
                            <a:srgbClr val="000000"/>
                          </a:solidFill>
                          <a:latin typeface="Arial"/>
                          <a:ea typeface="DejaVu Sans"/>
                        </a:rPr>
                        <a:t>8 (SLA cloud)</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solidFill>
                            <a:srgbClr val="000000"/>
                          </a:solidFill>
                          <a:latin typeface="Arial"/>
                          <a:ea typeface="DejaVu Sans"/>
                        </a:rPr>
                        <a:t>35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solidFill>
                            <a:srgbClr val="000000"/>
                          </a:solidFill>
                          <a:latin typeface="Arial"/>
                          <a:ea typeface="DejaVu Sans"/>
                        </a:rPr>
                        <a:t>43</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88240">
                <a:tc>
                  <a:txBody>
                    <a:bodyPr lIns="91080" rIns="91080"/>
                    <a:p>
                      <a:pPr>
                        <a:lnSpc>
                          <a:spcPct val="100000"/>
                        </a:lnSpc>
                      </a:pPr>
                      <a:r>
                        <a:rPr b="0" lang="en-US" sz="1400" spc="-1" strike="noStrike">
                          <a:solidFill>
                            <a:srgbClr val="000000"/>
                          </a:solidFill>
                          <a:latin typeface="Arial"/>
                          <a:ea typeface="Arial"/>
                        </a:rPr>
                        <a:t>CPPM</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solidFill>
                            <a:srgbClr val="000000"/>
                          </a:solidFill>
                          <a:latin typeface="Arial"/>
                          <a:ea typeface="DejaVu Sans"/>
                        </a:rPr>
                        <a:t>15 k€</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15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88240">
                <a:tc>
                  <a:txBody>
                    <a:bodyPr lIns="91080" rIns="91080"/>
                    <a:p>
                      <a:pPr>
                        <a:lnSpc>
                          <a:spcPct val="100000"/>
                        </a:lnSpc>
                      </a:pPr>
                      <a:r>
                        <a:rPr b="0" lang="en-US" sz="1400" spc="-1" strike="noStrike">
                          <a:solidFill>
                            <a:srgbClr val="000000"/>
                          </a:solidFill>
                          <a:latin typeface="Arial"/>
                          <a:ea typeface="Arial"/>
                        </a:rPr>
                        <a:t>IPNL</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solidFill>
                            <a:srgbClr val="000000"/>
                          </a:solidFill>
                          <a:latin typeface="Arial"/>
                          <a:ea typeface="DejaVu Sans"/>
                        </a:rPr>
                        <a:t>303/150</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88240">
                <a:tc>
                  <a:txBody>
                    <a:bodyPr lIns="91080" rIns="91080"/>
                    <a:p>
                      <a:pPr>
                        <a:lnSpc>
                          <a:spcPct val="100000"/>
                        </a:lnSpc>
                      </a:pPr>
                      <a:r>
                        <a:rPr b="0" lang="en-US" sz="1400" spc="-1" strike="noStrike">
                          <a:solidFill>
                            <a:srgbClr val="000000"/>
                          </a:solidFill>
                          <a:latin typeface="Arial"/>
                          <a:ea typeface="DejaVu Sans"/>
                        </a:rPr>
                        <a:t>LPSC</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9</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90040">
                <a:tc>
                  <a:txBody>
                    <a:bodyPr lIns="91080" rIns="91080"/>
                    <a:p>
                      <a:pPr>
                        <a:lnSpc>
                          <a:spcPct val="100000"/>
                        </a:lnSpc>
                      </a:pPr>
                      <a:r>
                        <a:rPr b="0" lang="en-US" sz="1400" spc="-1" strike="noStrike">
                          <a:solidFill>
                            <a:srgbClr val="000000"/>
                          </a:solidFill>
                          <a:latin typeface="Arial"/>
                          <a:ea typeface="Arial"/>
                        </a:rPr>
                        <a:t>Total</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2400" spc="-1" strike="noStrike">
                          <a:latin typeface="Times New Roman"/>
                        </a:rPr>
                        <a:t>8</a:t>
                      </a:r>
                      <a:endParaRPr b="0" lang="en-US" sz="2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2400" spc="-1" strike="noStrike">
                          <a:latin typeface="Times New Roman"/>
                        </a:rPr>
                        <a:t>50</a:t>
                      </a:r>
                      <a:endParaRPr b="0" lang="en-US" sz="2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370</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bl>
          </a:graphicData>
        </a:graphic>
      </p:graphicFrame>
      <p:sp>
        <p:nvSpPr>
          <p:cNvPr id="421" name="CustomShape 3"/>
          <p:cNvSpPr/>
          <p:nvPr/>
        </p:nvSpPr>
        <p:spPr>
          <a:xfrm>
            <a:off x="9339480" y="6853320"/>
            <a:ext cx="597240" cy="569880"/>
          </a:xfrm>
          <a:prstGeom prst="rect">
            <a:avLst/>
          </a:prstGeom>
          <a:noFill/>
          <a:ln>
            <a:noFill/>
          </a:ln>
        </p:spPr>
        <p:style>
          <a:lnRef idx="0"/>
          <a:fillRef idx="0"/>
          <a:effectRef idx="0"/>
          <a:fontRef idx="minor"/>
        </p:style>
      </p:sp>
      <p:sp>
        <p:nvSpPr>
          <p:cNvPr id="422" name="CustomShape 4"/>
          <p:cNvSpPr/>
          <p:nvPr/>
        </p:nvSpPr>
        <p:spPr>
          <a:xfrm>
            <a:off x="504000" y="6712200"/>
            <a:ext cx="5537520" cy="5382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 Reçu 2019 / Dépensé à ce jour</a:t>
            </a:r>
            <a:endParaRPr b="0" lang="en-US" sz="1800" spc="-1" strike="noStrike">
              <a:latin typeface="Arial"/>
            </a:endParaRPr>
          </a:p>
        </p:txBody>
      </p:sp>
      <p:sp>
        <p:nvSpPr>
          <p:cNvPr id="423" name="CustomShape 5"/>
          <p:cNvSpPr/>
          <p:nvPr/>
        </p:nvSpPr>
        <p:spPr>
          <a:xfrm>
            <a:off x="604800" y="5778360"/>
            <a:ext cx="2794680" cy="4392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Fonds Communs : _ k€</a:t>
            </a:r>
            <a:endParaRPr b="0" lang="en-US" sz="1800" spc="-1" strike="noStrike">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CustomShape 1"/>
          <p:cNvSpPr/>
          <p:nvPr/>
        </p:nvSpPr>
        <p:spPr>
          <a:xfrm>
            <a:off x="343440" y="653760"/>
            <a:ext cx="9385200" cy="8330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800" spc="-1" strike="noStrike">
                <a:solidFill>
                  <a:srgbClr val="000000"/>
                </a:solidFill>
                <a:latin typeface="Arial"/>
                <a:ea typeface="Arial"/>
              </a:rPr>
              <a:t>Ressources Financières Autres en 2019</a:t>
            </a:r>
            <a:endParaRPr b="0" lang="en-US" sz="2800" spc="-1" strike="noStrike">
              <a:latin typeface="Arial"/>
            </a:endParaRPr>
          </a:p>
        </p:txBody>
      </p:sp>
      <p:graphicFrame>
        <p:nvGraphicFramePr>
          <p:cNvPr id="425" name="Table 2"/>
          <p:cNvGraphicFramePr/>
          <p:nvPr/>
        </p:nvGraphicFramePr>
        <p:xfrm>
          <a:off x="442080" y="1942560"/>
          <a:ext cx="6375240" cy="3647520"/>
        </p:xfrm>
        <a:graphic>
          <a:graphicData uri="http://schemas.openxmlformats.org/drawingml/2006/table">
            <a:tbl>
              <a:tblPr/>
              <a:tblGrid>
                <a:gridCol w="933840"/>
                <a:gridCol w="843840"/>
                <a:gridCol w="843840"/>
                <a:gridCol w="948960"/>
                <a:gridCol w="933840"/>
                <a:gridCol w="933840"/>
                <a:gridCol w="937440"/>
              </a:tblGrid>
              <a:tr h="694800">
                <a:tc>
                  <a:txBody>
                    <a:bodyPr lIns="91080" rIns="91080"/>
                    <a:p>
                      <a:pPr>
                        <a:lnSpc>
                          <a:spcPct val="100000"/>
                        </a:lnSpc>
                      </a:pPr>
                      <a:r>
                        <a:rPr b="0" lang="en-US" sz="1000" spc="-1" strike="noStrike">
                          <a:solidFill>
                            <a:srgbClr val="000000"/>
                          </a:solidFill>
                          <a:latin typeface="Arial"/>
                          <a:ea typeface="Arial"/>
                        </a:rPr>
                        <a:t>Financeur</a:t>
                      </a:r>
                      <a:endParaRPr b="0" lang="en-US" sz="10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800" spc="-1" strike="noStrike">
                          <a:solidFill>
                            <a:srgbClr val="000000"/>
                          </a:solidFill>
                          <a:latin typeface="Arial"/>
                          <a:ea typeface="Arial"/>
                        </a:rPr>
                        <a:t>Fonds Commun</a:t>
                      </a:r>
                      <a:endParaRPr b="0" lang="en-US" sz="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700" spc="-1" strike="noStrike">
                          <a:solidFill>
                            <a:srgbClr val="000000"/>
                          </a:solidFill>
                          <a:latin typeface="Arial"/>
                          <a:ea typeface="Arial"/>
                        </a:rPr>
                        <a:t>Construction</a:t>
                      </a:r>
                      <a:endParaRPr b="0" lang="en-US" sz="700" spc="-1" strike="noStrike">
                        <a:latin typeface="Arial"/>
                      </a:endParaRPr>
                    </a:p>
                    <a:p>
                      <a:pPr>
                        <a:lnSpc>
                          <a:spcPct val="100000"/>
                        </a:lnSpc>
                      </a:pPr>
                      <a:r>
                        <a:rPr b="0" lang="en-US" sz="700" spc="-1" strike="noStrike">
                          <a:solidFill>
                            <a:srgbClr val="000000"/>
                          </a:solidFill>
                          <a:latin typeface="Arial"/>
                          <a:ea typeface="Arial"/>
                        </a:rPr>
                        <a:t>Comissioning</a:t>
                      </a:r>
                      <a:endParaRPr b="0" lang="en-US" sz="700" spc="-1" strike="noStrike">
                        <a:latin typeface="Arial"/>
                      </a:endParaRPr>
                    </a:p>
                    <a:p>
                      <a:pPr>
                        <a:lnSpc>
                          <a:spcPct val="100000"/>
                        </a:lnSpc>
                      </a:pPr>
                      <a:r>
                        <a:rPr b="0" lang="en-US" sz="700" spc="-1" strike="noStrike">
                          <a:solidFill>
                            <a:srgbClr val="000000"/>
                          </a:solidFill>
                          <a:latin typeface="Arial"/>
                          <a:ea typeface="Arial"/>
                        </a:rPr>
                        <a:t>Maintenance</a:t>
                      </a:r>
                      <a:endParaRPr b="0" lang="en-US" sz="700" spc="-1" strike="noStrike">
                        <a:latin typeface="Arial"/>
                      </a:endParaRPr>
                    </a:p>
                    <a:p>
                      <a:pPr>
                        <a:lnSpc>
                          <a:spcPct val="100000"/>
                        </a:lnSpc>
                      </a:pPr>
                      <a:r>
                        <a:rPr b="1" i="1" lang="en-US" sz="700" spc="-1" strike="noStrike">
                          <a:solidFill>
                            <a:srgbClr val="000000"/>
                          </a:solidFill>
                          <a:latin typeface="Arial"/>
                          <a:ea typeface="Arial"/>
                        </a:rPr>
                        <a:t>Equipement</a:t>
                      </a:r>
                      <a:endParaRPr b="0" lang="en-US" sz="7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700" spc="-1" strike="noStrike">
                          <a:solidFill>
                            <a:srgbClr val="000000"/>
                          </a:solidFill>
                          <a:latin typeface="Arial"/>
                          <a:ea typeface="Arial"/>
                        </a:rPr>
                        <a:t>Construction</a:t>
                      </a:r>
                      <a:endParaRPr b="0" lang="en-US" sz="700" spc="-1" strike="noStrike">
                        <a:latin typeface="Arial"/>
                      </a:endParaRPr>
                    </a:p>
                    <a:p>
                      <a:pPr>
                        <a:lnSpc>
                          <a:spcPct val="100000"/>
                        </a:lnSpc>
                      </a:pPr>
                      <a:r>
                        <a:rPr b="0" lang="en-US" sz="700" spc="-1" strike="noStrike">
                          <a:solidFill>
                            <a:srgbClr val="000000"/>
                          </a:solidFill>
                          <a:latin typeface="Arial"/>
                          <a:ea typeface="Arial"/>
                        </a:rPr>
                        <a:t>Comissioning</a:t>
                      </a:r>
                      <a:endParaRPr b="0" lang="en-US" sz="700" spc="-1" strike="noStrike">
                        <a:latin typeface="Arial"/>
                      </a:endParaRPr>
                    </a:p>
                    <a:p>
                      <a:pPr>
                        <a:lnSpc>
                          <a:spcPct val="100000"/>
                        </a:lnSpc>
                      </a:pPr>
                      <a:r>
                        <a:rPr b="0" lang="en-US" sz="700" spc="-1" strike="noStrike">
                          <a:solidFill>
                            <a:srgbClr val="000000"/>
                          </a:solidFill>
                          <a:latin typeface="Arial"/>
                          <a:ea typeface="Arial"/>
                        </a:rPr>
                        <a:t>Maintenance</a:t>
                      </a:r>
                      <a:endParaRPr b="0" lang="en-US" sz="700" spc="-1" strike="noStrike">
                        <a:latin typeface="Arial"/>
                      </a:endParaRPr>
                    </a:p>
                    <a:p>
                      <a:pPr>
                        <a:lnSpc>
                          <a:spcPct val="100000"/>
                        </a:lnSpc>
                      </a:pPr>
                      <a:r>
                        <a:rPr b="1" i="1" lang="en-US" sz="700" spc="-1" strike="noStrike">
                          <a:solidFill>
                            <a:srgbClr val="000000"/>
                          </a:solidFill>
                          <a:latin typeface="Arial"/>
                          <a:ea typeface="Arial"/>
                        </a:rPr>
                        <a:t>Missions</a:t>
                      </a:r>
                      <a:endParaRPr b="0" lang="en-US" sz="7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800" spc="-1" strike="noStrike">
                          <a:solidFill>
                            <a:srgbClr val="000000"/>
                          </a:solidFill>
                          <a:latin typeface="Arial"/>
                          <a:ea typeface="Arial"/>
                        </a:rPr>
                        <a:t>Missions</a:t>
                      </a:r>
                      <a:endParaRPr b="0" lang="en-US" sz="800" spc="-1" strike="noStrike">
                        <a:latin typeface="Arial"/>
                      </a:endParaRPr>
                    </a:p>
                    <a:p>
                      <a:pPr>
                        <a:lnSpc>
                          <a:spcPct val="100000"/>
                        </a:lnSpc>
                      </a:pPr>
                      <a:r>
                        <a:rPr b="0" lang="en-US" sz="800" spc="-1" strike="noStrike">
                          <a:solidFill>
                            <a:srgbClr val="000000"/>
                          </a:solidFill>
                          <a:latin typeface="Arial"/>
                          <a:ea typeface="Arial"/>
                        </a:rPr>
                        <a:t>Exploitation</a:t>
                      </a:r>
                      <a:endParaRPr b="0" lang="en-US" sz="800" spc="-1" strike="noStrike">
                        <a:latin typeface="Arial"/>
                      </a:endParaRPr>
                    </a:p>
                    <a:p>
                      <a:pPr>
                        <a:lnSpc>
                          <a:spcPct val="100000"/>
                        </a:lnSpc>
                      </a:pPr>
                      <a:r>
                        <a:rPr b="0" lang="en-US" sz="800" spc="-1" strike="noStrike">
                          <a:solidFill>
                            <a:srgbClr val="000000"/>
                          </a:solidFill>
                          <a:latin typeface="Arial"/>
                          <a:ea typeface="Arial"/>
                        </a:rPr>
                        <a:t>Shifts</a:t>
                      </a:r>
                      <a:endParaRPr b="0" lang="en-US" sz="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800" spc="-1" strike="noStrike">
                          <a:solidFill>
                            <a:srgbClr val="000000"/>
                          </a:solidFill>
                          <a:latin typeface="Arial"/>
                          <a:ea typeface="Arial"/>
                        </a:rPr>
                        <a:t>Missions</a:t>
                      </a:r>
                      <a:endParaRPr b="0" lang="en-US" sz="800" spc="-1" strike="noStrike">
                        <a:latin typeface="Arial"/>
                      </a:endParaRPr>
                    </a:p>
                    <a:p>
                      <a:pPr>
                        <a:lnSpc>
                          <a:spcPct val="100000"/>
                        </a:lnSpc>
                      </a:pPr>
                      <a:r>
                        <a:rPr b="0" lang="en-US" sz="800" spc="-1" strike="noStrike">
                          <a:solidFill>
                            <a:srgbClr val="000000"/>
                          </a:solidFill>
                          <a:latin typeface="Arial"/>
                          <a:ea typeface="Arial"/>
                        </a:rPr>
                        <a:t>Collab, WG</a:t>
                      </a:r>
                      <a:endParaRPr b="0" lang="en-US" sz="800" spc="-1" strike="noStrike">
                        <a:latin typeface="Arial"/>
                      </a:endParaRPr>
                    </a:p>
                    <a:p>
                      <a:pPr>
                        <a:lnSpc>
                          <a:spcPct val="100000"/>
                        </a:lnSpc>
                      </a:pPr>
                      <a:r>
                        <a:rPr b="0" lang="en-US" sz="800" spc="-1" strike="noStrike">
                          <a:solidFill>
                            <a:srgbClr val="000000"/>
                          </a:solidFill>
                          <a:latin typeface="Arial"/>
                          <a:ea typeface="Arial"/>
                        </a:rPr>
                        <a:t>Science</a:t>
                      </a:r>
                      <a:endParaRPr b="0" lang="en-US" sz="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800" spc="-1" strike="noStrike">
                          <a:solidFill>
                            <a:srgbClr val="000000"/>
                          </a:solidFill>
                          <a:latin typeface="Arial"/>
                          <a:ea typeface="Arial"/>
                        </a:rPr>
                        <a:t>Total (k€)</a:t>
                      </a:r>
                      <a:endParaRPr b="0" lang="en-US" sz="800" spc="-1" strike="noStrike">
                        <a:latin typeface="Arial"/>
                      </a:endParaRPr>
                    </a:p>
                    <a:p>
                      <a:pPr>
                        <a:lnSpc>
                          <a:spcPct val="100000"/>
                        </a:lnSpc>
                      </a:pPr>
                      <a:r>
                        <a:rPr b="0" lang="en-US" sz="800" spc="-1" strike="noStrike">
                          <a:solidFill>
                            <a:srgbClr val="000000"/>
                          </a:solidFill>
                          <a:latin typeface="Arial"/>
                          <a:ea typeface="Arial"/>
                        </a:rPr>
                        <a:t>(*)</a:t>
                      </a:r>
                      <a:endParaRPr b="0" lang="en-US" sz="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r>
              <a:tr h="829800">
                <a:tc>
                  <a:txBody>
                    <a:bodyPr lIns="91080" rIns="91080"/>
                    <a:p>
                      <a:pPr>
                        <a:lnSpc>
                          <a:spcPct val="100000"/>
                        </a:lnSpc>
                      </a:pPr>
                      <a:r>
                        <a:rPr b="0" lang="en-US" sz="1400" spc="-1" strike="noStrike">
                          <a:solidFill>
                            <a:srgbClr val="000000"/>
                          </a:solidFill>
                          <a:latin typeface="Arial"/>
                          <a:ea typeface="Arial"/>
                        </a:rPr>
                        <a:t>CNRS</a:t>
                      </a:r>
                      <a:endParaRPr b="0" lang="en-US" sz="1400" spc="-1" strike="noStrike">
                        <a:latin typeface="Arial"/>
                      </a:endParaRPr>
                    </a:p>
                    <a:p>
                      <a:pPr>
                        <a:lnSpc>
                          <a:spcPct val="100000"/>
                        </a:lnSpc>
                      </a:pPr>
                      <a:r>
                        <a:rPr b="0" lang="en-US" sz="1400" spc="-1" strike="noStrike">
                          <a:solidFill>
                            <a:srgbClr val="000000"/>
                          </a:solidFill>
                          <a:latin typeface="Arial"/>
                          <a:ea typeface="Arial"/>
                        </a:rPr>
                        <a:t>Labo A</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829800">
                <a:tc>
                  <a:txBody>
                    <a:bodyPr lIns="91080" rIns="91080"/>
                    <a:p>
                      <a:pPr>
                        <a:lnSpc>
                          <a:spcPct val="100000"/>
                        </a:lnSpc>
                      </a:pPr>
                      <a:r>
                        <a:rPr b="0" lang="en-US" sz="1400" spc="-1" strike="noStrike">
                          <a:solidFill>
                            <a:srgbClr val="000000"/>
                          </a:solidFill>
                          <a:latin typeface="Arial"/>
                          <a:ea typeface="Arial"/>
                        </a:rPr>
                        <a:t>Univ.</a:t>
                      </a:r>
                      <a:endParaRPr b="0" lang="en-US" sz="1400" spc="-1" strike="noStrike">
                        <a:latin typeface="Arial"/>
                      </a:endParaRPr>
                    </a:p>
                    <a:p>
                      <a:pPr>
                        <a:lnSpc>
                          <a:spcPct val="100000"/>
                        </a:lnSpc>
                      </a:pPr>
                      <a:r>
                        <a:rPr b="0" lang="en-US" sz="1400" spc="-1" strike="noStrike">
                          <a:solidFill>
                            <a:srgbClr val="000000"/>
                          </a:solidFill>
                          <a:latin typeface="Arial"/>
                          <a:ea typeface="Arial"/>
                        </a:rPr>
                        <a:t>Labo B</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2000" spc="-1" strike="noStrike">
                          <a:solidFill>
                            <a:srgbClr val="c0504d"/>
                          </a:solidFill>
                          <a:latin typeface="Times New Roman"/>
                          <a:ea typeface="DejaVu Sans"/>
                        </a:rPr>
                        <a:t>15/10</a:t>
                      </a:r>
                      <a:endParaRPr b="0" lang="en-US" sz="20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747000">
                <a:tc>
                  <a:txBody>
                    <a:bodyPr lIns="91080" rIns="91080"/>
                    <a:p>
                      <a:pPr>
                        <a:lnSpc>
                          <a:spcPct val="100000"/>
                        </a:lnSpc>
                      </a:pPr>
                      <a:r>
                        <a:rPr b="0" lang="en-US" sz="1000" spc="-1" strike="noStrike">
                          <a:solidFill>
                            <a:srgbClr val="000000"/>
                          </a:solidFill>
                          <a:latin typeface="Arial"/>
                          <a:ea typeface="Arial"/>
                        </a:rPr>
                        <a:t>ANR/Labex</a:t>
                      </a:r>
                      <a:endParaRPr b="0" lang="en-US" sz="1000" spc="-1" strike="noStrike">
                        <a:latin typeface="Arial"/>
                      </a:endParaRPr>
                    </a:p>
                    <a:p>
                      <a:pPr>
                        <a:lnSpc>
                          <a:spcPct val="100000"/>
                        </a:lnSpc>
                      </a:pPr>
                      <a:r>
                        <a:rPr b="0" lang="en-US" sz="1400" spc="-1" strike="noStrike">
                          <a:solidFill>
                            <a:srgbClr val="000000"/>
                          </a:solidFill>
                          <a:latin typeface="Arial"/>
                          <a:ea typeface="Arial"/>
                        </a:rPr>
                        <a:t>Labo A</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46480">
                <a:tc>
                  <a:txBody>
                    <a:bodyPr lIns="91080" rIns="91080"/>
                    <a:p>
                      <a:pPr>
                        <a:lnSpc>
                          <a:spcPct val="100000"/>
                        </a:lnSpc>
                      </a:pPr>
                      <a:r>
                        <a:rPr b="0" lang="en-US" sz="1400" spc="-1" strike="noStrike">
                          <a:solidFill>
                            <a:srgbClr val="000000"/>
                          </a:solidFill>
                          <a:latin typeface="Arial"/>
                          <a:ea typeface="Arial"/>
                        </a:rPr>
                        <a:t>Total</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bl>
          </a:graphicData>
        </a:graphic>
      </p:graphicFrame>
      <p:sp>
        <p:nvSpPr>
          <p:cNvPr id="426" name="CustomShape 3"/>
          <p:cNvSpPr/>
          <p:nvPr/>
        </p:nvSpPr>
        <p:spPr>
          <a:xfrm>
            <a:off x="6782760" y="2634120"/>
            <a:ext cx="3615120" cy="1088640"/>
          </a:xfrm>
          <a:prstGeom prst="rect">
            <a:avLst/>
          </a:prstGeom>
          <a:noFill/>
          <a:ln>
            <a:noFill/>
          </a:ln>
        </p:spPr>
        <p:style>
          <a:lnRef idx="0"/>
          <a:fillRef idx="0"/>
          <a:effectRef idx="0"/>
          <a:fontRef idx="minor"/>
        </p:style>
        <p:txBody>
          <a:bodyPr lIns="90000" rIns="90000" tIns="91440" bIns="91440"/>
          <a:p>
            <a:pPr>
              <a:lnSpc>
                <a:spcPct val="100000"/>
              </a:lnSpc>
            </a:pPr>
            <a:r>
              <a:rPr b="0" lang="en-US" sz="1000" spc="-1" strike="noStrike">
                <a:solidFill>
                  <a:srgbClr val="000000"/>
                </a:solidFill>
                <a:latin typeface="Arial"/>
                <a:ea typeface="Arial"/>
              </a:rPr>
              <a:t>Une ligne par </a:t>
            </a:r>
            <a:r>
              <a:rPr b="0" i="1" lang="en-US" sz="1000" spc="-1" strike="noStrike">
                <a:solidFill>
                  <a:srgbClr val="000000"/>
                </a:solidFill>
                <a:latin typeface="Arial"/>
                <a:ea typeface="Arial"/>
              </a:rPr>
              <a:t>financeur</a:t>
            </a:r>
            <a:r>
              <a:rPr b="0" lang="en-US" sz="1000" spc="-1" strike="noStrike">
                <a:solidFill>
                  <a:srgbClr val="000000"/>
                </a:solidFill>
                <a:latin typeface="Arial"/>
                <a:ea typeface="Arial"/>
              </a:rPr>
              <a:t> (CNRS, ANR, Labex, Région, ERC..) et par </a:t>
            </a:r>
            <a:r>
              <a:rPr b="0" i="1" lang="en-US" sz="1000" spc="-1" strike="noStrike">
                <a:solidFill>
                  <a:srgbClr val="000000"/>
                </a:solidFill>
                <a:latin typeface="Arial"/>
                <a:ea typeface="Arial"/>
              </a:rPr>
              <a:t>laboratoire</a:t>
            </a:r>
            <a:r>
              <a:rPr b="0" lang="en-US" sz="1000" spc="-1" strike="noStrike">
                <a:solidFill>
                  <a:srgbClr val="000000"/>
                </a:solidFill>
                <a:latin typeface="Arial"/>
                <a:ea typeface="Arial"/>
              </a:rPr>
              <a:t>.</a:t>
            </a:r>
            <a:endParaRPr b="0" lang="en-US" sz="1000" spc="-1" strike="noStrike">
              <a:latin typeface="Arial"/>
            </a:endParaRPr>
          </a:p>
        </p:txBody>
      </p:sp>
      <p:sp>
        <p:nvSpPr>
          <p:cNvPr id="427" name="CustomShape 4"/>
          <p:cNvSpPr/>
          <p:nvPr/>
        </p:nvSpPr>
        <p:spPr>
          <a:xfrm>
            <a:off x="6139800" y="2706840"/>
            <a:ext cx="523800" cy="527040"/>
          </a:xfrm>
          <a:prstGeom prst="leftArrow">
            <a:avLst>
              <a:gd name="adj1" fmla="val 50000"/>
              <a:gd name="adj2" fmla="val 50000"/>
            </a:avLst>
          </a:prstGeom>
          <a:solidFill>
            <a:schemeClr val="lt2"/>
          </a:solidFill>
          <a:ln w="9360">
            <a:solidFill>
              <a:schemeClr val="dk2"/>
            </a:solidFill>
            <a:round/>
          </a:ln>
        </p:spPr>
        <p:style>
          <a:lnRef idx="0"/>
          <a:fillRef idx="0"/>
          <a:effectRef idx="0"/>
          <a:fontRef idx="minor"/>
        </p:style>
      </p:sp>
      <p:sp>
        <p:nvSpPr>
          <p:cNvPr id="428" name="CustomShape 5"/>
          <p:cNvSpPr/>
          <p:nvPr/>
        </p:nvSpPr>
        <p:spPr>
          <a:xfrm>
            <a:off x="9339480" y="6853320"/>
            <a:ext cx="597240" cy="569880"/>
          </a:xfrm>
          <a:prstGeom prst="rect">
            <a:avLst/>
          </a:prstGeom>
          <a:noFill/>
          <a:ln>
            <a:noFill/>
          </a:ln>
        </p:spPr>
        <p:style>
          <a:lnRef idx="0"/>
          <a:fillRef idx="0"/>
          <a:effectRef idx="0"/>
          <a:fontRef idx="minor"/>
        </p:style>
      </p:sp>
      <p:sp>
        <p:nvSpPr>
          <p:cNvPr id="429" name="CustomShape 6"/>
          <p:cNvSpPr/>
          <p:nvPr/>
        </p:nvSpPr>
        <p:spPr>
          <a:xfrm>
            <a:off x="705240" y="6541200"/>
            <a:ext cx="4596120" cy="4395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 Reçu 2019/Dépensé à ce jour</a:t>
            </a:r>
            <a:endParaRPr b="0" lang="en-US" sz="1800" spc="-1" strike="noStrike">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CustomShape 1"/>
          <p:cNvSpPr/>
          <p:nvPr/>
        </p:nvSpPr>
        <p:spPr>
          <a:xfrm>
            <a:off x="343440" y="653760"/>
            <a:ext cx="9385200" cy="8330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800" spc="-1" strike="noStrike">
                <a:solidFill>
                  <a:srgbClr val="000000"/>
                </a:solidFill>
                <a:latin typeface="Arial"/>
                <a:ea typeface="Arial"/>
              </a:rPr>
              <a:t>Ressources Financières CNES en 2020 </a:t>
            </a:r>
            <a:endParaRPr b="0" lang="en-US" sz="2800" spc="-1" strike="noStrike">
              <a:latin typeface="Arial"/>
            </a:endParaRPr>
          </a:p>
        </p:txBody>
      </p:sp>
      <p:graphicFrame>
        <p:nvGraphicFramePr>
          <p:cNvPr id="431" name="Table 2"/>
          <p:cNvGraphicFramePr/>
          <p:nvPr/>
        </p:nvGraphicFramePr>
        <p:xfrm>
          <a:off x="1672560" y="1942560"/>
          <a:ext cx="6375600" cy="3692160"/>
        </p:xfrm>
        <a:graphic>
          <a:graphicData uri="http://schemas.openxmlformats.org/drawingml/2006/table">
            <a:tbl>
              <a:tblPr/>
              <a:tblGrid>
                <a:gridCol w="933840"/>
                <a:gridCol w="843840"/>
                <a:gridCol w="843840"/>
                <a:gridCol w="948960"/>
                <a:gridCol w="933840"/>
                <a:gridCol w="933840"/>
                <a:gridCol w="937800"/>
              </a:tblGrid>
              <a:tr h="749520">
                <a:tc>
                  <a:txBody>
                    <a:bodyPr lIns="91080" rIns="91080"/>
                    <a:p>
                      <a:pPr>
                        <a:lnSpc>
                          <a:spcPct val="100000"/>
                        </a:lnSpc>
                      </a:pPr>
                      <a:r>
                        <a:rPr b="0" lang="en-US" sz="1000" spc="-1" strike="noStrike">
                          <a:solidFill>
                            <a:srgbClr val="000000"/>
                          </a:solidFill>
                          <a:latin typeface="Arial"/>
                          <a:ea typeface="Arial"/>
                        </a:rPr>
                        <a:t>Laboratoire</a:t>
                      </a:r>
                      <a:endParaRPr b="0" lang="en-US" sz="10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700" spc="-1" strike="noStrike">
                          <a:solidFill>
                            <a:srgbClr val="000000"/>
                          </a:solidFill>
                          <a:latin typeface="Arial"/>
                          <a:ea typeface="Arial"/>
                        </a:rPr>
                        <a:t>Construction</a:t>
                      </a:r>
                      <a:endParaRPr b="0" lang="en-US" sz="700" spc="-1" strike="noStrike">
                        <a:latin typeface="Arial"/>
                      </a:endParaRPr>
                    </a:p>
                    <a:p>
                      <a:pPr>
                        <a:lnSpc>
                          <a:spcPct val="100000"/>
                        </a:lnSpc>
                      </a:pPr>
                      <a:r>
                        <a:rPr b="0" lang="en-US" sz="700" spc="-1" strike="noStrike">
                          <a:solidFill>
                            <a:srgbClr val="000000"/>
                          </a:solidFill>
                          <a:latin typeface="Arial"/>
                          <a:ea typeface="Arial"/>
                        </a:rPr>
                        <a:t>Comissioning</a:t>
                      </a:r>
                      <a:endParaRPr b="0" lang="en-US" sz="700" spc="-1" strike="noStrike">
                        <a:latin typeface="Arial"/>
                      </a:endParaRPr>
                    </a:p>
                    <a:p>
                      <a:pPr>
                        <a:lnSpc>
                          <a:spcPct val="100000"/>
                        </a:lnSpc>
                      </a:pPr>
                      <a:r>
                        <a:rPr b="0" lang="en-US" sz="700" spc="-1" strike="noStrike">
                          <a:solidFill>
                            <a:srgbClr val="000000"/>
                          </a:solidFill>
                          <a:latin typeface="Arial"/>
                          <a:ea typeface="Arial"/>
                        </a:rPr>
                        <a:t>Maintenance</a:t>
                      </a:r>
                      <a:endParaRPr b="0" lang="en-US" sz="700" spc="-1" strike="noStrike">
                        <a:latin typeface="Arial"/>
                      </a:endParaRPr>
                    </a:p>
                    <a:p>
                      <a:pPr>
                        <a:lnSpc>
                          <a:spcPct val="100000"/>
                        </a:lnSpc>
                      </a:pPr>
                      <a:r>
                        <a:rPr b="1" i="1" lang="en-US" sz="600" spc="-1" strike="noStrike">
                          <a:solidFill>
                            <a:srgbClr val="000000"/>
                          </a:solidFill>
                          <a:latin typeface="Arial"/>
                          <a:ea typeface="Arial"/>
                        </a:rPr>
                        <a:t>Equipement</a:t>
                      </a:r>
                      <a:endParaRPr b="0" lang="en-US" sz="6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700" spc="-1" strike="noStrike">
                          <a:solidFill>
                            <a:srgbClr val="000000"/>
                          </a:solidFill>
                          <a:latin typeface="Arial"/>
                          <a:ea typeface="Arial"/>
                        </a:rPr>
                        <a:t>Construction</a:t>
                      </a:r>
                      <a:endParaRPr b="0" lang="en-US" sz="700" spc="-1" strike="noStrike">
                        <a:latin typeface="Arial"/>
                      </a:endParaRPr>
                    </a:p>
                    <a:p>
                      <a:pPr>
                        <a:lnSpc>
                          <a:spcPct val="100000"/>
                        </a:lnSpc>
                      </a:pPr>
                      <a:r>
                        <a:rPr b="0" lang="en-US" sz="700" spc="-1" strike="noStrike">
                          <a:solidFill>
                            <a:srgbClr val="000000"/>
                          </a:solidFill>
                          <a:latin typeface="Arial"/>
                          <a:ea typeface="Arial"/>
                        </a:rPr>
                        <a:t>Comissioning</a:t>
                      </a:r>
                      <a:endParaRPr b="0" lang="en-US" sz="700" spc="-1" strike="noStrike">
                        <a:latin typeface="Arial"/>
                      </a:endParaRPr>
                    </a:p>
                    <a:p>
                      <a:pPr>
                        <a:lnSpc>
                          <a:spcPct val="100000"/>
                        </a:lnSpc>
                      </a:pPr>
                      <a:r>
                        <a:rPr b="0" lang="en-US" sz="700" spc="-1" strike="noStrike">
                          <a:solidFill>
                            <a:srgbClr val="000000"/>
                          </a:solidFill>
                          <a:latin typeface="Arial"/>
                          <a:ea typeface="Arial"/>
                        </a:rPr>
                        <a:t>Maintenance</a:t>
                      </a:r>
                      <a:endParaRPr b="0" lang="en-US" sz="700" spc="-1" strike="noStrike">
                        <a:latin typeface="Arial"/>
                      </a:endParaRPr>
                    </a:p>
                    <a:p>
                      <a:pPr>
                        <a:lnSpc>
                          <a:spcPct val="100000"/>
                        </a:lnSpc>
                      </a:pPr>
                      <a:r>
                        <a:rPr b="1" i="1" lang="en-US" sz="700" spc="-1" strike="noStrike">
                          <a:solidFill>
                            <a:srgbClr val="000000"/>
                          </a:solidFill>
                          <a:latin typeface="Arial"/>
                          <a:ea typeface="Arial"/>
                        </a:rPr>
                        <a:t>Missions</a:t>
                      </a:r>
                      <a:endParaRPr b="0" lang="en-US" sz="7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800" spc="-1" strike="noStrike">
                          <a:solidFill>
                            <a:srgbClr val="000000"/>
                          </a:solidFill>
                          <a:latin typeface="Arial"/>
                          <a:ea typeface="Arial"/>
                        </a:rPr>
                        <a:t>Missions</a:t>
                      </a:r>
                      <a:endParaRPr b="0" lang="en-US" sz="800" spc="-1" strike="noStrike">
                        <a:latin typeface="Arial"/>
                      </a:endParaRPr>
                    </a:p>
                    <a:p>
                      <a:pPr>
                        <a:lnSpc>
                          <a:spcPct val="100000"/>
                        </a:lnSpc>
                      </a:pPr>
                      <a:r>
                        <a:rPr b="0" lang="en-US" sz="800" spc="-1" strike="noStrike">
                          <a:solidFill>
                            <a:srgbClr val="000000"/>
                          </a:solidFill>
                          <a:latin typeface="Arial"/>
                          <a:ea typeface="Arial"/>
                        </a:rPr>
                        <a:t>Exploitation</a:t>
                      </a:r>
                      <a:endParaRPr b="0" lang="en-US" sz="800" spc="-1" strike="noStrike">
                        <a:latin typeface="Arial"/>
                      </a:endParaRPr>
                    </a:p>
                    <a:p>
                      <a:pPr>
                        <a:lnSpc>
                          <a:spcPct val="100000"/>
                        </a:lnSpc>
                      </a:pPr>
                      <a:r>
                        <a:rPr b="0" lang="en-US" sz="800" spc="-1" strike="noStrike">
                          <a:solidFill>
                            <a:srgbClr val="000000"/>
                          </a:solidFill>
                          <a:latin typeface="Arial"/>
                          <a:ea typeface="Arial"/>
                        </a:rPr>
                        <a:t>Shifts</a:t>
                      </a:r>
                      <a:endParaRPr b="0" lang="en-US" sz="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800" spc="-1" strike="noStrike">
                          <a:solidFill>
                            <a:srgbClr val="000000"/>
                          </a:solidFill>
                          <a:latin typeface="Arial"/>
                          <a:ea typeface="Arial"/>
                        </a:rPr>
                        <a:t>Missions</a:t>
                      </a:r>
                      <a:endParaRPr b="0" lang="en-US" sz="800" spc="-1" strike="noStrike">
                        <a:latin typeface="Arial"/>
                      </a:endParaRPr>
                    </a:p>
                    <a:p>
                      <a:pPr>
                        <a:lnSpc>
                          <a:spcPct val="100000"/>
                        </a:lnSpc>
                      </a:pPr>
                      <a:r>
                        <a:rPr b="0" lang="en-US" sz="800" spc="-1" strike="noStrike">
                          <a:solidFill>
                            <a:srgbClr val="000000"/>
                          </a:solidFill>
                          <a:latin typeface="Arial"/>
                          <a:ea typeface="Arial"/>
                        </a:rPr>
                        <a:t>Collab, WG</a:t>
                      </a:r>
                      <a:endParaRPr b="0" lang="en-US" sz="800" spc="-1" strike="noStrike">
                        <a:latin typeface="Arial"/>
                      </a:endParaRPr>
                    </a:p>
                    <a:p>
                      <a:pPr>
                        <a:lnSpc>
                          <a:spcPct val="100000"/>
                        </a:lnSpc>
                      </a:pPr>
                      <a:endParaRPr b="0" lang="en-US" sz="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800" spc="-1" strike="noStrike">
                          <a:solidFill>
                            <a:srgbClr val="000000"/>
                          </a:solidFill>
                          <a:latin typeface="Arial"/>
                          <a:ea typeface="Arial"/>
                        </a:rPr>
                        <a:t>Missions</a:t>
                      </a:r>
                      <a:endParaRPr b="0" lang="en-US" sz="800" spc="-1" strike="noStrike">
                        <a:latin typeface="Arial"/>
                      </a:endParaRPr>
                    </a:p>
                    <a:p>
                      <a:pPr>
                        <a:lnSpc>
                          <a:spcPct val="100000"/>
                        </a:lnSpc>
                      </a:pPr>
                      <a:r>
                        <a:rPr b="0" lang="en-US" sz="800" spc="-1" strike="noStrike">
                          <a:solidFill>
                            <a:srgbClr val="000000"/>
                          </a:solidFill>
                          <a:latin typeface="Arial"/>
                          <a:ea typeface="Arial"/>
                        </a:rPr>
                        <a:t>Science,Conf</a:t>
                      </a:r>
                      <a:endParaRPr b="0" lang="en-US" sz="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800" spc="-1" strike="noStrike">
                          <a:solidFill>
                            <a:srgbClr val="000000"/>
                          </a:solidFill>
                          <a:latin typeface="Arial"/>
                          <a:ea typeface="Arial"/>
                        </a:rPr>
                        <a:t>Total (k€)</a:t>
                      </a:r>
                      <a:endParaRPr b="0" lang="en-US" sz="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r>
              <a:tr h="588240">
                <a:tc>
                  <a:txBody>
                    <a:bodyPr lIns="91080" rIns="91080"/>
                    <a:p>
                      <a:pPr>
                        <a:lnSpc>
                          <a:spcPct val="100000"/>
                        </a:lnSpc>
                      </a:pPr>
                      <a:r>
                        <a:rPr b="0" lang="en-US" sz="1400" spc="-1" strike="noStrike">
                          <a:solidFill>
                            <a:srgbClr val="000000"/>
                          </a:solidFill>
                          <a:latin typeface="Arial"/>
                          <a:ea typeface="Arial"/>
                        </a:rPr>
                        <a:t>APC</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solidFill>
                            <a:srgbClr val="000000"/>
                          </a:solidFill>
                          <a:latin typeface="Arial"/>
                          <a:ea typeface="DejaVu Sans"/>
                        </a:rPr>
                        <a:t>8</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solidFill>
                            <a:srgbClr val="000000"/>
                          </a:solidFill>
                          <a:latin typeface="Arial"/>
                          <a:ea typeface="DejaVu Sans"/>
                        </a:rPr>
                        <a:t>35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solidFill>
                            <a:srgbClr val="000000"/>
                          </a:solidFill>
                          <a:latin typeface="Arial"/>
                          <a:ea typeface="DejaVu Sans"/>
                        </a:rPr>
                        <a:t>43</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88240">
                <a:tc>
                  <a:txBody>
                    <a:bodyPr lIns="91080" rIns="91080"/>
                    <a:p>
                      <a:pPr>
                        <a:lnSpc>
                          <a:spcPct val="100000"/>
                        </a:lnSpc>
                      </a:pPr>
                      <a:r>
                        <a:rPr b="0" lang="en-US" sz="1400" spc="-1" strike="noStrike">
                          <a:solidFill>
                            <a:srgbClr val="000000"/>
                          </a:solidFill>
                          <a:latin typeface="Arial"/>
                          <a:ea typeface="Arial"/>
                        </a:rPr>
                        <a:t>CPPM</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solidFill>
                            <a:srgbClr val="000000"/>
                          </a:solidFill>
                          <a:latin typeface="Arial"/>
                          <a:ea typeface="DejaVu Sans"/>
                        </a:rPr>
                        <a:t>15 k€</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15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88240">
                <a:tc>
                  <a:txBody>
                    <a:bodyPr lIns="91080" rIns="91080"/>
                    <a:p>
                      <a:pPr>
                        <a:lnSpc>
                          <a:spcPct val="100000"/>
                        </a:lnSpc>
                      </a:pPr>
                      <a:r>
                        <a:rPr b="0" lang="en-US" sz="1400" spc="-1" strike="noStrike">
                          <a:solidFill>
                            <a:srgbClr val="000000"/>
                          </a:solidFill>
                          <a:latin typeface="Arial"/>
                          <a:ea typeface="Arial"/>
                        </a:rPr>
                        <a:t>IP2I</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solidFill>
                            <a:srgbClr val="000000"/>
                          </a:solidFill>
                          <a:latin typeface="Arial"/>
                          <a:ea typeface="DejaVu Sans"/>
                        </a:rPr>
                        <a:t>156/64</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88240">
                <a:tc>
                  <a:txBody>
                    <a:bodyPr lIns="91080" rIns="91080"/>
                    <a:p>
                      <a:pPr>
                        <a:lnSpc>
                          <a:spcPct val="100000"/>
                        </a:lnSpc>
                      </a:pPr>
                      <a:r>
                        <a:rPr b="0" lang="en-US" sz="1400" spc="-1" strike="noStrike">
                          <a:solidFill>
                            <a:srgbClr val="000000"/>
                          </a:solidFill>
                          <a:latin typeface="Arial"/>
                          <a:ea typeface="DejaVu Sans"/>
                        </a:rPr>
                        <a:t>LPSC</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90040">
                <a:tc>
                  <a:txBody>
                    <a:bodyPr lIns="91080" rIns="91080"/>
                    <a:p>
                      <a:pPr>
                        <a:lnSpc>
                          <a:spcPct val="100000"/>
                        </a:lnSpc>
                      </a:pPr>
                      <a:r>
                        <a:rPr b="0" lang="en-US" sz="1400" spc="-1" strike="noStrike">
                          <a:solidFill>
                            <a:srgbClr val="000000"/>
                          </a:solidFill>
                          <a:latin typeface="Arial"/>
                          <a:ea typeface="Arial"/>
                        </a:rPr>
                        <a:t>Total</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2400" spc="-1" strike="noStrike">
                          <a:latin typeface="Times New Roman"/>
                        </a:rPr>
                        <a:t>8</a:t>
                      </a:r>
                      <a:endParaRPr b="0" lang="en-US" sz="2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2400" spc="-1" strike="noStrike">
                          <a:latin typeface="Times New Roman"/>
                        </a:rPr>
                        <a:t>50</a:t>
                      </a:r>
                      <a:endParaRPr b="0" lang="en-US" sz="2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214</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bl>
          </a:graphicData>
        </a:graphic>
      </p:graphicFrame>
      <p:sp>
        <p:nvSpPr>
          <p:cNvPr id="432" name="CustomShape 3"/>
          <p:cNvSpPr/>
          <p:nvPr/>
        </p:nvSpPr>
        <p:spPr>
          <a:xfrm>
            <a:off x="9339480" y="6853320"/>
            <a:ext cx="597240" cy="569880"/>
          </a:xfrm>
          <a:prstGeom prst="rect">
            <a:avLst/>
          </a:prstGeom>
          <a:noFill/>
          <a:ln>
            <a:noFill/>
          </a:ln>
        </p:spPr>
        <p:style>
          <a:lnRef idx="0"/>
          <a:fillRef idx="0"/>
          <a:effectRef idx="0"/>
          <a:fontRef idx="minor"/>
        </p:style>
      </p:sp>
      <p:sp>
        <p:nvSpPr>
          <p:cNvPr id="433" name="CustomShape 4"/>
          <p:cNvSpPr/>
          <p:nvPr/>
        </p:nvSpPr>
        <p:spPr>
          <a:xfrm>
            <a:off x="604800" y="5778360"/>
            <a:ext cx="2794680" cy="4392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Fonds Communs : _ k€</a:t>
            </a:r>
            <a:endParaRPr b="0" lang="en-US" sz="1800" spc="-1" strike="noStrike">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CustomShape 1"/>
          <p:cNvSpPr/>
          <p:nvPr/>
        </p:nvSpPr>
        <p:spPr>
          <a:xfrm>
            <a:off x="343440" y="653760"/>
            <a:ext cx="9385200" cy="8330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800" spc="-1" strike="noStrike">
                <a:solidFill>
                  <a:srgbClr val="000000"/>
                </a:solidFill>
                <a:latin typeface="Arial"/>
                <a:ea typeface="Arial"/>
              </a:rPr>
              <a:t>Ressources Financières en 2020 : Autres </a:t>
            </a:r>
            <a:r>
              <a:rPr b="0" lang="en-US" sz="1800" spc="-1" strike="noStrike">
                <a:solidFill>
                  <a:srgbClr val="000000"/>
                </a:solidFill>
                <a:latin typeface="Arial"/>
                <a:ea typeface="Arial"/>
              </a:rPr>
              <a:t>(demandes)</a:t>
            </a:r>
            <a:endParaRPr b="0" lang="en-US" sz="1800" spc="-1" strike="noStrike">
              <a:latin typeface="Arial"/>
            </a:endParaRPr>
          </a:p>
        </p:txBody>
      </p:sp>
      <p:graphicFrame>
        <p:nvGraphicFramePr>
          <p:cNvPr id="435" name="Table 2"/>
          <p:cNvGraphicFramePr/>
          <p:nvPr/>
        </p:nvGraphicFramePr>
        <p:xfrm>
          <a:off x="91440" y="1321560"/>
          <a:ext cx="8929800" cy="4915080"/>
        </p:xfrm>
        <a:graphic>
          <a:graphicData uri="http://schemas.openxmlformats.org/drawingml/2006/table">
            <a:tbl>
              <a:tblPr/>
              <a:tblGrid>
                <a:gridCol w="1222200"/>
                <a:gridCol w="1128960"/>
                <a:gridCol w="1497960"/>
                <a:gridCol w="1336680"/>
                <a:gridCol w="1121760"/>
                <a:gridCol w="1307520"/>
                <a:gridCol w="1315080"/>
              </a:tblGrid>
              <a:tr h="936000">
                <a:tc>
                  <a:txBody>
                    <a:bodyPr lIns="91080" rIns="91080"/>
                    <a:p>
                      <a:pPr>
                        <a:lnSpc>
                          <a:spcPct val="100000"/>
                        </a:lnSpc>
                      </a:pPr>
                      <a:r>
                        <a:rPr b="0" lang="en-US" sz="1800" spc="-1" strike="noStrike">
                          <a:solidFill>
                            <a:srgbClr val="000000"/>
                          </a:solidFill>
                          <a:latin typeface="Arial"/>
                          <a:ea typeface="Arial"/>
                        </a:rPr>
                        <a:t>Financeur</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1800" spc="-1" strike="noStrike">
                          <a:solidFill>
                            <a:srgbClr val="000000"/>
                          </a:solidFill>
                          <a:latin typeface="Arial"/>
                          <a:ea typeface="Arial"/>
                        </a:rPr>
                        <a:t>Fonds Commun</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1800" spc="-1" strike="noStrike">
                          <a:solidFill>
                            <a:srgbClr val="000000"/>
                          </a:solidFill>
                          <a:latin typeface="Arial"/>
                          <a:ea typeface="Arial"/>
                        </a:rPr>
                        <a:t>Construct.</a:t>
                      </a:r>
                      <a:endParaRPr b="0" lang="en-US" sz="1800" spc="-1" strike="noStrike">
                        <a:latin typeface="Arial"/>
                      </a:endParaRPr>
                    </a:p>
                    <a:p>
                      <a:pPr>
                        <a:lnSpc>
                          <a:spcPct val="100000"/>
                        </a:lnSpc>
                      </a:pPr>
                      <a:r>
                        <a:rPr b="0" lang="en-US" sz="1800" spc="-1" strike="noStrike">
                          <a:solidFill>
                            <a:srgbClr val="000000"/>
                          </a:solidFill>
                          <a:latin typeface="Arial"/>
                          <a:ea typeface="Arial"/>
                        </a:rPr>
                        <a:t>Comission.</a:t>
                      </a:r>
                      <a:endParaRPr b="0" lang="en-US" sz="1800" spc="-1" strike="noStrike">
                        <a:latin typeface="Arial"/>
                      </a:endParaRPr>
                    </a:p>
                    <a:p>
                      <a:pPr>
                        <a:lnSpc>
                          <a:spcPct val="100000"/>
                        </a:lnSpc>
                      </a:pPr>
                      <a:r>
                        <a:rPr b="0" lang="en-US" sz="1800" spc="-1" strike="noStrike">
                          <a:solidFill>
                            <a:srgbClr val="000000"/>
                          </a:solidFill>
                          <a:latin typeface="Arial"/>
                          <a:ea typeface="Arial"/>
                        </a:rPr>
                        <a:t>Maint.</a:t>
                      </a:r>
                      <a:endParaRPr b="0" lang="en-US" sz="1800" spc="-1" strike="noStrike">
                        <a:latin typeface="Arial"/>
                      </a:endParaRPr>
                    </a:p>
                    <a:p>
                      <a:pPr>
                        <a:lnSpc>
                          <a:spcPct val="100000"/>
                        </a:lnSpc>
                      </a:pPr>
                      <a:r>
                        <a:rPr b="1" i="1" lang="en-US" sz="1800" spc="-1" strike="noStrike">
                          <a:solidFill>
                            <a:srgbClr val="000000"/>
                          </a:solidFill>
                          <a:latin typeface="Arial"/>
                          <a:ea typeface="Arial"/>
                        </a:rPr>
                        <a:t>Equipement</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1800" spc="-1" strike="noStrike">
                          <a:solidFill>
                            <a:srgbClr val="000000"/>
                          </a:solidFill>
                          <a:latin typeface="Arial"/>
                          <a:ea typeface="Arial"/>
                        </a:rPr>
                        <a:t>Construct.</a:t>
                      </a:r>
                      <a:endParaRPr b="0" lang="en-US" sz="1800" spc="-1" strike="noStrike">
                        <a:latin typeface="Arial"/>
                      </a:endParaRPr>
                    </a:p>
                    <a:p>
                      <a:pPr>
                        <a:lnSpc>
                          <a:spcPct val="100000"/>
                        </a:lnSpc>
                      </a:pPr>
                      <a:r>
                        <a:rPr b="0" lang="en-US" sz="1800" spc="-1" strike="noStrike">
                          <a:solidFill>
                            <a:srgbClr val="000000"/>
                          </a:solidFill>
                          <a:latin typeface="Arial"/>
                          <a:ea typeface="Arial"/>
                        </a:rPr>
                        <a:t>Comission.</a:t>
                      </a:r>
                      <a:endParaRPr b="0" lang="en-US" sz="1800" spc="-1" strike="noStrike">
                        <a:latin typeface="Arial"/>
                      </a:endParaRPr>
                    </a:p>
                    <a:p>
                      <a:pPr>
                        <a:lnSpc>
                          <a:spcPct val="100000"/>
                        </a:lnSpc>
                      </a:pPr>
                      <a:r>
                        <a:rPr b="0" lang="en-US" sz="1800" spc="-1" strike="noStrike">
                          <a:solidFill>
                            <a:srgbClr val="000000"/>
                          </a:solidFill>
                          <a:latin typeface="Arial"/>
                          <a:ea typeface="Arial"/>
                        </a:rPr>
                        <a:t>Maint.</a:t>
                      </a:r>
                      <a:endParaRPr b="0" lang="en-US" sz="1800" spc="-1" strike="noStrike">
                        <a:latin typeface="Arial"/>
                      </a:endParaRPr>
                    </a:p>
                    <a:p>
                      <a:pPr>
                        <a:lnSpc>
                          <a:spcPct val="100000"/>
                        </a:lnSpc>
                      </a:pPr>
                      <a:r>
                        <a:rPr b="1" i="1" lang="en-US" sz="1800" spc="-1" strike="noStrike">
                          <a:solidFill>
                            <a:srgbClr val="000000"/>
                          </a:solidFill>
                          <a:latin typeface="Arial"/>
                          <a:ea typeface="Arial"/>
                        </a:rPr>
                        <a:t>Missions</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1800" spc="-1" strike="noStrike">
                          <a:solidFill>
                            <a:srgbClr val="000000"/>
                          </a:solidFill>
                          <a:latin typeface="Arial"/>
                          <a:ea typeface="Arial"/>
                        </a:rPr>
                        <a:t>Missions</a:t>
                      </a:r>
                      <a:endParaRPr b="0" lang="en-US" sz="1800" spc="-1" strike="noStrike">
                        <a:latin typeface="Arial"/>
                      </a:endParaRPr>
                    </a:p>
                    <a:p>
                      <a:pPr>
                        <a:lnSpc>
                          <a:spcPct val="100000"/>
                        </a:lnSpc>
                      </a:pPr>
                      <a:r>
                        <a:rPr b="0" lang="en-US" sz="1800" spc="-1" strike="noStrike">
                          <a:solidFill>
                            <a:srgbClr val="000000"/>
                          </a:solidFill>
                          <a:latin typeface="Arial"/>
                          <a:ea typeface="Arial"/>
                        </a:rPr>
                        <a:t>Exploit. &amp;</a:t>
                      </a:r>
                      <a:endParaRPr b="0" lang="en-US" sz="1800" spc="-1" strike="noStrike">
                        <a:latin typeface="Arial"/>
                      </a:endParaRPr>
                    </a:p>
                    <a:p>
                      <a:pPr>
                        <a:lnSpc>
                          <a:spcPct val="100000"/>
                        </a:lnSpc>
                      </a:pPr>
                      <a:r>
                        <a:rPr b="0" lang="en-US" sz="1800" spc="-1" strike="noStrike">
                          <a:solidFill>
                            <a:srgbClr val="000000"/>
                          </a:solidFill>
                          <a:latin typeface="Arial"/>
                          <a:ea typeface="Arial"/>
                        </a:rPr>
                        <a:t>Shifts</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1800" spc="-1" strike="noStrike">
                          <a:solidFill>
                            <a:srgbClr val="000000"/>
                          </a:solidFill>
                          <a:latin typeface="Arial"/>
                          <a:ea typeface="Arial"/>
                        </a:rPr>
                        <a:t>Missions</a:t>
                      </a:r>
                      <a:endParaRPr b="0" lang="en-US" sz="1800" spc="-1" strike="noStrike">
                        <a:latin typeface="Arial"/>
                      </a:endParaRPr>
                    </a:p>
                    <a:p>
                      <a:pPr>
                        <a:lnSpc>
                          <a:spcPct val="100000"/>
                        </a:lnSpc>
                      </a:pPr>
                      <a:r>
                        <a:rPr b="0" lang="en-US" sz="1800" spc="-1" strike="noStrike">
                          <a:solidFill>
                            <a:srgbClr val="000000"/>
                          </a:solidFill>
                          <a:latin typeface="Arial"/>
                          <a:ea typeface="Arial"/>
                        </a:rPr>
                        <a:t>Collab, WG</a:t>
                      </a:r>
                      <a:endParaRPr b="0" lang="en-US" sz="1800" spc="-1" strike="noStrike">
                        <a:latin typeface="Arial"/>
                      </a:endParaRPr>
                    </a:p>
                    <a:p>
                      <a:pPr>
                        <a:lnSpc>
                          <a:spcPct val="100000"/>
                        </a:lnSpc>
                      </a:pPr>
                      <a:r>
                        <a:rPr b="0" lang="en-US" sz="1800" spc="-1" strike="noStrike">
                          <a:solidFill>
                            <a:srgbClr val="000000"/>
                          </a:solidFill>
                          <a:latin typeface="Arial"/>
                          <a:ea typeface="Arial"/>
                        </a:rPr>
                        <a:t>Science</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nSpc>
                          <a:spcPct val="100000"/>
                        </a:lnSpc>
                      </a:pPr>
                      <a:r>
                        <a:rPr b="0" lang="en-US" sz="1800" spc="-1" strike="noStrike">
                          <a:solidFill>
                            <a:srgbClr val="000000"/>
                          </a:solidFill>
                          <a:latin typeface="Arial"/>
                          <a:ea typeface="Arial"/>
                        </a:rPr>
                        <a:t>Total (k€)</a:t>
                      </a:r>
                      <a:endParaRPr b="0" lang="en-US" sz="1800" spc="-1" strike="noStrike">
                        <a:latin typeface="Arial"/>
                      </a:endParaRPr>
                    </a:p>
                    <a:p>
                      <a:pPr>
                        <a:lnSpc>
                          <a:spcPct val="100000"/>
                        </a:lnSpc>
                      </a:pP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r>
              <a:tr h="1117800">
                <a:tc>
                  <a:txBody>
                    <a:bodyPr lIns="91080" rIns="91080"/>
                    <a:p>
                      <a:pPr>
                        <a:lnSpc>
                          <a:spcPct val="100000"/>
                        </a:lnSpc>
                      </a:pPr>
                      <a:r>
                        <a:rPr b="0" lang="en-US" sz="1800" spc="-1" strike="noStrike">
                          <a:solidFill>
                            <a:srgbClr val="000000"/>
                          </a:solidFill>
                          <a:latin typeface="Arial"/>
                          <a:ea typeface="Arial"/>
                        </a:rPr>
                        <a:t>CNRS</a:t>
                      </a:r>
                      <a:endParaRPr b="0" lang="en-US" sz="1800" spc="-1" strike="noStrike">
                        <a:latin typeface="Arial"/>
                      </a:endParaRPr>
                    </a:p>
                    <a:p>
                      <a:pPr>
                        <a:lnSpc>
                          <a:spcPct val="100000"/>
                        </a:lnSpc>
                      </a:pPr>
                      <a:r>
                        <a:rPr b="0" lang="en-US" sz="1800" spc="-1" strike="noStrike">
                          <a:solidFill>
                            <a:srgbClr val="000000"/>
                          </a:solidFill>
                          <a:latin typeface="Arial"/>
                          <a:ea typeface="Arial"/>
                        </a:rPr>
                        <a:t>Labo A</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1117800">
                <a:tc>
                  <a:txBody>
                    <a:bodyPr lIns="91080" rIns="91080"/>
                    <a:p>
                      <a:pPr>
                        <a:lnSpc>
                          <a:spcPct val="100000"/>
                        </a:lnSpc>
                      </a:pPr>
                      <a:r>
                        <a:rPr b="0" lang="en-US" sz="1800" spc="-1" strike="noStrike">
                          <a:solidFill>
                            <a:srgbClr val="000000"/>
                          </a:solidFill>
                          <a:latin typeface="Arial"/>
                          <a:ea typeface="Arial"/>
                        </a:rPr>
                        <a:t>Univ.</a:t>
                      </a:r>
                      <a:endParaRPr b="0" lang="en-US" sz="1800" spc="-1" strike="noStrike">
                        <a:latin typeface="Arial"/>
                      </a:endParaRPr>
                    </a:p>
                    <a:p>
                      <a:pPr>
                        <a:lnSpc>
                          <a:spcPct val="100000"/>
                        </a:lnSpc>
                      </a:pPr>
                      <a:r>
                        <a:rPr b="0" lang="en-US" sz="1800" spc="-1" strike="noStrike">
                          <a:solidFill>
                            <a:srgbClr val="000000"/>
                          </a:solidFill>
                          <a:latin typeface="Arial"/>
                          <a:ea typeface="Arial"/>
                        </a:rPr>
                        <a:t>Labo B</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solidFill>
                            <a:srgbClr val="c0504d"/>
                          </a:solidFill>
                          <a:latin typeface="Arial"/>
                          <a:ea typeface="DejaVu Sans"/>
                        </a:rPr>
                        <a:t>15/10</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1006560">
                <a:tc>
                  <a:txBody>
                    <a:bodyPr lIns="91080" rIns="91080"/>
                    <a:p>
                      <a:pPr>
                        <a:lnSpc>
                          <a:spcPct val="100000"/>
                        </a:lnSpc>
                      </a:pPr>
                      <a:r>
                        <a:rPr b="0" lang="en-US" sz="1800" spc="-1" strike="noStrike">
                          <a:solidFill>
                            <a:srgbClr val="000000"/>
                          </a:solidFill>
                          <a:latin typeface="Arial"/>
                          <a:ea typeface="Arial"/>
                        </a:rPr>
                        <a:t>ANR/Labex</a:t>
                      </a:r>
                      <a:endParaRPr b="0" lang="en-US" sz="1800" spc="-1" strike="noStrike">
                        <a:latin typeface="Arial"/>
                      </a:endParaRPr>
                    </a:p>
                    <a:p>
                      <a:pPr>
                        <a:lnSpc>
                          <a:spcPct val="100000"/>
                        </a:lnSpc>
                      </a:pPr>
                      <a:r>
                        <a:rPr b="0" lang="en-US" sz="1800" spc="-1" strike="noStrike">
                          <a:solidFill>
                            <a:srgbClr val="000000"/>
                          </a:solidFill>
                          <a:latin typeface="Arial"/>
                          <a:ea typeface="Arial"/>
                        </a:rPr>
                        <a:t>Labo A</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737280">
                <a:tc>
                  <a:txBody>
                    <a:bodyPr lIns="91080" rIns="91080"/>
                    <a:p>
                      <a:pPr>
                        <a:lnSpc>
                          <a:spcPct val="100000"/>
                        </a:lnSpc>
                      </a:pPr>
                      <a:r>
                        <a:rPr b="0" lang="en-US" sz="1800" spc="-1" strike="noStrike">
                          <a:solidFill>
                            <a:srgbClr val="000000"/>
                          </a:solidFill>
                          <a:latin typeface="Arial"/>
                          <a:ea typeface="Arial"/>
                        </a:rPr>
                        <a:t>Total</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bl>
          </a:graphicData>
        </a:graphic>
      </p:graphicFrame>
      <p:sp>
        <p:nvSpPr>
          <p:cNvPr id="436" name="CustomShape 3"/>
          <p:cNvSpPr/>
          <p:nvPr/>
        </p:nvSpPr>
        <p:spPr>
          <a:xfrm>
            <a:off x="9052560" y="2359800"/>
            <a:ext cx="819000" cy="1753560"/>
          </a:xfrm>
          <a:prstGeom prst="rect">
            <a:avLst/>
          </a:prstGeom>
          <a:noFill/>
          <a:ln>
            <a:noFill/>
          </a:ln>
        </p:spPr>
        <p:style>
          <a:lnRef idx="0"/>
          <a:fillRef idx="0"/>
          <a:effectRef idx="0"/>
          <a:fontRef idx="minor"/>
        </p:style>
        <p:txBody>
          <a:bodyPr lIns="90000" rIns="90000" tIns="91440" bIns="91440"/>
          <a:p>
            <a:pPr>
              <a:lnSpc>
                <a:spcPct val="100000"/>
              </a:lnSpc>
            </a:pPr>
            <a:r>
              <a:rPr b="0" lang="en-US" sz="1000" spc="-1" strike="noStrike">
                <a:solidFill>
                  <a:srgbClr val="000000"/>
                </a:solidFill>
                <a:latin typeface="Arial"/>
                <a:ea typeface="Arial"/>
              </a:rPr>
              <a:t>Une ligne par </a:t>
            </a:r>
            <a:r>
              <a:rPr b="0" i="1" lang="en-US" sz="1000" spc="-1" strike="noStrike">
                <a:solidFill>
                  <a:srgbClr val="000000"/>
                </a:solidFill>
                <a:latin typeface="Arial"/>
                <a:ea typeface="Arial"/>
              </a:rPr>
              <a:t>financeur</a:t>
            </a:r>
            <a:r>
              <a:rPr b="0" lang="en-US" sz="1000" spc="-1" strike="noStrike">
                <a:solidFill>
                  <a:srgbClr val="000000"/>
                </a:solidFill>
                <a:latin typeface="Arial"/>
                <a:ea typeface="Arial"/>
              </a:rPr>
              <a:t> (CNRS, ANR, Labex, Région, ERC..) et par </a:t>
            </a:r>
            <a:r>
              <a:rPr b="0" i="1" lang="en-US" sz="1000" spc="-1" strike="noStrike">
                <a:solidFill>
                  <a:srgbClr val="000000"/>
                </a:solidFill>
                <a:latin typeface="Arial"/>
                <a:ea typeface="Arial"/>
              </a:rPr>
              <a:t>laboratoire</a:t>
            </a:r>
            <a:r>
              <a:rPr b="0" lang="en-US" sz="1000" spc="-1" strike="noStrike">
                <a:solidFill>
                  <a:srgbClr val="000000"/>
                </a:solidFill>
                <a:latin typeface="Arial"/>
                <a:ea typeface="Arial"/>
              </a:rPr>
              <a:t>.</a:t>
            </a:r>
            <a:endParaRPr b="0" lang="en-US" sz="1000" spc="-1" strike="noStrike">
              <a:latin typeface="Arial"/>
            </a:endParaRPr>
          </a:p>
        </p:txBody>
      </p:sp>
      <p:sp>
        <p:nvSpPr>
          <p:cNvPr id="437" name="CustomShape 4"/>
          <p:cNvSpPr/>
          <p:nvPr/>
        </p:nvSpPr>
        <p:spPr>
          <a:xfrm>
            <a:off x="8382960" y="2720520"/>
            <a:ext cx="682560" cy="710640"/>
          </a:xfrm>
          <a:prstGeom prst="leftArrow">
            <a:avLst>
              <a:gd name="adj1" fmla="val 50000"/>
              <a:gd name="adj2" fmla="val 50000"/>
            </a:avLst>
          </a:prstGeom>
          <a:solidFill>
            <a:schemeClr val="lt2"/>
          </a:solidFill>
          <a:ln w="9360">
            <a:solidFill>
              <a:schemeClr val="dk2"/>
            </a:solidFill>
            <a:round/>
          </a:ln>
        </p:spPr>
        <p:style>
          <a:lnRef idx="0"/>
          <a:fillRef idx="0"/>
          <a:effectRef idx="0"/>
          <a:fontRef idx="minor"/>
        </p:style>
      </p:sp>
      <p:sp>
        <p:nvSpPr>
          <p:cNvPr id="438" name="CustomShape 5"/>
          <p:cNvSpPr/>
          <p:nvPr/>
        </p:nvSpPr>
        <p:spPr>
          <a:xfrm>
            <a:off x="9339480" y="6853320"/>
            <a:ext cx="597240" cy="569880"/>
          </a:xfrm>
          <a:prstGeom prst="rect">
            <a:avLst/>
          </a:prstGeom>
          <a:noFill/>
          <a:ln>
            <a:noFill/>
          </a:ln>
        </p:spPr>
        <p:style>
          <a:lnRef idx="0"/>
          <a:fillRef idx="0"/>
          <a:effectRef idx="0"/>
          <a:fontRef idx="minor"/>
        </p:style>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CustomShape 1"/>
          <p:cNvSpPr/>
          <p:nvPr/>
        </p:nvSpPr>
        <p:spPr>
          <a:xfrm>
            <a:off x="343440" y="124560"/>
            <a:ext cx="9385200" cy="8330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800" spc="-1" strike="noStrike">
                <a:solidFill>
                  <a:srgbClr val="000000"/>
                </a:solidFill>
                <a:latin typeface="Arial"/>
                <a:ea typeface="Arial"/>
              </a:rPr>
              <a:t>Ressources CC-IN2P3 </a:t>
            </a:r>
            <a:r>
              <a:rPr b="0" lang="en-US" sz="2000" spc="-1" strike="noStrike">
                <a:solidFill>
                  <a:srgbClr val="004586"/>
                </a:solidFill>
                <a:latin typeface="Arial"/>
                <a:ea typeface="Arial"/>
              </a:rPr>
              <a:t>(de Mainetti, Le Boulc’h &amp; Lemrani)</a:t>
            </a:r>
            <a:endParaRPr b="0" lang="en-US" sz="2000" spc="-1" strike="noStrike">
              <a:latin typeface="Arial"/>
            </a:endParaRPr>
          </a:p>
        </p:txBody>
      </p:sp>
      <p:sp>
        <p:nvSpPr>
          <p:cNvPr id="440" name="CustomShape 2"/>
          <p:cNvSpPr/>
          <p:nvPr/>
        </p:nvSpPr>
        <p:spPr>
          <a:xfrm>
            <a:off x="92520" y="662400"/>
            <a:ext cx="4988520" cy="6649200"/>
          </a:xfrm>
          <a:prstGeom prst="rect">
            <a:avLst/>
          </a:prstGeom>
          <a:noFill/>
          <a:ln>
            <a:noFill/>
          </a:ln>
        </p:spPr>
        <p:style>
          <a:lnRef idx="0"/>
          <a:fillRef idx="0"/>
          <a:effectRef idx="0"/>
          <a:fontRef idx="minor"/>
        </p:style>
        <p:txBody>
          <a:bodyPr lIns="90000" rIns="90000" tIns="91440" bIns="91440"/>
          <a:p>
            <a:pPr marL="228600" indent="-223920">
              <a:lnSpc>
                <a:spcPct val="100000"/>
              </a:lnSpc>
              <a:buClr>
                <a:srgbClr val="000000"/>
              </a:buClr>
              <a:buSzPct val="45000"/>
              <a:buFont typeface="Symbol"/>
              <a:buChar char=""/>
            </a:pPr>
            <a:r>
              <a:rPr b="0" lang="en-US" sz="2000" spc="-1" strike="noStrike">
                <a:solidFill>
                  <a:srgbClr val="000000"/>
                </a:solidFill>
                <a:latin typeface="Arial"/>
                <a:ea typeface="Arial"/>
              </a:rPr>
              <a:t>Nombre d'utilisateurs (IN2P3+autres): </a:t>
            </a:r>
            <a:endParaRPr b="0" lang="en-US" sz="2000" spc="-1" strike="noStrike">
              <a:latin typeface="Arial"/>
            </a:endParaRPr>
          </a:p>
          <a:p>
            <a:pPr lvl="3" marL="864000" indent="-212040">
              <a:lnSpc>
                <a:spcPct val="100000"/>
              </a:lnSpc>
              <a:buClr>
                <a:srgbClr val="000000"/>
              </a:buClr>
              <a:buSzPct val="45000"/>
              <a:buFont typeface="Symbol"/>
              <a:buChar char=""/>
            </a:pPr>
            <a:r>
              <a:rPr b="0" lang="en-US" sz="1800" spc="-1" strike="noStrike">
                <a:solidFill>
                  <a:srgbClr val="004586"/>
                </a:solidFill>
                <a:latin typeface="Arial"/>
                <a:ea typeface="Arial"/>
              </a:rPr>
              <a:t>114</a:t>
            </a:r>
            <a:endParaRPr b="0" lang="en-US" sz="1800" spc="-1" strike="noStrike">
              <a:latin typeface="Arial"/>
            </a:endParaRPr>
          </a:p>
          <a:p>
            <a:pPr marL="228600" indent="-223920">
              <a:lnSpc>
                <a:spcPct val="100000"/>
              </a:lnSpc>
              <a:buClr>
                <a:srgbClr val="000000"/>
              </a:buClr>
              <a:buSzPct val="45000"/>
              <a:buFont typeface="Symbol"/>
              <a:buChar char=""/>
            </a:pPr>
            <a:r>
              <a:rPr b="0" lang="en-US" sz="2000" spc="-1" strike="noStrike">
                <a:solidFill>
                  <a:srgbClr val="000000"/>
                </a:solidFill>
                <a:latin typeface="Arial"/>
                <a:ea typeface="Arial"/>
              </a:rPr>
              <a:t>Nom du czar : </a:t>
            </a:r>
            <a:endParaRPr b="0" lang="en-US" sz="2000" spc="-1" strike="noStrike">
              <a:latin typeface="Arial"/>
            </a:endParaRPr>
          </a:p>
          <a:p>
            <a:pPr lvl="3" marL="864000" indent="-212040">
              <a:lnSpc>
                <a:spcPct val="100000"/>
              </a:lnSpc>
              <a:buClr>
                <a:srgbClr val="000000"/>
              </a:buClr>
              <a:buSzPct val="45000"/>
              <a:buFont typeface="Symbol"/>
              <a:buChar char=""/>
            </a:pPr>
            <a:r>
              <a:rPr b="0" lang="en-US" sz="1800" spc="-1" strike="noStrike">
                <a:solidFill>
                  <a:srgbClr val="004586"/>
                </a:solidFill>
                <a:latin typeface="Arial"/>
                <a:ea typeface="Arial"/>
              </a:rPr>
              <a:t>Aubourg (afs, bqs, requete, compte); </a:t>
            </a:r>
            <a:endParaRPr b="0" lang="en-US" sz="1800" spc="-1" strike="noStrike">
              <a:latin typeface="Arial"/>
            </a:endParaRPr>
          </a:p>
          <a:p>
            <a:pPr lvl="3" marL="864000" indent="-212040">
              <a:lnSpc>
                <a:spcPct val="100000"/>
              </a:lnSpc>
              <a:buClr>
                <a:srgbClr val="000000"/>
              </a:buClr>
              <a:buSzPct val="45000"/>
              <a:buFont typeface="Symbol"/>
              <a:buChar char=""/>
            </a:pPr>
            <a:r>
              <a:rPr b="0" lang="en-US" sz="1800" spc="-1" strike="noStrike">
                <a:solidFill>
                  <a:srgbClr val="004586"/>
                </a:solidFill>
                <a:latin typeface="Arial"/>
                <a:ea typeface="Arial"/>
              </a:rPr>
              <a:t>Fouchez (afs, bqs, requete); </a:t>
            </a:r>
            <a:endParaRPr b="0" lang="en-US" sz="1800" spc="-1" strike="noStrike">
              <a:latin typeface="Arial"/>
            </a:endParaRPr>
          </a:p>
          <a:p>
            <a:pPr lvl="3" marL="864000" indent="-212040">
              <a:lnSpc>
                <a:spcPct val="100000"/>
              </a:lnSpc>
              <a:buClr>
                <a:srgbClr val="000000"/>
              </a:buClr>
              <a:buSzPct val="45000"/>
              <a:buFont typeface="Symbol"/>
              <a:buChar char=""/>
            </a:pPr>
            <a:r>
              <a:rPr b="0" lang="en-US" sz="1800" spc="-1" strike="noStrike">
                <a:solidFill>
                  <a:srgbClr val="004586"/>
                </a:solidFill>
                <a:latin typeface="Arial"/>
                <a:ea typeface="Arial"/>
              </a:rPr>
              <a:t>Colley (afs);</a:t>
            </a:r>
            <a:endParaRPr b="0" lang="en-US" sz="1800" spc="-1" strike="noStrike">
              <a:latin typeface="Arial"/>
            </a:endParaRPr>
          </a:p>
          <a:p>
            <a:pPr lvl="3" marL="864000" indent="-212040">
              <a:lnSpc>
                <a:spcPct val="100000"/>
              </a:lnSpc>
              <a:buClr>
                <a:srgbClr val="000000"/>
              </a:buClr>
              <a:buSzPct val="45000"/>
              <a:buFont typeface="Symbol"/>
              <a:buChar char=""/>
            </a:pPr>
            <a:r>
              <a:rPr b="0" lang="en-US" sz="1800" spc="-1" strike="noStrike">
                <a:solidFill>
                  <a:srgbClr val="004586"/>
                </a:solidFill>
                <a:latin typeface="Arial"/>
                <a:ea typeface="Arial"/>
              </a:rPr>
              <a:t>Poncet (afs, bqs, requete); </a:t>
            </a:r>
            <a:endParaRPr b="0" lang="en-US" sz="1800" spc="-1" strike="noStrike">
              <a:latin typeface="Arial"/>
            </a:endParaRPr>
          </a:p>
          <a:p>
            <a:pPr lvl="3" marL="864000" indent="-212040">
              <a:lnSpc>
                <a:spcPct val="100000"/>
              </a:lnSpc>
              <a:buClr>
                <a:srgbClr val="000000"/>
              </a:buClr>
              <a:buSzPct val="45000"/>
              <a:buFont typeface="Symbol"/>
              <a:buChar char=""/>
            </a:pPr>
            <a:r>
              <a:rPr b="0" lang="en-US" sz="1800" spc="-1" strike="noStrike">
                <a:solidFill>
                  <a:srgbClr val="004586"/>
                </a:solidFill>
                <a:latin typeface="Arial"/>
                <a:ea typeface="Arial"/>
              </a:rPr>
              <a:t>Ganga (afs, compte, password); </a:t>
            </a:r>
            <a:endParaRPr b="0" lang="en-US" sz="1800" spc="-1" strike="noStrike">
              <a:latin typeface="Arial"/>
            </a:endParaRPr>
          </a:p>
          <a:p>
            <a:pPr lvl="3" marL="864000" indent="-212040">
              <a:lnSpc>
                <a:spcPct val="100000"/>
              </a:lnSpc>
              <a:buClr>
                <a:srgbClr val="000000"/>
              </a:buClr>
              <a:buSzPct val="45000"/>
              <a:buFont typeface="Symbol"/>
              <a:buChar char=""/>
            </a:pPr>
            <a:r>
              <a:rPr b="0" lang="en-US" sz="1800" spc="-1" strike="noStrike">
                <a:solidFill>
                  <a:srgbClr val="004586"/>
                </a:solidFill>
                <a:latin typeface="Arial"/>
                <a:ea typeface="Arial"/>
              </a:rPr>
              <a:t>Sureau (</a:t>
            </a:r>
            <a:r>
              <a:rPr b="0" lang="en-US" sz="1800" spc="-1" strike="noStrike">
                <a:solidFill>
                  <a:srgbClr val="004586"/>
                </a:solidFill>
                <a:latin typeface="Arial"/>
                <a:ea typeface="Georgia"/>
              </a:rPr>
              <a:t>afs, bqs, password )</a:t>
            </a:r>
            <a:endParaRPr b="0" lang="en-US" sz="1800" spc="-1" strike="noStrike">
              <a:latin typeface="Arial"/>
            </a:endParaRPr>
          </a:p>
          <a:p>
            <a:pPr marL="228600" indent="-223920">
              <a:lnSpc>
                <a:spcPct val="100000"/>
              </a:lnSpc>
              <a:buClr>
                <a:srgbClr val="000000"/>
              </a:buClr>
              <a:buSzPct val="45000"/>
              <a:buFont typeface="Symbol"/>
              <a:buChar char=""/>
            </a:pPr>
            <a:r>
              <a:rPr b="0" lang="en-US" sz="2000" spc="-1" strike="noStrike">
                <a:solidFill>
                  <a:srgbClr val="000000"/>
                </a:solidFill>
                <a:latin typeface="Arial"/>
                <a:ea typeface="Arial"/>
              </a:rPr>
              <a:t>Calcul 2019 demandé:</a:t>
            </a:r>
            <a:endParaRPr b="0" lang="en-US" sz="2000" spc="-1" strike="noStrike">
              <a:latin typeface="Arial"/>
            </a:endParaRPr>
          </a:p>
          <a:p>
            <a:pPr lvl="3" marL="864000" indent="-212040">
              <a:lnSpc>
                <a:spcPct val="100000"/>
              </a:lnSpc>
              <a:buClr>
                <a:srgbClr val="000000"/>
              </a:buClr>
              <a:buSzPct val="45000"/>
              <a:buFont typeface="Symbol"/>
              <a:buChar char=""/>
            </a:pPr>
            <a:r>
              <a:rPr b="0" lang="en-US" sz="1800" spc="-1" strike="noStrike">
                <a:solidFill>
                  <a:srgbClr val="004586"/>
                </a:solidFill>
                <a:latin typeface="Arial"/>
                <a:ea typeface="Arial"/>
              </a:rPr>
              <a:t>8912000 HS06.h utilisé (24 sep.)</a:t>
            </a:r>
            <a:endParaRPr b="0" lang="en-US" sz="1800" spc="-1" strike="noStrike">
              <a:latin typeface="Arial"/>
            </a:endParaRPr>
          </a:p>
          <a:p>
            <a:pPr marL="228600" indent="-223920">
              <a:lnSpc>
                <a:spcPct val="100000"/>
              </a:lnSpc>
              <a:buClr>
                <a:srgbClr val="000000"/>
              </a:buClr>
              <a:buSzPct val="45000"/>
              <a:buFont typeface="Symbol"/>
              <a:buChar char=""/>
            </a:pPr>
            <a:r>
              <a:rPr b="0" lang="en-US" sz="2000" spc="-1" strike="noStrike">
                <a:solidFill>
                  <a:srgbClr val="000000"/>
                </a:solidFill>
                <a:latin typeface="Arial"/>
                <a:ea typeface="Arial"/>
              </a:rPr>
              <a:t>Stockage (disque+bandes en Po)</a:t>
            </a:r>
            <a:endParaRPr b="0" lang="en-US" sz="2000" spc="-1" strike="noStrike">
              <a:latin typeface="Arial"/>
            </a:endParaRPr>
          </a:p>
          <a:p>
            <a:pPr lvl="3" marL="864000" indent="-212040">
              <a:lnSpc>
                <a:spcPct val="100000"/>
              </a:lnSpc>
              <a:buClr>
                <a:srgbClr val="000000"/>
              </a:buClr>
              <a:buSzPct val="45000"/>
              <a:buFont typeface="Symbol"/>
              <a:buChar char=""/>
            </a:pPr>
            <a:r>
              <a:rPr b="0" lang="en-US" sz="1800" spc="-1" strike="noStrike">
                <a:solidFill>
                  <a:srgbClr val="000000"/>
                </a:solidFill>
                <a:latin typeface="Arial"/>
                <a:ea typeface="Arial"/>
              </a:rPr>
              <a:t>2019 demandé: </a:t>
            </a:r>
            <a:r>
              <a:rPr b="0" lang="en-US" sz="1800" spc="-1" strike="noStrike">
                <a:solidFill>
                  <a:srgbClr val="004586"/>
                </a:solidFill>
                <a:latin typeface="Arial"/>
                <a:ea typeface="Arial"/>
              </a:rPr>
              <a:t>0.36 disque+0.4 bandes</a:t>
            </a:r>
            <a:endParaRPr b="0" lang="en-US" sz="1800" spc="-1" strike="noStrike">
              <a:latin typeface="Arial"/>
            </a:endParaRPr>
          </a:p>
          <a:p>
            <a:pPr lvl="3" marL="864000" indent="-212040">
              <a:lnSpc>
                <a:spcPct val="100000"/>
              </a:lnSpc>
              <a:buClr>
                <a:srgbClr val="000000"/>
              </a:buClr>
              <a:buSzPct val="45000"/>
              <a:buFont typeface="Symbol"/>
              <a:buChar char=""/>
            </a:pPr>
            <a:r>
              <a:rPr b="0" lang="en-US" sz="1800" spc="-1" strike="noStrike">
                <a:solidFill>
                  <a:srgbClr val="000000"/>
                </a:solidFill>
                <a:latin typeface="Arial"/>
                <a:ea typeface="Arial"/>
              </a:rPr>
              <a:t>Actuel :   </a:t>
            </a:r>
            <a:r>
              <a:rPr b="0" lang="en-US" sz="1800" spc="-1" strike="noStrike">
                <a:solidFill>
                  <a:srgbClr val="004586"/>
                </a:solidFill>
                <a:latin typeface="Arial"/>
                <a:ea typeface="Arial"/>
              </a:rPr>
              <a:t>SPS=0.4;HPSS=0.2;iRODS=0.02</a:t>
            </a:r>
            <a:endParaRPr b="0" lang="en-US" sz="1800" spc="-1" strike="noStrike">
              <a:latin typeface="Arial"/>
            </a:endParaRPr>
          </a:p>
          <a:p>
            <a:pPr marL="228600" indent="-223920">
              <a:lnSpc>
                <a:spcPct val="100000"/>
              </a:lnSpc>
              <a:buClr>
                <a:srgbClr val="000000"/>
              </a:buClr>
              <a:buSzPct val="45000"/>
              <a:buFont typeface="Symbol"/>
              <a:buChar char=""/>
            </a:pPr>
            <a:r>
              <a:rPr b="0" lang="en-US" sz="2000" spc="-1" strike="noStrike">
                <a:solidFill>
                  <a:srgbClr val="000000"/>
                </a:solidFill>
                <a:latin typeface="Arial"/>
                <a:ea typeface="Arial"/>
              </a:rPr>
              <a:t>Calcul &amp; stockage 2020 demandé (estimation): </a:t>
            </a:r>
            <a:endParaRPr b="0" lang="en-US" sz="2000" spc="-1" strike="noStrike">
              <a:latin typeface="Arial"/>
            </a:endParaRPr>
          </a:p>
          <a:p>
            <a:pPr lvl="3" marL="864000" indent="-212040">
              <a:lnSpc>
                <a:spcPct val="100000"/>
              </a:lnSpc>
              <a:buClr>
                <a:srgbClr val="000000"/>
              </a:buClr>
              <a:buSzPct val="45000"/>
              <a:buFont typeface="Symbol"/>
              <a:buChar char=""/>
            </a:pPr>
            <a:r>
              <a:rPr b="0" lang="en-US" sz="1800" spc="-1" strike="noStrike">
                <a:solidFill>
                  <a:srgbClr val="004586"/>
                </a:solidFill>
                <a:latin typeface="Arial"/>
                <a:ea typeface="Arial"/>
              </a:rPr>
              <a:t>3.2 kHS06; 0.9+1.4 Po</a:t>
            </a:r>
            <a:endParaRPr b="0" lang="en-US" sz="1800" spc="-1" strike="noStrike">
              <a:latin typeface="Arial"/>
            </a:endParaRPr>
          </a:p>
          <a:p>
            <a:pPr marL="228600" indent="-223920">
              <a:lnSpc>
                <a:spcPct val="100000"/>
              </a:lnSpc>
              <a:buClr>
                <a:srgbClr val="000000"/>
              </a:buClr>
              <a:buSzPct val="45000"/>
              <a:buFont typeface="Symbol"/>
              <a:buChar char=""/>
            </a:pPr>
            <a:r>
              <a:rPr b="0" lang="en-US" sz="2000" spc="-1" strike="noStrike">
                <a:solidFill>
                  <a:srgbClr val="000000"/>
                </a:solidFill>
                <a:latin typeface="Arial"/>
                <a:ea typeface="Arial"/>
              </a:rPr>
              <a:t>Data Management Plan :</a:t>
            </a:r>
            <a:endParaRPr b="0" lang="en-US" sz="2000" spc="-1" strike="noStrike">
              <a:latin typeface="Arial"/>
            </a:endParaRPr>
          </a:p>
          <a:p>
            <a:pPr lvl="3" marL="864000" indent="-212040">
              <a:lnSpc>
                <a:spcPct val="100000"/>
              </a:lnSpc>
              <a:buClr>
                <a:srgbClr val="000000"/>
              </a:buClr>
              <a:buSzPct val="45000"/>
              <a:buFont typeface="Symbol"/>
              <a:buChar char=""/>
            </a:pPr>
            <a:r>
              <a:rPr b="0" lang="en-US" sz="1800" spc="-1" strike="noStrike">
                <a:solidFill>
                  <a:srgbClr val="004586"/>
                </a:solidFill>
                <a:latin typeface="Arial"/>
                <a:ea typeface="Arial"/>
              </a:rPr>
              <a:t>doit etre pret en 2020</a:t>
            </a:r>
            <a:endParaRPr b="0" lang="en-US" sz="1800" spc="-1" strike="noStrike">
              <a:latin typeface="Arial"/>
            </a:endParaRPr>
          </a:p>
        </p:txBody>
      </p:sp>
      <p:sp>
        <p:nvSpPr>
          <p:cNvPr id="441" name="CustomShape 3"/>
          <p:cNvSpPr/>
          <p:nvPr/>
        </p:nvSpPr>
        <p:spPr>
          <a:xfrm>
            <a:off x="9269640" y="5046480"/>
            <a:ext cx="739080" cy="399600"/>
          </a:xfrm>
          <a:prstGeom prst="rect">
            <a:avLst/>
          </a:prstGeom>
          <a:noFill/>
          <a:ln>
            <a:noFill/>
          </a:ln>
        </p:spPr>
        <p:style>
          <a:lnRef idx="0"/>
          <a:fillRef idx="0"/>
          <a:effectRef idx="0"/>
          <a:fontRef idx="minor"/>
        </p:style>
      </p:sp>
      <p:pic>
        <p:nvPicPr>
          <p:cNvPr id="442" name="Image 359" descr=""/>
          <p:cNvPicPr/>
          <p:nvPr/>
        </p:nvPicPr>
        <p:blipFill>
          <a:blip r:embed="rId1"/>
          <a:stretch/>
        </p:blipFill>
        <p:spPr>
          <a:xfrm>
            <a:off x="4857840" y="777240"/>
            <a:ext cx="4999320" cy="2212920"/>
          </a:xfrm>
          <a:prstGeom prst="rect">
            <a:avLst/>
          </a:prstGeom>
          <a:ln>
            <a:noFill/>
          </a:ln>
        </p:spPr>
      </p:pic>
      <p:pic>
        <p:nvPicPr>
          <p:cNvPr id="443" name="Image 360" descr=""/>
          <p:cNvPicPr/>
          <p:nvPr/>
        </p:nvPicPr>
        <p:blipFill>
          <a:blip r:embed="rId2"/>
          <a:stretch/>
        </p:blipFill>
        <p:spPr>
          <a:xfrm>
            <a:off x="4846320" y="2989800"/>
            <a:ext cx="4900320" cy="2162160"/>
          </a:xfrm>
          <a:prstGeom prst="rect">
            <a:avLst/>
          </a:prstGeom>
          <a:ln>
            <a:noFill/>
          </a:ln>
        </p:spPr>
      </p:pic>
      <p:pic>
        <p:nvPicPr>
          <p:cNvPr id="444" name="Image 361" descr=""/>
          <p:cNvPicPr/>
          <p:nvPr/>
        </p:nvPicPr>
        <p:blipFill>
          <a:blip r:embed="rId3"/>
          <a:stretch/>
        </p:blipFill>
        <p:spPr>
          <a:xfrm>
            <a:off x="4875840" y="5184000"/>
            <a:ext cx="4870800" cy="221904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CustomShape 1"/>
          <p:cNvSpPr/>
          <p:nvPr/>
        </p:nvSpPr>
        <p:spPr>
          <a:xfrm>
            <a:off x="343440" y="41760"/>
            <a:ext cx="9385200" cy="505800"/>
          </a:xfrm>
          <a:prstGeom prst="rect">
            <a:avLst/>
          </a:prstGeom>
          <a:noFill/>
          <a:ln>
            <a:noFill/>
          </a:ln>
        </p:spPr>
        <p:style>
          <a:lnRef idx="0"/>
          <a:fillRef idx="0"/>
          <a:effectRef idx="0"/>
          <a:fontRef idx="minor"/>
        </p:style>
        <p:txBody>
          <a:bodyPr lIns="90000" rIns="90000" tIns="91440" bIns="91440" anchor="ctr"/>
          <a:p>
            <a:pPr algn="ctr">
              <a:lnSpc>
                <a:spcPct val="100000"/>
              </a:lnSpc>
            </a:pPr>
            <a:r>
              <a:rPr b="0" lang="en-US" sz="3600" spc="-1" strike="noStrike">
                <a:solidFill>
                  <a:srgbClr val="000000"/>
                </a:solidFill>
                <a:latin typeface="Arial"/>
                <a:ea typeface="Arial"/>
              </a:rPr>
              <a:t>Calendrier 2020</a:t>
            </a:r>
            <a:endParaRPr b="0" lang="en-US" sz="3600" spc="-1" strike="noStrike">
              <a:latin typeface="Arial"/>
            </a:endParaRPr>
          </a:p>
        </p:txBody>
      </p:sp>
      <p:sp>
        <p:nvSpPr>
          <p:cNvPr id="446" name="CustomShape 2"/>
          <p:cNvSpPr/>
          <p:nvPr/>
        </p:nvSpPr>
        <p:spPr>
          <a:xfrm>
            <a:off x="91440" y="640080"/>
            <a:ext cx="9871920" cy="6065640"/>
          </a:xfrm>
          <a:prstGeom prst="rect">
            <a:avLst/>
          </a:prstGeom>
          <a:noFill/>
          <a:ln>
            <a:noFill/>
          </a:ln>
        </p:spPr>
        <p:style>
          <a:lnRef idx="0"/>
          <a:fillRef idx="0"/>
          <a:effectRef idx="0"/>
          <a:fontRef idx="minor"/>
        </p:style>
        <p:txBody>
          <a:bodyPr lIns="90000" rIns="90000" tIns="91440" bIns="91440"/>
          <a:p>
            <a:pPr marL="457200" indent="-221400">
              <a:lnSpc>
                <a:spcPct val="100000"/>
              </a:lnSpc>
            </a:pPr>
            <a:r>
              <a:rPr b="0" lang="en-US" sz="3200" spc="-1" strike="noStrike">
                <a:solidFill>
                  <a:srgbClr val="000000"/>
                </a:solidFill>
                <a:latin typeface="Arial"/>
                <a:ea typeface="Arial"/>
              </a:rPr>
              <a:t>Calendrier de construction et/ou exploitation</a:t>
            </a:r>
            <a:endParaRPr b="0" lang="en-US" sz="3200" spc="-1" strike="noStrike">
              <a:latin typeface="Arial"/>
            </a:endParaRPr>
          </a:p>
          <a:p>
            <a:pPr marL="457200" indent="-221400">
              <a:lnSpc>
                <a:spcPct val="100000"/>
              </a:lnSpc>
              <a:buClr>
                <a:srgbClr val="595959"/>
              </a:buClr>
              <a:buFont typeface="Symbol"/>
              <a:buChar char=""/>
            </a:pPr>
            <a:r>
              <a:rPr b="0" lang="en-US" sz="2800" spc="-1" strike="noStrike">
                <a:solidFill>
                  <a:srgbClr val="000000"/>
                </a:solidFill>
                <a:latin typeface="Arial"/>
                <a:ea typeface="Arial"/>
              </a:rPr>
              <a:t>Fin des tests NISP prévus pour février 2020</a:t>
            </a:r>
            <a:endParaRPr b="0" lang="en-US" sz="2800" spc="-1" strike="noStrike">
              <a:latin typeface="Arial"/>
            </a:endParaRPr>
          </a:p>
          <a:p>
            <a:pPr lvl="2" marL="648000" indent="-214920">
              <a:lnSpc>
                <a:spcPct val="100000"/>
              </a:lnSpc>
              <a:buClr>
                <a:srgbClr val="000000"/>
              </a:buClr>
              <a:buSzPct val="45000"/>
              <a:buFont typeface="Wingdings" charset="2"/>
              <a:buChar char=""/>
            </a:pPr>
            <a:r>
              <a:rPr b="0" lang="en-US" sz="2800" spc="-1" strike="noStrike">
                <a:solidFill>
                  <a:srgbClr val="000000"/>
                </a:solidFill>
                <a:latin typeface="Arial"/>
                <a:ea typeface="Arial"/>
              </a:rPr>
              <a:t>Puis, libraison de l’instrument à l’ESA</a:t>
            </a:r>
            <a:endParaRPr b="0" lang="en-US" sz="2800" spc="-1" strike="noStrike">
              <a:latin typeface="Arial"/>
            </a:endParaRPr>
          </a:p>
          <a:p>
            <a:pPr marL="457200" indent="-221400">
              <a:lnSpc>
                <a:spcPct val="100000"/>
              </a:lnSpc>
              <a:buClr>
                <a:srgbClr val="595959"/>
              </a:buClr>
              <a:buFont typeface="Symbol"/>
              <a:buChar char=""/>
            </a:pPr>
            <a:r>
              <a:rPr b="0" lang="en-US" sz="2800" spc="-1" strike="noStrike">
                <a:solidFill>
                  <a:srgbClr val="000000"/>
                </a:solidFill>
                <a:latin typeface="Arial"/>
                <a:ea typeface="Arial"/>
              </a:rPr>
              <a:t>Tests sur le PLM</a:t>
            </a:r>
            <a:endParaRPr b="0" lang="en-US" sz="2800" spc="-1" strike="noStrike">
              <a:latin typeface="Arial"/>
            </a:endParaRPr>
          </a:p>
          <a:p>
            <a:pPr marL="457200" indent="-221400">
              <a:lnSpc>
                <a:spcPct val="100000"/>
              </a:lnSpc>
              <a:buClr>
                <a:srgbClr val="595959"/>
              </a:buClr>
              <a:buFont typeface="Symbol"/>
              <a:buChar char=""/>
            </a:pPr>
            <a:r>
              <a:rPr b="0" lang="en-US" sz="2800" spc="-1" strike="noStrike">
                <a:solidFill>
                  <a:srgbClr val="000000"/>
                </a:solidFill>
                <a:latin typeface="Arial"/>
                <a:ea typeface="Arial"/>
              </a:rPr>
              <a:t>Construction de la contribution du laboratoire APC au stage 2 de OU-EXT </a:t>
            </a:r>
            <a:endParaRPr b="0" lang="en-US" sz="2800" spc="-1" strike="noStrike">
              <a:latin typeface="Arial"/>
            </a:endParaRPr>
          </a:p>
          <a:p>
            <a:pPr marL="457200" indent="-221400">
              <a:lnSpc>
                <a:spcPct val="100000"/>
              </a:lnSpc>
            </a:pPr>
            <a:endParaRPr b="0" lang="en-US" sz="2800" spc="-1" strike="noStrike">
              <a:latin typeface="Arial"/>
            </a:endParaRPr>
          </a:p>
          <a:p>
            <a:pPr marL="457200" indent="-221400">
              <a:lnSpc>
                <a:spcPct val="100000"/>
              </a:lnSpc>
            </a:pPr>
            <a:r>
              <a:rPr b="0" lang="en-US" sz="3200" spc="-1" strike="noStrike">
                <a:solidFill>
                  <a:srgbClr val="000000"/>
                </a:solidFill>
                <a:latin typeface="Arial"/>
                <a:ea typeface="Arial"/>
              </a:rPr>
              <a:t>Etapes-clés, jalons, en 2020</a:t>
            </a:r>
            <a:endParaRPr b="0" lang="en-US" sz="3200" spc="-1" strike="noStrike">
              <a:latin typeface="Arial"/>
            </a:endParaRPr>
          </a:p>
          <a:p>
            <a:pPr marL="457200" indent="-221400">
              <a:lnSpc>
                <a:spcPct val="100000"/>
              </a:lnSpc>
              <a:buClr>
                <a:srgbClr val="595959"/>
              </a:buClr>
              <a:buFont typeface="Symbol"/>
              <a:buChar char=""/>
            </a:pPr>
            <a:r>
              <a:rPr b="0" lang="en-US" sz="2800" spc="-1" strike="noStrike">
                <a:solidFill>
                  <a:srgbClr val="000000"/>
                </a:solidFill>
                <a:latin typeface="Arial"/>
                <a:ea typeface="Arial"/>
              </a:rPr>
              <a:t>01/04/2020: Development Pipeline v. 2.1 Delivery</a:t>
            </a:r>
            <a:endParaRPr b="0" lang="en-US" sz="2800" spc="-1" strike="noStrike">
              <a:latin typeface="Arial"/>
            </a:endParaRPr>
          </a:p>
          <a:p>
            <a:pPr marL="457200" indent="-221400">
              <a:lnSpc>
                <a:spcPct val="100000"/>
              </a:lnSpc>
              <a:buClr>
                <a:srgbClr val="595959"/>
              </a:buClr>
              <a:buFont typeface="Symbol"/>
              <a:buChar char=""/>
            </a:pPr>
            <a:r>
              <a:rPr b="0" lang="en-US" sz="2800" spc="-1" strike="noStrike">
                <a:solidFill>
                  <a:srgbClr val="000000"/>
                </a:solidFill>
                <a:latin typeface="Arial"/>
                <a:ea typeface="Arial"/>
              </a:rPr>
              <a:t>La politique de donn</a:t>
            </a:r>
            <a:r>
              <a:rPr b="0" lang="en-US" sz="2800" spc="-1" strike="noStrike">
                <a:solidFill>
                  <a:srgbClr val="000000"/>
                </a:solidFill>
                <a:latin typeface="Arial"/>
                <a:ea typeface="DejaVu Sans"/>
              </a:rPr>
              <a:t>ées de LSST semble avoir converge. On passera à l’étape d’un accord formel</a:t>
            </a:r>
            <a:endParaRPr b="0" lang="en-US" sz="2800" spc="-1" strike="noStrike">
              <a:latin typeface="Arial"/>
            </a:endParaRPr>
          </a:p>
          <a:p>
            <a:pPr marL="457200" indent="-221400">
              <a:lnSpc>
                <a:spcPct val="100000"/>
              </a:lnSpc>
              <a:buClr>
                <a:srgbClr val="595959"/>
              </a:buClr>
              <a:buFont typeface="Symbol"/>
              <a:buChar char=""/>
            </a:pPr>
            <a:r>
              <a:rPr b="0" lang="en-US" sz="2800" spc="-1" strike="noStrike">
                <a:solidFill>
                  <a:srgbClr val="000000"/>
                </a:solidFill>
                <a:latin typeface="Arial"/>
                <a:ea typeface="DejaVu Sans"/>
              </a:rPr>
              <a:t>Bilan des performances du spectromètre</a:t>
            </a:r>
            <a:endParaRPr b="0" lang="en-US" sz="2800" spc="-1" strike="noStrike">
              <a:latin typeface="Arial"/>
            </a:endParaRPr>
          </a:p>
          <a:p>
            <a:pPr>
              <a:lnSpc>
                <a:spcPct val="100000"/>
              </a:lnSpc>
            </a:pPr>
            <a:endParaRPr b="0" lang="en-US" sz="2800" spc="-1" strike="noStrike">
              <a:latin typeface="Arial"/>
            </a:endParaRPr>
          </a:p>
          <a:p>
            <a:pPr>
              <a:lnSpc>
                <a:spcPct val="100000"/>
              </a:lnSpc>
            </a:pPr>
            <a:endParaRPr b="0" lang="en-US" sz="2800" spc="-1" strike="noStrike">
              <a:latin typeface="Arial"/>
            </a:endParaRPr>
          </a:p>
        </p:txBody>
      </p:sp>
      <p:sp>
        <p:nvSpPr>
          <p:cNvPr id="447" name="CustomShape 3"/>
          <p:cNvSpPr/>
          <p:nvPr/>
        </p:nvSpPr>
        <p:spPr>
          <a:xfrm>
            <a:off x="9339480" y="6853320"/>
            <a:ext cx="597240" cy="569880"/>
          </a:xfrm>
          <a:prstGeom prst="rect">
            <a:avLst/>
          </a:prstGeom>
          <a:noFill/>
          <a:ln>
            <a:noFill/>
          </a:ln>
        </p:spPr>
        <p:style>
          <a:lnRef idx="0"/>
          <a:fillRef idx="0"/>
          <a:effectRef idx="0"/>
          <a:fontRef idx="minor"/>
        </p:style>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CustomShape 1"/>
          <p:cNvSpPr/>
          <p:nvPr/>
        </p:nvSpPr>
        <p:spPr>
          <a:xfrm>
            <a:off x="504000" y="-286560"/>
            <a:ext cx="9067680" cy="125928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Science: CMB Cross-Correlations</a:t>
            </a:r>
            <a:endParaRPr b="0" lang="en-US" sz="4400" spc="-1" strike="noStrike">
              <a:latin typeface="Arial"/>
            </a:endParaRPr>
          </a:p>
        </p:txBody>
      </p:sp>
      <p:sp>
        <p:nvSpPr>
          <p:cNvPr id="449" name="CustomShape 2"/>
          <p:cNvSpPr/>
          <p:nvPr/>
        </p:nvSpPr>
        <p:spPr>
          <a:xfrm>
            <a:off x="91440" y="640080"/>
            <a:ext cx="4811400" cy="6764040"/>
          </a:xfrm>
          <a:prstGeom prst="rect">
            <a:avLst/>
          </a:prstGeom>
          <a:noFill/>
          <a:ln>
            <a:noFill/>
          </a:ln>
        </p:spPr>
        <p:style>
          <a:lnRef idx="0"/>
          <a:fillRef idx="0"/>
          <a:effectRef idx="0"/>
          <a:fontRef idx="minor"/>
        </p:style>
        <p:txBody>
          <a:bodyPr lIns="0" rIns="0" tIns="0" bIns="0"/>
          <a:p>
            <a:pPr marL="432000" indent="-321480">
              <a:lnSpc>
                <a:spcPct val="90000"/>
              </a:lnSpc>
              <a:spcBef>
                <a:spcPts val="1417"/>
              </a:spcBef>
              <a:buClr>
                <a:srgbClr val="000000"/>
              </a:buClr>
              <a:buSzPct val="45000"/>
              <a:buFont typeface="Wingdings" charset="2"/>
              <a:buChar char=""/>
            </a:pPr>
            <a:r>
              <a:rPr b="0" lang="en-US" sz="2800" spc="-1" strike="noStrike">
                <a:solidFill>
                  <a:srgbClr val="000000"/>
                </a:solidFill>
                <a:latin typeface="Arial"/>
                <a:ea typeface="DejaVu Sans"/>
              </a:rPr>
              <a:t>Fisher based forecasts</a:t>
            </a:r>
            <a:endParaRPr b="0" lang="en-US" sz="2800" spc="-1" strike="noStrike">
              <a:latin typeface="Arial"/>
            </a:endParaRPr>
          </a:p>
          <a:p>
            <a:pPr marL="432000" indent="-321480">
              <a:lnSpc>
                <a:spcPct val="90000"/>
              </a:lnSpc>
              <a:spcBef>
                <a:spcPts val="1417"/>
              </a:spcBef>
              <a:buClr>
                <a:srgbClr val="000000"/>
              </a:buClr>
              <a:buSzPct val="45000"/>
              <a:buFont typeface="Wingdings" charset="2"/>
              <a:buChar char=""/>
            </a:pPr>
            <a:r>
              <a:rPr b="0" lang="en-US" sz="2800" spc="-1" strike="noStrike">
                <a:solidFill>
                  <a:srgbClr val="000000"/>
                </a:solidFill>
                <a:latin typeface="Arial"/>
                <a:ea typeface="Noto Sans CJK SC"/>
              </a:rPr>
              <a:t>CMB ISW-g, lensing-g, &amp; lensing-shear measurements</a:t>
            </a:r>
            <a:endParaRPr b="0" lang="en-US" sz="2800" spc="-1" strike="noStrike">
              <a:latin typeface="Arial"/>
            </a:endParaRPr>
          </a:p>
          <a:p>
            <a:pPr marL="432000" indent="-321480">
              <a:lnSpc>
                <a:spcPct val="90000"/>
              </a:lnSpc>
              <a:spcBef>
                <a:spcPts val="1417"/>
              </a:spcBef>
              <a:buClr>
                <a:srgbClr val="000000"/>
              </a:buClr>
              <a:buSzPct val="45000"/>
              <a:buFont typeface="Wingdings" charset="2"/>
              <a:buChar char=""/>
            </a:pPr>
            <a:r>
              <a:rPr b="0" lang="en-US" sz="2800" spc="-1" strike="noStrike">
                <a:solidFill>
                  <a:srgbClr val="000000"/>
                </a:solidFill>
                <a:latin typeface="Arial"/>
                <a:ea typeface="Noto Sans CJK SC"/>
              </a:rPr>
              <a:t>Measurement of the imprint of superstructures by stacking voids and superclusters in the CMB​[Proposed common project with Galaxy clustering SWG and Clusters SWG]</a:t>
            </a:r>
            <a:endParaRPr b="0" lang="en-US" sz="2800" spc="-1" strike="noStrike">
              <a:latin typeface="Arial"/>
            </a:endParaRPr>
          </a:p>
          <a:p>
            <a:pPr marL="432000" indent="-321480">
              <a:lnSpc>
                <a:spcPct val="90000"/>
              </a:lnSpc>
              <a:spcBef>
                <a:spcPts val="1417"/>
              </a:spcBef>
              <a:buClr>
                <a:srgbClr val="000000"/>
              </a:buClr>
              <a:buSzPct val="45000"/>
              <a:buFont typeface="Wingdings" charset="2"/>
              <a:buChar char=""/>
            </a:pPr>
            <a:r>
              <a:rPr b="0" lang="en-US" sz="2800" spc="-1" strike="noStrike">
                <a:solidFill>
                  <a:srgbClr val="000000"/>
                </a:solidFill>
                <a:latin typeface="Arial"/>
                <a:ea typeface="Noto Sans CJK SC"/>
              </a:rPr>
              <a:t>Scaling relation for tSZ detected clusters ​[possibly common project with SWG Clusters]</a:t>
            </a:r>
            <a:endParaRPr b="0" lang="en-US" sz="2800" spc="-1" strike="noStrike">
              <a:latin typeface="Arial"/>
            </a:endParaRPr>
          </a:p>
        </p:txBody>
      </p:sp>
      <p:sp>
        <p:nvSpPr>
          <p:cNvPr id="450" name="CustomShape 3"/>
          <p:cNvSpPr/>
          <p:nvPr/>
        </p:nvSpPr>
        <p:spPr>
          <a:xfrm>
            <a:off x="4905360" y="640080"/>
            <a:ext cx="5059080" cy="6764040"/>
          </a:xfrm>
          <a:prstGeom prst="rect">
            <a:avLst/>
          </a:prstGeom>
          <a:noFill/>
          <a:ln>
            <a:noFill/>
          </a:ln>
        </p:spPr>
        <p:style>
          <a:lnRef idx="0"/>
          <a:fillRef idx="0"/>
          <a:effectRef idx="0"/>
          <a:fontRef idx="minor"/>
        </p:style>
        <p:txBody>
          <a:bodyPr lIns="0" rIns="0" tIns="0" bIns="0">
            <a:normAutofit/>
          </a:bodyPr>
          <a:p>
            <a:pPr marL="432000" indent="-3214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tSZ cross-correlation with Euclid galaxies</a:t>
            </a:r>
            <a:endParaRPr b="0" lang="en-US" sz="3200" spc="-1" strike="noStrike">
              <a:latin typeface="Arial"/>
            </a:endParaRPr>
          </a:p>
          <a:p>
            <a:pPr marL="432000" indent="-3214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Constraints on the kinematic Sunyaev-Zeldovich effect with angular redshift fluctuations</a:t>
            </a:r>
            <a:endParaRPr b="0" lang="en-US" sz="3200" spc="-1" strike="noStrike">
              <a:latin typeface="Arial"/>
            </a:endParaRPr>
          </a:p>
          <a:p>
            <a:pPr marL="432000" indent="-3214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Constraints on the peculiar momentum via correlations of squared CMB fluctuations with Euclid observable</a:t>
            </a:r>
            <a:endParaRPr b="0" lang="en-US" sz="3200" spc="-1" strike="noStrike">
              <a:latin typeface="Arial"/>
            </a:endParaRPr>
          </a:p>
          <a:p>
            <a:pPr marL="432000" indent="-32148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Probing LSS transverse velocity field using gravitational potential time variation.</a:t>
            </a:r>
            <a:endParaRPr b="0" lang="en-US" sz="3200" spc="-1" strike="noStrike">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1" name="CustomShape 1"/>
          <p:cNvSpPr/>
          <p:nvPr/>
        </p:nvSpPr>
        <p:spPr>
          <a:xfrm>
            <a:off x="55440" y="91440"/>
            <a:ext cx="9985680" cy="636480"/>
          </a:xfrm>
          <a:prstGeom prst="rect">
            <a:avLst/>
          </a:prstGeom>
          <a:noFill/>
          <a:ln>
            <a:noFill/>
          </a:ln>
        </p:spPr>
        <p:style>
          <a:lnRef idx="0"/>
          <a:fillRef idx="0"/>
          <a:effectRef idx="0"/>
          <a:fontRef idx="minor"/>
        </p:style>
        <p:txBody>
          <a:bodyPr lIns="0" rIns="0" tIns="0" bIns="0" anchor="ctr"/>
          <a:p>
            <a:pPr algn="ctr">
              <a:lnSpc>
                <a:spcPct val="100000"/>
              </a:lnSpc>
            </a:pPr>
            <a:r>
              <a:rPr b="0" lang="en-US" sz="3600" spc="-1" strike="noStrike">
                <a:solidFill>
                  <a:srgbClr val="000000"/>
                </a:solidFill>
                <a:latin typeface="Arial"/>
                <a:ea typeface="DejaVu Sans"/>
              </a:rPr>
              <a:t>Science: Galaxy Clustering </a:t>
            </a:r>
            <a:r>
              <a:rPr b="0" lang="en-US" sz="3600" spc="-1" strike="noStrike">
                <a:solidFill>
                  <a:srgbClr val="004586"/>
                </a:solidFill>
                <a:latin typeface="Arial"/>
                <a:ea typeface="DejaVu Sans"/>
              </a:rPr>
              <a:t>(Hawken </a:t>
            </a:r>
            <a:r>
              <a:rPr b="0" i="1" lang="en-US" sz="3600" spc="-1" strike="noStrike">
                <a:solidFill>
                  <a:srgbClr val="004586"/>
                </a:solidFill>
                <a:latin typeface="Arial"/>
                <a:ea typeface="DejaVu Sans"/>
              </a:rPr>
              <a:t>et al.</a:t>
            </a:r>
            <a:r>
              <a:rPr b="0" lang="en-US" sz="3600" spc="-1" strike="noStrike">
                <a:solidFill>
                  <a:srgbClr val="004586"/>
                </a:solidFill>
                <a:latin typeface="Arial"/>
                <a:ea typeface="DejaVu Sans"/>
              </a:rPr>
              <a:t>)</a:t>
            </a:r>
            <a:r>
              <a:rPr b="0" lang="en-US" sz="3600" spc="-1" strike="noStrike">
                <a:solidFill>
                  <a:srgbClr val="000000"/>
                </a:solidFill>
                <a:latin typeface="Arial"/>
                <a:ea typeface="DejaVu Sans"/>
              </a:rPr>
              <a:t> </a:t>
            </a:r>
            <a:endParaRPr b="0" lang="en-US" sz="3600" spc="-1" strike="noStrike">
              <a:latin typeface="Arial"/>
            </a:endParaRPr>
          </a:p>
        </p:txBody>
      </p:sp>
      <p:sp>
        <p:nvSpPr>
          <p:cNvPr id="452" name="CustomShape 2"/>
          <p:cNvSpPr/>
          <p:nvPr/>
        </p:nvSpPr>
        <p:spPr>
          <a:xfrm>
            <a:off x="100800" y="948240"/>
            <a:ext cx="4814640" cy="6454800"/>
          </a:xfrm>
          <a:prstGeom prst="rect">
            <a:avLst/>
          </a:prstGeom>
          <a:noFill/>
          <a:ln>
            <a:noFill/>
          </a:ln>
        </p:spPr>
        <p:style>
          <a:lnRef idx="0"/>
          <a:fillRef idx="0"/>
          <a:effectRef idx="0"/>
          <a:fontRef idx="minor"/>
        </p:style>
        <p:txBody>
          <a:bodyPr lIns="0" rIns="0" tIns="0" bIns="0">
            <a:normAutofit/>
          </a:bodyPr>
          <a:p>
            <a:pPr marL="432000" indent="-320040">
              <a:lnSpc>
                <a:spcPct val="100000"/>
              </a:lnSpc>
              <a:spcBef>
                <a:spcPts val="2078"/>
              </a:spcBef>
              <a:buClr>
                <a:srgbClr val="000000"/>
              </a:buClr>
              <a:buSzPct val="45000"/>
              <a:buFont typeface="Wingdings" charset="2"/>
              <a:buChar char=""/>
            </a:pPr>
            <a:r>
              <a:rPr b="0" lang="en-US" sz="3200" spc="-1" strike="noStrike">
                <a:solidFill>
                  <a:srgbClr val="000000"/>
                </a:solidFill>
                <a:latin typeface="Arial"/>
                <a:ea typeface="DejaVu Sans"/>
              </a:rPr>
              <a:t>Cosmological constraints from cosmic </a:t>
            </a:r>
            <a:r>
              <a:rPr b="0" lang="en-US" sz="3200" spc="-1" strike="noStrike" u="sng">
                <a:solidFill>
                  <a:srgbClr val="000000"/>
                </a:solidFill>
                <a:uFillTx/>
                <a:latin typeface="Arial"/>
                <a:ea typeface="DejaVu Sans"/>
              </a:rPr>
              <a:t>voids</a:t>
            </a:r>
            <a:r>
              <a:rPr b="0" lang="en-US" sz="3200" spc="-1" strike="noStrike">
                <a:solidFill>
                  <a:srgbClr val="000000"/>
                </a:solidFill>
                <a:latin typeface="Arial"/>
                <a:ea typeface="DejaVu Sans"/>
              </a:rPr>
              <a:t> in Euclid</a:t>
            </a:r>
            <a:endParaRPr b="0" lang="en-US" sz="3200" spc="-1" strike="noStrike">
              <a:latin typeface="Arial"/>
            </a:endParaRPr>
          </a:p>
          <a:p>
            <a:pPr marL="432000" indent="-320040">
              <a:lnSpc>
                <a:spcPct val="100000"/>
              </a:lnSpc>
              <a:spcBef>
                <a:spcPts val="2078"/>
              </a:spcBef>
              <a:buClr>
                <a:srgbClr val="000000"/>
              </a:buClr>
              <a:buSzPct val="45000"/>
              <a:buFont typeface="Wingdings" charset="2"/>
              <a:buChar char=""/>
            </a:pPr>
            <a:r>
              <a:rPr b="0" lang="en-US" sz="3200" spc="-1" strike="noStrike">
                <a:solidFill>
                  <a:srgbClr val="000000"/>
                </a:solidFill>
                <a:latin typeface="Arial"/>
                <a:ea typeface="DejaVu Sans"/>
              </a:rPr>
              <a:t>Constraining f</a:t>
            </a:r>
            <a:r>
              <a:rPr b="0" lang="en-US" sz="3200" spc="-1" strike="noStrike" baseline="-33000">
                <a:solidFill>
                  <a:srgbClr val="000000"/>
                </a:solidFill>
                <a:latin typeface="Arial"/>
                <a:ea typeface="DejaVu Sans"/>
              </a:rPr>
              <a:t>NL</a:t>
            </a:r>
            <a:r>
              <a:rPr b="0" lang="en-US" sz="3200" spc="-1" strike="noStrike">
                <a:solidFill>
                  <a:srgbClr val="000000"/>
                </a:solidFill>
                <a:latin typeface="Arial"/>
                <a:ea typeface="DejaVu Sans"/>
              </a:rPr>
              <a:t> with Euclid: simulations and systematic effects</a:t>
            </a:r>
            <a:endParaRPr b="0" lang="en-US" sz="3200" spc="-1" strike="noStrike">
              <a:latin typeface="Arial"/>
            </a:endParaRPr>
          </a:p>
          <a:p>
            <a:pPr marL="432000" indent="-320040">
              <a:lnSpc>
                <a:spcPct val="100000"/>
              </a:lnSpc>
              <a:spcBef>
                <a:spcPts val="2078"/>
              </a:spcBef>
              <a:buClr>
                <a:srgbClr val="000000"/>
              </a:buClr>
              <a:buSzPct val="45000"/>
              <a:buFont typeface="Wingdings" charset="2"/>
              <a:buChar char=""/>
            </a:pPr>
            <a:r>
              <a:rPr b="0" lang="en-US" sz="3200" spc="-1" strike="noStrike">
                <a:solidFill>
                  <a:srgbClr val="000000"/>
                </a:solidFill>
                <a:latin typeface="Arial"/>
                <a:ea typeface="DejaVu Sans"/>
              </a:rPr>
              <a:t>Cosmological Constraints from Cosmic Homogeneity in Euclid </a:t>
            </a:r>
            <a:r>
              <a:rPr b="0" lang="en-US" sz="3200" spc="-1" strike="noStrike" u="sng">
                <a:solidFill>
                  <a:srgbClr val="000000"/>
                </a:solidFill>
                <a:uFillTx/>
                <a:latin typeface="Arial"/>
                <a:ea typeface="DejaVu Sans"/>
              </a:rPr>
              <a:t>Voids</a:t>
            </a:r>
            <a:endParaRPr b="0" lang="en-US" sz="3200" spc="-1" strike="noStrike">
              <a:latin typeface="Arial"/>
            </a:endParaRPr>
          </a:p>
          <a:p>
            <a:pPr marL="432000" indent="-320040">
              <a:lnSpc>
                <a:spcPct val="100000"/>
              </a:lnSpc>
              <a:spcBef>
                <a:spcPts val="2078"/>
              </a:spcBef>
              <a:buClr>
                <a:srgbClr val="000000"/>
              </a:buClr>
              <a:buSzPct val="45000"/>
              <a:buFont typeface="Wingdings" charset="2"/>
              <a:buChar char=""/>
            </a:pPr>
            <a:r>
              <a:rPr b="0" lang="en-US" sz="3200" spc="-1" strike="noStrike">
                <a:solidFill>
                  <a:srgbClr val="000000"/>
                </a:solidFill>
                <a:latin typeface="Arial"/>
                <a:ea typeface="DejaVu Sans"/>
              </a:rPr>
              <a:t>Count-in-Cell Statistics</a:t>
            </a:r>
            <a:endParaRPr b="0" lang="en-US" sz="3200" spc="-1" strike="noStrike">
              <a:latin typeface="Arial"/>
            </a:endParaRPr>
          </a:p>
        </p:txBody>
      </p:sp>
      <p:sp>
        <p:nvSpPr>
          <p:cNvPr id="453" name="CustomShape 3"/>
          <p:cNvSpPr/>
          <p:nvPr/>
        </p:nvSpPr>
        <p:spPr>
          <a:xfrm>
            <a:off x="5160600" y="948240"/>
            <a:ext cx="4814640" cy="6035760"/>
          </a:xfrm>
          <a:prstGeom prst="rect">
            <a:avLst/>
          </a:prstGeom>
          <a:noFill/>
          <a:ln>
            <a:noFill/>
          </a:ln>
        </p:spPr>
        <p:style>
          <a:lnRef idx="0"/>
          <a:fillRef idx="0"/>
          <a:effectRef idx="0"/>
          <a:fontRef idx="minor"/>
        </p:style>
        <p:txBody>
          <a:bodyPr lIns="0" rIns="0" tIns="0" bIns="0">
            <a:normAutofit/>
          </a:bodyPr>
          <a:p>
            <a:pPr marL="432000" indent="-320040">
              <a:lnSpc>
                <a:spcPct val="100000"/>
              </a:lnSpc>
              <a:spcBef>
                <a:spcPts val="2078"/>
              </a:spcBef>
              <a:buClr>
                <a:srgbClr val="000000"/>
              </a:buClr>
              <a:buSzPct val="45000"/>
              <a:buFont typeface="Wingdings" charset="2"/>
              <a:buChar char=""/>
            </a:pPr>
            <a:r>
              <a:rPr b="0" lang="en-US" sz="3200" spc="-1" strike="noStrike">
                <a:solidFill>
                  <a:srgbClr val="000000"/>
                </a:solidFill>
                <a:latin typeface="Arial"/>
                <a:ea typeface="DejaVu Sans"/>
              </a:rPr>
              <a:t>The linear point standard ruler with the Euclid galaxy survey</a:t>
            </a:r>
            <a:endParaRPr b="0" lang="en-US" sz="3200" spc="-1" strike="noStrike">
              <a:latin typeface="Arial"/>
            </a:endParaRPr>
          </a:p>
          <a:p>
            <a:pPr marL="432000" indent="-320040">
              <a:lnSpc>
                <a:spcPct val="100000"/>
              </a:lnSpc>
              <a:spcBef>
                <a:spcPts val="2078"/>
              </a:spcBef>
              <a:buClr>
                <a:srgbClr val="000000"/>
              </a:buClr>
              <a:buSzPct val="45000"/>
              <a:buFont typeface="Wingdings" charset="2"/>
              <a:buChar char=""/>
            </a:pPr>
            <a:r>
              <a:rPr b="0" lang="en-US" sz="3200" spc="-1" strike="noStrike">
                <a:solidFill>
                  <a:srgbClr val="000000"/>
                </a:solidFill>
                <a:latin typeface="Arial"/>
                <a:ea typeface="DejaVu Sans"/>
              </a:rPr>
              <a:t>Density reconstruction via Bayesian large-scale structure inference</a:t>
            </a:r>
            <a:endParaRPr b="0" lang="en-US" sz="3200" spc="-1" strike="noStrike">
              <a:latin typeface="Arial"/>
            </a:endParaRPr>
          </a:p>
          <a:p>
            <a:pPr marL="432000" indent="-320040">
              <a:lnSpc>
                <a:spcPct val="100000"/>
              </a:lnSpc>
              <a:spcBef>
                <a:spcPts val="2078"/>
              </a:spcBef>
              <a:buClr>
                <a:srgbClr val="000000"/>
              </a:buClr>
              <a:buSzPct val="45000"/>
              <a:buFont typeface="Wingdings" charset="2"/>
              <a:buChar char=""/>
            </a:pPr>
            <a:r>
              <a:rPr b="0" lang="en-US" sz="3200" spc="-1" strike="noStrike">
                <a:solidFill>
                  <a:srgbClr val="000000"/>
                </a:solidFill>
                <a:latin typeface="Arial"/>
                <a:ea typeface="DejaVu Sans"/>
              </a:rPr>
              <a:t>The study of </a:t>
            </a:r>
            <a:r>
              <a:rPr b="0" lang="en-US" sz="3200" spc="-1" strike="noStrike" u="sng">
                <a:solidFill>
                  <a:srgbClr val="000000"/>
                </a:solidFill>
                <a:uFillTx/>
                <a:latin typeface="Arial"/>
                <a:ea typeface="DejaVu Sans"/>
              </a:rPr>
              <a:t>velocity fields</a:t>
            </a:r>
            <a:r>
              <a:rPr b="0" lang="en-US" sz="3200" spc="-1" strike="noStrike">
                <a:solidFill>
                  <a:srgbClr val="000000"/>
                </a:solidFill>
                <a:latin typeface="Arial"/>
                <a:ea typeface="DejaVu Sans"/>
              </a:rPr>
              <a:t> from RSD </a:t>
            </a:r>
            <a:br/>
            <a:r>
              <a:rPr b="0" lang="en-US" sz="3200" spc="-1" strike="noStrike">
                <a:solidFill>
                  <a:srgbClr val="000000"/>
                </a:solidFill>
                <a:latin typeface="Arial"/>
                <a:ea typeface="DejaVu Sans"/>
              </a:rPr>
              <a:t> </a:t>
            </a:r>
            <a:endParaRPr b="0" lang="en-US" sz="3200" spc="-1" strike="noStrike">
              <a:latin typeface="Arial"/>
            </a:endParaRPr>
          </a:p>
          <a:p>
            <a:pPr marL="432000" indent="-320040">
              <a:lnSpc>
                <a:spcPct val="100000"/>
              </a:lnSpc>
              <a:spcBef>
                <a:spcPts val="2078"/>
              </a:spcBef>
              <a:buClr>
                <a:srgbClr val="000000"/>
              </a:buClr>
              <a:buSzPct val="45000"/>
              <a:buFont typeface="Wingdings" charset="2"/>
              <a:buChar char=""/>
            </a:pPr>
            <a:r>
              <a:rPr b="0" lang="en-US" sz="3200" spc="-1" strike="noStrike">
                <a:solidFill>
                  <a:srgbClr val="808080"/>
                </a:solidFill>
                <a:latin typeface="Arial"/>
                <a:ea typeface="DejaVu Sans"/>
              </a:rPr>
              <a:t>Euclid/LSST PhotoZ</a:t>
            </a:r>
            <a:endParaRPr b="0" lang="en-US" sz="3200" spc="-1" strike="noStrike">
              <a:latin typeface="Arial"/>
            </a:endParaRPr>
          </a:p>
        </p:txBody>
      </p:sp>
      <p:sp>
        <p:nvSpPr>
          <p:cNvPr id="454" name="Line 4"/>
          <p:cNvSpPr/>
          <p:nvPr/>
        </p:nvSpPr>
        <p:spPr>
          <a:xfrm>
            <a:off x="5284080" y="5760720"/>
            <a:ext cx="4572000" cy="360"/>
          </a:xfrm>
          <a:prstGeom prst="line">
            <a:avLst/>
          </a:prstGeom>
          <a:ln w="19080">
            <a:solidFill>
              <a:srgbClr val="808080"/>
            </a:solidFill>
            <a:round/>
          </a:ln>
        </p:spPr>
        <p:style>
          <a:lnRef idx="0"/>
          <a:fillRef idx="0"/>
          <a:effectRef idx="0"/>
          <a:fontRef idx="minor"/>
        </p:style>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CustomShape 1"/>
          <p:cNvSpPr/>
          <p:nvPr/>
        </p:nvSpPr>
        <p:spPr>
          <a:xfrm>
            <a:off x="0" y="94680"/>
            <a:ext cx="10077120" cy="1216440"/>
          </a:xfrm>
          <a:prstGeom prst="rect">
            <a:avLst/>
          </a:prstGeom>
          <a:noFill/>
          <a:ln>
            <a:noFill/>
          </a:ln>
        </p:spPr>
        <p:style>
          <a:lnRef idx="0"/>
          <a:fillRef idx="0"/>
          <a:effectRef idx="0"/>
          <a:fontRef idx="minor"/>
        </p:style>
        <p:txBody>
          <a:bodyPr lIns="0" rIns="0" tIns="0" bIns="0" anchor="ctr"/>
          <a:p>
            <a:pPr algn="ctr">
              <a:lnSpc>
                <a:spcPct val="100000"/>
              </a:lnSpc>
            </a:pPr>
            <a:r>
              <a:rPr b="0" lang="en-US" sz="4000" spc="-1" strike="noStrike">
                <a:solidFill>
                  <a:srgbClr val="000000"/>
                </a:solidFill>
                <a:latin typeface="Arial"/>
                <a:ea typeface="DejaVu Sans"/>
              </a:rPr>
              <a:t>Science: Galaxy Clusters</a:t>
            </a:r>
            <a:endParaRPr b="0" lang="en-US" sz="4000" spc="-1" strike="noStrike">
              <a:latin typeface="Arial"/>
            </a:endParaRPr>
          </a:p>
        </p:txBody>
      </p:sp>
      <p:sp>
        <p:nvSpPr>
          <p:cNvPr id="456" name="CustomShape 2"/>
          <p:cNvSpPr/>
          <p:nvPr/>
        </p:nvSpPr>
        <p:spPr>
          <a:xfrm>
            <a:off x="91440" y="1326960"/>
            <a:ext cx="9871920" cy="5680080"/>
          </a:xfrm>
          <a:prstGeom prst="rect">
            <a:avLst/>
          </a:prstGeom>
          <a:noFill/>
          <a:ln>
            <a:noFill/>
          </a:ln>
        </p:spPr>
        <p:style>
          <a:lnRef idx="0"/>
          <a:fillRef idx="0"/>
          <a:effectRef idx="0"/>
          <a:fontRef idx="minor"/>
        </p:style>
        <p:txBody>
          <a:bodyPr lIns="0" rIns="0" tIns="0" bIns="0">
            <a:normAutofit/>
          </a:bodyPr>
          <a:p>
            <a:pPr marL="432000" indent="-3204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Counts of galaxies (richness) of clusters in Euclid (&amp; LSST)</a:t>
            </a:r>
            <a:endParaRPr b="0" lang="en-US" sz="3200" spc="-1" strike="noStrike">
              <a:latin typeface="Arial"/>
            </a:endParaRPr>
          </a:p>
          <a:p>
            <a:pPr marL="432000" indent="-3204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Sunyaev Zeldovich Effect(s) in CMB</a:t>
            </a:r>
            <a:endParaRPr b="0" lang="en-US" sz="3200" spc="-1" strike="noStrike">
              <a:latin typeface="Arial"/>
            </a:endParaRPr>
          </a:p>
          <a:p>
            <a:pPr marL="432000" indent="-3204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Improvement of cluster Mass/Observable relations using lensing</a:t>
            </a:r>
            <a:br/>
            <a:r>
              <a:rPr b="0" lang="en-US" sz="3200" spc="-1" strike="noStrike">
                <a:solidFill>
                  <a:srgbClr val="000000"/>
                </a:solidFill>
                <a:latin typeface="Arial"/>
                <a:ea typeface="DejaVu Sans"/>
              </a:rPr>
              <a:t>  </a:t>
            </a:r>
            <a:endParaRPr b="0" lang="en-US" sz="3200" spc="-1" strike="noStrike">
              <a:latin typeface="Arial"/>
            </a:endParaRPr>
          </a:p>
          <a:p>
            <a:pPr marL="432000" indent="-3204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Synergy with Planck and NIKA2</a:t>
            </a:r>
            <a:endParaRPr b="0" lang="en-US" sz="3200" spc="-1" strike="noStrike">
              <a:latin typeface="Arial"/>
            </a:endParaRPr>
          </a:p>
          <a:p>
            <a:pPr marL="432000" indent="-3204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Synergy with Simons Observatory (&amp; CMB Stage 4)</a:t>
            </a:r>
            <a:br/>
            <a:r>
              <a:rPr b="0" lang="en-US" sz="3200" spc="-1" strike="noStrike">
                <a:solidFill>
                  <a:srgbClr val="000000"/>
                </a:solidFill>
                <a:latin typeface="Arial"/>
                <a:ea typeface="DejaVu Sans"/>
              </a:rPr>
              <a:t> </a:t>
            </a:r>
            <a:endParaRPr b="0" lang="en-US" sz="3200" spc="-1" strike="noStrike">
              <a:latin typeface="Arial"/>
            </a:endParaRPr>
          </a:p>
          <a:p>
            <a:pPr marL="432000" indent="-3204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ea typeface="DejaVu Sans"/>
              </a:rPr>
              <a:t>Often requires sophisticated simulations</a:t>
            </a:r>
            <a:endParaRPr b="0" lang="en-US" sz="3200" spc="-1" strike="noStrike">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CustomShape 1"/>
          <p:cNvSpPr/>
          <p:nvPr/>
        </p:nvSpPr>
        <p:spPr>
          <a:xfrm>
            <a:off x="504000" y="-286560"/>
            <a:ext cx="9067680" cy="5847840"/>
          </a:xfrm>
          <a:prstGeom prst="rect">
            <a:avLst/>
          </a:prstGeom>
          <a:noFill/>
          <a:ln>
            <a:noFill/>
          </a:ln>
        </p:spPr>
        <p:style>
          <a:lnRef idx="0"/>
          <a:fillRef idx="0"/>
          <a:effectRef idx="0"/>
          <a:fontRef idx="minor"/>
        </p:style>
        <p:txBody>
          <a:bodyPr lIns="0" rIns="0" tIns="0" bIns="0" anchor="ctr"/>
          <a:p>
            <a:pPr algn="ctr">
              <a:lnSpc>
                <a:spcPct val="100000"/>
              </a:lnSpc>
            </a:pPr>
            <a:r>
              <a:rPr b="0" lang="en-US" sz="3200" spc="-1" strike="noStrike">
                <a:solidFill>
                  <a:srgbClr val="000000"/>
                </a:solidFill>
                <a:latin typeface="Arial"/>
                <a:ea typeface="DejaVu Sans"/>
              </a:rPr>
              <a:t>Fin</a:t>
            </a:r>
            <a:endParaRPr b="0" lang="en-US" sz="3200" spc="-1" strike="noStrike">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CustomShape 1"/>
          <p:cNvSpPr/>
          <p:nvPr/>
        </p:nvSpPr>
        <p:spPr>
          <a:xfrm>
            <a:off x="91440" y="77760"/>
            <a:ext cx="9871560" cy="8330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4400" spc="-1" strike="noStrike">
                <a:solidFill>
                  <a:srgbClr val="000000"/>
                </a:solidFill>
                <a:latin typeface="Arial"/>
                <a:ea typeface="Arial"/>
              </a:rPr>
              <a:t>Ressources Humaines IN2P3 en 2019</a:t>
            </a:r>
            <a:endParaRPr b="0" lang="en-US" sz="4400" spc="-1" strike="noStrike">
              <a:latin typeface="Arial"/>
            </a:endParaRPr>
          </a:p>
        </p:txBody>
      </p:sp>
      <p:graphicFrame>
        <p:nvGraphicFramePr>
          <p:cNvPr id="394" name="Table 2"/>
          <p:cNvGraphicFramePr/>
          <p:nvPr/>
        </p:nvGraphicFramePr>
        <p:xfrm>
          <a:off x="435960" y="1301760"/>
          <a:ext cx="9344520" cy="3666240"/>
        </p:xfrm>
        <a:graphic>
          <a:graphicData uri="http://schemas.openxmlformats.org/drawingml/2006/table">
            <a:tbl>
              <a:tblPr/>
              <a:tblGrid>
                <a:gridCol w="933840"/>
                <a:gridCol w="1211040"/>
                <a:gridCol w="898920"/>
                <a:gridCol w="1117800"/>
                <a:gridCol w="1059840"/>
                <a:gridCol w="771840"/>
                <a:gridCol w="875880"/>
                <a:gridCol w="875520"/>
                <a:gridCol w="833400"/>
                <a:gridCol w="766800"/>
              </a:tblGrid>
              <a:tr h="852840">
                <a:tc>
                  <a:txBody>
                    <a:bodyPr lIns="91080" rIns="91080"/>
                    <a:p>
                      <a:pPr algn="ctr">
                        <a:lnSpc>
                          <a:spcPct val="100000"/>
                        </a:lnSpc>
                      </a:pPr>
                      <a:r>
                        <a:rPr b="0" lang="en-US" sz="1800" spc="-1" strike="noStrike">
                          <a:latin typeface="Arial"/>
                          <a:ea typeface="Arial"/>
                        </a:rPr>
                        <a:t>Labo.</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latin typeface="Arial"/>
                          <a:ea typeface="Arial"/>
                        </a:rPr>
                        <a:t>Resp.</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latin typeface="Arial"/>
                          <a:ea typeface="Arial"/>
                        </a:rPr>
                        <a:t>Cher.</a:t>
                      </a:r>
                      <a:endParaRPr b="0" lang="en-US" sz="1800" spc="-1" strike="noStrike">
                        <a:latin typeface="Arial"/>
                      </a:endParaRPr>
                    </a:p>
                    <a:p>
                      <a:pPr algn="ctr">
                        <a:lnSpc>
                          <a:spcPct val="100000"/>
                        </a:lnSpc>
                      </a:pPr>
                      <a:r>
                        <a:rPr b="0" lang="en-US" sz="1800" spc="-1" strike="noStrike">
                          <a:latin typeface="Arial"/>
                          <a:ea typeface="Arial"/>
                        </a:rPr>
                        <a:t>(Nb  / ETP)</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latin typeface="Arial"/>
                          <a:ea typeface="Arial"/>
                        </a:rPr>
                        <a:t>Enseig.- Cher.</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latin typeface="Arial"/>
                          <a:ea typeface="Arial"/>
                        </a:rPr>
                        <a:t>Ingén. - </a:t>
                      </a:r>
                      <a:endParaRPr b="0" lang="en-US" sz="1800" spc="-1" strike="noStrike">
                        <a:latin typeface="Arial"/>
                      </a:endParaRPr>
                    </a:p>
                    <a:p>
                      <a:pPr algn="ctr">
                        <a:lnSpc>
                          <a:spcPct val="100000"/>
                        </a:lnSpc>
                      </a:pPr>
                      <a:r>
                        <a:rPr b="0" lang="en-US" sz="1800" spc="-1" strike="noStrike">
                          <a:latin typeface="Arial"/>
                          <a:ea typeface="Arial"/>
                        </a:rPr>
                        <a:t>Cher. (*)</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latin typeface="Arial"/>
                          <a:ea typeface="Arial"/>
                        </a:rPr>
                        <a:t>Post-doc.</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latin typeface="Arial"/>
                          <a:ea typeface="Arial"/>
                        </a:rPr>
                        <a:t>Doct.</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latin typeface="Arial"/>
                          <a:ea typeface="Arial"/>
                        </a:rPr>
                        <a:t>IR</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latin typeface="Arial"/>
                          <a:ea typeface="Arial"/>
                        </a:rPr>
                        <a:t>Ing. </a:t>
                      </a:r>
                      <a:endParaRPr b="0" lang="en-US" sz="1800" spc="-1" strike="noStrike">
                        <a:latin typeface="Arial"/>
                      </a:endParaRPr>
                    </a:p>
                    <a:p>
                      <a:pPr algn="ctr">
                        <a:lnSpc>
                          <a:spcPct val="100000"/>
                        </a:lnSpc>
                      </a:pPr>
                      <a:r>
                        <a:rPr b="0" lang="en-US" sz="1800" spc="-1" strike="noStrike">
                          <a:latin typeface="Arial"/>
                          <a:ea typeface="Arial"/>
                        </a:rPr>
                        <a:t>&amp;</a:t>
                      </a:r>
                      <a:endParaRPr b="0" lang="en-US" sz="1800" spc="-1" strike="noStrike">
                        <a:latin typeface="Arial"/>
                      </a:endParaRPr>
                    </a:p>
                    <a:p>
                      <a:pPr algn="ctr">
                        <a:lnSpc>
                          <a:spcPct val="100000"/>
                        </a:lnSpc>
                      </a:pPr>
                      <a:r>
                        <a:rPr b="0" lang="en-US" sz="1800" spc="-1" strike="noStrike">
                          <a:latin typeface="Arial"/>
                          <a:ea typeface="Arial"/>
                        </a:rPr>
                        <a:t>Tech.</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latin typeface="Arial"/>
                          <a:ea typeface="Arial"/>
                        </a:rPr>
                        <a:t>CDD IT</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r>
              <a:tr h="562320">
                <a:tc>
                  <a:txBody>
                    <a:bodyPr lIns="91080" rIns="91080"/>
                    <a:p>
                      <a:pPr algn="ctr">
                        <a:lnSpc>
                          <a:spcPct val="100000"/>
                        </a:lnSpc>
                      </a:pPr>
                      <a:r>
                        <a:rPr b="0" lang="en-US" sz="1800" spc="-1" strike="noStrike">
                          <a:latin typeface="Arial"/>
                          <a:ea typeface="DejaVu Sans"/>
                        </a:rPr>
                        <a:t>APC</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Yannick Giraud-Héraud</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Arial"/>
                        </a:rPr>
                        <a:t>4 / 2,2</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Arial"/>
                        </a:rPr>
                        <a:t>1 /  0,4</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3 / 0,9</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0</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2 / 1,5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2 / 0,6</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2 / 0,6</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2 / 2</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62320">
                <a:tc>
                  <a:txBody>
                    <a:bodyPr lIns="91080" rIns="91080"/>
                    <a:p>
                      <a:pPr algn="ctr">
                        <a:lnSpc>
                          <a:spcPct val="100000"/>
                        </a:lnSpc>
                      </a:pPr>
                      <a:r>
                        <a:rPr b="0" lang="en-US" sz="1800" spc="-1" strike="noStrike">
                          <a:latin typeface="Arial"/>
                          <a:ea typeface="Arial"/>
                        </a:rPr>
                        <a:t>CPPM</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Stephanie Escoffier</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latin typeface="Arial"/>
                          <a:ea typeface="Arial"/>
                        </a:rPr>
                        <a:t>4 / 1.0</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latin typeface="Arial"/>
                          <a:ea typeface="Arial"/>
                        </a:rPr>
                        <a:t>2 / 0.75</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latin typeface="Arial"/>
                          <a:ea typeface="Arial"/>
                        </a:rPr>
                        <a:t>3 / 2.67</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latin typeface="Arial"/>
                          <a:ea typeface="Arial"/>
                        </a:rPr>
                        <a:t>2 / 1.3</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latin typeface="Arial"/>
                          <a:ea typeface="Arial"/>
                        </a:rPr>
                        <a:t>2 / 1.5</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latin typeface="Arial"/>
                          <a:ea typeface="Arial"/>
                        </a:rPr>
                        <a:t>5 / 2.4</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latin typeface="Arial"/>
                          <a:ea typeface="Arial"/>
                        </a:rPr>
                        <a:t>3 / 0.8</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latin typeface="Arial"/>
                          <a:ea typeface="Arial"/>
                        </a:rPr>
                        <a:t>3 / 2.5</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62320">
                <a:tc>
                  <a:txBody>
                    <a:bodyPr lIns="91080" rIns="91080"/>
                    <a:p>
                      <a:pPr algn="ctr">
                        <a:lnSpc>
                          <a:spcPct val="100000"/>
                        </a:lnSpc>
                      </a:pPr>
                      <a:r>
                        <a:rPr b="0" lang="en-US" sz="1800" spc="-1" strike="noStrike">
                          <a:latin typeface="Arial"/>
                          <a:ea typeface="Arial"/>
                        </a:rPr>
                        <a:t>IPNL</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Yannick Copin</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1 / 0.2</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3 / 1.5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1/1</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1/0.1</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1/1</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1 / 0.4</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1/1</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62320">
                <a:tc>
                  <a:txBody>
                    <a:bodyPr lIns="91080" rIns="91080"/>
                    <a:p>
                      <a:pPr algn="ctr">
                        <a:lnSpc>
                          <a:spcPct val="100000"/>
                        </a:lnSpc>
                      </a:pPr>
                      <a:r>
                        <a:rPr b="0" lang="en-US" sz="1800" spc="-1" strike="noStrike">
                          <a:latin typeface="Arial"/>
                          <a:ea typeface="DejaVu Sans"/>
                        </a:rPr>
                        <a:t>LPSC</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Juan Macias-Perez</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latin typeface="Arial"/>
                        </a:rPr>
                        <a:t>2/0.5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latin typeface="Arial"/>
                        </a:rPr>
                        <a:t>1/1</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latin typeface="Arial"/>
                        </a:rPr>
                        <a:t>2/0.2</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latin typeface="Arial"/>
                        </a:rPr>
                        <a:t>2/0.2</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64480">
                <a:tc>
                  <a:txBody>
                    <a:bodyPr lIns="91080" rIns="91080"/>
                    <a:p>
                      <a:pPr algn="ctr">
                        <a:lnSpc>
                          <a:spcPct val="100000"/>
                        </a:lnSpc>
                      </a:pPr>
                      <a:r>
                        <a:rPr b="0" lang="en-US" sz="1800" spc="-1" strike="noStrike">
                          <a:latin typeface="Arial"/>
                          <a:ea typeface="Arial"/>
                        </a:rPr>
                        <a:t>Total</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000000"/>
                    </a:solidFill>
                  </a:tcPr>
                </a:tc>
                <a:tc>
                  <a:txBody>
                    <a:bodyPr lIns="91080" rIns="91080"/>
                    <a:p>
                      <a:r>
                        <a:rPr b="0" lang="en-US" sz="1800" spc="-1" strike="noStrike">
                          <a:latin typeface="Arial"/>
                        </a:rPr>
                        <a:t>11 /3.9</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6 / 2.65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7 / 4.57</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2/ 1.3</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6 / 4.1</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10/4.2</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8 / 2</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6/ 5.5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bl>
          </a:graphicData>
        </a:graphic>
      </p:graphicFrame>
      <p:sp>
        <p:nvSpPr>
          <p:cNvPr id="395" name="CustomShape 3"/>
          <p:cNvSpPr/>
          <p:nvPr/>
        </p:nvSpPr>
        <p:spPr>
          <a:xfrm>
            <a:off x="9339480" y="6853320"/>
            <a:ext cx="597240" cy="569880"/>
          </a:xfrm>
          <a:prstGeom prst="rect">
            <a:avLst/>
          </a:prstGeom>
          <a:noFill/>
          <a:ln>
            <a:noFill/>
          </a:ln>
        </p:spPr>
        <p:style>
          <a:lnRef idx="0"/>
          <a:fillRef idx="0"/>
          <a:effectRef idx="0"/>
          <a:fontRef idx="minor"/>
        </p:style>
      </p:sp>
      <p:sp>
        <p:nvSpPr>
          <p:cNvPr id="396" name="CustomShape 4"/>
          <p:cNvSpPr/>
          <p:nvPr/>
        </p:nvSpPr>
        <p:spPr>
          <a:xfrm>
            <a:off x="604800" y="6719400"/>
            <a:ext cx="6746400" cy="435600"/>
          </a:xfrm>
          <a:prstGeom prst="rect">
            <a:avLst/>
          </a:prstGeom>
          <a:noFill/>
          <a:ln>
            <a:noFill/>
          </a:ln>
        </p:spPr>
        <p:style>
          <a:lnRef idx="0"/>
          <a:fillRef idx="0"/>
          <a:effectRef idx="0"/>
          <a:fontRef idx="minor"/>
        </p:style>
        <p:txBody>
          <a:bodyPr lIns="90000" rIns="90000" tIns="45000" bIns="45000"/>
          <a:p>
            <a:pPr>
              <a:lnSpc>
                <a:spcPct val="100000"/>
              </a:lnSpc>
            </a:pPr>
            <a:r>
              <a:rPr b="0" lang="en-US" sz="1500" spc="-1" strike="noStrike">
                <a:solidFill>
                  <a:srgbClr val="000000"/>
                </a:solidFill>
                <a:latin typeface="Arial"/>
                <a:ea typeface="DejaVu Sans"/>
              </a:rPr>
              <a:t>(*) Ingénieurs ayant un doctorat</a:t>
            </a:r>
            <a:endParaRPr b="0" lang="en-US" sz="1500" spc="-1" strike="noStrike">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CustomShape 1"/>
          <p:cNvSpPr/>
          <p:nvPr/>
        </p:nvSpPr>
        <p:spPr>
          <a:xfrm>
            <a:off x="343800" y="84960"/>
            <a:ext cx="9391320" cy="428760"/>
          </a:xfrm>
          <a:prstGeom prst="rect">
            <a:avLst/>
          </a:prstGeom>
          <a:noFill/>
          <a:ln>
            <a:noFill/>
          </a:ln>
        </p:spPr>
        <p:style>
          <a:lnRef idx="0"/>
          <a:fillRef idx="0"/>
          <a:effectRef idx="0"/>
          <a:fontRef idx="minor"/>
        </p:style>
        <p:txBody>
          <a:bodyPr lIns="0" rIns="0" tIns="0" bIns="0" anchor="ctr"/>
          <a:p>
            <a:pPr>
              <a:lnSpc>
                <a:spcPct val="90000"/>
              </a:lnSpc>
            </a:pPr>
            <a:r>
              <a:rPr b="0" lang="en-US" sz="3600" spc="-1" strike="noStrike">
                <a:solidFill>
                  <a:srgbClr val="000000"/>
                </a:solidFill>
                <a:latin typeface="Arial"/>
                <a:ea typeface="DejaVu Sans"/>
              </a:rPr>
              <a:t>APC </a:t>
            </a:r>
            <a:endParaRPr b="0" lang="en-US" sz="3600" spc="-1" strike="noStrike">
              <a:latin typeface="Arial"/>
            </a:endParaRPr>
          </a:p>
        </p:txBody>
      </p:sp>
      <p:sp>
        <p:nvSpPr>
          <p:cNvPr id="459" name="CustomShape 2"/>
          <p:cNvSpPr/>
          <p:nvPr/>
        </p:nvSpPr>
        <p:spPr>
          <a:xfrm>
            <a:off x="127800" y="632520"/>
            <a:ext cx="9746280" cy="6126120"/>
          </a:xfrm>
          <a:prstGeom prst="rect">
            <a:avLst/>
          </a:prstGeom>
          <a:noFill/>
          <a:ln>
            <a:noFill/>
          </a:ln>
        </p:spPr>
        <p:style>
          <a:lnRef idx="0"/>
          <a:fillRef idx="0"/>
          <a:effectRef idx="0"/>
          <a:fontRef idx="minor"/>
        </p:style>
        <p:txBody>
          <a:bodyPr lIns="100800" rIns="100800" tIns="50400" bIns="50400"/>
          <a:p>
            <a:pPr marL="343080" indent="-340920">
              <a:lnSpc>
                <a:spcPct val="100000"/>
              </a:lnSpc>
              <a:buClr>
                <a:srgbClr val="ff0000"/>
              </a:buClr>
              <a:buFont typeface="Arial"/>
              <a:buChar char="•"/>
            </a:pPr>
            <a:r>
              <a:rPr b="0" lang="en-US" sz="1800" spc="-1" strike="noStrike">
                <a:solidFill>
                  <a:srgbClr val="000000"/>
                </a:solidFill>
                <a:latin typeface="Arial"/>
                <a:ea typeface="DejaVu Sans"/>
              </a:rPr>
              <a:t>SGS : </a:t>
            </a:r>
            <a:endParaRPr b="0" lang="en-US" sz="1800" spc="-1" strike="noStrike">
              <a:latin typeface="Arial"/>
            </a:endParaRPr>
          </a:p>
          <a:p>
            <a:pPr lvl="1" marL="800280" indent="-340920">
              <a:lnSpc>
                <a:spcPct val="100000"/>
              </a:lnSpc>
              <a:buClr>
                <a:srgbClr val="ff0000"/>
              </a:buClr>
              <a:buFont typeface="Arial"/>
              <a:buChar char="•"/>
            </a:pPr>
            <a:r>
              <a:rPr b="0" lang="en-US" sz="1600" spc="-1" strike="noStrike">
                <a:solidFill>
                  <a:srgbClr val="000000"/>
                </a:solidFill>
                <a:latin typeface="Arial"/>
                <a:ea typeface="DejaVu Sans"/>
              </a:rPr>
              <a:t>Activités  importantes sur la PF-EXT</a:t>
            </a:r>
            <a:endParaRPr b="0" lang="en-US" sz="1600" spc="-1" strike="noStrike">
              <a:latin typeface="Arial"/>
            </a:endParaRPr>
          </a:p>
          <a:p>
            <a:pPr lvl="2" marL="1257480" indent="-340920">
              <a:lnSpc>
                <a:spcPct val="100000"/>
              </a:lnSpc>
              <a:buClr>
                <a:srgbClr val="ff0000"/>
              </a:buClr>
              <a:buFont typeface="Arial"/>
              <a:buChar char="•"/>
            </a:pPr>
            <a:r>
              <a:rPr b="0" lang="en-US" sz="1600" spc="-1" strike="noStrike">
                <a:solidFill>
                  <a:srgbClr val="000000"/>
                </a:solidFill>
                <a:latin typeface="Arial"/>
                <a:ea typeface="DejaVu Sans"/>
              </a:rPr>
              <a:t>responsable la validation de OU-SIM-EXT (après abandon de la responsabilité SIM-EXT)</a:t>
            </a:r>
            <a:endParaRPr b="0" lang="en-US" sz="1600" spc="-1" strike="noStrike">
              <a:latin typeface="Arial"/>
            </a:endParaRPr>
          </a:p>
          <a:p>
            <a:pPr lvl="2" marL="1257480" indent="-340920">
              <a:lnSpc>
                <a:spcPct val="100000"/>
              </a:lnSpc>
              <a:buClr>
                <a:srgbClr val="ff0000"/>
              </a:buClr>
              <a:buFont typeface="Arial"/>
              <a:buChar char="•"/>
            </a:pPr>
            <a:r>
              <a:rPr b="0" lang="en-US" sz="1600" spc="-1" strike="noStrike">
                <a:solidFill>
                  <a:srgbClr val="000000"/>
                </a:solidFill>
                <a:latin typeface="Arial"/>
                <a:ea typeface="DejaVu Sans"/>
              </a:rPr>
              <a:t>responsable de OU-EXT-LSST</a:t>
            </a:r>
            <a:endParaRPr b="0" lang="en-US" sz="1600" spc="-1" strike="noStrike">
              <a:latin typeface="Arial"/>
            </a:endParaRPr>
          </a:p>
          <a:p>
            <a:pPr lvl="3" marL="1714680" indent="-340920">
              <a:lnSpc>
                <a:spcPct val="100000"/>
              </a:lnSpc>
              <a:buClr>
                <a:srgbClr val="ff0000"/>
              </a:buClr>
              <a:buFont typeface="Arial"/>
              <a:buChar char="•"/>
            </a:pPr>
            <a:r>
              <a:rPr b="0" lang="en-US" sz="1600" spc="-1" strike="noStrike">
                <a:solidFill>
                  <a:srgbClr val="000000"/>
                </a:solidFill>
                <a:latin typeface="Arial"/>
                <a:ea typeface="DejaVu Sans"/>
              </a:rPr>
              <a:t>Cette activité est une activité majeure au sein du groupe bien que les accords entre Euclid et LSST n’aient toujours pas abouti à un MOU. L’APC est en attente de la politique de données de LSST mais a relancé les dicussions.</a:t>
            </a:r>
            <a:endParaRPr b="0" lang="en-US" sz="1600" spc="-1" strike="noStrike">
              <a:latin typeface="Arial"/>
            </a:endParaRPr>
          </a:p>
          <a:p>
            <a:pPr lvl="2" marL="1257480" indent="-340920">
              <a:lnSpc>
                <a:spcPct val="100000"/>
              </a:lnSpc>
              <a:buClr>
                <a:srgbClr val="ff0000"/>
              </a:buClr>
              <a:buFont typeface="Arial"/>
              <a:buChar char="•"/>
            </a:pPr>
            <a:r>
              <a:rPr b="0" lang="en-US" sz="1600" spc="-1" strike="noStrike">
                <a:solidFill>
                  <a:srgbClr val="000000"/>
                </a:solidFill>
                <a:latin typeface="Arial"/>
                <a:ea typeface="DejaVu Sans"/>
              </a:rPr>
              <a:t>intégration, challenge</a:t>
            </a:r>
            <a:endParaRPr b="0" lang="en-US" sz="1600" spc="-1" strike="noStrike">
              <a:latin typeface="Arial"/>
            </a:endParaRPr>
          </a:p>
          <a:p>
            <a:pPr lvl="2" marL="1257480" indent="-340920">
              <a:lnSpc>
                <a:spcPct val="100000"/>
              </a:lnSpc>
              <a:buClr>
                <a:srgbClr val="ff0000"/>
              </a:buClr>
              <a:buFont typeface="Arial"/>
              <a:buChar char="•"/>
            </a:pPr>
            <a:r>
              <a:rPr b="0" lang="en-US" sz="1600" spc="-1" strike="noStrike">
                <a:solidFill>
                  <a:srgbClr val="000000"/>
                </a:solidFill>
                <a:latin typeface="Arial"/>
                <a:ea typeface="DejaVu Sans"/>
              </a:rPr>
              <a:t>participation à la CDR-SGS France en mars 2019</a:t>
            </a:r>
            <a:endParaRPr b="0" lang="en-US" sz="1600" spc="-1" strike="noStrike">
              <a:latin typeface="Arial"/>
            </a:endParaRPr>
          </a:p>
          <a:p>
            <a:pPr lvl="1" marL="800280" indent="-340920">
              <a:lnSpc>
                <a:spcPct val="100000"/>
              </a:lnSpc>
              <a:buClr>
                <a:srgbClr val="ff0000"/>
              </a:buClr>
              <a:buFont typeface="Arial"/>
              <a:buChar char="•"/>
            </a:pPr>
            <a:r>
              <a:rPr b="0" lang="en-US" sz="1600" spc="-1" strike="noStrike">
                <a:solidFill>
                  <a:srgbClr val="000000"/>
                </a:solidFill>
                <a:latin typeface="Arial"/>
                <a:ea typeface="DejaVu Sans"/>
              </a:rPr>
              <a:t>Activités Face/SDC  avec les plateformes CODEEN, LODEEN et Dockeen</a:t>
            </a:r>
            <a:endParaRPr b="0" lang="en-US" sz="1600" spc="-1" strike="noStrike">
              <a:latin typeface="Arial"/>
            </a:endParaRPr>
          </a:p>
          <a:p>
            <a:pPr lvl="2" marL="1257480" indent="-340920">
              <a:lnSpc>
                <a:spcPct val="100000"/>
              </a:lnSpc>
              <a:buClr>
                <a:srgbClr val="ff0000"/>
              </a:buClr>
              <a:buFont typeface="Arial"/>
              <a:buChar char="•"/>
            </a:pPr>
            <a:r>
              <a:rPr b="0" lang="en-US" sz="1600" spc="-1" strike="noStrike">
                <a:solidFill>
                  <a:srgbClr val="000000"/>
                </a:solidFill>
                <a:latin typeface="Arial"/>
                <a:ea typeface="DejaVu Sans"/>
              </a:rPr>
              <a:t>Service Level Agreement sur le cloud CC-IN2P3 pour CODEEN</a:t>
            </a:r>
            <a:endParaRPr b="0" lang="en-US" sz="1600" spc="-1" strike="noStrike">
              <a:latin typeface="Arial"/>
            </a:endParaRPr>
          </a:p>
          <a:p>
            <a:pPr marL="343080" indent="-340920">
              <a:lnSpc>
                <a:spcPct val="100000"/>
              </a:lnSpc>
              <a:buClr>
                <a:srgbClr val="ff0000"/>
              </a:buClr>
              <a:buFont typeface="Arial"/>
              <a:buChar char="•"/>
            </a:pPr>
            <a:r>
              <a:rPr b="0" lang="en-US" sz="1800" spc="-1" strike="noStrike">
                <a:solidFill>
                  <a:srgbClr val="000000"/>
                </a:solidFill>
                <a:latin typeface="Arial"/>
                <a:ea typeface="DejaVu Sans"/>
              </a:rPr>
              <a:t>SDC – France : responsabilité scientifique (Ken Ganga)</a:t>
            </a:r>
            <a:endParaRPr b="0" lang="en-US" sz="1800" spc="-1" strike="noStrike">
              <a:latin typeface="Arial"/>
            </a:endParaRPr>
          </a:p>
          <a:p>
            <a:pPr marL="343080" indent="-340920">
              <a:lnSpc>
                <a:spcPct val="100000"/>
              </a:lnSpc>
              <a:buClr>
                <a:srgbClr val="ff0000"/>
              </a:buClr>
              <a:buFont typeface="Arial"/>
              <a:buChar char="•"/>
            </a:pPr>
            <a:r>
              <a:rPr b="0" lang="en-US" sz="1800" spc="-1" strike="noStrike">
                <a:solidFill>
                  <a:srgbClr val="000000"/>
                </a:solidFill>
                <a:latin typeface="Arial"/>
                <a:ea typeface="DejaVu Sans"/>
              </a:rPr>
              <a:t>Science : </a:t>
            </a:r>
            <a:endParaRPr b="0" lang="en-US" sz="1800" spc="-1" strike="noStrike">
              <a:latin typeface="Arial"/>
            </a:endParaRPr>
          </a:p>
          <a:p>
            <a:pPr lvl="1" marL="800280" indent="-340920">
              <a:lnSpc>
                <a:spcPct val="100000"/>
              </a:lnSpc>
              <a:buClr>
                <a:srgbClr val="ff0000"/>
              </a:buClr>
              <a:buFont typeface="Wingdings" charset="2"/>
              <a:buChar char=""/>
            </a:pPr>
            <a:r>
              <a:rPr b="0" lang="en-US" sz="1600" spc="-1" strike="noStrike">
                <a:solidFill>
                  <a:srgbClr val="000000"/>
                </a:solidFill>
                <a:latin typeface="Arial"/>
                <a:ea typeface="DejaVu Sans"/>
              </a:rPr>
              <a:t>une forte expertise en amas et cosmologie + expertise Planck- une thèse en cours  co-lead du SWG amas (James G. Bartlett) - organisation réunion du SWG en octobre 2019</a:t>
            </a:r>
            <a:endParaRPr b="0" lang="en-US" sz="1600" spc="-1" strike="noStrike">
              <a:latin typeface="Arial"/>
            </a:endParaRPr>
          </a:p>
          <a:p>
            <a:pPr lvl="1" marL="800280" indent="-340920">
              <a:lnSpc>
                <a:spcPct val="100000"/>
              </a:lnSpc>
              <a:buClr>
                <a:srgbClr val="ff0000"/>
              </a:buClr>
              <a:buFont typeface="Wingdings" charset="2"/>
              <a:buChar char=""/>
            </a:pPr>
            <a:r>
              <a:rPr b="0" lang="en-US" sz="1600" spc="-1" strike="noStrike">
                <a:solidFill>
                  <a:srgbClr val="000000"/>
                </a:solidFill>
                <a:latin typeface="Arial"/>
                <a:ea typeface="DejaVu Sans"/>
              </a:rPr>
              <a:t>développement sondes croisées CMB – Grandes structures</a:t>
            </a:r>
            <a:endParaRPr b="0" lang="en-US" sz="1600" spc="-1" strike="noStrike">
              <a:latin typeface="Arial"/>
            </a:endParaRPr>
          </a:p>
          <a:p>
            <a:pPr lvl="1" marL="800280" indent="-340920">
              <a:lnSpc>
                <a:spcPct val="100000"/>
              </a:lnSpc>
              <a:buClr>
                <a:srgbClr val="ff0000"/>
              </a:buClr>
              <a:buFont typeface="Wingdings" charset="2"/>
              <a:buChar char=""/>
            </a:pPr>
            <a:r>
              <a:rPr b="0" lang="en-US" sz="1600" spc="-1" strike="noStrike">
                <a:solidFill>
                  <a:srgbClr val="000000"/>
                </a:solidFill>
                <a:latin typeface="Arial"/>
                <a:ea typeface="DejaVu Sans"/>
              </a:rPr>
              <a:t>Participation à la proposition de Key Project – IN2P3 : « Census of the Cosmic Web » </a:t>
            </a:r>
            <a:endParaRPr b="0" lang="en-US" sz="1600" spc="-1" strike="noStrike">
              <a:latin typeface="Arial"/>
            </a:endParaRPr>
          </a:p>
          <a:p>
            <a:pPr marL="343080" indent="-340920">
              <a:lnSpc>
                <a:spcPct val="100000"/>
              </a:lnSpc>
              <a:buClr>
                <a:srgbClr val="ff0000"/>
              </a:buClr>
              <a:buFont typeface="Arial"/>
              <a:buChar char="•"/>
            </a:pPr>
            <a:r>
              <a:rPr b="0" lang="en-US" sz="1800" spc="-1" strike="noStrike">
                <a:solidFill>
                  <a:srgbClr val="000000"/>
                </a:solidFill>
                <a:latin typeface="Arial"/>
                <a:ea typeface="DejaVu Sans"/>
              </a:rPr>
              <a:t>6 ETP dont :</a:t>
            </a:r>
            <a:endParaRPr b="0" lang="en-US" sz="1800" spc="-1" strike="noStrike">
              <a:latin typeface="Arial"/>
            </a:endParaRPr>
          </a:p>
          <a:p>
            <a:pPr lvl="1" marL="800280" indent="-340920">
              <a:lnSpc>
                <a:spcPct val="100000"/>
              </a:lnSpc>
              <a:buClr>
                <a:srgbClr val="ff0000"/>
              </a:buClr>
              <a:buFont typeface="Arial"/>
              <a:buChar char="•"/>
            </a:pPr>
            <a:r>
              <a:rPr b="0" lang="en-US" sz="1600" spc="-1" strike="noStrike">
                <a:solidFill>
                  <a:srgbClr val="000000"/>
                </a:solidFill>
                <a:latin typeface="Arial"/>
                <a:ea typeface="DejaVu Sans"/>
              </a:rPr>
              <a:t>4 ETP permanents</a:t>
            </a:r>
            <a:endParaRPr b="0" lang="en-US" sz="1600" spc="-1" strike="noStrike">
              <a:latin typeface="Arial"/>
            </a:endParaRPr>
          </a:p>
          <a:p>
            <a:pPr lvl="1" marL="800280" indent="-340920">
              <a:lnSpc>
                <a:spcPct val="100000"/>
              </a:lnSpc>
              <a:buClr>
                <a:srgbClr val="ff0000"/>
              </a:buClr>
              <a:buFont typeface="Arial"/>
              <a:buChar char="•"/>
            </a:pPr>
            <a:r>
              <a:rPr b="0" lang="en-US" sz="1600" spc="-1" strike="noStrike">
                <a:solidFill>
                  <a:srgbClr val="000000"/>
                </a:solidFill>
                <a:latin typeface="Arial"/>
                <a:ea typeface="DejaVu Sans"/>
              </a:rPr>
              <a:t>2 CDD CNES dont un en cours de renouvellement  difficile de trouver un candidat</a:t>
            </a:r>
            <a:endParaRPr b="0" lang="en-US" sz="1600" spc="-1" strike="noStrike">
              <a:latin typeface="Arial"/>
            </a:endParaRPr>
          </a:p>
          <a:p>
            <a:pPr lvl="1" marL="800280" indent="-340920">
              <a:lnSpc>
                <a:spcPct val="100000"/>
              </a:lnSpc>
              <a:buClr>
                <a:srgbClr val="ff0000"/>
              </a:buClr>
              <a:buFont typeface="Arial"/>
              <a:buChar char="•"/>
            </a:pPr>
            <a:r>
              <a:rPr b="0" lang="en-US" sz="1600" spc="-1" strike="noStrike">
                <a:solidFill>
                  <a:srgbClr val="000000"/>
                </a:solidFill>
                <a:latin typeface="Arial"/>
                <a:ea typeface="DejaVu Sans"/>
              </a:rPr>
              <a:t>1 doctorant financé CNES/IN2P3 (début 01/10/2017) </a:t>
            </a:r>
            <a:endParaRPr b="0" lang="en-US" sz="1600" spc="-1" strike="noStrike">
              <a:latin typeface="Arial"/>
            </a:endParaRPr>
          </a:p>
          <a:p>
            <a:pPr lvl="1" marL="800280" indent="-340920">
              <a:lnSpc>
                <a:spcPct val="100000"/>
              </a:lnSpc>
              <a:buClr>
                <a:srgbClr val="ff0000"/>
              </a:buClr>
              <a:buFont typeface="Arial"/>
              <a:buChar char="•"/>
            </a:pPr>
            <a:r>
              <a:rPr b="0" lang="en-US" sz="1600" spc="-1" strike="noStrike">
                <a:solidFill>
                  <a:srgbClr val="000000"/>
                </a:solidFill>
                <a:latin typeface="Arial"/>
                <a:ea typeface="DejaVu Sans"/>
              </a:rPr>
              <a:t>1 doctorant a soutenu sa thèse le 21 juin 2019 (financement vietnamien + complément Euclid)</a:t>
            </a:r>
            <a:endParaRPr b="0" lang="en-US" sz="1600" spc="-1" strike="noStrike">
              <a:latin typeface="Arial"/>
            </a:endParaRPr>
          </a:p>
          <a:p>
            <a:pPr marL="343080" indent="-340920">
              <a:lnSpc>
                <a:spcPct val="100000"/>
              </a:lnSpc>
              <a:buClr>
                <a:srgbClr val="ff0000"/>
              </a:buClr>
              <a:buFont typeface="Arial"/>
              <a:buChar char="•"/>
            </a:pPr>
            <a:r>
              <a:rPr b="0" lang="en-US" sz="1800" spc="-1" strike="noStrike">
                <a:solidFill>
                  <a:srgbClr val="000000"/>
                </a:solidFill>
                <a:latin typeface="Arial"/>
                <a:ea typeface="DejaVu Sans"/>
              </a:rPr>
              <a:t>Demande d’un poste de chargé de recherche sur l’analyse scientifique Euclid. Priorité du laboratoire APC</a:t>
            </a:r>
            <a:endParaRPr b="0" lang="en-US" sz="1800" spc="-1" strike="noStrike">
              <a:latin typeface="Arial"/>
            </a:endParaRPr>
          </a:p>
        </p:txBody>
      </p:sp>
      <p:sp>
        <p:nvSpPr>
          <p:cNvPr id="460" name="CustomShape 3"/>
          <p:cNvSpPr/>
          <p:nvPr/>
        </p:nvSpPr>
        <p:spPr>
          <a:xfrm>
            <a:off x="718920" y="3029760"/>
            <a:ext cx="200880" cy="1196640"/>
          </a:xfrm>
          <a:prstGeom prst="rect">
            <a:avLst/>
          </a:prstGeom>
          <a:noFill/>
          <a:ln>
            <a:noFill/>
          </a:ln>
        </p:spPr>
        <p:style>
          <a:lnRef idx="0"/>
          <a:fillRef idx="0"/>
          <a:effectRef idx="0"/>
          <a:fontRef idx="minor"/>
        </p:style>
        <p:txBody>
          <a:bodyPr wrap="none" lIns="100800" rIns="100800" tIns="50400" bIns="50400" anchor="ctr"/>
          <a:p>
            <a:pPr>
              <a:lnSpc>
                <a:spcPct val="100000"/>
              </a:lnSpc>
            </a:pPr>
            <a:br/>
            <a:endParaRPr b="0" lang="en-US" sz="1800" spc="-1" strike="noStrike">
              <a:latin typeface="Arial"/>
            </a:endParaRPr>
          </a:p>
          <a:p>
            <a:pPr>
              <a:lnSpc>
                <a:spcPct val="100000"/>
              </a:lnSpc>
            </a:pPr>
            <a:br/>
            <a:endParaRPr b="0" lang="en-US" sz="1800" spc="-1" strike="noStrike">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TextShape 1"/>
          <p:cNvSpPr txBox="1"/>
          <p:nvPr/>
        </p:nvSpPr>
        <p:spPr>
          <a:xfrm>
            <a:off x="504000" y="-287280"/>
            <a:ext cx="9067680" cy="1261440"/>
          </a:xfrm>
          <a:prstGeom prst="rect">
            <a:avLst/>
          </a:prstGeom>
          <a:noFill/>
          <a:ln>
            <a:noFill/>
          </a:ln>
        </p:spPr>
        <p:txBody>
          <a:bodyPr lIns="0" rIns="0" tIns="0" bIns="0" anchor="ctr"/>
          <a:p>
            <a:endParaRPr b="0" lang="fr-FR" sz="1800" spc="-1" strike="noStrike">
              <a:solidFill>
                <a:srgbClr val="000000"/>
              </a:solidFill>
              <a:latin typeface="Arial"/>
            </a:endParaRPr>
          </a:p>
        </p:txBody>
      </p:sp>
      <p:pic>
        <p:nvPicPr>
          <p:cNvPr id="462" name="" descr=""/>
          <p:cNvPicPr/>
          <p:nvPr/>
        </p:nvPicPr>
        <p:blipFill>
          <a:blip r:embed="rId1"/>
          <a:stretch/>
        </p:blipFill>
        <p:spPr>
          <a:xfrm>
            <a:off x="-14040" y="927720"/>
            <a:ext cx="10080360" cy="567144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TextShape 1"/>
          <p:cNvSpPr txBox="1"/>
          <p:nvPr/>
        </p:nvSpPr>
        <p:spPr>
          <a:xfrm>
            <a:off x="504000" y="-287280"/>
            <a:ext cx="9067680" cy="1261440"/>
          </a:xfrm>
          <a:prstGeom prst="rect">
            <a:avLst/>
          </a:prstGeom>
          <a:noFill/>
          <a:ln>
            <a:noFill/>
          </a:ln>
        </p:spPr>
        <p:txBody>
          <a:bodyPr lIns="0" rIns="0" tIns="0" bIns="0" anchor="ctr"/>
          <a:p>
            <a:endParaRPr b="0" lang="fr-FR" sz="1800" spc="-1" strike="noStrike">
              <a:solidFill>
                <a:srgbClr val="000000"/>
              </a:solidFill>
              <a:latin typeface="Arial"/>
            </a:endParaRPr>
          </a:p>
        </p:txBody>
      </p:sp>
      <p:pic>
        <p:nvPicPr>
          <p:cNvPr id="464" name="" descr=""/>
          <p:cNvPicPr/>
          <p:nvPr/>
        </p:nvPicPr>
        <p:blipFill>
          <a:blip r:embed="rId1"/>
          <a:stretch/>
        </p:blipFill>
        <p:spPr>
          <a:xfrm>
            <a:off x="-14040" y="927720"/>
            <a:ext cx="10080360" cy="5671440"/>
          </a:xfrm>
          <a:prstGeom prst="rect">
            <a:avLst/>
          </a:prstGeom>
          <a:ln>
            <a:noFill/>
          </a:ln>
        </p:spPr>
      </p:pic>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TextShape 1"/>
          <p:cNvSpPr txBox="1"/>
          <p:nvPr/>
        </p:nvSpPr>
        <p:spPr>
          <a:xfrm>
            <a:off x="504000" y="-287280"/>
            <a:ext cx="9067680" cy="1261440"/>
          </a:xfrm>
          <a:prstGeom prst="rect">
            <a:avLst/>
          </a:prstGeom>
          <a:noFill/>
          <a:ln>
            <a:noFill/>
          </a:ln>
        </p:spPr>
        <p:txBody>
          <a:bodyPr lIns="0" rIns="0" tIns="0" bIns="0" anchor="ctr"/>
          <a:p>
            <a:endParaRPr b="0" lang="fr-FR" sz="1800" spc="-1" strike="noStrike">
              <a:solidFill>
                <a:srgbClr val="000000"/>
              </a:solidFill>
              <a:latin typeface="Arial"/>
            </a:endParaRPr>
          </a:p>
        </p:txBody>
      </p:sp>
      <p:pic>
        <p:nvPicPr>
          <p:cNvPr id="466" name="" descr=""/>
          <p:cNvPicPr/>
          <p:nvPr/>
        </p:nvPicPr>
        <p:blipFill>
          <a:blip r:embed="rId1"/>
          <a:stretch/>
        </p:blipFill>
        <p:spPr>
          <a:xfrm>
            <a:off x="-14040" y="927720"/>
            <a:ext cx="10080360" cy="5671440"/>
          </a:xfrm>
          <a:prstGeom prst="rect">
            <a:avLst/>
          </a:prstGeom>
          <a:ln>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TextShape 1"/>
          <p:cNvSpPr txBox="1"/>
          <p:nvPr/>
        </p:nvSpPr>
        <p:spPr>
          <a:xfrm>
            <a:off x="504000" y="-287280"/>
            <a:ext cx="9067680" cy="1261440"/>
          </a:xfrm>
          <a:prstGeom prst="rect">
            <a:avLst/>
          </a:prstGeom>
          <a:noFill/>
          <a:ln>
            <a:noFill/>
          </a:ln>
        </p:spPr>
        <p:txBody>
          <a:bodyPr lIns="0" rIns="0" tIns="0" bIns="0" anchor="ctr"/>
          <a:p>
            <a:endParaRPr b="0" lang="fr-FR" sz="1800" spc="-1" strike="noStrike">
              <a:solidFill>
                <a:srgbClr val="000000"/>
              </a:solidFill>
              <a:latin typeface="Arial"/>
            </a:endParaRPr>
          </a:p>
        </p:txBody>
      </p:sp>
      <p:pic>
        <p:nvPicPr>
          <p:cNvPr id="468" name="" descr=""/>
          <p:cNvPicPr/>
          <p:nvPr/>
        </p:nvPicPr>
        <p:blipFill>
          <a:blip r:embed="rId1"/>
          <a:stretch/>
        </p:blipFill>
        <p:spPr>
          <a:xfrm>
            <a:off x="-14040" y="927720"/>
            <a:ext cx="10080360" cy="5671440"/>
          </a:xfrm>
          <a:prstGeom prst="rect">
            <a:avLst/>
          </a:prstGeom>
          <a:ln>
            <a:noFill/>
          </a:ln>
        </p:spPr>
      </p:pic>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TextShape 1"/>
          <p:cNvSpPr txBox="1"/>
          <p:nvPr/>
        </p:nvSpPr>
        <p:spPr>
          <a:xfrm>
            <a:off x="504000" y="-287280"/>
            <a:ext cx="9067680" cy="1261440"/>
          </a:xfrm>
          <a:prstGeom prst="rect">
            <a:avLst/>
          </a:prstGeom>
          <a:noFill/>
          <a:ln>
            <a:noFill/>
          </a:ln>
        </p:spPr>
        <p:txBody>
          <a:bodyPr lIns="0" rIns="0" tIns="0" bIns="0" anchor="ctr"/>
          <a:p>
            <a:endParaRPr b="0" lang="fr-FR" sz="1800" spc="-1" strike="noStrike">
              <a:solidFill>
                <a:srgbClr val="000000"/>
              </a:solidFill>
              <a:latin typeface="Arial"/>
            </a:endParaRPr>
          </a:p>
        </p:txBody>
      </p:sp>
      <p:pic>
        <p:nvPicPr>
          <p:cNvPr id="470" name="" descr=""/>
          <p:cNvPicPr/>
          <p:nvPr/>
        </p:nvPicPr>
        <p:blipFill>
          <a:blip r:embed="rId1"/>
          <a:stretch/>
        </p:blipFill>
        <p:spPr>
          <a:xfrm>
            <a:off x="-14040" y="927720"/>
            <a:ext cx="10080360" cy="5671440"/>
          </a:xfrm>
          <a:prstGeom prst="rect">
            <a:avLst/>
          </a:prstGeom>
          <a:ln>
            <a:noFill/>
          </a:ln>
        </p:spPr>
      </p:pic>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TextShape 1"/>
          <p:cNvSpPr txBox="1"/>
          <p:nvPr/>
        </p:nvSpPr>
        <p:spPr>
          <a:xfrm>
            <a:off x="1008000" y="168120"/>
            <a:ext cx="6972120" cy="503640"/>
          </a:xfrm>
          <a:prstGeom prst="rect">
            <a:avLst/>
          </a:prstGeom>
          <a:noFill/>
          <a:ln>
            <a:noFill/>
          </a:ln>
        </p:spPr>
        <p:txBody>
          <a:bodyPr lIns="0" rIns="0" tIns="0" bIns="0" anchor="ctr"/>
          <a:p>
            <a:pPr algn="ctr">
              <a:lnSpc>
                <a:spcPct val="100000"/>
              </a:lnSpc>
            </a:pPr>
            <a:r>
              <a:rPr b="0" lang="fr-FR" sz="2200" spc="-1" strike="noStrike">
                <a:solidFill>
                  <a:srgbClr val="000000"/>
                </a:solidFill>
                <a:latin typeface="Arial"/>
                <a:ea typeface="ＭＳ Ｐゴシック"/>
              </a:rPr>
              <a:t> </a:t>
            </a:r>
            <a:endParaRPr b="0" lang="fr-FR" sz="2200" spc="-1" strike="noStrike">
              <a:solidFill>
                <a:srgbClr val="000000"/>
              </a:solidFill>
              <a:latin typeface="Arial"/>
            </a:endParaRPr>
          </a:p>
        </p:txBody>
      </p:sp>
      <p:sp>
        <p:nvSpPr>
          <p:cNvPr id="472" name="CustomShape 2"/>
          <p:cNvSpPr/>
          <p:nvPr/>
        </p:nvSpPr>
        <p:spPr>
          <a:xfrm>
            <a:off x="767520" y="782640"/>
            <a:ext cx="8440200" cy="898920"/>
          </a:xfrm>
          <a:prstGeom prst="rect">
            <a:avLst/>
          </a:prstGeom>
          <a:noFill/>
          <a:ln w="12600">
            <a:solidFill>
              <a:schemeClr val="accent2"/>
            </a:solidFill>
            <a:miter/>
          </a:ln>
        </p:spPr>
        <p:style>
          <a:lnRef idx="0"/>
          <a:fillRef idx="0"/>
          <a:effectRef idx="0"/>
          <a:fontRef idx="minor"/>
        </p:style>
        <p:txBody>
          <a:bodyPr lIns="37800" rIns="37800" tIns="37800" bIns="37800"/>
          <a:p>
            <a:pPr algn="ctr">
              <a:lnSpc>
                <a:spcPct val="100000"/>
              </a:lnSpc>
            </a:pPr>
            <a:r>
              <a:rPr b="1" lang="en-US" sz="3500" spc="-1" strike="noStrike">
                <a:solidFill>
                  <a:srgbClr val="c0504d"/>
                </a:solidFill>
                <a:latin typeface="Arial"/>
                <a:ea typeface="ＭＳ Ｐゴシック"/>
              </a:rPr>
              <a:t>NISP STATUS : 18th of October 2019</a:t>
            </a:r>
            <a:br/>
            <a:endParaRPr b="0" lang="en-US" sz="3500" spc="-1" strike="noStrike">
              <a:latin typeface="Arial"/>
            </a:endParaRPr>
          </a:p>
        </p:txBody>
      </p:sp>
      <p:sp>
        <p:nvSpPr>
          <p:cNvPr id="473" name="CustomShape 3"/>
          <p:cNvSpPr/>
          <p:nvPr/>
        </p:nvSpPr>
        <p:spPr>
          <a:xfrm>
            <a:off x="168120" y="7300080"/>
            <a:ext cx="9828360" cy="185400"/>
          </a:xfrm>
          <a:prstGeom prst="rect">
            <a:avLst/>
          </a:prstGeom>
          <a:noFill/>
          <a:ln w="9360">
            <a:noFill/>
          </a:ln>
        </p:spPr>
        <p:style>
          <a:lnRef idx="0"/>
          <a:fillRef idx="0"/>
          <a:effectRef idx="0"/>
          <a:fontRef idx="minor"/>
        </p:style>
        <p:txBody>
          <a:bodyPr lIns="0" rIns="0" tIns="0" bIns="0" anchor="b"/>
          <a:p>
            <a:pPr algn="just">
              <a:lnSpc>
                <a:spcPct val="100000"/>
              </a:lnSpc>
            </a:pP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T. Maciaszek on behalf of EC/NISP team</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200" spc="-1" strike="noStrike">
                <a:solidFill>
                  <a:srgbClr val="000000"/>
                </a:solidFill>
                <a:latin typeface="Calibri"/>
                <a:ea typeface="ＭＳ Ｐゴシック"/>
              </a:rPr>
              <a:t>Page : </a:t>
            </a:r>
            <a:fld id="{5B21EBE6-B9EA-4B75-95F1-25D39A71AB3C}" type="slidenum">
              <a:rPr b="0" lang="en-US" sz="1200" spc="-1" strike="noStrike">
                <a:solidFill>
                  <a:srgbClr val="000000"/>
                </a:solidFill>
                <a:latin typeface="Calibri"/>
                <a:ea typeface="ＭＳ Ｐゴシック"/>
              </a:rPr>
              <a:t>1</a:t>
            </a:fld>
            <a:endParaRPr b="0" lang="en-US" sz="1200" spc="-1" strike="noStrike">
              <a:latin typeface="Arial"/>
            </a:endParaRPr>
          </a:p>
        </p:txBody>
      </p:sp>
      <p:pic>
        <p:nvPicPr>
          <p:cNvPr id="474" name="Image 6" descr=""/>
          <p:cNvPicPr/>
          <p:nvPr/>
        </p:nvPicPr>
        <p:blipFill>
          <a:blip r:embed="rId1"/>
          <a:stretch/>
        </p:blipFill>
        <p:spPr>
          <a:xfrm>
            <a:off x="2606760" y="1775520"/>
            <a:ext cx="5160240" cy="3599640"/>
          </a:xfrm>
          <a:prstGeom prst="rect">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prst="relaxedInset" w="381000" h="114300"/>
            <a:contourClr>
              <a:srgbClr val="969696"/>
            </a:contourClr>
          </a:sp3d>
        </p:spPr>
      </p:pic>
      <p:sp>
        <p:nvSpPr>
          <p:cNvPr id="475" name="CustomShape 4"/>
          <p:cNvSpPr/>
          <p:nvPr/>
        </p:nvSpPr>
        <p:spPr>
          <a:xfrm>
            <a:off x="249120" y="5440320"/>
            <a:ext cx="9666360" cy="1816560"/>
          </a:xfrm>
          <a:prstGeom prst="round2DiagRect">
            <a:avLst>
              <a:gd name="adj1" fmla="val 16667"/>
              <a:gd name="adj2" fmla="val 0"/>
            </a:avLst>
          </a:prstGeom>
          <a:solidFill>
            <a:schemeClr val="bg2">
              <a:lumMod val="60000"/>
              <a:lumOff val="40000"/>
            </a:schemeClr>
          </a:solidFill>
          <a:ln>
            <a:noFill/>
          </a:ln>
          <a:effectLst>
            <a:outerShdw algn="bl" blurRad="50800" dir="18900000" dist="38100" rotWithShape="0">
              <a:srgbClr val="000000">
                <a:alpha val="40000"/>
              </a:srgbClr>
            </a:outerShdw>
          </a:effectLst>
        </p:spPr>
        <p:style>
          <a:lnRef idx="0">
            <a:schemeClr val="accent1"/>
          </a:lnRef>
          <a:fillRef idx="3">
            <a:schemeClr val="accent1"/>
          </a:fillRef>
          <a:effectRef idx="3">
            <a:schemeClr val="accent1"/>
          </a:effectRef>
          <a:fontRef idx="minor"/>
        </p:style>
      </p:sp>
      <p:pic>
        <p:nvPicPr>
          <p:cNvPr id="476" name="Picture 150" descr=""/>
          <p:cNvPicPr/>
          <p:nvPr/>
        </p:nvPicPr>
        <p:blipFill>
          <a:blip r:embed="rId2"/>
          <a:stretch/>
        </p:blipFill>
        <p:spPr>
          <a:xfrm>
            <a:off x="7208280" y="5771160"/>
            <a:ext cx="947880" cy="453600"/>
          </a:xfrm>
          <a:prstGeom prst="rect">
            <a:avLst/>
          </a:prstGeom>
          <a:ln w="9360">
            <a:noFill/>
          </a:ln>
        </p:spPr>
      </p:pic>
      <p:pic>
        <p:nvPicPr>
          <p:cNvPr id="477" name="Image 95" descr=""/>
          <p:cNvPicPr/>
          <p:nvPr/>
        </p:nvPicPr>
        <p:blipFill>
          <a:blip r:embed="rId3"/>
          <a:stretch/>
        </p:blipFill>
        <p:spPr>
          <a:xfrm>
            <a:off x="1600200" y="5761440"/>
            <a:ext cx="1011960" cy="473040"/>
          </a:xfrm>
          <a:prstGeom prst="rect">
            <a:avLst/>
          </a:prstGeom>
          <a:ln w="9360">
            <a:noFill/>
          </a:ln>
        </p:spPr>
      </p:pic>
      <p:pic>
        <p:nvPicPr>
          <p:cNvPr id="478" name="Picture 153" descr=""/>
          <p:cNvPicPr/>
          <p:nvPr/>
        </p:nvPicPr>
        <p:blipFill>
          <a:blip r:embed="rId4"/>
          <a:stretch/>
        </p:blipFill>
        <p:spPr>
          <a:xfrm>
            <a:off x="2603160" y="6587640"/>
            <a:ext cx="549720" cy="492480"/>
          </a:xfrm>
          <a:prstGeom prst="rect">
            <a:avLst/>
          </a:prstGeom>
          <a:ln w="9360">
            <a:noFill/>
          </a:ln>
        </p:spPr>
      </p:pic>
      <p:pic>
        <p:nvPicPr>
          <p:cNvPr id="479" name="Picture 8" descr=""/>
          <p:cNvPicPr/>
          <p:nvPr/>
        </p:nvPicPr>
        <p:blipFill>
          <a:blip r:embed="rId5"/>
          <a:stretch/>
        </p:blipFill>
        <p:spPr>
          <a:xfrm>
            <a:off x="1256760" y="6670800"/>
            <a:ext cx="1217880" cy="405000"/>
          </a:xfrm>
          <a:prstGeom prst="rect">
            <a:avLst/>
          </a:prstGeom>
          <a:ln w="9360">
            <a:noFill/>
          </a:ln>
        </p:spPr>
      </p:pic>
      <p:pic>
        <p:nvPicPr>
          <p:cNvPr id="480" name="Image 14" descr=""/>
          <p:cNvPicPr/>
          <p:nvPr/>
        </p:nvPicPr>
        <p:blipFill>
          <a:blip r:embed="rId6"/>
          <a:stretch/>
        </p:blipFill>
        <p:spPr>
          <a:xfrm>
            <a:off x="6698160" y="6524280"/>
            <a:ext cx="495000" cy="467640"/>
          </a:xfrm>
          <a:prstGeom prst="rect">
            <a:avLst/>
          </a:prstGeom>
          <a:ln>
            <a:noFill/>
          </a:ln>
        </p:spPr>
      </p:pic>
      <p:pic>
        <p:nvPicPr>
          <p:cNvPr id="481" name="Picture 152" descr=""/>
          <p:cNvPicPr/>
          <p:nvPr/>
        </p:nvPicPr>
        <p:blipFill>
          <a:blip r:embed="rId7"/>
          <a:stretch/>
        </p:blipFill>
        <p:spPr>
          <a:xfrm>
            <a:off x="3346920" y="6567120"/>
            <a:ext cx="528840" cy="502200"/>
          </a:xfrm>
          <a:prstGeom prst="rect">
            <a:avLst/>
          </a:prstGeom>
          <a:ln w="9360">
            <a:noFill/>
          </a:ln>
        </p:spPr>
      </p:pic>
      <p:sp>
        <p:nvSpPr>
          <p:cNvPr id="482" name="CustomShape 5"/>
          <p:cNvSpPr/>
          <p:nvPr/>
        </p:nvSpPr>
        <p:spPr>
          <a:xfrm>
            <a:off x="2292840" y="6983280"/>
            <a:ext cx="713880" cy="151200"/>
          </a:xfrm>
          <a:prstGeom prst="rect">
            <a:avLst/>
          </a:prstGeom>
          <a:noFill/>
          <a:ln w="9360">
            <a:noFill/>
          </a:ln>
        </p:spPr>
        <p:style>
          <a:lnRef idx="0"/>
          <a:fillRef idx="0"/>
          <a:effectRef idx="0"/>
          <a:fontRef idx="minor"/>
        </p:style>
        <p:txBody>
          <a:bodyPr lIns="90000" rIns="90000" tIns="45000" bIns="45000"/>
          <a:p>
            <a:pPr>
              <a:lnSpc>
                <a:spcPct val="100000"/>
              </a:lnSpc>
              <a:spcBef>
                <a:spcPts val="201"/>
              </a:spcBef>
            </a:pPr>
            <a:r>
              <a:rPr b="0" lang="en-US" sz="400" spc="-1" strike="noStrike">
                <a:solidFill>
                  <a:srgbClr val="000000"/>
                </a:solidFill>
                <a:latin typeface="Arial"/>
                <a:ea typeface="DejaVu Sans"/>
              </a:rPr>
              <a:t>MPIA</a:t>
            </a:r>
            <a:endParaRPr b="0" lang="en-US" sz="400" spc="-1" strike="noStrike">
              <a:latin typeface="Arial"/>
            </a:endParaRPr>
          </a:p>
        </p:txBody>
      </p:sp>
      <p:pic>
        <p:nvPicPr>
          <p:cNvPr id="483" name="Image 33" descr=""/>
          <p:cNvPicPr/>
          <p:nvPr/>
        </p:nvPicPr>
        <p:blipFill>
          <a:blip r:embed="rId8"/>
          <a:stretch/>
        </p:blipFill>
        <p:spPr>
          <a:xfrm>
            <a:off x="4898880" y="6494040"/>
            <a:ext cx="1691640" cy="528120"/>
          </a:xfrm>
          <a:prstGeom prst="rect">
            <a:avLst/>
          </a:prstGeom>
          <a:ln>
            <a:noFill/>
          </a:ln>
        </p:spPr>
      </p:pic>
      <p:pic>
        <p:nvPicPr>
          <p:cNvPr id="484" name="Image 34" descr=""/>
          <p:cNvPicPr/>
          <p:nvPr/>
        </p:nvPicPr>
        <p:blipFill>
          <a:blip r:embed="rId9"/>
          <a:stretch/>
        </p:blipFill>
        <p:spPr>
          <a:xfrm>
            <a:off x="4895280" y="6751080"/>
            <a:ext cx="1191960" cy="422640"/>
          </a:xfrm>
          <a:prstGeom prst="rect">
            <a:avLst/>
          </a:prstGeom>
          <a:ln>
            <a:noFill/>
          </a:ln>
        </p:spPr>
      </p:pic>
      <p:pic>
        <p:nvPicPr>
          <p:cNvPr id="485" name="Picture 4" descr=""/>
          <p:cNvPicPr/>
          <p:nvPr/>
        </p:nvPicPr>
        <p:blipFill>
          <a:blip r:embed="rId10"/>
          <a:stretch/>
        </p:blipFill>
        <p:spPr>
          <a:xfrm>
            <a:off x="1023480" y="5603040"/>
            <a:ext cx="544680" cy="790200"/>
          </a:xfrm>
          <a:prstGeom prst="rect">
            <a:avLst/>
          </a:prstGeom>
          <a:ln w="9360">
            <a:noFill/>
          </a:ln>
        </p:spPr>
      </p:pic>
      <p:pic>
        <p:nvPicPr>
          <p:cNvPr id="486" name="Image 31" descr=""/>
          <p:cNvPicPr/>
          <p:nvPr/>
        </p:nvPicPr>
        <p:blipFill>
          <a:blip r:embed="rId11"/>
          <a:stretch/>
        </p:blipFill>
        <p:spPr>
          <a:xfrm>
            <a:off x="6298560" y="5899320"/>
            <a:ext cx="313560" cy="273600"/>
          </a:xfrm>
          <a:prstGeom prst="rect">
            <a:avLst/>
          </a:prstGeom>
          <a:ln>
            <a:noFill/>
          </a:ln>
        </p:spPr>
      </p:pic>
      <p:pic>
        <p:nvPicPr>
          <p:cNvPr id="487" name="Image 32" descr=""/>
          <p:cNvPicPr/>
          <p:nvPr/>
        </p:nvPicPr>
        <p:blipFill>
          <a:blip r:embed="rId12"/>
          <a:stretch/>
        </p:blipFill>
        <p:spPr>
          <a:xfrm>
            <a:off x="6649200" y="5891760"/>
            <a:ext cx="492120" cy="279360"/>
          </a:xfrm>
          <a:prstGeom prst="rect">
            <a:avLst/>
          </a:prstGeom>
          <a:ln>
            <a:noFill/>
          </a:ln>
        </p:spPr>
      </p:pic>
      <p:pic>
        <p:nvPicPr>
          <p:cNvPr id="488" name="Picture 2" descr=""/>
          <p:cNvPicPr/>
          <p:nvPr/>
        </p:nvPicPr>
        <p:blipFill>
          <a:blip r:embed="rId13"/>
          <a:stretch/>
        </p:blipFill>
        <p:spPr>
          <a:xfrm>
            <a:off x="405000" y="6693480"/>
            <a:ext cx="728640" cy="363240"/>
          </a:xfrm>
          <a:prstGeom prst="rect">
            <a:avLst/>
          </a:prstGeom>
          <a:ln>
            <a:noFill/>
          </a:ln>
        </p:spPr>
      </p:pic>
      <p:pic>
        <p:nvPicPr>
          <p:cNvPr id="489" name="5adede89-45a8-4e9b-b931-3b8abba1c1f5" descr=""/>
          <p:cNvPicPr/>
          <p:nvPr/>
        </p:nvPicPr>
        <p:blipFill>
          <a:blip r:embed="rId14"/>
          <a:stretch/>
        </p:blipFill>
        <p:spPr>
          <a:xfrm>
            <a:off x="8232840" y="5851080"/>
            <a:ext cx="902160" cy="278640"/>
          </a:xfrm>
          <a:prstGeom prst="rect">
            <a:avLst/>
          </a:prstGeom>
          <a:ln>
            <a:noFill/>
          </a:ln>
        </p:spPr>
      </p:pic>
      <p:pic>
        <p:nvPicPr>
          <p:cNvPr id="490" name="Image 21" descr=""/>
          <p:cNvPicPr/>
          <p:nvPr/>
        </p:nvPicPr>
        <p:blipFill>
          <a:blip r:embed="rId15"/>
          <a:stretch/>
        </p:blipFill>
        <p:spPr>
          <a:xfrm>
            <a:off x="309600" y="5744880"/>
            <a:ext cx="710280" cy="569520"/>
          </a:xfrm>
          <a:prstGeom prst="rect">
            <a:avLst/>
          </a:prstGeom>
          <a:ln>
            <a:noFill/>
          </a:ln>
        </p:spPr>
      </p:pic>
      <p:pic>
        <p:nvPicPr>
          <p:cNvPr id="491" name="Image 22" descr=""/>
          <p:cNvPicPr/>
          <p:nvPr/>
        </p:nvPicPr>
        <p:blipFill>
          <a:blip r:embed="rId16"/>
          <a:stretch/>
        </p:blipFill>
        <p:spPr>
          <a:xfrm>
            <a:off x="2647800" y="5695200"/>
            <a:ext cx="610200" cy="622080"/>
          </a:xfrm>
          <a:prstGeom prst="rect">
            <a:avLst/>
          </a:prstGeom>
          <a:ln>
            <a:noFill/>
          </a:ln>
        </p:spPr>
      </p:pic>
      <p:pic>
        <p:nvPicPr>
          <p:cNvPr id="492" name="Image 23" descr=""/>
          <p:cNvPicPr/>
          <p:nvPr/>
        </p:nvPicPr>
        <p:blipFill>
          <a:blip r:embed="rId17"/>
          <a:stretch/>
        </p:blipFill>
        <p:spPr>
          <a:xfrm>
            <a:off x="4587120" y="5709960"/>
            <a:ext cx="616680" cy="654120"/>
          </a:xfrm>
          <a:prstGeom prst="rect">
            <a:avLst/>
          </a:prstGeom>
          <a:ln>
            <a:noFill/>
          </a:ln>
        </p:spPr>
      </p:pic>
      <p:pic>
        <p:nvPicPr>
          <p:cNvPr id="493" name="Image 125" descr=""/>
          <p:cNvPicPr/>
          <p:nvPr/>
        </p:nvPicPr>
        <p:blipFill>
          <a:blip r:embed="rId18"/>
          <a:stretch/>
        </p:blipFill>
        <p:spPr>
          <a:xfrm>
            <a:off x="5207040" y="5832720"/>
            <a:ext cx="1041120" cy="420840"/>
          </a:xfrm>
          <a:prstGeom prst="rect">
            <a:avLst/>
          </a:prstGeom>
          <a:ln w="9360">
            <a:noFill/>
          </a:ln>
        </p:spPr>
      </p:pic>
      <p:pic>
        <p:nvPicPr>
          <p:cNvPr id="494" name="Image 25" descr=""/>
          <p:cNvPicPr/>
          <p:nvPr/>
        </p:nvPicPr>
        <p:blipFill>
          <a:blip r:embed="rId19"/>
          <a:stretch/>
        </p:blipFill>
        <p:spPr>
          <a:xfrm>
            <a:off x="9160200" y="5660640"/>
            <a:ext cx="670680" cy="713880"/>
          </a:xfrm>
          <a:prstGeom prst="rect">
            <a:avLst/>
          </a:prstGeom>
          <a:ln>
            <a:noFill/>
          </a:ln>
        </p:spPr>
      </p:pic>
      <p:pic>
        <p:nvPicPr>
          <p:cNvPr id="495" name="Picture 2" descr=""/>
          <p:cNvPicPr/>
          <p:nvPr/>
        </p:nvPicPr>
        <p:blipFill>
          <a:blip r:embed="rId20"/>
          <a:stretch/>
        </p:blipFill>
        <p:spPr>
          <a:xfrm>
            <a:off x="4046040" y="6489000"/>
            <a:ext cx="718920" cy="601200"/>
          </a:xfrm>
          <a:prstGeom prst="rect">
            <a:avLst/>
          </a:prstGeom>
          <a:ln>
            <a:noFill/>
          </a:ln>
        </p:spPr>
      </p:pic>
      <p:pic>
        <p:nvPicPr>
          <p:cNvPr id="496" name="Image 27" descr=""/>
          <p:cNvPicPr/>
          <p:nvPr/>
        </p:nvPicPr>
        <p:blipFill>
          <a:blip r:embed="rId21"/>
          <a:stretch/>
        </p:blipFill>
        <p:spPr>
          <a:xfrm>
            <a:off x="7778520" y="6521760"/>
            <a:ext cx="1352880" cy="474840"/>
          </a:xfrm>
          <a:prstGeom prst="rect">
            <a:avLst/>
          </a:prstGeom>
          <a:ln>
            <a:noFill/>
          </a:ln>
        </p:spPr>
      </p:pic>
      <p:pic>
        <p:nvPicPr>
          <p:cNvPr id="497" name="Image 28" descr=""/>
          <p:cNvPicPr/>
          <p:nvPr/>
        </p:nvPicPr>
        <p:blipFill>
          <a:blip r:embed="rId22"/>
          <a:stretch/>
        </p:blipFill>
        <p:spPr>
          <a:xfrm>
            <a:off x="7276680" y="6516000"/>
            <a:ext cx="458640" cy="474840"/>
          </a:xfrm>
          <a:prstGeom prst="rect">
            <a:avLst/>
          </a:prstGeom>
          <a:ln>
            <a:noFill/>
          </a:ln>
        </p:spPr>
      </p:pic>
      <p:pic>
        <p:nvPicPr>
          <p:cNvPr id="498" name="Image 29" descr=""/>
          <p:cNvPicPr/>
          <p:nvPr/>
        </p:nvPicPr>
        <p:blipFill>
          <a:blip r:embed="rId23"/>
          <a:stretch/>
        </p:blipFill>
        <p:spPr>
          <a:xfrm>
            <a:off x="3269880" y="5695200"/>
            <a:ext cx="550800" cy="680040"/>
          </a:xfrm>
          <a:prstGeom prst="rect">
            <a:avLst/>
          </a:prstGeom>
          <a:ln>
            <a:noFill/>
          </a:ln>
        </p:spPr>
      </p:pic>
      <p:pic>
        <p:nvPicPr>
          <p:cNvPr id="499" name="Image 30" descr=""/>
          <p:cNvPicPr/>
          <p:nvPr/>
        </p:nvPicPr>
        <p:blipFill>
          <a:blip r:embed="rId24"/>
          <a:stretch/>
        </p:blipFill>
        <p:spPr>
          <a:xfrm>
            <a:off x="3853800" y="5816520"/>
            <a:ext cx="710640" cy="41832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CustomShape 1"/>
          <p:cNvSpPr/>
          <p:nvPr/>
        </p:nvSpPr>
        <p:spPr>
          <a:xfrm>
            <a:off x="0" y="706320"/>
            <a:ext cx="5712120" cy="5038920"/>
          </a:xfrm>
          <a:prstGeom prst="rect">
            <a:avLst/>
          </a:prstGeom>
          <a:noFill/>
          <a:ln>
            <a:noFill/>
          </a:ln>
        </p:spPr>
        <p:style>
          <a:lnRef idx="0"/>
          <a:fillRef idx="0"/>
          <a:effectRef idx="0"/>
          <a:fontRef idx="minor"/>
        </p:style>
        <p:txBody>
          <a:bodyPr lIns="100800" rIns="100800" tIns="50400" bIns="50400"/>
          <a:p>
            <a:pPr marL="315000" indent="-314640">
              <a:lnSpc>
                <a:spcPct val="100000"/>
              </a:lnSpc>
              <a:buClr>
                <a:srgbClr val="006600"/>
              </a:buClr>
              <a:buFont typeface="Wingdings" charset="2"/>
              <a:buChar char=""/>
            </a:pPr>
            <a:r>
              <a:rPr b="0" lang="en-US" sz="1800" spc="-1" strike="noStrike">
                <a:solidFill>
                  <a:srgbClr val="006600"/>
                </a:solidFill>
                <a:latin typeface="Arial"/>
                <a:ea typeface="DejaVu Sans"/>
              </a:rPr>
              <a:t>NISP NIOMADA FM: </a:t>
            </a:r>
            <a:endParaRPr b="0" lang="en-US" sz="1800" spc="-1" strike="noStrike">
              <a:latin typeface="Arial"/>
            </a:endParaRPr>
          </a:p>
          <a:p>
            <a:pPr lvl="1" marL="819000" indent="-314640">
              <a:lnSpc>
                <a:spcPct val="100000"/>
              </a:lnSpc>
              <a:buClr>
                <a:srgbClr val="c0504d"/>
              </a:buClr>
              <a:buFont typeface="Courier New"/>
              <a:buChar char="o"/>
            </a:pPr>
            <a:r>
              <a:rPr b="0" lang="en-US" sz="1800" spc="-1" strike="noStrike">
                <a:solidFill>
                  <a:srgbClr val="c0504d"/>
                </a:solidFill>
                <a:latin typeface="Arial"/>
                <a:ea typeface="DejaVu Sans"/>
              </a:rPr>
              <a:t>COMPLETE</a:t>
            </a:r>
            <a:endParaRPr b="0" lang="en-US" sz="1800" spc="-1" strike="noStrike">
              <a:latin typeface="Arial"/>
            </a:endParaRPr>
          </a:p>
          <a:p>
            <a:pPr lvl="1" marL="819000" indent="-314640">
              <a:lnSpc>
                <a:spcPct val="100000"/>
              </a:lnSpc>
              <a:buClr>
                <a:srgbClr val="c0504d"/>
              </a:buClr>
              <a:buFont typeface="Courier New"/>
              <a:buChar char="o"/>
            </a:pPr>
            <a:r>
              <a:rPr b="0" lang="en-US" sz="1800" spc="-1" strike="noStrike">
                <a:solidFill>
                  <a:srgbClr val="c0504d"/>
                </a:solidFill>
                <a:latin typeface="Arial"/>
                <a:ea typeface="DejaVu Sans"/>
              </a:rPr>
              <a:t>Vibration successfully done at CSL end of August</a:t>
            </a:r>
            <a:endParaRPr b="0" lang="en-US" sz="1800" spc="-1" strike="noStrike">
              <a:latin typeface="Arial"/>
            </a:endParaRPr>
          </a:p>
          <a:p>
            <a:pPr lvl="1" marL="819000" indent="-314640">
              <a:lnSpc>
                <a:spcPct val="100000"/>
              </a:lnSpc>
              <a:buClr>
                <a:srgbClr val="c0504d"/>
              </a:buClr>
              <a:buFont typeface="Courier New"/>
              <a:buChar char="o"/>
            </a:pPr>
            <a:r>
              <a:rPr b="0" lang="en-US" sz="1800" spc="-1" strike="noStrike">
                <a:solidFill>
                  <a:srgbClr val="c0504d"/>
                </a:solidFill>
                <a:latin typeface="Arial"/>
                <a:ea typeface="DejaVu Sans"/>
              </a:rPr>
              <a:t>Post vibration functional test and metrology done and OK</a:t>
            </a:r>
            <a:endParaRPr b="0" lang="en-US" sz="1800" spc="-1" strike="noStrike">
              <a:latin typeface="Arial"/>
            </a:endParaRPr>
          </a:p>
          <a:p>
            <a:pPr>
              <a:lnSpc>
                <a:spcPct val="100000"/>
              </a:lnSpc>
            </a:pPr>
            <a:endParaRPr b="0" lang="en-US" sz="1800" spc="-1" strike="noStrike">
              <a:latin typeface="Arial"/>
            </a:endParaRPr>
          </a:p>
          <a:p>
            <a:pPr marL="378000" indent="-377640">
              <a:lnSpc>
                <a:spcPct val="100000"/>
              </a:lnSpc>
              <a:buClr>
                <a:srgbClr val="006600"/>
              </a:buClr>
              <a:buFont typeface="Wingdings" charset="2"/>
              <a:buChar char=""/>
            </a:pPr>
            <a:r>
              <a:rPr b="0" lang="en-US" sz="1800" spc="-1" strike="noStrike">
                <a:solidFill>
                  <a:srgbClr val="006600"/>
                </a:solidFill>
                <a:latin typeface="Arial"/>
                <a:ea typeface="DejaVu Sans"/>
              </a:rPr>
              <a:t>Data Processing Unit FM (DPU):</a:t>
            </a:r>
            <a:endParaRPr b="0" lang="en-US" sz="1800" spc="-1" strike="noStrike">
              <a:latin typeface="Arial"/>
            </a:endParaRPr>
          </a:p>
          <a:p>
            <a:pPr lvl="1" marL="882000" indent="-377640">
              <a:lnSpc>
                <a:spcPct val="100000"/>
              </a:lnSpc>
              <a:buClr>
                <a:srgbClr val="c0504d"/>
              </a:buClr>
              <a:buFont typeface="Courier New"/>
              <a:buChar char="o"/>
            </a:pPr>
            <a:r>
              <a:rPr b="0" lang="en-US" sz="1800" spc="-1" strike="noStrike">
                <a:solidFill>
                  <a:srgbClr val="c0504d"/>
                </a:solidFill>
                <a:latin typeface="Arial"/>
                <a:ea typeface="DejaVu Sans"/>
              </a:rPr>
              <a:t>FM#1 is at LAM, integrated in Erios. Coupling with 8 SCE QM done and OK</a:t>
            </a:r>
            <a:endParaRPr b="0" lang="en-US" sz="1800" spc="-1" strike="noStrike">
              <a:latin typeface="Arial"/>
            </a:endParaRPr>
          </a:p>
          <a:p>
            <a:pPr lvl="1" marL="882000" indent="-377640">
              <a:lnSpc>
                <a:spcPct val="100000"/>
              </a:lnSpc>
              <a:buClr>
                <a:srgbClr val="c0504d"/>
              </a:buClr>
              <a:buFont typeface="Courier New"/>
              <a:buChar char="o"/>
            </a:pPr>
            <a:r>
              <a:rPr b="0" lang="en-US" sz="1800" spc="-1" strike="noStrike">
                <a:solidFill>
                  <a:srgbClr val="c0504d"/>
                </a:solidFill>
                <a:latin typeface="Arial"/>
                <a:ea typeface="DejaVu Sans"/>
              </a:rPr>
              <a:t>FM#2 delivery at LAM end of October</a:t>
            </a:r>
            <a:endParaRPr b="0" lang="en-US" sz="1800" spc="-1" strike="noStrike">
              <a:latin typeface="Arial"/>
            </a:endParaRPr>
          </a:p>
          <a:p>
            <a:pPr>
              <a:lnSpc>
                <a:spcPct val="100000"/>
              </a:lnSpc>
            </a:pPr>
            <a:endParaRPr b="0" lang="en-US" sz="1800" spc="-1" strike="noStrike">
              <a:latin typeface="Arial"/>
            </a:endParaRPr>
          </a:p>
          <a:p>
            <a:pPr marL="378000" indent="-377640">
              <a:lnSpc>
                <a:spcPct val="100000"/>
              </a:lnSpc>
              <a:buClr>
                <a:srgbClr val="006600"/>
              </a:buClr>
              <a:buFont typeface="Wingdings" charset="2"/>
              <a:buChar char=""/>
            </a:pPr>
            <a:r>
              <a:rPr b="0" lang="en-US" sz="1800" spc="-1" strike="noStrike">
                <a:solidFill>
                  <a:srgbClr val="006600"/>
                </a:solidFill>
                <a:latin typeface="Arial"/>
                <a:ea typeface="DejaVu Sans"/>
              </a:rPr>
              <a:t>Instrument Control Unit FM (ICU):</a:t>
            </a:r>
            <a:endParaRPr b="0" lang="en-US" sz="1800" spc="-1" strike="noStrike">
              <a:latin typeface="Arial"/>
            </a:endParaRPr>
          </a:p>
          <a:p>
            <a:pPr lvl="1" marL="819000" indent="-314640">
              <a:lnSpc>
                <a:spcPct val="100000"/>
              </a:lnSpc>
              <a:buClr>
                <a:srgbClr val="c0504d"/>
              </a:buClr>
              <a:buFont typeface="Courier New"/>
              <a:buChar char="o"/>
            </a:pPr>
            <a:r>
              <a:rPr b="0" lang="en-US" sz="1800" spc="-1" strike="noStrike">
                <a:solidFill>
                  <a:srgbClr val="c0504d"/>
                </a:solidFill>
                <a:latin typeface="Arial"/>
                <a:ea typeface="DejaVu Sans"/>
              </a:rPr>
              <a:t>Delivered at LAM on 7th of October</a:t>
            </a:r>
            <a:endParaRPr b="0" lang="en-US" sz="1800" spc="-1" strike="noStrike">
              <a:latin typeface="Arial"/>
            </a:endParaRPr>
          </a:p>
          <a:p>
            <a:pPr>
              <a:lnSpc>
                <a:spcPct val="100000"/>
              </a:lnSpc>
            </a:pPr>
            <a:endParaRPr b="0" lang="en-US" sz="1800" spc="-1" strike="noStrike">
              <a:latin typeface="Arial"/>
            </a:endParaRPr>
          </a:p>
          <a:p>
            <a:pPr marL="378000" indent="-377640">
              <a:lnSpc>
                <a:spcPct val="100000"/>
              </a:lnSpc>
              <a:buClr>
                <a:srgbClr val="006600"/>
              </a:buClr>
              <a:buFont typeface="Wingdings" charset="2"/>
              <a:buChar char=""/>
            </a:pPr>
            <a:r>
              <a:rPr b="0" lang="en-US" sz="1800" spc="-1" strike="noStrike">
                <a:solidFill>
                  <a:srgbClr val="006600"/>
                </a:solidFill>
                <a:latin typeface="Arial"/>
                <a:ea typeface="DejaVu Sans"/>
              </a:rPr>
              <a:t>ZIN FM :</a:t>
            </a:r>
            <a:endParaRPr b="0" lang="en-US" sz="1800" spc="-1" strike="noStrike">
              <a:latin typeface="Arial"/>
            </a:endParaRPr>
          </a:p>
          <a:p>
            <a:pPr lvl="1" marL="819000" indent="-314640">
              <a:lnSpc>
                <a:spcPct val="100000"/>
              </a:lnSpc>
              <a:buClr>
                <a:srgbClr val="c0504d"/>
              </a:buClr>
              <a:buFont typeface="Courier New"/>
              <a:buChar char="o"/>
            </a:pPr>
            <a:r>
              <a:rPr b="0" lang="en-US" sz="1800" spc="-1" strike="noStrike">
                <a:solidFill>
                  <a:srgbClr val="c0504d"/>
                </a:solidFill>
                <a:latin typeface="Arial"/>
                <a:ea typeface="DejaVu Sans"/>
              </a:rPr>
              <a:t>Delivered just in time for the NIOMADA integration</a:t>
            </a:r>
            <a:endParaRPr b="0" lang="en-US" sz="1800" spc="-1" strike="noStrike">
              <a:latin typeface="Arial"/>
            </a:endParaRPr>
          </a:p>
        </p:txBody>
      </p:sp>
      <p:pic>
        <p:nvPicPr>
          <p:cNvPr id="501" name="Image 3" descr=""/>
          <p:cNvPicPr/>
          <p:nvPr/>
        </p:nvPicPr>
        <p:blipFill>
          <a:blip r:embed="rId1"/>
          <a:stretch/>
        </p:blipFill>
        <p:spPr>
          <a:xfrm>
            <a:off x="5744520" y="839880"/>
            <a:ext cx="4255920" cy="3191400"/>
          </a:xfrm>
          <a:prstGeom prst="rect">
            <a:avLst/>
          </a:prstGeom>
          <a:ln>
            <a:noFill/>
          </a:ln>
        </p:spPr>
      </p:pic>
      <p:pic>
        <p:nvPicPr>
          <p:cNvPr id="502" name="Image 5" descr=""/>
          <p:cNvPicPr/>
          <p:nvPr/>
        </p:nvPicPr>
        <p:blipFill>
          <a:blip r:embed="rId2"/>
          <a:stretch/>
        </p:blipFill>
        <p:spPr>
          <a:xfrm>
            <a:off x="5647680" y="4163040"/>
            <a:ext cx="4367880" cy="3275640"/>
          </a:xfrm>
          <a:prstGeom prst="rect">
            <a:avLst/>
          </a:prstGeom>
          <a:ln>
            <a:noFill/>
          </a:ln>
        </p:spPr>
      </p:pic>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TextShape 1"/>
          <p:cNvSpPr txBox="1"/>
          <p:nvPr/>
        </p:nvSpPr>
        <p:spPr>
          <a:xfrm>
            <a:off x="1008000" y="168120"/>
            <a:ext cx="6972120" cy="503640"/>
          </a:xfrm>
          <a:prstGeom prst="rect">
            <a:avLst/>
          </a:prstGeom>
          <a:noFill/>
          <a:ln>
            <a:noFill/>
          </a:ln>
        </p:spPr>
        <p:txBody>
          <a:bodyPr lIns="0" rIns="0" tIns="0" bIns="0" anchor="ctr"/>
          <a:p>
            <a:pPr algn="ctr">
              <a:lnSpc>
                <a:spcPct val="100000"/>
              </a:lnSpc>
            </a:pPr>
            <a:r>
              <a:rPr b="0" lang="fr-FR" sz="2200" spc="-1" strike="noStrike">
                <a:solidFill>
                  <a:srgbClr val="000000"/>
                </a:solidFill>
                <a:latin typeface="Arial"/>
                <a:ea typeface="ＭＳ Ｐゴシック"/>
              </a:rPr>
              <a:t>NISP EM Status</a:t>
            </a:r>
            <a:endParaRPr b="0" lang="fr-FR" sz="2200" spc="-1" strike="noStrike">
              <a:solidFill>
                <a:srgbClr val="000000"/>
              </a:solidFill>
              <a:latin typeface="Arial"/>
            </a:endParaRPr>
          </a:p>
        </p:txBody>
      </p:sp>
      <p:sp>
        <p:nvSpPr>
          <p:cNvPr id="504" name="CustomShape 2"/>
          <p:cNvSpPr/>
          <p:nvPr/>
        </p:nvSpPr>
        <p:spPr>
          <a:xfrm>
            <a:off x="168120" y="7300080"/>
            <a:ext cx="9828360" cy="185400"/>
          </a:xfrm>
          <a:prstGeom prst="rect">
            <a:avLst/>
          </a:prstGeom>
          <a:noFill/>
          <a:ln w="9360">
            <a:noFill/>
          </a:ln>
        </p:spPr>
        <p:style>
          <a:lnRef idx="0"/>
          <a:fillRef idx="0"/>
          <a:effectRef idx="0"/>
          <a:fontRef idx="minor"/>
        </p:style>
        <p:txBody>
          <a:bodyPr lIns="0" rIns="0" tIns="0" bIns="0" anchor="b"/>
          <a:p>
            <a:pPr marL="457200" algn="just">
              <a:lnSpc>
                <a:spcPct val="100000"/>
              </a:lnSpc>
            </a:pP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200" spc="-1" strike="noStrike">
                <a:solidFill>
                  <a:srgbClr val="000000"/>
                </a:solidFill>
                <a:latin typeface="Calibri"/>
                <a:ea typeface="ＭＳ Ｐゴシック"/>
              </a:rPr>
              <a:t>Page : </a:t>
            </a:r>
            <a:fld id="{EADA5488-4203-4712-9050-2AA4425CD102}" type="slidenum">
              <a:rPr b="0" lang="en-US" sz="1200" spc="-1" strike="noStrike">
                <a:solidFill>
                  <a:srgbClr val="000000"/>
                </a:solidFill>
                <a:latin typeface="Calibri"/>
                <a:ea typeface="ＭＳ Ｐゴシック"/>
              </a:rPr>
              <a:t>&lt;number&gt;</a:t>
            </a:fld>
            <a:endParaRPr b="0" lang="en-US" sz="1200" spc="-1" strike="noStrike">
              <a:latin typeface="Arial"/>
            </a:endParaRPr>
          </a:p>
        </p:txBody>
      </p:sp>
      <p:sp>
        <p:nvSpPr>
          <p:cNvPr id="505" name="CustomShape 3"/>
          <p:cNvSpPr/>
          <p:nvPr/>
        </p:nvSpPr>
        <p:spPr>
          <a:xfrm>
            <a:off x="168120" y="839880"/>
            <a:ext cx="9576360" cy="2295720"/>
          </a:xfrm>
          <a:prstGeom prst="rect">
            <a:avLst/>
          </a:prstGeom>
          <a:noFill/>
          <a:ln>
            <a:noFill/>
          </a:ln>
        </p:spPr>
        <p:style>
          <a:lnRef idx="0"/>
          <a:fillRef idx="0"/>
          <a:effectRef idx="0"/>
          <a:fontRef idx="minor"/>
        </p:style>
        <p:txBody>
          <a:bodyPr lIns="100800" rIns="100800" tIns="50400" bIns="50400"/>
          <a:p>
            <a:pPr marL="378000" indent="-377640">
              <a:lnSpc>
                <a:spcPct val="100000"/>
              </a:lnSpc>
              <a:buClr>
                <a:srgbClr val="7030a0"/>
              </a:buClr>
              <a:buFont typeface="Wingdings" charset="2"/>
              <a:buChar char=""/>
            </a:pPr>
            <a:r>
              <a:rPr b="0" lang="en-US" sz="1800" spc="-1" strike="noStrike">
                <a:solidFill>
                  <a:srgbClr val="7030a0"/>
                </a:solidFill>
                <a:latin typeface="Arial"/>
                <a:ea typeface="DejaVu Sans"/>
              </a:rPr>
              <a:t>NISP EM (Engineering Model) TV:</a:t>
            </a:r>
            <a:endParaRPr b="0" lang="en-US" sz="1800" spc="-1" strike="noStrike">
              <a:latin typeface="Arial"/>
            </a:endParaRPr>
          </a:p>
          <a:p>
            <a:pPr lvl="1" marL="882000" indent="-377640">
              <a:lnSpc>
                <a:spcPct val="100000"/>
              </a:lnSpc>
              <a:buClr>
                <a:srgbClr val="f79646"/>
              </a:buClr>
              <a:buFont typeface="Wingdings" charset="2"/>
              <a:buChar char=""/>
            </a:pPr>
            <a:r>
              <a:rPr b="0" lang="en-US" sz="1800" spc="-1" strike="noStrike">
                <a:solidFill>
                  <a:srgbClr val="f79646"/>
                </a:solidFill>
                <a:latin typeface="Arial"/>
                <a:ea typeface="DejaVu Sans"/>
              </a:rPr>
              <a:t>The NISP EM TV : 2 tests done during April and July</a:t>
            </a:r>
            <a:endParaRPr b="0" lang="en-US" sz="1800" spc="-1" strike="noStrike">
              <a:latin typeface="Arial"/>
            </a:endParaRPr>
          </a:p>
          <a:p>
            <a:pPr lvl="2" marL="1386000" indent="-377640">
              <a:lnSpc>
                <a:spcPct val="100000"/>
              </a:lnSpc>
              <a:buClr>
                <a:srgbClr val="f79646"/>
              </a:buClr>
              <a:buFont typeface="Courier New"/>
              <a:buChar char="o"/>
            </a:pPr>
            <a:r>
              <a:rPr b="0" lang="en-US" sz="1800" spc="-1" strike="noStrike">
                <a:solidFill>
                  <a:srgbClr val="f79646"/>
                </a:solidFill>
                <a:latin typeface="Arial"/>
                <a:ea typeface="DejaVu Sans"/>
              </a:rPr>
              <a:t>NISP is working quite well in nominal configuration (with one DPU and 6 detectors)</a:t>
            </a:r>
            <a:endParaRPr b="0" lang="en-US" sz="1800" spc="-1" strike="noStrike">
              <a:latin typeface="Arial"/>
            </a:endParaRPr>
          </a:p>
          <a:p>
            <a:pPr lvl="2" marL="1386000" indent="-377640">
              <a:lnSpc>
                <a:spcPct val="100000"/>
              </a:lnSpc>
              <a:buClr>
                <a:srgbClr val="f79646"/>
              </a:buClr>
              <a:buFont typeface="Courier New"/>
              <a:buChar char="o"/>
            </a:pPr>
            <a:r>
              <a:rPr b="0" lang="en-US" sz="1800" spc="-1" strike="noStrike">
                <a:solidFill>
                  <a:srgbClr val="f79646"/>
                </a:solidFill>
                <a:latin typeface="Arial"/>
                <a:ea typeface="DejaVu Sans"/>
              </a:rPr>
              <a:t>Detector performances are as good as expected (only 6 SCE were connected to the DPU EQM). Good noise, good dark, no unexpected perturbation, no EMC perturbation on the images during CS test (ICU &amp; DPU)</a:t>
            </a:r>
            <a:endParaRPr b="0" lang="en-US" sz="1800" spc="-1" strike="noStrike">
              <a:latin typeface="Arial"/>
            </a:endParaRPr>
          </a:p>
          <a:p>
            <a:pPr>
              <a:lnSpc>
                <a:spcPct val="100000"/>
              </a:lnSpc>
            </a:pPr>
            <a:endParaRPr b="0" lang="en-US" sz="1800" spc="-1" strike="noStrike">
              <a:latin typeface="Arial"/>
            </a:endParaRPr>
          </a:p>
        </p:txBody>
      </p:sp>
      <p:pic>
        <p:nvPicPr>
          <p:cNvPr id="506" name="Image 8" descr=""/>
          <p:cNvPicPr/>
          <p:nvPr/>
        </p:nvPicPr>
        <p:blipFill>
          <a:blip r:embed="rId1"/>
          <a:stretch/>
        </p:blipFill>
        <p:spPr>
          <a:xfrm>
            <a:off x="5880240" y="3377160"/>
            <a:ext cx="3024000" cy="4031640"/>
          </a:xfrm>
          <a:prstGeom prst="rect">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prst="relaxedInset" w="381000" h="114300"/>
            <a:contourClr>
              <a:srgbClr val="969696"/>
            </a:contourClr>
          </a:sp3d>
        </p:spPr>
      </p:pic>
      <p:pic>
        <p:nvPicPr>
          <p:cNvPr id="507" name="Image 12" descr=""/>
          <p:cNvPicPr/>
          <p:nvPr/>
        </p:nvPicPr>
        <p:blipFill>
          <a:blip r:embed="rId2"/>
          <a:stretch/>
        </p:blipFill>
        <p:spPr>
          <a:xfrm>
            <a:off x="756000" y="3467160"/>
            <a:ext cx="2939760" cy="3919320"/>
          </a:xfrm>
          <a:prstGeom prst="rect">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prst="relaxedInset" w="381000" h="114300"/>
            <a:contourClr>
              <a:srgbClr val="969696"/>
            </a:contourClr>
          </a:sp3d>
        </p:spPr>
      </p:pic>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TextShape 1"/>
          <p:cNvSpPr txBox="1"/>
          <p:nvPr/>
        </p:nvSpPr>
        <p:spPr>
          <a:xfrm>
            <a:off x="1008000" y="168120"/>
            <a:ext cx="6972120" cy="503640"/>
          </a:xfrm>
          <a:prstGeom prst="rect">
            <a:avLst/>
          </a:prstGeom>
          <a:noFill/>
          <a:ln>
            <a:noFill/>
          </a:ln>
        </p:spPr>
        <p:txBody>
          <a:bodyPr lIns="0" rIns="0" tIns="0" bIns="0" anchor="ctr"/>
          <a:p>
            <a:pPr algn="ctr">
              <a:lnSpc>
                <a:spcPct val="100000"/>
              </a:lnSpc>
            </a:pPr>
            <a:r>
              <a:rPr b="0" lang="fr-FR" sz="2200" spc="-1" strike="noStrike">
                <a:solidFill>
                  <a:srgbClr val="000000"/>
                </a:solidFill>
                <a:latin typeface="Arial"/>
                <a:ea typeface="ＭＳ Ｐゴシック"/>
              </a:rPr>
              <a:t>NISP FM Status</a:t>
            </a:r>
            <a:endParaRPr b="0" lang="fr-FR" sz="2200" spc="-1" strike="noStrike">
              <a:solidFill>
                <a:srgbClr val="000000"/>
              </a:solidFill>
              <a:latin typeface="Arial"/>
            </a:endParaRPr>
          </a:p>
        </p:txBody>
      </p:sp>
      <p:sp>
        <p:nvSpPr>
          <p:cNvPr id="509" name="CustomShape 2"/>
          <p:cNvSpPr/>
          <p:nvPr/>
        </p:nvSpPr>
        <p:spPr>
          <a:xfrm>
            <a:off x="168120" y="7300080"/>
            <a:ext cx="9828360" cy="185400"/>
          </a:xfrm>
          <a:prstGeom prst="rect">
            <a:avLst/>
          </a:prstGeom>
          <a:noFill/>
          <a:ln w="9360">
            <a:noFill/>
          </a:ln>
        </p:spPr>
        <p:style>
          <a:lnRef idx="0"/>
          <a:fillRef idx="0"/>
          <a:effectRef idx="0"/>
          <a:fontRef idx="minor"/>
        </p:style>
        <p:txBody>
          <a:bodyPr lIns="0" rIns="0" tIns="0" bIns="0" anchor="b"/>
          <a:p>
            <a:pPr marL="457200" algn="just">
              <a:lnSpc>
                <a:spcPct val="100000"/>
              </a:lnSpc>
            </a:pP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100" spc="-1" strike="noStrike">
                <a:solidFill>
                  <a:srgbClr val="000000"/>
                </a:solidFill>
                <a:latin typeface="Arial"/>
                <a:ea typeface="ＭＳ Ｐゴシック"/>
              </a:rPr>
              <a:t>	</a:t>
            </a:r>
            <a:r>
              <a:rPr b="0" lang="en-US" sz="1200" spc="-1" strike="noStrike">
                <a:solidFill>
                  <a:srgbClr val="000000"/>
                </a:solidFill>
                <a:latin typeface="Calibri"/>
                <a:ea typeface="ＭＳ Ｐゴシック"/>
              </a:rPr>
              <a:t>Page : </a:t>
            </a:r>
            <a:fld id="{73C78781-AD32-468A-B383-FC91D3A5753F}" type="slidenum">
              <a:rPr b="0" lang="en-US" sz="1200" spc="-1" strike="noStrike">
                <a:solidFill>
                  <a:srgbClr val="000000"/>
                </a:solidFill>
                <a:latin typeface="Calibri"/>
                <a:ea typeface="ＭＳ Ｐゴシック"/>
              </a:rPr>
              <a:t>&lt;number&gt;</a:t>
            </a:fld>
            <a:endParaRPr b="0" lang="en-US" sz="1200" spc="-1" strike="noStrike">
              <a:latin typeface="Arial"/>
            </a:endParaRPr>
          </a:p>
        </p:txBody>
      </p:sp>
      <p:sp>
        <p:nvSpPr>
          <p:cNvPr id="510" name="CustomShape 3"/>
          <p:cNvSpPr/>
          <p:nvPr/>
        </p:nvSpPr>
        <p:spPr>
          <a:xfrm>
            <a:off x="168120" y="839880"/>
            <a:ext cx="9576360" cy="2844360"/>
          </a:xfrm>
          <a:prstGeom prst="rect">
            <a:avLst/>
          </a:prstGeom>
          <a:noFill/>
          <a:ln>
            <a:noFill/>
          </a:ln>
        </p:spPr>
        <p:style>
          <a:lnRef idx="0"/>
          <a:fillRef idx="0"/>
          <a:effectRef idx="0"/>
          <a:fontRef idx="minor"/>
        </p:style>
        <p:txBody>
          <a:bodyPr lIns="100800" rIns="100800" tIns="50400" bIns="50400"/>
          <a:p>
            <a:pPr lvl="1" marL="378000" indent="-377640">
              <a:lnSpc>
                <a:spcPct val="100000"/>
              </a:lnSpc>
              <a:buClr>
                <a:srgbClr val="7030a0"/>
              </a:buClr>
              <a:buFont typeface="Wingdings" charset="2"/>
              <a:buChar char=""/>
            </a:pPr>
            <a:r>
              <a:rPr b="0" lang="en-US" sz="1800" spc="-1" strike="noStrike">
                <a:solidFill>
                  <a:srgbClr val="7030a0"/>
                </a:solidFill>
                <a:latin typeface="Arial"/>
                <a:ea typeface="DejaVu Sans"/>
              </a:rPr>
              <a:t>NISP FM:</a:t>
            </a:r>
            <a:endParaRPr b="0" lang="en-US" sz="1800" spc="-1" strike="noStrike">
              <a:latin typeface="Arial"/>
            </a:endParaRPr>
          </a:p>
          <a:p>
            <a:pPr lvl="1" marL="882000" indent="-377640">
              <a:lnSpc>
                <a:spcPct val="100000"/>
              </a:lnSpc>
              <a:buClr>
                <a:srgbClr val="f79646"/>
              </a:buClr>
              <a:buFont typeface="Wingdings" charset="2"/>
              <a:buChar char=""/>
            </a:pPr>
            <a:r>
              <a:rPr b="0" lang="en-US" sz="1800" spc="-1" strike="noStrike">
                <a:solidFill>
                  <a:srgbClr val="f79646"/>
                </a:solidFill>
                <a:latin typeface="Arial"/>
                <a:ea typeface="DejaVu Sans"/>
              </a:rPr>
              <a:t>The NIOMADA (NISP cold part) FM is now completed:</a:t>
            </a:r>
            <a:endParaRPr b="0" lang="en-US" sz="1800" spc="-1" strike="noStrike">
              <a:latin typeface="Arial"/>
            </a:endParaRPr>
          </a:p>
          <a:p>
            <a:pPr lvl="2" marL="1386000" indent="-377640">
              <a:lnSpc>
                <a:spcPct val="100000"/>
              </a:lnSpc>
              <a:buClr>
                <a:srgbClr val="f79646"/>
              </a:buClr>
              <a:buFont typeface="Courier New"/>
              <a:buChar char="o"/>
            </a:pPr>
            <a:r>
              <a:rPr b="0" lang="en-US" sz="1800" spc="-1" strike="noStrike">
                <a:solidFill>
                  <a:srgbClr val="f79646"/>
                </a:solidFill>
                <a:latin typeface="Arial"/>
                <a:ea typeface="DejaVu Sans"/>
              </a:rPr>
              <a:t>Electrical NISP FM integration inside Erios started with ICU FM, DPU EQM, DPU FM#1 and Markury Electronic / IPNL EGSE on going</a:t>
            </a:r>
            <a:endParaRPr b="0" lang="en-US" sz="1800" spc="-1" strike="noStrike">
              <a:latin typeface="Arial"/>
            </a:endParaRPr>
          </a:p>
          <a:p>
            <a:pPr lvl="2" marL="1386000" indent="-377640">
              <a:lnSpc>
                <a:spcPct val="100000"/>
              </a:lnSpc>
              <a:buClr>
                <a:srgbClr val="f79646"/>
              </a:buClr>
              <a:buFont typeface="Courier New"/>
              <a:buChar char="o"/>
            </a:pPr>
            <a:r>
              <a:rPr b="0" lang="en-US" sz="1800" spc="-1" strike="noStrike">
                <a:solidFill>
                  <a:srgbClr val="f79646"/>
                </a:solidFill>
                <a:latin typeface="Arial"/>
                <a:ea typeface="DejaVu Sans"/>
              </a:rPr>
              <a:t>NISP FM TV1 (non-linearity calibration) and NISP FM TV2 (optical test first verification) with Markury electronic : November (26 days)</a:t>
            </a:r>
            <a:endParaRPr b="0" lang="en-US" sz="1800" spc="-1" strike="noStrike">
              <a:latin typeface="Arial"/>
            </a:endParaRPr>
          </a:p>
          <a:p>
            <a:pPr lvl="2" marL="1386000" indent="-377640">
              <a:lnSpc>
                <a:spcPct val="100000"/>
              </a:lnSpc>
              <a:buClr>
                <a:srgbClr val="f79646"/>
              </a:buClr>
              <a:buFont typeface="Courier New"/>
              <a:buChar char="o"/>
            </a:pPr>
            <a:r>
              <a:rPr b="0" lang="en-US" sz="1800" spc="-1" strike="noStrike">
                <a:solidFill>
                  <a:srgbClr val="f79646"/>
                </a:solidFill>
                <a:latin typeface="Arial"/>
                <a:ea typeface="DejaVu Sans"/>
              </a:rPr>
              <a:t>NISP FM TV3 (optical and calibration in final FM configuration) : January 2020 (25 days)</a:t>
            </a:r>
            <a:endParaRPr b="0" lang="en-US" sz="1800" spc="-1" strike="noStrike">
              <a:latin typeface="Arial"/>
            </a:endParaRPr>
          </a:p>
          <a:p>
            <a:pPr lvl="2" marL="1386000" indent="-377640">
              <a:lnSpc>
                <a:spcPct val="100000"/>
              </a:lnSpc>
              <a:buClr>
                <a:srgbClr val="0070c0"/>
              </a:buClr>
              <a:buFont typeface="Courier New"/>
              <a:buChar char="o"/>
            </a:pPr>
            <a:r>
              <a:rPr b="1" lang="en-US" sz="1800" spc="-1" strike="noStrike">
                <a:solidFill>
                  <a:srgbClr val="0070c0"/>
                </a:solidFill>
                <a:latin typeface="Arial"/>
                <a:ea typeface="DejaVu Sans"/>
              </a:rPr>
              <a:t>FM Consent to Ship review : 10/02/20</a:t>
            </a:r>
            <a:endParaRPr b="0" lang="en-US" sz="1800" spc="-1" strike="noStrike">
              <a:latin typeface="Arial"/>
            </a:endParaRPr>
          </a:p>
          <a:p>
            <a:pPr lvl="2" marL="1386000" indent="-377640">
              <a:lnSpc>
                <a:spcPct val="100000"/>
              </a:lnSpc>
              <a:buClr>
                <a:srgbClr val="0070c0"/>
              </a:buClr>
              <a:buFont typeface="Courier New"/>
              <a:buChar char="o"/>
            </a:pPr>
            <a:r>
              <a:rPr b="1" lang="en-US" sz="1800" spc="-1" strike="noStrike">
                <a:solidFill>
                  <a:srgbClr val="0070c0"/>
                </a:solidFill>
                <a:latin typeface="Arial"/>
                <a:ea typeface="DejaVu Sans"/>
              </a:rPr>
              <a:t>Formal DRB : march 2020</a:t>
            </a:r>
            <a:endParaRPr b="0" lang="en-US" sz="1800" spc="-1" strike="noStrike">
              <a:latin typeface="Arial"/>
            </a:endParaRPr>
          </a:p>
        </p:txBody>
      </p:sp>
      <p:pic>
        <p:nvPicPr>
          <p:cNvPr id="511" name="Image 2" descr=""/>
          <p:cNvPicPr/>
          <p:nvPr/>
        </p:nvPicPr>
        <p:blipFill>
          <a:blip r:embed="rId1"/>
          <a:stretch/>
        </p:blipFill>
        <p:spPr>
          <a:xfrm>
            <a:off x="5292360" y="3852000"/>
            <a:ext cx="4367880" cy="3275640"/>
          </a:xfrm>
          <a:prstGeom prst="rect">
            <a:avLst/>
          </a:prstGeom>
          <a:ln>
            <a:noFill/>
          </a:ln>
        </p:spPr>
      </p:pic>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CustomShape 1"/>
          <p:cNvSpPr/>
          <p:nvPr/>
        </p:nvSpPr>
        <p:spPr>
          <a:xfrm>
            <a:off x="343440" y="653760"/>
            <a:ext cx="9385200" cy="8330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800" spc="-1" strike="noStrike">
                <a:solidFill>
                  <a:srgbClr val="000000"/>
                </a:solidFill>
                <a:latin typeface="Arial"/>
                <a:ea typeface="Arial"/>
              </a:rPr>
              <a:t>Ressources Humaines FR en 2019 </a:t>
            </a:r>
            <a:r>
              <a:rPr b="0" lang="en-US" sz="1800" spc="-1" strike="noStrike">
                <a:solidFill>
                  <a:srgbClr val="000000"/>
                </a:solidFill>
                <a:latin typeface="Arial"/>
                <a:ea typeface="Arial"/>
              </a:rPr>
              <a:t>(CEA,INSU,INP..: estimation - optionnel)</a:t>
            </a:r>
            <a:endParaRPr b="0" lang="en-US" sz="1800" spc="-1" strike="noStrike">
              <a:latin typeface="Arial"/>
            </a:endParaRPr>
          </a:p>
        </p:txBody>
      </p:sp>
      <p:graphicFrame>
        <p:nvGraphicFramePr>
          <p:cNvPr id="398" name="Table 2"/>
          <p:cNvGraphicFramePr/>
          <p:nvPr/>
        </p:nvGraphicFramePr>
        <p:xfrm>
          <a:off x="442080" y="1762560"/>
          <a:ext cx="9344520" cy="3666240"/>
        </p:xfrm>
        <a:graphic>
          <a:graphicData uri="http://schemas.openxmlformats.org/drawingml/2006/table">
            <a:tbl>
              <a:tblPr/>
              <a:tblGrid>
                <a:gridCol w="917640"/>
                <a:gridCol w="1209600"/>
                <a:gridCol w="841320"/>
                <a:gridCol w="979200"/>
                <a:gridCol w="910440"/>
                <a:gridCol w="745560"/>
                <a:gridCol w="933840"/>
                <a:gridCol w="933840"/>
                <a:gridCol w="933840"/>
                <a:gridCol w="939600"/>
              </a:tblGrid>
              <a:tr h="852840">
                <a:tc>
                  <a:txBody>
                    <a:bodyPr lIns="91080" rIns="91080"/>
                    <a:p>
                      <a:pPr algn="ctr">
                        <a:lnSpc>
                          <a:spcPct val="100000"/>
                        </a:lnSpc>
                      </a:pPr>
                      <a:r>
                        <a:rPr b="0" lang="en-US" sz="1800" spc="-1" strike="noStrike">
                          <a:solidFill>
                            <a:srgbClr val="000000"/>
                          </a:solidFill>
                          <a:latin typeface="Arial"/>
                          <a:ea typeface="Arial"/>
                        </a:rPr>
                        <a:t>Labo.</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Resp.</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Cher.</a:t>
                      </a:r>
                      <a:endParaRPr b="0" lang="en-US" sz="1800" spc="-1" strike="noStrike">
                        <a:latin typeface="Arial"/>
                      </a:endParaRPr>
                    </a:p>
                    <a:p>
                      <a:pPr algn="ctr">
                        <a:lnSpc>
                          <a:spcPct val="100000"/>
                        </a:lnSpc>
                      </a:pPr>
                      <a:r>
                        <a:rPr b="0" lang="en-US" sz="1800" spc="-1" strike="noStrike">
                          <a:solidFill>
                            <a:srgbClr val="000000"/>
                          </a:solidFill>
                          <a:latin typeface="Arial"/>
                          <a:ea typeface="Arial"/>
                        </a:rPr>
                        <a:t>(Nb  / ETP)</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Enseig.- Cher.</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Ingén. - </a:t>
                      </a:r>
                      <a:endParaRPr b="0" lang="en-US" sz="1800" spc="-1" strike="noStrike">
                        <a:latin typeface="Arial"/>
                      </a:endParaRPr>
                    </a:p>
                    <a:p>
                      <a:pPr algn="ctr">
                        <a:lnSpc>
                          <a:spcPct val="100000"/>
                        </a:lnSpc>
                      </a:pPr>
                      <a:r>
                        <a:rPr b="0" lang="en-US" sz="1800" spc="-1" strike="noStrike">
                          <a:solidFill>
                            <a:srgbClr val="000000"/>
                          </a:solidFill>
                          <a:latin typeface="Arial"/>
                          <a:ea typeface="Arial"/>
                        </a:rPr>
                        <a:t>Cher.</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Post-doc.</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latin typeface="Arial"/>
                          <a:ea typeface="Arial"/>
                        </a:rPr>
                        <a:t>Doct.</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IR</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Ing. </a:t>
                      </a:r>
                      <a:endParaRPr b="0" lang="en-US" sz="1800" spc="-1" strike="noStrike">
                        <a:latin typeface="Arial"/>
                      </a:endParaRPr>
                    </a:p>
                    <a:p>
                      <a:pPr algn="ctr">
                        <a:lnSpc>
                          <a:spcPct val="100000"/>
                        </a:lnSpc>
                      </a:pPr>
                      <a:r>
                        <a:rPr b="0" lang="en-US" sz="1800" spc="-1" strike="noStrike">
                          <a:solidFill>
                            <a:srgbClr val="000000"/>
                          </a:solidFill>
                          <a:latin typeface="Arial"/>
                          <a:ea typeface="Arial"/>
                        </a:rPr>
                        <a:t>&amp;</a:t>
                      </a:r>
                      <a:endParaRPr b="0" lang="en-US" sz="1800" spc="-1" strike="noStrike">
                        <a:latin typeface="Arial"/>
                      </a:endParaRPr>
                    </a:p>
                    <a:p>
                      <a:pPr algn="ctr">
                        <a:lnSpc>
                          <a:spcPct val="100000"/>
                        </a:lnSpc>
                      </a:pPr>
                      <a:r>
                        <a:rPr b="0" lang="en-US" sz="1800" spc="-1" strike="noStrike">
                          <a:solidFill>
                            <a:srgbClr val="000000"/>
                          </a:solidFill>
                          <a:latin typeface="Arial"/>
                          <a:ea typeface="Arial"/>
                        </a:rPr>
                        <a:t>Tech.</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CDD IT</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r>
              <a:tr h="562320">
                <a:tc>
                  <a:txBody>
                    <a:bodyPr lIns="91080" rIns="91080"/>
                    <a:p>
                      <a:pPr algn="ctr">
                        <a:lnSpc>
                          <a:spcPct val="100000"/>
                        </a:lnSpc>
                      </a:pPr>
                      <a:r>
                        <a:rPr b="0" lang="en-US" sz="1800" spc="-1" strike="noStrike">
                          <a:solidFill>
                            <a:srgbClr val="000000"/>
                          </a:solidFill>
                          <a:latin typeface="Arial"/>
                          <a:ea typeface="DejaVu Sans"/>
                        </a:rPr>
                        <a:t>APC</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Yannick Giraud-Héraud</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1 / 0,2</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62320">
                <a:tc>
                  <a:txBody>
                    <a:bodyPr lIns="91080" rIns="91080"/>
                    <a:p>
                      <a:pPr algn="ctr">
                        <a:lnSpc>
                          <a:spcPct val="100000"/>
                        </a:lnSpc>
                      </a:pPr>
                      <a:r>
                        <a:rPr b="0" lang="en-US" sz="1800" spc="-1" strike="noStrike">
                          <a:solidFill>
                            <a:srgbClr val="000000"/>
                          </a:solidFill>
                          <a:latin typeface="Arial"/>
                          <a:ea typeface="Arial"/>
                        </a:rPr>
                        <a:t>CPPM</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Stephanie Escoffier</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62320">
                <a:tc>
                  <a:txBody>
                    <a:bodyPr lIns="91080" rIns="91080"/>
                    <a:p>
                      <a:pPr algn="ctr">
                        <a:lnSpc>
                          <a:spcPct val="100000"/>
                        </a:lnSpc>
                      </a:pPr>
                      <a:r>
                        <a:rPr b="0" lang="en-US" sz="1800" spc="-1" strike="noStrike">
                          <a:solidFill>
                            <a:srgbClr val="000000"/>
                          </a:solidFill>
                          <a:latin typeface="Arial"/>
                          <a:ea typeface="Arial"/>
                        </a:rPr>
                        <a:t>IPNL</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Yannick Copin</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62320">
                <a:tc>
                  <a:txBody>
                    <a:bodyPr lIns="91080" rIns="91080"/>
                    <a:p>
                      <a:pPr algn="ctr">
                        <a:lnSpc>
                          <a:spcPct val="100000"/>
                        </a:lnSpc>
                      </a:pPr>
                      <a:r>
                        <a:rPr b="0" lang="en-US" sz="1800" spc="-1" strike="noStrike">
                          <a:solidFill>
                            <a:srgbClr val="000000"/>
                          </a:solidFill>
                          <a:latin typeface="Arial"/>
                          <a:ea typeface="DejaVu Sans"/>
                        </a:rPr>
                        <a:t>LPSC</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Juan Macias-Perez</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564480">
                <a:tc>
                  <a:txBody>
                    <a:bodyPr lIns="91080" rIns="91080"/>
                    <a:p>
                      <a:pPr algn="ctr">
                        <a:lnSpc>
                          <a:spcPct val="100000"/>
                        </a:lnSpc>
                      </a:pPr>
                      <a:r>
                        <a:rPr b="0" lang="en-US" sz="1800" spc="-1" strike="noStrike">
                          <a:solidFill>
                            <a:srgbClr val="000000"/>
                          </a:solidFill>
                          <a:latin typeface="Arial"/>
                          <a:ea typeface="Arial"/>
                        </a:rPr>
                        <a:t>Total</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000000"/>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bl>
          </a:graphicData>
        </a:graphic>
      </p:graphicFrame>
      <p:sp>
        <p:nvSpPr>
          <p:cNvPr id="399" name="CustomShape 3"/>
          <p:cNvSpPr/>
          <p:nvPr/>
        </p:nvSpPr>
        <p:spPr>
          <a:xfrm>
            <a:off x="9339480" y="6853320"/>
            <a:ext cx="597240" cy="569880"/>
          </a:xfrm>
          <a:prstGeom prst="rect">
            <a:avLst/>
          </a:prstGeom>
          <a:noFill/>
          <a:ln>
            <a:noFill/>
          </a:ln>
        </p:spPr>
        <p:style>
          <a:lnRef idx="0"/>
          <a:fillRef idx="0"/>
          <a:effectRef idx="0"/>
          <a:fontRef idx="minor"/>
        </p:style>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CustomShape 1"/>
          <p:cNvSpPr/>
          <p:nvPr/>
        </p:nvSpPr>
        <p:spPr>
          <a:xfrm>
            <a:off x="343440" y="77760"/>
            <a:ext cx="9385200" cy="55980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800" spc="-1" strike="noStrike">
                <a:solidFill>
                  <a:srgbClr val="000000"/>
                </a:solidFill>
                <a:latin typeface="Arial"/>
                <a:ea typeface="Arial"/>
              </a:rPr>
              <a:t>Ressources Humaines IN2P3 en 2020 </a:t>
            </a:r>
            <a:r>
              <a:rPr b="0" lang="en-US" sz="1800" spc="-1" strike="noStrike">
                <a:solidFill>
                  <a:srgbClr val="000000"/>
                </a:solidFill>
                <a:latin typeface="Arial"/>
                <a:ea typeface="Arial"/>
              </a:rPr>
              <a:t>(estimation)</a:t>
            </a:r>
            <a:endParaRPr b="0" lang="en-US" sz="1800" spc="-1" strike="noStrike">
              <a:latin typeface="Arial"/>
            </a:endParaRPr>
          </a:p>
        </p:txBody>
      </p:sp>
      <p:sp>
        <p:nvSpPr>
          <p:cNvPr id="401" name="CustomShape 2"/>
          <p:cNvSpPr/>
          <p:nvPr/>
        </p:nvSpPr>
        <p:spPr>
          <a:xfrm>
            <a:off x="9339480" y="6853320"/>
            <a:ext cx="597240" cy="569880"/>
          </a:xfrm>
          <a:prstGeom prst="rect">
            <a:avLst/>
          </a:prstGeom>
          <a:noFill/>
          <a:ln>
            <a:noFill/>
          </a:ln>
        </p:spPr>
        <p:style>
          <a:lnRef idx="0"/>
          <a:fillRef idx="0"/>
          <a:effectRef idx="0"/>
          <a:fontRef idx="minor"/>
        </p:style>
      </p:sp>
      <p:sp>
        <p:nvSpPr>
          <p:cNvPr id="402" name="CustomShape 3"/>
          <p:cNvSpPr/>
          <p:nvPr/>
        </p:nvSpPr>
        <p:spPr>
          <a:xfrm>
            <a:off x="604800" y="6719400"/>
            <a:ext cx="6746400" cy="435600"/>
          </a:xfrm>
          <a:prstGeom prst="rect">
            <a:avLst/>
          </a:prstGeom>
          <a:noFill/>
          <a:ln>
            <a:noFill/>
          </a:ln>
        </p:spPr>
        <p:style>
          <a:lnRef idx="0"/>
          <a:fillRef idx="0"/>
          <a:effectRef idx="0"/>
          <a:fontRef idx="minor"/>
        </p:style>
        <p:txBody>
          <a:bodyPr lIns="90000" rIns="90000" tIns="45000" bIns="45000"/>
          <a:p>
            <a:pPr>
              <a:lnSpc>
                <a:spcPct val="100000"/>
              </a:lnSpc>
            </a:pPr>
            <a:r>
              <a:rPr b="0" lang="en-US" sz="1500" spc="-1" strike="noStrike">
                <a:solidFill>
                  <a:srgbClr val="000000"/>
                </a:solidFill>
                <a:latin typeface="Arial"/>
                <a:ea typeface="DejaVu Sans"/>
              </a:rPr>
              <a:t>(*) Ingénieurs ayant un doctorat</a:t>
            </a:r>
            <a:endParaRPr b="0" lang="en-US" sz="1500" spc="-1" strike="noStrike">
              <a:latin typeface="Arial"/>
            </a:endParaRPr>
          </a:p>
        </p:txBody>
      </p:sp>
      <p:graphicFrame>
        <p:nvGraphicFramePr>
          <p:cNvPr id="403" name="Table 4"/>
          <p:cNvGraphicFramePr/>
          <p:nvPr/>
        </p:nvGraphicFramePr>
        <p:xfrm>
          <a:off x="436320" y="731520"/>
          <a:ext cx="9344520" cy="5413680"/>
        </p:xfrm>
        <a:graphic>
          <a:graphicData uri="http://schemas.openxmlformats.org/drawingml/2006/table">
            <a:tbl>
              <a:tblPr/>
              <a:tblGrid>
                <a:gridCol w="862560"/>
                <a:gridCol w="1221840"/>
                <a:gridCol w="820800"/>
                <a:gridCol w="967680"/>
                <a:gridCol w="1244520"/>
                <a:gridCol w="668160"/>
                <a:gridCol w="752040"/>
                <a:gridCol w="933840"/>
                <a:gridCol w="1140840"/>
                <a:gridCol w="732600"/>
              </a:tblGrid>
              <a:tr h="1115640">
                <a:tc>
                  <a:txBody>
                    <a:bodyPr lIns="91080" rIns="91080"/>
                    <a:p>
                      <a:pPr algn="ctr">
                        <a:lnSpc>
                          <a:spcPct val="100000"/>
                        </a:lnSpc>
                      </a:pPr>
                      <a:r>
                        <a:rPr b="0" lang="en-US" sz="1800" spc="-1" strike="noStrike">
                          <a:solidFill>
                            <a:srgbClr val="000000"/>
                          </a:solidFill>
                          <a:latin typeface="Arial"/>
                          <a:ea typeface="Arial"/>
                        </a:rPr>
                        <a:t>Labo.</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Resp.</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Cher.</a:t>
                      </a:r>
                      <a:endParaRPr b="0" lang="en-US" sz="1800" spc="-1" strike="noStrike">
                        <a:latin typeface="Arial"/>
                      </a:endParaRPr>
                    </a:p>
                    <a:p>
                      <a:pPr algn="ctr">
                        <a:lnSpc>
                          <a:spcPct val="100000"/>
                        </a:lnSpc>
                      </a:pPr>
                      <a:r>
                        <a:rPr b="0" lang="en-US" sz="1800" spc="-1" strike="noStrike">
                          <a:solidFill>
                            <a:srgbClr val="000000"/>
                          </a:solidFill>
                          <a:latin typeface="Arial"/>
                          <a:ea typeface="Arial"/>
                        </a:rPr>
                        <a:t>(Nb  / ETP)</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Enseig.- Cher.</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Ingén. - </a:t>
                      </a:r>
                      <a:endParaRPr b="0" lang="en-US" sz="1800" spc="-1" strike="noStrike">
                        <a:latin typeface="Arial"/>
                      </a:endParaRPr>
                    </a:p>
                    <a:p>
                      <a:pPr algn="ctr">
                        <a:lnSpc>
                          <a:spcPct val="100000"/>
                        </a:lnSpc>
                      </a:pPr>
                      <a:r>
                        <a:rPr b="0" lang="en-US" sz="1800" spc="-1" strike="noStrike">
                          <a:solidFill>
                            <a:srgbClr val="000000"/>
                          </a:solidFill>
                          <a:latin typeface="Arial"/>
                          <a:ea typeface="Arial"/>
                        </a:rPr>
                        <a:t>Cher. (*)</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Post-doc.</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latin typeface="Arial"/>
                          <a:ea typeface="Arial"/>
                        </a:rPr>
                        <a:t>Doct.</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IR</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Ing. </a:t>
                      </a:r>
                      <a:endParaRPr b="0" lang="en-US" sz="1800" spc="-1" strike="noStrike">
                        <a:latin typeface="Arial"/>
                      </a:endParaRPr>
                    </a:p>
                    <a:p>
                      <a:pPr algn="ctr">
                        <a:lnSpc>
                          <a:spcPct val="100000"/>
                        </a:lnSpc>
                      </a:pPr>
                      <a:r>
                        <a:rPr b="0" lang="en-US" sz="1800" spc="-1" strike="noStrike">
                          <a:solidFill>
                            <a:srgbClr val="000000"/>
                          </a:solidFill>
                          <a:latin typeface="Arial"/>
                          <a:ea typeface="Arial"/>
                        </a:rPr>
                        <a:t>&amp;</a:t>
                      </a:r>
                      <a:endParaRPr b="0" lang="en-US" sz="1800" spc="-1" strike="noStrike">
                        <a:latin typeface="Arial"/>
                      </a:endParaRPr>
                    </a:p>
                    <a:p>
                      <a:pPr algn="ctr">
                        <a:lnSpc>
                          <a:spcPct val="100000"/>
                        </a:lnSpc>
                      </a:pPr>
                      <a:r>
                        <a:rPr b="0" lang="en-US" sz="1800" spc="-1" strike="noStrike">
                          <a:solidFill>
                            <a:srgbClr val="000000"/>
                          </a:solidFill>
                          <a:latin typeface="Arial"/>
                          <a:ea typeface="Arial"/>
                        </a:rPr>
                        <a:t>Tech.</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c>
                  <a:txBody>
                    <a:bodyPr lIns="91080" rIns="91080"/>
                    <a:p>
                      <a:pPr algn="ctr">
                        <a:lnSpc>
                          <a:spcPct val="100000"/>
                        </a:lnSpc>
                      </a:pPr>
                      <a:r>
                        <a:rPr b="0" lang="en-US" sz="1800" spc="-1" strike="noStrike">
                          <a:solidFill>
                            <a:srgbClr val="000000"/>
                          </a:solidFill>
                          <a:latin typeface="Arial"/>
                          <a:ea typeface="Arial"/>
                        </a:rPr>
                        <a:t>CDD IT</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9900"/>
                    </a:solidFill>
                  </a:tcPr>
                </a:tc>
              </a:tr>
              <a:tr h="859680">
                <a:tc>
                  <a:txBody>
                    <a:bodyPr lIns="91080" rIns="91080"/>
                    <a:p>
                      <a:pPr algn="ctr">
                        <a:lnSpc>
                          <a:spcPct val="100000"/>
                        </a:lnSpc>
                      </a:pPr>
                      <a:r>
                        <a:rPr b="0" lang="en-US" sz="1800" spc="-1" strike="noStrike">
                          <a:solidFill>
                            <a:srgbClr val="000000"/>
                          </a:solidFill>
                          <a:latin typeface="Arial"/>
                          <a:ea typeface="DejaVu Sans"/>
                        </a:rPr>
                        <a:t>APC</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Yannick Giraud-Héraud</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Arial"/>
                        </a:rPr>
                        <a:t>4 / 2,2</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Arial"/>
                        </a:rPr>
                        <a:t>1 /  0,4</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3 / 0,9</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0</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2/1,5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2 / 0,6</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2 / 0,6</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latin typeface="Arial"/>
                          <a:ea typeface="DejaVu Sans"/>
                        </a:rPr>
                        <a:t>2 / 2</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1115640">
                <a:tc>
                  <a:txBody>
                    <a:bodyPr lIns="91080" rIns="91080"/>
                    <a:p>
                      <a:pPr algn="ctr">
                        <a:lnSpc>
                          <a:spcPct val="100000"/>
                        </a:lnSpc>
                      </a:pPr>
                      <a:r>
                        <a:rPr b="0" lang="en-US" sz="1800" spc="-1" strike="noStrike">
                          <a:solidFill>
                            <a:srgbClr val="000000"/>
                          </a:solidFill>
                          <a:latin typeface="Arial"/>
                          <a:ea typeface="Arial"/>
                        </a:rPr>
                        <a:t>CPPM</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Stephanie Escoffier</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solidFill>
                            <a:srgbClr val="000000"/>
                          </a:solidFill>
                          <a:latin typeface="Arial"/>
                          <a:ea typeface="Arial"/>
                        </a:rPr>
                        <a:t>4 / 1.1</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solidFill>
                            <a:srgbClr val="000000"/>
                          </a:solidFill>
                          <a:latin typeface="Arial"/>
                          <a:ea typeface="Arial"/>
                        </a:rPr>
                        <a:t>2 / 0.75</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solidFill>
                            <a:srgbClr val="000000"/>
                          </a:solidFill>
                          <a:latin typeface="Arial"/>
                          <a:ea typeface="Arial"/>
                        </a:rPr>
                        <a:t>3 / 2.3</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solidFill>
                            <a:srgbClr val="000000"/>
                          </a:solidFill>
                          <a:latin typeface="Arial"/>
                          <a:ea typeface="Arial"/>
                        </a:rPr>
                        <a:t>1 / 1.0</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solidFill>
                            <a:srgbClr val="000000"/>
                          </a:solidFill>
                          <a:latin typeface="Arial"/>
                          <a:ea typeface="Arial"/>
                        </a:rPr>
                        <a:t>2 / 1.3</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solidFill>
                            <a:srgbClr val="000000"/>
                          </a:solidFill>
                          <a:latin typeface="Arial"/>
                          <a:ea typeface="Arial"/>
                        </a:rPr>
                        <a:t>4 / 1.4</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solidFill>
                            <a:srgbClr val="000000"/>
                          </a:solidFill>
                          <a:latin typeface="Arial"/>
                          <a:ea typeface="Arial"/>
                        </a:rPr>
                        <a:t>3 / 0.8</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6120" rIns="6120"/>
                    <a:p>
                      <a:pPr algn="ctr">
                        <a:lnSpc>
                          <a:spcPct val="100000"/>
                        </a:lnSpc>
                      </a:pPr>
                      <a:r>
                        <a:rPr b="0" lang="en-US" sz="1800" spc="-1" strike="noStrike">
                          <a:solidFill>
                            <a:srgbClr val="000000"/>
                          </a:solidFill>
                          <a:latin typeface="Arial"/>
                          <a:ea typeface="Arial"/>
                        </a:rPr>
                        <a:t>2 / 2.0</a:t>
                      </a:r>
                      <a:endParaRPr b="0" lang="en-US" sz="1800" spc="-1" strike="noStrike">
                        <a:latin typeface="Arial"/>
                      </a:endParaRPr>
                    </a:p>
                  </a:txBody>
                  <a:tcPr marL="6120" marR="612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1115640">
                <a:tc>
                  <a:txBody>
                    <a:bodyPr lIns="91080" rIns="91080"/>
                    <a:p>
                      <a:pPr algn="ctr">
                        <a:lnSpc>
                          <a:spcPct val="100000"/>
                        </a:lnSpc>
                      </a:pPr>
                      <a:r>
                        <a:rPr b="0" lang="en-US" sz="1800" spc="-1" strike="noStrike">
                          <a:solidFill>
                            <a:srgbClr val="000000"/>
                          </a:solidFill>
                          <a:latin typeface="Arial"/>
                          <a:ea typeface="Arial"/>
                        </a:rPr>
                        <a:t>IP2I</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Yannick Copin</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1 / 0.2</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3/1.5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2/1.5 (à confirmer)</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1/0.5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0</a:t>
                      </a:r>
                      <a:endParaRPr b="0" lang="en-US" sz="1800" spc="-1" strike="noStrike">
                        <a:latin typeface="Arial"/>
                      </a:endParaRPr>
                    </a:p>
                    <a:p>
                      <a:pPr algn="ctr">
                        <a:lnSpc>
                          <a:spcPct val="100000"/>
                        </a:lnSpc>
                      </a:pP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1/0.4</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1/1</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859680">
                <a:tc>
                  <a:txBody>
                    <a:bodyPr lIns="91080" rIns="91080"/>
                    <a:p>
                      <a:pPr algn="ctr">
                        <a:lnSpc>
                          <a:spcPct val="100000"/>
                        </a:lnSpc>
                      </a:pPr>
                      <a:r>
                        <a:rPr b="0" lang="en-US" sz="1800" spc="-1" strike="noStrike">
                          <a:solidFill>
                            <a:srgbClr val="000000"/>
                          </a:solidFill>
                          <a:latin typeface="Arial"/>
                          <a:ea typeface="DejaVu Sans"/>
                        </a:rPr>
                        <a:t>LPSC</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gn="ctr">
                        <a:lnSpc>
                          <a:spcPct val="100000"/>
                        </a:lnSpc>
                      </a:pPr>
                      <a:r>
                        <a:rPr b="0" lang="en-US" sz="1800" spc="-1" strike="noStrike">
                          <a:solidFill>
                            <a:srgbClr val="000000"/>
                          </a:solidFill>
                          <a:latin typeface="Arial"/>
                          <a:ea typeface="DejaVu Sans"/>
                        </a:rPr>
                        <a:t>Juan Macias-Perez</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latin typeface="Arial"/>
                        </a:rPr>
                        <a:t>2/0.5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latin typeface="Arial"/>
                        </a:rPr>
                        <a:t>1/1</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latin typeface="Arial"/>
                        </a:rPr>
                        <a:t>1/0.1 + </a:t>
                      </a:r>
                      <a:endParaRPr b="0" lang="en-US" sz="1800" spc="-1" strike="noStrike">
                        <a:latin typeface="Arial"/>
                      </a:endParaRPr>
                    </a:p>
                    <a:p>
                      <a:pPr>
                        <a:lnSpc>
                          <a:spcPct val="100000"/>
                        </a:lnSpc>
                      </a:pPr>
                      <a:r>
                        <a:rPr b="0" lang="en-US" sz="1800" spc="-1" strike="noStrike">
                          <a:latin typeface="Arial"/>
                        </a:rPr>
                        <a:t>2/0.5 (TBC)</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800" spc="-1" strike="noStrike">
                          <a:latin typeface="Arial"/>
                        </a:rPr>
                        <a:t> </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347760">
                <a:tc>
                  <a:txBody>
                    <a:bodyPr lIns="91080" rIns="91080"/>
                    <a:p>
                      <a:pPr algn="ctr">
                        <a:lnSpc>
                          <a:spcPct val="100000"/>
                        </a:lnSpc>
                      </a:pPr>
                      <a:r>
                        <a:rPr b="0" lang="en-US" sz="1800" spc="-1" strike="noStrike">
                          <a:solidFill>
                            <a:srgbClr val="000000"/>
                          </a:solidFill>
                          <a:latin typeface="Arial"/>
                          <a:ea typeface="Arial"/>
                        </a:rPr>
                        <a:t>Total</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000000"/>
                    </a:solidFill>
                  </a:tcPr>
                </a:tc>
                <a:tc>
                  <a:txBody>
                    <a:bodyPr lIns="91080" rIns="91080"/>
                    <a:p>
                      <a:r>
                        <a:rPr b="0" lang="en-US" sz="1800" spc="-1" strike="noStrike">
                          <a:latin typeface="Arial"/>
                        </a:rPr>
                        <a:t>11 / 4</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6 / 2.65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 </a:t>
                      </a:r>
                      <a:r>
                        <a:rPr b="0" lang="en-US" sz="1800" spc="-1" strike="noStrike">
                          <a:latin typeface="Arial"/>
                        </a:rPr>
                        <a:t>8 / 4.7</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1 / 1</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6/4.3</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8 / 2.6</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6 / 1.8</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1800" spc="-1" strike="noStrike">
                          <a:latin typeface="Arial"/>
                        </a:rPr>
                        <a:t>5 / 5</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bl>
          </a:graphicData>
        </a:graphic>
      </p:graphicFrame>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CustomShape 1"/>
          <p:cNvSpPr/>
          <p:nvPr/>
        </p:nvSpPr>
        <p:spPr>
          <a:xfrm>
            <a:off x="182880" y="182880"/>
            <a:ext cx="9688680" cy="639720"/>
          </a:xfrm>
          <a:prstGeom prst="rect">
            <a:avLst/>
          </a:prstGeom>
          <a:noFill/>
          <a:ln>
            <a:noFill/>
          </a:ln>
        </p:spPr>
        <p:style>
          <a:lnRef idx="0"/>
          <a:fillRef idx="0"/>
          <a:effectRef idx="0"/>
          <a:fontRef idx="minor"/>
        </p:style>
        <p:txBody>
          <a:bodyPr lIns="0" rIns="0" tIns="0" bIns="0" anchor="ctr"/>
          <a:p>
            <a:pPr algn="ctr">
              <a:lnSpc>
                <a:spcPct val="100000"/>
              </a:lnSpc>
            </a:pPr>
            <a:r>
              <a:rPr b="0" lang="en-US" sz="3600" spc="-1" strike="noStrike">
                <a:solidFill>
                  <a:srgbClr val="000000"/>
                </a:solidFill>
                <a:latin typeface="Arial"/>
                <a:ea typeface="Arial"/>
              </a:rPr>
              <a:t>Faits Marquants 2019</a:t>
            </a:r>
            <a:endParaRPr b="0" lang="en-US" sz="3600" spc="-1" strike="noStrike">
              <a:latin typeface="Arial"/>
            </a:endParaRPr>
          </a:p>
        </p:txBody>
      </p:sp>
      <p:sp>
        <p:nvSpPr>
          <p:cNvPr id="405" name="CustomShape 2"/>
          <p:cNvSpPr/>
          <p:nvPr/>
        </p:nvSpPr>
        <p:spPr>
          <a:xfrm>
            <a:off x="74880" y="878400"/>
            <a:ext cx="4824720" cy="6400440"/>
          </a:xfrm>
          <a:prstGeom prst="rect">
            <a:avLst/>
          </a:prstGeom>
          <a:noFill/>
          <a:ln>
            <a:noFill/>
          </a:ln>
        </p:spPr>
        <p:style>
          <a:lnRef idx="0"/>
          <a:fillRef idx="0"/>
          <a:effectRef idx="0"/>
          <a:fontRef idx="minor"/>
        </p:style>
        <p:txBody>
          <a:bodyPr lIns="0" rIns="0" tIns="0" bIns="0">
            <a:normAutofit/>
          </a:bodyPr>
          <a:p>
            <a:pPr marL="228600">
              <a:lnSpc>
                <a:spcPct val="100000"/>
              </a:lnSpc>
            </a:pPr>
            <a:r>
              <a:rPr b="0" lang="en-US" sz="2200" spc="-1" strike="noStrike">
                <a:solidFill>
                  <a:srgbClr val="000000"/>
                </a:solidFill>
                <a:latin typeface="Arial"/>
                <a:ea typeface="Arial"/>
              </a:rPr>
              <a:t>CPPM:</a:t>
            </a:r>
            <a:endParaRPr b="0" lang="en-US" sz="2200" spc="-1" strike="noStrike">
              <a:latin typeface="Arial"/>
            </a:endParaRPr>
          </a:p>
          <a:p>
            <a:pPr marL="228600" indent="-216000">
              <a:lnSpc>
                <a:spcPct val="100000"/>
              </a:lnSpc>
              <a:buClr>
                <a:srgbClr val="000000"/>
              </a:buClr>
              <a:buFont typeface="Symbol"/>
              <a:buChar char=""/>
            </a:pPr>
            <a:r>
              <a:rPr b="0" lang="en-US" sz="2000" spc="-1" strike="noStrike">
                <a:solidFill>
                  <a:srgbClr val="000000"/>
                </a:solidFill>
                <a:latin typeface="Arial"/>
                <a:ea typeface="Arial"/>
              </a:rPr>
              <a:t>Calibration du NISP (Tests EQM et FM)</a:t>
            </a:r>
            <a:endParaRPr b="0" lang="en-US" sz="2000" spc="-1" strike="noStrike">
              <a:latin typeface="Arial"/>
            </a:endParaRPr>
          </a:p>
          <a:p>
            <a:pPr marL="228600" indent="-216000">
              <a:lnSpc>
                <a:spcPct val="100000"/>
              </a:lnSpc>
              <a:buClr>
                <a:srgbClr val="000000"/>
              </a:buClr>
              <a:buFont typeface="Symbol"/>
              <a:buChar char=""/>
            </a:pPr>
            <a:r>
              <a:rPr b="0" lang="en-US" sz="2000" spc="-1" strike="noStrike">
                <a:solidFill>
                  <a:srgbClr val="000000"/>
                </a:solidFill>
                <a:latin typeface="Arial"/>
                <a:ea typeface="Arial"/>
              </a:rPr>
              <a:t>Participation au challenge Scientifique #4/5/6 (SC4/5/6), partie spectroscopie</a:t>
            </a:r>
            <a:endParaRPr b="0" lang="en-US" sz="2000" spc="-1" strike="noStrike">
              <a:latin typeface="Arial"/>
            </a:endParaRPr>
          </a:p>
          <a:p>
            <a:pPr marL="228600" indent="-216000">
              <a:lnSpc>
                <a:spcPct val="100000"/>
              </a:lnSpc>
              <a:buClr>
                <a:srgbClr val="000000"/>
              </a:buClr>
              <a:buFont typeface="Symbol"/>
              <a:buChar char=""/>
            </a:pPr>
            <a:r>
              <a:rPr b="0" lang="en-US" sz="2000" spc="-1" strike="noStrike">
                <a:solidFill>
                  <a:srgbClr val="000000"/>
                </a:solidFill>
                <a:latin typeface="Arial"/>
                <a:ea typeface="Arial"/>
              </a:rPr>
              <a:t>Prolongation CDD pour activités OU-SIM au CPPM</a:t>
            </a:r>
            <a:endParaRPr b="0" lang="en-US" sz="2000" spc="-1" strike="noStrike">
              <a:latin typeface="Arial"/>
            </a:endParaRPr>
          </a:p>
          <a:p>
            <a:pPr marL="228600" indent="-216000">
              <a:lnSpc>
                <a:spcPct val="100000"/>
              </a:lnSpc>
              <a:buClr>
                <a:srgbClr val="000000"/>
              </a:buClr>
              <a:buFont typeface="Symbol"/>
              <a:buChar char=""/>
            </a:pPr>
            <a:r>
              <a:rPr b="0" lang="en-US" sz="2000" spc="-1" strike="noStrike">
                <a:solidFill>
                  <a:srgbClr val="000000"/>
                </a:solidFill>
                <a:latin typeface="Arial"/>
                <a:ea typeface="Arial"/>
              </a:rPr>
              <a:t>Responsabilité Instrument Model Owner (IMO) du NISP </a:t>
            </a:r>
            <a:endParaRPr b="0" lang="en-US" sz="2000" spc="-1" strike="noStrike">
              <a:latin typeface="Arial"/>
            </a:endParaRPr>
          </a:p>
          <a:p>
            <a:pPr marL="228600" indent="-216000">
              <a:lnSpc>
                <a:spcPct val="100000"/>
              </a:lnSpc>
              <a:buClr>
                <a:srgbClr val="000000"/>
              </a:buClr>
              <a:buFont typeface="Symbol"/>
              <a:buChar char=""/>
            </a:pPr>
            <a:r>
              <a:rPr b="0" lang="en-US" sz="2000" spc="-1" strike="noStrike">
                <a:solidFill>
                  <a:srgbClr val="000000"/>
                </a:solidFill>
                <a:latin typeface="Arial"/>
                <a:ea typeface="Arial"/>
              </a:rPr>
              <a:t>Responsabilité Calibration spectroscopique</a:t>
            </a:r>
            <a:endParaRPr b="0" lang="en-US" sz="2000" spc="-1" strike="noStrike">
              <a:latin typeface="Arial"/>
            </a:endParaRPr>
          </a:p>
          <a:p>
            <a:pPr marL="228600" indent="-216000">
              <a:lnSpc>
                <a:spcPct val="100000"/>
              </a:lnSpc>
              <a:buClr>
                <a:srgbClr val="000000"/>
              </a:buClr>
              <a:buFont typeface="Symbol"/>
              <a:buChar char=""/>
            </a:pPr>
            <a:r>
              <a:rPr b="0" lang="en-US" sz="2000" spc="-1" strike="noStrike">
                <a:solidFill>
                  <a:srgbClr val="000000"/>
                </a:solidFill>
                <a:latin typeface="Arial"/>
                <a:ea typeface="Arial"/>
              </a:rPr>
              <a:t>Responsabilités dans ECPG (Data Release et Technical)</a:t>
            </a:r>
            <a:endParaRPr b="0" lang="en-US" sz="2000" spc="-1" strike="noStrike">
              <a:latin typeface="Arial"/>
            </a:endParaRPr>
          </a:p>
          <a:p>
            <a:pPr marL="228600" indent="-216000">
              <a:lnSpc>
                <a:spcPct val="100000"/>
              </a:lnSpc>
              <a:buClr>
                <a:srgbClr val="000000"/>
              </a:buClr>
              <a:buFont typeface="Symbol"/>
              <a:buChar char=""/>
            </a:pPr>
            <a:r>
              <a:rPr b="0" lang="en-US" sz="2000" spc="-1" strike="noStrike">
                <a:solidFill>
                  <a:srgbClr val="000000"/>
                </a:solidFill>
                <a:latin typeface="Arial"/>
                <a:ea typeface="Arial"/>
              </a:rPr>
              <a:t>L’Euclid Star Prize 2019 catégorie Instrument décerné à l'équipe "Caractérisation des détecteurs infrarouges de l'instrument NISP d'Euclid » (CPPM &amp; IPNL)</a:t>
            </a:r>
            <a:br/>
            <a:r>
              <a:rPr b="0" lang="en-US" sz="2000" spc="-1" strike="noStrike">
                <a:solidFill>
                  <a:srgbClr val="000000"/>
                </a:solidFill>
                <a:latin typeface="Arial"/>
                <a:ea typeface="DejaVu Sans"/>
              </a:rPr>
              <a:t> </a:t>
            </a:r>
            <a:endParaRPr b="0" lang="en-US" sz="2000" spc="-1" strike="noStrike">
              <a:latin typeface="Arial"/>
            </a:endParaRPr>
          </a:p>
          <a:p>
            <a:pPr marL="228600">
              <a:lnSpc>
                <a:spcPct val="100000"/>
              </a:lnSpc>
            </a:pPr>
            <a:r>
              <a:rPr b="0" lang="en-US" sz="2200" spc="-1" strike="noStrike">
                <a:solidFill>
                  <a:srgbClr val="000000"/>
                </a:solidFill>
                <a:latin typeface="Arial"/>
                <a:ea typeface="Arial"/>
              </a:rPr>
              <a:t>LPSC: </a:t>
            </a:r>
            <a:endParaRPr b="0" lang="en-US" sz="2200" spc="-1" strike="noStrike">
              <a:latin typeface="Arial"/>
            </a:endParaRPr>
          </a:p>
          <a:p>
            <a:pPr marL="228600" indent="-216000">
              <a:lnSpc>
                <a:spcPct val="100000"/>
              </a:lnSpc>
              <a:buClr>
                <a:srgbClr val="000000"/>
              </a:buClr>
              <a:buFont typeface="Symbol"/>
              <a:buChar char=""/>
            </a:pPr>
            <a:r>
              <a:rPr b="0" lang="en-US" sz="2000" spc="-1" strike="noStrike">
                <a:solidFill>
                  <a:srgbClr val="000000"/>
                </a:solidFill>
                <a:latin typeface="Arial"/>
                <a:ea typeface="Arial"/>
              </a:rPr>
              <a:t>SGS : participation au OU-LE3 (clusters)</a:t>
            </a:r>
            <a:endParaRPr b="0" lang="en-US" sz="2000" spc="-1" strike="noStrike">
              <a:latin typeface="Arial"/>
            </a:endParaRPr>
          </a:p>
          <a:p>
            <a:pPr marL="228600" indent="-216000">
              <a:lnSpc>
                <a:spcPct val="100000"/>
              </a:lnSpc>
              <a:buClr>
                <a:srgbClr val="000000"/>
              </a:buClr>
              <a:buFont typeface="Symbol"/>
              <a:buChar char=""/>
            </a:pPr>
            <a:r>
              <a:rPr b="0" lang="en-US" sz="2000" spc="-1" strike="noStrike">
                <a:solidFill>
                  <a:srgbClr val="000000"/>
                </a:solidFill>
                <a:latin typeface="Arial"/>
                <a:ea typeface="Arial"/>
              </a:rPr>
              <a:t>NISP: finalization test EMC</a:t>
            </a:r>
            <a:endParaRPr b="0" lang="en-US" sz="2000" spc="-1" strike="noStrike">
              <a:latin typeface="Arial"/>
            </a:endParaRPr>
          </a:p>
        </p:txBody>
      </p:sp>
      <p:sp>
        <p:nvSpPr>
          <p:cNvPr id="406" name="CustomShape 3"/>
          <p:cNvSpPr/>
          <p:nvPr/>
        </p:nvSpPr>
        <p:spPr>
          <a:xfrm>
            <a:off x="5141880" y="878400"/>
            <a:ext cx="4824720" cy="6400440"/>
          </a:xfrm>
          <a:prstGeom prst="rect">
            <a:avLst/>
          </a:prstGeom>
          <a:noFill/>
          <a:ln>
            <a:noFill/>
          </a:ln>
        </p:spPr>
        <p:style>
          <a:lnRef idx="0"/>
          <a:fillRef idx="0"/>
          <a:effectRef idx="0"/>
          <a:fontRef idx="minor"/>
        </p:style>
        <p:txBody>
          <a:bodyPr lIns="0" rIns="0" tIns="0" bIns="0">
            <a:normAutofit/>
          </a:bodyPr>
          <a:p>
            <a:pPr marL="228600">
              <a:lnSpc>
                <a:spcPct val="100000"/>
              </a:lnSpc>
            </a:pPr>
            <a:r>
              <a:rPr b="0" lang="en-US" sz="2200" spc="-1" strike="noStrike">
                <a:solidFill>
                  <a:srgbClr val="000000"/>
                </a:solidFill>
                <a:latin typeface="Arial"/>
                <a:ea typeface="Arial"/>
              </a:rPr>
              <a:t>APC:</a:t>
            </a:r>
            <a:endParaRPr b="0" lang="en-US" sz="2200" spc="-1" strike="noStrike">
              <a:latin typeface="Arial"/>
            </a:endParaRPr>
          </a:p>
          <a:p>
            <a:pPr marL="228600" indent="-215640">
              <a:lnSpc>
                <a:spcPct val="100000"/>
              </a:lnSpc>
              <a:buClr>
                <a:srgbClr val="000000"/>
              </a:buClr>
              <a:buFont typeface="Symbol"/>
              <a:buChar char=""/>
            </a:pPr>
            <a:r>
              <a:rPr b="0" lang="en-US" sz="2000" spc="-1" strike="noStrike">
                <a:solidFill>
                  <a:srgbClr val="000000"/>
                </a:solidFill>
                <a:latin typeface="Arial"/>
                <a:ea typeface="DejaVu Sans"/>
              </a:rPr>
              <a:t>SGS : participation aux SC456 SIM-EXT et OU-EXT – Implication dans EXT-LSST</a:t>
            </a:r>
            <a:endParaRPr b="0" lang="en-US" sz="2000" spc="-1" strike="noStrike">
              <a:latin typeface="Arial"/>
            </a:endParaRPr>
          </a:p>
          <a:p>
            <a:pPr marL="228600" indent="-215640">
              <a:lnSpc>
                <a:spcPct val="100000"/>
              </a:lnSpc>
              <a:buClr>
                <a:srgbClr val="000000"/>
              </a:buClr>
              <a:buFont typeface="Symbol"/>
              <a:buChar char=""/>
            </a:pPr>
            <a:r>
              <a:rPr b="0" lang="en-US" sz="2000" spc="-1" strike="noStrike">
                <a:solidFill>
                  <a:srgbClr val="000000"/>
                </a:solidFill>
                <a:latin typeface="Arial"/>
                <a:ea typeface="DejaVu Sans"/>
              </a:rPr>
              <a:t>Service Level Agreement sur le cloud CC-IN2P3 pour CODEEN</a:t>
            </a:r>
            <a:endParaRPr b="0" lang="en-US" sz="2000" spc="-1" strike="noStrike">
              <a:latin typeface="Arial"/>
            </a:endParaRPr>
          </a:p>
          <a:p>
            <a:pPr marL="228600" indent="-215640">
              <a:lnSpc>
                <a:spcPct val="100000"/>
              </a:lnSpc>
              <a:buClr>
                <a:srgbClr val="000000"/>
              </a:buClr>
              <a:buFont typeface="Symbol"/>
              <a:buChar char=""/>
            </a:pPr>
            <a:r>
              <a:rPr b="0" lang="en-US" sz="2000" spc="-1" strike="noStrike">
                <a:solidFill>
                  <a:srgbClr val="000000"/>
                </a:solidFill>
                <a:latin typeface="Arial"/>
                <a:ea typeface="DejaVu Sans"/>
              </a:rPr>
              <a:t>Contributions renforcées au SWG Amas (un doctorant à temps plein)</a:t>
            </a:r>
            <a:endParaRPr b="0" lang="en-US" sz="2000" spc="-1" strike="noStrike">
              <a:latin typeface="Arial"/>
            </a:endParaRPr>
          </a:p>
          <a:p>
            <a:pPr marL="228600" indent="-215640">
              <a:lnSpc>
                <a:spcPct val="100000"/>
              </a:lnSpc>
              <a:buClr>
                <a:srgbClr val="000000"/>
              </a:buClr>
              <a:buFont typeface="Symbol"/>
              <a:buChar char=""/>
            </a:pPr>
            <a:r>
              <a:rPr b="0" lang="en-US" sz="2000" spc="-1" strike="noStrike">
                <a:solidFill>
                  <a:srgbClr val="000000"/>
                </a:solidFill>
                <a:latin typeface="Arial"/>
                <a:ea typeface="DejaVu Sans"/>
              </a:rPr>
              <a:t>Suivi et consolidation de la plateforme CODEEN </a:t>
            </a:r>
            <a:br/>
            <a:r>
              <a:rPr b="0" lang="en-US" sz="2000" spc="-1" strike="noStrike">
                <a:solidFill>
                  <a:srgbClr val="000000"/>
                </a:solidFill>
                <a:latin typeface="Arial"/>
                <a:ea typeface="DejaVu Sans"/>
              </a:rPr>
              <a:t> </a:t>
            </a:r>
            <a:endParaRPr b="0" lang="en-US" sz="2000" spc="-1" strike="noStrike">
              <a:latin typeface="Arial"/>
            </a:endParaRPr>
          </a:p>
          <a:p>
            <a:pPr>
              <a:lnSpc>
                <a:spcPct val="100000"/>
              </a:lnSpc>
            </a:pPr>
            <a:r>
              <a:rPr b="0" lang="en-US" sz="2200" spc="-1" strike="noStrike">
                <a:solidFill>
                  <a:srgbClr val="000000"/>
                </a:solidFill>
                <a:latin typeface="Arial"/>
                <a:ea typeface="Arial"/>
              </a:rPr>
              <a:t>IPNL: </a:t>
            </a:r>
            <a:endParaRPr b="0" lang="en-US" sz="2200" spc="-1" strike="noStrike">
              <a:latin typeface="Arial"/>
            </a:endParaRPr>
          </a:p>
          <a:p>
            <a:pPr marL="228600" indent="-215640">
              <a:lnSpc>
                <a:spcPct val="100000"/>
              </a:lnSpc>
              <a:buClr>
                <a:srgbClr val="000000"/>
              </a:buClr>
              <a:buFont typeface="Symbol"/>
              <a:buChar char=""/>
            </a:pPr>
            <a:r>
              <a:rPr b="0" lang="en-US" sz="2000" spc="-1" strike="noStrike">
                <a:solidFill>
                  <a:srgbClr val="000000"/>
                </a:solidFill>
                <a:latin typeface="Arial"/>
                <a:ea typeface="Arial"/>
              </a:rPr>
              <a:t>campagne de caractérisation des détecteurs FM NISP (au CPPM)</a:t>
            </a:r>
            <a:endParaRPr b="0" lang="en-US" sz="2000" spc="-1" strike="noStrike">
              <a:latin typeface="Arial"/>
            </a:endParaRPr>
          </a:p>
          <a:p>
            <a:pPr marL="228600" indent="-215640">
              <a:lnSpc>
                <a:spcPct val="100000"/>
              </a:lnSpc>
              <a:buClr>
                <a:srgbClr val="000000"/>
              </a:buClr>
              <a:buFont typeface="Symbol"/>
              <a:buChar char=""/>
            </a:pPr>
            <a:r>
              <a:rPr b="0" lang="en-US" sz="2000" spc="-1" strike="noStrike">
                <a:solidFill>
                  <a:srgbClr val="000000"/>
                </a:solidFill>
                <a:latin typeface="Arial"/>
                <a:ea typeface="Arial"/>
              </a:rPr>
              <a:t>code de contrôle/lecture des détecteurs (Markury)</a:t>
            </a:r>
            <a:endParaRPr b="0" lang="en-US" sz="2000" spc="-1" strike="noStrike">
              <a:latin typeface="Arial"/>
            </a:endParaRPr>
          </a:p>
          <a:p>
            <a:pPr marL="228600" indent="-215640">
              <a:lnSpc>
                <a:spcPct val="100000"/>
              </a:lnSpc>
              <a:buClr>
                <a:srgbClr val="000000"/>
              </a:buClr>
              <a:buFont typeface="Symbol"/>
              <a:buChar char=""/>
            </a:pPr>
            <a:r>
              <a:rPr b="0" lang="en-US" sz="2000" spc="-1" strike="noStrike">
                <a:solidFill>
                  <a:srgbClr val="000000"/>
                </a:solidFill>
                <a:latin typeface="Arial"/>
                <a:ea typeface="Arial"/>
              </a:rPr>
              <a:t>code de contrôle qualité</a:t>
            </a:r>
            <a:endParaRPr b="0" lang="en-US" sz="2000" spc="-1" strike="noStrike">
              <a:latin typeface="Arial"/>
            </a:endParaRPr>
          </a:p>
          <a:p>
            <a:pPr marL="228600" indent="-215640">
              <a:lnSpc>
                <a:spcPct val="100000"/>
              </a:lnSpc>
              <a:buClr>
                <a:srgbClr val="000000"/>
              </a:buClr>
              <a:buFont typeface="Symbol"/>
              <a:buChar char=""/>
            </a:pPr>
            <a:r>
              <a:rPr b="0" lang="en-US" sz="2000" spc="-1" strike="noStrike">
                <a:solidFill>
                  <a:srgbClr val="000000"/>
                </a:solidFill>
                <a:latin typeface="Arial"/>
                <a:ea typeface="Arial"/>
              </a:rPr>
              <a:t>SGS : participation au SC#456 (PF-NIR, SIR, SPE)</a:t>
            </a:r>
            <a:endParaRPr b="0" lang="en-US" sz="2000" spc="-1" strike="noStrike">
              <a:latin typeface="Arial"/>
            </a:endParaRPr>
          </a:p>
          <a:p>
            <a:pPr marL="228600">
              <a:lnSpc>
                <a:spcPct val="100000"/>
              </a:lnSpc>
            </a:pPr>
            <a:endParaRPr b="0" lang="en-US" sz="2000" spc="-1" strike="noStrike">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CustomShape 1"/>
          <p:cNvSpPr/>
          <p:nvPr/>
        </p:nvSpPr>
        <p:spPr>
          <a:xfrm>
            <a:off x="343440" y="653760"/>
            <a:ext cx="9385200" cy="8330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800" spc="-1" strike="noStrike">
                <a:solidFill>
                  <a:srgbClr val="000000"/>
                </a:solidFill>
                <a:latin typeface="Arial"/>
                <a:ea typeface="Arial"/>
              </a:rPr>
              <a:t>Revues techniques IN2P3 2018-2019 </a:t>
            </a:r>
            <a:r>
              <a:rPr b="0" lang="en-US" sz="2000" spc="-1" strike="noStrike">
                <a:solidFill>
                  <a:srgbClr val="000000"/>
                </a:solidFill>
                <a:latin typeface="Arial"/>
                <a:ea typeface="Arial"/>
              </a:rPr>
              <a:t>(le cas échéant)</a:t>
            </a:r>
            <a:endParaRPr b="0" lang="en-US" sz="2000" spc="-1" strike="noStrike">
              <a:latin typeface="Arial"/>
            </a:endParaRPr>
          </a:p>
        </p:txBody>
      </p:sp>
      <p:sp>
        <p:nvSpPr>
          <p:cNvPr id="408" name="CustomShape 2"/>
          <p:cNvSpPr/>
          <p:nvPr/>
        </p:nvSpPr>
        <p:spPr>
          <a:xfrm>
            <a:off x="343440" y="1693080"/>
            <a:ext cx="9385200" cy="5012640"/>
          </a:xfrm>
          <a:prstGeom prst="rect">
            <a:avLst/>
          </a:prstGeom>
          <a:noFill/>
          <a:ln>
            <a:noFill/>
          </a:ln>
        </p:spPr>
        <p:style>
          <a:lnRef idx="0"/>
          <a:fillRef idx="0"/>
          <a:effectRef idx="0"/>
          <a:fontRef idx="minor"/>
        </p:style>
        <p:txBody>
          <a:bodyPr lIns="90000" rIns="90000" tIns="91440" bIns="91440"/>
          <a:p>
            <a:pPr marL="228600" indent="-216000">
              <a:lnSpc>
                <a:spcPct val="100000"/>
              </a:lnSpc>
              <a:buClr>
                <a:srgbClr val="000000"/>
              </a:buClr>
              <a:buFont typeface="Symbol"/>
              <a:buChar char=""/>
            </a:pPr>
            <a:r>
              <a:rPr b="0" lang="en-US" sz="3200" spc="-1" strike="noStrike">
                <a:solidFill>
                  <a:srgbClr val="000000"/>
                </a:solidFill>
                <a:latin typeface="Arial"/>
                <a:ea typeface="Arial"/>
              </a:rPr>
              <a:t>Revue CDR SDC-Fr </a:t>
            </a:r>
            <a:endParaRPr b="0" lang="en-US" sz="3200" spc="-1" strike="noStrike">
              <a:latin typeface="Arial"/>
            </a:endParaRPr>
          </a:p>
        </p:txBody>
      </p:sp>
      <p:sp>
        <p:nvSpPr>
          <p:cNvPr id="409" name="CustomShape 3"/>
          <p:cNvSpPr/>
          <p:nvPr/>
        </p:nvSpPr>
        <p:spPr>
          <a:xfrm>
            <a:off x="9339480" y="6853320"/>
            <a:ext cx="597240" cy="569880"/>
          </a:xfrm>
          <a:prstGeom prst="rect">
            <a:avLst/>
          </a:prstGeom>
          <a:noFill/>
          <a:ln>
            <a:noFill/>
          </a:ln>
        </p:spPr>
        <p:style>
          <a:lnRef idx="0"/>
          <a:fillRef idx="0"/>
          <a:effectRef idx="0"/>
          <a:fontRef idx="minor"/>
        </p:style>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CustomShape 1"/>
          <p:cNvSpPr/>
          <p:nvPr/>
        </p:nvSpPr>
        <p:spPr>
          <a:xfrm>
            <a:off x="91440" y="77760"/>
            <a:ext cx="9872640" cy="8330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1800" spc="-1" strike="noStrike">
                <a:solidFill>
                  <a:srgbClr val="000000"/>
                </a:solidFill>
                <a:latin typeface="Arial"/>
                <a:ea typeface="Arial"/>
              </a:rPr>
              <a:t>3 Publications emblématiques période 07.2018-07.2019</a:t>
            </a:r>
            <a:br/>
            <a:r>
              <a:rPr b="0" lang="en-US" sz="1800" spc="-1" strike="noStrike">
                <a:solidFill>
                  <a:srgbClr val="000000"/>
                </a:solidFill>
                <a:latin typeface="Arial"/>
                <a:ea typeface="Arial"/>
              </a:rPr>
              <a:t>3 Proceedings emblématiques période 07.2018-07.2019</a:t>
            </a:r>
            <a:br/>
            <a:endParaRPr b="0" lang="en-US" sz="1800" spc="-1" strike="noStrike">
              <a:latin typeface="Arial"/>
            </a:endParaRPr>
          </a:p>
        </p:txBody>
      </p:sp>
      <p:sp>
        <p:nvSpPr>
          <p:cNvPr id="411" name="CustomShape 2"/>
          <p:cNvSpPr/>
          <p:nvPr/>
        </p:nvSpPr>
        <p:spPr>
          <a:xfrm>
            <a:off x="9339480" y="6853320"/>
            <a:ext cx="597240" cy="569880"/>
          </a:xfrm>
          <a:prstGeom prst="rect">
            <a:avLst/>
          </a:prstGeom>
          <a:noFill/>
          <a:ln>
            <a:noFill/>
          </a:ln>
        </p:spPr>
        <p:style>
          <a:lnRef idx="0"/>
          <a:fillRef idx="0"/>
          <a:effectRef idx="0"/>
          <a:fontRef idx="minor"/>
        </p:style>
      </p:sp>
      <p:graphicFrame>
        <p:nvGraphicFramePr>
          <p:cNvPr id="412" name="Table 3"/>
          <p:cNvGraphicFramePr/>
          <p:nvPr/>
        </p:nvGraphicFramePr>
        <p:xfrm>
          <a:off x="182880" y="1035360"/>
          <a:ext cx="9783720" cy="4903560"/>
        </p:xfrm>
        <a:graphic>
          <a:graphicData uri="http://schemas.openxmlformats.org/drawingml/2006/table">
            <a:tbl>
              <a:tblPr/>
              <a:tblGrid>
                <a:gridCol w="9784080"/>
              </a:tblGrid>
              <a:tr h="605880">
                <a:tc>
                  <a:txBody>
                    <a:bodyPr lIns="90000" rIns="90000"/>
                    <a:p>
                      <a:pPr>
                        <a:lnSpc>
                          <a:spcPct val="100000"/>
                        </a:lnSpc>
                      </a:pPr>
                      <a:r>
                        <a:rPr b="0" lang="en-US" sz="1800" spc="-1" strike="noStrike">
                          <a:solidFill>
                            <a:srgbClr val="000000"/>
                          </a:solidFill>
                          <a:latin typeface="Arial"/>
                          <a:ea typeface="DejaVu Sans"/>
                        </a:rPr>
                        <a:t>Barbier R., et al. 2018SPIE10709E..0SB,  Detector chain calibration </a:t>
                      </a:r>
                      <a:endParaRPr b="0" lang="en-US" sz="1800" spc="-1" strike="noStrike">
                        <a:latin typeface="Arial"/>
                      </a:endParaRPr>
                    </a:p>
                    <a:p>
                      <a:pPr>
                        <a:lnSpc>
                          <a:spcPct val="100000"/>
                        </a:lnSpc>
                      </a:pPr>
                      <a:r>
                        <a:rPr b="0" lang="en-US" sz="1800" spc="-1" strike="noStrike">
                          <a:solidFill>
                            <a:srgbClr val="000000"/>
                          </a:solidFill>
                          <a:latin typeface="Arial"/>
                          <a:ea typeface="DejaVu Sans"/>
                        </a:rPr>
                        <a:t>strategy for the Euclid flight IR H2RGs </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605880">
                <a:tc>
                  <a:txBody>
                    <a:bodyPr lIns="90000" rIns="90000"/>
                    <a:p>
                      <a:pPr>
                        <a:lnSpc>
                          <a:spcPct val="100000"/>
                        </a:lnSpc>
                      </a:pPr>
                      <a:r>
                        <a:rPr b="0" lang="en-US" sz="1800" spc="-1" strike="noStrike">
                          <a:solidFill>
                            <a:srgbClr val="000000"/>
                          </a:solidFill>
                          <a:latin typeface="Arial"/>
                          <a:ea typeface="DejaVu Sans"/>
                        </a:rPr>
                        <a:t>Dupuy A., et al. 2019MNRAS.489L...1D,  Partitioning the Universe into </a:t>
                      </a:r>
                      <a:endParaRPr b="0" lang="en-US" sz="1800" spc="-1" strike="noStrike">
                        <a:latin typeface="Arial"/>
                      </a:endParaRPr>
                    </a:p>
                    <a:p>
                      <a:pPr>
                        <a:lnSpc>
                          <a:spcPct val="100000"/>
                        </a:lnSpc>
                      </a:pPr>
                      <a:r>
                        <a:rPr b="0" lang="en-US" sz="1800" spc="-1" strike="noStrike">
                          <a:solidFill>
                            <a:srgbClr val="000000"/>
                          </a:solidFill>
                          <a:latin typeface="Arial"/>
                          <a:ea typeface="DejaVu Sans"/>
                        </a:rPr>
                        <a:t>gravitational basins using the cosmic velocity field</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605880">
                <a:tc>
                  <a:txBody>
                    <a:bodyPr lIns="90000" rIns="90000"/>
                    <a:p>
                      <a:pPr>
                        <a:lnSpc>
                          <a:spcPct val="100000"/>
                        </a:lnSpc>
                      </a:pPr>
                      <a:r>
                        <a:rPr b="0" lang="en-US" sz="1800" spc="-1" strike="noStrike">
                          <a:solidFill>
                            <a:srgbClr val="000000"/>
                          </a:solidFill>
                          <a:latin typeface="Arial"/>
                          <a:ea typeface="DejaVu Sans"/>
                        </a:rPr>
                        <a:t>Graziani R., et al. 2019MNRAS.488.5438G,  The peculiar velocity field up to z~0.05 by forward-modelling Cosmicflows-3 data</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605880">
                <a:tc>
                  <a:txBody>
                    <a:bodyPr lIns="90000" rIns="90000"/>
                    <a:p>
                      <a:pPr>
                        <a:lnSpc>
                          <a:spcPct val="100000"/>
                        </a:lnSpc>
                      </a:pPr>
                      <a:r>
                        <a:rPr b="0" lang="en-US" sz="1800" spc="-1" strike="noStrike">
                          <a:solidFill>
                            <a:srgbClr val="000000"/>
                          </a:solidFill>
                          <a:latin typeface="Arial"/>
                          <a:ea typeface="DejaVu Sans"/>
                        </a:rPr>
                        <a:t>Dupuy A., Courtois H. M., Kubik B. 2019MNRAS.486..440D,  An estimation of the local growth rate from Cosmicflows peculiar velocities</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605880">
                <a:tc>
                  <a:txBody>
                    <a:bodyPr lIns="90000" rIns="90000"/>
                    <a:p>
                      <a:pPr>
                        <a:lnSpc>
                          <a:spcPct val="100000"/>
                        </a:lnSpc>
                      </a:pPr>
                      <a:r>
                        <a:rPr b="0" lang="en-US" sz="1800" spc="-1" strike="noStrike">
                          <a:solidFill>
                            <a:srgbClr val="000000"/>
                          </a:solidFill>
                          <a:latin typeface="Arial"/>
                          <a:ea typeface="DejaVu Sans"/>
                        </a:rPr>
                        <a:t>Crouzet P.-E., et al. 2018SPIE10709E..0QC,  Euclid H2RG detectors: Impact </a:t>
                      </a:r>
                      <a:endParaRPr b="0" lang="en-US" sz="1800" spc="-1" strike="noStrike">
                        <a:latin typeface="Arial"/>
                      </a:endParaRPr>
                    </a:p>
                    <a:p>
                      <a:pPr>
                        <a:lnSpc>
                          <a:spcPct val="100000"/>
                        </a:lnSpc>
                      </a:pPr>
                      <a:r>
                        <a:rPr b="0" lang="en-US" sz="1800" spc="-1" strike="noStrike">
                          <a:solidFill>
                            <a:srgbClr val="000000"/>
                          </a:solidFill>
                          <a:latin typeface="Arial"/>
                          <a:ea typeface="DejaVu Sans"/>
                        </a:rPr>
                        <a:t>of crosshatch patterns on photometric and centroid errors </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605880">
                <a:tc>
                  <a:txBody>
                    <a:bodyPr lIns="90000" rIns="90000"/>
                    <a:p>
                      <a:pPr>
                        <a:lnSpc>
                          <a:spcPct val="100000"/>
                        </a:lnSpc>
                      </a:pPr>
                      <a:r>
                        <a:rPr b="0" lang="en-US" sz="1800" spc="-1" strike="noStrike">
                          <a:solidFill>
                            <a:srgbClr val="000000"/>
                          </a:solidFill>
                          <a:latin typeface="Arial"/>
                          <a:ea typeface="DejaVu Sans"/>
                        </a:rPr>
                        <a:t>Secroun A., et al. 2018SPIE10709E..21S,  Euclid flight H2RG IR detectors: per pixel conversion gain from on-ground characterization for the Euclid NISP instrument</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605880">
                <a:tc>
                  <a:txBody>
                    <a:bodyPr lIns="90000" rIns="90000"/>
                    <a:p>
                      <a:pPr>
                        <a:lnSpc>
                          <a:spcPct val="100000"/>
                        </a:lnSpc>
                      </a:pPr>
                      <a:r>
                        <a:rPr b="0" lang="en-US" sz="1800" spc="-1" strike="noStrike">
                          <a:solidFill>
                            <a:srgbClr val="000000"/>
                          </a:solidFill>
                          <a:latin typeface="Arial"/>
                          <a:ea typeface="DejaVu Sans"/>
                        </a:rPr>
                        <a:t>Kohley R., et al. 2018SPIE10709E..1GK,  Random telegraph signal (RTS) in the Euclid IR H2RGs</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662760">
                <a:tc>
                  <a:txBody>
                    <a:bodyPr lIns="90000" rIns="90000"/>
                    <a:p>
                      <a:pPr>
                        <a:lnSpc>
                          <a:spcPct val="100000"/>
                        </a:lnSpc>
                      </a:pPr>
                      <a:r>
                        <a:rPr b="0" lang="en-US" sz="1800" spc="-1" strike="noStrike">
                          <a:latin typeface="Arial"/>
                          <a:ea typeface="DejaVu Sans"/>
                        </a:rPr>
                        <a:t>Euclid preparation. III. Galaxy cluster detection in the wide photometric survey, performance </a:t>
                      </a:r>
                      <a:endParaRPr b="0" lang="en-US" sz="1800" spc="-1" strike="noStrike">
                        <a:latin typeface="Arial"/>
                      </a:endParaRPr>
                    </a:p>
                    <a:p>
                      <a:pPr>
                        <a:lnSpc>
                          <a:spcPct val="100000"/>
                        </a:lnSpc>
                      </a:pPr>
                      <a:r>
                        <a:rPr b="0" lang="en-US" sz="1800" spc="-1" strike="noStrike">
                          <a:latin typeface="Arial"/>
                          <a:ea typeface="DejaVu Sans"/>
                        </a:rPr>
                        <a:t>and algorithm selection - Adam R. et al.; Astronomy &amp; Astrophysics, </a:t>
                      </a:r>
                      <a:endParaRPr b="0" lang="en-US" sz="1800" spc="-1" strike="noStrike">
                        <a:latin typeface="Arial"/>
                      </a:endParaRPr>
                    </a:p>
                    <a:p>
                      <a:pPr>
                        <a:lnSpc>
                          <a:spcPct val="100000"/>
                        </a:lnSpc>
                      </a:pPr>
                      <a:r>
                        <a:rPr b="0" lang="en-US" sz="1800" spc="-1" strike="noStrike">
                          <a:latin typeface="Arial"/>
                          <a:ea typeface="DejaVu Sans"/>
                        </a:rPr>
                        <a:t>Volume 627, id.A23</a:t>
                      </a:r>
                      <a:endParaRPr b="0" lang="en-US"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CustomShape 1"/>
          <p:cNvSpPr/>
          <p:nvPr/>
        </p:nvSpPr>
        <p:spPr>
          <a:xfrm>
            <a:off x="343440" y="653760"/>
            <a:ext cx="9385200" cy="8330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800" spc="-1" strike="noStrike">
                <a:solidFill>
                  <a:srgbClr val="000000"/>
                </a:solidFill>
                <a:latin typeface="Arial"/>
                <a:ea typeface="Arial"/>
              </a:rPr>
              <a:t>Retour scientifique période 09.2018-09.2019</a:t>
            </a:r>
            <a:endParaRPr b="0" lang="en-US" sz="2800" spc="-1" strike="noStrike">
              <a:latin typeface="Arial"/>
            </a:endParaRPr>
          </a:p>
        </p:txBody>
      </p:sp>
      <p:sp>
        <p:nvSpPr>
          <p:cNvPr id="414" name="CustomShape 2"/>
          <p:cNvSpPr/>
          <p:nvPr/>
        </p:nvSpPr>
        <p:spPr>
          <a:xfrm>
            <a:off x="9339480" y="6853320"/>
            <a:ext cx="597240" cy="569880"/>
          </a:xfrm>
          <a:prstGeom prst="rect">
            <a:avLst/>
          </a:prstGeom>
          <a:noFill/>
          <a:ln>
            <a:noFill/>
          </a:ln>
        </p:spPr>
        <p:style>
          <a:lnRef idx="0"/>
          <a:fillRef idx="0"/>
          <a:effectRef idx="0"/>
          <a:fontRef idx="minor"/>
        </p:style>
      </p:sp>
      <p:sp>
        <p:nvSpPr>
          <p:cNvPr id="415" name="CustomShape 3"/>
          <p:cNvSpPr/>
          <p:nvPr/>
        </p:nvSpPr>
        <p:spPr>
          <a:xfrm>
            <a:off x="491040" y="2077920"/>
            <a:ext cx="8987400" cy="2142720"/>
          </a:xfrm>
          <a:prstGeom prst="rect">
            <a:avLst/>
          </a:prstGeom>
          <a:noFill/>
          <a:ln>
            <a:noFill/>
          </a:ln>
        </p:spPr>
        <p:style>
          <a:lnRef idx="0"/>
          <a:fillRef idx="0"/>
          <a:effectRef idx="0"/>
          <a:fontRef idx="minor"/>
        </p:style>
        <p:txBody>
          <a:bodyPr lIns="90000" rIns="90000" tIns="45000" bIns="45000"/>
          <a:p>
            <a:pPr marL="285840" indent="-280080">
              <a:lnSpc>
                <a:spcPct val="100000"/>
              </a:lnSpc>
              <a:buClr>
                <a:srgbClr val="000000"/>
              </a:buClr>
              <a:buFont typeface="Arial"/>
              <a:buChar char="•"/>
            </a:pPr>
            <a:r>
              <a:rPr b="0" lang="en-US" sz="1800" spc="-1" strike="noStrike">
                <a:solidFill>
                  <a:srgbClr val="000000"/>
                </a:solidFill>
                <a:latin typeface="Arial"/>
                <a:ea typeface="DejaVu Sans"/>
              </a:rPr>
              <a:t>Publications peer-reviewed : %i (dont %i corresp. author IN2P3 )</a:t>
            </a:r>
            <a:endParaRPr b="0" lang="en-US" sz="1800" spc="-1" strike="noStrike">
              <a:latin typeface="Arial"/>
            </a:endParaRPr>
          </a:p>
          <a:p>
            <a:pPr>
              <a:lnSpc>
                <a:spcPct val="100000"/>
              </a:lnSpc>
            </a:pPr>
            <a:endParaRPr b="0" lang="en-US" sz="1800" spc="-1" strike="noStrike">
              <a:latin typeface="Arial"/>
            </a:endParaRPr>
          </a:p>
          <a:p>
            <a:pPr lvl="1" marL="432000" indent="-212760">
              <a:lnSpc>
                <a:spcPct val="100000"/>
              </a:lnSpc>
              <a:buClr>
                <a:srgbClr val="000000"/>
              </a:buClr>
              <a:buSzPct val="45000"/>
              <a:buFont typeface="Wingdings" charset="2"/>
              <a:buChar char=""/>
            </a:pPr>
            <a:r>
              <a:rPr b="0" lang="en-US" sz="1800" spc="-1" strike="noStrike">
                <a:solidFill>
                  <a:srgbClr val="000000"/>
                </a:solidFill>
                <a:latin typeface="Arial"/>
                <a:ea typeface="DejaVu Sans"/>
              </a:rPr>
              <a:t>IPNL Science: 1 Euclid collab., 6 related to Euclid science (dont 3 IN2P3)  </a:t>
            </a:r>
            <a:endParaRPr b="0" lang="en-US" sz="1800" spc="-1" strike="noStrike">
              <a:latin typeface="Arial"/>
            </a:endParaRPr>
          </a:p>
          <a:p>
            <a:pPr>
              <a:lnSpc>
                <a:spcPct val="100000"/>
              </a:lnSpc>
            </a:pPr>
            <a:endParaRPr b="0" lang="en-US" sz="1800" spc="-1" strike="noStrike">
              <a:latin typeface="Arial"/>
            </a:endParaRPr>
          </a:p>
          <a:p>
            <a:pPr marL="285840" indent="-280080">
              <a:lnSpc>
                <a:spcPct val="100000"/>
              </a:lnSpc>
              <a:buClr>
                <a:srgbClr val="000000"/>
              </a:buClr>
              <a:buFont typeface="Arial"/>
              <a:buChar char="•"/>
            </a:pPr>
            <a:r>
              <a:rPr b="0" lang="en-US" sz="1800" spc="-1" strike="noStrike">
                <a:solidFill>
                  <a:srgbClr val="000000"/>
                </a:solidFill>
                <a:latin typeface="Arial"/>
                <a:ea typeface="DejaVu Sans"/>
              </a:rPr>
              <a:t>Publications dans proceedings : %i (dont %i corresp. author IN2P3 )</a:t>
            </a:r>
            <a:endParaRPr b="0" lang="en-US" sz="1800" spc="-1" strike="noStrike">
              <a:latin typeface="Arial"/>
            </a:endParaRPr>
          </a:p>
          <a:p>
            <a:pPr>
              <a:lnSpc>
                <a:spcPct val="100000"/>
              </a:lnSpc>
            </a:pPr>
            <a:endParaRPr b="0" lang="en-US" sz="1800" spc="-1" strike="noStrike">
              <a:latin typeface="Arial"/>
            </a:endParaRPr>
          </a:p>
          <a:p>
            <a:pPr lvl="1" marL="432000" indent="-212760">
              <a:lnSpc>
                <a:spcPct val="100000"/>
              </a:lnSpc>
              <a:buClr>
                <a:srgbClr val="000000"/>
              </a:buClr>
              <a:buSzPct val="45000"/>
              <a:buFont typeface="Wingdings" charset="2"/>
              <a:buChar char=""/>
            </a:pPr>
            <a:r>
              <a:rPr b="0" lang="en-US" sz="1800" spc="-1" strike="noStrike">
                <a:solidFill>
                  <a:srgbClr val="000000"/>
                </a:solidFill>
                <a:latin typeface="Arial"/>
                <a:ea typeface="DejaVu Sans"/>
              </a:rPr>
              <a:t>IPNL NISP: 4 SPIE (dont 2 IN2P3)</a:t>
            </a:r>
            <a:endParaRPr b="0" lang="en-US" sz="1800" spc="-1" strike="noStrike">
              <a:latin typeface="Arial"/>
            </a:endParaRPr>
          </a:p>
          <a:p>
            <a:pPr>
              <a:lnSpc>
                <a:spcPct val="100000"/>
              </a:lnSpc>
            </a:pPr>
            <a:r>
              <a:rPr b="0" lang="en-US" sz="1800" spc="-1" strike="noStrike">
                <a:solidFill>
                  <a:srgbClr val="000000"/>
                </a:solidFill>
                <a:latin typeface="Arial"/>
                <a:ea typeface="DejaVu Sans"/>
              </a:rPr>
              <a:t>Présentations conférences scientifiques IN2P3 :  %i</a:t>
            </a:r>
            <a:br/>
            <a:br/>
            <a:br/>
            <a:r>
              <a:rPr b="0" lang="en-US" sz="1800" spc="-1" strike="noStrike">
                <a:solidFill>
                  <a:srgbClr val="000000"/>
                </a:solidFill>
                <a:latin typeface="Arial"/>
                <a:ea typeface="DejaVu Sans"/>
              </a:rPr>
              <a:t>CPPM: Demande doctorant financé CNES/IN2P3</a:t>
            </a:r>
            <a:br/>
            <a:r>
              <a:rPr b="0" lang="en-US" sz="1800" spc="-1" strike="noStrike">
                <a:solidFill>
                  <a:srgbClr val="000000"/>
                </a:solidFill>
                <a:latin typeface="Arial"/>
                <a:ea typeface="DejaVu Sans"/>
              </a:rPr>
              <a:t>APC: Demande d’un poste de chargé de recherche sur l’analyse scientifique Euclid.</a:t>
            </a:r>
            <a:endParaRPr b="0" lang="en-US" sz="1800" spc="-1" strike="noStrike">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CustomShape 1"/>
          <p:cNvSpPr/>
          <p:nvPr/>
        </p:nvSpPr>
        <p:spPr>
          <a:xfrm>
            <a:off x="343440" y="317520"/>
            <a:ext cx="9385200" cy="83304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800" spc="-1" strike="noStrike">
                <a:solidFill>
                  <a:srgbClr val="000000"/>
                </a:solidFill>
                <a:latin typeface="Arial"/>
                <a:ea typeface="Arial"/>
              </a:rPr>
              <a:t>Signataires des publications</a:t>
            </a:r>
            <a:endParaRPr b="0" lang="en-US" sz="2800" spc="-1" strike="noStrike">
              <a:latin typeface="Arial"/>
            </a:endParaRPr>
          </a:p>
        </p:txBody>
      </p:sp>
      <p:graphicFrame>
        <p:nvGraphicFramePr>
          <p:cNvPr id="417" name="Table 2"/>
          <p:cNvGraphicFramePr/>
          <p:nvPr/>
        </p:nvGraphicFramePr>
        <p:xfrm>
          <a:off x="241920" y="1279440"/>
          <a:ext cx="9548280" cy="5486400"/>
        </p:xfrm>
        <a:graphic>
          <a:graphicData uri="http://schemas.openxmlformats.org/drawingml/2006/table">
            <a:tbl>
              <a:tblPr/>
              <a:tblGrid>
                <a:gridCol w="1909440"/>
                <a:gridCol w="1909440"/>
                <a:gridCol w="1909440"/>
                <a:gridCol w="1909440"/>
                <a:gridCol w="1910880"/>
              </a:tblGrid>
              <a:tr h="640440">
                <a:tc>
                  <a:txBody>
                    <a:bodyPr lIns="91080" rIns="91080"/>
                    <a:p>
                      <a:pPr>
                        <a:lnSpc>
                          <a:spcPct val="100000"/>
                        </a:lnSpc>
                      </a:pPr>
                      <a:r>
                        <a:rPr b="0" lang="en-US" sz="1400" spc="-1" strike="noStrike">
                          <a:solidFill>
                            <a:srgbClr val="000000"/>
                          </a:solidFill>
                          <a:latin typeface="Arial"/>
                          <a:ea typeface="Arial"/>
                        </a:rPr>
                        <a:t>Statut</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400" spc="-1" strike="noStrike">
                          <a:solidFill>
                            <a:srgbClr val="000000"/>
                          </a:solidFill>
                          <a:latin typeface="Arial"/>
                          <a:ea typeface="Arial"/>
                        </a:rPr>
                        <a:t>APC</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400" spc="-1" strike="noStrike">
                          <a:solidFill>
                            <a:srgbClr val="000000"/>
                          </a:solidFill>
                          <a:latin typeface="Arial"/>
                          <a:ea typeface="Arial"/>
                        </a:rPr>
                        <a:t>CPPM</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400" spc="-1" strike="noStrike">
                          <a:solidFill>
                            <a:srgbClr val="000000"/>
                          </a:solidFill>
                          <a:latin typeface="Arial"/>
                          <a:ea typeface="Arial"/>
                        </a:rPr>
                        <a:t>IPNL</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400" spc="-1" strike="noStrike">
                          <a:solidFill>
                            <a:srgbClr val="000000"/>
                          </a:solidFill>
                          <a:latin typeface="Arial"/>
                          <a:ea typeface="Arial"/>
                        </a:rPr>
                        <a:t>LPSC</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2176560">
                <a:tc>
                  <a:txBody>
                    <a:bodyPr lIns="91080" rIns="91080"/>
                    <a:p>
                      <a:pPr>
                        <a:lnSpc>
                          <a:spcPct val="100000"/>
                        </a:lnSpc>
                      </a:pPr>
                      <a:r>
                        <a:rPr b="0" lang="en-US" sz="1400" spc="-1" strike="noStrike">
                          <a:solidFill>
                            <a:srgbClr val="000000"/>
                          </a:solidFill>
                          <a:latin typeface="Arial"/>
                          <a:ea typeface="Arial"/>
                        </a:rPr>
                        <a:t>Permanent</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2400" spc="-1" strike="noStrike">
                          <a:solidFill>
                            <a:srgbClr val="000000"/>
                          </a:solidFill>
                          <a:latin typeface="Times New Roman"/>
                          <a:ea typeface="DejaVu Sans"/>
                        </a:rPr>
                        <a:t>4</a:t>
                      </a:r>
                      <a:endParaRPr b="0" lang="en-US" sz="2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400" spc="-1" strike="noStrike">
                          <a:solidFill>
                            <a:srgbClr val="000000"/>
                          </a:solidFill>
                          <a:latin typeface="Arial"/>
                          <a:ea typeface="Arial"/>
                        </a:rPr>
                        <a:t>W. Gillard (MCF)</a:t>
                      </a:r>
                      <a:endParaRPr b="0" lang="en-US" sz="1400" spc="-1" strike="noStrike">
                        <a:latin typeface="Arial"/>
                      </a:endParaRPr>
                    </a:p>
                    <a:p>
                      <a:pPr>
                        <a:lnSpc>
                          <a:spcPct val="100000"/>
                        </a:lnSpc>
                      </a:pPr>
                      <a:r>
                        <a:rPr b="0" lang="en-US" sz="1400" spc="-1" strike="noStrike">
                          <a:solidFill>
                            <a:srgbClr val="000000"/>
                          </a:solidFill>
                          <a:latin typeface="Arial"/>
                          <a:ea typeface="Arial"/>
                        </a:rPr>
                        <a:t>S. Kermiche (IC)</a:t>
                      </a:r>
                      <a:endParaRPr b="0" lang="en-US" sz="1400" spc="-1" strike="noStrike">
                        <a:latin typeface="Arial"/>
                      </a:endParaRPr>
                    </a:p>
                    <a:p>
                      <a:pPr>
                        <a:lnSpc>
                          <a:spcPct val="100000"/>
                        </a:lnSpc>
                      </a:pPr>
                      <a:r>
                        <a:rPr b="0" lang="en-US" sz="1400" spc="-1" strike="noStrike">
                          <a:solidFill>
                            <a:srgbClr val="000000"/>
                          </a:solidFill>
                          <a:latin typeface="Arial"/>
                          <a:ea typeface="Arial"/>
                        </a:rPr>
                        <a:t>A. Secroun (IC)</a:t>
                      </a:r>
                      <a:endParaRPr b="0" lang="en-US" sz="1400" spc="-1" strike="noStrike">
                        <a:latin typeface="Arial"/>
                      </a:endParaRPr>
                    </a:p>
                    <a:p>
                      <a:pPr>
                        <a:lnSpc>
                          <a:spcPct val="100000"/>
                        </a:lnSpc>
                      </a:pPr>
                      <a:r>
                        <a:rPr b="0" lang="en-US" sz="1400" spc="-1" strike="noStrike">
                          <a:solidFill>
                            <a:srgbClr val="000000"/>
                          </a:solidFill>
                          <a:latin typeface="Arial"/>
                          <a:ea typeface="Arial"/>
                        </a:rPr>
                        <a:t>J. Zoubian (IC)</a:t>
                      </a:r>
                      <a:endParaRPr b="0" lang="en-US" sz="1400" spc="-1" strike="noStrike">
                        <a:latin typeface="Arial"/>
                      </a:endParaRPr>
                    </a:p>
                    <a:p>
                      <a:pPr>
                        <a:lnSpc>
                          <a:spcPct val="100000"/>
                        </a:lnSpc>
                      </a:pP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400" spc="-1" strike="noStrike">
                          <a:solidFill>
                            <a:srgbClr val="000000"/>
                          </a:solidFill>
                          <a:latin typeface="Arial"/>
                          <a:ea typeface="DejaVu Sans"/>
                        </a:rPr>
                        <a:t>R. Bardier (chercheur détaché), Y. Copin (MDC), H. Courtois (PR), A. Ealet (DR), S. Ferriol (IR), D. Guinet (PR), B. Kubik (IR)</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r>
                        <a:rPr b="0" lang="en-US" sz="2400" spc="-1" strike="noStrike">
                          <a:latin typeface="Times New Roman"/>
                        </a:rPr>
                        <a:t>1</a:t>
                      </a:r>
                      <a:endParaRPr b="0" lang="en-US" sz="2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1614960">
                <a:tc>
                  <a:txBody>
                    <a:bodyPr lIns="91080" rIns="91080"/>
                    <a:p>
                      <a:pPr>
                        <a:lnSpc>
                          <a:spcPct val="100000"/>
                        </a:lnSpc>
                      </a:pPr>
                      <a:r>
                        <a:rPr b="0" lang="en-US" sz="1400" spc="-1" strike="noStrike">
                          <a:solidFill>
                            <a:srgbClr val="000000"/>
                          </a:solidFill>
                          <a:latin typeface="Arial"/>
                          <a:ea typeface="Arial"/>
                        </a:rPr>
                        <a:t>Postdoc/CDD</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2400" spc="-1" strike="noStrike">
                          <a:solidFill>
                            <a:srgbClr val="000000"/>
                          </a:solidFill>
                          <a:latin typeface="Times New Roman"/>
                          <a:ea typeface="DejaVu Sans"/>
                        </a:rPr>
                        <a:t>2</a:t>
                      </a:r>
                      <a:endParaRPr b="0" lang="en-US" sz="2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400" spc="-1" strike="noStrike">
                          <a:solidFill>
                            <a:srgbClr val="000000"/>
                          </a:solidFill>
                          <a:latin typeface="Arial"/>
                          <a:ea typeface="Arial"/>
                        </a:rPr>
                        <a:t>N. Fourmanoit (CDD CNES)</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400" spc="-1" strike="noStrike">
                          <a:solidFill>
                            <a:srgbClr val="000000"/>
                          </a:solidFill>
                          <a:latin typeface="Arial"/>
                          <a:ea typeface="DejaVu Sans"/>
                        </a:rPr>
                        <a:t>C. Buton (CNES)</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r h="1054800">
                <a:tc>
                  <a:txBody>
                    <a:bodyPr lIns="91080" rIns="91080"/>
                    <a:p>
                      <a:pPr>
                        <a:lnSpc>
                          <a:spcPct val="100000"/>
                        </a:lnSpc>
                      </a:pPr>
                      <a:r>
                        <a:rPr b="0" lang="en-US" sz="1400" spc="-1" strike="noStrike">
                          <a:solidFill>
                            <a:srgbClr val="000000"/>
                          </a:solidFill>
                          <a:latin typeface="Arial"/>
                          <a:ea typeface="Arial"/>
                        </a:rPr>
                        <a:t>Doctorant</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xBody>
                    <a:bodyPr lIns="91080" rIns="91080"/>
                    <a:p>
                      <a:pPr>
                        <a:lnSpc>
                          <a:spcPct val="100000"/>
                        </a:lnSpc>
                      </a:pPr>
                      <a:r>
                        <a:rPr b="0" lang="en-US" sz="1400" spc="-1" strike="noStrike">
                          <a:solidFill>
                            <a:srgbClr val="000000"/>
                          </a:solidFill>
                          <a:latin typeface="Arial"/>
                          <a:ea typeface="DejaVu Sans"/>
                        </a:rPr>
                        <a:t>J. Lezmy</a:t>
                      </a:r>
                      <a:endParaRPr b="0" lang="en-US" sz="1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c>
                  <a:tcPr marL="91080" marR="91080">
                    <a:lnL w="9360">
                      <a:solidFill>
                        <a:srgbClr val="9e9e9e"/>
                      </a:solidFill>
                    </a:lnL>
                    <a:lnR w="9360">
                      <a:solidFill>
                        <a:srgbClr val="9e9e9e"/>
                      </a:solidFill>
                    </a:lnR>
                    <a:lnT w="9360">
                      <a:solidFill>
                        <a:srgbClr val="9e9e9e"/>
                      </a:solidFill>
                    </a:lnT>
                    <a:lnB w="9360">
                      <a:solidFill>
                        <a:srgbClr val="9e9e9e"/>
                      </a:solidFill>
                    </a:lnB>
                    <a:solidFill>
                      <a:srgbClr val="729fcf"/>
                    </a:solidFill>
                  </a:tcPr>
                </a:tc>
              </a:tr>
            </a:tbl>
          </a:graphicData>
        </a:graphic>
      </p:graphicFrame>
      <p:sp>
        <p:nvSpPr>
          <p:cNvPr id="418" name="CustomShape 3"/>
          <p:cNvSpPr/>
          <p:nvPr/>
        </p:nvSpPr>
        <p:spPr>
          <a:xfrm>
            <a:off x="9339480" y="6853320"/>
            <a:ext cx="597240" cy="569880"/>
          </a:xfrm>
          <a:prstGeom prst="rect">
            <a:avLst/>
          </a:prstGeom>
          <a:noFill/>
          <a:ln>
            <a:noFill/>
          </a:ln>
        </p:spPr>
        <p:style>
          <a:lnRef idx="0"/>
          <a:fillRef idx="0"/>
          <a:effectRef idx="0"/>
          <a:fontRef idx="minor"/>
        </p:style>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2850</TotalTime>
  <Application>LibreOffice/5.4.4.2$MacOSX_X86_64 LibreOffice_project/2524958677847fb3bb44820e40380acbe820f960</Application>
  <Words>2164</Words>
  <Paragraphs>459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2019-07-24T12:24:14Z</dcterms:created>
  <dc:creator/>
  <dc:description/>
  <dc:language>en-US</dc:language>
  <cp:lastModifiedBy/>
  <dcterms:modified xsi:type="dcterms:W3CDTF">2019-10-22T22:10:54Z</dcterms:modified>
  <cp:revision>147</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KSOProductBuildVer">
    <vt:lpwstr>1033-11.1.0.8722</vt:lpwstr>
  </property>
  <property fmtid="{D5CDD505-2E9C-101B-9397-08002B2CF9AE}" pid="6" name="LinksUpToDate">
    <vt:bool>0</vt:bool>
  </property>
  <property fmtid="{D5CDD505-2E9C-101B-9397-08002B2CF9AE}" pid="7" name="MMClips">
    <vt:i4>0</vt:i4>
  </property>
  <property fmtid="{D5CDD505-2E9C-101B-9397-08002B2CF9AE}" pid="8" name="Notes">
    <vt:i4>3</vt:i4>
  </property>
  <property fmtid="{D5CDD505-2E9C-101B-9397-08002B2CF9AE}" pid="9" name="PresentationFormat">
    <vt:lpwstr>Personnalisé</vt:lpwstr>
  </property>
  <property fmtid="{D5CDD505-2E9C-101B-9397-08002B2CF9AE}" pid="10" name="ScaleCrop">
    <vt:bool>0</vt:bool>
  </property>
  <property fmtid="{D5CDD505-2E9C-101B-9397-08002B2CF9AE}" pid="11" name="ShareDoc">
    <vt:bool>0</vt:bool>
  </property>
  <property fmtid="{D5CDD505-2E9C-101B-9397-08002B2CF9AE}" pid="12" name="Slides">
    <vt:i4>24</vt:i4>
  </property>
</Properties>
</file>