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0"/>
  </p:notesMasterIdLst>
  <p:handoutMasterIdLst>
    <p:handoutMasterId r:id="rId21"/>
  </p:handoutMasterIdLst>
  <p:sldIdLst>
    <p:sldId id="294" r:id="rId3"/>
    <p:sldId id="406" r:id="rId4"/>
    <p:sldId id="389" r:id="rId5"/>
    <p:sldId id="396" r:id="rId6"/>
    <p:sldId id="397" r:id="rId7"/>
    <p:sldId id="399" r:id="rId8"/>
    <p:sldId id="390" r:id="rId9"/>
    <p:sldId id="407" r:id="rId10"/>
    <p:sldId id="408" r:id="rId11"/>
    <p:sldId id="398" r:id="rId12"/>
    <p:sldId id="403" r:id="rId13"/>
    <p:sldId id="404" r:id="rId14"/>
    <p:sldId id="405" r:id="rId15"/>
    <p:sldId id="275" r:id="rId16"/>
    <p:sldId id="411" r:id="rId17"/>
    <p:sldId id="401" r:id="rId18"/>
    <p:sldId id="394" r:id="rId19"/>
  </p:sldIdLst>
  <p:sldSz cx="12192000" cy="6858000"/>
  <p:notesSz cx="6811963" cy="99425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 NERO Mirella" initials="DNM" lastIdx="3" clrIdx="0">
    <p:extLst>
      <p:ext uri="{19B8F6BF-5375-455C-9EA6-DF929625EA0E}">
        <p15:presenceInfo xmlns:p15="http://schemas.microsoft.com/office/powerpoint/2012/main" userId="S-1-5-21-2052111302-842925246-682003330-1376" providerId="AD"/>
      </p:ext>
    </p:extLst>
  </p:cmAuthor>
  <p:cmAuthor id="2" name="David" initials="D" lastIdx="4" clrIdx="1">
    <p:extLst>
      <p:ext uri="{19B8F6BF-5375-455C-9EA6-DF929625EA0E}">
        <p15:presenceInfo xmlns:p15="http://schemas.microsoft.com/office/powerpoint/2012/main" userId="David" providerId="None"/>
      </p:ext>
    </p:extLst>
  </p:cmAuthor>
  <p:cmAuthor id="3" name="Patrick" initials="P" lastIdx="19" clrIdx="2">
    <p:extLst>
      <p:ext uri="{19B8F6BF-5375-455C-9EA6-DF929625EA0E}">
        <p15:presenceInfo xmlns:p15="http://schemas.microsoft.com/office/powerpoint/2012/main" userId="Patrick" providerId="None"/>
      </p:ext>
    </p:extLst>
  </p:cmAuthor>
  <p:cmAuthor id="4" name="Utilisateur Microsoft Office" initials="UMO" lastIdx="2" clrIdx="3">
    <p:extLst>
      <p:ext uri="{19B8F6BF-5375-455C-9EA6-DF929625EA0E}">
        <p15:presenceInfo xmlns:p15="http://schemas.microsoft.com/office/powerpoint/2012/main" userId="Utilisateur Microsoft Offi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66" autoAdjust="0"/>
    <p:restoredTop sz="81684" autoAdjust="0"/>
  </p:normalViewPr>
  <p:slideViewPr>
    <p:cSldViewPr snapToGrid="0">
      <p:cViewPr varScale="1">
        <p:scale>
          <a:sx n="60" d="100"/>
          <a:sy n="60" d="100"/>
        </p:scale>
        <p:origin x="4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6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593" cy="497683"/>
          </a:xfrm>
          <a:prstGeom prst="rect">
            <a:avLst/>
          </a:prstGeom>
        </p:spPr>
        <p:txBody>
          <a:bodyPr vert="horz" lIns="91596" tIns="45797" rIns="91596" bIns="45797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7780" y="0"/>
            <a:ext cx="2952593" cy="497683"/>
          </a:xfrm>
          <a:prstGeom prst="rect">
            <a:avLst/>
          </a:prstGeom>
        </p:spPr>
        <p:txBody>
          <a:bodyPr vert="horz" lIns="91596" tIns="45797" rIns="91596" bIns="45797" rtlCol="0"/>
          <a:lstStyle>
            <a:lvl1pPr algn="r">
              <a:defRPr sz="1200"/>
            </a:lvl1pPr>
          </a:lstStyle>
          <a:p>
            <a:fld id="{53A864E5-071B-444A-BBB8-BECF71E21D0D}" type="datetimeFigureOut">
              <a:rPr lang="fr-FR" smtClean="0"/>
              <a:t>06/02/2020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4831"/>
            <a:ext cx="2952593" cy="497683"/>
          </a:xfrm>
          <a:prstGeom prst="rect">
            <a:avLst/>
          </a:prstGeom>
        </p:spPr>
        <p:txBody>
          <a:bodyPr vert="horz" lIns="91596" tIns="45797" rIns="91596" bIns="45797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7780" y="9444831"/>
            <a:ext cx="2952593" cy="497683"/>
          </a:xfrm>
          <a:prstGeom prst="rect">
            <a:avLst/>
          </a:prstGeom>
        </p:spPr>
        <p:txBody>
          <a:bodyPr vert="horz" lIns="91596" tIns="45797" rIns="91596" bIns="45797" rtlCol="0" anchor="b"/>
          <a:lstStyle>
            <a:lvl1pPr algn="r">
              <a:defRPr sz="1200"/>
            </a:lvl1pPr>
          </a:lstStyle>
          <a:p>
            <a:fld id="{6013E5C7-E211-4DC5-B602-597D223470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433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850" cy="498853"/>
          </a:xfrm>
          <a:prstGeom prst="rect">
            <a:avLst/>
          </a:prstGeom>
        </p:spPr>
        <p:txBody>
          <a:bodyPr vert="horz" lIns="91596" tIns="45797" rIns="91596" bIns="45797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8537" y="0"/>
            <a:ext cx="2951850" cy="498853"/>
          </a:xfrm>
          <a:prstGeom prst="rect">
            <a:avLst/>
          </a:prstGeom>
        </p:spPr>
        <p:txBody>
          <a:bodyPr vert="horz" lIns="91596" tIns="45797" rIns="91596" bIns="45797" rtlCol="0"/>
          <a:lstStyle>
            <a:lvl1pPr algn="r">
              <a:defRPr sz="1200"/>
            </a:lvl1pPr>
          </a:lstStyle>
          <a:p>
            <a:fld id="{BC7A9EDE-BC30-4A95-878A-F0A49A5D2203}" type="datetimeFigureOut">
              <a:rPr lang="fr-FR" smtClean="0"/>
              <a:t>06/02/2020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96" tIns="45797" rIns="91596" bIns="4579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1197" y="4784834"/>
            <a:ext cx="5449570" cy="3914865"/>
          </a:xfrm>
          <a:prstGeom prst="rect">
            <a:avLst/>
          </a:prstGeom>
        </p:spPr>
        <p:txBody>
          <a:bodyPr vert="horz" lIns="91596" tIns="45797" rIns="91596" bIns="45797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43664"/>
            <a:ext cx="2951850" cy="498852"/>
          </a:xfrm>
          <a:prstGeom prst="rect">
            <a:avLst/>
          </a:prstGeom>
        </p:spPr>
        <p:txBody>
          <a:bodyPr vert="horz" lIns="91596" tIns="45797" rIns="91596" bIns="45797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8537" y="9443664"/>
            <a:ext cx="2951850" cy="498852"/>
          </a:xfrm>
          <a:prstGeom prst="rect">
            <a:avLst/>
          </a:prstGeom>
        </p:spPr>
        <p:txBody>
          <a:bodyPr vert="horz" lIns="91596" tIns="45797" rIns="91596" bIns="45797" rtlCol="0" anchor="b"/>
          <a:lstStyle>
            <a:lvl1pPr algn="r">
              <a:defRPr sz="1200"/>
            </a:lvl1pPr>
          </a:lstStyle>
          <a:p>
            <a:fld id="{97757BA4-CA45-4567-AE56-52B9271334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046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Bien préciser que je ne parlerai pas des collaborations déjà très actives sur tout ce qui concerne la cosmologie et les </a:t>
            </a:r>
            <a:r>
              <a:rPr lang="fr-FR" dirty="0" err="1"/>
              <a:t>astroparticules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839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Objectif: présenter des exemples de collaboration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880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Objectif: présenter des exemples de collaboration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3602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Objectif: présenter des exemples de collaboration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442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6CDD3-B66B-4D5D-B9AA-A0EEB934DE56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160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A1B6-F4B8-4848-A9A6-0C595821DB1A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047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1320-F623-45A5-968D-C6E29E0DF57E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7077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7DD9-64BA-394A-B9D0-17D4D52B4CD2}" type="datetime1">
              <a:rPr lang="fr-FR" smtClean="0"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341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E1095-FD55-3F4B-8DBF-04F1F567A47A}" type="datetime1">
              <a:rPr lang="fr-FR" smtClean="0"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8903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E880-75A5-274C-A274-049AA453ABB9}" type="datetime1">
              <a:rPr lang="fr-FR" smtClean="0"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892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4BDE2-013C-7447-A3D7-F659611C69E1}" type="datetime1">
              <a:rPr lang="fr-FR" smtClean="0"/>
              <a:t>06/02/2020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887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12C97-2671-0A49-9AA4-73CB984B0433}" type="datetime1">
              <a:rPr lang="fr-FR" smtClean="0"/>
              <a:t>06/02/2020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8924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8C2F7-C06A-074B-968A-ED5C84839D9E}" type="datetime1">
              <a:rPr lang="fr-FR" smtClean="0"/>
              <a:t>06/02/2020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018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76F6-2237-1143-9CDA-FE83CBFD2BA8}" type="datetime1">
              <a:rPr lang="fr-FR" smtClean="0"/>
              <a:t>06/02/2020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7062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7785-2D6F-F642-8B21-C70818FA13D4}" type="datetime1">
              <a:rPr lang="fr-FR" smtClean="0"/>
              <a:t>06/02/2020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3155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46BC6-8DFD-40AF-B839-DD4DCB586228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97255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BF7F-4825-A446-9BB9-23A6D60F3116}" type="datetime1">
              <a:rPr lang="fr-FR" smtClean="0"/>
              <a:t>06/02/2020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54980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73A7-25AB-B74D-8ED6-27628F1C62FA}" type="datetime1">
              <a:rPr lang="fr-FR" smtClean="0"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2310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42950-1033-5749-835D-39A747C1B32D}" type="datetime1">
              <a:rPr lang="fr-FR" smtClean="0"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3950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EE60-5662-49AE-B009-D002A7503F3C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98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B3403-DDF2-4A54-A346-9CA27335188A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9237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2BD0-ACE3-4B95-B758-41704CC46035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638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3EEC1-531F-4271-BD58-C1E2AF958B66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83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D7B0-61CB-457F-93DE-3BDA6C8698AD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695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FBC7-D0DC-4223-9DDE-BC52C84B70A4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258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2F-24A8-41E8-99C2-AC3B18406C6A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163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FAC16-59B3-432D-9778-4E4E20BA3EEF}" type="datetime1">
              <a:rPr lang="fr-FR" smtClean="0"/>
              <a:pPr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41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BB993-455C-954A-AB4A-D710755DB07A}" type="datetime1">
              <a:rPr lang="fr-FR" smtClean="0"/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9A2FE-3A36-4F48-B6AF-AB3EFD30851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392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hyperlink" Target="https://indico.in2p3.fr/event/19758/contributions/77980/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hyperlink" Target="mailto:emilien.wilhelm@iphc.cnrs.fr" TargetMode="External"/><Relationship Id="rId4" Type="http://schemas.openxmlformats.org/officeDocument/2006/relationships/hyperlink" Target="mailto:nicolas.arbor@iphc.cnrs.f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277A884-FD64-D346-8673-8B756BE62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80000" cy="1080000"/>
          </a:xfrm>
          <a:prstGeom prst="rect">
            <a:avLst/>
          </a:prstGeom>
        </p:spPr>
      </p:pic>
      <p:sp>
        <p:nvSpPr>
          <p:cNvPr id="5" name="Sous-titre 4">
            <a:extLst>
              <a:ext uri="{FF2B5EF4-FFF2-40B4-BE49-F238E27FC236}">
                <a16:creationId xmlns:a16="http://schemas.microsoft.com/office/drawing/2014/main" id="{121EA3C3-0C3C-A740-ADA4-3B7435C98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56207" y="2561214"/>
            <a:ext cx="3519948" cy="186323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V. Breton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DC020CCD-451B-6746-AD0C-71183369D79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637867" y="321734"/>
            <a:ext cx="5336274" cy="1888356"/>
          </a:xfrm>
        </p:spPr>
        <p:txBody>
          <a:bodyPr>
            <a:normAutofit fontScale="90000"/>
          </a:bodyPr>
          <a:lstStyle/>
          <a:p>
            <a:r>
              <a:rPr lang="fr-FR" sz="4000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Que peut apporter l’IN2P3 à l’instrumentation pour les sciences de la Terre </a:t>
            </a:r>
            <a:r>
              <a:rPr lang="fr-FR" sz="4000" dirty="0">
                <a:solidFill>
                  <a:schemeClr val="bg1"/>
                </a:solidFill>
              </a:rPr>
              <a:t>?</a:t>
            </a:r>
            <a:endParaRPr lang="fr-FR" sz="4000" b="1" dirty="0">
              <a:solidFill>
                <a:schemeClr val="bg1"/>
              </a:solidFill>
              <a:latin typeface="Verdana" charset="0"/>
              <a:ea typeface="ＭＳ Ｐゴシック" charset="0"/>
            </a:endParaRPr>
          </a:p>
        </p:txBody>
      </p:sp>
      <p:sp>
        <p:nvSpPr>
          <p:cNvPr id="9" name="Sous-titre 1">
            <a:extLst>
              <a:ext uri="{FF2B5EF4-FFF2-40B4-BE49-F238E27FC236}">
                <a16:creationId xmlns:a16="http://schemas.microsoft.com/office/drawing/2014/main" id="{B4E5D0FD-9A53-9840-AFDF-629B08645484}"/>
              </a:ext>
            </a:extLst>
          </p:cNvPr>
          <p:cNvSpPr txBox="1">
            <a:spLocks/>
          </p:cNvSpPr>
          <p:nvPr/>
        </p:nvSpPr>
        <p:spPr>
          <a:xfrm>
            <a:off x="4767709" y="4424447"/>
            <a:ext cx="8496944" cy="744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Crédit: L. Royer, L. </a:t>
            </a:r>
            <a:r>
              <a:rPr lang="en-US" dirty="0" err="1">
                <a:solidFill>
                  <a:schemeClr val="bg1"/>
                </a:solidFill>
              </a:rPr>
              <a:t>Terray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D933F64-5C7F-BB47-BC13-923628F78A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6" t="17121" r="12170" b="15023"/>
          <a:stretch/>
        </p:blipFill>
        <p:spPr>
          <a:xfrm>
            <a:off x="0" y="5778000"/>
            <a:ext cx="2367230" cy="108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D5387B9-EA34-6549-9B27-6AFF48E1C5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256" y="5688062"/>
            <a:ext cx="1333500" cy="99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471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60C995-3A92-7643-8BC0-373F17B0F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7087602" cy="1254034"/>
          </a:xfrm>
        </p:spPr>
        <p:txBody>
          <a:bodyPr>
            <a:normAutofit fontScale="90000"/>
          </a:bodyPr>
          <a:lstStyle/>
          <a:p>
            <a:r>
              <a:rPr lang="fr-FR" sz="3600" b="1" dirty="0">
                <a:solidFill>
                  <a:schemeClr val="tx2">
                    <a:lumMod val="75000"/>
                  </a:schemeClr>
                </a:solidFill>
              </a:rPr>
              <a:t>Les enjeux identifiés par l’INSU sur l’instrumentation en milieux extrêmes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F982AE82-C5C9-A840-B6C2-2726CE3EBF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03" y="0"/>
            <a:ext cx="4772297" cy="6744695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3D18FB-F744-4A45-8ED4-B9C012AED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CC51366-1D74-1744-8CBC-22FACCB87FAB}"/>
              </a:ext>
            </a:extLst>
          </p:cNvPr>
          <p:cNvSpPr txBox="1">
            <a:spLocks/>
          </p:cNvSpPr>
          <p:nvPr/>
        </p:nvSpPr>
        <p:spPr>
          <a:xfrm>
            <a:off x="609600" y="1600201"/>
            <a:ext cx="61935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Mesures et expérimentations en conditions extrêmes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Miniaturisation de la mesure embarquée pour échantillonnage autonome en environnement extrême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Drones, petits ballons et </a:t>
            </a:r>
            <a:r>
              <a:rPr lang="fr-FR" dirty="0" err="1">
                <a:solidFill>
                  <a:schemeClr val="tx2">
                    <a:lumMod val="75000"/>
                  </a:schemeClr>
                </a:solidFill>
              </a:rPr>
              <a:t>rovers</a:t>
            </a:r>
            <a:endParaRPr lang="fr-FR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Réseaux de capteurs (opportunité, réseaux intelligents distribués...</a:t>
            </a:r>
            <a:r>
              <a:rPr lang="fr-F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19294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B5D8ADB0-01A1-0A4E-B479-781A6E2C6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32" y="0"/>
            <a:ext cx="8299997" cy="6858000"/>
          </a:xfrm>
          <a:prstGeom prst="rect">
            <a:avLst/>
          </a:prstGeom>
        </p:spPr>
      </p:pic>
      <p:sp>
        <p:nvSpPr>
          <p:cNvPr id="4" name="Triangle 3">
            <a:extLst>
              <a:ext uri="{FF2B5EF4-FFF2-40B4-BE49-F238E27FC236}">
                <a16:creationId xmlns:a16="http://schemas.microsoft.com/office/drawing/2014/main" id="{E033CB95-360A-3E4A-A709-717BC4886F25}"/>
              </a:ext>
            </a:extLst>
          </p:cNvPr>
          <p:cNvSpPr/>
          <p:nvPr/>
        </p:nvSpPr>
        <p:spPr>
          <a:xfrm rot="5400000">
            <a:off x="104498" y="-440267"/>
            <a:ext cx="1244602" cy="880534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A6281A9-F463-3C4C-B018-79DC71B32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5285317"/>
            <a:ext cx="3733800" cy="13716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9B15099-9B3E-7B4F-B67E-4EA3C63608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204259"/>
            <a:ext cx="3662680" cy="24384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D5A9454-78CF-8A4A-9046-C38AF73C72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2744788"/>
            <a:ext cx="366268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01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8551D7F-1232-E844-9D60-93DA4D8F0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233" y="-1"/>
            <a:ext cx="1037132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2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EDB35B2A-4B30-B145-8518-B36AEB3D2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32" y="353483"/>
            <a:ext cx="12073467" cy="646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308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4DC317-8CA0-3441-BDDB-D02C3B70D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0571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Perspective: quel rôle ont </a:t>
            </a:r>
            <a:r>
              <a:rPr lang="fr-FR" b="1">
                <a:solidFill>
                  <a:schemeClr val="tx2">
                    <a:lumMod val="75000"/>
                  </a:schemeClr>
                </a:solidFill>
              </a:rPr>
              <a:t>pu </a:t>
            </a:r>
            <a:r>
              <a:rPr lang="fr-FR" b="1" smtClean="0">
                <a:solidFill>
                  <a:schemeClr val="tx2">
                    <a:lumMod val="75000"/>
                  </a:schemeClr>
                </a:solidFill>
              </a:rPr>
              <a:t>jouer </a:t>
            </a: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les radiations dans l’émergence de la vie?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F91469-A897-A940-ACFD-E62C7A82F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6062326" cy="4525963"/>
          </a:xfrm>
        </p:spPr>
        <p:txBody>
          <a:bodyPr/>
          <a:lstStyle/>
          <a:p>
            <a:r>
              <a:rPr lang="fr-FR" sz="2800" dirty="0">
                <a:solidFill>
                  <a:schemeClr val="tx2">
                    <a:lumMod val="75000"/>
                  </a:schemeClr>
                </a:solidFill>
              </a:rPr>
              <a:t>Une source de mutations </a:t>
            </a:r>
          </a:p>
          <a:p>
            <a:r>
              <a:rPr lang="fr-FR" sz="2800" dirty="0">
                <a:solidFill>
                  <a:schemeClr val="tx2">
                    <a:lumMod val="75000"/>
                  </a:schemeClr>
                </a:solidFill>
              </a:rPr>
              <a:t>Une source d’énergie</a:t>
            </a:r>
          </a:p>
          <a:p>
            <a:r>
              <a:rPr lang="fr-FR" sz="2800" dirty="0">
                <a:solidFill>
                  <a:schemeClr val="tx2">
                    <a:lumMod val="75000"/>
                  </a:schemeClr>
                </a:solidFill>
              </a:rPr>
              <a:t>Une source de brisure de la symétrie chirale par la polarisation</a:t>
            </a:r>
          </a:p>
          <a:p>
            <a:r>
              <a:rPr lang="fr-FR" sz="2800" dirty="0">
                <a:solidFill>
                  <a:schemeClr val="tx2">
                    <a:lumMod val="75000"/>
                  </a:schemeClr>
                </a:solidFill>
              </a:rPr>
              <a:t>Une source pour la polymérisation, la jonction ou la scission de chaînes de polymères</a:t>
            </a:r>
          </a:p>
          <a:p>
            <a:endParaRPr lang="fr-FR" sz="2800" dirty="0">
              <a:solidFill>
                <a:schemeClr val="tx2">
                  <a:lumMod val="75000"/>
                </a:schemeClr>
              </a:solidFill>
            </a:endParaRPr>
          </a:p>
          <a:p>
            <a:endParaRPr lang="fr-FR" sz="2800" dirty="0">
              <a:solidFill>
                <a:schemeClr val="tx2">
                  <a:lumMod val="75000"/>
                </a:schemeClr>
              </a:solidFill>
            </a:endParaRPr>
          </a:p>
          <a:p>
            <a:endParaRPr lang="fr-FR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230C52F-DD03-D54E-BEB7-2CAA32B99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53D2A-DA57-8A4F-8951-C9AF575F1AE8}" type="slidenum">
              <a:rPr lang="fr" smtClean="0"/>
              <a:t>14</a:t>
            </a:fld>
            <a:endParaRPr lang="fr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24D220FC-5596-7744-8D20-D8DC0137DD88}"/>
              </a:ext>
            </a:extLst>
          </p:cNvPr>
          <p:cNvGrpSpPr/>
          <p:nvPr/>
        </p:nvGrpSpPr>
        <p:grpSpPr>
          <a:xfrm>
            <a:off x="6671926" y="2814734"/>
            <a:ext cx="3810000" cy="3631005"/>
            <a:chOff x="5334000" y="1113662"/>
            <a:chExt cx="3810000" cy="3631005"/>
          </a:xfrm>
        </p:grpSpPr>
        <p:pic>
          <p:nvPicPr>
            <p:cNvPr id="7" name="Picture 2" descr="Image result for origin of life the chirality problem">
              <a:extLst>
                <a:ext uri="{FF2B5EF4-FFF2-40B4-BE49-F238E27FC236}">
                  <a16:creationId xmlns:a16="http://schemas.microsoft.com/office/drawing/2014/main" id="{9FF0195F-57DF-BD45-956E-BAA42F9DC1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1113662"/>
              <a:ext cx="3810000" cy="2584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12A289C2-9C3F-E04A-B5C6-F6A54BE5E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77556" y="3571187"/>
              <a:ext cx="3048000" cy="1173480"/>
            </a:xfrm>
            <a:prstGeom prst="rect">
              <a:avLst/>
            </a:prstGeom>
          </p:spPr>
        </p:pic>
      </p:grpSp>
      <p:pic>
        <p:nvPicPr>
          <p:cNvPr id="12" name="Picture 14">
            <a:extLst>
              <a:ext uri="{FF2B5EF4-FFF2-40B4-BE49-F238E27FC236}">
                <a16:creationId xmlns:a16="http://schemas.microsoft.com/office/drawing/2014/main" id="{08E51DCA-F640-D142-B8B7-A182BE05C35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7693805" y="1132429"/>
            <a:ext cx="2091354" cy="160261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4402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35E668D-757C-C34C-BE13-7109AD092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15</a:t>
            </a:fld>
            <a:endParaRPr lang="fr-FR"/>
          </a:p>
        </p:txBody>
      </p:sp>
      <p:pic>
        <p:nvPicPr>
          <p:cNvPr id="3" name="Picture 2" descr="Résultat de recherche d'images pour &quot;FERMI terrestrial gamma-ray flashes&quot;">
            <a:extLst>
              <a:ext uri="{FF2B5EF4-FFF2-40B4-BE49-F238E27FC236}">
                <a16:creationId xmlns:a16="http://schemas.microsoft.com/office/drawing/2014/main" id="{EBCB51B0-CF11-7D4D-B247-7691EBD48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452" y="3330800"/>
            <a:ext cx="3497548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B1AC38C5-CFFD-AE46-A9AB-7E4CF02F8F69}"/>
              </a:ext>
            </a:extLst>
          </p:cNvPr>
          <p:cNvSpPr txBox="1">
            <a:spLocks/>
          </p:cNvSpPr>
          <p:nvPr/>
        </p:nvSpPr>
        <p:spPr>
          <a:xfrm>
            <a:off x="609599" y="-10571"/>
            <a:ext cx="10498667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chemeClr val="bg1"/>
                </a:solidFill>
              </a:rPr>
              <a:t>2020: lancement du satellite TARANIS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9293E4E-0806-2142-9B06-3DFCABA3657A}"/>
              </a:ext>
            </a:extLst>
          </p:cNvPr>
          <p:cNvSpPr txBox="1">
            <a:spLocks/>
          </p:cNvSpPr>
          <p:nvPr/>
        </p:nvSpPr>
        <p:spPr>
          <a:xfrm>
            <a:off x="305439" y="2604879"/>
            <a:ext cx="8128000" cy="28222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 dirty="0">
                <a:solidFill>
                  <a:schemeClr val="bg1"/>
                </a:solidFill>
              </a:rPr>
              <a:t>Etude des </a:t>
            </a:r>
            <a:r>
              <a:rPr lang="fr-FR" sz="2800" b="1" dirty="0" err="1">
                <a:solidFill>
                  <a:schemeClr val="bg1"/>
                </a:solidFill>
              </a:rPr>
              <a:t>Terrestrial</a:t>
            </a:r>
            <a:r>
              <a:rPr lang="fr-FR" sz="2800" b="1" dirty="0">
                <a:solidFill>
                  <a:schemeClr val="bg1"/>
                </a:solidFill>
              </a:rPr>
              <a:t> Gamma ray Flashes(</a:t>
            </a:r>
            <a:r>
              <a:rPr lang="fr-FR" sz="2800" b="1" dirty="0" err="1">
                <a:solidFill>
                  <a:schemeClr val="bg1"/>
                </a:solidFill>
              </a:rPr>
              <a:t>TGFs</a:t>
            </a:r>
            <a:r>
              <a:rPr lang="fr-FR" sz="2800" b="1" dirty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fr-FR" sz="2400" b="1" dirty="0">
                <a:solidFill>
                  <a:schemeClr val="bg1"/>
                </a:solidFill>
              </a:rPr>
              <a:t>Découverte fortuite dans les années 90 de la production de flashs de rayonnement gammas au-dessus des orages</a:t>
            </a:r>
          </a:p>
          <a:p>
            <a:pPr lvl="1"/>
            <a:r>
              <a:rPr lang="fr-FR" sz="2400" b="1" dirty="0">
                <a:solidFill>
                  <a:schemeClr val="bg1"/>
                </a:solidFill>
              </a:rPr>
              <a:t>1000 flashs gamma terrestres par jour, émettant </a:t>
            </a:r>
            <a:r>
              <a:rPr lang="fr-FR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fr-FR" sz="2400" b="1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</a:t>
            </a:r>
            <a:r>
              <a:rPr lang="fr-FR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gammas de plus de 100 </a:t>
            </a:r>
            <a:r>
              <a:rPr lang="fr-FR" sz="2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keV</a:t>
            </a:r>
            <a:r>
              <a:rPr lang="fr-FR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(20KiloJoules)</a:t>
            </a:r>
            <a:endParaRPr lang="fr-FR" sz="2400" b="1" dirty="0">
              <a:solidFill>
                <a:schemeClr val="bg1"/>
              </a:solidFill>
            </a:endParaRPr>
          </a:p>
          <a:p>
            <a:r>
              <a:rPr lang="fr-FR" sz="2800" b="1" dirty="0">
                <a:solidFill>
                  <a:schemeClr val="bg1"/>
                </a:solidFill>
              </a:rPr>
              <a:t>Collaboration IN2P3-INSU</a:t>
            </a:r>
          </a:p>
          <a:p>
            <a:pPr lvl="1"/>
            <a:r>
              <a:rPr lang="fr-FR" sz="2400" b="1" dirty="0">
                <a:solidFill>
                  <a:schemeClr val="bg1"/>
                </a:solidFill>
              </a:rPr>
              <a:t>Participation à la construction de l’instrument (APC)</a:t>
            </a:r>
          </a:p>
          <a:p>
            <a:pPr lvl="1"/>
            <a:endParaRPr lang="fr-FR" sz="2400" b="1" dirty="0">
              <a:solidFill>
                <a:schemeClr val="bg1"/>
              </a:solidFill>
            </a:endParaRPr>
          </a:p>
          <a:p>
            <a:endParaRPr lang="fr-FR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462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2BC7E7-7849-D949-BA9F-22E12B7E0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1751"/>
            <a:ext cx="10972800" cy="1143000"/>
          </a:xfrm>
        </p:spPr>
        <p:txBody>
          <a:bodyPr/>
          <a:lstStyle/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Perspectives en instrumentation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3BD2C0-EA98-7E40-A5A8-DA6B81EA73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1" y="1373188"/>
            <a:ext cx="5266267" cy="4525963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Distribuer l’intelligence </a:t>
            </a:r>
          </a:p>
          <a:p>
            <a:pPr lvl="1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Sélectionner/valider la donnée</a:t>
            </a:r>
          </a:p>
          <a:p>
            <a:pPr lvl="1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éliminer la remontée de la donnée brute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Améliorer la performance énergétique</a:t>
            </a:r>
          </a:p>
          <a:p>
            <a:pPr lvl="1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Puiser l’énergie des capteurs dans leur environnement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A61033B-750B-8F43-9455-BAD7CC751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16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9EC1B7D-1D6A-0146-A39D-747B48F16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868" y="1174751"/>
            <a:ext cx="3869011" cy="21600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410E3419-55D9-FC48-B53C-177936ADF305}"/>
              </a:ext>
            </a:extLst>
          </p:cNvPr>
          <p:cNvSpPr txBox="1"/>
          <p:nvPr/>
        </p:nvSpPr>
        <p:spPr>
          <a:xfrm>
            <a:off x="14884400" y="2404533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endParaRPr lang="fr-FR" dirty="0" err="1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E8E5457-FE38-F54B-AF91-2861A79323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373" y="3359238"/>
            <a:ext cx="3245070" cy="216000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B9672747-968E-9D40-B720-F441E1D23C9B}"/>
              </a:ext>
            </a:extLst>
          </p:cNvPr>
          <p:cNvSpPr txBox="1"/>
          <p:nvPr/>
        </p:nvSpPr>
        <p:spPr>
          <a:xfrm>
            <a:off x="7302373" y="5441951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7500"/>
          </a:bodyPr>
          <a:lstStyle/>
          <a:p>
            <a:endParaRPr lang="fr-FR" dirty="0" err="1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B93F998-8B18-1B4B-A0AA-361823B42ED9}"/>
              </a:ext>
            </a:extLst>
          </p:cNvPr>
          <p:cNvSpPr txBox="1"/>
          <p:nvPr/>
        </p:nvSpPr>
        <p:spPr>
          <a:xfrm>
            <a:off x="7306479" y="5441951"/>
            <a:ext cx="38608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7500"/>
          </a:bodyPr>
          <a:lstStyle/>
          <a:p>
            <a:r>
              <a:rPr lang="fr-FR" dirty="0"/>
              <a:t>Passerelle sur le site de l’ancienne mine </a:t>
            </a:r>
          </a:p>
          <a:p>
            <a:r>
              <a:rPr lang="fr-FR" dirty="0"/>
              <a:t>d’uranium de </a:t>
            </a:r>
            <a:r>
              <a:rPr lang="fr-FR" dirty="0" err="1"/>
              <a:t>Rophin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8277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01F6372-ADD9-D64E-8649-6992231A7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533" y="0"/>
            <a:ext cx="4852467" cy="6858000"/>
          </a:xfrm>
          <a:prstGeom prst="rect">
            <a:avLst/>
          </a:prstGeom>
        </p:spPr>
      </p:pic>
      <p:sp>
        <p:nvSpPr>
          <p:cNvPr id="4" name="Flèche vers la droite 3">
            <a:extLst>
              <a:ext uri="{FF2B5EF4-FFF2-40B4-BE49-F238E27FC236}">
                <a16:creationId xmlns:a16="http://schemas.microsoft.com/office/drawing/2014/main" id="{C7DC5210-C48F-9149-AC86-9A40EA0BD4EB}"/>
              </a:ext>
            </a:extLst>
          </p:cNvPr>
          <p:cNvSpPr/>
          <p:nvPr/>
        </p:nvSpPr>
        <p:spPr>
          <a:xfrm>
            <a:off x="5826034" y="3030586"/>
            <a:ext cx="3266070" cy="41926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/>
              <a:t>Table ronde sur l’Intégration aux Objectifs de Développement Durable et lien avec la transition énergétique et écologique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66CEC21-2566-4240-B1BC-759B975B9534}"/>
              </a:ext>
            </a:extLst>
          </p:cNvPr>
          <p:cNvSpPr txBox="1">
            <a:spLocks/>
          </p:cNvSpPr>
          <p:nvPr/>
        </p:nvSpPr>
        <p:spPr>
          <a:xfrm>
            <a:off x="251808" y="1240841"/>
            <a:ext cx="5966112" cy="46558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Nombreuses opportunités pour développer la collaboration IN2P3-INSU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Une dernière remarque:</a:t>
            </a:r>
          </a:p>
          <a:p>
            <a:pPr lvl="1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La société regarde à la science sur les enjeux de réchauffement climatique et de transition écologique</a:t>
            </a:r>
          </a:p>
          <a:p>
            <a:pPr lvl="1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L’IN2P3 doit aussi réfléchir à sa contribution…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06BF092-4FA6-CF41-A863-0EDEBA95187E}"/>
              </a:ext>
            </a:extLst>
          </p:cNvPr>
          <p:cNvSpPr txBox="1">
            <a:spLocks/>
          </p:cNvSpPr>
          <p:nvPr/>
        </p:nvSpPr>
        <p:spPr>
          <a:xfrm>
            <a:off x="898018" y="0"/>
            <a:ext cx="6193536" cy="103238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651354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39955C-F6AE-C84A-8CF3-13897444A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Introduction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A1D20E-9B1B-DF48-A3DF-1B13E8043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6694"/>
            <a:ext cx="10972800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Quelle place pour la collaboration entre IN2P3 et INSU en sciences de la terre</a:t>
            </a:r>
          </a:p>
          <a:p>
            <a:pPr lvl="1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L’IN2P3 apporte des compétences pour la création de nouveaux instruments</a:t>
            </a:r>
          </a:p>
          <a:p>
            <a:pPr lvl="1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L’INSU apporte sa connaissance du terrain, sa culture du déploiement et de la maintenance sur site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Un modèle gagnant-gagnant?</a:t>
            </a:r>
          </a:p>
          <a:p>
            <a:pPr lvl="1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L’intérêt de l’IN2P3 est de mobiliser son expertise sur de nouvelles frontières en instrumentation, la maintenant ainsi au plus haut niveau. </a:t>
            </a:r>
          </a:p>
          <a:p>
            <a:pPr lvl="1"/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L’expérience prouve que très peu de temps d’ingénieur peut avoir un impact considérable. 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Au-delà des enjeux instrumentaux, des questions scientifiques majeures demeurent sur la radioactivité naturelle</a:t>
            </a:r>
          </a:p>
          <a:p>
            <a:endParaRPr lang="fr-F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A2BC5A-58C6-8543-93A8-B7246FEB0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4552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60C995-3A92-7643-8BC0-373F17B0F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30" y="0"/>
            <a:ext cx="6770370" cy="1032387"/>
          </a:xfrm>
        </p:spPr>
        <p:txBody>
          <a:bodyPr>
            <a:normAutofit fontScale="90000"/>
          </a:bodyPr>
          <a:lstStyle/>
          <a:p>
            <a:r>
              <a:rPr lang="fr-FR" sz="3600" b="1" dirty="0">
                <a:solidFill>
                  <a:schemeClr val="tx2">
                    <a:lumMod val="75000"/>
                  </a:schemeClr>
                </a:solidFill>
              </a:rPr>
              <a:t>Les enjeux identifiés par l’INSU sur l’instrumentation en milieux extrêmes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F982AE82-C5C9-A840-B6C2-2726CE3EBF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970" y="-79374"/>
            <a:ext cx="4812030" cy="6800850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3D18FB-F744-4A45-8ED4-B9C012AED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CC51366-1D74-1744-8CBC-22FACCB87FAB}"/>
              </a:ext>
            </a:extLst>
          </p:cNvPr>
          <p:cNvSpPr txBox="1">
            <a:spLocks/>
          </p:cNvSpPr>
          <p:nvPr/>
        </p:nvSpPr>
        <p:spPr>
          <a:xfrm>
            <a:off x="609600" y="1600201"/>
            <a:ext cx="61935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FF0000"/>
                </a:solidFill>
              </a:rPr>
              <a:t>Mesures et expérimentations en conditions extrêmes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Miniaturisation de la mesure embarquée pour échantillonnage autonome en environnement extrême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Drones, petits ballons et </a:t>
            </a:r>
            <a:r>
              <a:rPr lang="fr-FR" dirty="0" err="1">
                <a:solidFill>
                  <a:schemeClr val="tx2">
                    <a:lumMod val="75000"/>
                  </a:schemeClr>
                </a:solidFill>
              </a:rPr>
              <a:t>rovers</a:t>
            </a:r>
            <a:endParaRPr lang="fr-FR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Réseaux de capteurs (opportunité, réseaux intelligents distribués...)</a:t>
            </a:r>
          </a:p>
        </p:txBody>
      </p:sp>
    </p:spTree>
    <p:extLst>
      <p:ext uri="{BB962C8B-B14F-4D97-AF65-F5344CB8AC3E}">
        <p14:creationId xmlns:p14="http://schemas.microsoft.com/office/powerpoint/2010/main" val="1646013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 55">
            <a:extLst>
              <a:ext uri="{FF2B5EF4-FFF2-40B4-BE49-F238E27FC236}">
                <a16:creationId xmlns:a16="http://schemas.microsoft.com/office/drawing/2014/main" id="{1D49108F-7FD5-5646-AB53-87555542B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0"/>
            <a:ext cx="9550400" cy="2654300"/>
          </a:xfrm>
          <a:prstGeom prst="rect">
            <a:avLst/>
          </a:prstGeom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FC722A2B-1157-C14C-B94A-73D3C03D6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49" y="2578100"/>
            <a:ext cx="100203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29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C03BEF2-0481-B241-9A9A-523D34782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517" y="0"/>
            <a:ext cx="90709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541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60C995-3A92-7643-8BC0-373F17B0F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7181136" cy="992777"/>
          </a:xfrm>
        </p:spPr>
        <p:txBody>
          <a:bodyPr>
            <a:normAutofit fontScale="90000"/>
          </a:bodyPr>
          <a:lstStyle/>
          <a:p>
            <a:r>
              <a:rPr lang="fr-FR" sz="3600" b="1" dirty="0">
                <a:solidFill>
                  <a:schemeClr val="tx2">
                    <a:lumMod val="75000"/>
                  </a:schemeClr>
                </a:solidFill>
              </a:rPr>
              <a:t>Les enjeux identifiés par l’INSU sur l’instrumentation en milieux extrêmes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F982AE82-C5C9-A840-B6C2-2726CE3EBF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736" y="136037"/>
            <a:ext cx="4401264" cy="6220314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3D18FB-F744-4A45-8ED4-B9C012AED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CC51366-1D74-1744-8CBC-22FACCB87FAB}"/>
              </a:ext>
            </a:extLst>
          </p:cNvPr>
          <p:cNvSpPr txBox="1">
            <a:spLocks/>
          </p:cNvSpPr>
          <p:nvPr/>
        </p:nvSpPr>
        <p:spPr>
          <a:xfrm>
            <a:off x="609600" y="1600201"/>
            <a:ext cx="61935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Mesures et expérimentations en conditions extrêmes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Miniaturisation de la mesure embarquée pour échantillonnage autonome en environnement extrême</a:t>
            </a:r>
          </a:p>
          <a:p>
            <a:r>
              <a:rPr lang="fr-FR" dirty="0">
                <a:solidFill>
                  <a:srgbClr val="FF0000"/>
                </a:solidFill>
              </a:rPr>
              <a:t>Drones, petits ballons et </a:t>
            </a:r>
            <a:r>
              <a:rPr lang="fr-FR" dirty="0" err="1">
                <a:solidFill>
                  <a:srgbClr val="FF0000"/>
                </a:solidFill>
              </a:rPr>
              <a:t>rovers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Réseaux de capteurs (opportunité, réseaux intelligents distribués...)</a:t>
            </a:r>
          </a:p>
        </p:txBody>
      </p:sp>
    </p:spTree>
    <p:extLst>
      <p:ext uri="{BB962C8B-B14F-4D97-AF65-F5344CB8AC3E}">
        <p14:creationId xmlns:p14="http://schemas.microsoft.com/office/powerpoint/2010/main" val="235946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657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657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657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0109201" y="6485714"/>
            <a:ext cx="426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12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637216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2"/>
          <a:srcRect t="14212" b="13264"/>
          <a:stretch/>
        </p:blipFill>
        <p:spPr>
          <a:xfrm>
            <a:off x="9100273" y="348411"/>
            <a:ext cx="1409700" cy="929433"/>
          </a:xfrm>
          <a:prstGeom prst="rect">
            <a:avLst/>
          </a:prstGeom>
        </p:spPr>
      </p:pic>
      <p:sp>
        <p:nvSpPr>
          <p:cNvPr id="23" name="ZoneTexte 22"/>
          <p:cNvSpPr txBox="1"/>
          <p:nvPr/>
        </p:nvSpPr>
        <p:spPr>
          <a:xfrm>
            <a:off x="1657774" y="4069943"/>
            <a:ext cx="8898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spcAft>
                <a:spcPts val="600"/>
              </a:spcAft>
              <a:buFont typeface="Symbol" charset="0"/>
              <a:buChar char=""/>
            </a:pPr>
            <a:r>
              <a:rPr lang="fr-FR" dirty="0">
                <a:latin typeface="Arial"/>
                <a:cs typeface="Arial"/>
              </a:rPr>
              <a:t>Développement d'un système de </a:t>
            </a:r>
            <a:r>
              <a:rPr lang="fr-FR" b="1" dirty="0">
                <a:latin typeface="Arial"/>
                <a:cs typeface="Arial"/>
              </a:rPr>
              <a:t>spectrométrie gamma aéroportée par drone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1637214" y="1184411"/>
            <a:ext cx="8898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Compromis entre précision et représentativité des sites en spectrométrie gamma </a:t>
            </a: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C4E27D9D-46B7-4927-8ECE-0188EB5564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2505" y="2098494"/>
            <a:ext cx="754391" cy="1135073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D939031F-32BE-4134-8723-CC228CAF9F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8436" y="2180554"/>
            <a:ext cx="699852" cy="105301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13AC896E-E6F5-4AD7-927E-C6E1634D83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7764" y="2229645"/>
            <a:ext cx="1200140" cy="853946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28F04C44-13EC-4AD6-8C89-0BB1DF6D3E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0726" y="2196011"/>
            <a:ext cx="1357400" cy="887681"/>
          </a:xfrm>
          <a:prstGeom prst="rect">
            <a:avLst/>
          </a:prstGeom>
        </p:spPr>
      </p:pic>
      <p:sp>
        <p:nvSpPr>
          <p:cNvPr id="41" name="ZoneTexte 40">
            <a:extLst>
              <a:ext uri="{FF2B5EF4-FFF2-40B4-BE49-F238E27FC236}">
                <a16:creationId xmlns:a16="http://schemas.microsoft.com/office/drawing/2014/main" id="{36360B11-CCF9-4BDF-BAFB-D87A60294163}"/>
              </a:ext>
            </a:extLst>
          </p:cNvPr>
          <p:cNvSpPr txBox="1"/>
          <p:nvPr/>
        </p:nvSpPr>
        <p:spPr>
          <a:xfrm>
            <a:off x="4353731" y="1644038"/>
            <a:ext cx="1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400" b="1"/>
            </a:lvl1pPr>
          </a:lstStyle>
          <a:p>
            <a:r>
              <a:rPr lang="fr-FR" dirty="0"/>
              <a:t>Mesures</a:t>
            </a:r>
          </a:p>
          <a:p>
            <a:r>
              <a:rPr lang="fr-FR" dirty="0"/>
              <a:t>In situ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0B7C6BC7-78F6-4970-8B19-1913A6E968C4}"/>
              </a:ext>
            </a:extLst>
          </p:cNvPr>
          <p:cNvSpPr txBox="1"/>
          <p:nvPr/>
        </p:nvSpPr>
        <p:spPr>
          <a:xfrm>
            <a:off x="4089403" y="3276825"/>
            <a:ext cx="17272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200"/>
            </a:lvl1pPr>
          </a:lstStyle>
          <a:p>
            <a:r>
              <a:rPr lang="fr-FR" dirty="0"/>
              <a:t>Mesures ponctuelles </a:t>
            </a:r>
          </a:p>
          <a:p>
            <a:r>
              <a:rPr lang="fr-FR" dirty="0"/>
              <a:t>sur site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D7F791A5-C734-443F-8D45-BA9FF6E7F888}"/>
              </a:ext>
            </a:extLst>
          </p:cNvPr>
          <p:cNvSpPr txBox="1"/>
          <p:nvPr/>
        </p:nvSpPr>
        <p:spPr>
          <a:xfrm>
            <a:off x="2132991" y="1644038"/>
            <a:ext cx="1490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Mesures en laboratoire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C51C18C2-D4FD-4C31-AE45-98EC2C1238B3}"/>
              </a:ext>
            </a:extLst>
          </p:cNvPr>
          <p:cNvSpPr txBox="1"/>
          <p:nvPr/>
        </p:nvSpPr>
        <p:spPr>
          <a:xfrm>
            <a:off x="2132991" y="3284709"/>
            <a:ext cx="149074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Prélèvements ponctuels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F9D8D076-5001-4505-AB45-29DCCF34F957}"/>
              </a:ext>
            </a:extLst>
          </p:cNvPr>
          <p:cNvSpPr txBox="1"/>
          <p:nvPr/>
        </p:nvSpPr>
        <p:spPr>
          <a:xfrm>
            <a:off x="8302912" y="1644686"/>
            <a:ext cx="180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400" b="1"/>
            </a:lvl1pPr>
          </a:lstStyle>
          <a:p>
            <a:r>
              <a:rPr lang="fr-FR" dirty="0"/>
              <a:t>Mesures par hélicoptère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4782B6FC-2862-4144-83C7-31D8F37E3D00}"/>
              </a:ext>
            </a:extLst>
          </p:cNvPr>
          <p:cNvSpPr txBox="1"/>
          <p:nvPr/>
        </p:nvSpPr>
        <p:spPr>
          <a:xfrm>
            <a:off x="8302911" y="3168550"/>
            <a:ext cx="195639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200"/>
            </a:lvl1pPr>
          </a:lstStyle>
          <a:p>
            <a:r>
              <a:rPr lang="fr-FR" dirty="0"/>
              <a:t>Cartographie de grandes surfaces mais cher et contraignant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922AD7C3-911A-40B7-BC2B-FA6B8FF1BAEF}"/>
              </a:ext>
            </a:extLst>
          </p:cNvPr>
          <p:cNvSpPr txBox="1"/>
          <p:nvPr/>
        </p:nvSpPr>
        <p:spPr>
          <a:xfrm>
            <a:off x="6180666" y="3168550"/>
            <a:ext cx="195639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200"/>
            </a:lvl1pPr>
          </a:lstStyle>
          <a:p>
            <a:r>
              <a:rPr lang="fr-FR" dirty="0"/>
              <a:t>Cartographie de grandes surfaces mais accessibilité restreinte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0C0C88BD-E75E-4F78-8E3D-61E5C1F7A727}"/>
              </a:ext>
            </a:extLst>
          </p:cNvPr>
          <p:cNvSpPr txBox="1"/>
          <p:nvPr/>
        </p:nvSpPr>
        <p:spPr>
          <a:xfrm>
            <a:off x="6377529" y="1644686"/>
            <a:ext cx="1427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400" b="1"/>
            </a:lvl1pPr>
          </a:lstStyle>
          <a:p>
            <a:r>
              <a:rPr lang="fr-FR" dirty="0"/>
              <a:t>Mesures par véhicule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5332" y="4584701"/>
            <a:ext cx="2510745" cy="164686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4129" y="4593168"/>
            <a:ext cx="1693337" cy="1540466"/>
          </a:xfrm>
          <a:prstGeom prst="rect">
            <a:avLst/>
          </a:prstGeom>
        </p:spPr>
      </p:pic>
      <p:sp>
        <p:nvSpPr>
          <p:cNvPr id="49" name="ZoneTexte 48"/>
          <p:cNvSpPr txBox="1"/>
          <p:nvPr/>
        </p:nvSpPr>
        <p:spPr>
          <a:xfrm>
            <a:off x="8472251" y="6240031"/>
            <a:ext cx="13323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err="1"/>
              <a:t>Mochizuki</a:t>
            </a:r>
            <a:r>
              <a:rPr lang="fr-FR" sz="1000" dirty="0"/>
              <a:t> 2019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6201602" y="6240031"/>
            <a:ext cx="13323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Scott 2019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32991" y="4584701"/>
            <a:ext cx="2682904" cy="1701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4184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657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657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657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0109201" y="6485714"/>
            <a:ext cx="426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13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637216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pic>
        <p:nvPicPr>
          <p:cNvPr id="21" name="Image 20" descr="Spectre_global_100kBq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4"/>
          <a:stretch/>
        </p:blipFill>
        <p:spPr>
          <a:xfrm rot="5400000">
            <a:off x="2103500" y="3303336"/>
            <a:ext cx="2165166" cy="3282527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3"/>
          <a:srcRect t="14212" b="13264"/>
          <a:stretch/>
        </p:blipFill>
        <p:spPr>
          <a:xfrm>
            <a:off x="9100273" y="348411"/>
            <a:ext cx="1409700" cy="929433"/>
          </a:xfrm>
          <a:prstGeom prst="rect">
            <a:avLst/>
          </a:prstGeom>
        </p:spPr>
      </p:pic>
      <p:sp>
        <p:nvSpPr>
          <p:cNvPr id="23" name="ZoneTexte 22"/>
          <p:cNvSpPr txBox="1"/>
          <p:nvPr/>
        </p:nvSpPr>
        <p:spPr>
          <a:xfrm>
            <a:off x="1637214" y="1369077"/>
            <a:ext cx="88981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Algorithmes d'analyse des données (machine </a:t>
            </a:r>
            <a:r>
              <a:rPr lang="fr-FR" dirty="0" err="1">
                <a:latin typeface="Arial"/>
                <a:cs typeface="Arial"/>
              </a:rPr>
              <a:t>learning</a:t>
            </a:r>
            <a:r>
              <a:rPr lang="fr-FR" dirty="0">
                <a:latin typeface="Arial"/>
                <a:cs typeface="Arial"/>
              </a:rPr>
              <a:t>, simulation Monte Carlo)</a:t>
            </a:r>
          </a:p>
          <a:p>
            <a:pPr marL="742950" lvl="1" indent="-285750">
              <a:spcAft>
                <a:spcPts val="600"/>
              </a:spcAft>
              <a:buFont typeface="Symbol" charset="0"/>
              <a:buChar char=""/>
            </a:pPr>
            <a:r>
              <a:rPr lang="fr-FR" dirty="0">
                <a:latin typeface="Arial"/>
                <a:cs typeface="Arial"/>
              </a:rPr>
              <a:t>correction automatique des mesures (altitude, atténuation dans le sol, ...)</a:t>
            </a:r>
          </a:p>
          <a:p>
            <a:pPr marL="742950" lvl="1" indent="-285750">
              <a:spcAft>
                <a:spcPts val="600"/>
              </a:spcAft>
              <a:buFont typeface="Symbol" charset="0"/>
              <a:buChar char=""/>
            </a:pPr>
            <a:r>
              <a:rPr lang="fr-FR" dirty="0">
                <a:latin typeface="Arial"/>
                <a:cs typeface="Arial"/>
              </a:rPr>
              <a:t>amélioration des performances (précision, limite de détection)</a:t>
            </a: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Applications : </a:t>
            </a:r>
            <a:r>
              <a:rPr lang="fr-FR">
                <a:latin typeface="Arial"/>
                <a:cs typeface="Arial"/>
              </a:rPr>
              <a:t>mesures environnementales, </a:t>
            </a:r>
            <a:r>
              <a:rPr lang="fr-FR" dirty="0">
                <a:latin typeface="Arial"/>
                <a:cs typeface="Arial"/>
              </a:rPr>
              <a:t>démantèlement, ...</a:t>
            </a:r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4"/>
          <a:srcRect l="49315"/>
          <a:stretch/>
        </p:blipFill>
        <p:spPr>
          <a:xfrm>
            <a:off x="5695190" y="3584798"/>
            <a:ext cx="1877905" cy="1309270"/>
          </a:xfrm>
          <a:prstGeom prst="rect">
            <a:avLst/>
          </a:prstGeom>
        </p:spPr>
      </p:pic>
      <p:pic>
        <p:nvPicPr>
          <p:cNvPr id="30" name="Picture 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8" r="22605" b="12904"/>
          <a:stretch/>
        </p:blipFill>
        <p:spPr bwMode="auto">
          <a:xfrm>
            <a:off x="8974325" y="3800626"/>
            <a:ext cx="1485896" cy="2247893"/>
          </a:xfrm>
          <a:prstGeom prst="rect">
            <a:avLst/>
          </a:prstGeom>
          <a:ln>
            <a:noFill/>
          </a:ln>
          <a:effectLst>
            <a:softEdge rad="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6"/>
          <a:srcRect l="71958" t="5844" r="-1" b="42095"/>
          <a:stretch/>
        </p:blipFill>
        <p:spPr>
          <a:xfrm>
            <a:off x="5265920" y="4978197"/>
            <a:ext cx="1367374" cy="1123382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4A6666E7-4C44-4C1E-B820-D1A42778A3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3287" y="4894068"/>
            <a:ext cx="1485602" cy="1359478"/>
          </a:xfrm>
          <a:prstGeom prst="rect">
            <a:avLst/>
          </a:prstGeom>
        </p:spPr>
      </p:pic>
      <p:sp>
        <p:nvSpPr>
          <p:cNvPr id="2" name="Flèche droite rayée 1"/>
          <p:cNvSpPr/>
          <p:nvPr/>
        </p:nvSpPr>
        <p:spPr>
          <a:xfrm>
            <a:off x="8371074" y="4780640"/>
            <a:ext cx="478360" cy="296333"/>
          </a:xfrm>
          <a:prstGeom prst="stripedRightArrow">
            <a:avLst>
              <a:gd name="adj1" fmla="val 38572"/>
              <a:gd name="adj2" fmla="val 4428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rayée 18"/>
          <p:cNvSpPr/>
          <p:nvPr/>
        </p:nvSpPr>
        <p:spPr>
          <a:xfrm>
            <a:off x="4588167" y="4780640"/>
            <a:ext cx="478360" cy="296333"/>
          </a:xfrm>
          <a:prstGeom prst="stripedRightArrow">
            <a:avLst>
              <a:gd name="adj1" fmla="val 38572"/>
              <a:gd name="adj2" fmla="val 4428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 descr="Une image contenant appareil, skiant, neige, homme&#10;&#10;Description générée automatiquement">
            <a:extLst>
              <a:ext uri="{FF2B5EF4-FFF2-40B4-BE49-F238E27FC236}">
                <a16:creationId xmlns:a16="http://schemas.microsoft.com/office/drawing/2014/main" id="{73F53CBB-EEFF-4782-B0A8-FFAFF37EF661}"/>
              </a:ext>
            </a:extLst>
          </p:cNvPr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29347" r="19080" b="22874"/>
          <a:stretch/>
        </p:blipFill>
        <p:spPr>
          <a:xfrm>
            <a:off x="1579386" y="3414764"/>
            <a:ext cx="1489971" cy="1067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oneTexte 4"/>
          <p:cNvSpPr txBox="1"/>
          <p:nvPr/>
        </p:nvSpPr>
        <p:spPr>
          <a:xfrm>
            <a:off x="2166624" y="6177051"/>
            <a:ext cx="2172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Détection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5502915" y="6177051"/>
            <a:ext cx="2601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Traitement des données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8849434" y="6177051"/>
            <a:ext cx="1610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Cartographie</a:t>
            </a:r>
          </a:p>
        </p:txBody>
      </p:sp>
    </p:spTree>
    <p:extLst>
      <p:ext uri="{BB962C8B-B14F-4D97-AF65-F5344CB8AC3E}">
        <p14:creationId xmlns:p14="http://schemas.microsoft.com/office/powerpoint/2010/main" val="3644046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657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657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657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0058401" y="6485714"/>
            <a:ext cx="476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14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637216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pic>
        <p:nvPicPr>
          <p:cNvPr id="18" name="Image 17" descr="Une image contenant appareil, skiant, neige, homme&#10;&#10;Description générée automatiquement">
            <a:extLst>
              <a:ext uri="{FF2B5EF4-FFF2-40B4-BE49-F238E27FC236}">
                <a16:creationId xmlns:a16="http://schemas.microsoft.com/office/drawing/2014/main" id="{73F53CBB-EEFF-4782-B0A8-FFAFF37EF661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29347" r="19080" b="22874"/>
          <a:stretch/>
        </p:blipFill>
        <p:spPr>
          <a:xfrm>
            <a:off x="4136491" y="3515105"/>
            <a:ext cx="4113955" cy="2532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ZoneTexte 22"/>
          <p:cNvSpPr txBox="1"/>
          <p:nvPr/>
        </p:nvSpPr>
        <p:spPr>
          <a:xfrm>
            <a:off x="1637214" y="1369077"/>
            <a:ext cx="903078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Collaborations dans le cadre de projets de recherche (ZATU, OHM Fessenheim, ...) 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Projet de maturation 2019-2020 avec la SATT </a:t>
            </a:r>
            <a:r>
              <a:rPr lang="fr-FR" dirty="0" err="1">
                <a:latin typeface="Arial"/>
                <a:cs typeface="Arial"/>
              </a:rPr>
              <a:t>Conectus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Objectif de création de start-up (discussion en cours avec EDF (Fessenheim), Bertin, </a:t>
            </a:r>
            <a:r>
              <a:rPr lang="fr-FR" dirty="0" err="1">
                <a:latin typeface="Arial"/>
                <a:cs typeface="Arial"/>
              </a:rPr>
              <a:t>Arcadis</a:t>
            </a:r>
            <a:r>
              <a:rPr lang="fr-FR" dirty="0">
                <a:latin typeface="Arial"/>
                <a:cs typeface="Arial"/>
              </a:rPr>
              <a:t>, ...)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410" y="1967531"/>
            <a:ext cx="2016300" cy="612576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7099300" y="6005135"/>
            <a:ext cx="34360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u="sng" dirty="0"/>
              <a:t>contact</a:t>
            </a:r>
            <a:r>
              <a:rPr lang="fr-FR" sz="1400" dirty="0"/>
              <a:t> : </a:t>
            </a:r>
            <a:r>
              <a:rPr lang="fr-FR" sz="1400" dirty="0">
                <a:hlinkClick r:id="rId4"/>
              </a:rPr>
              <a:t>nicolas.arbor@iphc.cnrs.fr</a:t>
            </a:r>
            <a:endParaRPr lang="fr-FR" sz="1400" dirty="0"/>
          </a:p>
          <a:p>
            <a:pPr algn="r"/>
            <a:r>
              <a:rPr lang="fr-FR" sz="1400" dirty="0">
                <a:hlinkClick r:id="rId5"/>
              </a:rPr>
              <a:t>emilien.wilhelm@iphc.cnrs.fr</a:t>
            </a:r>
            <a:endParaRPr lang="fr-FR" sz="1400" dirty="0"/>
          </a:p>
          <a:p>
            <a:pPr algn="r"/>
            <a:endParaRPr lang="fr-FR" sz="1400" dirty="0"/>
          </a:p>
          <a:p>
            <a:pPr algn="r"/>
            <a:endParaRPr lang="fr-FR" sz="1400" dirty="0"/>
          </a:p>
          <a:p>
            <a:pPr algn="r"/>
            <a:endParaRPr lang="fr-FR" sz="1400" dirty="0"/>
          </a:p>
          <a:p>
            <a:pPr algn="r"/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90403049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ctr">
        <a:normAutofit fontScale="97500"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12405</TotalTime>
  <Words>699</Words>
  <Application>Microsoft Office PowerPoint</Application>
  <PresentationFormat>Grand écran</PresentationFormat>
  <Paragraphs>107</Paragraphs>
  <Slides>17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ＭＳ Ｐゴシック</vt:lpstr>
      <vt:lpstr>Arial</vt:lpstr>
      <vt:lpstr>Calibri</vt:lpstr>
      <vt:lpstr>Symbol</vt:lpstr>
      <vt:lpstr>Times New Roman</vt:lpstr>
      <vt:lpstr>Verdana</vt:lpstr>
      <vt:lpstr>1_Thème Office</vt:lpstr>
      <vt:lpstr>Thème Office</vt:lpstr>
      <vt:lpstr>Que peut apporter l’IN2P3 à l’instrumentation pour les sciences de la Terre ?</vt:lpstr>
      <vt:lpstr>Introduction</vt:lpstr>
      <vt:lpstr>Les enjeux identifiés par l’INSU sur l’instrumentation en milieux extrêmes</vt:lpstr>
      <vt:lpstr>Présentation PowerPoint</vt:lpstr>
      <vt:lpstr>Présentation PowerPoint</vt:lpstr>
      <vt:lpstr>Les enjeux identifiés par l’INSU sur l’instrumentation en milieux extrêmes</vt:lpstr>
      <vt:lpstr>Présentation PowerPoint</vt:lpstr>
      <vt:lpstr>Présentation PowerPoint</vt:lpstr>
      <vt:lpstr>Présentation PowerPoint</vt:lpstr>
      <vt:lpstr>Les enjeux identifiés par l’INSU sur l’instrumentation en milieux extrêmes</vt:lpstr>
      <vt:lpstr>Présentation PowerPoint</vt:lpstr>
      <vt:lpstr>Présentation PowerPoint</vt:lpstr>
      <vt:lpstr>Présentation PowerPoint</vt:lpstr>
      <vt:lpstr>Perspective: quel rôle ont pu jouer les radiations dans l’émergence de la vie?</vt:lpstr>
      <vt:lpstr>Présentation PowerPoint</vt:lpstr>
      <vt:lpstr>Perspectives en instrumentation</vt:lpstr>
      <vt:lpstr>Présentation PowerPoint</vt:lpstr>
    </vt:vector>
  </TitlesOfParts>
  <Company>SUBATECH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Gilles MONTAVON</dc:creator>
  <cp:lastModifiedBy>visio</cp:lastModifiedBy>
  <cp:revision>537</cp:revision>
  <cp:lastPrinted>2020-02-06T10:22:23Z</cp:lastPrinted>
  <dcterms:created xsi:type="dcterms:W3CDTF">2018-11-23T10:10:10Z</dcterms:created>
  <dcterms:modified xsi:type="dcterms:W3CDTF">2020-02-06T12:02:03Z</dcterms:modified>
</cp:coreProperties>
</file>