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sldIdLst>
    <p:sldId id="534" r:id="rId2"/>
    <p:sldId id="535" r:id="rId3"/>
    <p:sldId id="547" r:id="rId4"/>
    <p:sldId id="548" r:id="rId5"/>
    <p:sldId id="549" r:id="rId6"/>
    <p:sldId id="539" r:id="rId7"/>
    <p:sldId id="54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1D9"/>
    <a:srgbClr val="E85111"/>
    <a:srgbClr val="FF9300"/>
    <a:srgbClr val="FF40FF"/>
    <a:srgbClr val="000000"/>
    <a:srgbClr val="FF7E79"/>
    <a:srgbClr val="FFD579"/>
    <a:srgbClr val="07FEFE"/>
    <a:srgbClr val="00FA91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51"/>
    <p:restoredTop sz="90940"/>
  </p:normalViewPr>
  <p:slideViewPr>
    <p:cSldViewPr>
      <p:cViewPr varScale="1">
        <p:scale>
          <a:sx n="82" d="100"/>
          <a:sy n="82" d="100"/>
        </p:scale>
        <p:origin x="176" y="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ebastienincerti/Desktop/STA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ebastienincerti/Documents/Work/IN2P3-DAS/Prospective/Talks/STA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573403324584426"/>
          <c:y val="0.86634149897929424"/>
          <c:w val="0.36575393700787406"/>
          <c:h val="0.105880723242927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spPr>
            <a:solidFill>
              <a:srgbClr val="E85111"/>
            </a:solidFill>
          </c:spPr>
          <c:dPt>
            <c:idx val="0"/>
            <c:bubble3D val="0"/>
            <c:spPr>
              <a:solidFill>
                <a:srgbClr val="E8511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F7B-E543-89F9-15F93E4A3CBF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F7B-E543-89F9-15F93E4A3C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Feuil1!$A$20:$A$21</c:f>
              <c:strCache>
                <c:ptCount val="2"/>
                <c:pt idx="0">
                  <c:v>IN2P3</c:v>
                </c:pt>
                <c:pt idx="1">
                  <c:v>INSU</c:v>
                </c:pt>
              </c:strCache>
            </c:strRef>
          </c:cat>
          <c:val>
            <c:numRef>
              <c:f>Feuil1!$B$20:$B$21</c:f>
              <c:numCache>
                <c:formatCode>General</c:formatCode>
                <c:ptCount val="2"/>
                <c:pt idx="0">
                  <c:v>18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7B-E543-89F9-15F93E4A3C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F24A-4044-434C-BEEA-F4F4DA9256D8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864A8-E5E8-4C6C-89E7-BC8C8B486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942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153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343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5079999"/>
            <a:ext cx="9144000" cy="1872296"/>
          </a:xfrm>
          <a:prstGeom prst="rect">
            <a:avLst/>
          </a:prstGeom>
          <a:solidFill>
            <a:srgbClr val="E75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 userDrawn="1"/>
        </p:nvCxnSpPr>
        <p:spPr>
          <a:xfrm flipH="1">
            <a:off x="6984958" y="5750260"/>
            <a:ext cx="1979530" cy="0"/>
          </a:xfrm>
          <a:prstGeom prst="line">
            <a:avLst/>
          </a:prstGeom>
          <a:ln>
            <a:solidFill>
              <a:srgbClr val="62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6696744" y="1340768"/>
            <a:ext cx="23397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fr-FR" b="0" dirty="0">
                <a:solidFill>
                  <a:srgbClr val="1B4367"/>
                </a:solidFill>
                <a:latin typeface="Arial Narrow" panose="020B0606020202030204" pitchFamily="34" charset="0"/>
              </a:rPr>
              <a:t>in2p3.cnrs.fr</a:t>
            </a:r>
          </a:p>
        </p:txBody>
      </p:sp>
      <p:sp>
        <p:nvSpPr>
          <p:cNvPr id="15" name="Titre 1"/>
          <p:cNvSpPr txBox="1">
            <a:spLocks/>
          </p:cNvSpPr>
          <p:nvPr userDrawn="1"/>
        </p:nvSpPr>
        <p:spPr>
          <a:xfrm>
            <a:off x="2123728" y="332656"/>
            <a:ext cx="69334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altLang="fr-FR" sz="36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Institut national de physique nucléaire </a:t>
            </a:r>
          </a:p>
          <a:p>
            <a:pPr algn="r"/>
            <a:r>
              <a:rPr lang="fr-FR" altLang="fr-FR" sz="36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et de physique des particules</a:t>
            </a:r>
            <a:endParaRPr lang="fr-FR" sz="3600" dirty="0">
              <a:solidFill>
                <a:srgbClr val="E75112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187624" y="6516000"/>
            <a:ext cx="6768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669754" y="5196832"/>
            <a:ext cx="7380312" cy="464416"/>
          </a:xfrm>
        </p:spPr>
        <p:txBody>
          <a:bodyPr>
            <a:noAutofit/>
          </a:bodyPr>
          <a:lstStyle>
            <a:lvl1pPr algn="r">
              <a:defRPr sz="3000" b="0" i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824"/>
            <a:ext cx="9157313" cy="33119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DED3377-1CB8-3D4E-AB0C-DBF6CAA41290}"/>
              </a:ext>
            </a:extLst>
          </p:cNvPr>
          <p:cNvSpPr/>
          <p:nvPr userDrawn="1"/>
        </p:nvSpPr>
        <p:spPr>
          <a:xfrm>
            <a:off x="4427984" y="58070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800" i="1" dirty="0">
                <a:solidFill>
                  <a:schemeClr val="bg1"/>
                </a:solidFill>
              </a:rPr>
              <a:t>Sébastien </a:t>
            </a:r>
            <a:r>
              <a:rPr lang="fr-FR" sz="1800" i="1" dirty="0" err="1">
                <a:solidFill>
                  <a:schemeClr val="bg1"/>
                </a:solidFill>
              </a:rPr>
              <a:t>Incerti</a:t>
            </a:r>
            <a:r>
              <a:rPr lang="fr-FR" sz="1800" i="1" dirty="0">
                <a:solidFill>
                  <a:schemeClr val="bg1"/>
                </a:solidFill>
              </a:rPr>
              <a:t> – DAS Interdisciplinaire </a:t>
            </a:r>
            <a:br>
              <a:rPr lang="fr-FR" sz="1800" i="1" dirty="0">
                <a:solidFill>
                  <a:schemeClr val="bg1"/>
                </a:solidFill>
              </a:rPr>
            </a:br>
            <a:r>
              <a:rPr lang="fr-FR" sz="1800" i="1" dirty="0">
                <a:solidFill>
                  <a:srgbClr val="FFFF00"/>
                </a:solidFill>
              </a:rPr>
              <a:t>incerti@in2p3.fr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8AAAEFD-FD18-0E4F-9644-590898F392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71" y="182914"/>
            <a:ext cx="1442483" cy="144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1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88E2FC32-ED7C-FA4B-94C4-3D0E5B749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0FE2E31-FA02-3C4D-A384-3B4F60B7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04" y="260648"/>
            <a:ext cx="7380312" cy="346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9642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1D35837-75E8-3C49-AE75-8F9B87B1E69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71F9CFD-73C7-434A-A7B2-491514893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104" y="260648"/>
            <a:ext cx="7380312" cy="346050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75677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 userDrawn="1"/>
        </p:nvSpPr>
        <p:spPr>
          <a:xfrm>
            <a:off x="3635896" y="927600"/>
            <a:ext cx="5508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114992"/>
            <a:ext cx="9144000" cy="230045"/>
          </a:xfrm>
          <a:prstGeom prst="rect">
            <a:avLst/>
          </a:prstGeom>
          <a:gradFill flip="none" rotWithShape="1">
            <a:gsLst>
              <a:gs pos="0">
                <a:srgbClr val="E75112"/>
              </a:gs>
              <a:gs pos="66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950" y="114992"/>
            <a:ext cx="636050" cy="230045"/>
          </a:xfrm>
          <a:prstGeom prst="rect">
            <a:avLst/>
          </a:prstGeom>
        </p:spPr>
      </p:pic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71800" y="6516000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16416" y="6516000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490662"/>
            <a:ext cx="8507950" cy="34605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CF4F2A73-E7E8-ED4E-B141-EBEDEC70A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E5E46E5-25CC-C04F-874A-FB7B80D9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190C22E-9891-2A4B-850C-998C5FDE18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286127"/>
            <a:ext cx="459746" cy="4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2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 userDrawn="1"/>
        </p:nvSpPr>
        <p:spPr>
          <a:xfrm>
            <a:off x="3635896" y="927600"/>
            <a:ext cx="55081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123728" y="6520142"/>
            <a:ext cx="5184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668344" y="6520142"/>
            <a:ext cx="720000" cy="360000"/>
          </a:xfrm>
        </p:spPr>
        <p:txBody>
          <a:bodyPr/>
          <a:lstStyle>
            <a:lvl1pPr>
              <a:defRPr>
                <a:solidFill>
                  <a:srgbClr val="00294B"/>
                </a:solidFill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490662"/>
            <a:ext cx="8507950" cy="34605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CF4F2A73-E7E8-ED4E-B141-EBEDEC70A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7584" y="6520142"/>
            <a:ext cx="115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pic>
        <p:nvPicPr>
          <p:cNvPr id="12" name="IN2P3FilairePastille-Q_DevV copie.jpg">
            <a:extLst>
              <a:ext uri="{FF2B5EF4-FFF2-40B4-BE49-F238E27FC236}">
                <a16:creationId xmlns:a16="http://schemas.microsoft.com/office/drawing/2014/main" id="{89D5AEDD-2143-CF48-A785-1C0A0BDCAE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36" y="44624"/>
            <a:ext cx="2189401" cy="164473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812F1EB-A3AB-9D42-9CCC-FA67E94C0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9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16632"/>
            <a:ext cx="9144000" cy="637887"/>
          </a:xfrm>
          <a:prstGeom prst="rect">
            <a:avLst/>
          </a:prstGeom>
          <a:solidFill>
            <a:srgbClr val="E751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71800" y="6516000"/>
            <a:ext cx="5184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294B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fr-FR"/>
              <a:t>IN2P3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16416" y="6516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94B"/>
                </a:solidFill>
                <a:latin typeface="Arial Narrow" panose="020B0606020202030204" pitchFamily="34" charset="0"/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977480" y="260648"/>
            <a:ext cx="4762872" cy="3460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titre 10"/>
          <p:cNvSpPr>
            <a:spLocks noGrp="1"/>
          </p:cNvSpPr>
          <p:nvPr>
            <p:ph type="title"/>
          </p:nvPr>
        </p:nvSpPr>
        <p:spPr>
          <a:xfrm>
            <a:off x="936104" y="114729"/>
            <a:ext cx="7380312" cy="637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7766BF7-7152-8F4D-833A-7A2060F77D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6516000"/>
            <a:ext cx="115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94B"/>
                </a:solidFill>
              </a:defRPr>
            </a:lvl1pPr>
          </a:lstStyle>
          <a:p>
            <a:r>
              <a:rPr lang="fr-FR"/>
              <a:t>26/11/2019</a:t>
            </a:r>
            <a:endParaRPr lang="en-GB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3DBBEEB-DE6D-D540-AD15-3D5C2CDC07B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286127"/>
            <a:ext cx="459746" cy="4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9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spectives2020.in2p3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in2p3.fr/event/19758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4B4423B-2C38-1D4F-A99A-7F876B5ED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FF87BEF-9762-6D43-85A3-7B017F449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>
                <a:solidFill>
                  <a:schemeClr val="bg1"/>
                </a:solidFill>
              </a:rPr>
              <a:t>Prospective IN2P3 : Géosciences, système solaire et milieu interstellaire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E5FD31-EAD4-0846-94A7-22211B23728F}"/>
              </a:ext>
            </a:extLst>
          </p:cNvPr>
          <p:cNvSpPr txBox="1"/>
          <p:nvPr/>
        </p:nvSpPr>
        <p:spPr>
          <a:xfrm>
            <a:off x="6948264" y="3972748"/>
            <a:ext cx="186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2"/>
                </a:solidFill>
              </a:rPr>
              <a:t>Interdisciplinarité</a:t>
            </a:r>
          </a:p>
        </p:txBody>
      </p:sp>
    </p:spTree>
    <p:extLst>
      <p:ext uri="{BB962C8B-B14F-4D97-AF65-F5344CB8AC3E}">
        <p14:creationId xmlns:p14="http://schemas.microsoft.com/office/powerpoint/2010/main" val="2188426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8B2EAB-D356-2C40-BCA9-966F3B55B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CF08ED-FAF4-9D42-800C-26BA3C7B5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B59F1E-426D-3942-A45F-8F4BF76E1FD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40F9F28B-9B54-384F-9806-8B618352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GT «  </a:t>
            </a:r>
            <a:r>
              <a:rPr lang="fr-FR" dirty="0" err="1">
                <a:solidFill>
                  <a:srgbClr val="FFFF00"/>
                </a:solidFill>
              </a:rPr>
              <a:t>Geosciences</a:t>
            </a:r>
            <a:r>
              <a:rPr lang="fr-FR" dirty="0">
                <a:solidFill>
                  <a:srgbClr val="FFFF00"/>
                </a:solidFill>
              </a:rPr>
              <a:t>, </a:t>
            </a:r>
            <a:r>
              <a:rPr lang="fr-FR" dirty="0" err="1">
                <a:solidFill>
                  <a:srgbClr val="FFFF00"/>
                </a:solidFill>
              </a:rPr>
              <a:t>solar</a:t>
            </a:r>
            <a:r>
              <a:rPr lang="fr-FR" dirty="0">
                <a:solidFill>
                  <a:srgbClr val="FFFF00"/>
                </a:solidFill>
              </a:rPr>
              <a:t> system and </a:t>
            </a:r>
            <a:r>
              <a:rPr lang="fr-FR" dirty="0" err="1">
                <a:solidFill>
                  <a:srgbClr val="FFFF00"/>
                </a:solidFill>
              </a:rPr>
              <a:t>interstellar</a:t>
            </a:r>
            <a:r>
              <a:rPr lang="fr-FR" dirty="0">
                <a:solidFill>
                  <a:srgbClr val="FFFF00"/>
                </a:solidFill>
              </a:rPr>
              <a:t> medium</a:t>
            </a:r>
            <a:r>
              <a:rPr lang="fr-FR" dirty="0"/>
              <a:t> »</a:t>
            </a:r>
          </a:p>
        </p:txBody>
      </p:sp>
      <p:graphicFrame>
        <p:nvGraphicFramePr>
          <p:cNvPr id="13" name="Graphique 12">
            <a:extLst>
              <a:ext uri="{FF2B5EF4-FFF2-40B4-BE49-F238E27FC236}">
                <a16:creationId xmlns:a16="http://schemas.microsoft.com/office/drawing/2014/main" id="{3FD01CD3-1FCB-D74B-AD4E-3487AD6AAE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817069"/>
              </p:ext>
            </p:extLst>
          </p:nvPr>
        </p:nvGraphicFramePr>
        <p:xfrm>
          <a:off x="5850108" y="452038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9BEF09F5-25AA-D545-B5DC-F07A44F6854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57" y="1125538"/>
            <a:ext cx="3535286" cy="5000625"/>
          </a:xfrm>
        </p:spPr>
      </p:pic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468B95BB-E856-0D4D-BAFC-96303023B8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548845"/>
              </p:ext>
            </p:extLst>
          </p:nvPr>
        </p:nvGraphicFramePr>
        <p:xfrm>
          <a:off x="4626260" y="4221088"/>
          <a:ext cx="4572000" cy="253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Espace réservé du contenu 17">
            <a:extLst>
              <a:ext uri="{FF2B5EF4-FFF2-40B4-BE49-F238E27FC236}">
                <a16:creationId xmlns:a16="http://schemas.microsoft.com/office/drawing/2014/main" id="{134FF44A-76BB-F141-92AC-811FC1EA6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5254" y="1658517"/>
            <a:ext cx="4680520" cy="4104456"/>
          </a:xfrm>
        </p:spPr>
        <p:txBody>
          <a:bodyPr/>
          <a:lstStyle/>
          <a:p>
            <a:pPr marL="0" indent="0">
              <a:buNone/>
            </a:pPr>
            <a:r>
              <a:rPr lang="fr-FR" sz="1600" dirty="0" err="1"/>
              <a:t>Welcome</a:t>
            </a:r>
            <a:r>
              <a:rPr lang="fr-FR" sz="1600" dirty="0"/>
              <a:t> to </a:t>
            </a:r>
            <a:r>
              <a:rPr lang="fr-FR" sz="1600" b="1" dirty="0">
                <a:solidFill>
                  <a:schemeClr val="accent3"/>
                </a:solidFill>
              </a:rPr>
              <a:t>Institut Pluridisciplinaire Hubert Curien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  <a:r>
              <a:rPr lang="fr-FR" sz="1600" dirty="0"/>
              <a:t>!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1600" b="1" dirty="0" err="1"/>
              <a:t>Thank</a:t>
            </a:r>
            <a:r>
              <a:rPr lang="fr-FR" sz="1600" b="1" dirty="0"/>
              <a:t> </a:t>
            </a:r>
            <a:r>
              <a:rPr lang="fr-FR" sz="1600" b="1" dirty="0" err="1"/>
              <a:t>you</a:t>
            </a:r>
            <a:r>
              <a:rPr lang="fr-FR" sz="1600" b="1" dirty="0"/>
              <a:t> </a:t>
            </a:r>
            <a:r>
              <a:rPr lang="fr-FR" sz="1600" dirty="0"/>
              <a:t>for </a:t>
            </a:r>
            <a:r>
              <a:rPr lang="fr-FR" sz="1600" dirty="0" err="1"/>
              <a:t>joining</a:t>
            </a:r>
            <a:r>
              <a:rPr lang="fr-FR" sz="1600" dirty="0"/>
              <a:t> </a:t>
            </a:r>
            <a:r>
              <a:rPr lang="fr-FR" sz="1600" dirty="0" err="1"/>
              <a:t>this</a:t>
            </a:r>
            <a:r>
              <a:rPr lang="fr-FR" sz="1600" dirty="0"/>
              <a:t> </a:t>
            </a:r>
            <a:r>
              <a:rPr lang="fr-FR" sz="1600" b="1" dirty="0" err="1"/>
              <a:t>town</a:t>
            </a:r>
            <a:r>
              <a:rPr lang="fr-FR" sz="1600" b="1" dirty="0"/>
              <a:t> meeting</a:t>
            </a:r>
            <a:r>
              <a:rPr lang="fr-FR" sz="1600" dirty="0"/>
              <a:t>, </a:t>
            </a:r>
            <a:r>
              <a:rPr lang="fr-FR" sz="1600" dirty="0" err="1"/>
              <a:t>especially</a:t>
            </a:r>
            <a:r>
              <a:rPr lang="fr-FR" sz="1600" dirty="0"/>
              <a:t> </a:t>
            </a:r>
            <a:r>
              <a:rPr lang="fr-FR" sz="1600" dirty="0" err="1"/>
              <a:t>those</a:t>
            </a:r>
            <a:r>
              <a:rPr lang="fr-FR" sz="1600" dirty="0"/>
              <a:t> travelling </a:t>
            </a:r>
            <a:r>
              <a:rPr lang="fr-FR" sz="1600" dirty="0" err="1"/>
              <a:t>from</a:t>
            </a:r>
            <a:r>
              <a:rPr lang="fr-FR" sz="1600" dirty="0"/>
              <a:t> far</a:t>
            </a:r>
          </a:p>
          <a:p>
            <a:r>
              <a:rPr lang="fr-FR" sz="1600" dirty="0" err="1"/>
              <a:t>our</a:t>
            </a:r>
            <a:r>
              <a:rPr lang="fr-FR" sz="1600" dirty="0"/>
              <a:t> local </a:t>
            </a:r>
            <a:r>
              <a:rPr lang="fr-FR" sz="1600" dirty="0" err="1"/>
              <a:t>organizers</a:t>
            </a:r>
            <a:r>
              <a:rPr lang="fr-FR" sz="1600" dirty="0"/>
              <a:t>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Florence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Diemer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b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Rémi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Barillon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computing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dpt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&amp;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colleagues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Stéphane Guillot </a:t>
            </a:r>
            <a:r>
              <a:rPr lang="fr-FR" sz="1600" dirty="0"/>
              <a:t>(DAS INSU TS)</a:t>
            </a:r>
          </a:p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Pierre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Kern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/>
              <a:t>(DAT INSU)</a:t>
            </a:r>
          </a:p>
          <a:p>
            <a:endParaRPr lang="fr-FR" sz="1600" dirty="0"/>
          </a:p>
          <a:p>
            <a:r>
              <a:rPr lang="fr-FR" sz="1600" dirty="0"/>
              <a:t>24 participants</a:t>
            </a:r>
          </a:p>
        </p:txBody>
      </p:sp>
    </p:spTree>
    <p:extLst>
      <p:ext uri="{BB962C8B-B14F-4D97-AF65-F5344CB8AC3E}">
        <p14:creationId xmlns:p14="http://schemas.microsoft.com/office/powerpoint/2010/main" val="2021787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A9B9EF04-3513-4F41-BC03-FAD766C1D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/>
              <a:t>In 2019-2020, the </a:t>
            </a:r>
            <a:r>
              <a:rPr lang="fr-FR" sz="2000" b="1" dirty="0">
                <a:solidFill>
                  <a:schemeClr val="accent3"/>
                </a:solidFill>
              </a:rPr>
              <a:t>National Institute for </a:t>
            </a:r>
            <a:r>
              <a:rPr lang="fr-FR" sz="2000" b="1" dirty="0" err="1">
                <a:solidFill>
                  <a:schemeClr val="accent3"/>
                </a:solidFill>
              </a:rPr>
              <a:t>Nuclear</a:t>
            </a:r>
            <a:r>
              <a:rPr lang="fr-FR" sz="2000" b="1" dirty="0">
                <a:solidFill>
                  <a:schemeClr val="accent3"/>
                </a:solidFill>
              </a:rPr>
              <a:t> </a:t>
            </a:r>
            <a:r>
              <a:rPr lang="fr-FR" sz="2000" b="1" dirty="0" err="1">
                <a:solidFill>
                  <a:schemeClr val="accent3"/>
                </a:solidFill>
              </a:rPr>
              <a:t>Physics</a:t>
            </a:r>
            <a:r>
              <a:rPr lang="fr-FR" sz="2000" b="1" dirty="0">
                <a:solidFill>
                  <a:schemeClr val="accent3"/>
                </a:solidFill>
              </a:rPr>
              <a:t> and </a:t>
            </a:r>
            <a:r>
              <a:rPr lang="fr-FR" sz="2000" b="1" dirty="0" err="1">
                <a:solidFill>
                  <a:schemeClr val="accent3"/>
                </a:solidFill>
              </a:rPr>
              <a:t>Particle</a:t>
            </a:r>
            <a:r>
              <a:rPr lang="fr-FR" sz="2000" b="1" dirty="0">
                <a:solidFill>
                  <a:schemeClr val="accent3"/>
                </a:solidFill>
              </a:rPr>
              <a:t> </a:t>
            </a:r>
            <a:r>
              <a:rPr lang="fr-FR" sz="2000" b="1" dirty="0" err="1">
                <a:solidFill>
                  <a:schemeClr val="accent3"/>
                </a:solidFill>
              </a:rPr>
              <a:t>Physics</a:t>
            </a:r>
            <a:r>
              <a:rPr lang="fr-FR" sz="2000" b="1" dirty="0">
                <a:solidFill>
                  <a:schemeClr val="accent3"/>
                </a:solidFill>
              </a:rPr>
              <a:t> (IN2P3) </a:t>
            </a:r>
            <a:r>
              <a:rPr lang="fr-FR" sz="2000" dirty="0"/>
              <a:t>of CNRS </a:t>
            </a:r>
            <a:r>
              <a:rPr lang="fr-FR" sz="2000" dirty="0" err="1"/>
              <a:t>organizes</a:t>
            </a:r>
            <a:r>
              <a:rPr lang="fr-FR" sz="2000" dirty="0"/>
              <a:t> and </a:t>
            </a:r>
            <a:r>
              <a:rPr lang="fr-FR" sz="2000" dirty="0" err="1"/>
              <a:t>conducts</a:t>
            </a:r>
            <a:r>
              <a:rPr lang="fr-FR" sz="2000" dirty="0"/>
              <a:t> </a:t>
            </a:r>
            <a:r>
              <a:rPr lang="fr-FR" sz="2000" b="1" dirty="0"/>
              <a:t>national prospective exercices </a:t>
            </a:r>
            <a:r>
              <a:rPr lang="fr-FR" sz="2000" dirty="0"/>
              <a:t>in </a:t>
            </a:r>
            <a:r>
              <a:rPr lang="fr-FR" sz="2000" dirty="0" err="1"/>
              <a:t>its</a:t>
            </a:r>
            <a:r>
              <a:rPr lang="fr-FR" sz="2000" dirty="0"/>
              <a:t> </a:t>
            </a:r>
            <a:r>
              <a:rPr lang="fr-FR" sz="2000" dirty="0" err="1"/>
              <a:t>fields</a:t>
            </a:r>
            <a:r>
              <a:rPr lang="fr-FR" sz="2000" dirty="0"/>
              <a:t> of </a:t>
            </a:r>
            <a:r>
              <a:rPr lang="fr-FR" sz="2000" dirty="0" err="1"/>
              <a:t>competence</a:t>
            </a:r>
            <a:r>
              <a:rPr lang="fr-FR" sz="2000" dirty="0"/>
              <a:t> : </a:t>
            </a:r>
            <a:r>
              <a:rPr lang="fr-FR" sz="2000" dirty="0">
                <a:hlinkClick r:id="rId3"/>
              </a:rPr>
              <a:t>https://prospectives2020.in2p3.fr</a:t>
            </a:r>
            <a:r>
              <a:rPr lang="fr-FR" sz="2000" dirty="0"/>
              <a:t> </a:t>
            </a:r>
            <a:br>
              <a:rPr lang="fr-FR" sz="2000" dirty="0"/>
            </a:br>
            <a:r>
              <a:rPr lang="fr-FR" sz="2000" dirty="0"/>
              <a:t> </a:t>
            </a:r>
          </a:p>
          <a:p>
            <a:r>
              <a:rPr lang="fr-FR" sz="2000" b="1" dirty="0"/>
              <a:t>3</a:t>
            </a:r>
            <a:r>
              <a:rPr lang="fr-FR" sz="2000" dirty="0"/>
              <a:t> objectives </a:t>
            </a:r>
          </a:p>
          <a:p>
            <a:pPr lvl="1"/>
            <a:r>
              <a:rPr lang="fr-FR" sz="1600" dirty="0"/>
              <a:t>to </a:t>
            </a:r>
            <a:r>
              <a:rPr lang="fr-FR" sz="1600" b="1" dirty="0" err="1"/>
              <a:t>implement</a:t>
            </a:r>
            <a:r>
              <a:rPr lang="fr-FR" sz="1600" b="1" dirty="0"/>
              <a:t> </a:t>
            </a:r>
            <a:r>
              <a:rPr lang="fr-FR" sz="1600" b="1" dirty="0" err="1"/>
              <a:t>nationally</a:t>
            </a:r>
            <a:r>
              <a:rPr lang="fr-FR" sz="1600" b="1" dirty="0"/>
              <a:t> </a:t>
            </a:r>
            <a:r>
              <a:rPr lang="fr-FR" sz="1600" dirty="0"/>
              <a:t>the </a:t>
            </a:r>
            <a:r>
              <a:rPr lang="fr-FR" sz="1600" dirty="0" err="1"/>
              <a:t>European</a:t>
            </a:r>
            <a:r>
              <a:rPr lang="fr-FR" sz="1600" dirty="0"/>
              <a:t> and international </a:t>
            </a:r>
            <a:r>
              <a:rPr lang="fr-FR" sz="1600" dirty="0" err="1"/>
              <a:t>strategic</a:t>
            </a:r>
            <a:r>
              <a:rPr lang="fr-FR" sz="1600" dirty="0"/>
              <a:t> </a:t>
            </a:r>
            <a:r>
              <a:rPr lang="fr-FR" sz="1600" dirty="0" err="1"/>
              <a:t>priorities</a:t>
            </a:r>
            <a:r>
              <a:rPr lang="fr-FR" sz="1600" dirty="0"/>
              <a:t> in the </a:t>
            </a:r>
            <a:br>
              <a:rPr lang="fr-FR" sz="1600" dirty="0"/>
            </a:br>
            <a:r>
              <a:rPr lang="fr-FR" sz="1600" dirty="0" err="1"/>
              <a:t>three</a:t>
            </a:r>
            <a:r>
              <a:rPr lang="fr-FR" sz="1600" dirty="0"/>
              <a:t> </a:t>
            </a:r>
            <a:r>
              <a:rPr lang="fr-FR" sz="1600" dirty="0" err="1"/>
              <a:t>research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: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nuclear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physics</a:t>
            </a:r>
            <a:r>
              <a:rPr lang="fr-FR" sz="1600" dirty="0"/>
              <a:t>,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particle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physics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/>
              <a:t>and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astroparticles</a:t>
            </a:r>
            <a:r>
              <a:rPr lang="fr-FR" sz="1600" dirty="0"/>
              <a:t>;</a:t>
            </a:r>
          </a:p>
          <a:p>
            <a:pPr lvl="1"/>
            <a:r>
              <a:rPr lang="fr-FR" sz="1600" dirty="0" err="1"/>
              <a:t>define</a:t>
            </a:r>
            <a:r>
              <a:rPr lang="fr-FR" sz="1600" dirty="0"/>
              <a:t> the objectives and </a:t>
            </a:r>
            <a:r>
              <a:rPr lang="fr-FR" sz="1600" dirty="0" err="1"/>
              <a:t>priorities</a:t>
            </a:r>
            <a:r>
              <a:rPr lang="fr-FR" sz="1600" dirty="0"/>
              <a:t> for national </a:t>
            </a:r>
            <a:r>
              <a:rPr lang="fr-FR" sz="1600" b="1" dirty="0" err="1"/>
              <a:t>activities</a:t>
            </a:r>
            <a:r>
              <a:rPr lang="fr-FR" sz="1600" b="1" dirty="0"/>
              <a:t> and </a:t>
            </a:r>
            <a:r>
              <a:rPr lang="fr-FR" sz="1600" b="1" dirty="0" err="1"/>
              <a:t>projects</a:t>
            </a:r>
            <a:r>
              <a:rPr lang="fr-FR" sz="1600" b="1" dirty="0"/>
              <a:t> </a:t>
            </a:r>
            <a:r>
              <a:rPr lang="fr-FR" sz="1600" dirty="0"/>
              <a:t>in </a:t>
            </a:r>
            <a:r>
              <a:rPr lang="fr-FR" sz="1600" dirty="0" err="1"/>
              <a:t>these</a:t>
            </a:r>
            <a:r>
              <a:rPr lang="fr-FR" sz="1600" dirty="0"/>
              <a:t> </a:t>
            </a:r>
            <a:r>
              <a:rPr lang="fr-FR" sz="1600" dirty="0" err="1"/>
              <a:t>fields</a:t>
            </a:r>
            <a:r>
              <a:rPr lang="fr-FR" sz="1600" dirty="0"/>
              <a:t>;</a:t>
            </a:r>
          </a:p>
          <a:p>
            <a:pPr lvl="1"/>
            <a:r>
              <a:rPr lang="fr-FR" sz="1600" dirty="0"/>
              <a:t>to </a:t>
            </a:r>
            <a:r>
              <a:rPr lang="fr-FR" sz="1600" dirty="0" err="1"/>
              <a:t>define</a:t>
            </a:r>
            <a:r>
              <a:rPr lang="fr-FR" sz="1600" dirty="0"/>
              <a:t> the </a:t>
            </a:r>
            <a:r>
              <a:rPr lang="fr-FR" sz="1600" b="1" dirty="0">
                <a:solidFill>
                  <a:srgbClr val="FF0000"/>
                </a:solidFill>
              </a:rPr>
              <a:t>objectives and </a:t>
            </a:r>
            <a:r>
              <a:rPr lang="fr-FR" sz="1600" b="1" dirty="0" err="1">
                <a:solidFill>
                  <a:srgbClr val="FF0000"/>
                </a:solidFill>
              </a:rPr>
              <a:t>priorities</a:t>
            </a:r>
            <a:r>
              <a:rPr lang="fr-FR" sz="1600" b="1" dirty="0">
                <a:solidFill>
                  <a:srgbClr val="FF0000"/>
                </a:solidFill>
              </a:rPr>
              <a:t> of the Institute </a:t>
            </a:r>
            <a:r>
              <a:rPr lang="fr-FR" sz="1600" dirty="0"/>
              <a:t>in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technological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developments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interdisciplinary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fields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000" b="1" dirty="0">
                <a:solidFill>
                  <a:srgbClr val="FF0000"/>
                </a:solidFill>
              </a:rPr>
              <a:t>10</a:t>
            </a:r>
            <a:r>
              <a:rPr lang="fr-FR" sz="2000" b="1" dirty="0"/>
              <a:t> </a:t>
            </a:r>
            <a:r>
              <a:rPr lang="fr-FR" sz="2000" b="1" dirty="0" err="1"/>
              <a:t>years</a:t>
            </a:r>
            <a:r>
              <a:rPr lang="fr-FR" sz="2000" dirty="0"/>
              <a:t>: 2020-2030 (</a:t>
            </a:r>
            <a:r>
              <a:rPr lang="fr-FR" sz="2000" dirty="0" err="1"/>
              <a:t>revision</a:t>
            </a:r>
            <a:r>
              <a:rPr lang="fr-FR" sz="2000" dirty="0"/>
              <a:t> in 2025)</a:t>
            </a:r>
          </a:p>
          <a:p>
            <a:r>
              <a:rPr lang="fr-FR" sz="2000" dirty="0" err="1"/>
              <a:t>Supervisory</a:t>
            </a:r>
            <a:r>
              <a:rPr lang="fr-FR" sz="2000" dirty="0"/>
              <a:t> </a:t>
            </a:r>
            <a:r>
              <a:rPr lang="fr-FR" sz="2000" dirty="0" err="1"/>
              <a:t>board</a:t>
            </a:r>
            <a:endParaRPr lang="fr-FR" sz="2000" dirty="0"/>
          </a:p>
          <a:p>
            <a:r>
              <a:rPr lang="fr-FR" sz="2000" b="1" dirty="0">
                <a:solidFill>
                  <a:srgbClr val="FF0000"/>
                </a:solidFill>
              </a:rPr>
              <a:t>13</a:t>
            </a:r>
            <a:r>
              <a:rPr lang="fr-FR" sz="2000" b="1" dirty="0"/>
              <a:t> </a:t>
            </a:r>
            <a:r>
              <a:rPr lang="fr-FR" sz="2000" b="1" dirty="0" err="1"/>
              <a:t>thematic</a:t>
            </a:r>
            <a:r>
              <a:rPr lang="fr-FR" sz="2000" b="1" dirty="0"/>
              <a:t> groups </a:t>
            </a:r>
            <a:r>
              <a:rPr lang="fr-FR" sz="2000" dirty="0"/>
              <a:t>(GT), </a:t>
            </a:r>
            <a:r>
              <a:rPr lang="fr-FR" sz="2000" dirty="0" err="1"/>
              <a:t>each</a:t>
            </a:r>
            <a:r>
              <a:rPr lang="fr-FR" sz="2000" dirty="0"/>
              <a:t> </a:t>
            </a:r>
            <a:r>
              <a:rPr lang="fr-FR" sz="2000" dirty="0" err="1"/>
              <a:t>including</a:t>
            </a:r>
            <a:r>
              <a:rPr lang="fr-FR" sz="2000" dirty="0"/>
              <a:t> a </a:t>
            </a:r>
            <a:r>
              <a:rPr lang="fr-FR" sz="2000" dirty="0" err="1"/>
              <a:t>steering</a:t>
            </a:r>
            <a:r>
              <a:rPr lang="fr-FR" sz="2000" dirty="0"/>
              <a:t> </a:t>
            </a:r>
            <a:r>
              <a:rPr lang="fr-FR" sz="2000" dirty="0" err="1"/>
              <a:t>committee</a:t>
            </a:r>
            <a:r>
              <a:rPr lang="fr-FR" sz="2000" dirty="0"/>
              <a:t> (SB): </a:t>
            </a:r>
            <a:br>
              <a:rPr lang="fr-FR" sz="2000" dirty="0"/>
            </a:br>
            <a:r>
              <a:rPr lang="fr-FR" sz="2000" dirty="0" err="1"/>
              <a:t>our</a:t>
            </a:r>
            <a:r>
              <a:rPr lang="fr-FR" sz="2000" dirty="0"/>
              <a:t> GT for «  </a:t>
            </a:r>
            <a:r>
              <a:rPr lang="fr-FR" sz="2000" dirty="0" err="1"/>
              <a:t>Geosciences</a:t>
            </a:r>
            <a:r>
              <a:rPr lang="fr-FR" sz="2000" dirty="0"/>
              <a:t>, </a:t>
            </a:r>
            <a:r>
              <a:rPr lang="fr-FR" sz="2000" dirty="0" err="1"/>
              <a:t>solar</a:t>
            </a:r>
            <a:r>
              <a:rPr lang="fr-FR" sz="2000" dirty="0"/>
              <a:t> system and </a:t>
            </a:r>
            <a:r>
              <a:rPr lang="fr-FR" sz="2000" dirty="0" err="1"/>
              <a:t>interstellar</a:t>
            </a:r>
            <a:r>
              <a:rPr lang="fr-FR" sz="2000" dirty="0"/>
              <a:t> medium</a:t>
            </a:r>
            <a:r>
              <a:rPr lang="fr-FR" sz="2000" dirty="0">
                <a:solidFill>
                  <a:srgbClr val="FFFF00"/>
                </a:solidFill>
              </a:rPr>
              <a:t> </a:t>
            </a:r>
            <a:r>
              <a:rPr lang="fr-FR" sz="2000" dirty="0"/>
              <a:t> »</a:t>
            </a:r>
          </a:p>
          <a:p>
            <a:r>
              <a:rPr lang="fr-FR" sz="2000" dirty="0" err="1"/>
              <a:t>Each</a:t>
            </a:r>
            <a:r>
              <a:rPr lang="fr-FR" sz="2000" dirty="0"/>
              <a:t> GT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deliver</a:t>
            </a:r>
            <a:r>
              <a:rPr lang="fr-FR" sz="2000" dirty="0"/>
              <a:t> a </a:t>
            </a:r>
            <a:r>
              <a:rPr lang="fr-FR" sz="2000" b="1" dirty="0">
                <a:solidFill>
                  <a:srgbClr val="FF0000"/>
                </a:solidFill>
              </a:rPr>
              <a:t>prospective </a:t>
            </a:r>
            <a:r>
              <a:rPr lang="fr-FR" sz="2000" b="1" dirty="0" err="1">
                <a:solidFill>
                  <a:srgbClr val="FF0000"/>
                </a:solidFill>
              </a:rPr>
              <a:t>summary</a:t>
            </a:r>
            <a:r>
              <a:rPr lang="fr-FR" sz="2000" b="1" dirty="0">
                <a:solidFill>
                  <a:srgbClr val="FF0000"/>
                </a:solidFill>
              </a:rPr>
              <a:t> document </a:t>
            </a:r>
            <a:r>
              <a:rPr lang="fr-FR" sz="2000" dirty="0"/>
              <a:t>(≤ 5 pages!)</a:t>
            </a:r>
          </a:p>
          <a:p>
            <a:pPr marL="0" indent="0">
              <a:buNone/>
            </a:pPr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1EBEE3-627A-3B45-A45E-C445C9303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AF8EAB-49BC-6A45-A0BA-81FD142F0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15EAC26B-6E19-4D47-801A-AF6E00DDFB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3117360B-DE44-1647-B354-5F7B101E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>
                <a:solidFill>
                  <a:srgbClr val="FFFF00"/>
                </a:solidFill>
              </a:rPr>
              <a:t>Purpose</a:t>
            </a:r>
            <a:r>
              <a:rPr lang="fr-FR" dirty="0"/>
              <a:t> of </a:t>
            </a:r>
            <a:r>
              <a:rPr lang="fr-FR" dirty="0" err="1"/>
              <a:t>this</a:t>
            </a:r>
            <a:r>
              <a:rPr lang="fr-FR" dirty="0"/>
              <a:t> « </a:t>
            </a:r>
            <a:r>
              <a:rPr lang="fr-FR" dirty="0" err="1"/>
              <a:t>town</a:t>
            </a:r>
            <a:r>
              <a:rPr lang="fr-FR" dirty="0"/>
              <a:t> meeting »</a:t>
            </a:r>
          </a:p>
        </p:txBody>
      </p:sp>
    </p:spTree>
    <p:extLst>
      <p:ext uri="{BB962C8B-B14F-4D97-AF65-F5344CB8AC3E}">
        <p14:creationId xmlns:p14="http://schemas.microsoft.com/office/powerpoint/2010/main" val="105525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7755AC-66BA-5047-B6D3-670636875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D22B34-707D-9F4E-88DC-FAF5175F4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5452AF-A0AB-BA4F-B413-C0FA6CC7DD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05/02/2020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F2BAD26-D8EC-3744-B914-24399EEFF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00"/>
                </a:solidFill>
              </a:rPr>
              <a:t>Schedule</a:t>
            </a:r>
          </a:p>
        </p:txBody>
      </p:sp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78F3AF62-331F-E04A-81E3-958AB08DE719}"/>
              </a:ext>
            </a:extLst>
          </p:cNvPr>
          <p:cNvSpPr/>
          <p:nvPr/>
        </p:nvSpPr>
        <p:spPr>
          <a:xfrm>
            <a:off x="0" y="5003884"/>
            <a:ext cx="9144000" cy="57606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5EBBAEE-39F9-A14F-9557-40A5733B4341}"/>
              </a:ext>
            </a:extLst>
          </p:cNvPr>
          <p:cNvCxnSpPr/>
          <p:nvPr/>
        </p:nvCxnSpPr>
        <p:spPr>
          <a:xfrm>
            <a:off x="399593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E6FB1FE-7351-7A40-9B70-8E4FACCDB778}"/>
              </a:ext>
            </a:extLst>
          </p:cNvPr>
          <p:cNvCxnSpPr/>
          <p:nvPr/>
        </p:nvCxnSpPr>
        <p:spPr>
          <a:xfrm>
            <a:off x="298782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D682758-17C6-EA4F-A0BA-8BF121911649}"/>
              </a:ext>
            </a:extLst>
          </p:cNvPr>
          <p:cNvCxnSpPr/>
          <p:nvPr/>
        </p:nvCxnSpPr>
        <p:spPr>
          <a:xfrm>
            <a:off x="4145723" y="5003884"/>
            <a:ext cx="0" cy="576064"/>
          </a:xfrm>
          <a:prstGeom prst="line">
            <a:avLst/>
          </a:prstGeom>
          <a:ln w="50800">
            <a:solidFill>
              <a:srgbClr val="E7511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E36BEE9-293D-2346-AAF8-568B97ADD8CA}"/>
              </a:ext>
            </a:extLst>
          </p:cNvPr>
          <p:cNvCxnSpPr/>
          <p:nvPr/>
        </p:nvCxnSpPr>
        <p:spPr>
          <a:xfrm>
            <a:off x="248376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774A168-80C9-7F4C-B18A-9E117B11435A}"/>
              </a:ext>
            </a:extLst>
          </p:cNvPr>
          <p:cNvCxnSpPr/>
          <p:nvPr/>
        </p:nvCxnSpPr>
        <p:spPr>
          <a:xfrm>
            <a:off x="46754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9A3F49E-3FEB-924F-99DC-73027EC66D0A}"/>
              </a:ext>
            </a:extLst>
          </p:cNvPr>
          <p:cNvCxnSpPr/>
          <p:nvPr/>
        </p:nvCxnSpPr>
        <p:spPr>
          <a:xfrm>
            <a:off x="971600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172947A-7818-CD42-B800-AACB8894A91E}"/>
              </a:ext>
            </a:extLst>
          </p:cNvPr>
          <p:cNvCxnSpPr/>
          <p:nvPr/>
        </p:nvCxnSpPr>
        <p:spPr>
          <a:xfrm>
            <a:off x="147565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ADC43E6-A83C-B648-8616-4D2CEF9F2DA0}"/>
              </a:ext>
            </a:extLst>
          </p:cNvPr>
          <p:cNvCxnSpPr/>
          <p:nvPr/>
        </p:nvCxnSpPr>
        <p:spPr>
          <a:xfrm>
            <a:off x="197971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0D4C702-D884-2A47-9E1A-3A05CF51F26F}"/>
              </a:ext>
            </a:extLst>
          </p:cNvPr>
          <p:cNvCxnSpPr/>
          <p:nvPr/>
        </p:nvCxnSpPr>
        <p:spPr>
          <a:xfrm>
            <a:off x="449999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2AA869AB-A043-7D4B-AC87-F6C09CC8F42A}"/>
              </a:ext>
            </a:extLst>
          </p:cNvPr>
          <p:cNvCxnSpPr/>
          <p:nvPr/>
        </p:nvCxnSpPr>
        <p:spPr>
          <a:xfrm>
            <a:off x="500404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86A3BBF-C69D-8C44-9BFF-9902F6EE069D}"/>
              </a:ext>
            </a:extLst>
          </p:cNvPr>
          <p:cNvCxnSpPr/>
          <p:nvPr/>
        </p:nvCxnSpPr>
        <p:spPr>
          <a:xfrm>
            <a:off x="5508104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934E759-1B10-2744-BA09-F800EAEB9167}"/>
              </a:ext>
            </a:extLst>
          </p:cNvPr>
          <p:cNvCxnSpPr/>
          <p:nvPr/>
        </p:nvCxnSpPr>
        <p:spPr>
          <a:xfrm>
            <a:off x="6012160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51E9A80-A638-2446-AF10-A2C810B5DA54}"/>
              </a:ext>
            </a:extLst>
          </p:cNvPr>
          <p:cNvCxnSpPr/>
          <p:nvPr/>
        </p:nvCxnSpPr>
        <p:spPr>
          <a:xfrm>
            <a:off x="6516216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EBCA35F-2F5C-A542-9887-0DE42CC5DB8B}"/>
              </a:ext>
            </a:extLst>
          </p:cNvPr>
          <p:cNvCxnSpPr/>
          <p:nvPr/>
        </p:nvCxnSpPr>
        <p:spPr>
          <a:xfrm>
            <a:off x="7020272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4BF88306-CBA3-ED4A-813B-F125D3BF4F5F}"/>
              </a:ext>
            </a:extLst>
          </p:cNvPr>
          <p:cNvCxnSpPr/>
          <p:nvPr/>
        </p:nvCxnSpPr>
        <p:spPr>
          <a:xfrm>
            <a:off x="7524328" y="5003884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48F8CD13-55D3-484B-B083-B11F54EE2669}"/>
              </a:ext>
            </a:extLst>
          </p:cNvPr>
          <p:cNvSpPr txBox="1"/>
          <p:nvPr/>
        </p:nvSpPr>
        <p:spPr>
          <a:xfrm>
            <a:off x="1259632" y="5507940"/>
            <a:ext cx="55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Sept.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47A825D-DA58-134F-9A44-35E823D76688}"/>
              </a:ext>
            </a:extLst>
          </p:cNvPr>
          <p:cNvSpPr txBox="1"/>
          <p:nvPr/>
        </p:nvSpPr>
        <p:spPr>
          <a:xfrm>
            <a:off x="1710820" y="5517232"/>
            <a:ext cx="484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Oct.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ADDD6FB-67C0-674F-BCE5-DCE802CAA71A}"/>
              </a:ext>
            </a:extLst>
          </p:cNvPr>
          <p:cNvSpPr txBox="1"/>
          <p:nvPr/>
        </p:nvSpPr>
        <p:spPr>
          <a:xfrm>
            <a:off x="2250153" y="5517232"/>
            <a:ext cx="521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Nov.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66ACE53-F5DB-4E4D-A049-B9CB0A26FB03}"/>
              </a:ext>
            </a:extLst>
          </p:cNvPr>
          <p:cNvSpPr txBox="1"/>
          <p:nvPr/>
        </p:nvSpPr>
        <p:spPr>
          <a:xfrm>
            <a:off x="2770164" y="5507940"/>
            <a:ext cx="505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Dec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FC1B3F2-FCA9-054F-80A0-3D61B7B2B514}"/>
              </a:ext>
            </a:extLst>
          </p:cNvPr>
          <p:cNvSpPr txBox="1"/>
          <p:nvPr/>
        </p:nvSpPr>
        <p:spPr>
          <a:xfrm>
            <a:off x="3275856" y="5507940"/>
            <a:ext cx="467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Jan.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CDE0D92-94C2-B341-B50B-6F43E5628312}"/>
              </a:ext>
            </a:extLst>
          </p:cNvPr>
          <p:cNvSpPr txBox="1"/>
          <p:nvPr/>
        </p:nvSpPr>
        <p:spPr>
          <a:xfrm>
            <a:off x="3729060" y="5507940"/>
            <a:ext cx="493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Feb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7F2B5FD-3232-B44E-82D0-1B9979D412B2}"/>
              </a:ext>
            </a:extLst>
          </p:cNvPr>
          <p:cNvSpPr txBox="1"/>
          <p:nvPr/>
        </p:nvSpPr>
        <p:spPr>
          <a:xfrm>
            <a:off x="4211960" y="5507940"/>
            <a:ext cx="654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March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98AF71C-F015-D64F-8B49-D9CD0AA5DBC7}"/>
              </a:ext>
            </a:extLst>
          </p:cNvPr>
          <p:cNvSpPr txBox="1"/>
          <p:nvPr/>
        </p:nvSpPr>
        <p:spPr>
          <a:xfrm>
            <a:off x="4777446" y="5507940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April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70BC265-0FCE-A943-81C0-77F5FE79472D}"/>
              </a:ext>
            </a:extLst>
          </p:cNvPr>
          <p:cNvSpPr txBox="1"/>
          <p:nvPr/>
        </p:nvSpPr>
        <p:spPr>
          <a:xfrm>
            <a:off x="5292080" y="5517232"/>
            <a:ext cx="50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May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C70BE24A-F49C-8041-99C2-12F5ACCFCA5C}"/>
              </a:ext>
            </a:extLst>
          </p:cNvPr>
          <p:cNvSpPr txBox="1"/>
          <p:nvPr/>
        </p:nvSpPr>
        <p:spPr>
          <a:xfrm>
            <a:off x="5868144" y="5507940"/>
            <a:ext cx="521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June</a:t>
            </a:r>
            <a:endParaRPr lang="fr-FR" sz="1400" dirty="0">
              <a:solidFill>
                <a:srgbClr val="00009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B674369-384B-2B46-83B1-91722C13071A}"/>
              </a:ext>
            </a:extLst>
          </p:cNvPr>
          <p:cNvSpPr txBox="1"/>
          <p:nvPr/>
        </p:nvSpPr>
        <p:spPr>
          <a:xfrm>
            <a:off x="6300192" y="5507940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July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1C36D9A-4B0B-5846-81B0-B5B6B9F84D4A}"/>
              </a:ext>
            </a:extLst>
          </p:cNvPr>
          <p:cNvSpPr txBox="1"/>
          <p:nvPr/>
        </p:nvSpPr>
        <p:spPr>
          <a:xfrm>
            <a:off x="6775523" y="550794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Aug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5D5289B-887B-744A-860D-97B7EB956C99}"/>
              </a:ext>
            </a:extLst>
          </p:cNvPr>
          <p:cNvSpPr txBox="1"/>
          <p:nvPr/>
        </p:nvSpPr>
        <p:spPr>
          <a:xfrm>
            <a:off x="7256085" y="5507940"/>
            <a:ext cx="55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Sept.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8AEA552-0A8F-4944-845A-7E3CC748FD3A}"/>
              </a:ext>
            </a:extLst>
          </p:cNvPr>
          <p:cNvSpPr txBox="1"/>
          <p:nvPr/>
        </p:nvSpPr>
        <p:spPr>
          <a:xfrm>
            <a:off x="7812360" y="5507940"/>
            <a:ext cx="484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Oct.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BCDAEEF-38F1-EE46-BA8F-D9638CEBAD70}"/>
              </a:ext>
            </a:extLst>
          </p:cNvPr>
          <p:cNvSpPr txBox="1"/>
          <p:nvPr/>
        </p:nvSpPr>
        <p:spPr>
          <a:xfrm>
            <a:off x="683568" y="550794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Aug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D08D61D-A69A-4B4A-A395-33F44FD9B8D2}"/>
              </a:ext>
            </a:extLst>
          </p:cNvPr>
          <p:cNvSpPr txBox="1"/>
          <p:nvPr/>
        </p:nvSpPr>
        <p:spPr>
          <a:xfrm>
            <a:off x="1255061" y="586798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2019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AEB94A5-E78C-D344-822A-BCEA00793677}"/>
              </a:ext>
            </a:extLst>
          </p:cNvPr>
          <p:cNvSpPr txBox="1"/>
          <p:nvPr/>
        </p:nvSpPr>
        <p:spPr>
          <a:xfrm>
            <a:off x="6151605" y="586798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2020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6547B72-1D4C-2143-9074-38F0B8AD780E}"/>
              </a:ext>
            </a:extLst>
          </p:cNvPr>
          <p:cNvSpPr txBox="1"/>
          <p:nvPr/>
        </p:nvSpPr>
        <p:spPr>
          <a:xfrm>
            <a:off x="4139952" y="4509120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GT01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92EDC22-C565-864A-97BB-028C80D330AC}"/>
              </a:ext>
            </a:extLst>
          </p:cNvPr>
          <p:cNvSpPr txBox="1"/>
          <p:nvPr/>
        </p:nvSpPr>
        <p:spPr>
          <a:xfrm>
            <a:off x="3851921" y="4077072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GT02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1FAEC06-1067-534F-8A3B-02C7144A83A3}"/>
              </a:ext>
            </a:extLst>
          </p:cNvPr>
          <p:cNvSpPr txBox="1"/>
          <p:nvPr/>
        </p:nvSpPr>
        <p:spPr>
          <a:xfrm>
            <a:off x="4211960" y="3284984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GT03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BBAD4CF-7D10-8C46-85E4-A3E3A56E6FA5}"/>
              </a:ext>
            </a:extLst>
          </p:cNvPr>
          <p:cNvSpPr txBox="1"/>
          <p:nvPr/>
        </p:nvSpPr>
        <p:spPr>
          <a:xfrm>
            <a:off x="2267744" y="3707740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GT04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8D6D449-7CE1-9E4F-BD8A-AE2D088E12E5}"/>
              </a:ext>
            </a:extLst>
          </p:cNvPr>
          <p:cNvSpPr txBox="1"/>
          <p:nvPr/>
        </p:nvSpPr>
        <p:spPr>
          <a:xfrm>
            <a:off x="2843808" y="4149080"/>
            <a:ext cx="748771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GT05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5055F54-8FAB-1944-BBF1-FF8ECB4D7EF2}"/>
              </a:ext>
            </a:extLst>
          </p:cNvPr>
          <p:cNvSpPr txBox="1"/>
          <p:nvPr/>
        </p:nvSpPr>
        <p:spPr>
          <a:xfrm>
            <a:off x="1763688" y="3212976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GT06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5BCF155-14D6-C64C-A316-4D9EAFDF13F1}"/>
              </a:ext>
            </a:extLst>
          </p:cNvPr>
          <p:cNvSpPr txBox="1"/>
          <p:nvPr/>
        </p:nvSpPr>
        <p:spPr>
          <a:xfrm>
            <a:off x="3275856" y="2852936"/>
            <a:ext cx="792088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GT07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55206897-25CE-A44C-AD64-ED7DD4113397}"/>
              </a:ext>
            </a:extLst>
          </p:cNvPr>
          <p:cNvSpPr txBox="1"/>
          <p:nvPr/>
        </p:nvSpPr>
        <p:spPr>
          <a:xfrm>
            <a:off x="3347864" y="3652897"/>
            <a:ext cx="720080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GT08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54D8E44-E3CA-EB49-9E92-A642C9EA1EAD}"/>
              </a:ext>
            </a:extLst>
          </p:cNvPr>
          <p:cNvSpPr txBox="1"/>
          <p:nvPr/>
        </p:nvSpPr>
        <p:spPr>
          <a:xfrm>
            <a:off x="1907704" y="2348880"/>
            <a:ext cx="720079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GT09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59A57CD-8D7A-FD44-B520-D8EF79016357}"/>
              </a:ext>
            </a:extLst>
          </p:cNvPr>
          <p:cNvSpPr txBox="1"/>
          <p:nvPr/>
        </p:nvSpPr>
        <p:spPr>
          <a:xfrm>
            <a:off x="-108520" y="2924944"/>
            <a:ext cx="1857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>
                <a:solidFill>
                  <a:srgbClr val="E75112"/>
                </a:solidFill>
              </a:rPr>
              <a:t>Input collection</a:t>
            </a:r>
            <a:br>
              <a:rPr lang="fr-FR" sz="1600" b="1" u="sng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by « Groupes Thématiques »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(GT)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24FC23A-5D17-A44E-AF1C-C998A0552466}"/>
              </a:ext>
            </a:extLst>
          </p:cNvPr>
          <p:cNvSpPr txBox="1"/>
          <p:nvPr/>
        </p:nvSpPr>
        <p:spPr>
          <a:xfrm>
            <a:off x="3491880" y="2358173"/>
            <a:ext cx="1296144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GT10-11-12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B3EEEFD-E8F1-E74E-BC44-FAE9A6026BB2}"/>
              </a:ext>
            </a:extLst>
          </p:cNvPr>
          <p:cNvSpPr txBox="1"/>
          <p:nvPr/>
        </p:nvSpPr>
        <p:spPr>
          <a:xfrm>
            <a:off x="4788024" y="4005064"/>
            <a:ext cx="864096" cy="369332"/>
          </a:xfrm>
          <a:prstGeom prst="rect">
            <a:avLst/>
          </a:prstGeom>
          <a:noFill/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/>
              <a:t>GT13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0B56437-3784-524F-A52E-81C4CA4305B9}"/>
              </a:ext>
            </a:extLst>
          </p:cNvPr>
          <p:cNvSpPr txBox="1"/>
          <p:nvPr/>
        </p:nvSpPr>
        <p:spPr>
          <a:xfrm>
            <a:off x="4917200" y="2525995"/>
            <a:ext cx="145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err="1">
                <a:solidFill>
                  <a:srgbClr val="E75112"/>
                </a:solidFill>
              </a:rPr>
              <a:t>Written</a:t>
            </a:r>
            <a:r>
              <a:rPr lang="fr-FR" sz="1600" b="1" u="sng" dirty="0">
                <a:solidFill>
                  <a:srgbClr val="E75112"/>
                </a:solidFill>
              </a:rPr>
              <a:t> report </a:t>
            </a:r>
            <a:r>
              <a:rPr lang="fr-FR" sz="1600" b="1" dirty="0">
                <a:solidFill>
                  <a:srgbClr val="E75112"/>
                </a:solidFill>
              </a:rPr>
              <a:t>by GT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(&lt;=5 pages)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2CCB495-3717-1343-AC30-3FB50802CC10}"/>
              </a:ext>
            </a:extLst>
          </p:cNvPr>
          <p:cNvSpPr txBox="1"/>
          <p:nvPr/>
        </p:nvSpPr>
        <p:spPr>
          <a:xfrm>
            <a:off x="6516216" y="4006805"/>
            <a:ext cx="252028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294B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dirty="0" err="1"/>
              <a:t>Colloquium</a:t>
            </a:r>
            <a:r>
              <a:rPr lang="fr-FR" dirty="0"/>
              <a:t> : « Giens » 19-23/10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75DE354B-CC71-E246-BC69-A218F03582BA}"/>
              </a:ext>
            </a:extLst>
          </p:cNvPr>
          <p:cNvCxnSpPr/>
          <p:nvPr/>
        </p:nvCxnSpPr>
        <p:spPr>
          <a:xfrm>
            <a:off x="2123728" y="2708920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40E6638F-B3BF-FA4E-BA8B-90751C10A4A2}"/>
              </a:ext>
            </a:extLst>
          </p:cNvPr>
          <p:cNvCxnSpPr/>
          <p:nvPr/>
        </p:nvCxnSpPr>
        <p:spPr>
          <a:xfrm>
            <a:off x="8028384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65F3B946-F8C7-244E-B851-7A854B7F67CD}"/>
              </a:ext>
            </a:extLst>
          </p:cNvPr>
          <p:cNvCxnSpPr/>
          <p:nvPr/>
        </p:nvCxnSpPr>
        <p:spPr>
          <a:xfrm>
            <a:off x="8532440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76E71A8C-39FB-124B-86B5-A9D1A2AC6C12}"/>
              </a:ext>
            </a:extLst>
          </p:cNvPr>
          <p:cNvSpPr txBox="1"/>
          <p:nvPr/>
        </p:nvSpPr>
        <p:spPr>
          <a:xfrm>
            <a:off x="217886" y="5517232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0090"/>
                </a:solidFill>
              </a:rPr>
              <a:t>Jul</a:t>
            </a:r>
            <a:r>
              <a:rPr lang="fr-FR" sz="1400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2725EDB2-106C-164E-B162-18B4E7DB95AD}"/>
              </a:ext>
            </a:extLst>
          </p:cNvPr>
          <p:cNvSpPr txBox="1"/>
          <p:nvPr/>
        </p:nvSpPr>
        <p:spPr>
          <a:xfrm>
            <a:off x="8335556" y="5497487"/>
            <a:ext cx="521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0090"/>
                </a:solidFill>
              </a:rPr>
              <a:t>Nov.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CB4E0B7-4E7C-9B4B-8D4E-0179BBC71376}"/>
              </a:ext>
            </a:extLst>
          </p:cNvPr>
          <p:cNvSpPr txBox="1"/>
          <p:nvPr/>
        </p:nvSpPr>
        <p:spPr>
          <a:xfrm>
            <a:off x="6876257" y="2091650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>
                <a:solidFill>
                  <a:srgbClr val="E75112"/>
                </a:solidFill>
              </a:rPr>
              <a:t>Restricted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colloquium</a:t>
            </a:r>
            <a:r>
              <a:rPr lang="fr-FR" sz="1600" b="1" dirty="0">
                <a:solidFill>
                  <a:srgbClr val="E75112"/>
                </a:solidFill>
              </a:rPr>
              <a:t> &amp;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u="sng" dirty="0">
                <a:solidFill>
                  <a:srgbClr val="E75112"/>
                </a:solidFill>
              </a:rPr>
              <a:t>final document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(-&gt; </a:t>
            </a:r>
            <a:r>
              <a:rPr lang="fr-FR" sz="1600" b="1" dirty="0" err="1">
                <a:solidFill>
                  <a:srgbClr val="E75112"/>
                </a:solidFill>
              </a:rPr>
              <a:t>supervising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committee</a:t>
            </a:r>
            <a:r>
              <a:rPr lang="fr-FR" sz="1600" b="1" dirty="0">
                <a:solidFill>
                  <a:srgbClr val="E75112"/>
                </a:solidFill>
              </a:rPr>
              <a:t>,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 err="1">
                <a:solidFill>
                  <a:srgbClr val="E75112"/>
                </a:solidFill>
              </a:rPr>
              <a:t>funding</a:t>
            </a:r>
            <a:r>
              <a:rPr lang="fr-FR" sz="1600" b="1" dirty="0">
                <a:solidFill>
                  <a:srgbClr val="E75112"/>
                </a:solidFill>
              </a:rPr>
              <a:t> </a:t>
            </a:r>
            <a:r>
              <a:rPr lang="fr-FR" sz="1600" b="1" dirty="0" err="1">
                <a:solidFill>
                  <a:srgbClr val="E75112"/>
                </a:solidFill>
              </a:rPr>
              <a:t>org</a:t>
            </a:r>
            <a:r>
              <a:rPr lang="fr-FR" sz="1600" b="1" dirty="0">
                <a:solidFill>
                  <a:srgbClr val="E75112"/>
                </a:solidFill>
              </a:rPr>
              <a:t>. 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&amp; </a:t>
            </a:r>
            <a:r>
              <a:rPr lang="fr-FR" sz="1600" b="1" dirty="0" err="1">
                <a:solidFill>
                  <a:srgbClr val="E75112"/>
                </a:solidFill>
              </a:rPr>
              <a:t>ministry</a:t>
            </a:r>
            <a:r>
              <a:rPr lang="fr-FR" sz="1600" b="1" dirty="0">
                <a:solidFill>
                  <a:srgbClr val="E75112"/>
                </a:solidFill>
              </a:rPr>
              <a:t>)</a:t>
            </a:r>
          </a:p>
        </p:txBody>
      </p: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BB48D876-7DFD-1C49-95CC-D463CB8E1542}"/>
              </a:ext>
            </a:extLst>
          </p:cNvPr>
          <p:cNvCxnSpPr/>
          <p:nvPr/>
        </p:nvCxnSpPr>
        <p:spPr>
          <a:xfrm>
            <a:off x="3491880" y="5013176"/>
            <a:ext cx="0" cy="576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28CFA734-6CCB-9D47-8A7E-807BB94D8AED}"/>
              </a:ext>
            </a:extLst>
          </p:cNvPr>
          <p:cNvCxnSpPr/>
          <p:nvPr/>
        </p:nvCxnSpPr>
        <p:spPr>
          <a:xfrm>
            <a:off x="2195736" y="3582309"/>
            <a:ext cx="0" cy="782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3D52B317-8FE1-0249-8A9F-E85A41AABEB0}"/>
              </a:ext>
            </a:extLst>
          </p:cNvPr>
          <p:cNvCxnSpPr/>
          <p:nvPr/>
        </p:nvCxnSpPr>
        <p:spPr>
          <a:xfrm>
            <a:off x="3203848" y="4509120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FCF98719-BC76-C641-987F-65A991BEC2F4}"/>
              </a:ext>
            </a:extLst>
          </p:cNvPr>
          <p:cNvCxnSpPr/>
          <p:nvPr/>
        </p:nvCxnSpPr>
        <p:spPr>
          <a:xfrm>
            <a:off x="2627784" y="407707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261DF484-D32D-704F-9D0B-5165C6EFCEEC}"/>
              </a:ext>
            </a:extLst>
          </p:cNvPr>
          <p:cNvCxnSpPr/>
          <p:nvPr/>
        </p:nvCxnSpPr>
        <p:spPr>
          <a:xfrm>
            <a:off x="3707904" y="3212976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AEC53846-4DB0-A44D-8485-362AD8D358B5}"/>
              </a:ext>
            </a:extLst>
          </p:cNvPr>
          <p:cNvCxnSpPr/>
          <p:nvPr/>
        </p:nvCxnSpPr>
        <p:spPr>
          <a:xfrm>
            <a:off x="3851920" y="4005064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98865288-E4DF-1347-8C94-4BA974BD1924}"/>
              </a:ext>
            </a:extLst>
          </p:cNvPr>
          <p:cNvCxnSpPr/>
          <p:nvPr/>
        </p:nvCxnSpPr>
        <p:spPr>
          <a:xfrm>
            <a:off x="4565154" y="3645024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8FDAA194-5451-B644-A8BA-46DC37ED80A5}"/>
              </a:ext>
            </a:extLst>
          </p:cNvPr>
          <p:cNvCxnSpPr/>
          <p:nvPr/>
        </p:nvCxnSpPr>
        <p:spPr>
          <a:xfrm>
            <a:off x="4644008" y="48691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DE8442A4-18D0-2F4F-96C0-833790EAAA4D}"/>
              </a:ext>
            </a:extLst>
          </p:cNvPr>
          <p:cNvCxnSpPr/>
          <p:nvPr/>
        </p:nvCxnSpPr>
        <p:spPr>
          <a:xfrm>
            <a:off x="5004048" y="436510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98E34745-2883-1C44-B537-7D2408BB0E74}"/>
              </a:ext>
            </a:extLst>
          </p:cNvPr>
          <p:cNvCxnSpPr/>
          <p:nvPr/>
        </p:nvCxnSpPr>
        <p:spPr>
          <a:xfrm>
            <a:off x="8388424" y="4653136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18D0EB1B-7D7D-E148-96D5-70192700C431}"/>
              </a:ext>
            </a:extLst>
          </p:cNvPr>
          <p:cNvCxnSpPr/>
          <p:nvPr/>
        </p:nvCxnSpPr>
        <p:spPr>
          <a:xfrm>
            <a:off x="4139952" y="2718213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470EA046-C0D7-DC49-B1D6-C75C712A5FFF}"/>
              </a:ext>
            </a:extLst>
          </p:cNvPr>
          <p:cNvCxnSpPr/>
          <p:nvPr/>
        </p:nvCxnSpPr>
        <p:spPr>
          <a:xfrm>
            <a:off x="3923928" y="4437112"/>
            <a:ext cx="0" cy="422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A8DAF25C-9236-0F44-9081-8C29F2F04DC0}"/>
              </a:ext>
            </a:extLst>
          </p:cNvPr>
          <p:cNvSpPr txBox="1"/>
          <p:nvPr/>
        </p:nvSpPr>
        <p:spPr>
          <a:xfrm>
            <a:off x="2051720" y="98072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 err="1">
                <a:solidFill>
                  <a:srgbClr val="E75112"/>
                </a:solidFill>
              </a:rPr>
              <a:t>Talks</a:t>
            </a:r>
            <a:r>
              <a:rPr lang="fr-FR" sz="1600" b="1" u="sng" dirty="0">
                <a:solidFill>
                  <a:srgbClr val="E75112"/>
                </a:solidFill>
              </a:rPr>
              <a:t> &amp; discussions </a:t>
            </a:r>
            <a:r>
              <a:rPr lang="fr-FR" sz="1600" b="1" dirty="0" err="1">
                <a:solidFill>
                  <a:srgbClr val="E75112"/>
                </a:solidFill>
              </a:rPr>
              <a:t>during</a:t>
            </a:r>
            <a:br>
              <a:rPr lang="fr-FR" sz="1600" b="1" dirty="0">
                <a:solidFill>
                  <a:srgbClr val="E75112"/>
                </a:solidFill>
              </a:rPr>
            </a:br>
            <a:r>
              <a:rPr lang="fr-FR" sz="1600" b="1" dirty="0">
                <a:solidFill>
                  <a:srgbClr val="E75112"/>
                </a:solidFill>
              </a:rPr>
              <a:t>10 « </a:t>
            </a:r>
            <a:r>
              <a:rPr lang="fr-FR" sz="1600" b="1" dirty="0" err="1">
                <a:solidFill>
                  <a:srgbClr val="E75112"/>
                </a:solidFill>
              </a:rPr>
              <a:t>town</a:t>
            </a:r>
            <a:r>
              <a:rPr lang="fr-FR" sz="1600" b="1" dirty="0">
                <a:solidFill>
                  <a:srgbClr val="E75112"/>
                </a:solidFill>
              </a:rPr>
              <a:t> meetings »</a:t>
            </a:r>
          </a:p>
        </p:txBody>
      </p:sp>
      <p:sp>
        <p:nvSpPr>
          <p:cNvPr id="73" name="Virage 72">
            <a:extLst>
              <a:ext uri="{FF2B5EF4-FFF2-40B4-BE49-F238E27FC236}">
                <a16:creationId xmlns:a16="http://schemas.microsoft.com/office/drawing/2014/main" id="{9DF4DA06-B943-5F4F-9529-F3D68369AA1D}"/>
              </a:ext>
            </a:extLst>
          </p:cNvPr>
          <p:cNvSpPr/>
          <p:nvPr/>
        </p:nvSpPr>
        <p:spPr>
          <a:xfrm>
            <a:off x="755576" y="1052736"/>
            <a:ext cx="1224136" cy="1800200"/>
          </a:xfrm>
          <a:prstGeom prst="bentArrow">
            <a:avLst>
              <a:gd name="adj1" fmla="val 25000"/>
              <a:gd name="adj2" fmla="val 25863"/>
              <a:gd name="adj3" fmla="val 37653"/>
              <a:gd name="adj4" fmla="val 4375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4" name="Virage 73">
            <a:extLst>
              <a:ext uri="{FF2B5EF4-FFF2-40B4-BE49-F238E27FC236}">
                <a16:creationId xmlns:a16="http://schemas.microsoft.com/office/drawing/2014/main" id="{2488EBB0-A069-F545-B68B-5CC5C12A14BE}"/>
              </a:ext>
            </a:extLst>
          </p:cNvPr>
          <p:cNvSpPr/>
          <p:nvPr/>
        </p:nvSpPr>
        <p:spPr>
          <a:xfrm rot="5400000">
            <a:off x="4736009" y="1176760"/>
            <a:ext cx="1224136" cy="1264121"/>
          </a:xfrm>
          <a:prstGeom prst="bentArrow">
            <a:avLst>
              <a:gd name="adj1" fmla="val 25000"/>
              <a:gd name="adj2" fmla="val 25863"/>
              <a:gd name="adj3" fmla="val 37653"/>
              <a:gd name="adj4" fmla="val 4375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Flèche droite 81">
            <a:extLst>
              <a:ext uri="{FF2B5EF4-FFF2-40B4-BE49-F238E27FC236}">
                <a16:creationId xmlns:a16="http://schemas.microsoft.com/office/drawing/2014/main" id="{2E73F869-36C4-D344-BE5A-3B9AF5D9E203}"/>
              </a:ext>
            </a:extLst>
          </p:cNvPr>
          <p:cNvSpPr/>
          <p:nvPr/>
        </p:nvSpPr>
        <p:spPr>
          <a:xfrm>
            <a:off x="6300192" y="2636912"/>
            <a:ext cx="792088" cy="57606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4AC09593-7C8F-CC4C-8812-9B9966EBAC49}"/>
              </a:ext>
            </a:extLst>
          </p:cNvPr>
          <p:cNvCxnSpPr/>
          <p:nvPr/>
        </p:nvCxnSpPr>
        <p:spPr>
          <a:xfrm>
            <a:off x="6299031" y="5003884"/>
            <a:ext cx="0" cy="576064"/>
          </a:xfrm>
          <a:prstGeom prst="line">
            <a:avLst/>
          </a:prstGeom>
          <a:ln w="50800">
            <a:solidFill>
              <a:srgbClr val="E7511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CCA83540-A07D-0F41-8699-E389796D5458}"/>
              </a:ext>
            </a:extLst>
          </p:cNvPr>
          <p:cNvSpPr txBox="1"/>
          <p:nvPr/>
        </p:nvSpPr>
        <p:spPr>
          <a:xfrm>
            <a:off x="3851920" y="1916832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(19)</a:t>
            </a:r>
          </a:p>
        </p:txBody>
      </p:sp>
    </p:spTree>
    <p:extLst>
      <p:ext uri="{BB962C8B-B14F-4D97-AF65-F5344CB8AC3E}">
        <p14:creationId xmlns:p14="http://schemas.microsoft.com/office/powerpoint/2010/main" val="1039441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C6C0017-57D0-5E40-A214-9209F94D2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16" y="764704"/>
            <a:ext cx="9396536" cy="5145435"/>
          </a:xfrm>
        </p:spPr>
        <p:txBody>
          <a:bodyPr/>
          <a:lstStyle/>
          <a:p>
            <a:r>
              <a:rPr lang="fr-FR" sz="1800" b="1" dirty="0" err="1">
                <a:solidFill>
                  <a:schemeClr val="accent1"/>
                </a:solidFill>
              </a:rPr>
              <a:t>Today</a:t>
            </a:r>
            <a:r>
              <a:rPr lang="fr-FR" sz="1800" b="1" dirty="0">
                <a:solidFill>
                  <a:schemeClr val="accent1"/>
                </a:solidFill>
              </a:rPr>
              <a:t> : </a:t>
            </a:r>
            <a:r>
              <a:rPr lang="fr-FR" sz="1800" dirty="0">
                <a:solidFill>
                  <a:schemeClr val="accent1"/>
                </a:solidFill>
              </a:rPr>
              <a:t>4 </a:t>
            </a:r>
            <a:r>
              <a:rPr lang="fr-FR" sz="1800" dirty="0" err="1">
                <a:solidFill>
                  <a:schemeClr val="accent1"/>
                </a:solidFill>
              </a:rPr>
              <a:t>thematic</a:t>
            </a:r>
            <a:r>
              <a:rPr lang="fr-FR" sz="1800" dirty="0">
                <a:solidFill>
                  <a:schemeClr val="accent1"/>
                </a:solidFill>
              </a:rPr>
              <a:t> sessions of </a:t>
            </a:r>
            <a:r>
              <a:rPr lang="fr-FR" sz="1800" dirty="0" err="1">
                <a:solidFill>
                  <a:schemeClr val="accent1"/>
                </a:solidFill>
              </a:rPr>
              <a:t>talks</a:t>
            </a:r>
            <a:r>
              <a:rPr lang="fr-FR" sz="1800" dirty="0">
                <a:solidFill>
                  <a:schemeClr val="accent1"/>
                </a:solidFill>
              </a:rPr>
              <a:t> + discussion, and a </a:t>
            </a:r>
            <a:r>
              <a:rPr lang="fr-FR" sz="1800" dirty="0" err="1">
                <a:solidFill>
                  <a:schemeClr val="accent1"/>
                </a:solidFill>
              </a:rPr>
              <a:t>summary</a:t>
            </a:r>
            <a:r>
              <a:rPr lang="fr-FR" sz="1800" dirty="0">
                <a:solidFill>
                  <a:schemeClr val="accent1"/>
                </a:solidFill>
              </a:rPr>
              <a:t> discussion</a:t>
            </a:r>
          </a:p>
          <a:p>
            <a:endParaRPr lang="fr-FR" sz="1800" dirty="0">
              <a:solidFill>
                <a:schemeClr val="accent1"/>
              </a:solidFill>
            </a:endParaRPr>
          </a:p>
          <a:p>
            <a:r>
              <a:rPr lang="fr-FR" sz="1800" b="1" dirty="0">
                <a:solidFill>
                  <a:schemeClr val="accent1"/>
                </a:solidFill>
              </a:rPr>
              <a:t>Important</a:t>
            </a:r>
          </a:p>
          <a:p>
            <a:pPr lvl="1"/>
            <a:r>
              <a:rPr lang="fr-FR" sz="1600" b="1" dirty="0" err="1">
                <a:solidFill>
                  <a:schemeClr val="accent3"/>
                </a:solidFill>
              </a:rPr>
              <a:t>During</a:t>
            </a:r>
            <a:r>
              <a:rPr lang="fr-FR" sz="1600" b="1" dirty="0">
                <a:solidFill>
                  <a:schemeClr val="accent3"/>
                </a:solidFill>
              </a:rPr>
              <a:t> discussions (4) </a:t>
            </a:r>
            <a:r>
              <a:rPr lang="fr-FR" sz="1600" dirty="0" err="1"/>
              <a:t>after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session, </a:t>
            </a:r>
            <a:r>
              <a:rPr lang="fr-FR" sz="1600" dirty="0" err="1"/>
              <a:t>identify</a:t>
            </a:r>
            <a:r>
              <a:rPr lang="fr-FR" sz="1600" dirty="0"/>
              <a:t> 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Science IN2P3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priorities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until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2030,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possibly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priority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level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(high, medium,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low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Specify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positioning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IN2P3 (vs CNRS,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other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French and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foreign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organizations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/initiatives)</a:t>
            </a:r>
          </a:p>
          <a:p>
            <a:pPr marL="120015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Specify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needs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for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/ collaborative /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supporting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tools</a:t>
            </a:r>
            <a:endParaRPr lang="fr-F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857250" lvl="2" indent="0">
              <a:buNone/>
            </a:pPr>
            <a:r>
              <a:rPr lang="fr-FR" sz="1400" dirty="0"/>
              <a:t>(One </a:t>
            </a:r>
            <a:r>
              <a:rPr lang="fr-FR" sz="1400" dirty="0" err="1"/>
              <a:t>CoPil</a:t>
            </a:r>
            <a:r>
              <a:rPr lang="fr-FR" sz="1400" dirty="0"/>
              <a:t> </a:t>
            </a:r>
            <a:r>
              <a:rPr lang="fr-FR" sz="1400" dirty="0" err="1"/>
              <a:t>member</a:t>
            </a:r>
            <a:r>
              <a:rPr lang="fr-FR" sz="1400" dirty="0"/>
              <a:t> </a:t>
            </a:r>
            <a:r>
              <a:rPr lang="fr-FR" sz="1400" dirty="0" err="1"/>
              <a:t>will</a:t>
            </a:r>
            <a:r>
              <a:rPr lang="fr-FR" sz="1400" dirty="0"/>
              <a:t> </a:t>
            </a:r>
            <a:r>
              <a:rPr lang="fr-FR" sz="1400" dirty="0" err="1"/>
              <a:t>take</a:t>
            </a:r>
            <a:r>
              <a:rPr lang="fr-FR" sz="1400" dirty="0"/>
              <a:t> notes)</a:t>
            </a:r>
          </a:p>
          <a:p>
            <a:pPr lvl="1"/>
            <a:r>
              <a:rPr lang="fr-FR" sz="1600" b="1" dirty="0" err="1">
                <a:solidFill>
                  <a:schemeClr val="accent3"/>
                </a:solidFill>
              </a:rPr>
              <a:t>During</a:t>
            </a:r>
            <a:r>
              <a:rPr lang="fr-FR" sz="1600" b="1" dirty="0">
                <a:solidFill>
                  <a:schemeClr val="accent3"/>
                </a:solidFill>
              </a:rPr>
              <a:t> final discussion (45 min)</a:t>
            </a:r>
            <a:r>
              <a:rPr lang="fr-FR" sz="1600" dirty="0"/>
              <a:t>, </a:t>
            </a:r>
            <a:r>
              <a:rPr lang="fr-FR" sz="1600" dirty="0" err="1"/>
              <a:t>identify</a:t>
            </a:r>
            <a:r>
              <a:rPr lang="fr-FR" sz="1600" dirty="0"/>
              <a:t>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which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items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will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go </a:t>
            </a:r>
            <a:r>
              <a:rPr lang="fr-FR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into</a:t>
            </a:r>
            <a:r>
              <a:rPr lang="fr-F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final document (5p)</a:t>
            </a:r>
          </a:p>
          <a:p>
            <a:pPr marL="457200" lvl="1" indent="0">
              <a:buNone/>
            </a:pPr>
            <a:r>
              <a:rPr lang="fr-FR" sz="1600" dirty="0"/>
              <a:t>	</a:t>
            </a:r>
            <a:r>
              <a:rPr lang="fr-FR" sz="1400" dirty="0" err="1"/>
              <a:t>based</a:t>
            </a:r>
            <a:r>
              <a:rPr lang="fr-FR" sz="1400" dirty="0"/>
              <a:t> on 4 </a:t>
            </a:r>
            <a:r>
              <a:rPr lang="fr-FR" sz="1400" dirty="0" err="1"/>
              <a:t>previous</a:t>
            </a:r>
            <a:r>
              <a:rPr lang="fr-FR" sz="1400" dirty="0"/>
              <a:t> discussions :</a:t>
            </a:r>
          </a:p>
          <a:p>
            <a:pPr marL="125730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Strongest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scientific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priorities</a:t>
            </a:r>
            <a:endParaRPr lang="fr-FR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Structuring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tools</a:t>
            </a:r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/actions</a:t>
            </a:r>
          </a:p>
          <a:p>
            <a:pPr marL="914400" lvl="2" indent="0">
              <a:buNone/>
            </a:pPr>
            <a:r>
              <a:rPr lang="fr-FR" sz="1400" dirty="0" err="1"/>
              <a:t>Feel</a:t>
            </a:r>
            <a:r>
              <a:rPr lang="fr-FR" sz="1400" dirty="0"/>
              <a:t> free to </a:t>
            </a:r>
            <a:r>
              <a:rPr lang="fr-FR" sz="1400" dirty="0" err="1"/>
              <a:t>share</a:t>
            </a:r>
            <a:r>
              <a:rPr lang="fr-FR" sz="1400" dirty="0"/>
              <a:t> </a:t>
            </a:r>
            <a:r>
              <a:rPr lang="fr-FR" sz="1400" dirty="0" err="1"/>
              <a:t>your</a:t>
            </a:r>
            <a:r>
              <a:rPr lang="fr-FR" sz="1400" dirty="0"/>
              <a:t> point of </a:t>
            </a:r>
            <a:r>
              <a:rPr lang="fr-FR" sz="1400" dirty="0" err="1"/>
              <a:t>view</a:t>
            </a:r>
            <a:r>
              <a:rPr lang="fr-FR" sz="1400" dirty="0"/>
              <a:t>, </a:t>
            </a:r>
            <a:r>
              <a:rPr lang="fr-FR" sz="1400" dirty="0" err="1"/>
              <a:t>especially</a:t>
            </a:r>
            <a:r>
              <a:rPr lang="fr-FR" sz="1400" dirty="0"/>
              <a:t> </a:t>
            </a:r>
            <a:r>
              <a:rPr lang="fr-FR" sz="1400" b="1" dirty="0"/>
              <a:t>non-IN2P3 </a:t>
            </a:r>
            <a:r>
              <a:rPr lang="fr-FR" sz="1400" b="1" dirty="0" err="1"/>
              <a:t>colleagues</a:t>
            </a:r>
            <a:endParaRPr lang="fr-FR" sz="1400" b="1" dirty="0"/>
          </a:p>
          <a:p>
            <a:pPr marL="914400" lvl="2" indent="0">
              <a:buNone/>
            </a:pPr>
            <a:endParaRPr lang="fr-FR" sz="1400" b="1" dirty="0"/>
          </a:p>
          <a:p>
            <a:r>
              <a:rPr lang="fr-FR" sz="1800" b="1" dirty="0" err="1"/>
              <a:t>Talks</a:t>
            </a:r>
            <a:endParaRPr lang="fr-FR" sz="1800" b="1" dirty="0"/>
          </a:p>
          <a:p>
            <a:pPr lvl="1"/>
            <a:r>
              <a:rPr lang="fr-FR" sz="1600" dirty="0"/>
              <a:t>One or </a:t>
            </a:r>
            <a:r>
              <a:rPr lang="fr-FR" sz="1600" dirty="0" err="1"/>
              <a:t>two</a:t>
            </a:r>
            <a:r>
              <a:rPr lang="fr-FR" sz="1600" dirty="0"/>
              <a:t> questions max </a:t>
            </a:r>
            <a:r>
              <a:rPr lang="fr-FR" sz="1600" dirty="0" err="1"/>
              <a:t>after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talk, </a:t>
            </a:r>
            <a:r>
              <a:rPr lang="fr-FR" sz="1600" dirty="0" err="1"/>
              <a:t>please</a:t>
            </a:r>
            <a:r>
              <a:rPr lang="fr-FR" sz="1600" dirty="0"/>
              <a:t> </a:t>
            </a:r>
            <a:r>
              <a:rPr lang="fr-FR" sz="1600" dirty="0" err="1"/>
              <a:t>keep</a:t>
            </a:r>
            <a:r>
              <a:rPr lang="fr-FR" sz="1600" dirty="0"/>
              <a:t> questions for discussion time </a:t>
            </a:r>
            <a:r>
              <a:rPr lang="fr-FR" sz="1600" dirty="0" err="1"/>
              <a:t>during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session</a:t>
            </a:r>
          </a:p>
          <a:p>
            <a:pPr lvl="1"/>
            <a:endParaRPr lang="fr-FR" sz="1600" dirty="0"/>
          </a:p>
          <a:p>
            <a:r>
              <a:rPr lang="fr-FR" sz="1800" dirty="0" err="1"/>
              <a:t>Please</a:t>
            </a:r>
            <a:r>
              <a:rPr lang="fr-FR" sz="1800" dirty="0"/>
              <a:t> </a:t>
            </a:r>
            <a:r>
              <a:rPr lang="fr-FR" sz="1800" b="1" dirty="0"/>
              <a:t>monitor time</a:t>
            </a:r>
            <a:r>
              <a:rPr lang="fr-FR" sz="1800" dirty="0"/>
              <a:t>, </a:t>
            </a:r>
            <a:r>
              <a:rPr lang="fr-FR" sz="1800" dirty="0" err="1"/>
              <a:t>chairpersons</a:t>
            </a:r>
            <a:r>
              <a:rPr lang="fr-FR" sz="1800" dirty="0"/>
              <a:t> </a:t>
            </a:r>
            <a:r>
              <a:rPr lang="fr-FR" sz="1800" dirty="0" err="1"/>
              <a:t>will</a:t>
            </a:r>
            <a:r>
              <a:rPr lang="fr-FR" sz="1800" dirty="0"/>
              <a:t> </a:t>
            </a:r>
            <a:r>
              <a:rPr lang="fr-FR" sz="1800" dirty="0" err="1"/>
              <a:t>be</a:t>
            </a:r>
            <a:r>
              <a:rPr lang="fr-FR" sz="1800" dirty="0"/>
              <a:t> strict !</a:t>
            </a:r>
          </a:p>
          <a:p>
            <a:pPr lvl="1"/>
            <a:endParaRPr lang="fr-FR" sz="160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66D12E-4688-8A40-9EA6-8138D6A6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254BD3-5B0E-1748-B03E-6C9AF61A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5FB0C5-ECF8-EA44-8814-52158F73B3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E1B883B-0F12-434B-9E28-E2A83CCF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00"/>
                </a:solidFill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3728192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73AC1-4BB2-A144-9CC2-8BE5DC40A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IN2P3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7219B9-DC81-C64D-BD8E-656B5DAF9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4EBB36-43C2-5B40-BBE5-BA3503E6A4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/>
              <a:t>5/2/2020</a:t>
            </a:r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899DE5C-D14E-4C42-8746-715389EF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Today’s</a:t>
            </a:r>
            <a:r>
              <a:rPr lang="fr-FR" dirty="0"/>
              <a:t> </a:t>
            </a:r>
            <a:r>
              <a:rPr lang="fr-FR" dirty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BBE845-6F81-C248-9AA7-B015AAB8D537}"/>
              </a:ext>
            </a:extLst>
          </p:cNvPr>
          <p:cNvSpPr/>
          <p:nvPr/>
        </p:nvSpPr>
        <p:spPr>
          <a:xfrm>
            <a:off x="6652485" y="468198"/>
            <a:ext cx="25212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  <a:hlinkClick r:id="rId2"/>
              </a:rPr>
              <a:t>https://indico.in2p3.fr/event/19758/</a:t>
            </a:r>
            <a:r>
              <a:rPr lang="fr-FR" sz="120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F3B4B12-E0F2-3B49-888A-53EABAD16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58" y="980728"/>
            <a:ext cx="5121903" cy="49685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17D9C12-56F6-9A47-84CF-00C755FBAB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44" b="2353"/>
          <a:stretch/>
        </p:blipFill>
        <p:spPr>
          <a:xfrm>
            <a:off x="5292080" y="1628800"/>
            <a:ext cx="3500135" cy="353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19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4B4423B-2C38-1D4F-A99A-7F876B5ED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1200"/>
              <a:t>IN2P3</a:t>
            </a:r>
            <a:endParaRPr lang="fr-FR" sz="12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FF87BEF-9762-6D43-85A3-7B017F449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Merci de votre attention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E5FD31-EAD4-0846-94A7-22211B23728F}"/>
              </a:ext>
            </a:extLst>
          </p:cNvPr>
          <p:cNvSpPr txBox="1"/>
          <p:nvPr/>
        </p:nvSpPr>
        <p:spPr>
          <a:xfrm>
            <a:off x="6948264" y="3972748"/>
            <a:ext cx="186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2"/>
                </a:solidFill>
              </a:rPr>
              <a:t>Interdisciplinarité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928BEC-E13F-BE44-9935-B2CA31137DE0}"/>
              </a:ext>
            </a:extLst>
          </p:cNvPr>
          <p:cNvSpPr/>
          <p:nvPr/>
        </p:nvSpPr>
        <p:spPr>
          <a:xfrm>
            <a:off x="323528" y="5661248"/>
            <a:ext cx="8726538" cy="923330"/>
          </a:xfrm>
          <a:prstGeom prst="rect">
            <a:avLst/>
          </a:prstGeom>
          <a:solidFill>
            <a:srgbClr val="E85111"/>
          </a:solidFill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FF00"/>
                </a:solidFill>
                <a:latin typeface="Open Sans"/>
              </a:rPr>
              <a:t>Le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CoPil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du GT12</a:t>
            </a:r>
          </a:p>
          <a:p>
            <a:pPr algn="just"/>
            <a:r>
              <a:rPr lang="fr-FR" b="1" dirty="0">
                <a:solidFill>
                  <a:srgbClr val="FFFF00"/>
                </a:solidFill>
                <a:latin typeface="Open Sans"/>
              </a:rPr>
              <a:t>Marin Chabot (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IJCLab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), Olivier Drapier (CSI; LLR), Jean Duprat (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IJCLab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),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Berrie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Giebels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(IN2P3), Sébastien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Incerti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(IN2P3), Véronique Van </a:t>
            </a:r>
            <a:r>
              <a:rPr lang="fr-FR" b="1" dirty="0" err="1">
                <a:solidFill>
                  <a:srgbClr val="FFFF00"/>
                </a:solidFill>
                <a:latin typeface="Open Sans"/>
              </a:rPr>
              <a:t>Elewyck</a:t>
            </a:r>
            <a:r>
              <a:rPr lang="fr-FR" b="1" dirty="0">
                <a:solidFill>
                  <a:srgbClr val="FFFF00"/>
                </a:solidFill>
                <a:latin typeface="Open Sans"/>
              </a:rPr>
              <a:t> (APC)</a:t>
            </a:r>
            <a:endParaRPr lang="fr-FR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70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dele presentation IN2P3">
  <a:themeElements>
    <a:clrScheme name="Thème IN2P3">
      <a:dk1>
        <a:srgbClr val="00294B"/>
      </a:dk1>
      <a:lt1>
        <a:srgbClr val="FFFFFF"/>
      </a:lt1>
      <a:dk2>
        <a:srgbClr val="456487"/>
      </a:dk2>
      <a:lt2>
        <a:srgbClr val="FFFFFF"/>
      </a:lt2>
      <a:accent1>
        <a:srgbClr val="00294B"/>
      </a:accent1>
      <a:accent2>
        <a:srgbClr val="456487"/>
      </a:accent2>
      <a:accent3>
        <a:srgbClr val="E75112"/>
      </a:accent3>
      <a:accent4>
        <a:srgbClr val="62C4DD"/>
      </a:accent4>
      <a:accent5>
        <a:srgbClr val="000000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23507</TotalTime>
  <Words>565</Words>
  <Application>Microsoft Macintosh PowerPoint</Application>
  <PresentationFormat>Affichage à l'écran (4:3)</PresentationFormat>
  <Paragraphs>103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Arial Narrow</vt:lpstr>
      <vt:lpstr>Calibri</vt:lpstr>
      <vt:lpstr>Open Sans</vt:lpstr>
      <vt:lpstr>Modele presentation IN2P3</vt:lpstr>
      <vt:lpstr>Prospective IN2P3 : Géosciences, système solaire et milieu interstellaire</vt:lpstr>
      <vt:lpstr>GT «  Geosciences, solar system and interstellar medium »</vt:lpstr>
      <vt:lpstr>Purpose of this « town meeting »</vt:lpstr>
      <vt:lpstr>Schedule</vt:lpstr>
      <vt:lpstr>Instructions</vt:lpstr>
      <vt:lpstr>Today’s agenda</vt:lpstr>
      <vt:lpstr>Merci de votre attention</vt:lpstr>
    </vt:vector>
  </TitlesOfParts>
  <Company>CNRS DR16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MERCIER Francois</dc:creator>
  <cp:lastModifiedBy>Microsoft Office User</cp:lastModifiedBy>
  <cp:revision>1808</cp:revision>
  <cp:lastPrinted>2019-11-26T08:08:21Z</cp:lastPrinted>
  <dcterms:created xsi:type="dcterms:W3CDTF">2017-07-31T09:41:10Z</dcterms:created>
  <dcterms:modified xsi:type="dcterms:W3CDTF">2020-02-04T22:00:43Z</dcterms:modified>
</cp:coreProperties>
</file>