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1" r:id="rId3"/>
    <p:sldId id="279" r:id="rId4"/>
    <p:sldId id="257" r:id="rId5"/>
    <p:sldId id="259" r:id="rId6"/>
    <p:sldId id="278" r:id="rId7"/>
    <p:sldId id="260" r:id="rId8"/>
    <p:sldId id="261" r:id="rId9"/>
    <p:sldId id="262" r:id="rId10"/>
    <p:sldId id="263" r:id="rId11"/>
    <p:sldId id="264" r:id="rId12"/>
    <p:sldId id="277" r:id="rId13"/>
    <p:sldId id="28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29"/>
    <p:restoredTop sz="95794"/>
  </p:normalViewPr>
  <p:slideViewPr>
    <p:cSldViewPr snapToGrid="0" snapToObjects="1">
      <p:cViewPr varScale="1">
        <p:scale>
          <a:sx n="111" d="100"/>
          <a:sy n="111" d="100"/>
        </p:scale>
        <p:origin x="4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472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373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050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711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812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551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1399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72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27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349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26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7AFFF9B-69B1-3E4C-A0E6-248FF7F0F1F4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91E72CED-B4C3-0F4F-9899-4E8959D1CA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94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FFA4F0-8A28-7147-914A-77D1B40318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4000" dirty="0"/>
              <a:t>L’irradiation par le vent solaire des poussières primitives, une source des éléments volatils léger</a:t>
            </a:r>
            <a:br>
              <a:rPr lang="fr-FR" sz="4000" dirty="0"/>
            </a:br>
            <a:r>
              <a:rPr lang="fr-FR" sz="4000" dirty="0"/>
              <a:t>sur Terre. </a:t>
            </a:r>
            <a:br>
              <a:rPr lang="fr-FR" sz="4000" dirty="0"/>
            </a:br>
            <a:r>
              <a:rPr lang="fr-FR" sz="4000" dirty="0"/>
              <a:t>Approche expérimentale</a:t>
            </a:r>
            <a:br>
              <a:rPr lang="fr-FR" sz="4000" dirty="0"/>
            </a:br>
            <a:endParaRPr lang="fr-FR" sz="40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A8C3373-9525-9B4C-9460-9A07E873ED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 Moreira, F. Gaillard, B. Scaillet, S. Scaillet – ISTO</a:t>
            </a:r>
          </a:p>
          <a:p>
            <a:r>
              <a:rPr lang="fr-FR" dirty="0"/>
              <a:t>J. Duprat, C. Bachelet, J. </a:t>
            </a:r>
            <a:r>
              <a:rPr lang="fr-FR" dirty="0" err="1"/>
              <a:t>Bourçois</a:t>
            </a:r>
            <a:r>
              <a:rPr lang="fr-FR" dirty="0"/>
              <a:t>, D. </a:t>
            </a:r>
            <a:r>
              <a:rPr lang="fr-FR" dirty="0" err="1"/>
              <a:t>Ledu</a:t>
            </a:r>
            <a:r>
              <a:rPr lang="fr-FR" dirty="0"/>
              <a:t> - CSNSM</a:t>
            </a:r>
          </a:p>
        </p:txBody>
      </p:sp>
      <p:pic>
        <p:nvPicPr>
          <p:cNvPr id="4" name="Image 3" descr="ésultat de recherche d'images pour &quot;OSUC orléans&quot;">
            <a:extLst>
              <a:ext uri="{FF2B5EF4-FFF2-40B4-BE49-F238E27FC236}">
                <a16:creationId xmlns:a16="http://schemas.microsoft.com/office/drawing/2014/main" id="{2203BCC6-1776-4F46-B4B9-9A6FECD2852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845" y="1298448"/>
            <a:ext cx="1857375" cy="1651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959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FD7138-9EB9-2E41-8203-E18E2261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L’état stationnaire résultant de l’implantation du vent solaire et du sputtering</a:t>
            </a:r>
          </a:p>
        </p:txBody>
      </p:sp>
      <p:pic>
        <p:nvPicPr>
          <p:cNvPr id="4" name="Image 3" descr="Figure 3.jpg">
            <a:extLst>
              <a:ext uri="{FF2B5EF4-FFF2-40B4-BE49-F238E27FC236}">
                <a16:creationId xmlns:a16="http://schemas.microsoft.com/office/drawing/2014/main" id="{7E14F766-9C81-A848-8365-3BAA650905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152" y="1916538"/>
            <a:ext cx="5982345" cy="365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9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3BA72F-22BA-254F-AA61-984F67ED3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Macintosh HD:Users:manuelmoreira:Dropbox:Livre:VERSIONS FINIES:Figures propres chapitre 2:Fig 2.19.jpg">
            <a:extLst>
              <a:ext uri="{FF2B5EF4-FFF2-40B4-BE49-F238E27FC236}">
                <a16:creationId xmlns:a16="http://schemas.microsoft.com/office/drawing/2014/main" id="{CCA4D1B3-2990-5B4E-9719-66CF6F60324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352" y="0"/>
            <a:ext cx="4064000" cy="330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54350B22-D05A-B54C-8228-7D4DED4B2B1B}"/>
              </a:ext>
            </a:extLst>
          </p:cNvPr>
          <p:cNvGrpSpPr/>
          <p:nvPr/>
        </p:nvGrpSpPr>
        <p:grpSpPr>
          <a:xfrm>
            <a:off x="3479720" y="3424428"/>
            <a:ext cx="8712280" cy="3454400"/>
            <a:chOff x="3479720" y="1830098"/>
            <a:chExt cx="8712280" cy="3454400"/>
          </a:xfrm>
        </p:grpSpPr>
        <p:pic>
          <p:nvPicPr>
            <p:cNvPr id="7" name="Image 6" descr="Macintosh HD:Users:manuelmoreira:Dropbox:Livre:VERSIONS FINIES:Figures propres chapitre 5:Fig 5.5.jpg">
              <a:extLst>
                <a:ext uri="{FF2B5EF4-FFF2-40B4-BE49-F238E27FC236}">
                  <a16:creationId xmlns:a16="http://schemas.microsoft.com/office/drawing/2014/main" id="{4F3E4861-C393-1349-8413-9812AE53E158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9720" y="1830098"/>
              <a:ext cx="4330860" cy="345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8060A44D-BEBF-A04C-9F42-D2F89C208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9900" y="1830098"/>
              <a:ext cx="4102100" cy="345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9687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21D97-E066-B848-845A-3030AEFE5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Approche expérimentale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4F3208-A8B7-3440-A5ED-91D19C1C4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3268" y="1123837"/>
            <a:ext cx="7315200" cy="5120640"/>
          </a:xfrm>
        </p:spPr>
        <p:txBody>
          <a:bodyPr/>
          <a:lstStyle/>
          <a:p>
            <a:r>
              <a:rPr lang="fr-FR" dirty="0"/>
              <a:t>Le modèle proposé est un modèle au premier ordre, hypothèse simple que le processus ne fractionne les isotopes que selon le rapports des masses des isotopes</a:t>
            </a:r>
          </a:p>
          <a:p>
            <a:r>
              <a:rPr lang="fr-FR" dirty="0"/>
              <a:t>Il doit être validé par une approche expérimentale:</a:t>
            </a:r>
          </a:p>
          <a:p>
            <a:pPr lvl="1"/>
            <a:r>
              <a:rPr lang="fr-FR" dirty="0"/>
              <a:t>Utilisation des </a:t>
            </a:r>
            <a:r>
              <a:rPr lang="fr-FR" dirty="0" err="1"/>
              <a:t>implanteurs</a:t>
            </a:r>
            <a:r>
              <a:rPr lang="fr-FR" dirty="0"/>
              <a:t> disponibles au CSNSM </a:t>
            </a:r>
          </a:p>
          <a:p>
            <a:pPr lvl="1"/>
            <a:r>
              <a:rPr lang="fr-FR" dirty="0"/>
              <a:t>Implantation d’ions à des énergies du vent solaire (quelques </a:t>
            </a:r>
            <a:r>
              <a:rPr lang="fr-FR" dirty="0" err="1"/>
              <a:t>kev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Appréhender le sputtering</a:t>
            </a:r>
          </a:p>
          <a:p>
            <a:pPr lvl="1"/>
            <a:r>
              <a:rPr lang="fr-FR" dirty="0"/>
              <a:t>Différents types de cibles</a:t>
            </a:r>
          </a:p>
          <a:p>
            <a:pPr lvl="1"/>
            <a:r>
              <a:rPr lang="fr-FR" dirty="0"/>
              <a:t>Analyses de profils verticaux, et de composition globales par spectrométrie de masse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7217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652855-0284-DD4B-BAC8-2E2DE61CC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Implications scientifiques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6CB512-5CE2-B646-BCDF-52776FECA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Fractionnement isotopique des gaz rares lors de l’ implantation du vent solaire</a:t>
            </a:r>
          </a:p>
          <a:p>
            <a:r>
              <a:rPr lang="fr-FR" dirty="0"/>
              <a:t>Composition isotopique à l’état stationnaire [et concentrations]</a:t>
            </a:r>
          </a:p>
          <a:p>
            <a:r>
              <a:rPr lang="fr-FR" dirty="0"/>
              <a:t>Conditions pour atteindre l’état stationnaire</a:t>
            </a:r>
          </a:p>
          <a:p>
            <a:r>
              <a:rPr lang="fr-FR" dirty="0"/>
              <a:t>Effet du matériaux cibles sur le sputtering et l’implantation (-&gt; types de grains dans le système solaire)</a:t>
            </a:r>
          </a:p>
          <a:p>
            <a:r>
              <a:rPr lang="fr-FR" dirty="0"/>
              <a:t>-&gt; Un scénario alternatif viable pour expliquer la composition isotopique du néon dans le manteau terrestre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3661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673FC0-2EEE-204C-9017-427156F81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néon a une composition isotopique « solaire » dans le manteau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1C06C2C-39CB-054E-8DFF-B75CA473EBD7}"/>
              </a:ext>
            </a:extLst>
          </p:cNvPr>
          <p:cNvSpPr txBox="1"/>
          <p:nvPr/>
        </p:nvSpPr>
        <p:spPr>
          <a:xfrm>
            <a:off x="3477953" y="5179233"/>
            <a:ext cx="960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baseline="30000" dirty="0"/>
              <a:t>20</a:t>
            </a:r>
            <a:r>
              <a:rPr lang="en-US" dirty="0"/>
              <a:t>Ne/</a:t>
            </a:r>
            <a:r>
              <a:rPr lang="en-US" baseline="30000" dirty="0"/>
              <a:t>22</a:t>
            </a:r>
            <a:r>
              <a:rPr lang="en-US" dirty="0"/>
              <a:t>Ne ratio is solar-like in the mantle and different from that of the atmosphere 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A9153B1-76E2-A54F-8D8E-91A0406E3EC2}"/>
              </a:ext>
            </a:extLst>
          </p:cNvPr>
          <p:cNvGrpSpPr/>
          <p:nvPr/>
        </p:nvGrpSpPr>
        <p:grpSpPr>
          <a:xfrm>
            <a:off x="3566853" y="970400"/>
            <a:ext cx="7957512" cy="3582176"/>
            <a:chOff x="2897225" y="2173516"/>
            <a:chExt cx="8716040" cy="392363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B3350A4-C89D-9A47-BE5B-B87F673BB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25" y="2570731"/>
              <a:ext cx="4064000" cy="29845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2EEE491-000A-DD47-8128-D2CA61E6A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917" y="2542848"/>
              <a:ext cx="4197348" cy="3030864"/>
            </a:xfrm>
            <a:prstGeom prst="rect">
              <a:avLst/>
            </a:prstGeom>
          </p:spPr>
        </p:pic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AD519695-222F-F647-A918-8925A64EC0B5}"/>
                </a:ext>
              </a:extLst>
            </p:cNvPr>
            <p:cNvSpPr txBox="1"/>
            <p:nvPr/>
          </p:nvSpPr>
          <p:spPr>
            <a:xfrm>
              <a:off x="3956779" y="5727821"/>
              <a:ext cx="1944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Sarda et al., 1988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81FD022-BB3A-984D-8D3B-8C7753EEBFBB}"/>
                </a:ext>
              </a:extLst>
            </p:cNvPr>
            <p:cNvSpPr txBox="1"/>
            <p:nvPr/>
          </p:nvSpPr>
          <p:spPr>
            <a:xfrm>
              <a:off x="7509747" y="5727821"/>
              <a:ext cx="2004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Honda et al., 1991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F1CBBF92-5177-5E48-A44E-8C1BE3C64F9A}"/>
                </a:ext>
              </a:extLst>
            </p:cNvPr>
            <p:cNvSpPr txBox="1"/>
            <p:nvPr/>
          </p:nvSpPr>
          <p:spPr>
            <a:xfrm>
              <a:off x="4529915" y="2221985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RIDGES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DC17BC8D-8D28-FB4F-ABD0-D0873FC5F221}"/>
                </a:ext>
              </a:extLst>
            </p:cNvPr>
            <p:cNvSpPr txBox="1"/>
            <p:nvPr/>
          </p:nvSpPr>
          <p:spPr>
            <a:xfrm>
              <a:off x="9250736" y="2173516"/>
              <a:ext cx="1715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Oceanic islands</a:t>
              </a:r>
            </a:p>
          </p:txBody>
        </p:sp>
      </p:grp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A7AAC5CE-A58F-084F-9865-402E83DFD99C}"/>
              </a:ext>
            </a:extLst>
          </p:cNvPr>
          <p:cNvCxnSpPr/>
          <p:nvPr/>
        </p:nvCxnSpPr>
        <p:spPr>
          <a:xfrm>
            <a:off x="1543631" y="2708277"/>
            <a:ext cx="8214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771E94C-2DE9-584A-87A0-2A181728DC80}"/>
              </a:ext>
            </a:extLst>
          </p:cNvPr>
          <p:cNvCxnSpPr/>
          <p:nvPr/>
        </p:nvCxnSpPr>
        <p:spPr>
          <a:xfrm>
            <a:off x="1543631" y="4552576"/>
            <a:ext cx="8214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e 15">
            <a:extLst>
              <a:ext uri="{FF2B5EF4-FFF2-40B4-BE49-F238E27FC236}">
                <a16:creationId xmlns:a16="http://schemas.microsoft.com/office/drawing/2014/main" id="{214FDEC2-9F7F-7042-9B1B-E52D4E487EC2}"/>
              </a:ext>
            </a:extLst>
          </p:cNvPr>
          <p:cNvSpPr/>
          <p:nvPr/>
        </p:nvSpPr>
        <p:spPr>
          <a:xfrm>
            <a:off x="3477953" y="1739900"/>
            <a:ext cx="598747" cy="1524000"/>
          </a:xfrm>
          <a:prstGeom prst="ellipse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65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DA66DF-16F9-3A44-B02E-BD570238E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Confirmé depuis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1DCCCE9-6585-4C40-AA3B-6AF4E3F39069}"/>
              </a:ext>
            </a:extLst>
          </p:cNvPr>
          <p:cNvGrpSpPr/>
          <p:nvPr/>
        </p:nvGrpSpPr>
        <p:grpSpPr>
          <a:xfrm>
            <a:off x="3479720" y="382298"/>
            <a:ext cx="8712280" cy="3454400"/>
            <a:chOff x="3479720" y="1830098"/>
            <a:chExt cx="8712280" cy="3454400"/>
          </a:xfrm>
        </p:grpSpPr>
        <p:pic>
          <p:nvPicPr>
            <p:cNvPr id="4" name="Image 3" descr="Macintosh HD:Users:manuelmoreira:Dropbox:Livre:VERSIONS FINIES:Figures propres chapitre 5:Fig 5.5.jpg">
              <a:extLst>
                <a:ext uri="{FF2B5EF4-FFF2-40B4-BE49-F238E27FC236}">
                  <a16:creationId xmlns:a16="http://schemas.microsoft.com/office/drawing/2014/main" id="{F757EEAD-129A-AE48-AFA2-015363A136CC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9720" y="1830098"/>
              <a:ext cx="4330860" cy="345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5217344-EF59-F240-B391-18AF8F315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9900" y="1830098"/>
              <a:ext cx="4102100" cy="3454400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F99ADF7C-3212-0A4B-8418-B59CB2308808}"/>
              </a:ext>
            </a:extLst>
          </p:cNvPr>
          <p:cNvSpPr txBox="1"/>
          <p:nvPr/>
        </p:nvSpPr>
        <p:spPr>
          <a:xfrm>
            <a:off x="4127500" y="4699000"/>
            <a:ext cx="734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FR" dirty="0"/>
              <a:t>L’essentiel des résultats sont bornés à la composition du vent solaire implanté tel que mesuré sur le sol lunaire ou les régolites des astéroïdes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fr-FR" dirty="0"/>
              <a:t>Quelques rares données ont un 20Ne/22Ne plus proches de la valeur du Soleil</a:t>
            </a:r>
          </a:p>
        </p:txBody>
      </p:sp>
    </p:spTree>
    <p:extLst>
      <p:ext uri="{BB962C8B-B14F-4D97-AF65-F5344CB8AC3E}">
        <p14:creationId xmlns:p14="http://schemas.microsoft.com/office/powerpoint/2010/main" val="162854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204FDD-73B4-D849-AC72-68DBC2F6C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« solaire »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F1D3B7F-B4F0-8742-985F-6AD117BAE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145" y="380125"/>
            <a:ext cx="3227503" cy="258090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B13E44C-19CE-0F45-B1CC-63A32D21F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771" y="1942571"/>
            <a:ext cx="2713753" cy="181276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82E65EE-C3BD-A648-84CC-B577FFBF43D4}"/>
              </a:ext>
            </a:extLst>
          </p:cNvPr>
          <p:cNvSpPr txBox="1"/>
          <p:nvPr/>
        </p:nvSpPr>
        <p:spPr>
          <a:xfrm>
            <a:off x="7658100" y="749300"/>
            <a:ext cx="3698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1) Une atmosphère solaire capturée autour de la jeune Terre ? Et dissoute dans un océan de magma ? 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FD55DEE-52BD-714A-B0A0-A7A159FDF78F}"/>
              </a:ext>
            </a:extLst>
          </p:cNvPr>
          <p:cNvSpPr txBox="1"/>
          <p:nvPr/>
        </p:nvSpPr>
        <p:spPr>
          <a:xfrm>
            <a:off x="3871145" y="5561045"/>
            <a:ext cx="4638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2) Ou bien des processus d’irradiation dans le jeune système solaire ? </a:t>
            </a:r>
          </a:p>
        </p:txBody>
      </p:sp>
      <p:pic>
        <p:nvPicPr>
          <p:cNvPr id="1026" name="Picture 2" descr="Résultat de recherche d'images pour &quot;solar wind irradiation&quot;&quot;">
            <a:extLst>
              <a:ext uri="{FF2B5EF4-FFF2-40B4-BE49-F238E27FC236}">
                <a16:creationId xmlns:a16="http://schemas.microsoft.com/office/drawing/2014/main" id="{E597A539-3331-504D-9056-5BDD71167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518" y="4408714"/>
            <a:ext cx="2304661" cy="23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60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370959-23CF-424A-8ECA-FA45E57B3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problème de chronologie pour la capture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61351C1-9C3C-E34C-A379-6293FC9C3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274" y="0"/>
            <a:ext cx="4283898" cy="324340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DF2BDDC-6A04-8147-A8A4-FE1D02F6AB22}"/>
              </a:ext>
            </a:extLst>
          </p:cNvPr>
          <p:cNvSpPr txBox="1"/>
          <p:nvPr/>
        </p:nvSpPr>
        <p:spPr>
          <a:xfrm>
            <a:off x="6957579" y="182563"/>
            <a:ext cx="1268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Owen et al., 2011</a:t>
            </a:r>
          </a:p>
        </p:txBody>
      </p:sp>
      <p:pic>
        <p:nvPicPr>
          <p:cNvPr id="7" name="Image 6" descr="disque données:Users:manuelmoreira:DISC2:COURS:MASTER:M1 2011-2012:modele accretion astro2.jpg">
            <a:extLst>
              <a:ext uri="{FF2B5EF4-FFF2-40B4-BE49-F238E27FC236}">
                <a16:creationId xmlns:a16="http://schemas.microsoft.com/office/drawing/2014/main" id="{A7230CE5-2EED-3948-9928-7C35D89A83A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702" y="3424428"/>
            <a:ext cx="6115632" cy="31890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3057827-7B67-A74B-8D12-60289921A419}"/>
              </a:ext>
            </a:extLst>
          </p:cNvPr>
          <p:cNvSpPr txBox="1"/>
          <p:nvPr/>
        </p:nvSpPr>
        <p:spPr>
          <a:xfrm>
            <a:off x="9016678" y="1979270"/>
            <a:ext cx="258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Disque de gaz disparaît en 6-7Ma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19C3976-3651-5047-AC1C-435265D51717}"/>
              </a:ext>
            </a:extLst>
          </p:cNvPr>
          <p:cNvSpPr txBox="1"/>
          <p:nvPr/>
        </p:nvSpPr>
        <p:spPr>
          <a:xfrm>
            <a:off x="4618299" y="6447099"/>
            <a:ext cx="5972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planète de la taille de la Terre s’</a:t>
            </a:r>
            <a:r>
              <a:rPr lang="fr-FR" dirty="0" err="1"/>
              <a:t>accrète</a:t>
            </a:r>
            <a:r>
              <a:rPr lang="fr-FR" dirty="0"/>
              <a:t> en ~50Ma)</a:t>
            </a:r>
          </a:p>
        </p:txBody>
      </p:sp>
    </p:spTree>
    <p:extLst>
      <p:ext uri="{BB962C8B-B14F-4D97-AF65-F5344CB8AC3E}">
        <p14:creationId xmlns:p14="http://schemas.microsoft.com/office/powerpoint/2010/main" val="1024196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4D201D-3BA6-E542-BD3E-D7A997F6F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Second scénario: irradiation du vent solaire sur les premières poussières</a:t>
            </a:r>
          </a:p>
        </p:txBody>
      </p:sp>
      <p:sp>
        <p:nvSpPr>
          <p:cNvPr id="5" name="Flèche vers la droite 4">
            <a:extLst>
              <a:ext uri="{FF2B5EF4-FFF2-40B4-BE49-F238E27FC236}">
                <a16:creationId xmlns:a16="http://schemas.microsoft.com/office/drawing/2014/main" id="{18D41F42-B368-A042-85D0-D99A47D98E1B}"/>
              </a:ext>
            </a:extLst>
          </p:cNvPr>
          <p:cNvSpPr/>
          <p:nvPr/>
        </p:nvSpPr>
        <p:spPr>
          <a:xfrm>
            <a:off x="4124606" y="1305495"/>
            <a:ext cx="1117600" cy="387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5615449-7688-6243-A98A-E2B775AA8421}"/>
              </a:ext>
            </a:extLst>
          </p:cNvPr>
          <p:cNvSpPr txBox="1"/>
          <p:nvPr/>
        </p:nvSpPr>
        <p:spPr>
          <a:xfrm>
            <a:off x="5357952" y="1314560"/>
            <a:ext cx="6124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L’implantation du vent solaire à la surface des premiers grains comme source du néon solaire dans le manteau terrestre</a:t>
            </a:r>
          </a:p>
        </p:txBody>
      </p:sp>
      <p:pic>
        <p:nvPicPr>
          <p:cNvPr id="12" name="Image 11" descr="Macintosh HD:Users:manuelmoreira:Dropbox:Livre:VERSIONS FINIES:Figures propres chapitre 2:Fig 2.19.jpg">
            <a:extLst>
              <a:ext uri="{FF2B5EF4-FFF2-40B4-BE49-F238E27FC236}">
                <a16:creationId xmlns:a16="http://schemas.microsoft.com/office/drawing/2014/main" id="{B2BDC034-536E-BE46-AA30-CCB044C9598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621" y="3240911"/>
            <a:ext cx="4064000" cy="330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6BF58C8-1FF6-7A42-8AB4-EA1C33649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023" y="2351077"/>
            <a:ext cx="2221240" cy="214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1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8F5B55-019C-8B45-956D-9FDFD65BF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</p:spPr>
        <p:txBody>
          <a:bodyPr/>
          <a:lstStyle/>
          <a:p>
            <a:r>
              <a:rPr lang="en-US" dirty="0" err="1"/>
              <a:t>Résultats</a:t>
            </a:r>
            <a:r>
              <a:rPr lang="en-US" dirty="0"/>
              <a:t> des </a:t>
            </a:r>
            <a:r>
              <a:rPr lang="en-US" dirty="0" err="1"/>
              <a:t>cibles</a:t>
            </a:r>
            <a:r>
              <a:rPr lang="en-US" dirty="0"/>
              <a:t> de la </a:t>
            </a:r>
            <a:r>
              <a:rPr lang="en-US" dirty="0" err="1"/>
              <a:t>sonde</a:t>
            </a:r>
            <a:r>
              <a:rPr lang="en-US" dirty="0"/>
              <a:t> Genesis</a:t>
            </a:r>
            <a:br>
              <a:rPr lang="en-US" dirty="0"/>
            </a:br>
            <a:endParaRPr lang="fr-FR" dirty="0"/>
          </a:p>
        </p:txBody>
      </p:sp>
      <p:pic>
        <p:nvPicPr>
          <p:cNvPr id="5" name="Image 4" descr="Grimberg simplified.jpg">
            <a:extLst>
              <a:ext uri="{FF2B5EF4-FFF2-40B4-BE49-F238E27FC236}">
                <a16:creationId xmlns:a16="http://schemas.microsoft.com/office/drawing/2014/main" id="{84723E63-4EB1-8643-962C-9EE74E3CD1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164" y="1916707"/>
            <a:ext cx="5496837" cy="4092046"/>
          </a:xfrm>
          <a:prstGeom prst="rect">
            <a:avLst/>
          </a:prstGeom>
        </p:spPr>
      </p:pic>
      <p:pic>
        <p:nvPicPr>
          <p:cNvPr id="6" name="Picture 4" descr="http://space.skyrocket.de/img_sat/genesis__1.jpg">
            <a:extLst>
              <a:ext uri="{FF2B5EF4-FFF2-40B4-BE49-F238E27FC236}">
                <a16:creationId xmlns:a16="http://schemas.microsoft.com/office/drawing/2014/main" id="{70634627-A027-D544-8597-4642296C3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335575"/>
            <a:ext cx="2666999" cy="198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68B4A7E-6B0A-C748-9B6C-609FB4DBB453}"/>
              </a:ext>
            </a:extLst>
          </p:cNvPr>
          <p:cNvSpPr txBox="1"/>
          <p:nvPr/>
        </p:nvSpPr>
        <p:spPr>
          <a:xfrm>
            <a:off x="9214338" y="6288153"/>
            <a:ext cx="276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From Grimberg et al. 2006</a:t>
            </a:r>
          </a:p>
        </p:txBody>
      </p:sp>
    </p:spTree>
    <p:extLst>
      <p:ext uri="{BB962C8B-B14F-4D97-AF65-F5344CB8AC3E}">
        <p14:creationId xmlns:p14="http://schemas.microsoft.com/office/powerpoint/2010/main" val="247665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7361B2-2269-DE42-A9D1-4B3D5D613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 ions du vent </a:t>
            </a:r>
            <a:r>
              <a:rPr lang="en-US" dirty="0" err="1"/>
              <a:t>solaire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la </a:t>
            </a:r>
            <a:r>
              <a:rPr lang="en-US" dirty="0" err="1"/>
              <a:t>même</a:t>
            </a:r>
            <a:r>
              <a:rPr lang="en-US" dirty="0"/>
              <a:t> </a:t>
            </a:r>
            <a:r>
              <a:rPr lang="en-US" dirty="0" err="1"/>
              <a:t>vitesse</a:t>
            </a:r>
            <a:r>
              <a:rPr lang="en-US" dirty="0"/>
              <a:t> </a:t>
            </a:r>
            <a:r>
              <a:rPr lang="en-US" dirty="0" err="1"/>
              <a:t>donc</a:t>
            </a:r>
            <a:r>
              <a:rPr lang="en-US" dirty="0"/>
              <a:t> </a:t>
            </a:r>
            <a:r>
              <a:rPr lang="en-US" dirty="0" err="1"/>
              <a:t>différentes</a:t>
            </a:r>
            <a:r>
              <a:rPr lang="en-US" dirty="0"/>
              <a:t> </a:t>
            </a:r>
            <a:r>
              <a:rPr lang="en-US" dirty="0" err="1"/>
              <a:t>énergies</a:t>
            </a:r>
            <a:r>
              <a:rPr lang="en-US" dirty="0"/>
              <a:t> </a:t>
            </a:r>
            <a:r>
              <a:rPr lang="en-US" dirty="0" err="1"/>
              <a:t>cinétiques</a:t>
            </a:r>
            <a:r>
              <a:rPr lang="en-US" dirty="0"/>
              <a:t> pour les isotopes</a:t>
            </a:r>
            <a:br>
              <a:rPr lang="en-US" dirty="0"/>
            </a:b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27D10BD-A37A-0F44-96EE-D20B73C44705}"/>
              </a:ext>
            </a:extLst>
          </p:cNvPr>
          <p:cNvSpPr txBox="1">
            <a:spLocks/>
          </p:cNvSpPr>
          <p:nvPr/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5" name="Image 4" descr="solar_wind_speeds_ulysses_min_vs_max_big.jpg">
            <a:extLst>
              <a:ext uri="{FF2B5EF4-FFF2-40B4-BE49-F238E27FC236}">
                <a16:creationId xmlns:a16="http://schemas.microsoft.com/office/drawing/2014/main" id="{076BB51F-5B48-CC42-99C0-9F5C358C8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532" y="685800"/>
            <a:ext cx="3922995" cy="2506358"/>
          </a:xfrm>
          <a:prstGeom prst="rect">
            <a:avLst/>
          </a:prstGeom>
        </p:spPr>
      </p:pic>
      <p:pic>
        <p:nvPicPr>
          <p:cNvPr id="6" name="Image 5" descr="solar_wind_NOAA.png">
            <a:extLst>
              <a:ext uri="{FF2B5EF4-FFF2-40B4-BE49-F238E27FC236}">
                <a16:creationId xmlns:a16="http://schemas.microsoft.com/office/drawing/2014/main" id="{E5ED2FF1-6FA4-2847-86EF-C45B23696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83" y="3685597"/>
            <a:ext cx="4774255" cy="294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8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19ACFF-2EC0-A249-ABEA-611A4315E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notion de sputtering</a:t>
            </a:r>
          </a:p>
        </p:txBody>
      </p:sp>
      <p:pic>
        <p:nvPicPr>
          <p:cNvPr id="4" name="Picture 6" descr="implantation3">
            <a:extLst>
              <a:ext uri="{FF2B5EF4-FFF2-40B4-BE49-F238E27FC236}">
                <a16:creationId xmlns:a16="http://schemas.microsoft.com/office/drawing/2014/main" id="{D0A5A30F-3D1D-DA4A-B178-0D32B512B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910" y="67932"/>
            <a:ext cx="3631306" cy="22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atalyst.uw.edu/file_download.cgi?ptkt=ef7def236ef9aa296b3372e09e0d1c8d0a1f70594a336febcd99fe8048b0a6c2">
            <a:extLst>
              <a:ext uri="{FF2B5EF4-FFF2-40B4-BE49-F238E27FC236}">
                <a16:creationId xmlns:a16="http://schemas.microsoft.com/office/drawing/2014/main" id="{04E02AED-EE94-994B-8314-0F69CB4E6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68" y="2495608"/>
            <a:ext cx="4984542" cy="343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935725"/>
      </p:ext>
    </p:extLst>
  </p:cSld>
  <p:clrMapOvr>
    <a:masterClrMapping/>
  </p:clrMapOvr>
</p:sld>
</file>

<file path=ppt/theme/theme1.xml><?xml version="1.0" encoding="utf-8"?>
<a:theme xmlns:a="http://schemas.openxmlformats.org/drawingml/2006/main" name="Cadre">
  <a:themeElements>
    <a:clrScheme name="Cadr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{8E10C566-376E-5341-84D0-8481C1EDE13F}tf10001124</Template>
  <TotalTime>127</TotalTime>
  <Words>404</Words>
  <Application>Microsoft Macintosh PowerPoint</Application>
  <PresentationFormat>Grand écran</PresentationFormat>
  <Paragraphs>41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Corbel</vt:lpstr>
      <vt:lpstr>Wingdings</vt:lpstr>
      <vt:lpstr>Wingdings 2</vt:lpstr>
      <vt:lpstr>Cadre</vt:lpstr>
      <vt:lpstr>L’irradiation par le vent solaire des poussières primitives, une source des éléments volatils léger sur Terre.  Approche expérimentale </vt:lpstr>
      <vt:lpstr>Le néon a une composition isotopique « solaire » dans le manteau</vt:lpstr>
      <vt:lpstr>Confirmé depuis</vt:lpstr>
      <vt:lpstr>« solaire » ? </vt:lpstr>
      <vt:lpstr>Un problème de chronologie pour la capture</vt:lpstr>
      <vt:lpstr>Second scénario: irradiation du vent solaire sur les premières poussières</vt:lpstr>
      <vt:lpstr>Résultats des cibles de la sonde Genesis </vt:lpstr>
      <vt:lpstr>Les ions du vent solaire ont la même vitesse donc différentes énergies cinétiques pour les isotopes </vt:lpstr>
      <vt:lpstr>La notion de sputtering</vt:lpstr>
      <vt:lpstr>L’état stationnaire résultant de l’implantation du vent solaire et du sputtering</vt:lpstr>
      <vt:lpstr>Présentation PowerPoint</vt:lpstr>
      <vt:lpstr>Approche expérimentale</vt:lpstr>
      <vt:lpstr>Implications scientifiques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manuel moreira</dc:creator>
  <cp:lastModifiedBy>manuel moreira</cp:lastModifiedBy>
  <cp:revision>68</cp:revision>
  <dcterms:created xsi:type="dcterms:W3CDTF">2020-02-03T20:15:22Z</dcterms:created>
  <dcterms:modified xsi:type="dcterms:W3CDTF">2020-02-05T19:05:51Z</dcterms:modified>
</cp:coreProperties>
</file>