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3"/>
  </p:notesMasterIdLst>
  <p:sldIdLst>
    <p:sldId id="261" r:id="rId2"/>
    <p:sldId id="330" r:id="rId3"/>
    <p:sldId id="290" r:id="rId4"/>
    <p:sldId id="262" r:id="rId5"/>
    <p:sldId id="263" r:id="rId6"/>
    <p:sldId id="337" r:id="rId7"/>
    <p:sldId id="333" r:id="rId8"/>
    <p:sldId id="324" r:id="rId9"/>
    <p:sldId id="336" r:id="rId10"/>
    <p:sldId id="331" r:id="rId11"/>
    <p:sldId id="339" r:id="rId12"/>
    <p:sldId id="341" r:id="rId13"/>
    <p:sldId id="326" r:id="rId14"/>
    <p:sldId id="327" r:id="rId15"/>
    <p:sldId id="334" r:id="rId16"/>
    <p:sldId id="329" r:id="rId17"/>
    <p:sldId id="335" r:id="rId18"/>
    <p:sldId id="342" r:id="rId19"/>
    <p:sldId id="312" r:id="rId20"/>
    <p:sldId id="310" r:id="rId21"/>
    <p:sldId id="313" r:id="rId22"/>
    <p:sldId id="265" r:id="rId23"/>
    <p:sldId id="316" r:id="rId24"/>
    <p:sldId id="267" r:id="rId25"/>
    <p:sldId id="268" r:id="rId26"/>
    <p:sldId id="276" r:id="rId27"/>
    <p:sldId id="322" r:id="rId28"/>
    <p:sldId id="318" r:id="rId29"/>
    <p:sldId id="315" r:id="rId30"/>
    <p:sldId id="300" r:id="rId31"/>
    <p:sldId id="301" r:id="rId32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48"/>
    <p:restoredTop sz="94574"/>
  </p:normalViewPr>
  <p:slideViewPr>
    <p:cSldViewPr snapToGrid="0" snapToObjects="1">
      <p:cViewPr varScale="1">
        <p:scale>
          <a:sx n="120" d="100"/>
          <a:sy n="120" d="100"/>
        </p:scale>
        <p:origin x="1000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F502E6-C819-5242-B410-60027A21E5B4}" type="datetimeFigureOut">
              <a:t>06/02/2020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84BD45-CE1A-7F48-B412-234FD7982FD5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9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33F62C-B10B-4446-9A53-8773E815E9AC}" type="slidenum">
              <a:rPr lang="fr-FR"/>
              <a:pPr/>
              <a:t>4</a:t>
            </a:fld>
            <a:endParaRPr lang="fr-FR"/>
          </a:p>
        </p:txBody>
      </p:sp>
      <p:sp>
        <p:nvSpPr>
          <p:cNvPr id="10957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50BEC4-7BC9-054B-85C6-DBB704BEF7B4}" type="slidenum">
              <a:rPr lang="en-US"/>
              <a:pPr/>
              <a:t>31</a:t>
            </a:fld>
            <a:endParaRPr lang="en-US"/>
          </a:p>
        </p:txBody>
      </p:sp>
      <p:sp>
        <p:nvSpPr>
          <p:cNvPr id="1131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131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Soleil dans le nuage de Magellan: V=23.5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4BD45-CE1A-7F48-B412-234FD7982FD5}" type="slidenum">
              <a:rPr lang="fr-FR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16934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84BD45-CE1A-7F48-B412-234FD7982FD5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1070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84BD45-CE1A-7F48-B412-234FD7982FD5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80523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C97B1F-C431-384B-A875-E7249C0B2EDD}" type="slidenum">
              <a:rPr lang="fr-FR"/>
              <a:pPr/>
              <a:t>23</a:t>
            </a:fld>
            <a:endParaRPr lang="fr-FR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solidFill>
            <a:srgbClr val="FFFFFF"/>
          </a:solidFill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9940" tIns="44970" rIns="89940" bIns="44970"/>
          <a:lstStyle/>
          <a:p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27FEF73-0E24-C04C-8CFB-FBA318A6E55A}" type="slidenum">
              <a:rPr lang="en-US" sz="1200" b="0">
                <a:solidFill>
                  <a:srgbClr val="000000"/>
                </a:solidFill>
                <a:latin typeface="Times New Roman" charset="0"/>
              </a:rPr>
              <a:pPr/>
              <a:t>26</a:t>
            </a:fld>
            <a:endParaRPr lang="en-US" sz="1200" b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fr-FR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NGC5907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236AB6-046C-EE4E-A815-EA523655F5FE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27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182834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be sensitive to transients with peak absolute magnitude as faint as −13 (fainter than the faintest observed short hard gamma ray burst optical afterglow), e-LIGO needs at least a 1-m class telescope for follow-up (going to m &lt; 21, or 50Mpc) and a-LIGO an 8-m class (m &lt; 24, 200Mpc).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4BD45-CE1A-7F48-B412-234FD7982FD5}" type="slidenum">
              <a:rPr lang="fr-FR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86240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50BEC4-7BC9-054B-85C6-DBB704BEF7B4}" type="slidenum">
              <a:rPr lang="en-US"/>
              <a:pPr/>
              <a:t>30</a:t>
            </a:fld>
            <a:endParaRPr lang="en-US"/>
          </a:p>
        </p:txBody>
      </p:sp>
      <p:sp>
        <p:nvSpPr>
          <p:cNvPr id="1131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131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155DA-B91B-BA44-A242-249B4DCC7A12}" type="datetimeFigureOut">
              <a:t>06/02/2020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53A7-493A-624A-82D9-6CF18743B4EA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5733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155DA-B91B-BA44-A242-249B4DCC7A12}" type="datetimeFigureOut">
              <a:t>06/02/2020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53A7-493A-624A-82D9-6CF18743B4EA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4770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155DA-B91B-BA44-A242-249B4DCC7A12}" type="datetimeFigureOut">
              <a:t>06/02/2020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53A7-493A-624A-82D9-6CF18743B4EA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09968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e 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199" y="1014412"/>
            <a:ext cx="8229601" cy="531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11571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155DA-B91B-BA44-A242-249B4DCC7A12}" type="datetimeFigureOut">
              <a:t>06/02/2020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53A7-493A-624A-82D9-6CF18743B4EA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5117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155DA-B91B-BA44-A242-249B4DCC7A12}" type="datetimeFigureOut">
              <a:t>06/02/2020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53A7-493A-624A-82D9-6CF18743B4EA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3982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155DA-B91B-BA44-A242-249B4DCC7A12}" type="datetimeFigureOut">
              <a:t>06/02/2020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53A7-493A-624A-82D9-6CF18743B4EA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9477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155DA-B91B-BA44-A242-249B4DCC7A12}" type="datetimeFigureOut">
              <a:t>06/02/2020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53A7-493A-624A-82D9-6CF18743B4EA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10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155DA-B91B-BA44-A242-249B4DCC7A12}" type="datetimeFigureOut">
              <a:t>06/02/2020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53A7-493A-624A-82D9-6CF18743B4EA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2091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155DA-B91B-BA44-A242-249B4DCC7A12}" type="datetimeFigureOut">
              <a:t>06/02/2020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53A7-493A-624A-82D9-6CF18743B4EA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7711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155DA-B91B-BA44-A242-249B4DCC7A12}" type="datetimeFigureOut">
              <a:t>06/02/2020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53A7-493A-624A-82D9-6CF18743B4EA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3576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155DA-B91B-BA44-A242-249B4DCC7A12}" type="datetimeFigureOut">
              <a:t>06/02/2020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53A7-493A-624A-82D9-6CF18743B4EA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2804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7155DA-B91B-BA44-A242-249B4DCC7A12}" type="datetimeFigureOut">
              <a:t>06/02/2020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353A7-493A-624A-82D9-6CF18743B4EA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6141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tiff"/><Relationship Id="rId5" Type="http://schemas.openxmlformats.org/officeDocument/2006/relationships/image" Target="../media/image26.tiff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hyperlink" Target="http://www.nsf.gov/mps/ast/detf.jsp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Mirrors_wClouds-ful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04336" y="0"/>
            <a:ext cx="10287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86536" y="2990906"/>
            <a:ext cx="8062044" cy="2311400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fr-FR" sz="4000" b="1" dirty="0">
                <a:solidFill>
                  <a:srgbClr val="FFFF00"/>
                </a:solidFill>
                <a:effectLst>
                  <a:glow rad="101600">
                    <a:srgbClr val="FF0000">
                      <a:alpha val="75000"/>
                    </a:srgbClr>
                  </a:glow>
                </a:effectLst>
              </a:rPr>
              <a:t>Flux de matière sur Terre avec LSST</a:t>
            </a:r>
            <a:br>
              <a:rPr lang="fr-FR" sz="6600" b="1" dirty="0">
                <a:solidFill>
                  <a:srgbClr val="FFFF00"/>
                </a:solidFill>
                <a:effectLst>
                  <a:glow rad="101600">
                    <a:srgbClr val="FF0000">
                      <a:alpha val="75000"/>
                    </a:srgbClr>
                  </a:glow>
                </a:effectLst>
              </a:rPr>
            </a:br>
            <a:r>
              <a:rPr lang="fr-FR" sz="4000" b="1" dirty="0" err="1">
                <a:solidFill>
                  <a:srgbClr val="FFFF00"/>
                </a:solidFill>
                <a:effectLst>
                  <a:glow rad="101600">
                    <a:srgbClr val="FF0000">
                      <a:alpha val="75000"/>
                    </a:srgbClr>
                  </a:glow>
                </a:effectLst>
              </a:rPr>
              <a:t>micrometeors@LSST</a:t>
            </a:r>
            <a:endParaRPr lang="fr-FR" sz="3600" b="1" dirty="0">
              <a:solidFill>
                <a:srgbClr val="FFFF00"/>
              </a:solidFill>
              <a:effectLst>
                <a:glow rad="101600">
                  <a:srgbClr val="FF0000">
                    <a:alpha val="75000"/>
                  </a:srgbClr>
                </a:glow>
              </a:effectLst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3416300" y="6261100"/>
            <a:ext cx="556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FFFF00"/>
                </a:solidFill>
              </a:rPr>
              <a:t>Marc </a:t>
            </a:r>
            <a:r>
              <a:rPr lang="fr-FR" sz="2800" b="1" dirty="0" err="1">
                <a:solidFill>
                  <a:srgbClr val="FFFF00"/>
                </a:solidFill>
              </a:rPr>
              <a:t>Moniez</a:t>
            </a:r>
            <a:r>
              <a:rPr lang="fr-FR" sz="2800" b="1" dirty="0">
                <a:solidFill>
                  <a:srgbClr val="FFFF00"/>
                </a:solidFill>
              </a:rPr>
              <a:t>, 6/</a:t>
            </a:r>
            <a:r>
              <a:rPr lang="fr-FR" sz="2800" b="1" dirty="0" err="1">
                <a:solidFill>
                  <a:srgbClr val="FFFF00"/>
                </a:solidFill>
              </a:rPr>
              <a:t>fév</a:t>
            </a:r>
            <a:r>
              <a:rPr lang="fr-FR" sz="2800" b="1" dirty="0">
                <a:solidFill>
                  <a:srgbClr val="FFFF00"/>
                </a:solidFill>
              </a:rPr>
              <a:t>/2020</a:t>
            </a:r>
          </a:p>
        </p:txBody>
      </p:sp>
    </p:spTree>
    <p:extLst>
      <p:ext uri="{BB962C8B-B14F-4D97-AF65-F5344CB8AC3E}">
        <p14:creationId xmlns:p14="http://schemas.microsoft.com/office/powerpoint/2010/main" val="34867078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6828E10-16C4-2A4D-AB46-65B2157FEE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861" y="1417638"/>
            <a:ext cx="4063999" cy="2839051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fr-FR" b="1" dirty="0">
                <a:solidFill>
                  <a:srgbClr val="FF0000"/>
                </a:solidFill>
              </a:rPr>
              <a:t>Extrapolation </a:t>
            </a:r>
            <a:r>
              <a:rPr lang="fr-FR" b="1" dirty="0" err="1">
                <a:solidFill>
                  <a:srgbClr val="FF0000"/>
                </a:solidFill>
              </a:rPr>
              <a:t>from</a:t>
            </a:r>
            <a:r>
              <a:rPr lang="fr-FR" b="1" dirty="0">
                <a:solidFill>
                  <a:srgbClr val="FF0000"/>
                </a:solidFill>
              </a:rPr>
              <a:t> the </a:t>
            </a:r>
            <a:r>
              <a:rPr lang="fr-FR" b="1" dirty="0" err="1">
                <a:solidFill>
                  <a:srgbClr val="FF0000"/>
                </a:solidFill>
              </a:rPr>
              <a:t>estimated</a:t>
            </a:r>
            <a:r>
              <a:rPr lang="fr-FR" b="1" dirty="0">
                <a:solidFill>
                  <a:srgbClr val="FF0000"/>
                </a:solidFill>
              </a:rPr>
              <a:t> flux of </a:t>
            </a:r>
            <a:r>
              <a:rPr lang="fr-FR" b="1" dirty="0" err="1">
                <a:solidFill>
                  <a:srgbClr val="FF0000"/>
                </a:solidFill>
              </a:rPr>
              <a:t>micrometeorites</a:t>
            </a:r>
            <a:endParaRPr lang="fr-FR" b="1" dirty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fr-FR" sz="3100" b="1" dirty="0"/>
              <a:t>~ 0.3 </a:t>
            </a:r>
            <a:r>
              <a:rPr lang="fr-FR" sz="3100" b="1" dirty="0" err="1"/>
              <a:t>spherule</a:t>
            </a:r>
            <a:r>
              <a:rPr lang="fr-FR" sz="3100" b="1" dirty="0"/>
              <a:t>/m</a:t>
            </a:r>
            <a:r>
              <a:rPr lang="fr-FR" sz="3100" b="1" baseline="30000" dirty="0"/>
              <a:t>2</a:t>
            </a:r>
            <a:r>
              <a:rPr lang="fr-FR" sz="3100" b="1" dirty="0"/>
              <a:t>/</a:t>
            </a:r>
            <a:r>
              <a:rPr lang="fr-FR" sz="3100" b="1" dirty="0" err="1"/>
              <a:t>yr</a:t>
            </a:r>
            <a:r>
              <a:rPr lang="fr-FR" sz="3100" b="1" dirty="0"/>
              <a:t> </a:t>
            </a:r>
            <a:r>
              <a:rPr lang="fr-FR" sz="3100" b="1" dirty="0" err="1"/>
              <a:t>with</a:t>
            </a:r>
            <a:r>
              <a:rPr lang="fr-FR" sz="3100" b="1" dirty="0"/>
              <a:t> mass&gt; 3</a:t>
            </a:r>
            <a:r>
              <a:rPr lang="fr-FR" sz="3100" b="1" dirty="0">
                <a:latin typeface="Symbol" pitchFamily="2" charset="2"/>
              </a:rPr>
              <a:t>m</a:t>
            </a:r>
            <a:r>
              <a:rPr lang="fr-FR" sz="3100" b="1" dirty="0"/>
              <a:t>g</a:t>
            </a:r>
          </a:p>
          <a:p>
            <a:pPr>
              <a:lnSpc>
                <a:spcPct val="120000"/>
              </a:lnSpc>
              <a:buFont typeface="Symbol" pitchFamily="2" charset="2"/>
              <a:buChar char="Þ"/>
            </a:pPr>
            <a:r>
              <a:rPr lang="fr-FR" sz="3000" dirty="0"/>
              <a:t>15s LSST </a:t>
            </a:r>
            <a:r>
              <a:rPr lang="fr-FR" sz="3000" dirty="0">
                <a:sym typeface="Wingdings" pitchFamily="2" charset="2"/>
              </a:rPr>
              <a:t> </a:t>
            </a:r>
            <a:r>
              <a:rPr lang="fr-FR" sz="3000" dirty="0" err="1">
                <a:sym typeface="Wingdings" pitchFamily="2" charset="2"/>
              </a:rPr>
              <a:t>exposure</a:t>
            </a:r>
            <a:r>
              <a:rPr lang="fr-FR" sz="3000" dirty="0">
                <a:sym typeface="Wingdings" pitchFamily="2" charset="2"/>
              </a:rPr>
              <a:t> of 14/sin(h) </a:t>
            </a:r>
            <a:r>
              <a:rPr lang="fr-FR" sz="3000" dirty="0"/>
              <a:t>m</a:t>
            </a:r>
            <a:r>
              <a:rPr lang="fr-FR" sz="3000" baseline="30000" dirty="0"/>
              <a:t>2</a:t>
            </a:r>
            <a:r>
              <a:rPr lang="fr-FR" sz="3000" dirty="0"/>
              <a:t>yr</a:t>
            </a:r>
          </a:p>
          <a:p>
            <a:pPr>
              <a:lnSpc>
                <a:spcPct val="120000"/>
              </a:lnSpc>
              <a:buFont typeface="Symbol" pitchFamily="2" charset="2"/>
              <a:buChar char="Þ"/>
            </a:pPr>
            <a:r>
              <a:rPr lang="fr-FR" sz="3000" dirty="0" err="1"/>
              <a:t>Expect</a:t>
            </a:r>
            <a:r>
              <a:rPr lang="fr-FR" sz="3000" dirty="0"/>
              <a:t> 4 </a:t>
            </a:r>
            <a:r>
              <a:rPr lang="fr-FR" sz="3000" dirty="0" err="1"/>
              <a:t>meteors</a:t>
            </a:r>
            <a:r>
              <a:rPr lang="fr-FR" sz="3000" dirty="0"/>
              <a:t> </a:t>
            </a:r>
            <a:r>
              <a:rPr lang="fr-FR" sz="3000" dirty="0" err="1"/>
              <a:t>with</a:t>
            </a:r>
            <a:r>
              <a:rPr lang="fr-FR" sz="3000" dirty="0"/>
              <a:t> mass &gt; 3</a:t>
            </a:r>
            <a:r>
              <a:rPr lang="fr-FR" sz="3000" dirty="0">
                <a:latin typeface="Symbol" pitchFamily="2" charset="2"/>
              </a:rPr>
              <a:t>m</a:t>
            </a:r>
            <a:r>
              <a:rPr lang="fr-FR" sz="3000" dirty="0"/>
              <a:t>g (V&lt;12) in </a:t>
            </a:r>
            <a:r>
              <a:rPr lang="fr-FR" sz="3000" dirty="0" err="1"/>
              <a:t>each</a:t>
            </a:r>
            <a:r>
              <a:rPr lang="fr-FR" sz="3000" dirty="0"/>
              <a:t> LSST 15s </a:t>
            </a:r>
            <a:r>
              <a:rPr lang="fr-FR" sz="3000" dirty="0" err="1"/>
              <a:t>exposure</a:t>
            </a:r>
            <a:endParaRPr lang="fr-FR" sz="3000" dirty="0"/>
          </a:p>
          <a:p>
            <a:pPr marL="0" indent="0">
              <a:lnSpc>
                <a:spcPct val="120000"/>
              </a:lnSpc>
              <a:buNone/>
            </a:pPr>
            <a:r>
              <a:rPr lang="fr-FR" sz="3000" dirty="0"/>
              <a:t>OR </a:t>
            </a:r>
            <a:r>
              <a:rPr lang="fr-FR" sz="3000" b="1" dirty="0">
                <a:solidFill>
                  <a:srgbClr val="FF0000"/>
                </a:solidFill>
              </a:rPr>
              <a:t>0.05/</a:t>
            </a:r>
            <a:r>
              <a:rPr lang="fr-FR" sz="3000" b="1" dirty="0" err="1">
                <a:solidFill>
                  <a:srgbClr val="FF0000"/>
                </a:solidFill>
              </a:rPr>
              <a:t>exposure</a:t>
            </a:r>
            <a:r>
              <a:rPr lang="fr-FR" sz="3000" b="1" dirty="0">
                <a:solidFill>
                  <a:srgbClr val="FF0000"/>
                </a:solidFill>
              </a:rPr>
              <a:t> </a:t>
            </a:r>
            <a:r>
              <a:rPr lang="fr-FR" sz="3000" b="1" dirty="0" err="1">
                <a:solidFill>
                  <a:srgbClr val="FF0000"/>
                </a:solidFill>
              </a:rPr>
              <a:t>with</a:t>
            </a:r>
            <a:r>
              <a:rPr lang="fr-FR" sz="3000" b="1" dirty="0">
                <a:solidFill>
                  <a:srgbClr val="FF0000"/>
                </a:solidFill>
              </a:rPr>
              <a:t> mass &gt; 25</a:t>
            </a:r>
            <a:r>
              <a:rPr lang="fr-FR" sz="3000" b="1" dirty="0">
                <a:solidFill>
                  <a:srgbClr val="FF0000"/>
                </a:solidFill>
                <a:latin typeface="Symbol" pitchFamily="2" charset="2"/>
              </a:rPr>
              <a:t>m</a:t>
            </a:r>
            <a:r>
              <a:rPr lang="fr-FR" sz="3000" b="1" dirty="0">
                <a:solidFill>
                  <a:srgbClr val="FF0000"/>
                </a:solidFill>
              </a:rPr>
              <a:t>g (V&lt;10)</a:t>
            </a:r>
          </a:p>
          <a:p>
            <a:pPr>
              <a:lnSpc>
                <a:spcPct val="120000"/>
              </a:lnSpc>
              <a:buFont typeface="Symbol" pitchFamily="2" charset="2"/>
              <a:buChar char="Þ"/>
            </a:pPr>
            <a:r>
              <a:rPr lang="fr-FR" sz="3000" dirty="0"/>
              <a:t> </a:t>
            </a:r>
            <a:r>
              <a:rPr lang="fr-FR" sz="3000" dirty="0" err="1"/>
              <a:t>Reasonable</a:t>
            </a:r>
            <a:r>
              <a:rPr lang="fr-FR" sz="3000" dirty="0"/>
              <a:t> excursion </a:t>
            </a:r>
            <a:r>
              <a:rPr lang="fr-FR" sz="3000" dirty="0" err="1"/>
              <a:t>between</a:t>
            </a:r>
            <a:r>
              <a:rPr lang="fr-FR" sz="3000" dirty="0"/>
              <a:t> the 2 extrapolations (&lt;1 </a:t>
            </a:r>
            <a:r>
              <a:rPr lang="fr-FR" sz="3000" dirty="0" err="1"/>
              <a:t>order</a:t>
            </a:r>
            <a:r>
              <a:rPr lang="fr-FR" sz="3000" dirty="0"/>
              <a:t>)</a:t>
            </a: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95866326-43B8-6F42-9D2D-80CA6D2992E7}"/>
              </a:ext>
            </a:extLst>
          </p:cNvPr>
          <p:cNvGrpSpPr/>
          <p:nvPr/>
        </p:nvGrpSpPr>
        <p:grpSpPr>
          <a:xfrm>
            <a:off x="4185138" y="1292298"/>
            <a:ext cx="4572000" cy="5349678"/>
            <a:chOff x="4185138" y="1292298"/>
            <a:chExt cx="4572000" cy="5349678"/>
          </a:xfrm>
        </p:grpSpPr>
        <p:pic>
          <p:nvPicPr>
            <p:cNvPr id="18" name="Image 17">
              <a:extLst>
                <a:ext uri="{FF2B5EF4-FFF2-40B4-BE49-F238E27FC236}">
                  <a16:creationId xmlns:a16="http://schemas.microsoft.com/office/drawing/2014/main" id="{6D95C4AA-0359-014E-8FBE-7A79EDA07A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30615" y="1292298"/>
              <a:ext cx="4088747" cy="2741868"/>
            </a:xfrm>
            <a:prstGeom prst="rect">
              <a:avLst/>
            </a:prstGeom>
          </p:spPr>
        </p:pic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7DC6A90F-5251-D74A-B726-434444F5FB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4185138" y="3720976"/>
              <a:ext cx="4572000" cy="2921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806CBA9D-3F9F-9149-97DF-73ECACAA0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Event rate (2)</a:t>
            </a:r>
          </a:p>
        </p:txBody>
      </p: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CE233B77-DD46-CB4F-96A0-3B64AD8334BB}"/>
              </a:ext>
            </a:extLst>
          </p:cNvPr>
          <p:cNvCxnSpPr>
            <a:cxnSpLocks/>
          </p:cNvCxnSpPr>
          <p:nvPr/>
        </p:nvCxnSpPr>
        <p:spPr>
          <a:xfrm>
            <a:off x="6895774" y="2323930"/>
            <a:ext cx="0" cy="37592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B7536454-1732-544D-B305-E3D9E6BF6524}"/>
              </a:ext>
            </a:extLst>
          </p:cNvPr>
          <p:cNvCxnSpPr/>
          <p:nvPr/>
        </p:nvCxnSpPr>
        <p:spPr>
          <a:xfrm>
            <a:off x="5124287" y="2775764"/>
            <a:ext cx="3403600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81F9FBD3-E003-DC4D-95DD-AFF6A327F33A}"/>
              </a:ext>
            </a:extLst>
          </p:cNvPr>
          <p:cNvCxnSpPr>
            <a:cxnSpLocks/>
          </p:cNvCxnSpPr>
          <p:nvPr/>
        </p:nvCxnSpPr>
        <p:spPr>
          <a:xfrm>
            <a:off x="7493651" y="2625969"/>
            <a:ext cx="0" cy="345716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007A2B6F-F875-AB46-812D-B1849EA9BBD9}"/>
              </a:ext>
            </a:extLst>
          </p:cNvPr>
          <p:cNvGrpSpPr/>
          <p:nvPr/>
        </p:nvGrpSpPr>
        <p:grpSpPr>
          <a:xfrm>
            <a:off x="5124287" y="2118493"/>
            <a:ext cx="3415323" cy="369332"/>
            <a:chOff x="5124287" y="2118493"/>
            <a:chExt cx="3415323" cy="369332"/>
          </a:xfrm>
        </p:grpSpPr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6B8F67A4-01FC-0D42-B3A4-1D3FD0C203B7}"/>
                </a:ext>
              </a:extLst>
            </p:cNvPr>
            <p:cNvCxnSpPr/>
            <p:nvPr/>
          </p:nvCxnSpPr>
          <p:spPr>
            <a:xfrm>
              <a:off x="5136010" y="2424072"/>
              <a:ext cx="340360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68A30756-462B-C347-9822-C765951C1C41}"/>
                </a:ext>
              </a:extLst>
            </p:cNvPr>
            <p:cNvSpPr txBox="1"/>
            <p:nvPr/>
          </p:nvSpPr>
          <p:spPr>
            <a:xfrm>
              <a:off x="5124287" y="2118493"/>
              <a:ext cx="7184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/>
                <a:t>s/b=5</a:t>
              </a:r>
            </a:p>
          </p:txBody>
        </p:sp>
      </p:grpSp>
      <p:sp>
        <p:nvSpPr>
          <p:cNvPr id="27" name="ZoneTexte 26">
            <a:extLst>
              <a:ext uri="{FF2B5EF4-FFF2-40B4-BE49-F238E27FC236}">
                <a16:creationId xmlns:a16="http://schemas.microsoft.com/office/drawing/2014/main" id="{0FEC7B69-2A71-A845-B798-941B9309373C}"/>
              </a:ext>
            </a:extLst>
          </p:cNvPr>
          <p:cNvSpPr txBox="1"/>
          <p:nvPr/>
        </p:nvSpPr>
        <p:spPr>
          <a:xfrm>
            <a:off x="5136011" y="2481538"/>
            <a:ext cx="835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s/b=30</a:t>
            </a:r>
          </a:p>
        </p:txBody>
      </p:sp>
    </p:spTree>
    <p:extLst>
      <p:ext uri="{BB962C8B-B14F-4D97-AF65-F5344CB8AC3E}">
        <p14:creationId xmlns:p14="http://schemas.microsoft.com/office/powerpoint/2010/main" val="20081033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0D1B98E5-3B0F-9E4F-8829-374781A861C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3000"/>
          </a:blip>
          <a:stretch>
            <a:fillRect/>
          </a:stretch>
        </p:blipFill>
        <p:spPr>
          <a:xfrm>
            <a:off x="2989384" y="998861"/>
            <a:ext cx="3610708" cy="3580569"/>
          </a:xfrm>
          <a:prstGeom prst="rect">
            <a:avLst/>
          </a:prstGeom>
          <a:noFill/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EEE588BB-302C-F64D-85A4-226F606E6F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4677" y="3277430"/>
            <a:ext cx="3610708" cy="358056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A3CBDCEF-928F-CF43-BE80-90522B2C8D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Event rate (3)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07B6B7A8-CEF2-8341-9D1C-AC904E16427C}"/>
              </a:ext>
            </a:extLst>
          </p:cNvPr>
          <p:cNvCxnSpPr/>
          <p:nvPr/>
        </p:nvCxnSpPr>
        <p:spPr>
          <a:xfrm flipH="1" flipV="1">
            <a:off x="3352800" y="1535723"/>
            <a:ext cx="5556738" cy="49940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F72121AF-8094-9A43-A29E-5C36CE518B76}"/>
              </a:ext>
            </a:extLst>
          </p:cNvPr>
          <p:cNvSpPr txBox="1"/>
          <p:nvPr/>
        </p:nvSpPr>
        <p:spPr>
          <a:xfrm>
            <a:off x="3826687" y="1347978"/>
            <a:ext cx="19988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Size: 250</a:t>
            </a:r>
            <a:r>
              <a:rPr lang="fr-FR" dirty="0">
                <a:latin typeface="Symbol" pitchFamily="2" charset="2"/>
              </a:rPr>
              <a:t>m</a:t>
            </a:r>
            <a:r>
              <a:rPr lang="fr-FR" dirty="0"/>
              <a:t>m (25</a:t>
            </a:r>
            <a:r>
              <a:rPr lang="fr-FR" dirty="0">
                <a:latin typeface="Symbol" pitchFamily="2" charset="2"/>
              </a:rPr>
              <a:t>m</a:t>
            </a:r>
            <a:r>
              <a:rPr lang="fr-FR" dirty="0"/>
              <a:t>g)</a:t>
            </a:r>
          </a:p>
          <a:p>
            <a:r>
              <a:rPr lang="fr-FR" dirty="0"/>
              <a:t># </a:t>
            </a:r>
            <a:r>
              <a:rPr lang="fr-FR" dirty="0" err="1"/>
              <a:t>falls</a:t>
            </a:r>
            <a:r>
              <a:rPr lang="fr-FR" dirty="0"/>
              <a:t>: 10</a:t>
            </a:r>
            <a:r>
              <a:rPr lang="fr-FR" baseline="30000" dirty="0"/>
              <a:t>14</a:t>
            </a:r>
            <a:r>
              <a:rPr lang="fr-FR" dirty="0"/>
              <a:t>/</a:t>
            </a:r>
            <a:r>
              <a:rPr lang="fr-FR" dirty="0" err="1"/>
              <a:t>yr</a:t>
            </a:r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C0D22746-707B-B146-B90B-304141921555}"/>
              </a:ext>
            </a:extLst>
          </p:cNvPr>
          <p:cNvSpPr txBox="1"/>
          <p:nvPr/>
        </p:nvSpPr>
        <p:spPr>
          <a:xfrm rot="16200000">
            <a:off x="4607353" y="4883047"/>
            <a:ext cx="18097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# </a:t>
            </a:r>
            <a:r>
              <a:rPr lang="fr-FR" dirty="0" err="1"/>
              <a:t>fall</a:t>
            </a:r>
            <a:r>
              <a:rPr lang="fr-FR" dirty="0"/>
              <a:t> on </a:t>
            </a:r>
            <a:r>
              <a:rPr lang="fr-FR" dirty="0" err="1"/>
              <a:t>Earth</a:t>
            </a:r>
            <a:r>
              <a:rPr lang="fr-FR" dirty="0"/>
              <a:t> /</a:t>
            </a:r>
            <a:r>
              <a:rPr lang="fr-FR" dirty="0" err="1"/>
              <a:t>yr</a:t>
            </a:r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5759D372-0936-2546-A4BB-32C25DD188C6}"/>
              </a:ext>
            </a:extLst>
          </p:cNvPr>
          <p:cNvSpPr txBox="1"/>
          <p:nvPr/>
        </p:nvSpPr>
        <p:spPr>
          <a:xfrm>
            <a:off x="6723224" y="3117543"/>
            <a:ext cx="14377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Diameter</a:t>
            </a:r>
            <a:r>
              <a:rPr lang="fr-FR" dirty="0"/>
              <a:t> (m)</a:t>
            </a:r>
          </a:p>
        </p:txBody>
      </p:sp>
      <p:sp>
        <p:nvSpPr>
          <p:cNvPr id="28" name="Étoile à 5 branches 27">
            <a:extLst>
              <a:ext uri="{FF2B5EF4-FFF2-40B4-BE49-F238E27FC236}">
                <a16:creationId xmlns:a16="http://schemas.microsoft.com/office/drawing/2014/main" id="{C765B35C-DC7E-7D41-8279-76F4288C73E8}"/>
              </a:ext>
            </a:extLst>
          </p:cNvPr>
          <p:cNvSpPr/>
          <p:nvPr/>
        </p:nvSpPr>
        <p:spPr>
          <a:xfrm>
            <a:off x="3853363" y="1939101"/>
            <a:ext cx="181707" cy="181708"/>
          </a:xfrm>
          <a:prstGeom prst="star5">
            <a:avLst/>
          </a:prstGeom>
          <a:gradFill>
            <a:gsLst>
              <a:gs pos="0">
                <a:srgbClr val="FF000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3818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3CBDCEF-928F-CF43-BE80-90522B2C8D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Event rate (3)</a:t>
            </a: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51588AFC-4654-2F49-88B2-B31AB8F854D9}"/>
              </a:ext>
            </a:extLst>
          </p:cNvPr>
          <p:cNvGrpSpPr/>
          <p:nvPr/>
        </p:nvGrpSpPr>
        <p:grpSpPr>
          <a:xfrm>
            <a:off x="2455939" y="1485904"/>
            <a:ext cx="6563460" cy="5071232"/>
            <a:chOff x="458984" y="466405"/>
            <a:chExt cx="6563460" cy="5071232"/>
          </a:xfrm>
        </p:grpSpPr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F4C4C918-2215-1541-86A7-F72E5701CE9A}"/>
                </a:ext>
              </a:extLst>
            </p:cNvPr>
            <p:cNvGrpSpPr/>
            <p:nvPr/>
          </p:nvGrpSpPr>
          <p:grpSpPr>
            <a:xfrm>
              <a:off x="458984" y="466405"/>
              <a:ext cx="6563460" cy="5071232"/>
              <a:chOff x="458984" y="466405"/>
              <a:chExt cx="6563460" cy="5071232"/>
            </a:xfrm>
          </p:grpSpPr>
          <p:pic>
            <p:nvPicPr>
              <p:cNvPr id="4" name="Image 3">
                <a:extLst>
                  <a:ext uri="{FF2B5EF4-FFF2-40B4-BE49-F238E27FC236}">
                    <a16:creationId xmlns:a16="http://schemas.microsoft.com/office/drawing/2014/main" id="{EEE588BB-302C-F64D-85A4-226F606E6F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23253" y="1972176"/>
                <a:ext cx="3121593" cy="3095537"/>
              </a:xfrm>
              <a:prstGeom prst="rect">
                <a:avLst/>
              </a:prstGeom>
            </p:spPr>
          </p:pic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23870988-987F-1747-A3F3-E666512B3EE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43467" y="897467"/>
                <a:ext cx="5101379" cy="3845206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07B6B7A8-CEF2-8341-9D1C-AC904E16427C}"/>
                  </a:ext>
                </a:extLst>
              </p:cNvPr>
              <p:cNvCxnSpPr/>
              <p:nvPr/>
            </p:nvCxnSpPr>
            <p:spPr>
              <a:xfrm flipH="1" flipV="1">
                <a:off x="788810" y="466405"/>
                <a:ext cx="4804010" cy="4317528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Étoile à 5 branches 10">
                <a:extLst>
                  <a:ext uri="{FF2B5EF4-FFF2-40B4-BE49-F238E27FC236}">
                    <a16:creationId xmlns:a16="http://schemas.microsoft.com/office/drawing/2014/main" id="{59FB6A51-BC86-2042-BBBE-1E90D3FFE3A7}"/>
                  </a:ext>
                </a:extLst>
              </p:cNvPr>
              <p:cNvSpPr/>
              <p:nvPr/>
            </p:nvSpPr>
            <p:spPr>
              <a:xfrm>
                <a:off x="1217160" y="831410"/>
                <a:ext cx="157093" cy="157093"/>
              </a:xfrm>
              <a:prstGeom prst="star5">
                <a:avLst/>
              </a:prstGeom>
              <a:gradFill>
                <a:gsLst>
                  <a:gs pos="0">
                    <a:srgbClr val="FF0000"/>
                  </a:gs>
                  <a:gs pos="100000">
                    <a:schemeClr val="accent1">
                      <a:tint val="50000"/>
                      <a:shade val="100000"/>
                      <a:satMod val="350000"/>
                    </a:schemeClr>
                  </a:gs>
                </a:gsLst>
              </a:gra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" name="ZoneTexte 16">
                <a:extLst>
                  <a:ext uri="{FF2B5EF4-FFF2-40B4-BE49-F238E27FC236}">
                    <a16:creationId xmlns:a16="http://schemas.microsoft.com/office/drawing/2014/main" id="{5759D372-0936-2546-A4BB-32C25DD188C6}"/>
                  </a:ext>
                </a:extLst>
              </p:cNvPr>
              <p:cNvSpPr txBox="1"/>
              <p:nvPr/>
            </p:nvSpPr>
            <p:spPr>
              <a:xfrm>
                <a:off x="3487558" y="1777558"/>
                <a:ext cx="143770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 err="1"/>
                  <a:t>Diameter</a:t>
                </a:r>
                <a:r>
                  <a:rPr lang="fr-FR" dirty="0"/>
                  <a:t> (m)</a:t>
                </a:r>
              </a:p>
            </p:txBody>
          </p:sp>
          <p:pic>
            <p:nvPicPr>
              <p:cNvPr id="13" name="Picture 3">
                <a:extLst>
                  <a:ext uri="{FF2B5EF4-FFF2-40B4-BE49-F238E27FC236}">
                    <a16:creationId xmlns:a16="http://schemas.microsoft.com/office/drawing/2014/main" id="{E31D6B67-7942-004A-B4EB-214EA84C5A5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alphaModFix amt="67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0902"/>
              <a:stretch>
                <a:fillRect/>
              </a:stretch>
            </p:blipFill>
            <p:spPr bwMode="auto">
              <a:xfrm>
                <a:off x="3308936" y="2802962"/>
                <a:ext cx="3713508" cy="27346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pic>
          <p:pic>
            <p:nvPicPr>
              <p:cNvPr id="14" name="Image 13">
                <a:extLst>
                  <a:ext uri="{FF2B5EF4-FFF2-40B4-BE49-F238E27FC236}">
                    <a16:creationId xmlns:a16="http://schemas.microsoft.com/office/drawing/2014/main" id="{09DA5EFE-E28A-B342-A27E-6AEC040CBD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4039121" y="4376033"/>
                <a:ext cx="1186839" cy="590825"/>
              </a:xfrm>
              <a:prstGeom prst="rect">
                <a:avLst/>
              </a:prstGeom>
            </p:spPr>
          </p:pic>
          <p:cxnSp>
            <p:nvCxnSpPr>
              <p:cNvPr id="18" name="Connecteur droit avec flèche 17">
                <a:extLst>
                  <a:ext uri="{FF2B5EF4-FFF2-40B4-BE49-F238E27FC236}">
                    <a16:creationId xmlns:a16="http://schemas.microsoft.com/office/drawing/2014/main" id="{EACAB0C1-1A13-E941-9EEB-7E430DBEA6B2}"/>
                  </a:ext>
                </a:extLst>
              </p:cNvPr>
              <p:cNvCxnSpPr/>
              <p:nvPr/>
            </p:nvCxnSpPr>
            <p:spPr>
              <a:xfrm flipV="1">
                <a:off x="4941613" y="4201951"/>
                <a:ext cx="0" cy="433623"/>
              </a:xfrm>
              <a:prstGeom prst="straightConnector1">
                <a:avLst/>
              </a:prstGeom>
              <a:ln w="34925" cmpd="sng">
                <a:solidFill>
                  <a:srgbClr val="FF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ZoneTexte 18">
                <a:extLst>
                  <a:ext uri="{FF2B5EF4-FFF2-40B4-BE49-F238E27FC236}">
                    <a16:creationId xmlns:a16="http://schemas.microsoft.com/office/drawing/2014/main" id="{2966EF7F-CD90-1842-8E48-6F51850A69D2}"/>
                  </a:ext>
                </a:extLst>
              </p:cNvPr>
              <p:cNvSpPr txBox="1"/>
              <p:nvPr/>
            </p:nvSpPr>
            <p:spPr>
              <a:xfrm>
                <a:off x="4693578" y="4793475"/>
                <a:ext cx="1117614" cy="21544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fr-FR" sz="800" dirty="0" err="1"/>
                  <a:t>Absolute</a:t>
                </a:r>
                <a:r>
                  <a:rPr lang="fr-FR" sz="800" dirty="0"/>
                  <a:t> magnitude H</a:t>
                </a:r>
              </a:p>
            </p:txBody>
          </p:sp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7F0E73AC-9B04-EA4E-BD22-31659F1D63DF}"/>
                  </a:ext>
                </a:extLst>
              </p:cNvPr>
              <p:cNvSpPr txBox="1"/>
              <p:nvPr/>
            </p:nvSpPr>
            <p:spPr>
              <a:xfrm>
                <a:off x="4733216" y="4601733"/>
                <a:ext cx="793807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50" b="1" dirty="0">
                    <a:solidFill>
                      <a:srgbClr val="FF0000"/>
                    </a:solidFill>
                  </a:rPr>
                  <a:t>NASA goal</a:t>
                </a:r>
                <a:endParaRPr lang="fr-FR" sz="12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1" name="ZoneTexte 20">
                <a:extLst>
                  <a:ext uri="{FF2B5EF4-FFF2-40B4-BE49-F238E27FC236}">
                    <a16:creationId xmlns:a16="http://schemas.microsoft.com/office/drawing/2014/main" id="{A5E47068-8413-A44E-B943-3E7BEC20B1B6}"/>
                  </a:ext>
                </a:extLst>
              </p:cNvPr>
              <p:cNvSpPr txBox="1"/>
              <p:nvPr/>
            </p:nvSpPr>
            <p:spPr>
              <a:xfrm rot="16200000">
                <a:off x="3520016" y="4357502"/>
                <a:ext cx="983536" cy="276999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fr-FR" sz="600" b="1" dirty="0" err="1"/>
                  <a:t>Completeness</a:t>
                </a:r>
                <a:r>
                  <a:rPr lang="fr-FR" sz="600" b="1" dirty="0"/>
                  <a:t> of LSST for </a:t>
                </a:r>
                <a:r>
                  <a:rPr lang="fr-FR" sz="600" b="1" dirty="0" err="1"/>
                  <a:t>objects</a:t>
                </a:r>
                <a:r>
                  <a:rPr lang="fr-FR" sz="600" b="1" dirty="0"/>
                  <a:t> </a:t>
                </a:r>
                <a:r>
                  <a:rPr lang="fr-FR" sz="600" b="1" dirty="0" err="1"/>
                  <a:t>brighter</a:t>
                </a:r>
                <a:r>
                  <a:rPr lang="fr-FR" sz="600" b="1" dirty="0"/>
                  <a:t> </a:t>
                </a:r>
                <a:r>
                  <a:rPr lang="fr-FR" sz="600" b="1" dirty="0" err="1"/>
                  <a:t>than</a:t>
                </a:r>
                <a:r>
                  <a:rPr lang="fr-FR" sz="600" b="1" dirty="0"/>
                  <a:t> H </a:t>
                </a:r>
              </a:p>
            </p:txBody>
          </p:sp>
          <p:sp>
            <p:nvSpPr>
              <p:cNvPr id="23" name="ZoneTexte 22">
                <a:extLst>
                  <a:ext uri="{FF2B5EF4-FFF2-40B4-BE49-F238E27FC236}">
                    <a16:creationId xmlns:a16="http://schemas.microsoft.com/office/drawing/2014/main" id="{894DF44A-476D-A74A-9E4F-139E1BE2B6E3}"/>
                  </a:ext>
                </a:extLst>
              </p:cNvPr>
              <p:cNvSpPr txBox="1"/>
              <p:nvPr/>
            </p:nvSpPr>
            <p:spPr>
              <a:xfrm>
                <a:off x="458984" y="1282793"/>
                <a:ext cx="84991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/>
                  <a:t>10</a:t>
                </a:r>
                <a:r>
                  <a:rPr lang="fr-FR" baseline="30000" dirty="0"/>
                  <a:t>12</a:t>
                </a:r>
                <a:r>
                  <a:rPr lang="fr-FR" dirty="0"/>
                  <a:t>/</a:t>
                </a:r>
                <a:r>
                  <a:rPr lang="fr-FR" dirty="0" err="1"/>
                  <a:t>yr</a:t>
                </a:r>
                <a:endParaRPr lang="fr-FR" dirty="0"/>
              </a:p>
            </p:txBody>
          </p:sp>
          <p:sp>
            <p:nvSpPr>
              <p:cNvPr id="24" name="Étoile à 5 branches 23">
                <a:extLst>
                  <a:ext uri="{FF2B5EF4-FFF2-40B4-BE49-F238E27FC236}">
                    <a16:creationId xmlns:a16="http://schemas.microsoft.com/office/drawing/2014/main" id="{C22BA5E8-43BA-D04B-966F-2E433D5437B1}"/>
                  </a:ext>
                </a:extLst>
              </p:cNvPr>
              <p:cNvSpPr/>
              <p:nvPr/>
            </p:nvSpPr>
            <p:spPr>
              <a:xfrm>
                <a:off x="1206649" y="1284636"/>
                <a:ext cx="157093" cy="157093"/>
              </a:xfrm>
              <a:prstGeom prst="star5">
                <a:avLst/>
              </a:prstGeom>
              <a:gradFill>
                <a:gsLst>
                  <a:gs pos="0">
                    <a:srgbClr val="FF0000"/>
                  </a:gs>
                  <a:gs pos="100000">
                    <a:schemeClr val="accent1">
                      <a:tint val="50000"/>
                      <a:shade val="100000"/>
                      <a:satMod val="350000"/>
                    </a:schemeClr>
                  </a:gs>
                </a:gsLst>
              </a:gra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C0D22746-707B-B146-B90B-304141921555}"/>
                </a:ext>
              </a:extLst>
            </p:cNvPr>
            <p:cNvSpPr txBox="1"/>
            <p:nvPr/>
          </p:nvSpPr>
          <p:spPr>
            <a:xfrm rot="16200000">
              <a:off x="1739632" y="3345398"/>
              <a:ext cx="18097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/>
                <a:t># </a:t>
              </a:r>
              <a:r>
                <a:rPr lang="fr-FR" dirty="0" err="1"/>
                <a:t>fall</a:t>
              </a:r>
              <a:r>
                <a:rPr lang="fr-FR" dirty="0"/>
                <a:t> on </a:t>
              </a:r>
              <a:r>
                <a:rPr lang="fr-FR" dirty="0" err="1"/>
                <a:t>Earth</a:t>
              </a:r>
              <a:r>
                <a:rPr lang="fr-FR" dirty="0"/>
                <a:t> /</a:t>
              </a:r>
              <a:r>
                <a:rPr lang="fr-FR" dirty="0" err="1"/>
                <a:t>yr</a:t>
              </a:r>
              <a:endParaRPr lang="fr-FR" dirty="0"/>
            </a:p>
          </p:txBody>
        </p:sp>
      </p:grp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B092B5C2-FE1E-AE4A-AE0F-D0B2674338DF}"/>
              </a:ext>
            </a:extLst>
          </p:cNvPr>
          <p:cNvSpPr txBox="1">
            <a:spLocks/>
          </p:cNvSpPr>
          <p:nvPr/>
        </p:nvSpPr>
        <p:spPr>
          <a:xfrm>
            <a:off x="281126" y="3644667"/>
            <a:ext cx="3952385" cy="2238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 err="1"/>
              <a:t>Scaling</a:t>
            </a:r>
            <a:r>
              <a:rPr lang="fr-FR" sz="2000" dirty="0"/>
              <a:t> </a:t>
            </a:r>
            <a:r>
              <a:rPr lang="fr-FR" sz="2000" dirty="0" err="1"/>
              <a:t>from</a:t>
            </a:r>
            <a:r>
              <a:rPr lang="fr-FR" sz="2000" dirty="0"/>
              <a:t> the </a:t>
            </a:r>
            <a:r>
              <a:rPr lang="fr-FR" sz="2000" dirty="0" err="1"/>
              <a:t>observed</a:t>
            </a:r>
            <a:r>
              <a:rPr lang="fr-FR" sz="2000" dirty="0"/>
              <a:t> rate of </a:t>
            </a:r>
            <a:r>
              <a:rPr lang="fr-FR" sz="2000" dirty="0" err="1"/>
              <a:t>individual</a:t>
            </a:r>
            <a:r>
              <a:rPr lang="fr-FR" sz="2000" dirty="0"/>
              <a:t> </a:t>
            </a:r>
            <a:r>
              <a:rPr lang="fr-FR" sz="2000" dirty="0" err="1"/>
              <a:t>falls</a:t>
            </a:r>
            <a:endParaRPr lang="fr-FR" sz="2000" dirty="0"/>
          </a:p>
          <a:p>
            <a:r>
              <a:rPr lang="fr-FR" sz="2000" dirty="0"/>
              <a:t>Extrapolation </a:t>
            </a:r>
            <a:r>
              <a:rPr lang="fr-FR" sz="2000" dirty="0" err="1"/>
              <a:t>meteors</a:t>
            </a:r>
            <a:r>
              <a:rPr lang="fr-FR" sz="2000" dirty="0"/>
              <a:t> </a:t>
            </a:r>
            <a:r>
              <a:rPr lang="fr-FR" sz="2000" dirty="0" err="1"/>
              <a:t>with</a:t>
            </a:r>
            <a:r>
              <a:rPr lang="fr-FR" sz="2000" dirty="0"/>
              <a:t> V&lt;10</a:t>
            </a:r>
          </a:p>
          <a:p>
            <a:pPr lvl="1"/>
            <a:r>
              <a:rPr lang="fr-FR" sz="1800" dirty="0"/>
              <a:t>High: 60 per LSST </a:t>
            </a:r>
            <a:r>
              <a:rPr lang="fr-FR" sz="1800" dirty="0" err="1"/>
              <a:t>exposure</a:t>
            </a:r>
            <a:endParaRPr lang="fr-FR" sz="1800" dirty="0"/>
          </a:p>
          <a:p>
            <a:pPr lvl="1"/>
            <a:r>
              <a:rPr lang="fr-FR" sz="1800" dirty="0" err="1"/>
              <a:t>Low</a:t>
            </a:r>
            <a:r>
              <a:rPr lang="fr-FR" sz="1800" dirty="0"/>
              <a:t>: </a:t>
            </a:r>
            <a:r>
              <a:rPr lang="fr-FR" sz="1800" b="1" dirty="0">
                <a:solidFill>
                  <a:srgbClr val="FF0000"/>
                </a:solidFill>
              </a:rPr>
              <a:t>0.6 /LSST </a:t>
            </a:r>
            <a:r>
              <a:rPr lang="fr-FR" sz="1800" b="1" dirty="0" err="1">
                <a:solidFill>
                  <a:srgbClr val="FF0000"/>
                </a:solidFill>
              </a:rPr>
              <a:t>exposure</a:t>
            </a:r>
            <a:r>
              <a:rPr lang="fr-FR" sz="1800" b="1" dirty="0">
                <a:solidFill>
                  <a:srgbClr val="FF0000"/>
                </a:solidFill>
              </a:rPr>
              <a:t> </a:t>
            </a:r>
            <a:r>
              <a:rPr lang="fr-FR" sz="1800" b="1" dirty="0" err="1">
                <a:solidFill>
                  <a:srgbClr val="FF0000"/>
                </a:solidFill>
              </a:rPr>
              <a:t>with</a:t>
            </a:r>
            <a:r>
              <a:rPr lang="fr-FR" sz="1800" b="1" dirty="0">
                <a:solidFill>
                  <a:srgbClr val="FF0000"/>
                </a:solidFill>
              </a:rPr>
              <a:t> mass &gt; 25</a:t>
            </a:r>
            <a:r>
              <a:rPr lang="fr-FR" sz="1800" b="1" dirty="0">
                <a:solidFill>
                  <a:srgbClr val="FF0000"/>
                </a:solidFill>
                <a:latin typeface="Symbol" pitchFamily="2" charset="2"/>
              </a:rPr>
              <a:t>m</a:t>
            </a:r>
            <a:r>
              <a:rPr lang="fr-FR" sz="1800" b="1" dirty="0">
                <a:solidFill>
                  <a:srgbClr val="FF0000"/>
                </a:solidFill>
              </a:rPr>
              <a:t>g </a:t>
            </a:r>
          </a:p>
          <a:p>
            <a:endParaRPr lang="fr-FR" sz="2800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FD4D6723-3561-DB45-81BB-F34F34619699}"/>
              </a:ext>
            </a:extLst>
          </p:cNvPr>
          <p:cNvSpPr txBox="1"/>
          <p:nvPr/>
        </p:nvSpPr>
        <p:spPr>
          <a:xfrm>
            <a:off x="3516551" y="1501065"/>
            <a:ext cx="19988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Size: 250</a:t>
            </a:r>
            <a:r>
              <a:rPr lang="fr-FR" dirty="0">
                <a:latin typeface="Symbol" pitchFamily="2" charset="2"/>
              </a:rPr>
              <a:t>m</a:t>
            </a:r>
            <a:r>
              <a:rPr lang="fr-FR" dirty="0"/>
              <a:t>m (25</a:t>
            </a:r>
            <a:r>
              <a:rPr lang="fr-FR" dirty="0">
                <a:latin typeface="Symbol" pitchFamily="2" charset="2"/>
              </a:rPr>
              <a:t>m</a:t>
            </a:r>
            <a:r>
              <a:rPr lang="fr-FR" dirty="0"/>
              <a:t>g)</a:t>
            </a:r>
          </a:p>
          <a:p>
            <a:r>
              <a:rPr lang="fr-FR" dirty="0"/>
              <a:t># </a:t>
            </a:r>
            <a:r>
              <a:rPr lang="fr-FR" dirty="0" err="1"/>
              <a:t>falls</a:t>
            </a:r>
            <a:r>
              <a:rPr lang="fr-FR" dirty="0"/>
              <a:t>: 10</a:t>
            </a:r>
            <a:r>
              <a:rPr lang="fr-FR" baseline="30000" dirty="0"/>
              <a:t>14</a:t>
            </a:r>
            <a:r>
              <a:rPr lang="fr-FR" dirty="0"/>
              <a:t>/</a:t>
            </a:r>
            <a:r>
              <a:rPr lang="fr-FR" dirty="0" err="1"/>
              <a:t>yr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393165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74739A3-6DEB-AD4B-A66D-AFC3D803A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err="1">
                <a:solidFill>
                  <a:srgbClr val="FF0000"/>
                </a:solidFill>
              </a:rPr>
              <a:t>Artifacts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0816253-7A92-2E4F-B2FB-CEBB85170E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/>
              <a:t>Planes</a:t>
            </a:r>
            <a:r>
              <a:rPr lang="fr-FR" dirty="0"/>
              <a:t>: </a:t>
            </a:r>
            <a:r>
              <a:rPr lang="fr-FR" dirty="0" err="1"/>
              <a:t>bright</a:t>
            </a:r>
            <a:r>
              <a:rPr lang="fr-FR" dirty="0"/>
              <a:t>, </a:t>
            </a:r>
            <a:r>
              <a:rPr lang="fr-FR" dirty="0" err="1"/>
              <a:t>dotted</a:t>
            </a:r>
            <a:r>
              <a:rPr lang="fr-FR" dirty="0"/>
              <a:t> </a:t>
            </a:r>
            <a:r>
              <a:rPr lang="fr-FR" dirty="0" err="1"/>
              <a:t>lines</a:t>
            </a:r>
            <a:r>
              <a:rPr lang="fr-FR" dirty="0"/>
              <a:t>, </a:t>
            </a:r>
            <a:r>
              <a:rPr lang="fr-FR" dirty="0" err="1"/>
              <a:t>stronger</a:t>
            </a:r>
            <a:r>
              <a:rPr lang="fr-FR" dirty="0"/>
              <a:t> </a:t>
            </a:r>
            <a:r>
              <a:rPr lang="fr-FR" dirty="0" err="1"/>
              <a:t>defocus</a:t>
            </a:r>
            <a:endParaRPr lang="fr-FR" dirty="0"/>
          </a:p>
          <a:p>
            <a:r>
              <a:rPr lang="fr-FR" b="1" dirty="0"/>
              <a:t>Satellites</a:t>
            </a:r>
            <a:r>
              <a:rPr lang="fr-FR" dirty="0"/>
              <a:t>: </a:t>
            </a:r>
            <a:r>
              <a:rPr lang="fr-FR" dirty="0" err="1"/>
              <a:t>bright</a:t>
            </a:r>
            <a:r>
              <a:rPr lang="fr-FR" dirty="0"/>
              <a:t>, </a:t>
            </a:r>
            <a:r>
              <a:rPr lang="fr-FR" dirty="0" err="1"/>
              <a:t>dotted</a:t>
            </a:r>
            <a:r>
              <a:rPr lang="fr-FR" dirty="0"/>
              <a:t> / </a:t>
            </a:r>
            <a:r>
              <a:rPr lang="fr-FR" dirty="0" err="1"/>
              <a:t>uniform</a:t>
            </a:r>
            <a:r>
              <a:rPr lang="fr-FR" dirty="0"/>
              <a:t> </a:t>
            </a:r>
            <a:r>
              <a:rPr lang="fr-FR" dirty="0" err="1"/>
              <a:t>lines</a:t>
            </a:r>
            <a:endParaRPr lang="fr-FR" dirty="0"/>
          </a:p>
          <a:p>
            <a:r>
              <a:rPr lang="fr-FR" b="1" dirty="0"/>
              <a:t>Detector </a:t>
            </a:r>
            <a:r>
              <a:rPr lang="fr-FR" b="1" dirty="0" err="1"/>
              <a:t>defects</a:t>
            </a:r>
            <a:r>
              <a:rPr lang="fr-FR" dirty="0"/>
              <a:t>: </a:t>
            </a:r>
            <a:r>
              <a:rPr lang="fr-FR" dirty="0" err="1"/>
              <a:t>sensitivity</a:t>
            </a:r>
            <a:r>
              <a:rPr lang="fr-FR" dirty="0"/>
              <a:t> to </a:t>
            </a:r>
            <a:r>
              <a:rPr lang="fr-FR" dirty="0" err="1"/>
              <a:t>bright</a:t>
            </a:r>
            <a:r>
              <a:rPr lang="fr-FR" dirty="0"/>
              <a:t> </a:t>
            </a:r>
            <a:r>
              <a:rPr lang="fr-FR" dirty="0" err="1"/>
              <a:t>lines</a:t>
            </a:r>
            <a:r>
              <a:rPr lang="fr-FR" dirty="0"/>
              <a:t> of the CCD -&gt; x or y axis</a:t>
            </a:r>
          </a:p>
          <a:p>
            <a:r>
              <a:rPr lang="fr-FR" b="1" dirty="0" err="1"/>
              <a:t>Optics</a:t>
            </a:r>
            <a:r>
              <a:rPr lang="fr-FR" dirty="0"/>
              <a:t>: </a:t>
            </a:r>
            <a:r>
              <a:rPr lang="fr-FR" dirty="0" err="1"/>
              <a:t>egrets</a:t>
            </a:r>
            <a:r>
              <a:rPr lang="fr-FR" dirty="0"/>
              <a:t>, </a:t>
            </a:r>
            <a:r>
              <a:rPr lang="fr-FR" dirty="0" err="1"/>
              <a:t>ghosts</a:t>
            </a:r>
            <a:r>
              <a:rPr lang="fr-FR" dirty="0"/>
              <a:t>? A priori </a:t>
            </a:r>
            <a:r>
              <a:rPr lang="fr-FR" dirty="0" err="1"/>
              <a:t>curved</a:t>
            </a:r>
            <a:r>
              <a:rPr lang="fr-FR" dirty="0"/>
              <a:t> structures or </a:t>
            </a:r>
            <a:r>
              <a:rPr lang="fr-FR" dirty="0" err="1"/>
              <a:t>known</a:t>
            </a:r>
            <a:r>
              <a:rPr lang="fr-FR" dirty="0"/>
              <a:t> directions</a:t>
            </a:r>
          </a:p>
        </p:txBody>
      </p:sp>
    </p:spTree>
    <p:extLst>
      <p:ext uri="{BB962C8B-B14F-4D97-AF65-F5344CB8AC3E}">
        <p14:creationId xmlns:p14="http://schemas.microsoft.com/office/powerpoint/2010/main" val="11544170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30E9D87-B47E-ED45-980F-C9B672F13A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 b="1" dirty="0" err="1"/>
              <a:t>Process</a:t>
            </a:r>
            <a:r>
              <a:rPr lang="fr-FR" b="1" dirty="0"/>
              <a:t> LSST images </a:t>
            </a:r>
            <a:r>
              <a:rPr lang="fr-FR" dirty="0"/>
              <a:t>(20 </a:t>
            </a:r>
            <a:r>
              <a:rPr lang="fr-FR" dirty="0" err="1"/>
              <a:t>Tbytes</a:t>
            </a:r>
            <a:r>
              <a:rPr lang="fr-FR" dirty="0"/>
              <a:t>/night)</a:t>
            </a:r>
          </a:p>
          <a:p>
            <a:pPr lvl="1"/>
            <a:r>
              <a:rPr lang="fr-FR" dirty="0" err="1"/>
              <a:t>Because</a:t>
            </a:r>
            <a:r>
              <a:rPr lang="fr-FR" dirty="0"/>
              <a:t> of </a:t>
            </a:r>
            <a:r>
              <a:rPr lang="fr-FR" dirty="0" err="1"/>
              <a:t>defocusing</a:t>
            </a:r>
            <a:r>
              <a:rPr lang="fr-FR" dirty="0"/>
              <a:t>, bin the data (10x10 pixels)</a:t>
            </a:r>
          </a:p>
          <a:p>
            <a:pPr lvl="2"/>
            <a:r>
              <a:rPr lang="fr-FR" dirty="0"/>
              <a:t>1 </a:t>
            </a:r>
            <a:r>
              <a:rPr lang="fr-FR" dirty="0" err="1"/>
              <a:t>rebinned</a:t>
            </a:r>
            <a:r>
              <a:rPr lang="fr-FR" dirty="0"/>
              <a:t> image </a:t>
            </a:r>
            <a:r>
              <a:rPr lang="fr-FR" dirty="0" err="1"/>
              <a:t>would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32Mpix (</a:t>
            </a:r>
            <a:r>
              <a:rPr lang="fr-FR" dirty="0" err="1"/>
              <a:t>like</a:t>
            </a:r>
            <a:r>
              <a:rPr lang="fr-FR" dirty="0"/>
              <a:t> a smartphone)</a:t>
            </a:r>
          </a:p>
          <a:p>
            <a:pPr lvl="2"/>
            <a:r>
              <a:rPr lang="fr-FR" dirty="0" err="1"/>
              <a:t>Limit</a:t>
            </a:r>
            <a:r>
              <a:rPr lang="fr-FR" dirty="0"/>
              <a:t> to images </a:t>
            </a:r>
            <a:r>
              <a:rPr lang="fr-FR" dirty="0" err="1"/>
              <a:t>with</a:t>
            </a:r>
            <a:r>
              <a:rPr lang="fr-FR" dirty="0"/>
              <a:t> </a:t>
            </a:r>
            <a:r>
              <a:rPr lang="fr-FR" dirty="0" err="1"/>
              <a:t>dark</a:t>
            </a:r>
            <a:r>
              <a:rPr lang="fr-FR" dirty="0"/>
              <a:t> </a:t>
            </a:r>
            <a:r>
              <a:rPr lang="fr-FR" dirty="0" err="1"/>
              <a:t>sky</a:t>
            </a:r>
            <a:r>
              <a:rPr lang="fr-FR" dirty="0"/>
              <a:t> (and g/r </a:t>
            </a:r>
            <a:r>
              <a:rPr lang="fr-FR" dirty="0" err="1"/>
              <a:t>filters</a:t>
            </a:r>
            <a:r>
              <a:rPr lang="fr-FR" dirty="0"/>
              <a:t>?) -&gt; </a:t>
            </a:r>
            <a:r>
              <a:rPr lang="fr-FR" dirty="0" err="1"/>
              <a:t>divide</a:t>
            </a:r>
            <a:r>
              <a:rPr lang="fr-FR" dirty="0"/>
              <a:t> data volume to </a:t>
            </a:r>
            <a:r>
              <a:rPr lang="fr-FR" dirty="0" err="1"/>
              <a:t>process</a:t>
            </a:r>
            <a:r>
              <a:rPr lang="fr-FR" dirty="0"/>
              <a:t> by ~5</a:t>
            </a:r>
          </a:p>
          <a:p>
            <a:pPr lvl="1"/>
            <a:r>
              <a:rPr lang="fr-FR" dirty="0"/>
              <a:t>&gt; 40 </a:t>
            </a:r>
            <a:r>
              <a:rPr lang="fr-FR" dirty="0" err="1"/>
              <a:t>Gbytes</a:t>
            </a:r>
            <a:r>
              <a:rPr lang="fr-FR" dirty="0"/>
              <a:t>/night. </a:t>
            </a:r>
            <a:r>
              <a:rPr lang="fr-FR" b="1" dirty="0" err="1"/>
              <a:t>Sustainable</a:t>
            </a:r>
            <a:endParaRPr lang="fr-FR" b="1" dirty="0"/>
          </a:p>
          <a:p>
            <a:r>
              <a:rPr lang="fr-FR" b="1" dirty="0" err="1"/>
              <a:t>Detection</a:t>
            </a:r>
            <a:r>
              <a:rPr lang="fr-FR" b="1" dirty="0"/>
              <a:t> of (</a:t>
            </a:r>
            <a:r>
              <a:rPr lang="fr-FR" b="1" dirty="0" err="1"/>
              <a:t>weakly</a:t>
            </a:r>
            <a:r>
              <a:rPr lang="fr-FR" b="1" dirty="0"/>
              <a:t>) </a:t>
            </a:r>
            <a:r>
              <a:rPr lang="fr-FR" b="1" dirty="0" err="1"/>
              <a:t>overluminous</a:t>
            </a:r>
            <a:r>
              <a:rPr lang="fr-FR" b="1" dirty="0"/>
              <a:t> bands </a:t>
            </a:r>
            <a:r>
              <a:rPr lang="fr-FR" b="1" dirty="0" err="1"/>
              <a:t>extended</a:t>
            </a:r>
            <a:r>
              <a:rPr lang="fr-FR" b="1" dirty="0"/>
              <a:t> on  </a:t>
            </a:r>
            <a:r>
              <a:rPr lang="fr-FR" b="1" dirty="0" err="1"/>
              <a:t>several</a:t>
            </a:r>
            <a:r>
              <a:rPr lang="fr-FR" b="1" dirty="0"/>
              <a:t> </a:t>
            </a:r>
            <a:r>
              <a:rPr lang="fr-FR" b="1" dirty="0" err="1"/>
              <a:t>CCDs</a:t>
            </a:r>
            <a:endParaRPr lang="fr-FR" b="1" dirty="0"/>
          </a:p>
          <a:p>
            <a:pPr lvl="1"/>
            <a:r>
              <a:rPr lang="fr-FR" dirty="0" err="1"/>
              <a:t>Hough</a:t>
            </a:r>
            <a:r>
              <a:rPr lang="fr-FR" dirty="0"/>
              <a:t> </a:t>
            </a:r>
            <a:r>
              <a:rPr lang="fr-FR" dirty="0" err="1"/>
              <a:t>transform</a:t>
            </a:r>
            <a:r>
              <a:rPr lang="fr-FR" dirty="0"/>
              <a:t> on a </a:t>
            </a:r>
            <a:r>
              <a:rPr lang="fr-FR" dirty="0" err="1"/>
              <a:t>merged</a:t>
            </a:r>
            <a:r>
              <a:rPr lang="fr-FR" dirty="0"/>
              <a:t> image; </a:t>
            </a:r>
            <a:r>
              <a:rPr lang="fr-FR" dirty="0" err="1"/>
              <a:t>consider</a:t>
            </a:r>
            <a:r>
              <a:rPr lang="fr-FR" dirty="0"/>
              <a:t> </a:t>
            </a:r>
            <a:r>
              <a:rPr lang="fr-FR" dirty="0" err="1"/>
              <a:t>also</a:t>
            </a:r>
            <a:r>
              <a:rPr lang="fr-FR" dirty="0"/>
              <a:t> </a:t>
            </a:r>
            <a:r>
              <a:rPr lang="fr-FR" dirty="0" err="1"/>
              <a:t>differential</a:t>
            </a:r>
            <a:r>
              <a:rPr lang="fr-FR" dirty="0"/>
              <a:t> </a:t>
            </a:r>
            <a:r>
              <a:rPr lang="fr-FR" dirty="0" err="1"/>
              <a:t>imaging</a:t>
            </a:r>
            <a:endParaRPr lang="fr-FR" dirty="0"/>
          </a:p>
          <a:p>
            <a:pPr lvl="1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7B0A08E-2E6C-BF43-BDF4-1391C54927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Challenges</a:t>
            </a:r>
          </a:p>
        </p:txBody>
      </p:sp>
    </p:spTree>
    <p:extLst>
      <p:ext uri="{BB962C8B-B14F-4D97-AF65-F5344CB8AC3E}">
        <p14:creationId xmlns:p14="http://schemas.microsoft.com/office/powerpoint/2010/main" val="38080634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9C5224-6A6F-4F42-8CCB-F4E9220B7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err="1">
                <a:solidFill>
                  <a:srgbClr val="FF0000"/>
                </a:solidFill>
              </a:rPr>
              <a:t>Going</a:t>
            </a:r>
            <a:r>
              <a:rPr lang="fr-FR" b="1" dirty="0">
                <a:solidFill>
                  <a:srgbClr val="FF0000"/>
                </a:solidFill>
              </a:rPr>
              <a:t> </a:t>
            </a:r>
            <a:r>
              <a:rPr lang="fr-FR" b="1" dirty="0" err="1">
                <a:solidFill>
                  <a:srgbClr val="FF0000"/>
                </a:solidFill>
              </a:rPr>
              <a:t>further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03F342D-E155-3944-ACCF-44B39FE669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765" y="1386108"/>
            <a:ext cx="5961250" cy="5088264"/>
          </a:xfrm>
        </p:spPr>
        <p:txBody>
          <a:bodyPr/>
          <a:lstStyle/>
          <a:p>
            <a:r>
              <a:rPr lang="fr-FR" sz="2400" b="1" dirty="0"/>
              <a:t>More </a:t>
            </a:r>
            <a:r>
              <a:rPr lang="fr-FR" sz="2400" b="1" dirty="0" err="1"/>
              <a:t>detailed</a:t>
            </a:r>
            <a:r>
              <a:rPr lang="fr-FR" sz="2400" b="1" dirty="0"/>
              <a:t> </a:t>
            </a:r>
            <a:r>
              <a:rPr lang="fr-FR" sz="2400" b="1" dirty="0" err="1"/>
              <a:t>feasibility</a:t>
            </a:r>
            <a:r>
              <a:rPr lang="fr-FR" sz="2400" b="1" dirty="0"/>
              <a:t> </a:t>
            </a:r>
            <a:r>
              <a:rPr lang="fr-FR" sz="2400" b="1" dirty="0" err="1"/>
              <a:t>studies</a:t>
            </a:r>
            <a:endParaRPr lang="fr-FR" sz="2400" b="1" dirty="0"/>
          </a:p>
          <a:p>
            <a:pPr lvl="1"/>
            <a:r>
              <a:rPr lang="fr-FR" sz="2000" dirty="0" err="1"/>
              <a:t>Simulate</a:t>
            </a:r>
            <a:r>
              <a:rPr lang="fr-FR" sz="2000" dirty="0"/>
              <a:t> </a:t>
            </a:r>
            <a:r>
              <a:rPr lang="fr-FR" sz="2000" dirty="0" err="1"/>
              <a:t>meteor</a:t>
            </a:r>
            <a:r>
              <a:rPr lang="fr-FR" sz="2000" dirty="0"/>
              <a:t> </a:t>
            </a:r>
            <a:r>
              <a:rPr lang="fr-FR" sz="2000" dirty="0" err="1"/>
              <a:t>tracks</a:t>
            </a:r>
            <a:r>
              <a:rPr lang="fr-FR" sz="2000" dirty="0"/>
              <a:t> on a LSST-type image and </a:t>
            </a:r>
            <a:r>
              <a:rPr lang="fr-FR" sz="2000" dirty="0" err="1"/>
              <a:t>study</a:t>
            </a:r>
            <a:r>
              <a:rPr lang="fr-FR" sz="2000" dirty="0"/>
              <a:t> </a:t>
            </a:r>
            <a:r>
              <a:rPr lang="fr-FR" sz="2000" dirty="0" err="1"/>
              <a:t>detection</a:t>
            </a:r>
            <a:r>
              <a:rPr lang="fr-FR" sz="2000" dirty="0"/>
              <a:t> as a </a:t>
            </a:r>
            <a:r>
              <a:rPr lang="fr-FR" sz="2000" dirty="0" err="1"/>
              <a:t>function</a:t>
            </a:r>
            <a:r>
              <a:rPr lang="fr-FR" sz="2000" dirty="0"/>
              <a:t> of </a:t>
            </a:r>
            <a:r>
              <a:rPr lang="fr-FR" sz="2000" dirty="0" err="1"/>
              <a:t>peak</a:t>
            </a:r>
            <a:r>
              <a:rPr lang="fr-FR" sz="2000" dirty="0"/>
              <a:t> magnitude.</a:t>
            </a:r>
          </a:p>
          <a:p>
            <a:pPr lvl="2"/>
            <a:r>
              <a:rPr lang="fr-FR" sz="1800" dirty="0"/>
              <a:t>Variable light profile</a:t>
            </a:r>
          </a:p>
          <a:p>
            <a:pPr lvl="2"/>
            <a:r>
              <a:rPr lang="fr-FR" sz="1800" dirty="0" err="1"/>
              <a:t>Possibility</a:t>
            </a:r>
            <a:r>
              <a:rPr lang="fr-FR" sz="1800" dirty="0"/>
              <a:t> to </a:t>
            </a:r>
            <a:r>
              <a:rPr lang="fr-FR" sz="1800" dirty="0" err="1"/>
              <a:t>find</a:t>
            </a:r>
            <a:r>
              <a:rPr lang="fr-FR" sz="1800" dirty="0"/>
              <a:t> the </a:t>
            </a:r>
            <a:r>
              <a:rPr lang="fr-FR" sz="1800" dirty="0" err="1"/>
              <a:t>origin</a:t>
            </a:r>
            <a:r>
              <a:rPr lang="fr-FR" sz="1800" dirty="0"/>
              <a:t> (</a:t>
            </a:r>
            <a:r>
              <a:rPr lang="fr-FR" sz="1800" dirty="0" err="1"/>
              <a:t>defocus</a:t>
            </a:r>
            <a:r>
              <a:rPr lang="fr-FR" sz="1800" dirty="0"/>
              <a:t> </a:t>
            </a:r>
            <a:r>
              <a:rPr lang="fr-FR" sz="1800" dirty="0" err="1"/>
              <a:t>increases</a:t>
            </a:r>
            <a:r>
              <a:rPr lang="fr-FR" sz="1800" dirty="0"/>
              <a:t> </a:t>
            </a:r>
            <a:r>
              <a:rPr lang="fr-FR" sz="1800" dirty="0" err="1"/>
              <a:t>with</a:t>
            </a:r>
            <a:r>
              <a:rPr lang="fr-FR" sz="1800" dirty="0"/>
              <a:t> time)</a:t>
            </a:r>
          </a:p>
          <a:p>
            <a:pPr lvl="2"/>
            <a:r>
              <a:rPr lang="fr-FR" sz="1800" dirty="0"/>
              <a:t>Emission </a:t>
            </a:r>
            <a:r>
              <a:rPr lang="fr-FR" sz="1800" dirty="0" err="1"/>
              <a:t>spectrum</a:t>
            </a:r>
            <a:endParaRPr lang="fr-FR" sz="1800" dirty="0"/>
          </a:p>
          <a:p>
            <a:pPr lvl="1"/>
            <a:r>
              <a:rPr lang="fr-FR" sz="2000" dirty="0" err="1"/>
              <a:t>Estimate</a:t>
            </a:r>
            <a:r>
              <a:rPr lang="fr-FR" sz="2000" dirty="0"/>
              <a:t> data management / computation </a:t>
            </a:r>
            <a:r>
              <a:rPr lang="fr-FR" sz="2000" dirty="0" err="1"/>
              <a:t>costs</a:t>
            </a:r>
            <a:endParaRPr lang="fr-FR" sz="2000" dirty="0"/>
          </a:p>
          <a:p>
            <a:pPr lvl="1"/>
            <a:r>
              <a:rPr lang="fr-FR" sz="2000" dirty="0" err="1"/>
              <a:t>Refine</a:t>
            </a:r>
            <a:r>
              <a:rPr lang="fr-FR" sz="2000" dirty="0"/>
              <a:t> </a:t>
            </a:r>
            <a:r>
              <a:rPr lang="fr-FR" sz="2000" dirty="0" err="1"/>
              <a:t>strategy</a:t>
            </a:r>
            <a:r>
              <a:rPr lang="fr-FR" sz="2000" dirty="0"/>
              <a:t>: use </a:t>
            </a:r>
            <a:r>
              <a:rPr lang="fr-FR" sz="2000" dirty="0" err="1"/>
              <a:t>only</a:t>
            </a:r>
            <a:r>
              <a:rPr lang="fr-FR" sz="2000" dirty="0"/>
              <a:t> </a:t>
            </a:r>
            <a:r>
              <a:rPr lang="fr-FR" sz="2000" dirty="0" err="1"/>
              <a:t>darkest</a:t>
            </a:r>
            <a:r>
              <a:rPr lang="fr-FR" sz="2000" dirty="0"/>
              <a:t> </a:t>
            </a:r>
            <a:r>
              <a:rPr lang="fr-FR" sz="2000" dirty="0" err="1"/>
              <a:t>nights</a:t>
            </a:r>
            <a:r>
              <a:rPr lang="fr-FR" sz="2000" dirty="0"/>
              <a:t>, focus on g </a:t>
            </a:r>
            <a:r>
              <a:rPr lang="fr-FR" sz="2000" dirty="0" err="1"/>
              <a:t>filter</a:t>
            </a:r>
            <a:r>
              <a:rPr lang="fr-FR" sz="2000" dirty="0"/>
              <a:t>…</a:t>
            </a:r>
          </a:p>
          <a:p>
            <a:pPr lvl="1"/>
            <a:r>
              <a:rPr lang="fr-FR" sz="2000" dirty="0" err="1"/>
              <a:t>Precursor</a:t>
            </a:r>
            <a:r>
              <a:rPr lang="fr-FR" sz="2000" dirty="0"/>
              <a:t> </a:t>
            </a:r>
            <a:r>
              <a:rPr lang="fr-FR" sz="2000" dirty="0" err="1"/>
              <a:t>studies</a:t>
            </a:r>
            <a:r>
              <a:rPr lang="fr-FR" sz="2000" dirty="0"/>
              <a:t> on </a:t>
            </a:r>
            <a:r>
              <a:rPr lang="fr-FR" sz="2000" dirty="0" err="1"/>
              <a:t>archived</a:t>
            </a:r>
            <a:r>
              <a:rPr lang="fr-FR" sz="2000" dirty="0"/>
              <a:t> images (</a:t>
            </a:r>
            <a:r>
              <a:rPr lang="fr-FR" sz="2000" dirty="0" err="1"/>
              <a:t>PanSTARRS</a:t>
            </a:r>
            <a:r>
              <a:rPr lang="fr-FR" sz="2000" dirty="0"/>
              <a:t>, ZTF… </a:t>
            </a:r>
            <a:r>
              <a:rPr lang="fr-FR" sz="2000" dirty="0" err="1"/>
              <a:t>Any</a:t>
            </a:r>
            <a:r>
              <a:rPr lang="fr-FR" sz="2000" dirty="0"/>
              <a:t> </a:t>
            </a:r>
            <a:r>
              <a:rPr lang="fr-FR" sz="2000" dirty="0" err="1"/>
              <a:t>wide</a:t>
            </a:r>
            <a:r>
              <a:rPr lang="fr-FR" sz="2000" dirty="0"/>
              <a:t> </a:t>
            </a:r>
            <a:r>
              <a:rPr lang="fr-FR" sz="2000" dirty="0" err="1"/>
              <a:t>field</a:t>
            </a:r>
            <a:r>
              <a:rPr lang="fr-FR" sz="2000" dirty="0"/>
              <a:t> camera)</a:t>
            </a:r>
          </a:p>
          <a:p>
            <a:r>
              <a:rPr lang="fr-FR" sz="2000" dirty="0"/>
              <a:t>All </a:t>
            </a:r>
            <a:r>
              <a:rPr lang="fr-FR" sz="2000" dirty="0" err="1"/>
              <a:t>these</a:t>
            </a:r>
            <a:r>
              <a:rPr lang="fr-FR" sz="2000" dirty="0"/>
              <a:t> </a:t>
            </a:r>
            <a:r>
              <a:rPr lang="fr-FR" sz="2000" dirty="0" err="1"/>
              <a:t>studies</a:t>
            </a:r>
            <a:r>
              <a:rPr lang="fr-FR" sz="2000" dirty="0"/>
              <a:t> </a:t>
            </a:r>
            <a:r>
              <a:rPr lang="fr-FR" sz="2000" dirty="0" err="1"/>
              <a:t>mainly</a:t>
            </a:r>
            <a:r>
              <a:rPr lang="fr-FR" sz="2000" dirty="0"/>
              <a:t> </a:t>
            </a:r>
            <a:r>
              <a:rPr lang="fr-FR" sz="2000" dirty="0" err="1"/>
              <a:t>need</a:t>
            </a:r>
            <a:r>
              <a:rPr lang="fr-FR" sz="2000" dirty="0"/>
              <a:t> </a:t>
            </a:r>
            <a:r>
              <a:rPr lang="fr-FR" sz="2000" b="1" dirty="0" err="1"/>
              <a:t>manpower</a:t>
            </a:r>
            <a:r>
              <a:rPr lang="fr-FR" sz="2000" dirty="0"/>
              <a:t> </a:t>
            </a:r>
            <a:r>
              <a:rPr lang="fr-FR" sz="2000" dirty="0" err="1"/>
              <a:t>with</a:t>
            </a:r>
            <a:r>
              <a:rPr lang="fr-FR" sz="2000" dirty="0"/>
              <a:t> </a:t>
            </a:r>
            <a:r>
              <a:rPr lang="fr-FR" sz="2000" dirty="0" err="1"/>
              <a:t>little</a:t>
            </a:r>
            <a:r>
              <a:rPr lang="fr-FR" sz="2000" dirty="0"/>
              <a:t> money </a:t>
            </a:r>
            <a:r>
              <a:rPr lang="fr-FR" sz="2000" dirty="0" err="1"/>
              <a:t>investment</a:t>
            </a:r>
            <a:r>
              <a:rPr lang="fr-FR" sz="2000" dirty="0"/>
              <a:t> but a </a:t>
            </a:r>
            <a:r>
              <a:rPr lang="fr-FR" sz="2000" dirty="0" err="1"/>
              <a:t>limited</a:t>
            </a:r>
            <a:r>
              <a:rPr lang="fr-FR" sz="2000" dirty="0"/>
              <a:t> </a:t>
            </a:r>
            <a:r>
              <a:rPr lang="fr-FR" sz="2000" dirty="0" err="1"/>
              <a:t>computing</a:t>
            </a:r>
            <a:r>
              <a:rPr lang="fr-FR" sz="2000" dirty="0"/>
              <a:t> support</a:t>
            </a:r>
          </a:p>
          <a:p>
            <a:pPr lvl="1"/>
            <a:endParaRPr lang="fr-FR" dirty="0"/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B8B0C2A9-D47C-FE4C-9B08-2ABD95D4498E}"/>
              </a:ext>
            </a:extLst>
          </p:cNvPr>
          <p:cNvGrpSpPr/>
          <p:nvPr/>
        </p:nvGrpSpPr>
        <p:grpSpPr>
          <a:xfrm>
            <a:off x="6341005" y="1386108"/>
            <a:ext cx="2513957" cy="3268717"/>
            <a:chOff x="5314625" y="1219200"/>
            <a:chExt cx="3688697" cy="4796146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28B27E1F-8BD8-904A-B11A-2A3940D0C224}"/>
                </a:ext>
              </a:extLst>
            </p:cNvPr>
            <p:cNvGrpSpPr/>
            <p:nvPr/>
          </p:nvGrpSpPr>
          <p:grpSpPr>
            <a:xfrm>
              <a:off x="5314625" y="2016369"/>
              <a:ext cx="3688697" cy="3741899"/>
              <a:chOff x="6324600" y="3352799"/>
              <a:chExt cx="2438400" cy="2473569"/>
            </a:xfrm>
          </p:grpSpPr>
          <p:grpSp>
            <p:nvGrpSpPr>
              <p:cNvPr id="12" name="Group 18">
                <a:extLst>
                  <a:ext uri="{FF2B5EF4-FFF2-40B4-BE49-F238E27FC236}">
                    <a16:creationId xmlns:a16="http://schemas.microsoft.com/office/drawing/2014/main" id="{838FAFF4-3D33-9A41-97BF-48CA52B57CC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324600" y="3352799"/>
                <a:ext cx="2438400" cy="2473569"/>
                <a:chOff x="1618" y="861"/>
                <a:chExt cx="2795" cy="2798"/>
              </a:xfrm>
            </p:grpSpPr>
            <p:grpSp>
              <p:nvGrpSpPr>
                <p:cNvPr id="14" name="Group 19">
                  <a:extLst>
                    <a:ext uri="{FF2B5EF4-FFF2-40B4-BE49-F238E27FC236}">
                      <a16:creationId xmlns:a16="http://schemas.microsoft.com/office/drawing/2014/main" id="{CDBC1334-B077-854E-A8CC-FE0132D5A19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flipH="1" flipV="1">
                  <a:off x="3853" y="1050"/>
                  <a:ext cx="373" cy="374"/>
                  <a:chOff x="1521" y="2823"/>
                  <a:chExt cx="373" cy="374"/>
                </a:xfrm>
              </p:grpSpPr>
              <p:sp>
                <p:nvSpPr>
                  <p:cNvPr id="263" name="Rectangle 20">
                    <a:extLst>
                      <a:ext uri="{FF2B5EF4-FFF2-40B4-BE49-F238E27FC236}">
                        <a16:creationId xmlns:a16="http://schemas.microsoft.com/office/drawing/2014/main" id="{06F691E2-664C-614D-8C3A-621FCA5E55E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5400000" flipV="1">
                    <a:off x="1520" y="2824"/>
                    <a:ext cx="187" cy="186"/>
                  </a:xfrm>
                  <a:prstGeom prst="rect">
                    <a:avLst/>
                  </a:prstGeom>
                  <a:solidFill>
                    <a:srgbClr val="FFFF99"/>
                  </a:solidFill>
                  <a:ln w="9525" algn="ctr">
                    <a:solidFill>
                      <a:srgbClr val="800080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fr-FR"/>
                  </a:p>
                </p:txBody>
              </p:sp>
              <p:sp>
                <p:nvSpPr>
                  <p:cNvPr id="264" name="Rectangle 21">
                    <a:extLst>
                      <a:ext uri="{FF2B5EF4-FFF2-40B4-BE49-F238E27FC236}">
                        <a16:creationId xmlns:a16="http://schemas.microsoft.com/office/drawing/2014/main" id="{60B65D95-26E7-C04C-9C89-FD5560760BF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1707" y="3010"/>
                    <a:ext cx="187" cy="187"/>
                  </a:xfrm>
                  <a:prstGeom prst="rect">
                    <a:avLst/>
                  </a:prstGeom>
                  <a:solidFill>
                    <a:srgbClr val="FFFF99"/>
                  </a:solidFill>
                  <a:ln w="9525" algn="ctr">
                    <a:solidFill>
                      <a:srgbClr val="800080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fr-FR"/>
                  </a:p>
                </p:txBody>
              </p:sp>
              <p:sp>
                <p:nvSpPr>
                  <p:cNvPr id="265" name="Rectangle 22">
                    <a:extLst>
                      <a:ext uri="{FF2B5EF4-FFF2-40B4-BE49-F238E27FC236}">
                        <a16:creationId xmlns:a16="http://schemas.microsoft.com/office/drawing/2014/main" id="{18C68127-9D1F-BB43-8C4A-4A6A5638FEF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5400000" flipH="1">
                    <a:off x="1707" y="2823"/>
                    <a:ext cx="187" cy="187"/>
                  </a:xfrm>
                  <a:prstGeom prst="rect">
                    <a:avLst/>
                  </a:prstGeom>
                  <a:solidFill>
                    <a:srgbClr val="99FF99"/>
                  </a:solidFill>
                  <a:ln w="9525" algn="ctr">
                    <a:solidFill>
                      <a:srgbClr val="008000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fr-FR"/>
                  </a:p>
                </p:txBody>
              </p:sp>
            </p:grpSp>
            <p:grpSp>
              <p:nvGrpSpPr>
                <p:cNvPr id="15" name="Group 23">
                  <a:extLst>
                    <a:ext uri="{FF2B5EF4-FFF2-40B4-BE49-F238E27FC236}">
                      <a16:creationId xmlns:a16="http://schemas.microsoft.com/office/drawing/2014/main" id="{350ACB2E-2333-0E41-B42D-20BD2F251CE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flipH="1">
                  <a:off x="3851" y="3099"/>
                  <a:ext cx="373" cy="374"/>
                  <a:chOff x="1521" y="2823"/>
                  <a:chExt cx="373" cy="374"/>
                </a:xfrm>
              </p:grpSpPr>
              <p:sp>
                <p:nvSpPr>
                  <p:cNvPr id="260" name="Rectangle 24">
                    <a:extLst>
                      <a:ext uri="{FF2B5EF4-FFF2-40B4-BE49-F238E27FC236}">
                        <a16:creationId xmlns:a16="http://schemas.microsoft.com/office/drawing/2014/main" id="{A5BE7887-2564-6A46-9C2D-E0A2EFAE59B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1520" y="2824"/>
                    <a:ext cx="187" cy="186"/>
                  </a:xfrm>
                  <a:prstGeom prst="rect">
                    <a:avLst/>
                  </a:prstGeom>
                  <a:solidFill>
                    <a:srgbClr val="FFFF99"/>
                  </a:solidFill>
                  <a:ln w="9525" algn="ctr">
                    <a:solidFill>
                      <a:srgbClr val="800080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fr-FR"/>
                  </a:p>
                </p:txBody>
              </p:sp>
              <p:sp>
                <p:nvSpPr>
                  <p:cNvPr id="261" name="Rectangle 25">
                    <a:extLst>
                      <a:ext uri="{FF2B5EF4-FFF2-40B4-BE49-F238E27FC236}">
                        <a16:creationId xmlns:a16="http://schemas.microsoft.com/office/drawing/2014/main" id="{3BFB3BDC-8476-EF49-AE8A-90091555EAE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1707" y="3010"/>
                    <a:ext cx="187" cy="187"/>
                  </a:xfrm>
                  <a:prstGeom prst="rect">
                    <a:avLst/>
                  </a:prstGeom>
                  <a:solidFill>
                    <a:srgbClr val="FFFF99"/>
                  </a:solidFill>
                  <a:ln w="9525" algn="ctr">
                    <a:solidFill>
                      <a:srgbClr val="800080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fr-FR"/>
                  </a:p>
                </p:txBody>
              </p:sp>
              <p:sp>
                <p:nvSpPr>
                  <p:cNvPr id="262" name="Rectangle 26">
                    <a:extLst>
                      <a:ext uri="{FF2B5EF4-FFF2-40B4-BE49-F238E27FC236}">
                        <a16:creationId xmlns:a16="http://schemas.microsoft.com/office/drawing/2014/main" id="{9F508C09-B9E9-994B-96D3-56CE4FA5D88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5400000" flipH="1">
                    <a:off x="1707" y="2823"/>
                    <a:ext cx="187" cy="187"/>
                  </a:xfrm>
                  <a:prstGeom prst="rect">
                    <a:avLst/>
                  </a:prstGeom>
                  <a:solidFill>
                    <a:srgbClr val="99FF99"/>
                  </a:solidFill>
                  <a:ln w="9525" algn="ctr">
                    <a:solidFill>
                      <a:srgbClr val="008000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fr-FR"/>
                  </a:p>
                </p:txBody>
              </p:sp>
            </p:grpSp>
            <p:grpSp>
              <p:nvGrpSpPr>
                <p:cNvPr id="16" name="Group 27">
                  <a:extLst>
                    <a:ext uri="{FF2B5EF4-FFF2-40B4-BE49-F238E27FC236}">
                      <a16:creationId xmlns:a16="http://schemas.microsoft.com/office/drawing/2014/main" id="{1A05439D-B9A6-9E48-A260-67723E9AA96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805" y="1048"/>
                  <a:ext cx="374" cy="373"/>
                  <a:chOff x="1713" y="820"/>
                  <a:chExt cx="374" cy="373"/>
                </a:xfrm>
              </p:grpSpPr>
              <p:sp>
                <p:nvSpPr>
                  <p:cNvPr id="257" name="Rectangle 28">
                    <a:extLst>
                      <a:ext uri="{FF2B5EF4-FFF2-40B4-BE49-F238E27FC236}">
                        <a16:creationId xmlns:a16="http://schemas.microsoft.com/office/drawing/2014/main" id="{F2CD51DC-F5ED-5C42-9C55-18594997AA5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900" y="820"/>
                    <a:ext cx="187" cy="186"/>
                  </a:xfrm>
                  <a:prstGeom prst="rect">
                    <a:avLst/>
                  </a:prstGeom>
                  <a:solidFill>
                    <a:srgbClr val="FFFF99"/>
                  </a:solidFill>
                  <a:ln w="9525" algn="ctr">
                    <a:solidFill>
                      <a:srgbClr val="800080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fr-FR"/>
                  </a:p>
                </p:txBody>
              </p:sp>
              <p:sp>
                <p:nvSpPr>
                  <p:cNvPr id="258" name="Rectangle 29">
                    <a:extLst>
                      <a:ext uri="{FF2B5EF4-FFF2-40B4-BE49-F238E27FC236}">
                        <a16:creationId xmlns:a16="http://schemas.microsoft.com/office/drawing/2014/main" id="{B2EE6A9E-C274-ED48-B491-E795C28A98D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713" y="1006"/>
                    <a:ext cx="187" cy="187"/>
                  </a:xfrm>
                  <a:prstGeom prst="rect">
                    <a:avLst/>
                  </a:prstGeom>
                  <a:solidFill>
                    <a:srgbClr val="FFFF99"/>
                  </a:solidFill>
                  <a:ln w="9525" algn="ctr">
                    <a:solidFill>
                      <a:srgbClr val="800080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fr-FR"/>
                  </a:p>
                </p:txBody>
              </p:sp>
              <p:sp>
                <p:nvSpPr>
                  <p:cNvPr id="259" name="Rectangle 30">
                    <a:extLst>
                      <a:ext uri="{FF2B5EF4-FFF2-40B4-BE49-F238E27FC236}">
                        <a16:creationId xmlns:a16="http://schemas.microsoft.com/office/drawing/2014/main" id="{806CD666-11F6-5747-A797-ED7C9D4EABC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900" y="1006"/>
                    <a:ext cx="187" cy="187"/>
                  </a:xfrm>
                  <a:prstGeom prst="rect">
                    <a:avLst/>
                  </a:prstGeom>
                  <a:solidFill>
                    <a:srgbClr val="99FF99"/>
                  </a:solidFill>
                  <a:ln w="9525" algn="ctr">
                    <a:solidFill>
                      <a:srgbClr val="008000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fr-FR"/>
                  </a:p>
                </p:txBody>
              </p:sp>
            </p:grpSp>
            <p:grpSp>
              <p:nvGrpSpPr>
                <p:cNvPr id="17" name="Group 31">
                  <a:extLst>
                    <a:ext uri="{FF2B5EF4-FFF2-40B4-BE49-F238E27FC236}">
                      <a16:creationId xmlns:a16="http://schemas.microsoft.com/office/drawing/2014/main" id="{A5E97BD3-0023-634D-893C-CD9A3124C08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805" y="3097"/>
                  <a:ext cx="373" cy="374"/>
                  <a:chOff x="1521" y="2823"/>
                  <a:chExt cx="373" cy="374"/>
                </a:xfrm>
              </p:grpSpPr>
              <p:sp>
                <p:nvSpPr>
                  <p:cNvPr id="254" name="Rectangle 32">
                    <a:extLst>
                      <a:ext uri="{FF2B5EF4-FFF2-40B4-BE49-F238E27FC236}">
                        <a16:creationId xmlns:a16="http://schemas.microsoft.com/office/drawing/2014/main" id="{96DC084A-A45D-1940-8F8E-0A8374C17DD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1520" y="2824"/>
                    <a:ext cx="187" cy="186"/>
                  </a:xfrm>
                  <a:prstGeom prst="rect">
                    <a:avLst/>
                  </a:prstGeom>
                  <a:solidFill>
                    <a:srgbClr val="FFFF99"/>
                  </a:solidFill>
                  <a:ln w="9525" algn="ctr">
                    <a:solidFill>
                      <a:srgbClr val="800080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fr-FR"/>
                  </a:p>
                </p:txBody>
              </p:sp>
              <p:sp>
                <p:nvSpPr>
                  <p:cNvPr id="255" name="Rectangle 33">
                    <a:extLst>
                      <a:ext uri="{FF2B5EF4-FFF2-40B4-BE49-F238E27FC236}">
                        <a16:creationId xmlns:a16="http://schemas.microsoft.com/office/drawing/2014/main" id="{7941A757-58FD-E442-BC0F-E98A310FFC7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1707" y="3010"/>
                    <a:ext cx="187" cy="187"/>
                  </a:xfrm>
                  <a:prstGeom prst="rect">
                    <a:avLst/>
                  </a:prstGeom>
                  <a:solidFill>
                    <a:srgbClr val="FFFF99"/>
                  </a:solidFill>
                  <a:ln w="9525" algn="ctr">
                    <a:solidFill>
                      <a:srgbClr val="800080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fr-FR"/>
                  </a:p>
                </p:txBody>
              </p:sp>
              <p:sp>
                <p:nvSpPr>
                  <p:cNvPr id="256" name="Rectangle 34">
                    <a:extLst>
                      <a:ext uri="{FF2B5EF4-FFF2-40B4-BE49-F238E27FC236}">
                        <a16:creationId xmlns:a16="http://schemas.microsoft.com/office/drawing/2014/main" id="{F73B9318-1E27-7447-86EA-416FEBFC793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1707" y="2823"/>
                    <a:ext cx="187" cy="187"/>
                  </a:xfrm>
                  <a:prstGeom prst="rect">
                    <a:avLst/>
                  </a:prstGeom>
                  <a:solidFill>
                    <a:srgbClr val="99FF99"/>
                  </a:solidFill>
                  <a:ln w="9525" algn="ctr">
                    <a:solidFill>
                      <a:srgbClr val="008000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fr-FR"/>
                  </a:p>
                </p:txBody>
              </p:sp>
            </p:grpSp>
            <p:grpSp>
              <p:nvGrpSpPr>
                <p:cNvPr id="18" name="Group 35">
                  <a:extLst>
                    <a:ext uri="{FF2B5EF4-FFF2-40B4-BE49-F238E27FC236}">
                      <a16:creationId xmlns:a16="http://schemas.microsoft.com/office/drawing/2014/main" id="{70431D90-8909-C247-B764-64803AA2C66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736" y="861"/>
                  <a:ext cx="561" cy="2796"/>
                  <a:chOff x="2736" y="861"/>
                  <a:chExt cx="561" cy="2796"/>
                </a:xfrm>
              </p:grpSpPr>
              <p:grpSp>
                <p:nvGrpSpPr>
                  <p:cNvPr id="199" name="Group 36">
                    <a:extLst>
                      <a:ext uri="{FF2B5EF4-FFF2-40B4-BE49-F238E27FC236}">
                        <a16:creationId xmlns:a16="http://schemas.microsoft.com/office/drawing/2014/main" id="{FD9C679C-D7A6-9E43-BD01-814F551C5A04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736" y="861"/>
                    <a:ext cx="561" cy="560"/>
                    <a:chOff x="2552" y="1797"/>
                    <a:chExt cx="561" cy="560"/>
                  </a:xfrm>
                </p:grpSpPr>
                <p:sp>
                  <p:nvSpPr>
                    <p:cNvPr id="244" name="Rectangle 37">
                      <a:extLst>
                        <a:ext uri="{FF2B5EF4-FFF2-40B4-BE49-F238E27FC236}">
                          <a16:creationId xmlns:a16="http://schemas.microsoft.com/office/drawing/2014/main" id="{865A94EB-5AF8-E343-828C-765DAFE1611F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45" name="Rectangle 38">
                      <a:extLst>
                        <a:ext uri="{FF2B5EF4-FFF2-40B4-BE49-F238E27FC236}">
                          <a16:creationId xmlns:a16="http://schemas.microsoft.com/office/drawing/2014/main" id="{A013CDFE-14FD-A146-8D7D-7001456DC7E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46" name="Rectangle 39">
                      <a:extLst>
                        <a:ext uri="{FF2B5EF4-FFF2-40B4-BE49-F238E27FC236}">
                          <a16:creationId xmlns:a16="http://schemas.microsoft.com/office/drawing/2014/main" id="{69FE000B-BEE8-2A41-B575-5CCD354CDEB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47" name="Rectangle 40">
                      <a:extLst>
                        <a:ext uri="{FF2B5EF4-FFF2-40B4-BE49-F238E27FC236}">
                          <a16:creationId xmlns:a16="http://schemas.microsoft.com/office/drawing/2014/main" id="{658D40BE-519C-E34A-AA2A-43D51D178251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48" name="Rectangle 41">
                      <a:extLst>
                        <a:ext uri="{FF2B5EF4-FFF2-40B4-BE49-F238E27FC236}">
                          <a16:creationId xmlns:a16="http://schemas.microsoft.com/office/drawing/2014/main" id="{92A06CE1-99D0-6D4E-A81B-0052C1A68D1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49" name="Rectangle 42">
                      <a:extLst>
                        <a:ext uri="{FF2B5EF4-FFF2-40B4-BE49-F238E27FC236}">
                          <a16:creationId xmlns:a16="http://schemas.microsoft.com/office/drawing/2014/main" id="{F903A577-5033-BC44-9D67-6D5AD06F4510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50" name="Rectangle 43">
                      <a:extLst>
                        <a:ext uri="{FF2B5EF4-FFF2-40B4-BE49-F238E27FC236}">
                          <a16:creationId xmlns:a16="http://schemas.microsoft.com/office/drawing/2014/main" id="{2D864214-A424-C94F-B2E2-A09D04DFEB07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51" name="Rectangle 44">
                      <a:extLst>
                        <a:ext uri="{FF2B5EF4-FFF2-40B4-BE49-F238E27FC236}">
                          <a16:creationId xmlns:a16="http://schemas.microsoft.com/office/drawing/2014/main" id="{5CBBF625-D44A-514A-9836-72E47E2751CE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52" name="Rectangle 45">
                      <a:extLst>
                        <a:ext uri="{FF2B5EF4-FFF2-40B4-BE49-F238E27FC236}">
                          <a16:creationId xmlns:a16="http://schemas.microsoft.com/office/drawing/2014/main" id="{9EC74F06-A1B1-204E-8B87-80319EDE5370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53" name="Rectangle 46">
                      <a:extLst>
                        <a:ext uri="{FF2B5EF4-FFF2-40B4-BE49-F238E27FC236}">
                          <a16:creationId xmlns:a16="http://schemas.microsoft.com/office/drawing/2014/main" id="{FBA91693-0B66-DF4E-B287-02F916244A3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561" cy="560"/>
                    </a:xfrm>
                    <a:prstGeom prst="rect">
                      <a:avLst/>
                    </a:prstGeom>
                    <a:noFill/>
                    <a:ln w="19050">
                      <a:solidFill>
                        <a:srgbClr val="CC000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</p:grpSp>
              <p:grpSp>
                <p:nvGrpSpPr>
                  <p:cNvPr id="200" name="Group 47">
                    <a:extLst>
                      <a:ext uri="{FF2B5EF4-FFF2-40B4-BE49-F238E27FC236}">
                        <a16:creationId xmlns:a16="http://schemas.microsoft.com/office/drawing/2014/main" id="{FD9E2632-1961-834A-8377-6B6E3AAA3578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736" y="1421"/>
                    <a:ext cx="561" cy="560"/>
                    <a:chOff x="2552" y="1797"/>
                    <a:chExt cx="561" cy="560"/>
                  </a:xfrm>
                </p:grpSpPr>
                <p:sp>
                  <p:nvSpPr>
                    <p:cNvPr id="234" name="Rectangle 48">
                      <a:extLst>
                        <a:ext uri="{FF2B5EF4-FFF2-40B4-BE49-F238E27FC236}">
                          <a16:creationId xmlns:a16="http://schemas.microsoft.com/office/drawing/2014/main" id="{F066BED8-8451-C549-AB62-C3A42DFA591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35" name="Rectangle 49">
                      <a:extLst>
                        <a:ext uri="{FF2B5EF4-FFF2-40B4-BE49-F238E27FC236}">
                          <a16:creationId xmlns:a16="http://schemas.microsoft.com/office/drawing/2014/main" id="{1D0A0252-55E2-1245-9805-98B8CC6EC369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36" name="Rectangle 50">
                      <a:extLst>
                        <a:ext uri="{FF2B5EF4-FFF2-40B4-BE49-F238E27FC236}">
                          <a16:creationId xmlns:a16="http://schemas.microsoft.com/office/drawing/2014/main" id="{0A15CA31-D57F-5842-983D-4DC14FC0E17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37" name="Rectangle 51">
                      <a:extLst>
                        <a:ext uri="{FF2B5EF4-FFF2-40B4-BE49-F238E27FC236}">
                          <a16:creationId xmlns:a16="http://schemas.microsoft.com/office/drawing/2014/main" id="{27BB5CB2-4733-FB4A-893C-8A8AF77D6E77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38" name="Rectangle 52">
                      <a:extLst>
                        <a:ext uri="{FF2B5EF4-FFF2-40B4-BE49-F238E27FC236}">
                          <a16:creationId xmlns:a16="http://schemas.microsoft.com/office/drawing/2014/main" id="{A58980A3-9425-2F45-8743-5B089A0EDB0F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39" name="Rectangle 53">
                      <a:extLst>
                        <a:ext uri="{FF2B5EF4-FFF2-40B4-BE49-F238E27FC236}">
                          <a16:creationId xmlns:a16="http://schemas.microsoft.com/office/drawing/2014/main" id="{120FA9E1-E244-D540-B87E-5F95293E4477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40" name="Rectangle 54">
                      <a:extLst>
                        <a:ext uri="{FF2B5EF4-FFF2-40B4-BE49-F238E27FC236}">
                          <a16:creationId xmlns:a16="http://schemas.microsoft.com/office/drawing/2014/main" id="{8491EAB7-2D18-E341-B38A-35136CE1744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41" name="Rectangle 55">
                      <a:extLst>
                        <a:ext uri="{FF2B5EF4-FFF2-40B4-BE49-F238E27FC236}">
                          <a16:creationId xmlns:a16="http://schemas.microsoft.com/office/drawing/2014/main" id="{85B9B83E-E7DB-B84C-9CEF-EB195FEC31DF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42" name="Rectangle 56">
                      <a:extLst>
                        <a:ext uri="{FF2B5EF4-FFF2-40B4-BE49-F238E27FC236}">
                          <a16:creationId xmlns:a16="http://schemas.microsoft.com/office/drawing/2014/main" id="{AE727F1A-A1CE-9448-86F9-9914128A49C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43" name="Rectangle 57">
                      <a:extLst>
                        <a:ext uri="{FF2B5EF4-FFF2-40B4-BE49-F238E27FC236}">
                          <a16:creationId xmlns:a16="http://schemas.microsoft.com/office/drawing/2014/main" id="{40E7CA98-3FC2-054B-A150-62D239B9AFC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561" cy="560"/>
                    </a:xfrm>
                    <a:prstGeom prst="rect">
                      <a:avLst/>
                    </a:prstGeom>
                    <a:noFill/>
                    <a:ln w="19050">
                      <a:solidFill>
                        <a:srgbClr val="CC000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</p:grpSp>
              <p:grpSp>
                <p:nvGrpSpPr>
                  <p:cNvPr id="201" name="Group 58">
                    <a:extLst>
                      <a:ext uri="{FF2B5EF4-FFF2-40B4-BE49-F238E27FC236}">
                        <a16:creationId xmlns:a16="http://schemas.microsoft.com/office/drawing/2014/main" id="{BF0A820C-2B43-B348-BDFB-05C982E33595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736" y="1981"/>
                    <a:ext cx="561" cy="560"/>
                    <a:chOff x="2552" y="1797"/>
                    <a:chExt cx="561" cy="560"/>
                  </a:xfrm>
                </p:grpSpPr>
                <p:sp>
                  <p:nvSpPr>
                    <p:cNvPr id="224" name="Rectangle 59">
                      <a:extLst>
                        <a:ext uri="{FF2B5EF4-FFF2-40B4-BE49-F238E27FC236}">
                          <a16:creationId xmlns:a16="http://schemas.microsoft.com/office/drawing/2014/main" id="{D80F22F9-0763-2047-B152-5697211A8EA6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25" name="Rectangle 60">
                      <a:extLst>
                        <a:ext uri="{FF2B5EF4-FFF2-40B4-BE49-F238E27FC236}">
                          <a16:creationId xmlns:a16="http://schemas.microsoft.com/office/drawing/2014/main" id="{713112EE-3BCD-EC4E-950A-46C8C6571A27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26" name="Rectangle 61">
                      <a:extLst>
                        <a:ext uri="{FF2B5EF4-FFF2-40B4-BE49-F238E27FC236}">
                          <a16:creationId xmlns:a16="http://schemas.microsoft.com/office/drawing/2014/main" id="{596F3B24-4B69-C241-B0DD-EAD6670CD68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27" name="Rectangle 62">
                      <a:extLst>
                        <a:ext uri="{FF2B5EF4-FFF2-40B4-BE49-F238E27FC236}">
                          <a16:creationId xmlns:a16="http://schemas.microsoft.com/office/drawing/2014/main" id="{3B1FE0EA-25E2-F743-9CEA-0AD2E46ABFB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28" name="Rectangle 63">
                      <a:extLst>
                        <a:ext uri="{FF2B5EF4-FFF2-40B4-BE49-F238E27FC236}">
                          <a16:creationId xmlns:a16="http://schemas.microsoft.com/office/drawing/2014/main" id="{294E160E-A638-FC49-B142-EB281FC9DEF8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29" name="Rectangle 64">
                      <a:extLst>
                        <a:ext uri="{FF2B5EF4-FFF2-40B4-BE49-F238E27FC236}">
                          <a16:creationId xmlns:a16="http://schemas.microsoft.com/office/drawing/2014/main" id="{9CBFABDE-93BD-F846-A342-D8202F294D5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30" name="Rectangle 65">
                      <a:extLst>
                        <a:ext uri="{FF2B5EF4-FFF2-40B4-BE49-F238E27FC236}">
                          <a16:creationId xmlns:a16="http://schemas.microsoft.com/office/drawing/2014/main" id="{B3C3E6CB-E4AA-DF4B-ADB4-2B971FCBB4FF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31" name="Rectangle 66">
                      <a:extLst>
                        <a:ext uri="{FF2B5EF4-FFF2-40B4-BE49-F238E27FC236}">
                          <a16:creationId xmlns:a16="http://schemas.microsoft.com/office/drawing/2014/main" id="{8604F9A2-C28D-2D4A-A2FC-A0801B833D9C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32" name="Rectangle 67">
                      <a:extLst>
                        <a:ext uri="{FF2B5EF4-FFF2-40B4-BE49-F238E27FC236}">
                          <a16:creationId xmlns:a16="http://schemas.microsoft.com/office/drawing/2014/main" id="{C2DB8740-0062-4D49-9D8F-C3470A133339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33" name="Rectangle 68">
                      <a:extLst>
                        <a:ext uri="{FF2B5EF4-FFF2-40B4-BE49-F238E27FC236}">
                          <a16:creationId xmlns:a16="http://schemas.microsoft.com/office/drawing/2014/main" id="{7C63B54D-0580-3C47-8A10-7201ABB3381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561" cy="560"/>
                    </a:xfrm>
                    <a:prstGeom prst="rect">
                      <a:avLst/>
                    </a:prstGeom>
                    <a:noFill/>
                    <a:ln w="19050">
                      <a:solidFill>
                        <a:srgbClr val="CC000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</p:grpSp>
              <p:grpSp>
                <p:nvGrpSpPr>
                  <p:cNvPr id="202" name="Group 69">
                    <a:extLst>
                      <a:ext uri="{FF2B5EF4-FFF2-40B4-BE49-F238E27FC236}">
                        <a16:creationId xmlns:a16="http://schemas.microsoft.com/office/drawing/2014/main" id="{00FE2AF1-2B19-8F49-AC2A-3F4D34A639E3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736" y="2541"/>
                    <a:ext cx="561" cy="560"/>
                    <a:chOff x="2552" y="1797"/>
                    <a:chExt cx="561" cy="560"/>
                  </a:xfrm>
                </p:grpSpPr>
                <p:sp>
                  <p:nvSpPr>
                    <p:cNvPr id="214" name="Rectangle 70">
                      <a:extLst>
                        <a:ext uri="{FF2B5EF4-FFF2-40B4-BE49-F238E27FC236}">
                          <a16:creationId xmlns:a16="http://schemas.microsoft.com/office/drawing/2014/main" id="{1535BBA6-98B0-664F-949E-7036212ABD0B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15" name="Rectangle 71">
                      <a:extLst>
                        <a:ext uri="{FF2B5EF4-FFF2-40B4-BE49-F238E27FC236}">
                          <a16:creationId xmlns:a16="http://schemas.microsoft.com/office/drawing/2014/main" id="{F982EBCE-9FD7-4247-801C-A8C57E148651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16" name="Rectangle 72">
                      <a:extLst>
                        <a:ext uri="{FF2B5EF4-FFF2-40B4-BE49-F238E27FC236}">
                          <a16:creationId xmlns:a16="http://schemas.microsoft.com/office/drawing/2014/main" id="{3EA9BDA1-7A59-ED4C-BF02-895ECCAC6AAC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17" name="Rectangle 73">
                      <a:extLst>
                        <a:ext uri="{FF2B5EF4-FFF2-40B4-BE49-F238E27FC236}">
                          <a16:creationId xmlns:a16="http://schemas.microsoft.com/office/drawing/2014/main" id="{A1670005-D8F8-0A45-A1DB-408B3F612D49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18" name="Rectangle 74">
                      <a:extLst>
                        <a:ext uri="{FF2B5EF4-FFF2-40B4-BE49-F238E27FC236}">
                          <a16:creationId xmlns:a16="http://schemas.microsoft.com/office/drawing/2014/main" id="{713FC04A-4D55-7444-9B25-EFD41D6CDD1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19" name="Rectangle 75">
                      <a:extLst>
                        <a:ext uri="{FF2B5EF4-FFF2-40B4-BE49-F238E27FC236}">
                          <a16:creationId xmlns:a16="http://schemas.microsoft.com/office/drawing/2014/main" id="{1BBD4EB2-B6BD-5048-9EB9-CA84DE5DA7A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20" name="Rectangle 76">
                      <a:extLst>
                        <a:ext uri="{FF2B5EF4-FFF2-40B4-BE49-F238E27FC236}">
                          <a16:creationId xmlns:a16="http://schemas.microsoft.com/office/drawing/2014/main" id="{FFFFA5AC-25F1-094F-AF34-F6F86FABFB31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21" name="Rectangle 77">
                      <a:extLst>
                        <a:ext uri="{FF2B5EF4-FFF2-40B4-BE49-F238E27FC236}">
                          <a16:creationId xmlns:a16="http://schemas.microsoft.com/office/drawing/2014/main" id="{6BD8FB8A-C8FA-694C-839D-5E2A0D394E27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22" name="Rectangle 78">
                      <a:extLst>
                        <a:ext uri="{FF2B5EF4-FFF2-40B4-BE49-F238E27FC236}">
                          <a16:creationId xmlns:a16="http://schemas.microsoft.com/office/drawing/2014/main" id="{FA7667C3-567C-9146-8693-E278024547E0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23" name="Rectangle 79">
                      <a:extLst>
                        <a:ext uri="{FF2B5EF4-FFF2-40B4-BE49-F238E27FC236}">
                          <a16:creationId xmlns:a16="http://schemas.microsoft.com/office/drawing/2014/main" id="{F3958479-0F40-644F-B122-6350441ED8CE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561" cy="560"/>
                    </a:xfrm>
                    <a:prstGeom prst="rect">
                      <a:avLst/>
                    </a:prstGeom>
                    <a:noFill/>
                    <a:ln w="19050">
                      <a:solidFill>
                        <a:srgbClr val="CC000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</p:grpSp>
              <p:grpSp>
                <p:nvGrpSpPr>
                  <p:cNvPr id="203" name="Group 80">
                    <a:extLst>
                      <a:ext uri="{FF2B5EF4-FFF2-40B4-BE49-F238E27FC236}">
                        <a16:creationId xmlns:a16="http://schemas.microsoft.com/office/drawing/2014/main" id="{5467042E-0A41-B14D-8E34-0A18BA04ADFB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736" y="3097"/>
                    <a:ext cx="561" cy="560"/>
                    <a:chOff x="2552" y="1797"/>
                    <a:chExt cx="561" cy="560"/>
                  </a:xfrm>
                </p:grpSpPr>
                <p:sp>
                  <p:nvSpPr>
                    <p:cNvPr id="204" name="Rectangle 81">
                      <a:extLst>
                        <a:ext uri="{FF2B5EF4-FFF2-40B4-BE49-F238E27FC236}">
                          <a16:creationId xmlns:a16="http://schemas.microsoft.com/office/drawing/2014/main" id="{ED12B776-1CAF-224D-B3D2-CF3DAD16FF9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05" name="Rectangle 82">
                      <a:extLst>
                        <a:ext uri="{FF2B5EF4-FFF2-40B4-BE49-F238E27FC236}">
                          <a16:creationId xmlns:a16="http://schemas.microsoft.com/office/drawing/2014/main" id="{7F6D3421-0243-1647-8C1A-F2C22C088A6F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06" name="Rectangle 83">
                      <a:extLst>
                        <a:ext uri="{FF2B5EF4-FFF2-40B4-BE49-F238E27FC236}">
                          <a16:creationId xmlns:a16="http://schemas.microsoft.com/office/drawing/2014/main" id="{78B04A54-14A4-6240-A00E-6ED12A982C98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07" name="Rectangle 84">
                      <a:extLst>
                        <a:ext uri="{FF2B5EF4-FFF2-40B4-BE49-F238E27FC236}">
                          <a16:creationId xmlns:a16="http://schemas.microsoft.com/office/drawing/2014/main" id="{BB18DD11-B0A6-E643-AC33-E2B79D0FEB5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08" name="Rectangle 85">
                      <a:extLst>
                        <a:ext uri="{FF2B5EF4-FFF2-40B4-BE49-F238E27FC236}">
                          <a16:creationId xmlns:a16="http://schemas.microsoft.com/office/drawing/2014/main" id="{16070635-3FF4-C148-9B39-5BAC7B313C1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09" name="Rectangle 86">
                      <a:extLst>
                        <a:ext uri="{FF2B5EF4-FFF2-40B4-BE49-F238E27FC236}">
                          <a16:creationId xmlns:a16="http://schemas.microsoft.com/office/drawing/2014/main" id="{5A445A50-BF48-B940-8483-345AAF6EB1F7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10" name="Rectangle 87">
                      <a:extLst>
                        <a:ext uri="{FF2B5EF4-FFF2-40B4-BE49-F238E27FC236}">
                          <a16:creationId xmlns:a16="http://schemas.microsoft.com/office/drawing/2014/main" id="{95324666-264B-974B-9B2B-B2AB38A41DE1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11" name="Rectangle 88">
                      <a:extLst>
                        <a:ext uri="{FF2B5EF4-FFF2-40B4-BE49-F238E27FC236}">
                          <a16:creationId xmlns:a16="http://schemas.microsoft.com/office/drawing/2014/main" id="{DBB0EC17-5195-4449-8767-2BEDB3E5A98B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12" name="Rectangle 89">
                      <a:extLst>
                        <a:ext uri="{FF2B5EF4-FFF2-40B4-BE49-F238E27FC236}">
                          <a16:creationId xmlns:a16="http://schemas.microsoft.com/office/drawing/2014/main" id="{C033240E-A464-164A-ACBE-255CFC2F13C1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13" name="Rectangle 90">
                      <a:extLst>
                        <a:ext uri="{FF2B5EF4-FFF2-40B4-BE49-F238E27FC236}">
                          <a16:creationId xmlns:a16="http://schemas.microsoft.com/office/drawing/2014/main" id="{93FBEC5E-8AE7-0546-86EE-7338B8609F4F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561" cy="560"/>
                    </a:xfrm>
                    <a:prstGeom prst="rect">
                      <a:avLst/>
                    </a:prstGeom>
                    <a:noFill/>
                    <a:ln w="19050">
                      <a:solidFill>
                        <a:srgbClr val="CC000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</p:grpSp>
            </p:grpSp>
            <p:grpSp>
              <p:nvGrpSpPr>
                <p:cNvPr id="19" name="Group 91">
                  <a:extLst>
                    <a:ext uri="{FF2B5EF4-FFF2-40B4-BE49-F238E27FC236}">
                      <a16:creationId xmlns:a16="http://schemas.microsoft.com/office/drawing/2014/main" id="{75859401-7A24-DE44-BB93-27A91B6FA49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293" y="863"/>
                  <a:ext cx="561" cy="2796"/>
                  <a:chOff x="2736" y="861"/>
                  <a:chExt cx="561" cy="2796"/>
                </a:xfrm>
              </p:grpSpPr>
              <p:grpSp>
                <p:nvGrpSpPr>
                  <p:cNvPr id="144" name="Group 92">
                    <a:extLst>
                      <a:ext uri="{FF2B5EF4-FFF2-40B4-BE49-F238E27FC236}">
                        <a16:creationId xmlns:a16="http://schemas.microsoft.com/office/drawing/2014/main" id="{E1C0A1E5-092B-764A-9052-D879C5755318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736" y="861"/>
                    <a:ext cx="561" cy="560"/>
                    <a:chOff x="2552" y="1797"/>
                    <a:chExt cx="561" cy="560"/>
                  </a:xfrm>
                </p:grpSpPr>
                <p:sp>
                  <p:nvSpPr>
                    <p:cNvPr id="189" name="Rectangle 93">
                      <a:extLst>
                        <a:ext uri="{FF2B5EF4-FFF2-40B4-BE49-F238E27FC236}">
                          <a16:creationId xmlns:a16="http://schemas.microsoft.com/office/drawing/2014/main" id="{1C965361-7AE0-3049-9691-9741B950B37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90" name="Rectangle 94">
                      <a:extLst>
                        <a:ext uri="{FF2B5EF4-FFF2-40B4-BE49-F238E27FC236}">
                          <a16:creationId xmlns:a16="http://schemas.microsoft.com/office/drawing/2014/main" id="{88F7EF3C-374A-B341-B1DC-90805086B25F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91" name="Rectangle 95">
                      <a:extLst>
                        <a:ext uri="{FF2B5EF4-FFF2-40B4-BE49-F238E27FC236}">
                          <a16:creationId xmlns:a16="http://schemas.microsoft.com/office/drawing/2014/main" id="{E3741FF1-EFCA-AF45-978B-6DBAE05CAD76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92" name="Rectangle 96">
                      <a:extLst>
                        <a:ext uri="{FF2B5EF4-FFF2-40B4-BE49-F238E27FC236}">
                          <a16:creationId xmlns:a16="http://schemas.microsoft.com/office/drawing/2014/main" id="{0AB67F56-7B7B-BD43-ABAD-74929B012F3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93" name="Rectangle 97">
                      <a:extLst>
                        <a:ext uri="{FF2B5EF4-FFF2-40B4-BE49-F238E27FC236}">
                          <a16:creationId xmlns:a16="http://schemas.microsoft.com/office/drawing/2014/main" id="{672797AB-5A23-CB49-9C05-3DC8218441A6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94" name="Rectangle 98">
                      <a:extLst>
                        <a:ext uri="{FF2B5EF4-FFF2-40B4-BE49-F238E27FC236}">
                          <a16:creationId xmlns:a16="http://schemas.microsoft.com/office/drawing/2014/main" id="{B70DD80F-58A1-E245-9104-300F48B350A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95" name="Rectangle 99">
                      <a:extLst>
                        <a:ext uri="{FF2B5EF4-FFF2-40B4-BE49-F238E27FC236}">
                          <a16:creationId xmlns:a16="http://schemas.microsoft.com/office/drawing/2014/main" id="{32D5E607-586D-7D4A-A8FA-D819171C8D59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96" name="Rectangle 100">
                      <a:extLst>
                        <a:ext uri="{FF2B5EF4-FFF2-40B4-BE49-F238E27FC236}">
                          <a16:creationId xmlns:a16="http://schemas.microsoft.com/office/drawing/2014/main" id="{1DED3025-2FB7-2845-A20F-A71D5DB320F8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97" name="Rectangle 101">
                      <a:extLst>
                        <a:ext uri="{FF2B5EF4-FFF2-40B4-BE49-F238E27FC236}">
                          <a16:creationId xmlns:a16="http://schemas.microsoft.com/office/drawing/2014/main" id="{DBD56865-F56B-554A-B4CD-5397FC89488B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98" name="Rectangle 102">
                      <a:extLst>
                        <a:ext uri="{FF2B5EF4-FFF2-40B4-BE49-F238E27FC236}">
                          <a16:creationId xmlns:a16="http://schemas.microsoft.com/office/drawing/2014/main" id="{EB54ACE5-305F-B345-9EBE-0D779B6D757F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561" cy="560"/>
                    </a:xfrm>
                    <a:prstGeom prst="rect">
                      <a:avLst/>
                    </a:prstGeom>
                    <a:noFill/>
                    <a:ln w="19050">
                      <a:solidFill>
                        <a:srgbClr val="CC000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</p:grpSp>
              <p:grpSp>
                <p:nvGrpSpPr>
                  <p:cNvPr id="145" name="Group 103">
                    <a:extLst>
                      <a:ext uri="{FF2B5EF4-FFF2-40B4-BE49-F238E27FC236}">
                        <a16:creationId xmlns:a16="http://schemas.microsoft.com/office/drawing/2014/main" id="{239DD2E3-5D03-1F43-B6D4-EFD9F7E1B15E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736" y="1421"/>
                    <a:ext cx="561" cy="560"/>
                    <a:chOff x="2552" y="1797"/>
                    <a:chExt cx="561" cy="560"/>
                  </a:xfrm>
                </p:grpSpPr>
                <p:sp>
                  <p:nvSpPr>
                    <p:cNvPr id="179" name="Rectangle 104">
                      <a:extLst>
                        <a:ext uri="{FF2B5EF4-FFF2-40B4-BE49-F238E27FC236}">
                          <a16:creationId xmlns:a16="http://schemas.microsoft.com/office/drawing/2014/main" id="{BAAE06DF-7266-1947-A860-ADC613690AA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80" name="Rectangle 105">
                      <a:extLst>
                        <a:ext uri="{FF2B5EF4-FFF2-40B4-BE49-F238E27FC236}">
                          <a16:creationId xmlns:a16="http://schemas.microsoft.com/office/drawing/2014/main" id="{BF9538BC-EBEE-6643-9701-8F2F80FD8C51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81" name="Rectangle 106">
                      <a:extLst>
                        <a:ext uri="{FF2B5EF4-FFF2-40B4-BE49-F238E27FC236}">
                          <a16:creationId xmlns:a16="http://schemas.microsoft.com/office/drawing/2014/main" id="{21E7DCD3-F252-324C-B8F3-888CC5B463C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82" name="Rectangle 107">
                      <a:extLst>
                        <a:ext uri="{FF2B5EF4-FFF2-40B4-BE49-F238E27FC236}">
                          <a16:creationId xmlns:a16="http://schemas.microsoft.com/office/drawing/2014/main" id="{F8F29089-E457-B140-824F-A2C39EB0D49E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83" name="Rectangle 108">
                      <a:extLst>
                        <a:ext uri="{FF2B5EF4-FFF2-40B4-BE49-F238E27FC236}">
                          <a16:creationId xmlns:a16="http://schemas.microsoft.com/office/drawing/2014/main" id="{3D5F3BA6-BF1D-0A49-8993-BF72BAD4456F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84" name="Rectangle 109">
                      <a:extLst>
                        <a:ext uri="{FF2B5EF4-FFF2-40B4-BE49-F238E27FC236}">
                          <a16:creationId xmlns:a16="http://schemas.microsoft.com/office/drawing/2014/main" id="{AE0BD02F-4C01-4A4B-8406-2B478A91848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85" name="Rectangle 110">
                      <a:extLst>
                        <a:ext uri="{FF2B5EF4-FFF2-40B4-BE49-F238E27FC236}">
                          <a16:creationId xmlns:a16="http://schemas.microsoft.com/office/drawing/2014/main" id="{ABA9FF57-9960-C448-AFFF-D45816E490E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86" name="Rectangle 111">
                      <a:extLst>
                        <a:ext uri="{FF2B5EF4-FFF2-40B4-BE49-F238E27FC236}">
                          <a16:creationId xmlns:a16="http://schemas.microsoft.com/office/drawing/2014/main" id="{19AFDD8F-F3BD-9E4A-A5DD-018C2F533B07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87" name="Rectangle 112">
                      <a:extLst>
                        <a:ext uri="{FF2B5EF4-FFF2-40B4-BE49-F238E27FC236}">
                          <a16:creationId xmlns:a16="http://schemas.microsoft.com/office/drawing/2014/main" id="{137DE25A-310A-B046-8349-81ACD0DD6E68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88" name="Rectangle 113">
                      <a:extLst>
                        <a:ext uri="{FF2B5EF4-FFF2-40B4-BE49-F238E27FC236}">
                          <a16:creationId xmlns:a16="http://schemas.microsoft.com/office/drawing/2014/main" id="{F2358A4F-6850-BE49-A1EF-96568C1204A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561" cy="560"/>
                    </a:xfrm>
                    <a:prstGeom prst="rect">
                      <a:avLst/>
                    </a:prstGeom>
                    <a:noFill/>
                    <a:ln w="19050">
                      <a:solidFill>
                        <a:srgbClr val="CC000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</p:grpSp>
              <p:grpSp>
                <p:nvGrpSpPr>
                  <p:cNvPr id="146" name="Group 114">
                    <a:extLst>
                      <a:ext uri="{FF2B5EF4-FFF2-40B4-BE49-F238E27FC236}">
                        <a16:creationId xmlns:a16="http://schemas.microsoft.com/office/drawing/2014/main" id="{7184138E-42CF-664C-B4FE-CD7237A9DBC6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736" y="1981"/>
                    <a:ext cx="561" cy="560"/>
                    <a:chOff x="2552" y="1797"/>
                    <a:chExt cx="561" cy="560"/>
                  </a:xfrm>
                </p:grpSpPr>
                <p:sp>
                  <p:nvSpPr>
                    <p:cNvPr id="169" name="Rectangle 115">
                      <a:extLst>
                        <a:ext uri="{FF2B5EF4-FFF2-40B4-BE49-F238E27FC236}">
                          <a16:creationId xmlns:a16="http://schemas.microsoft.com/office/drawing/2014/main" id="{7AB68BCD-3152-F345-9040-60D75D28400E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70" name="Rectangle 116">
                      <a:extLst>
                        <a:ext uri="{FF2B5EF4-FFF2-40B4-BE49-F238E27FC236}">
                          <a16:creationId xmlns:a16="http://schemas.microsoft.com/office/drawing/2014/main" id="{1790E4D8-0FD1-9B43-B52A-C402F4280D6C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71" name="Rectangle 117">
                      <a:extLst>
                        <a:ext uri="{FF2B5EF4-FFF2-40B4-BE49-F238E27FC236}">
                          <a16:creationId xmlns:a16="http://schemas.microsoft.com/office/drawing/2014/main" id="{99E4E3CE-5FD1-8441-BD88-819AC110155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72" name="Rectangle 118">
                      <a:extLst>
                        <a:ext uri="{FF2B5EF4-FFF2-40B4-BE49-F238E27FC236}">
                          <a16:creationId xmlns:a16="http://schemas.microsoft.com/office/drawing/2014/main" id="{FA6F254D-76E4-6548-90EC-75BF0CFA8513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73" name="Rectangle 119">
                      <a:extLst>
                        <a:ext uri="{FF2B5EF4-FFF2-40B4-BE49-F238E27FC236}">
                          <a16:creationId xmlns:a16="http://schemas.microsoft.com/office/drawing/2014/main" id="{4A003208-CDD4-B245-9197-DC3BE0753B8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74" name="Rectangle 120">
                      <a:extLst>
                        <a:ext uri="{FF2B5EF4-FFF2-40B4-BE49-F238E27FC236}">
                          <a16:creationId xmlns:a16="http://schemas.microsoft.com/office/drawing/2014/main" id="{8A1B1D3A-3298-144C-9FD7-4A43E431D84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75" name="Rectangle 121">
                      <a:extLst>
                        <a:ext uri="{FF2B5EF4-FFF2-40B4-BE49-F238E27FC236}">
                          <a16:creationId xmlns:a16="http://schemas.microsoft.com/office/drawing/2014/main" id="{BB0EBA09-0CEC-EC47-BE0E-047342D59D08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76" name="Rectangle 122">
                      <a:extLst>
                        <a:ext uri="{FF2B5EF4-FFF2-40B4-BE49-F238E27FC236}">
                          <a16:creationId xmlns:a16="http://schemas.microsoft.com/office/drawing/2014/main" id="{7131E804-7C75-BC44-97D1-8E55CABFE871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77" name="Rectangle 123">
                      <a:extLst>
                        <a:ext uri="{FF2B5EF4-FFF2-40B4-BE49-F238E27FC236}">
                          <a16:creationId xmlns:a16="http://schemas.microsoft.com/office/drawing/2014/main" id="{2773E8AF-7AFF-C846-A995-0749F19029C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78" name="Rectangle 124">
                      <a:extLst>
                        <a:ext uri="{FF2B5EF4-FFF2-40B4-BE49-F238E27FC236}">
                          <a16:creationId xmlns:a16="http://schemas.microsoft.com/office/drawing/2014/main" id="{5F08703B-FD8F-C148-A15D-53B270C9D1CC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561" cy="560"/>
                    </a:xfrm>
                    <a:prstGeom prst="rect">
                      <a:avLst/>
                    </a:prstGeom>
                    <a:noFill/>
                    <a:ln w="19050">
                      <a:solidFill>
                        <a:srgbClr val="CC000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</p:grpSp>
              <p:grpSp>
                <p:nvGrpSpPr>
                  <p:cNvPr id="147" name="Group 125">
                    <a:extLst>
                      <a:ext uri="{FF2B5EF4-FFF2-40B4-BE49-F238E27FC236}">
                        <a16:creationId xmlns:a16="http://schemas.microsoft.com/office/drawing/2014/main" id="{A74BB067-DD0B-2242-90ED-25DA6C384FBD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736" y="2541"/>
                    <a:ext cx="561" cy="560"/>
                    <a:chOff x="2552" y="1797"/>
                    <a:chExt cx="561" cy="560"/>
                  </a:xfrm>
                </p:grpSpPr>
                <p:sp>
                  <p:nvSpPr>
                    <p:cNvPr id="159" name="Rectangle 126">
                      <a:extLst>
                        <a:ext uri="{FF2B5EF4-FFF2-40B4-BE49-F238E27FC236}">
                          <a16:creationId xmlns:a16="http://schemas.microsoft.com/office/drawing/2014/main" id="{B384AD39-3436-444C-9FB7-2EA49CA3E556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60" name="Rectangle 127">
                      <a:extLst>
                        <a:ext uri="{FF2B5EF4-FFF2-40B4-BE49-F238E27FC236}">
                          <a16:creationId xmlns:a16="http://schemas.microsoft.com/office/drawing/2014/main" id="{C99EA088-855F-BE47-B3C7-F06DBF1D35E6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61" name="Rectangle 128">
                      <a:extLst>
                        <a:ext uri="{FF2B5EF4-FFF2-40B4-BE49-F238E27FC236}">
                          <a16:creationId xmlns:a16="http://schemas.microsoft.com/office/drawing/2014/main" id="{EBC116C8-F7F0-F14C-A7AB-BD787540FAA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62" name="Rectangle 129">
                      <a:extLst>
                        <a:ext uri="{FF2B5EF4-FFF2-40B4-BE49-F238E27FC236}">
                          <a16:creationId xmlns:a16="http://schemas.microsoft.com/office/drawing/2014/main" id="{1FF6B6BD-498B-6A43-8909-6C3902D414D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63" name="Rectangle 130">
                      <a:extLst>
                        <a:ext uri="{FF2B5EF4-FFF2-40B4-BE49-F238E27FC236}">
                          <a16:creationId xmlns:a16="http://schemas.microsoft.com/office/drawing/2014/main" id="{BF8EAB0B-3851-6F4A-BCA1-A6A85591BD97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64" name="Rectangle 131">
                      <a:extLst>
                        <a:ext uri="{FF2B5EF4-FFF2-40B4-BE49-F238E27FC236}">
                          <a16:creationId xmlns:a16="http://schemas.microsoft.com/office/drawing/2014/main" id="{3F54F3AD-EC9F-554E-82DA-E87FDC1BE20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65" name="Rectangle 132">
                      <a:extLst>
                        <a:ext uri="{FF2B5EF4-FFF2-40B4-BE49-F238E27FC236}">
                          <a16:creationId xmlns:a16="http://schemas.microsoft.com/office/drawing/2014/main" id="{2CF36FA9-8BD1-8245-BD97-57BC6C3867D0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66" name="Rectangle 133">
                      <a:extLst>
                        <a:ext uri="{FF2B5EF4-FFF2-40B4-BE49-F238E27FC236}">
                          <a16:creationId xmlns:a16="http://schemas.microsoft.com/office/drawing/2014/main" id="{B9FF90C9-D392-AD4E-B5EA-34FB9265D58F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67" name="Rectangle 134">
                      <a:extLst>
                        <a:ext uri="{FF2B5EF4-FFF2-40B4-BE49-F238E27FC236}">
                          <a16:creationId xmlns:a16="http://schemas.microsoft.com/office/drawing/2014/main" id="{C8465F89-CE89-A245-B3EC-3647C4C9FDD6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68" name="Rectangle 135">
                      <a:extLst>
                        <a:ext uri="{FF2B5EF4-FFF2-40B4-BE49-F238E27FC236}">
                          <a16:creationId xmlns:a16="http://schemas.microsoft.com/office/drawing/2014/main" id="{DE2B714A-2CDC-5047-B8B9-1EBAF6B4EC1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561" cy="560"/>
                    </a:xfrm>
                    <a:prstGeom prst="rect">
                      <a:avLst/>
                    </a:prstGeom>
                    <a:noFill/>
                    <a:ln w="19050">
                      <a:solidFill>
                        <a:srgbClr val="CC000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</p:grpSp>
              <p:grpSp>
                <p:nvGrpSpPr>
                  <p:cNvPr id="148" name="Group 136">
                    <a:extLst>
                      <a:ext uri="{FF2B5EF4-FFF2-40B4-BE49-F238E27FC236}">
                        <a16:creationId xmlns:a16="http://schemas.microsoft.com/office/drawing/2014/main" id="{CF36C270-88C8-604E-BAF0-414AB183534A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736" y="3097"/>
                    <a:ext cx="561" cy="560"/>
                    <a:chOff x="2552" y="1797"/>
                    <a:chExt cx="561" cy="560"/>
                  </a:xfrm>
                </p:grpSpPr>
                <p:sp>
                  <p:nvSpPr>
                    <p:cNvPr id="149" name="Rectangle 137">
                      <a:extLst>
                        <a:ext uri="{FF2B5EF4-FFF2-40B4-BE49-F238E27FC236}">
                          <a16:creationId xmlns:a16="http://schemas.microsoft.com/office/drawing/2014/main" id="{14B13A70-4D83-2549-A0CE-037B62CA2DF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50" name="Rectangle 138">
                      <a:extLst>
                        <a:ext uri="{FF2B5EF4-FFF2-40B4-BE49-F238E27FC236}">
                          <a16:creationId xmlns:a16="http://schemas.microsoft.com/office/drawing/2014/main" id="{D9B46ABE-E16E-114F-978F-9264E07927BC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51" name="Rectangle 139">
                      <a:extLst>
                        <a:ext uri="{FF2B5EF4-FFF2-40B4-BE49-F238E27FC236}">
                          <a16:creationId xmlns:a16="http://schemas.microsoft.com/office/drawing/2014/main" id="{F11FD378-57DD-5F48-820F-CD62E5A1949E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52" name="Rectangle 140">
                      <a:extLst>
                        <a:ext uri="{FF2B5EF4-FFF2-40B4-BE49-F238E27FC236}">
                          <a16:creationId xmlns:a16="http://schemas.microsoft.com/office/drawing/2014/main" id="{5F74805C-9DDA-7F48-956A-1CDE1EEB560E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53" name="Rectangle 141">
                      <a:extLst>
                        <a:ext uri="{FF2B5EF4-FFF2-40B4-BE49-F238E27FC236}">
                          <a16:creationId xmlns:a16="http://schemas.microsoft.com/office/drawing/2014/main" id="{330D0CB6-6FEB-904B-83F6-F0F81EBAA34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54" name="Rectangle 142">
                      <a:extLst>
                        <a:ext uri="{FF2B5EF4-FFF2-40B4-BE49-F238E27FC236}">
                          <a16:creationId xmlns:a16="http://schemas.microsoft.com/office/drawing/2014/main" id="{D8130ED9-A6F6-9F49-8212-706D47A8AAD6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55" name="Rectangle 143">
                      <a:extLst>
                        <a:ext uri="{FF2B5EF4-FFF2-40B4-BE49-F238E27FC236}">
                          <a16:creationId xmlns:a16="http://schemas.microsoft.com/office/drawing/2014/main" id="{7E9BC569-2FA9-EB4E-B860-00511DBE9AF8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56" name="Rectangle 144">
                      <a:extLst>
                        <a:ext uri="{FF2B5EF4-FFF2-40B4-BE49-F238E27FC236}">
                          <a16:creationId xmlns:a16="http://schemas.microsoft.com/office/drawing/2014/main" id="{B79F9B1A-6F45-C64C-A699-0161C635ADCB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57" name="Rectangle 145">
                      <a:extLst>
                        <a:ext uri="{FF2B5EF4-FFF2-40B4-BE49-F238E27FC236}">
                          <a16:creationId xmlns:a16="http://schemas.microsoft.com/office/drawing/2014/main" id="{46D34738-A438-5946-9FA2-6F86A2EE794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58" name="Rectangle 146">
                      <a:extLst>
                        <a:ext uri="{FF2B5EF4-FFF2-40B4-BE49-F238E27FC236}">
                          <a16:creationId xmlns:a16="http://schemas.microsoft.com/office/drawing/2014/main" id="{AE6E43A2-074A-D344-AABE-70B357F1EA8C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561" cy="560"/>
                    </a:xfrm>
                    <a:prstGeom prst="rect">
                      <a:avLst/>
                    </a:prstGeom>
                    <a:noFill/>
                    <a:ln w="19050">
                      <a:solidFill>
                        <a:srgbClr val="CC000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</p:grpSp>
            </p:grpSp>
            <p:grpSp>
              <p:nvGrpSpPr>
                <p:cNvPr id="20" name="Group 147">
                  <a:extLst>
                    <a:ext uri="{FF2B5EF4-FFF2-40B4-BE49-F238E27FC236}">
                      <a16:creationId xmlns:a16="http://schemas.microsoft.com/office/drawing/2014/main" id="{85DE9E20-26BA-6441-A37C-F0E98C831B8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852" y="1422"/>
                  <a:ext cx="561" cy="1680"/>
                  <a:chOff x="4324" y="1277"/>
                  <a:chExt cx="561" cy="1680"/>
                </a:xfrm>
              </p:grpSpPr>
              <p:grpSp>
                <p:nvGrpSpPr>
                  <p:cNvPr id="111" name="Group 148">
                    <a:extLst>
                      <a:ext uri="{FF2B5EF4-FFF2-40B4-BE49-F238E27FC236}">
                        <a16:creationId xmlns:a16="http://schemas.microsoft.com/office/drawing/2014/main" id="{30E3D108-D4BD-564A-B6DC-867BEE65F154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4324" y="1277"/>
                    <a:ext cx="561" cy="560"/>
                    <a:chOff x="2552" y="1797"/>
                    <a:chExt cx="561" cy="560"/>
                  </a:xfrm>
                </p:grpSpPr>
                <p:sp>
                  <p:nvSpPr>
                    <p:cNvPr id="134" name="Rectangle 149">
                      <a:extLst>
                        <a:ext uri="{FF2B5EF4-FFF2-40B4-BE49-F238E27FC236}">
                          <a16:creationId xmlns:a16="http://schemas.microsoft.com/office/drawing/2014/main" id="{42FE2625-966A-3243-8081-E50007328ADC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35" name="Rectangle 150">
                      <a:extLst>
                        <a:ext uri="{FF2B5EF4-FFF2-40B4-BE49-F238E27FC236}">
                          <a16:creationId xmlns:a16="http://schemas.microsoft.com/office/drawing/2014/main" id="{B062158E-62F1-FA49-B89B-D931EA64433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36" name="Rectangle 151">
                      <a:extLst>
                        <a:ext uri="{FF2B5EF4-FFF2-40B4-BE49-F238E27FC236}">
                          <a16:creationId xmlns:a16="http://schemas.microsoft.com/office/drawing/2014/main" id="{B16AA132-A417-5947-9E2A-90878B446930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37" name="Rectangle 152">
                      <a:extLst>
                        <a:ext uri="{FF2B5EF4-FFF2-40B4-BE49-F238E27FC236}">
                          <a16:creationId xmlns:a16="http://schemas.microsoft.com/office/drawing/2014/main" id="{C96E9EA1-C6E7-114F-9831-1F8D0BE352B9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38" name="Rectangle 153">
                      <a:extLst>
                        <a:ext uri="{FF2B5EF4-FFF2-40B4-BE49-F238E27FC236}">
                          <a16:creationId xmlns:a16="http://schemas.microsoft.com/office/drawing/2014/main" id="{5200EE2B-43FC-0642-9D48-6D8EC1B3729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39" name="Rectangle 154">
                      <a:extLst>
                        <a:ext uri="{FF2B5EF4-FFF2-40B4-BE49-F238E27FC236}">
                          <a16:creationId xmlns:a16="http://schemas.microsoft.com/office/drawing/2014/main" id="{AECD021C-330D-8848-8661-23E86AF378CC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40" name="Rectangle 155">
                      <a:extLst>
                        <a:ext uri="{FF2B5EF4-FFF2-40B4-BE49-F238E27FC236}">
                          <a16:creationId xmlns:a16="http://schemas.microsoft.com/office/drawing/2014/main" id="{275FAFFC-11BE-5844-BE53-376369EF2088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41" name="Rectangle 156">
                      <a:extLst>
                        <a:ext uri="{FF2B5EF4-FFF2-40B4-BE49-F238E27FC236}">
                          <a16:creationId xmlns:a16="http://schemas.microsoft.com/office/drawing/2014/main" id="{C60CAA59-5D12-914E-AB2F-718035E34490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42" name="Rectangle 157">
                      <a:extLst>
                        <a:ext uri="{FF2B5EF4-FFF2-40B4-BE49-F238E27FC236}">
                          <a16:creationId xmlns:a16="http://schemas.microsoft.com/office/drawing/2014/main" id="{6930FB2D-0204-494D-9494-4D0E837C389C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43" name="Rectangle 158">
                      <a:extLst>
                        <a:ext uri="{FF2B5EF4-FFF2-40B4-BE49-F238E27FC236}">
                          <a16:creationId xmlns:a16="http://schemas.microsoft.com/office/drawing/2014/main" id="{9BB23CC8-DD5E-6C44-9F6C-D53E4B10E587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561" cy="560"/>
                    </a:xfrm>
                    <a:prstGeom prst="rect">
                      <a:avLst/>
                    </a:prstGeom>
                    <a:noFill/>
                    <a:ln w="19050">
                      <a:solidFill>
                        <a:srgbClr val="CC000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</p:grpSp>
              <p:grpSp>
                <p:nvGrpSpPr>
                  <p:cNvPr id="112" name="Group 159">
                    <a:extLst>
                      <a:ext uri="{FF2B5EF4-FFF2-40B4-BE49-F238E27FC236}">
                        <a16:creationId xmlns:a16="http://schemas.microsoft.com/office/drawing/2014/main" id="{C2B86189-4B7E-654C-B75E-3CBE7F4B8657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4324" y="1837"/>
                    <a:ext cx="561" cy="560"/>
                    <a:chOff x="2552" y="1797"/>
                    <a:chExt cx="561" cy="560"/>
                  </a:xfrm>
                </p:grpSpPr>
                <p:sp>
                  <p:nvSpPr>
                    <p:cNvPr id="124" name="Rectangle 160">
                      <a:extLst>
                        <a:ext uri="{FF2B5EF4-FFF2-40B4-BE49-F238E27FC236}">
                          <a16:creationId xmlns:a16="http://schemas.microsoft.com/office/drawing/2014/main" id="{996F647F-59C3-B94F-ABE3-0A9C43449987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25" name="Rectangle 161">
                      <a:extLst>
                        <a:ext uri="{FF2B5EF4-FFF2-40B4-BE49-F238E27FC236}">
                          <a16:creationId xmlns:a16="http://schemas.microsoft.com/office/drawing/2014/main" id="{D787E2AD-C153-CB4F-A4B3-BCBAEAEA35C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26" name="Rectangle 162">
                      <a:extLst>
                        <a:ext uri="{FF2B5EF4-FFF2-40B4-BE49-F238E27FC236}">
                          <a16:creationId xmlns:a16="http://schemas.microsoft.com/office/drawing/2014/main" id="{69B94449-C0B9-1547-98F2-74D78DD70993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27" name="Rectangle 163">
                      <a:extLst>
                        <a:ext uri="{FF2B5EF4-FFF2-40B4-BE49-F238E27FC236}">
                          <a16:creationId xmlns:a16="http://schemas.microsoft.com/office/drawing/2014/main" id="{75226171-4FFF-7C44-84C1-62E7D1562F8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28" name="Rectangle 164">
                      <a:extLst>
                        <a:ext uri="{FF2B5EF4-FFF2-40B4-BE49-F238E27FC236}">
                          <a16:creationId xmlns:a16="http://schemas.microsoft.com/office/drawing/2014/main" id="{4C7246DE-DE5F-654C-B8F4-856D90C260A7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29" name="Rectangle 165">
                      <a:extLst>
                        <a:ext uri="{FF2B5EF4-FFF2-40B4-BE49-F238E27FC236}">
                          <a16:creationId xmlns:a16="http://schemas.microsoft.com/office/drawing/2014/main" id="{4765F734-2964-4643-93CF-CD91DEC3478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30" name="Rectangle 166">
                      <a:extLst>
                        <a:ext uri="{FF2B5EF4-FFF2-40B4-BE49-F238E27FC236}">
                          <a16:creationId xmlns:a16="http://schemas.microsoft.com/office/drawing/2014/main" id="{D145F36F-9103-0A46-88AD-EEB5438D07B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31" name="Rectangle 167">
                      <a:extLst>
                        <a:ext uri="{FF2B5EF4-FFF2-40B4-BE49-F238E27FC236}">
                          <a16:creationId xmlns:a16="http://schemas.microsoft.com/office/drawing/2014/main" id="{F6C912F1-C6A9-C24B-BF54-3A7118E0A67F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32" name="Rectangle 168">
                      <a:extLst>
                        <a:ext uri="{FF2B5EF4-FFF2-40B4-BE49-F238E27FC236}">
                          <a16:creationId xmlns:a16="http://schemas.microsoft.com/office/drawing/2014/main" id="{DCDB7052-D5FF-1A44-9990-0EB5847DDE5E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33" name="Rectangle 169">
                      <a:extLst>
                        <a:ext uri="{FF2B5EF4-FFF2-40B4-BE49-F238E27FC236}">
                          <a16:creationId xmlns:a16="http://schemas.microsoft.com/office/drawing/2014/main" id="{0265982A-740B-5444-91C4-36ECC4C770D6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561" cy="560"/>
                    </a:xfrm>
                    <a:prstGeom prst="rect">
                      <a:avLst/>
                    </a:prstGeom>
                    <a:noFill/>
                    <a:ln w="19050">
                      <a:solidFill>
                        <a:srgbClr val="CC000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</p:grpSp>
              <p:grpSp>
                <p:nvGrpSpPr>
                  <p:cNvPr id="113" name="Group 170">
                    <a:extLst>
                      <a:ext uri="{FF2B5EF4-FFF2-40B4-BE49-F238E27FC236}">
                        <a16:creationId xmlns:a16="http://schemas.microsoft.com/office/drawing/2014/main" id="{345DF98A-294F-7D4C-8E96-CC5789E1B00B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4324" y="2397"/>
                    <a:ext cx="561" cy="560"/>
                    <a:chOff x="2552" y="1797"/>
                    <a:chExt cx="561" cy="560"/>
                  </a:xfrm>
                </p:grpSpPr>
                <p:sp>
                  <p:nvSpPr>
                    <p:cNvPr id="114" name="Rectangle 171">
                      <a:extLst>
                        <a:ext uri="{FF2B5EF4-FFF2-40B4-BE49-F238E27FC236}">
                          <a16:creationId xmlns:a16="http://schemas.microsoft.com/office/drawing/2014/main" id="{5634E455-4113-D64E-A0B6-414ECEEC9F9E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15" name="Rectangle 172">
                      <a:extLst>
                        <a:ext uri="{FF2B5EF4-FFF2-40B4-BE49-F238E27FC236}">
                          <a16:creationId xmlns:a16="http://schemas.microsoft.com/office/drawing/2014/main" id="{BE1191F6-5484-B341-9BE7-005DE5E8340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16" name="Rectangle 173">
                      <a:extLst>
                        <a:ext uri="{FF2B5EF4-FFF2-40B4-BE49-F238E27FC236}">
                          <a16:creationId xmlns:a16="http://schemas.microsoft.com/office/drawing/2014/main" id="{85F1B7B3-9761-834A-860B-09BC9773F64C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17" name="Rectangle 174">
                      <a:extLst>
                        <a:ext uri="{FF2B5EF4-FFF2-40B4-BE49-F238E27FC236}">
                          <a16:creationId xmlns:a16="http://schemas.microsoft.com/office/drawing/2014/main" id="{7D52784C-3C78-124E-B709-0E4BC8916023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18" name="Rectangle 175">
                      <a:extLst>
                        <a:ext uri="{FF2B5EF4-FFF2-40B4-BE49-F238E27FC236}">
                          <a16:creationId xmlns:a16="http://schemas.microsoft.com/office/drawing/2014/main" id="{D03114B0-5A60-0445-894F-99FE29363BE7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19" name="Rectangle 176">
                      <a:extLst>
                        <a:ext uri="{FF2B5EF4-FFF2-40B4-BE49-F238E27FC236}">
                          <a16:creationId xmlns:a16="http://schemas.microsoft.com/office/drawing/2014/main" id="{0322DFC4-F6EA-984B-83AD-57EB92FBDC8C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20" name="Rectangle 177">
                      <a:extLst>
                        <a:ext uri="{FF2B5EF4-FFF2-40B4-BE49-F238E27FC236}">
                          <a16:creationId xmlns:a16="http://schemas.microsoft.com/office/drawing/2014/main" id="{EEECF3C5-2B20-0D4A-A394-2389EBC1DE23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21" name="Rectangle 178">
                      <a:extLst>
                        <a:ext uri="{FF2B5EF4-FFF2-40B4-BE49-F238E27FC236}">
                          <a16:creationId xmlns:a16="http://schemas.microsoft.com/office/drawing/2014/main" id="{C591E2E8-6730-0C44-903F-8970FA42F29F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22" name="Rectangle 179">
                      <a:extLst>
                        <a:ext uri="{FF2B5EF4-FFF2-40B4-BE49-F238E27FC236}">
                          <a16:creationId xmlns:a16="http://schemas.microsoft.com/office/drawing/2014/main" id="{69705A94-5F63-E54B-A34E-9532420AB051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23" name="Rectangle 180">
                      <a:extLst>
                        <a:ext uri="{FF2B5EF4-FFF2-40B4-BE49-F238E27FC236}">
                          <a16:creationId xmlns:a16="http://schemas.microsoft.com/office/drawing/2014/main" id="{6BFD1408-9AA8-744D-8121-A7476B9573B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561" cy="560"/>
                    </a:xfrm>
                    <a:prstGeom prst="rect">
                      <a:avLst/>
                    </a:prstGeom>
                    <a:noFill/>
                    <a:ln w="19050">
                      <a:solidFill>
                        <a:srgbClr val="CC000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</p:grpSp>
            </p:grpSp>
            <p:grpSp>
              <p:nvGrpSpPr>
                <p:cNvPr id="21" name="Group 181">
                  <a:extLst>
                    <a:ext uri="{FF2B5EF4-FFF2-40B4-BE49-F238E27FC236}">
                      <a16:creationId xmlns:a16="http://schemas.microsoft.com/office/drawing/2014/main" id="{2F3D5DC4-C635-384F-91D5-A2FB87B014F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176" y="863"/>
                  <a:ext cx="561" cy="2796"/>
                  <a:chOff x="2736" y="861"/>
                  <a:chExt cx="561" cy="2796"/>
                </a:xfrm>
              </p:grpSpPr>
              <p:grpSp>
                <p:nvGrpSpPr>
                  <p:cNvPr id="56" name="Group 182">
                    <a:extLst>
                      <a:ext uri="{FF2B5EF4-FFF2-40B4-BE49-F238E27FC236}">
                        <a16:creationId xmlns:a16="http://schemas.microsoft.com/office/drawing/2014/main" id="{C8E89D1A-25E1-1242-8D46-4073AA3E7AA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736" y="861"/>
                    <a:ext cx="561" cy="560"/>
                    <a:chOff x="2552" y="1797"/>
                    <a:chExt cx="561" cy="560"/>
                  </a:xfrm>
                </p:grpSpPr>
                <p:sp>
                  <p:nvSpPr>
                    <p:cNvPr id="101" name="Rectangle 183">
                      <a:extLst>
                        <a:ext uri="{FF2B5EF4-FFF2-40B4-BE49-F238E27FC236}">
                          <a16:creationId xmlns:a16="http://schemas.microsoft.com/office/drawing/2014/main" id="{9E878B62-06DE-1445-B98C-E2B8649A7791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02" name="Rectangle 184">
                      <a:extLst>
                        <a:ext uri="{FF2B5EF4-FFF2-40B4-BE49-F238E27FC236}">
                          <a16:creationId xmlns:a16="http://schemas.microsoft.com/office/drawing/2014/main" id="{A3425BC1-35D6-A24B-BC3E-1495693C10F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03" name="Rectangle 185">
                      <a:extLst>
                        <a:ext uri="{FF2B5EF4-FFF2-40B4-BE49-F238E27FC236}">
                          <a16:creationId xmlns:a16="http://schemas.microsoft.com/office/drawing/2014/main" id="{0158DE76-0495-4C40-8A5D-4A40C7D0B7B3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04" name="Rectangle 186">
                      <a:extLst>
                        <a:ext uri="{FF2B5EF4-FFF2-40B4-BE49-F238E27FC236}">
                          <a16:creationId xmlns:a16="http://schemas.microsoft.com/office/drawing/2014/main" id="{3C604C27-A600-B941-AD1D-43ECF5FE288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05" name="Rectangle 187">
                      <a:extLst>
                        <a:ext uri="{FF2B5EF4-FFF2-40B4-BE49-F238E27FC236}">
                          <a16:creationId xmlns:a16="http://schemas.microsoft.com/office/drawing/2014/main" id="{A0E531DC-8D42-C34B-92F6-35C058E6F9F8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06" name="Rectangle 188">
                      <a:extLst>
                        <a:ext uri="{FF2B5EF4-FFF2-40B4-BE49-F238E27FC236}">
                          <a16:creationId xmlns:a16="http://schemas.microsoft.com/office/drawing/2014/main" id="{86A85CD9-A4A1-7741-A625-308B22F55100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07" name="Rectangle 189">
                      <a:extLst>
                        <a:ext uri="{FF2B5EF4-FFF2-40B4-BE49-F238E27FC236}">
                          <a16:creationId xmlns:a16="http://schemas.microsoft.com/office/drawing/2014/main" id="{D6F34E70-557C-C14C-BEEE-FE931B9CBCF3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08" name="Rectangle 190">
                      <a:extLst>
                        <a:ext uri="{FF2B5EF4-FFF2-40B4-BE49-F238E27FC236}">
                          <a16:creationId xmlns:a16="http://schemas.microsoft.com/office/drawing/2014/main" id="{312871FF-A8AD-B04D-8EEC-FF03E2694DF8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09" name="Rectangle 191">
                      <a:extLst>
                        <a:ext uri="{FF2B5EF4-FFF2-40B4-BE49-F238E27FC236}">
                          <a16:creationId xmlns:a16="http://schemas.microsoft.com/office/drawing/2014/main" id="{10383C06-0C73-CB43-90D6-B748BF3DDCBE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10" name="Rectangle 192">
                      <a:extLst>
                        <a:ext uri="{FF2B5EF4-FFF2-40B4-BE49-F238E27FC236}">
                          <a16:creationId xmlns:a16="http://schemas.microsoft.com/office/drawing/2014/main" id="{0B4C2F5C-C888-9849-8141-ADDCA00F85B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561" cy="560"/>
                    </a:xfrm>
                    <a:prstGeom prst="rect">
                      <a:avLst/>
                    </a:prstGeom>
                    <a:noFill/>
                    <a:ln w="19050">
                      <a:solidFill>
                        <a:srgbClr val="CC000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</p:grpSp>
              <p:grpSp>
                <p:nvGrpSpPr>
                  <p:cNvPr id="57" name="Group 193">
                    <a:extLst>
                      <a:ext uri="{FF2B5EF4-FFF2-40B4-BE49-F238E27FC236}">
                        <a16:creationId xmlns:a16="http://schemas.microsoft.com/office/drawing/2014/main" id="{5F67050D-B5D9-504B-82B6-AB1469E81824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736" y="1421"/>
                    <a:ext cx="561" cy="560"/>
                    <a:chOff x="2552" y="1797"/>
                    <a:chExt cx="561" cy="560"/>
                  </a:xfrm>
                </p:grpSpPr>
                <p:sp>
                  <p:nvSpPr>
                    <p:cNvPr id="91" name="Rectangle 194">
                      <a:extLst>
                        <a:ext uri="{FF2B5EF4-FFF2-40B4-BE49-F238E27FC236}">
                          <a16:creationId xmlns:a16="http://schemas.microsoft.com/office/drawing/2014/main" id="{865C92A5-EB27-9041-BCE4-55FA26CD1299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92" name="Rectangle 195">
                      <a:extLst>
                        <a:ext uri="{FF2B5EF4-FFF2-40B4-BE49-F238E27FC236}">
                          <a16:creationId xmlns:a16="http://schemas.microsoft.com/office/drawing/2014/main" id="{07193888-A511-0144-B1E2-65EA6C2A7979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93" name="Rectangle 196">
                      <a:extLst>
                        <a:ext uri="{FF2B5EF4-FFF2-40B4-BE49-F238E27FC236}">
                          <a16:creationId xmlns:a16="http://schemas.microsoft.com/office/drawing/2014/main" id="{18F78597-FFE5-2D41-B92E-112480F28411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94" name="Rectangle 197">
                      <a:extLst>
                        <a:ext uri="{FF2B5EF4-FFF2-40B4-BE49-F238E27FC236}">
                          <a16:creationId xmlns:a16="http://schemas.microsoft.com/office/drawing/2014/main" id="{532DA65E-0078-D94C-803B-FDF19EAB3B6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95" name="Rectangle 198">
                      <a:extLst>
                        <a:ext uri="{FF2B5EF4-FFF2-40B4-BE49-F238E27FC236}">
                          <a16:creationId xmlns:a16="http://schemas.microsoft.com/office/drawing/2014/main" id="{980DF33F-8046-6D4C-94F8-F7BC4EC3BC4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96" name="Rectangle 199">
                      <a:extLst>
                        <a:ext uri="{FF2B5EF4-FFF2-40B4-BE49-F238E27FC236}">
                          <a16:creationId xmlns:a16="http://schemas.microsoft.com/office/drawing/2014/main" id="{099F3FF4-724E-C74E-B3E8-6A38715301F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97" name="Rectangle 200">
                      <a:extLst>
                        <a:ext uri="{FF2B5EF4-FFF2-40B4-BE49-F238E27FC236}">
                          <a16:creationId xmlns:a16="http://schemas.microsoft.com/office/drawing/2014/main" id="{510FCDE2-C310-0345-A316-EA945EAA04B0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98" name="Rectangle 201">
                      <a:extLst>
                        <a:ext uri="{FF2B5EF4-FFF2-40B4-BE49-F238E27FC236}">
                          <a16:creationId xmlns:a16="http://schemas.microsoft.com/office/drawing/2014/main" id="{B6A3E1F1-1CF5-7848-BFEA-4B4A6C520A3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99" name="Rectangle 202">
                      <a:extLst>
                        <a:ext uri="{FF2B5EF4-FFF2-40B4-BE49-F238E27FC236}">
                          <a16:creationId xmlns:a16="http://schemas.microsoft.com/office/drawing/2014/main" id="{C10D52C6-6871-EE47-86FC-B5280B345E4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00" name="Rectangle 203">
                      <a:extLst>
                        <a:ext uri="{FF2B5EF4-FFF2-40B4-BE49-F238E27FC236}">
                          <a16:creationId xmlns:a16="http://schemas.microsoft.com/office/drawing/2014/main" id="{D9A964ED-EAB3-7749-ABB7-A58754F8188F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561" cy="560"/>
                    </a:xfrm>
                    <a:prstGeom prst="rect">
                      <a:avLst/>
                    </a:prstGeom>
                    <a:noFill/>
                    <a:ln w="19050">
                      <a:solidFill>
                        <a:srgbClr val="CC000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</p:grpSp>
              <p:grpSp>
                <p:nvGrpSpPr>
                  <p:cNvPr id="58" name="Group 204">
                    <a:extLst>
                      <a:ext uri="{FF2B5EF4-FFF2-40B4-BE49-F238E27FC236}">
                        <a16:creationId xmlns:a16="http://schemas.microsoft.com/office/drawing/2014/main" id="{A8D03996-6AB9-964F-B268-F0B56E585D3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736" y="1981"/>
                    <a:ext cx="561" cy="560"/>
                    <a:chOff x="2552" y="1797"/>
                    <a:chExt cx="561" cy="560"/>
                  </a:xfrm>
                </p:grpSpPr>
                <p:sp>
                  <p:nvSpPr>
                    <p:cNvPr id="81" name="Rectangle 205">
                      <a:extLst>
                        <a:ext uri="{FF2B5EF4-FFF2-40B4-BE49-F238E27FC236}">
                          <a16:creationId xmlns:a16="http://schemas.microsoft.com/office/drawing/2014/main" id="{0A3CB210-6473-6641-945D-F5151813D46B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82" name="Rectangle 206">
                      <a:extLst>
                        <a:ext uri="{FF2B5EF4-FFF2-40B4-BE49-F238E27FC236}">
                          <a16:creationId xmlns:a16="http://schemas.microsoft.com/office/drawing/2014/main" id="{AB915EE4-2D71-144F-97DF-E23E9FAC662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83" name="Rectangle 207">
                      <a:extLst>
                        <a:ext uri="{FF2B5EF4-FFF2-40B4-BE49-F238E27FC236}">
                          <a16:creationId xmlns:a16="http://schemas.microsoft.com/office/drawing/2014/main" id="{7293E45B-11D8-594B-9BFF-77BA2146236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84" name="Rectangle 208">
                      <a:extLst>
                        <a:ext uri="{FF2B5EF4-FFF2-40B4-BE49-F238E27FC236}">
                          <a16:creationId xmlns:a16="http://schemas.microsoft.com/office/drawing/2014/main" id="{A7F8BBA5-B530-154E-8550-C92B3E27923E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85" name="Rectangle 209">
                      <a:extLst>
                        <a:ext uri="{FF2B5EF4-FFF2-40B4-BE49-F238E27FC236}">
                          <a16:creationId xmlns:a16="http://schemas.microsoft.com/office/drawing/2014/main" id="{A10464FF-4462-434A-BAE9-607E61EEF13B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86" name="Rectangle 210">
                      <a:extLst>
                        <a:ext uri="{FF2B5EF4-FFF2-40B4-BE49-F238E27FC236}">
                          <a16:creationId xmlns:a16="http://schemas.microsoft.com/office/drawing/2014/main" id="{D4249BEA-934B-584A-829A-3A6B8D3A100F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87" name="Rectangle 211">
                      <a:extLst>
                        <a:ext uri="{FF2B5EF4-FFF2-40B4-BE49-F238E27FC236}">
                          <a16:creationId xmlns:a16="http://schemas.microsoft.com/office/drawing/2014/main" id="{7524928B-6F05-BB48-9FE6-78BDBBD2AB59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88" name="Rectangle 212">
                      <a:extLst>
                        <a:ext uri="{FF2B5EF4-FFF2-40B4-BE49-F238E27FC236}">
                          <a16:creationId xmlns:a16="http://schemas.microsoft.com/office/drawing/2014/main" id="{6DF3D191-86F5-1C40-976E-9F0A03814E4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89" name="Rectangle 213">
                      <a:extLst>
                        <a:ext uri="{FF2B5EF4-FFF2-40B4-BE49-F238E27FC236}">
                          <a16:creationId xmlns:a16="http://schemas.microsoft.com/office/drawing/2014/main" id="{0C0D17C6-75CB-3544-92C3-6EB7F47389E6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90" name="Rectangle 214">
                      <a:extLst>
                        <a:ext uri="{FF2B5EF4-FFF2-40B4-BE49-F238E27FC236}">
                          <a16:creationId xmlns:a16="http://schemas.microsoft.com/office/drawing/2014/main" id="{22FFE4CF-8F34-254A-921E-3B2B7E347FAB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561" cy="560"/>
                    </a:xfrm>
                    <a:prstGeom prst="rect">
                      <a:avLst/>
                    </a:prstGeom>
                    <a:noFill/>
                    <a:ln w="19050">
                      <a:solidFill>
                        <a:srgbClr val="CC000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</p:grpSp>
              <p:grpSp>
                <p:nvGrpSpPr>
                  <p:cNvPr id="59" name="Group 215">
                    <a:extLst>
                      <a:ext uri="{FF2B5EF4-FFF2-40B4-BE49-F238E27FC236}">
                        <a16:creationId xmlns:a16="http://schemas.microsoft.com/office/drawing/2014/main" id="{3496A546-0801-EA47-A0D6-5A01781F7449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736" y="2541"/>
                    <a:ext cx="561" cy="560"/>
                    <a:chOff x="2552" y="1797"/>
                    <a:chExt cx="561" cy="560"/>
                  </a:xfrm>
                </p:grpSpPr>
                <p:sp>
                  <p:nvSpPr>
                    <p:cNvPr id="71" name="Rectangle 216">
                      <a:extLst>
                        <a:ext uri="{FF2B5EF4-FFF2-40B4-BE49-F238E27FC236}">
                          <a16:creationId xmlns:a16="http://schemas.microsoft.com/office/drawing/2014/main" id="{96AACEEA-7EB9-9141-B66E-332F9D89EFE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72" name="Rectangle 217">
                      <a:extLst>
                        <a:ext uri="{FF2B5EF4-FFF2-40B4-BE49-F238E27FC236}">
                          <a16:creationId xmlns:a16="http://schemas.microsoft.com/office/drawing/2014/main" id="{665A2434-F38D-6D40-8C1F-E53DAA97687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73" name="Rectangle 218">
                      <a:extLst>
                        <a:ext uri="{FF2B5EF4-FFF2-40B4-BE49-F238E27FC236}">
                          <a16:creationId xmlns:a16="http://schemas.microsoft.com/office/drawing/2014/main" id="{200DCBEC-0DCD-314E-817D-2668A3866D58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74" name="Rectangle 219">
                      <a:extLst>
                        <a:ext uri="{FF2B5EF4-FFF2-40B4-BE49-F238E27FC236}">
                          <a16:creationId xmlns:a16="http://schemas.microsoft.com/office/drawing/2014/main" id="{2399E479-621B-6E4A-BFEE-17EC337BFA56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75" name="Rectangle 220">
                      <a:extLst>
                        <a:ext uri="{FF2B5EF4-FFF2-40B4-BE49-F238E27FC236}">
                          <a16:creationId xmlns:a16="http://schemas.microsoft.com/office/drawing/2014/main" id="{B4C4D835-B3D5-434C-8842-1681957F4EC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76" name="Rectangle 221">
                      <a:extLst>
                        <a:ext uri="{FF2B5EF4-FFF2-40B4-BE49-F238E27FC236}">
                          <a16:creationId xmlns:a16="http://schemas.microsoft.com/office/drawing/2014/main" id="{5DF421A6-702A-A646-A666-0122FB013CE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77" name="Rectangle 222">
                      <a:extLst>
                        <a:ext uri="{FF2B5EF4-FFF2-40B4-BE49-F238E27FC236}">
                          <a16:creationId xmlns:a16="http://schemas.microsoft.com/office/drawing/2014/main" id="{E0BD5DE9-40B4-BB4B-AF88-4D4DC80467C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78" name="Rectangle 223">
                      <a:extLst>
                        <a:ext uri="{FF2B5EF4-FFF2-40B4-BE49-F238E27FC236}">
                          <a16:creationId xmlns:a16="http://schemas.microsoft.com/office/drawing/2014/main" id="{DF68F7CE-CA03-BF4F-B026-91EBDA96D71F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79" name="Rectangle 224">
                      <a:extLst>
                        <a:ext uri="{FF2B5EF4-FFF2-40B4-BE49-F238E27FC236}">
                          <a16:creationId xmlns:a16="http://schemas.microsoft.com/office/drawing/2014/main" id="{66CE4C22-1A99-D041-BDD9-B2485E2B96A8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80" name="Rectangle 225">
                      <a:extLst>
                        <a:ext uri="{FF2B5EF4-FFF2-40B4-BE49-F238E27FC236}">
                          <a16:creationId xmlns:a16="http://schemas.microsoft.com/office/drawing/2014/main" id="{2CFA7D00-F1D7-7A4F-A802-572EEA88ED6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561" cy="560"/>
                    </a:xfrm>
                    <a:prstGeom prst="rect">
                      <a:avLst/>
                    </a:prstGeom>
                    <a:noFill/>
                    <a:ln w="19050">
                      <a:solidFill>
                        <a:srgbClr val="CC000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</p:grpSp>
              <p:grpSp>
                <p:nvGrpSpPr>
                  <p:cNvPr id="60" name="Group 226">
                    <a:extLst>
                      <a:ext uri="{FF2B5EF4-FFF2-40B4-BE49-F238E27FC236}">
                        <a16:creationId xmlns:a16="http://schemas.microsoft.com/office/drawing/2014/main" id="{BE518DDE-4914-7147-BFCD-AFF2ECDA7417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736" y="3097"/>
                    <a:ext cx="561" cy="560"/>
                    <a:chOff x="2552" y="1797"/>
                    <a:chExt cx="561" cy="560"/>
                  </a:xfrm>
                </p:grpSpPr>
                <p:sp>
                  <p:nvSpPr>
                    <p:cNvPr id="61" name="Rectangle 227">
                      <a:extLst>
                        <a:ext uri="{FF2B5EF4-FFF2-40B4-BE49-F238E27FC236}">
                          <a16:creationId xmlns:a16="http://schemas.microsoft.com/office/drawing/2014/main" id="{C808B1FB-2BB1-FC4D-B1FA-815DAA40C94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62" name="Rectangle 228">
                      <a:extLst>
                        <a:ext uri="{FF2B5EF4-FFF2-40B4-BE49-F238E27FC236}">
                          <a16:creationId xmlns:a16="http://schemas.microsoft.com/office/drawing/2014/main" id="{E69EB98F-CCB0-B846-8E5A-A03BD0611AB7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63" name="Rectangle 229">
                      <a:extLst>
                        <a:ext uri="{FF2B5EF4-FFF2-40B4-BE49-F238E27FC236}">
                          <a16:creationId xmlns:a16="http://schemas.microsoft.com/office/drawing/2014/main" id="{E94E2CAB-76C8-9244-A69E-53618CFF6706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64" name="Rectangle 230">
                      <a:extLst>
                        <a:ext uri="{FF2B5EF4-FFF2-40B4-BE49-F238E27FC236}">
                          <a16:creationId xmlns:a16="http://schemas.microsoft.com/office/drawing/2014/main" id="{5A7DD554-47DC-1A4E-AA9E-B6D679F422BF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65" name="Rectangle 231">
                      <a:extLst>
                        <a:ext uri="{FF2B5EF4-FFF2-40B4-BE49-F238E27FC236}">
                          <a16:creationId xmlns:a16="http://schemas.microsoft.com/office/drawing/2014/main" id="{9F405053-53D5-8F4E-AAAA-AA8E707D5DF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66" name="Rectangle 232">
                      <a:extLst>
                        <a:ext uri="{FF2B5EF4-FFF2-40B4-BE49-F238E27FC236}">
                          <a16:creationId xmlns:a16="http://schemas.microsoft.com/office/drawing/2014/main" id="{C4D7D76D-D943-ED49-889B-C15BD0338A1C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67" name="Rectangle 233">
                      <a:extLst>
                        <a:ext uri="{FF2B5EF4-FFF2-40B4-BE49-F238E27FC236}">
                          <a16:creationId xmlns:a16="http://schemas.microsoft.com/office/drawing/2014/main" id="{2B13ABD8-15EE-B644-B61E-E93B6F8FA6F9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68" name="Rectangle 234">
                      <a:extLst>
                        <a:ext uri="{FF2B5EF4-FFF2-40B4-BE49-F238E27FC236}">
                          <a16:creationId xmlns:a16="http://schemas.microsoft.com/office/drawing/2014/main" id="{FB1252AC-12F8-9748-9C11-BE854D5DAB8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69" name="Rectangle 235">
                      <a:extLst>
                        <a:ext uri="{FF2B5EF4-FFF2-40B4-BE49-F238E27FC236}">
                          <a16:creationId xmlns:a16="http://schemas.microsoft.com/office/drawing/2014/main" id="{D5D56EA9-5F3D-9042-BBEC-F23D01C82ED3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70" name="Rectangle 236">
                      <a:extLst>
                        <a:ext uri="{FF2B5EF4-FFF2-40B4-BE49-F238E27FC236}">
                          <a16:creationId xmlns:a16="http://schemas.microsoft.com/office/drawing/2014/main" id="{FCE921C1-1503-794C-BA11-9879239AB629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561" cy="560"/>
                    </a:xfrm>
                    <a:prstGeom prst="rect">
                      <a:avLst/>
                    </a:prstGeom>
                    <a:noFill/>
                    <a:ln w="19050">
                      <a:solidFill>
                        <a:srgbClr val="CC000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</p:grpSp>
            </p:grpSp>
            <p:grpSp>
              <p:nvGrpSpPr>
                <p:cNvPr id="22" name="Group 237">
                  <a:extLst>
                    <a:ext uri="{FF2B5EF4-FFF2-40B4-BE49-F238E27FC236}">
                      <a16:creationId xmlns:a16="http://schemas.microsoft.com/office/drawing/2014/main" id="{01B09BAE-D9D1-CB4F-82F7-4D61EF39547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618" y="1422"/>
                  <a:ext cx="561" cy="1680"/>
                  <a:chOff x="4324" y="1277"/>
                  <a:chExt cx="561" cy="1680"/>
                </a:xfrm>
              </p:grpSpPr>
              <p:grpSp>
                <p:nvGrpSpPr>
                  <p:cNvPr id="23" name="Group 238">
                    <a:extLst>
                      <a:ext uri="{FF2B5EF4-FFF2-40B4-BE49-F238E27FC236}">
                        <a16:creationId xmlns:a16="http://schemas.microsoft.com/office/drawing/2014/main" id="{25EA9FA2-74E1-E543-B956-6F3344C821E1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4324" y="1277"/>
                    <a:ext cx="561" cy="560"/>
                    <a:chOff x="2552" y="1797"/>
                    <a:chExt cx="561" cy="560"/>
                  </a:xfrm>
                </p:grpSpPr>
                <p:sp>
                  <p:nvSpPr>
                    <p:cNvPr id="46" name="Rectangle 239">
                      <a:extLst>
                        <a:ext uri="{FF2B5EF4-FFF2-40B4-BE49-F238E27FC236}">
                          <a16:creationId xmlns:a16="http://schemas.microsoft.com/office/drawing/2014/main" id="{18850B07-CB2B-F346-963B-5DF207F60F89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47" name="Rectangle 240">
                      <a:extLst>
                        <a:ext uri="{FF2B5EF4-FFF2-40B4-BE49-F238E27FC236}">
                          <a16:creationId xmlns:a16="http://schemas.microsoft.com/office/drawing/2014/main" id="{2695D0C5-F8F0-FC49-BDBC-87CD73523229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48" name="Rectangle 241">
                      <a:extLst>
                        <a:ext uri="{FF2B5EF4-FFF2-40B4-BE49-F238E27FC236}">
                          <a16:creationId xmlns:a16="http://schemas.microsoft.com/office/drawing/2014/main" id="{46AE4E06-47D3-1E40-BF1B-E1516CC14AF8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49" name="Rectangle 242">
                      <a:extLst>
                        <a:ext uri="{FF2B5EF4-FFF2-40B4-BE49-F238E27FC236}">
                          <a16:creationId xmlns:a16="http://schemas.microsoft.com/office/drawing/2014/main" id="{C2970411-673E-F140-8968-9CCC8D281E50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50" name="Rectangle 243">
                      <a:extLst>
                        <a:ext uri="{FF2B5EF4-FFF2-40B4-BE49-F238E27FC236}">
                          <a16:creationId xmlns:a16="http://schemas.microsoft.com/office/drawing/2014/main" id="{7740095D-524F-A24C-AD78-CD15FFF14817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51" name="Rectangle 244">
                      <a:extLst>
                        <a:ext uri="{FF2B5EF4-FFF2-40B4-BE49-F238E27FC236}">
                          <a16:creationId xmlns:a16="http://schemas.microsoft.com/office/drawing/2014/main" id="{506E1B65-12FE-8A48-9D10-BA8B2C434F7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52" name="Rectangle 245">
                      <a:extLst>
                        <a:ext uri="{FF2B5EF4-FFF2-40B4-BE49-F238E27FC236}">
                          <a16:creationId xmlns:a16="http://schemas.microsoft.com/office/drawing/2014/main" id="{417B08B8-2A61-6B40-A95F-F0B6E884BF4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53" name="Rectangle 246">
                      <a:extLst>
                        <a:ext uri="{FF2B5EF4-FFF2-40B4-BE49-F238E27FC236}">
                          <a16:creationId xmlns:a16="http://schemas.microsoft.com/office/drawing/2014/main" id="{83ABC049-E3A0-7445-A246-3EF43CF5B099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54" name="Rectangle 247">
                      <a:extLst>
                        <a:ext uri="{FF2B5EF4-FFF2-40B4-BE49-F238E27FC236}">
                          <a16:creationId xmlns:a16="http://schemas.microsoft.com/office/drawing/2014/main" id="{45091669-9552-604D-9E0A-0738E4774F70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55" name="Rectangle 248">
                      <a:extLst>
                        <a:ext uri="{FF2B5EF4-FFF2-40B4-BE49-F238E27FC236}">
                          <a16:creationId xmlns:a16="http://schemas.microsoft.com/office/drawing/2014/main" id="{99115593-614D-3546-9B49-3C88CD72EC3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561" cy="560"/>
                    </a:xfrm>
                    <a:prstGeom prst="rect">
                      <a:avLst/>
                    </a:prstGeom>
                    <a:noFill/>
                    <a:ln w="19050">
                      <a:solidFill>
                        <a:srgbClr val="CC000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</p:grpSp>
              <p:grpSp>
                <p:nvGrpSpPr>
                  <p:cNvPr id="24" name="Group 249">
                    <a:extLst>
                      <a:ext uri="{FF2B5EF4-FFF2-40B4-BE49-F238E27FC236}">
                        <a16:creationId xmlns:a16="http://schemas.microsoft.com/office/drawing/2014/main" id="{586E2CFD-394B-5A40-80C3-8537B33705C1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4324" y="1837"/>
                    <a:ext cx="561" cy="560"/>
                    <a:chOff x="2552" y="1797"/>
                    <a:chExt cx="561" cy="560"/>
                  </a:xfrm>
                </p:grpSpPr>
                <p:sp>
                  <p:nvSpPr>
                    <p:cNvPr id="36" name="Rectangle 250">
                      <a:extLst>
                        <a:ext uri="{FF2B5EF4-FFF2-40B4-BE49-F238E27FC236}">
                          <a16:creationId xmlns:a16="http://schemas.microsoft.com/office/drawing/2014/main" id="{EA154848-DF82-BA46-9EA4-F23A7F9E26FB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37" name="Rectangle 251">
                      <a:extLst>
                        <a:ext uri="{FF2B5EF4-FFF2-40B4-BE49-F238E27FC236}">
                          <a16:creationId xmlns:a16="http://schemas.microsoft.com/office/drawing/2014/main" id="{1BADEC5C-5508-8E49-9FB9-69878701A476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38" name="Rectangle 252">
                      <a:extLst>
                        <a:ext uri="{FF2B5EF4-FFF2-40B4-BE49-F238E27FC236}">
                          <a16:creationId xmlns:a16="http://schemas.microsoft.com/office/drawing/2014/main" id="{90D3E980-A04B-AD4B-A628-2F7A01D3E54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39" name="Rectangle 253">
                      <a:extLst>
                        <a:ext uri="{FF2B5EF4-FFF2-40B4-BE49-F238E27FC236}">
                          <a16:creationId xmlns:a16="http://schemas.microsoft.com/office/drawing/2014/main" id="{DF7C7E3D-4AF1-6E4E-9738-7F82FB9896D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40" name="Rectangle 254">
                      <a:extLst>
                        <a:ext uri="{FF2B5EF4-FFF2-40B4-BE49-F238E27FC236}">
                          <a16:creationId xmlns:a16="http://schemas.microsoft.com/office/drawing/2014/main" id="{18921E0F-2D6C-1A4A-AA64-9EEB1607A7CE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41" name="Rectangle 255">
                      <a:extLst>
                        <a:ext uri="{FF2B5EF4-FFF2-40B4-BE49-F238E27FC236}">
                          <a16:creationId xmlns:a16="http://schemas.microsoft.com/office/drawing/2014/main" id="{58ABB900-E9E6-0D46-B324-4DAF258CFFCF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42" name="Rectangle 256">
                      <a:extLst>
                        <a:ext uri="{FF2B5EF4-FFF2-40B4-BE49-F238E27FC236}">
                          <a16:creationId xmlns:a16="http://schemas.microsoft.com/office/drawing/2014/main" id="{8A8CB70F-9975-5742-B44F-69EA6CE7BF48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43" name="Rectangle 257">
                      <a:extLst>
                        <a:ext uri="{FF2B5EF4-FFF2-40B4-BE49-F238E27FC236}">
                          <a16:creationId xmlns:a16="http://schemas.microsoft.com/office/drawing/2014/main" id="{375A4506-C736-4D4D-98FE-5FD2E310132F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44" name="Rectangle 258">
                      <a:extLst>
                        <a:ext uri="{FF2B5EF4-FFF2-40B4-BE49-F238E27FC236}">
                          <a16:creationId xmlns:a16="http://schemas.microsoft.com/office/drawing/2014/main" id="{6E4183E1-373D-ED49-8124-68B5DA24205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45" name="Rectangle 259">
                      <a:extLst>
                        <a:ext uri="{FF2B5EF4-FFF2-40B4-BE49-F238E27FC236}">
                          <a16:creationId xmlns:a16="http://schemas.microsoft.com/office/drawing/2014/main" id="{B9772051-AA6F-2D4D-9950-5F262774EB6F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561" cy="560"/>
                    </a:xfrm>
                    <a:prstGeom prst="rect">
                      <a:avLst/>
                    </a:prstGeom>
                    <a:noFill/>
                    <a:ln w="19050">
                      <a:solidFill>
                        <a:srgbClr val="CC000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</p:grpSp>
              <p:grpSp>
                <p:nvGrpSpPr>
                  <p:cNvPr id="25" name="Group 260">
                    <a:extLst>
                      <a:ext uri="{FF2B5EF4-FFF2-40B4-BE49-F238E27FC236}">
                        <a16:creationId xmlns:a16="http://schemas.microsoft.com/office/drawing/2014/main" id="{0D115D94-7E92-9047-A257-10012B0E14C0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4324" y="2397"/>
                    <a:ext cx="561" cy="560"/>
                    <a:chOff x="2552" y="1797"/>
                    <a:chExt cx="561" cy="560"/>
                  </a:xfrm>
                </p:grpSpPr>
                <p:sp>
                  <p:nvSpPr>
                    <p:cNvPr id="26" name="Rectangle 261">
                      <a:extLst>
                        <a:ext uri="{FF2B5EF4-FFF2-40B4-BE49-F238E27FC236}">
                          <a16:creationId xmlns:a16="http://schemas.microsoft.com/office/drawing/2014/main" id="{F3194189-A567-624B-BF70-9C449328A8F8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7" name="Rectangle 262">
                      <a:extLst>
                        <a:ext uri="{FF2B5EF4-FFF2-40B4-BE49-F238E27FC236}">
                          <a16:creationId xmlns:a16="http://schemas.microsoft.com/office/drawing/2014/main" id="{CF8AA0A8-F885-F242-BB8A-50A2F9E0B0B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8" name="Rectangle 263">
                      <a:extLst>
                        <a:ext uri="{FF2B5EF4-FFF2-40B4-BE49-F238E27FC236}">
                          <a16:creationId xmlns:a16="http://schemas.microsoft.com/office/drawing/2014/main" id="{588E7454-9BC7-BA46-AAC7-9CC6CFAC10FC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9" name="Rectangle 264">
                      <a:extLst>
                        <a:ext uri="{FF2B5EF4-FFF2-40B4-BE49-F238E27FC236}">
                          <a16:creationId xmlns:a16="http://schemas.microsoft.com/office/drawing/2014/main" id="{76D1722F-A045-7840-8202-86A579FC1608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30" name="Rectangle 265">
                      <a:extLst>
                        <a:ext uri="{FF2B5EF4-FFF2-40B4-BE49-F238E27FC236}">
                          <a16:creationId xmlns:a16="http://schemas.microsoft.com/office/drawing/2014/main" id="{264E9ACD-3A9C-204F-83AC-D099B6B22728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31" name="Rectangle 266">
                      <a:extLst>
                        <a:ext uri="{FF2B5EF4-FFF2-40B4-BE49-F238E27FC236}">
                          <a16:creationId xmlns:a16="http://schemas.microsoft.com/office/drawing/2014/main" id="{BCB58A88-82EA-DE45-8433-3BC9B150BC57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984"/>
                      <a:ext cx="187" cy="1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32" name="Rectangle 267">
                      <a:extLst>
                        <a:ext uri="{FF2B5EF4-FFF2-40B4-BE49-F238E27FC236}">
                          <a16:creationId xmlns:a16="http://schemas.microsoft.com/office/drawing/2014/main" id="{6C7B255C-EA17-714F-AA63-FCFFD43B9470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9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33" name="Rectangle 268">
                      <a:extLst>
                        <a:ext uri="{FF2B5EF4-FFF2-40B4-BE49-F238E27FC236}">
                          <a16:creationId xmlns:a16="http://schemas.microsoft.com/office/drawing/2014/main" id="{8B8EF43B-D1CF-3E4B-B030-3C72A32B204E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26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 algn="ctr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34" name="Rectangle 269">
                      <a:extLst>
                        <a:ext uri="{FF2B5EF4-FFF2-40B4-BE49-F238E27FC236}">
                          <a16:creationId xmlns:a16="http://schemas.microsoft.com/office/drawing/2014/main" id="{1090C0AC-FD62-B944-B616-0621C533E1F7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2170"/>
                      <a:ext cx="187" cy="187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>
                      <a:solidFill>
                        <a:srgbClr val="0000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35" name="Rectangle 270">
                      <a:extLst>
                        <a:ext uri="{FF2B5EF4-FFF2-40B4-BE49-F238E27FC236}">
                          <a16:creationId xmlns:a16="http://schemas.microsoft.com/office/drawing/2014/main" id="{2EB410E3-342C-244C-9D07-6EC7A0AE9A00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2" y="1797"/>
                      <a:ext cx="561" cy="560"/>
                    </a:xfrm>
                    <a:prstGeom prst="rect">
                      <a:avLst/>
                    </a:prstGeom>
                    <a:noFill/>
                    <a:ln w="19050">
                      <a:solidFill>
                        <a:srgbClr val="CC000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fr-FR"/>
                    </a:p>
                  </p:txBody>
                </p:sp>
              </p:grpSp>
            </p:grpSp>
          </p:grpSp>
          <p:sp>
            <p:nvSpPr>
              <p:cNvPr id="13" name="Oval 273">
                <a:extLst>
                  <a:ext uri="{FF2B5EF4-FFF2-40B4-BE49-F238E27FC236}">
                    <a16:creationId xmlns:a16="http://schemas.microsoft.com/office/drawing/2014/main" id="{D929DE34-2203-CA44-AF15-A57A053B32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4600" y="3352799"/>
                <a:ext cx="2438400" cy="2473569"/>
              </a:xfrm>
              <a:prstGeom prst="ellipse">
                <a:avLst/>
              </a:prstGeom>
              <a:solidFill>
                <a:schemeClr val="bg2">
                  <a:alpha val="10001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</p:grpSp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9FBD9F9D-E057-E24F-87AA-39FFA158041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60758" y="1219200"/>
              <a:ext cx="1729529" cy="4689232"/>
            </a:xfrm>
            <a:prstGeom prst="line">
              <a:avLst/>
            </a:prstGeom>
            <a:ln w="28575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B7A4E18F-D630-CD42-92C1-AD8731ECF68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60758" y="1219200"/>
              <a:ext cx="1648934" cy="4711085"/>
            </a:xfrm>
            <a:prstGeom prst="line">
              <a:avLst/>
            </a:prstGeom>
            <a:ln w="28575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05E02C6A-0EEB-4E47-AB8B-39E24B47E7A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60758" y="1219200"/>
              <a:ext cx="1648934" cy="4711085"/>
            </a:xfrm>
            <a:prstGeom prst="line">
              <a:avLst/>
            </a:prstGeom>
            <a:ln w="28575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7B2D8A1D-ED99-7A40-9363-36E03D2AD90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37311" y="1250605"/>
              <a:ext cx="1700129" cy="4764741"/>
            </a:xfrm>
            <a:prstGeom prst="line">
              <a:avLst/>
            </a:prstGeom>
            <a:ln w="28575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90247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E36470D-9584-F044-AFD0-D1CD5EC976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Scientific questions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876119E-F382-CC4E-81DB-8D9BD2EF9B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fr-FR" sz="2000" b="1" dirty="0" err="1"/>
              <a:t>Unbiased</a:t>
            </a:r>
            <a:r>
              <a:rPr lang="fr-FR" sz="2000" b="1" dirty="0"/>
              <a:t> rate of particules </a:t>
            </a:r>
            <a:r>
              <a:rPr lang="fr-FR" sz="2000" b="1" dirty="0" err="1"/>
              <a:t>entering</a:t>
            </a:r>
            <a:r>
              <a:rPr lang="fr-FR" sz="2000" b="1" dirty="0"/>
              <a:t> </a:t>
            </a:r>
            <a:r>
              <a:rPr lang="fr-FR" sz="2000" b="1" dirty="0" err="1"/>
              <a:t>atmosphere</a:t>
            </a:r>
            <a:r>
              <a:rPr lang="fr-FR" sz="2000" dirty="0"/>
              <a:t>: </a:t>
            </a:r>
            <a:r>
              <a:rPr lang="fr-FR" sz="1800" i="1" dirty="0"/>
              <a:t>the main source of </a:t>
            </a:r>
            <a:r>
              <a:rPr lang="fr-FR" sz="1800" i="1" dirty="0" err="1"/>
              <a:t>matter</a:t>
            </a:r>
            <a:r>
              <a:rPr lang="fr-FR" sz="1800" i="1" dirty="0"/>
              <a:t> </a:t>
            </a:r>
            <a:r>
              <a:rPr lang="fr-FR" sz="1800" i="1" dirty="0" err="1"/>
              <a:t>income</a:t>
            </a:r>
            <a:r>
              <a:rPr lang="fr-FR" sz="1800" i="1" dirty="0"/>
              <a:t> on </a:t>
            </a:r>
            <a:r>
              <a:rPr lang="fr-FR" sz="1800" i="1" dirty="0" err="1"/>
              <a:t>Earth</a:t>
            </a:r>
            <a:endParaRPr lang="fr-FR" sz="2000" i="1" dirty="0"/>
          </a:p>
          <a:p>
            <a:pPr lvl="1"/>
            <a:r>
              <a:rPr lang="fr-FR" sz="1800" dirty="0" err="1"/>
              <a:t>Connect</a:t>
            </a:r>
            <a:r>
              <a:rPr lang="fr-FR" sz="1800" dirty="0"/>
              <a:t> </a:t>
            </a:r>
            <a:r>
              <a:rPr lang="fr-FR" sz="1800" dirty="0" err="1"/>
              <a:t>visual</a:t>
            </a:r>
            <a:r>
              <a:rPr lang="fr-FR" sz="1800" dirty="0"/>
              <a:t> count of </a:t>
            </a:r>
            <a:r>
              <a:rPr lang="fr-FR" sz="1800" dirty="0" err="1"/>
              <a:t>meteors</a:t>
            </a:r>
            <a:r>
              <a:rPr lang="fr-FR" sz="1800" dirty="0"/>
              <a:t> </a:t>
            </a:r>
            <a:r>
              <a:rPr lang="fr-FR" sz="1800" dirty="0" err="1"/>
              <a:t>with</a:t>
            </a:r>
            <a:r>
              <a:rPr lang="fr-FR" sz="1800" dirty="0"/>
              <a:t> </a:t>
            </a:r>
            <a:r>
              <a:rPr lang="fr-FR" sz="1800" dirty="0" err="1"/>
              <a:t>particle</a:t>
            </a:r>
            <a:r>
              <a:rPr lang="fr-FR" sz="1800" dirty="0"/>
              <a:t> </a:t>
            </a:r>
            <a:r>
              <a:rPr lang="fr-FR" sz="1800" dirty="0" err="1"/>
              <a:t>counts</a:t>
            </a:r>
            <a:r>
              <a:rPr lang="fr-FR" sz="1800" dirty="0"/>
              <a:t> in the collections of </a:t>
            </a:r>
            <a:r>
              <a:rPr lang="fr-FR" sz="1800" dirty="0" err="1"/>
              <a:t>micrometeorites</a:t>
            </a:r>
            <a:endParaRPr lang="fr-FR" sz="1800" dirty="0"/>
          </a:p>
          <a:p>
            <a:pPr lvl="2"/>
            <a:r>
              <a:rPr lang="fr-FR" sz="1600" dirty="0"/>
              <a:t>Mass distributions</a:t>
            </a:r>
          </a:p>
          <a:p>
            <a:pPr lvl="2"/>
            <a:r>
              <a:rPr lang="fr-FR" sz="1600" dirty="0"/>
              <a:t>Relation </a:t>
            </a:r>
            <a:r>
              <a:rPr lang="fr-FR" sz="1600" dirty="0" err="1"/>
              <a:t>ablated</a:t>
            </a:r>
            <a:r>
              <a:rPr lang="fr-FR" sz="1600" dirty="0"/>
              <a:t> mass / </a:t>
            </a:r>
            <a:r>
              <a:rPr lang="fr-FR" sz="1600" dirty="0" err="1"/>
              <a:t>emitted</a:t>
            </a:r>
            <a:r>
              <a:rPr lang="fr-FR" sz="1600" dirty="0"/>
              <a:t> light</a:t>
            </a:r>
          </a:p>
          <a:p>
            <a:pPr lvl="1"/>
            <a:r>
              <a:rPr lang="fr-FR" sz="1800" dirty="0"/>
              <a:t>Variation </a:t>
            </a:r>
            <a:r>
              <a:rPr lang="fr-FR" sz="1800" dirty="0" err="1"/>
              <a:t>with</a:t>
            </a:r>
            <a:r>
              <a:rPr lang="fr-FR" sz="1800" dirty="0"/>
              <a:t> time (</a:t>
            </a:r>
            <a:r>
              <a:rPr lang="fr-FR" sz="1800" dirty="0" err="1"/>
              <a:t>seasonal</a:t>
            </a:r>
            <a:r>
              <a:rPr lang="fr-FR" sz="1800" dirty="0"/>
              <a:t> and longer </a:t>
            </a:r>
            <a:r>
              <a:rPr lang="fr-FR" sz="1800" dirty="0" err="1"/>
              <a:t>scale</a:t>
            </a:r>
            <a:r>
              <a:rPr lang="fr-FR" sz="1800" dirty="0"/>
              <a:t>)</a:t>
            </a:r>
          </a:p>
          <a:p>
            <a:r>
              <a:rPr lang="fr-FR" sz="2000" b="1" dirty="0" err="1"/>
              <a:t>Directionality</a:t>
            </a:r>
            <a:r>
              <a:rPr lang="fr-FR" sz="2000" b="1" dirty="0"/>
              <a:t> / </a:t>
            </a:r>
            <a:r>
              <a:rPr lang="fr-FR" sz="2000" b="1" dirty="0" err="1"/>
              <a:t>velocity</a:t>
            </a:r>
            <a:endParaRPr lang="fr-FR" sz="2000" b="1" dirty="0"/>
          </a:p>
          <a:p>
            <a:pPr lvl="1"/>
            <a:r>
              <a:rPr lang="fr-FR" sz="1800" dirty="0" err="1"/>
              <a:t>Dependence</a:t>
            </a:r>
            <a:r>
              <a:rPr lang="fr-FR" sz="1800" dirty="0"/>
              <a:t> </a:t>
            </a:r>
            <a:r>
              <a:rPr lang="fr-FR" sz="1800" dirty="0" err="1"/>
              <a:t>with</a:t>
            </a:r>
            <a:r>
              <a:rPr lang="fr-FR" sz="1800" dirty="0"/>
              <a:t> the angle of the line of </a:t>
            </a:r>
            <a:r>
              <a:rPr lang="fr-FR" sz="1800" dirty="0" err="1"/>
              <a:t>sight</a:t>
            </a:r>
            <a:r>
              <a:rPr lang="fr-FR" sz="1800" dirty="0"/>
              <a:t> and the </a:t>
            </a:r>
            <a:r>
              <a:rPr lang="fr-FR" sz="1800" dirty="0" err="1"/>
              <a:t>Earth</a:t>
            </a:r>
            <a:r>
              <a:rPr lang="fr-FR" sz="1800" dirty="0"/>
              <a:t> orbital </a:t>
            </a:r>
            <a:r>
              <a:rPr lang="fr-FR" sz="1800" dirty="0" err="1"/>
              <a:t>velocity</a:t>
            </a:r>
            <a:endParaRPr lang="fr-FR" sz="1800" dirty="0"/>
          </a:p>
          <a:p>
            <a:pPr lvl="1"/>
            <a:r>
              <a:rPr lang="fr-FR" sz="1800" dirty="0" err="1"/>
              <a:t>Study</a:t>
            </a:r>
            <a:r>
              <a:rPr lang="fr-FR" sz="1800" dirty="0"/>
              <a:t> of </a:t>
            </a:r>
            <a:r>
              <a:rPr lang="fr-FR" sz="1800" dirty="0" err="1"/>
              <a:t>known</a:t>
            </a:r>
            <a:r>
              <a:rPr lang="fr-FR" sz="1800" dirty="0"/>
              <a:t> radiants (</a:t>
            </a:r>
            <a:r>
              <a:rPr lang="fr-FR" sz="1800" dirty="0" err="1"/>
              <a:t>showers</a:t>
            </a:r>
            <a:r>
              <a:rPr lang="fr-FR" sz="1800" dirty="0"/>
              <a:t> </a:t>
            </a:r>
            <a:r>
              <a:rPr lang="fr-FR" sz="1800" dirty="0" err="1"/>
              <a:t>from</a:t>
            </a:r>
            <a:r>
              <a:rPr lang="fr-FR" sz="1800" dirty="0"/>
              <a:t> </a:t>
            </a:r>
            <a:r>
              <a:rPr lang="fr-FR" sz="1800" dirty="0" err="1"/>
              <a:t>comet</a:t>
            </a:r>
            <a:r>
              <a:rPr lang="fr-FR" sz="1800" dirty="0"/>
              <a:t> </a:t>
            </a:r>
            <a:r>
              <a:rPr lang="fr-FR" sz="1800" dirty="0" err="1"/>
              <a:t>dust</a:t>
            </a:r>
            <a:r>
              <a:rPr lang="fr-FR" sz="1800" dirty="0"/>
              <a:t>) and </a:t>
            </a:r>
            <a:r>
              <a:rPr lang="fr-FR" sz="1800" dirty="0" err="1"/>
              <a:t>search</a:t>
            </a:r>
            <a:r>
              <a:rPr lang="fr-FR" sz="1800" dirty="0"/>
              <a:t> for new </a:t>
            </a:r>
            <a:r>
              <a:rPr lang="fr-FR" sz="1800" dirty="0" err="1"/>
              <a:t>ones</a:t>
            </a:r>
            <a:endParaRPr lang="fr-FR" sz="1800" dirty="0"/>
          </a:p>
          <a:p>
            <a:pPr lvl="1"/>
            <a:r>
              <a:rPr lang="fr-FR" sz="1800" dirty="0" err="1"/>
              <a:t>Kinematical</a:t>
            </a:r>
            <a:r>
              <a:rPr lang="fr-FR" sz="1800" dirty="0"/>
              <a:t> distributions (top of </a:t>
            </a:r>
            <a:r>
              <a:rPr lang="fr-FR" sz="1800" dirty="0" err="1"/>
              <a:t>atmosphere</a:t>
            </a:r>
            <a:r>
              <a:rPr lang="fr-FR" sz="1800" dirty="0"/>
              <a:t> </a:t>
            </a:r>
            <a:r>
              <a:rPr lang="fr-FR" sz="1800" dirty="0" err="1"/>
              <a:t>velocities</a:t>
            </a:r>
            <a:r>
              <a:rPr lang="fr-FR" sz="1800" dirty="0"/>
              <a:t>)</a:t>
            </a:r>
          </a:p>
          <a:p>
            <a:pPr lvl="2"/>
            <a:r>
              <a:rPr lang="fr-FR" sz="1400" dirty="0" err="1"/>
              <a:t>Orbitology</a:t>
            </a:r>
            <a:r>
              <a:rPr lang="fr-FR" sz="1400" dirty="0"/>
              <a:t>: </a:t>
            </a:r>
            <a:r>
              <a:rPr lang="fr-FR" sz="1400" dirty="0" err="1"/>
              <a:t>asteroidal</a:t>
            </a:r>
            <a:r>
              <a:rPr lang="fr-FR" sz="1400" dirty="0"/>
              <a:t> vs </a:t>
            </a:r>
            <a:r>
              <a:rPr lang="fr-FR" sz="1400" dirty="0" err="1"/>
              <a:t>cometary</a:t>
            </a:r>
            <a:r>
              <a:rPr lang="fr-FR" sz="1400" dirty="0"/>
              <a:t> </a:t>
            </a:r>
            <a:r>
              <a:rPr lang="fr-FR" sz="1400" dirty="0" err="1"/>
              <a:t>origin</a:t>
            </a:r>
            <a:r>
              <a:rPr lang="fr-FR" sz="1400" dirty="0"/>
              <a:t>?</a:t>
            </a:r>
          </a:p>
          <a:p>
            <a:r>
              <a:rPr lang="fr-FR" sz="2000" b="1" dirty="0"/>
              <a:t>Processus of </a:t>
            </a:r>
            <a:r>
              <a:rPr lang="fr-FR" sz="2000" b="1" dirty="0" err="1"/>
              <a:t>atmospheric</a:t>
            </a:r>
            <a:r>
              <a:rPr lang="fr-FR" sz="2000" b="1" dirty="0"/>
              <a:t> </a:t>
            </a:r>
            <a:r>
              <a:rPr lang="fr-FR" sz="2000" b="1" dirty="0" err="1"/>
              <a:t>re</a:t>
            </a:r>
            <a:r>
              <a:rPr lang="fr-FR" sz="2000" b="1" dirty="0"/>
              <a:t>-entry </a:t>
            </a:r>
            <a:r>
              <a:rPr lang="fr-FR" sz="2000" dirty="0"/>
              <a:t>(light profile, </a:t>
            </a:r>
            <a:r>
              <a:rPr lang="fr-FR" sz="2000" dirty="0" err="1"/>
              <a:t>chromaticity</a:t>
            </a:r>
            <a:r>
              <a:rPr lang="fr-FR" sz="20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402303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6890C23-201E-AB47-A3EC-CB3BB6D9A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err="1">
                <a:solidFill>
                  <a:srgbClr val="FF0000"/>
                </a:solidFill>
              </a:rPr>
              <a:t>Interdisciplinary</a:t>
            </a:r>
            <a:r>
              <a:rPr lang="fr-FR" b="1" dirty="0">
                <a:solidFill>
                  <a:srgbClr val="FF0000"/>
                </a:solidFill>
              </a:rPr>
              <a:t> team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C3F63D6-D41C-8D4C-9134-543D8543C6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/>
              <a:t>M. </a:t>
            </a:r>
            <a:r>
              <a:rPr lang="fr-FR" sz="2400" dirty="0" err="1"/>
              <a:t>Moniez</a:t>
            </a:r>
            <a:r>
              <a:rPr lang="fr-FR" sz="2400" dirty="0"/>
              <a:t>, J. Duprat, J. Peloton, C. </a:t>
            </a:r>
            <a:r>
              <a:rPr lang="fr-FR" sz="2400" dirty="0" err="1"/>
              <a:t>Engrand</a:t>
            </a:r>
            <a:r>
              <a:rPr lang="fr-FR" sz="2400" dirty="0"/>
              <a:t>, J. Rojas (IN2P3), F. Colas, J. </a:t>
            </a:r>
            <a:r>
              <a:rPr lang="fr-FR" sz="2400" dirty="0" err="1"/>
              <a:t>Vaubaillon</a:t>
            </a:r>
            <a:r>
              <a:rPr lang="fr-FR" sz="2400" dirty="0"/>
              <a:t> (INSU)</a:t>
            </a:r>
            <a:endParaRPr lang="fr-FR" dirty="0"/>
          </a:p>
          <a:p>
            <a:r>
              <a:rPr lang="fr-FR" sz="2000" dirty="0"/>
              <a:t>Collaboration étroite entre équipes IN2P3, INSU et INP : </a:t>
            </a:r>
            <a:r>
              <a:rPr lang="fr-FR" sz="2000" dirty="0" err="1"/>
              <a:t>IJCLab</a:t>
            </a:r>
            <a:r>
              <a:rPr lang="fr-FR" sz="2000" dirty="0"/>
              <a:t>, IMPMC-MNHN (INP-INSU),  IMCCE (INSU), CEREGE (INSU). </a:t>
            </a:r>
          </a:p>
          <a:p>
            <a:r>
              <a:rPr lang="fr-FR" sz="2000" dirty="0"/>
              <a:t>Collaboration avec l’IPEV, le CNES...</a:t>
            </a:r>
          </a:p>
          <a:p>
            <a:r>
              <a:rPr lang="fr-FR" sz="2000" dirty="0"/>
              <a:t>Collaboration avec les équipes japonaises (</a:t>
            </a:r>
            <a:r>
              <a:rPr lang="fr-FR" sz="2000" dirty="0" err="1"/>
              <a:t>Univ</a:t>
            </a:r>
            <a:r>
              <a:rPr lang="fr-FR" sz="2000" dirty="0"/>
              <a:t>. </a:t>
            </a:r>
            <a:r>
              <a:rPr lang="fr-FR" sz="2000" dirty="0" err="1"/>
              <a:t>Tohoku</a:t>
            </a:r>
            <a:r>
              <a:rPr lang="fr-FR" sz="2000" dirty="0"/>
              <a:t> : </a:t>
            </a:r>
            <a:r>
              <a:rPr lang="fr-FR" sz="2000" dirty="0" err="1"/>
              <a:t>T</a:t>
            </a:r>
            <a:r>
              <a:rPr lang="fr-FR" sz="2000" dirty="0"/>
              <a:t>. Nakamura)</a:t>
            </a:r>
          </a:p>
          <a:p>
            <a:r>
              <a:rPr lang="fr-FR" sz="2000" dirty="0"/>
              <a:t>Possible collaboration </a:t>
            </a:r>
            <a:r>
              <a:rPr lang="fr-FR" sz="2000" dirty="0" err="1"/>
              <a:t>with</a:t>
            </a:r>
            <a:r>
              <a:rPr lang="fr-FR" sz="2000" dirty="0"/>
              <a:t> </a:t>
            </a:r>
            <a:r>
              <a:rPr lang="fr-FR" sz="2000" dirty="0" err="1"/>
              <a:t>other</a:t>
            </a:r>
            <a:r>
              <a:rPr lang="fr-FR" sz="2000" dirty="0"/>
              <a:t> INSU </a:t>
            </a:r>
            <a:r>
              <a:rPr lang="fr-FR" sz="2000" dirty="0" err="1"/>
              <a:t>labs</a:t>
            </a:r>
            <a:r>
              <a:rPr lang="fr-FR" sz="2000" dirty="0"/>
              <a:t>: CEREGE (</a:t>
            </a:r>
            <a:r>
              <a:rPr lang="fr-FR" sz="2000" dirty="0" err="1"/>
              <a:t>see</a:t>
            </a:r>
            <a:r>
              <a:rPr lang="fr-FR" sz="2000" dirty="0"/>
              <a:t> contribution by J. </a:t>
            </a:r>
            <a:r>
              <a:rPr lang="fr-FR" sz="2000" dirty="0" err="1"/>
              <a:t>Gattacceca</a:t>
            </a:r>
            <a:r>
              <a:rPr lang="fr-FR" sz="2000" dirty="0"/>
              <a:t> et al.)</a:t>
            </a:r>
            <a:endParaRPr lang="fr-FR" dirty="0"/>
          </a:p>
          <a:p>
            <a:endParaRPr lang="fr-FR" dirty="0"/>
          </a:p>
          <a:p>
            <a:r>
              <a:rPr lang="fr-FR" dirty="0"/>
              <a:t>International: </a:t>
            </a:r>
            <a:r>
              <a:rPr lang="fr-FR" sz="2800" dirty="0"/>
              <a:t>LSST (USA, Chili, France). Access to the LSST data </a:t>
            </a:r>
            <a:r>
              <a:rPr lang="fr-FR" sz="2800" dirty="0" err="1"/>
              <a:t>granted</a:t>
            </a:r>
            <a:r>
              <a:rPr lang="fr-FR" sz="2800" dirty="0"/>
              <a:t> for IN2P3 (</a:t>
            </a:r>
            <a:r>
              <a:rPr lang="fr-FR" sz="2800" dirty="0" err="1"/>
              <a:t>builder</a:t>
            </a:r>
            <a:r>
              <a:rPr lang="fr-FR" sz="2800" dirty="0"/>
              <a:t> of LSST)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59599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41DFE2-89F8-EE44-82E4-1A756BAF1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Conclusion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676C19E-90D9-684C-9A2C-28873C7AC8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66018"/>
            <a:ext cx="8229600" cy="5297844"/>
          </a:xfrm>
        </p:spPr>
        <p:txBody>
          <a:bodyPr/>
          <a:lstStyle/>
          <a:p>
            <a:r>
              <a:rPr lang="fr-FR" dirty="0" err="1"/>
              <a:t>Faisibility</a:t>
            </a:r>
            <a:r>
              <a:rPr lang="fr-FR" dirty="0"/>
              <a:t> (</a:t>
            </a:r>
            <a:r>
              <a:rPr lang="fr-FR" dirty="0" err="1"/>
              <a:t>prelim</a:t>
            </a:r>
            <a:r>
              <a:rPr lang="fr-FR" dirty="0"/>
              <a:t>.)</a:t>
            </a:r>
          </a:p>
          <a:p>
            <a:pPr lvl="1"/>
            <a:r>
              <a:rPr lang="fr-FR" sz="2400" dirty="0" err="1"/>
              <a:t>With</a:t>
            </a:r>
            <a:r>
              <a:rPr lang="fr-FR" sz="2400" dirty="0"/>
              <a:t> </a:t>
            </a:r>
            <a:r>
              <a:rPr lang="fr-FR" sz="2400" dirty="0" err="1"/>
              <a:t>reasonable</a:t>
            </a:r>
            <a:r>
              <a:rPr lang="fr-FR" sz="2400" dirty="0"/>
              <a:t> </a:t>
            </a:r>
            <a:r>
              <a:rPr lang="fr-FR" sz="2400" dirty="0" err="1"/>
              <a:t>assumptions</a:t>
            </a:r>
            <a:r>
              <a:rPr lang="fr-FR" sz="2400" dirty="0"/>
              <a:t>, </a:t>
            </a:r>
            <a:r>
              <a:rPr lang="fr-FR" sz="2400" dirty="0" err="1"/>
              <a:t>detection</a:t>
            </a:r>
            <a:r>
              <a:rPr lang="fr-FR" sz="2400" dirty="0"/>
              <a:t> rate of</a:t>
            </a:r>
            <a:r>
              <a:rPr lang="fr-FR" sz="2400" b="1" dirty="0"/>
              <a:t> &gt;25</a:t>
            </a:r>
            <a:r>
              <a:rPr lang="fr-FR" sz="2400" b="1" dirty="0">
                <a:latin typeface="Symbol" pitchFamily="2" charset="2"/>
              </a:rPr>
              <a:t>m</a:t>
            </a:r>
            <a:r>
              <a:rPr lang="fr-FR" sz="2400" b="1" dirty="0"/>
              <a:t>g</a:t>
            </a:r>
            <a:r>
              <a:rPr lang="fr-FR" sz="2400" dirty="0"/>
              <a:t> </a:t>
            </a:r>
            <a:r>
              <a:rPr lang="fr-FR" sz="2400" dirty="0" err="1"/>
              <a:t>micrometeors</a:t>
            </a:r>
            <a:r>
              <a:rPr lang="fr-FR" sz="2400" dirty="0"/>
              <a:t> </a:t>
            </a:r>
            <a:r>
              <a:rPr lang="fr-FR" sz="2400" b="1" dirty="0" err="1">
                <a:solidFill>
                  <a:srgbClr val="FF0000"/>
                </a:solidFill>
              </a:rPr>
              <a:t>between</a:t>
            </a:r>
            <a:r>
              <a:rPr lang="fr-FR" sz="2400" b="1" dirty="0">
                <a:solidFill>
                  <a:srgbClr val="FF0000"/>
                </a:solidFill>
              </a:rPr>
              <a:t> 1/40 to a few per LSST image</a:t>
            </a:r>
          </a:p>
          <a:p>
            <a:pPr lvl="1"/>
            <a:r>
              <a:rPr lang="fr-FR" sz="2400" dirty="0"/>
              <a:t>Analyse of </a:t>
            </a:r>
            <a:r>
              <a:rPr lang="fr-FR" sz="2400" dirty="0" err="1"/>
              <a:t>rebinned</a:t>
            </a:r>
            <a:r>
              <a:rPr lang="fr-FR" sz="2400" dirty="0"/>
              <a:t> LSST images </a:t>
            </a:r>
            <a:r>
              <a:rPr lang="fr-FR" sz="2400" dirty="0" err="1"/>
              <a:t>taken</a:t>
            </a:r>
            <a:r>
              <a:rPr lang="fr-FR" sz="2400" dirty="0"/>
              <a:t> </a:t>
            </a:r>
            <a:r>
              <a:rPr lang="fr-FR" sz="2400" dirty="0" err="1"/>
              <a:t>during</a:t>
            </a:r>
            <a:r>
              <a:rPr lang="fr-FR" sz="2400" dirty="0"/>
              <a:t> </a:t>
            </a:r>
            <a:r>
              <a:rPr lang="fr-FR" sz="2400" dirty="0" err="1"/>
              <a:t>dark</a:t>
            </a:r>
            <a:r>
              <a:rPr lang="fr-FR" sz="2400" dirty="0"/>
              <a:t> </a:t>
            </a:r>
            <a:r>
              <a:rPr lang="fr-FR" sz="2400" dirty="0" err="1"/>
              <a:t>nights</a:t>
            </a:r>
            <a:r>
              <a:rPr lang="fr-FR" sz="2400" dirty="0"/>
              <a:t> in </a:t>
            </a:r>
            <a:r>
              <a:rPr lang="fr-FR" sz="2400" b="1" dirty="0">
                <a:solidFill>
                  <a:srgbClr val="FF0000"/>
                </a:solidFill>
              </a:rPr>
              <a:t>g</a:t>
            </a:r>
            <a:r>
              <a:rPr lang="fr-FR" sz="2400" dirty="0"/>
              <a:t> (no </a:t>
            </a:r>
            <a:r>
              <a:rPr lang="fr-FR" sz="2400" dirty="0" err="1"/>
              <a:t>moon</a:t>
            </a:r>
            <a:r>
              <a:rPr lang="fr-FR" sz="2400" dirty="0"/>
              <a:t>) </a:t>
            </a:r>
            <a:r>
              <a:rPr lang="fr-FR" sz="2400" dirty="0" err="1"/>
              <a:t>sustainable</a:t>
            </a:r>
            <a:endParaRPr lang="fr-FR" sz="2400" dirty="0"/>
          </a:p>
          <a:p>
            <a:r>
              <a:rPr lang="fr-FR" dirty="0"/>
              <a:t>Pioneer </a:t>
            </a:r>
            <a:r>
              <a:rPr lang="fr-FR" dirty="0" err="1"/>
              <a:t>search</a:t>
            </a:r>
            <a:r>
              <a:rPr lang="fr-FR" dirty="0"/>
              <a:t> </a:t>
            </a:r>
            <a:r>
              <a:rPr lang="fr-FR" dirty="0" err="1"/>
              <a:t>with</a:t>
            </a:r>
            <a:r>
              <a:rPr lang="fr-FR" dirty="0"/>
              <a:t> </a:t>
            </a:r>
            <a:r>
              <a:rPr lang="fr-FR" dirty="0" err="1"/>
              <a:t>such</a:t>
            </a:r>
            <a:r>
              <a:rPr lang="fr-FR" dirty="0"/>
              <a:t> a </a:t>
            </a:r>
            <a:r>
              <a:rPr lang="fr-FR" dirty="0" err="1"/>
              <a:t>big</a:t>
            </a:r>
            <a:r>
              <a:rPr lang="fr-FR" dirty="0"/>
              <a:t> </a:t>
            </a:r>
            <a:r>
              <a:rPr lang="fr-FR" dirty="0" err="1"/>
              <a:t>telescope</a:t>
            </a:r>
            <a:endParaRPr lang="fr-FR" dirty="0"/>
          </a:p>
          <a:p>
            <a:pPr lvl="1"/>
            <a:r>
              <a:rPr lang="fr-FR" sz="2400" dirty="0" err="1"/>
              <a:t>Thanks</a:t>
            </a:r>
            <a:r>
              <a:rPr lang="fr-FR" sz="2400" dirty="0"/>
              <a:t> to the </a:t>
            </a:r>
            <a:r>
              <a:rPr lang="fr-FR" sz="2400" dirty="0" err="1"/>
              <a:t>wide</a:t>
            </a:r>
            <a:r>
              <a:rPr lang="fr-FR" sz="2400" dirty="0"/>
              <a:t> </a:t>
            </a:r>
            <a:r>
              <a:rPr lang="fr-FR" sz="2400" dirty="0" err="1"/>
              <a:t>field</a:t>
            </a:r>
            <a:r>
              <a:rPr lang="fr-FR" sz="2400" dirty="0"/>
              <a:t>, </a:t>
            </a:r>
            <a:r>
              <a:rPr lang="fr-FR" sz="2400" dirty="0" err="1"/>
              <a:t>frequent</a:t>
            </a:r>
            <a:r>
              <a:rPr lang="fr-FR" sz="2400" dirty="0"/>
              <a:t> </a:t>
            </a:r>
            <a:r>
              <a:rPr lang="fr-FR" sz="2400" dirty="0" err="1"/>
              <a:t>exposures</a:t>
            </a:r>
            <a:r>
              <a:rPr lang="fr-FR" sz="2400" dirty="0"/>
              <a:t> and large collection area</a:t>
            </a:r>
          </a:p>
          <a:p>
            <a:r>
              <a:rPr lang="fr-FR" dirty="0" err="1"/>
              <a:t>Complementarity</a:t>
            </a:r>
            <a:r>
              <a:rPr lang="fr-FR" dirty="0"/>
              <a:t> </a:t>
            </a:r>
            <a:r>
              <a:rPr lang="fr-FR" dirty="0" err="1"/>
              <a:t>with</a:t>
            </a:r>
            <a:r>
              <a:rPr lang="fr-FR" dirty="0"/>
              <a:t> FRIPON, CABERNET </a:t>
            </a:r>
            <a:r>
              <a:rPr lang="fr-FR" sz="2800" dirty="0"/>
              <a:t>(</a:t>
            </a:r>
            <a:r>
              <a:rPr lang="fr-FR" sz="2800" dirty="0" err="1"/>
              <a:t>searches</a:t>
            </a:r>
            <a:r>
              <a:rPr lang="fr-FR" sz="2800" dirty="0"/>
              <a:t> for </a:t>
            </a:r>
            <a:r>
              <a:rPr lang="fr-FR" sz="2800" dirty="0" err="1"/>
              <a:t>heavier</a:t>
            </a:r>
            <a:r>
              <a:rPr lang="fr-FR" sz="2800" dirty="0"/>
              <a:t> </a:t>
            </a:r>
            <a:r>
              <a:rPr lang="fr-FR" sz="2800" dirty="0" err="1"/>
              <a:t>objects</a:t>
            </a:r>
            <a:r>
              <a:rPr lang="fr-FR" sz="2800" dirty="0"/>
              <a:t>)</a:t>
            </a:r>
            <a:endParaRPr lang="fr-FR" dirty="0"/>
          </a:p>
          <a:p>
            <a:r>
              <a:rPr lang="fr-FR" dirty="0" err="1"/>
              <a:t>Interdisciplinary</a:t>
            </a:r>
            <a:r>
              <a:rPr lang="fr-FR" dirty="0"/>
              <a:t> collaboration</a:t>
            </a:r>
          </a:p>
        </p:txBody>
      </p:sp>
    </p:spTree>
    <p:extLst>
      <p:ext uri="{BB962C8B-B14F-4D97-AF65-F5344CB8AC3E}">
        <p14:creationId xmlns:p14="http://schemas.microsoft.com/office/powerpoint/2010/main" val="20954771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372579"/>
            <a:ext cx="8229600" cy="1143000"/>
          </a:xfrm>
        </p:spPr>
        <p:txBody>
          <a:bodyPr>
            <a:noAutofit/>
          </a:bodyPr>
          <a:lstStyle/>
          <a:p>
            <a:r>
              <a:rPr lang="fr-FR" sz="7200" b="1"/>
              <a:t>SUPPLEMENTS</a:t>
            </a:r>
          </a:p>
        </p:txBody>
      </p:sp>
    </p:spTree>
    <p:extLst>
      <p:ext uri="{BB962C8B-B14F-4D97-AF65-F5344CB8AC3E}">
        <p14:creationId xmlns:p14="http://schemas.microsoft.com/office/powerpoint/2010/main" val="26023763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6B71738-6E3E-C744-B22E-20D3CB09C0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95438" y="2349084"/>
            <a:ext cx="2372251" cy="1142999"/>
          </a:xfrm>
          <a:noFill/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fr-FR" dirty="0"/>
              <a:t>Micrométéorites (</a:t>
            </a:r>
            <a:r>
              <a:rPr lang="fr-FR" dirty="0" err="1"/>
              <a:t>collected</a:t>
            </a:r>
            <a:r>
              <a:rPr lang="fr-FR" dirty="0"/>
              <a:t> </a:t>
            </a:r>
            <a:r>
              <a:rPr lang="fr-FR" b="1" dirty="0">
                <a:solidFill>
                  <a:srgbClr val="FF0000"/>
                </a:solidFill>
              </a:rPr>
              <a:t>on </a:t>
            </a:r>
            <a:r>
              <a:rPr lang="fr-FR" b="1" dirty="0" err="1">
                <a:solidFill>
                  <a:srgbClr val="FF0000"/>
                </a:solidFill>
              </a:rPr>
              <a:t>Earth</a:t>
            </a:r>
            <a:r>
              <a:rPr lang="fr-FR" dirty="0"/>
              <a:t>) </a:t>
            </a:r>
          </a:p>
          <a:p>
            <a:pPr marL="457200" lvl="1" indent="0">
              <a:buNone/>
            </a:pPr>
            <a:r>
              <a:rPr lang="fr-FR" dirty="0" err="1"/>
              <a:t>Ø</a:t>
            </a:r>
            <a:r>
              <a:rPr lang="fr-FR" dirty="0"/>
              <a:t> 10 – 1000 µm</a:t>
            </a:r>
          </a:p>
          <a:p>
            <a:pPr marL="457200" lvl="1" indent="0">
              <a:buNone/>
            </a:pPr>
            <a:r>
              <a:rPr lang="fr-FR" dirty="0"/>
              <a:t>10</a:t>
            </a:r>
            <a:r>
              <a:rPr lang="fr-FR" baseline="30000" dirty="0"/>
              <a:t>-8</a:t>
            </a:r>
            <a:r>
              <a:rPr lang="fr-FR" dirty="0"/>
              <a:t> – 10</a:t>
            </a:r>
            <a:r>
              <a:rPr lang="fr-FR" baseline="30000" dirty="0"/>
              <a:t>-4</a:t>
            </a:r>
            <a:r>
              <a:rPr lang="fr-FR" dirty="0"/>
              <a:t> g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F7A507A-1A88-834E-B7A2-79B7721130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4160" y="3446581"/>
            <a:ext cx="4210386" cy="3282461"/>
          </a:xfrm>
          <a:prstGeom prst="rect">
            <a:avLst/>
          </a:prstGeom>
        </p:spPr>
      </p:pic>
      <p:grpSp>
        <p:nvGrpSpPr>
          <p:cNvPr id="5" name="Group 12">
            <a:extLst>
              <a:ext uri="{FF2B5EF4-FFF2-40B4-BE49-F238E27FC236}">
                <a16:creationId xmlns:a16="http://schemas.microsoft.com/office/drawing/2014/main" id="{E5F15BC9-ED80-F342-81D0-97588FFAAF97}"/>
              </a:ext>
            </a:extLst>
          </p:cNvPr>
          <p:cNvGrpSpPr>
            <a:grpSpLocks/>
          </p:cNvGrpSpPr>
          <p:nvPr/>
        </p:nvGrpSpPr>
        <p:grpSpPr bwMode="auto">
          <a:xfrm>
            <a:off x="193555" y="2899743"/>
            <a:ext cx="4284662" cy="3889375"/>
            <a:chOff x="567" y="-108"/>
            <a:chExt cx="4445" cy="4536"/>
          </a:xfrm>
        </p:grpSpPr>
        <p:sp>
          <p:nvSpPr>
            <p:cNvPr id="6" name="Rectangle 13">
              <a:extLst>
                <a:ext uri="{FF2B5EF4-FFF2-40B4-BE49-F238E27FC236}">
                  <a16:creationId xmlns:a16="http://schemas.microsoft.com/office/drawing/2014/main" id="{0E17E61A-113F-854F-98D3-4AE06D687D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" y="-108"/>
              <a:ext cx="4445" cy="45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7" name="Picture 14" descr="lb">
              <a:extLst>
                <a:ext uri="{FF2B5EF4-FFF2-40B4-BE49-F238E27FC236}">
                  <a16:creationId xmlns:a16="http://schemas.microsoft.com/office/drawing/2014/main" id="{4F60AD45-31A8-5C47-A063-F2B6DDFDC6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483" t="8356" r="3287" b="4108"/>
            <a:stretch>
              <a:fillRect/>
            </a:stretch>
          </p:blipFill>
          <p:spPr bwMode="auto">
            <a:xfrm rot="21540000">
              <a:off x="656" y="-1"/>
              <a:ext cx="4282" cy="4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Titre 1">
            <a:extLst>
              <a:ext uri="{FF2B5EF4-FFF2-40B4-BE49-F238E27FC236}">
                <a16:creationId xmlns:a16="http://schemas.microsoft.com/office/drawing/2014/main" id="{35BBDCDD-0EBC-0247-A5E8-85AAA4381F27}"/>
              </a:ext>
            </a:extLst>
          </p:cNvPr>
          <p:cNvSpPr txBox="1">
            <a:spLocks/>
          </p:cNvSpPr>
          <p:nvPr/>
        </p:nvSpPr>
        <p:spPr>
          <a:xfrm>
            <a:off x="1104210" y="3399689"/>
            <a:ext cx="3260515" cy="9144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6000" dirty="0"/>
              <a:t>The </a:t>
            </a:r>
            <a:r>
              <a:rPr lang="en-US" sz="6000" b="1" dirty="0">
                <a:solidFill>
                  <a:srgbClr val="FF0000"/>
                </a:solidFill>
              </a:rPr>
              <a:t>pre-atmospheric</a:t>
            </a:r>
            <a:r>
              <a:rPr lang="en-US" sz="6000" dirty="0"/>
              <a:t> flux</a:t>
            </a:r>
          </a:p>
          <a:p>
            <a:pPr algn="l"/>
            <a:r>
              <a:rPr lang="en-US" altLang="fr-FR" sz="5400" b="1" dirty="0"/>
              <a:t>LEDF</a:t>
            </a:r>
            <a:r>
              <a:rPr lang="en-US" altLang="fr-FR" sz="5400" dirty="0"/>
              <a:t> </a:t>
            </a:r>
            <a:r>
              <a:rPr lang="en-US" altLang="fr-FR" b="1" dirty="0" err="1">
                <a:latin typeface="Symbol" pitchFamily="2" charset="2"/>
              </a:rPr>
              <a:t>F</a:t>
            </a:r>
            <a:r>
              <a:rPr lang="en-US" altLang="fr-FR" b="1" baseline="-25000" dirty="0" err="1"/>
              <a:t>dust</a:t>
            </a:r>
            <a:r>
              <a:rPr lang="en-US" altLang="fr-FR" b="1" dirty="0"/>
              <a:t> = 20–40 </a:t>
            </a:r>
            <a:r>
              <a:rPr lang="fr-FR" altLang="fr-FR" b="1" dirty="0"/>
              <a:t>10</a:t>
            </a:r>
            <a:r>
              <a:rPr lang="fr-FR" altLang="fr-FR" b="1" baseline="30000" dirty="0"/>
              <a:t>3</a:t>
            </a:r>
            <a:r>
              <a:rPr lang="en-US" altLang="fr-FR" b="1" dirty="0"/>
              <a:t> tons/</a:t>
            </a:r>
            <a:r>
              <a:rPr lang="en-US" altLang="fr-FR" b="1" dirty="0" err="1"/>
              <a:t>yrs</a:t>
            </a:r>
            <a:endParaRPr lang="en-US" altLang="fr-FR" b="1" dirty="0"/>
          </a:p>
          <a:p>
            <a:pPr algn="l"/>
            <a:r>
              <a:rPr lang="en-US" altLang="fr-FR" sz="2800" dirty="0"/>
              <a:t>Love &amp; Brownlee, Science 1993</a:t>
            </a:r>
          </a:p>
          <a:p>
            <a:pPr algn="l"/>
            <a:r>
              <a:rPr lang="en-US" altLang="fr-FR" sz="2800" dirty="0" err="1"/>
              <a:t>Grun</a:t>
            </a:r>
            <a:r>
              <a:rPr lang="en-US" altLang="fr-FR" sz="2800" dirty="0"/>
              <a:t> et al., Icarus 1985</a:t>
            </a:r>
          </a:p>
        </p:txBody>
      </p:sp>
      <p:pic>
        <p:nvPicPr>
          <p:cNvPr id="9" name="Picture 2" descr="https://upload.wikimedia.org/wikipedia/commons/thumb/d/d9/Long_Duration_Exposure_Facility_after_deployment.jpg/300px-Long_Duration_Exposure_Facility_after_deployment.jpg">
            <a:extLst>
              <a:ext uri="{FF2B5EF4-FFF2-40B4-BE49-F238E27FC236}">
                <a16:creationId xmlns:a16="http://schemas.microsoft.com/office/drawing/2014/main" id="{8BA24E5C-7178-994C-BD0B-B408414760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390" y="155197"/>
            <a:ext cx="2970670" cy="2861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AB183B96-6B1A-3645-A9D1-B9F4EF9FC7C0}"/>
              </a:ext>
            </a:extLst>
          </p:cNvPr>
          <p:cNvSpPr txBox="1"/>
          <p:nvPr/>
        </p:nvSpPr>
        <p:spPr>
          <a:xfrm>
            <a:off x="1441938" y="356699"/>
            <a:ext cx="1803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10 </a:t>
            </a:r>
            <a:r>
              <a:rPr lang="fr-FR" b="1" dirty="0" err="1">
                <a:solidFill>
                  <a:schemeClr val="bg1"/>
                </a:solidFill>
              </a:rPr>
              <a:t>years</a:t>
            </a:r>
            <a:r>
              <a:rPr lang="fr-FR" b="1" dirty="0">
                <a:solidFill>
                  <a:schemeClr val="bg1"/>
                </a:solidFill>
              </a:rPr>
              <a:t> in </a:t>
            </a:r>
            <a:r>
              <a:rPr lang="fr-FR" b="1" dirty="0" err="1">
                <a:solidFill>
                  <a:schemeClr val="bg1"/>
                </a:solidFill>
              </a:rPr>
              <a:t>space</a:t>
            </a:r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52E6013B-3528-6344-B523-53F0031240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2083" y="1686824"/>
            <a:ext cx="1909110" cy="1330118"/>
          </a:xfrm>
          <a:prstGeom prst="rect">
            <a:avLst/>
          </a:prstGeom>
        </p:spPr>
      </p:pic>
      <p:pic>
        <p:nvPicPr>
          <p:cNvPr id="14" name="Picture 5" descr="trench-cecile-jean">
            <a:extLst>
              <a:ext uri="{FF2B5EF4-FFF2-40B4-BE49-F238E27FC236}">
                <a16:creationId xmlns:a16="http://schemas.microsoft.com/office/drawing/2014/main" id="{9693FF45-4EA0-C94A-9EA4-2466EEFC01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1160" y="332155"/>
            <a:ext cx="2743200" cy="2057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92A117AA-A72D-9944-944C-294826A6E3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1724" y="189530"/>
            <a:ext cx="4677508" cy="1143000"/>
          </a:xfrm>
        </p:spPr>
        <p:txBody>
          <a:bodyPr/>
          <a:lstStyle/>
          <a:p>
            <a:r>
              <a:rPr lang="fr-FR" b="1" dirty="0" err="1">
                <a:solidFill>
                  <a:srgbClr val="FF0000"/>
                </a:solidFill>
              </a:rPr>
              <a:t>Cosmic</a:t>
            </a:r>
            <a:r>
              <a:rPr lang="fr-FR" b="1" dirty="0">
                <a:solidFill>
                  <a:srgbClr val="FF0000"/>
                </a:solidFill>
              </a:rPr>
              <a:t> </a:t>
            </a:r>
            <a:r>
              <a:rPr lang="fr-FR" b="1" dirty="0" err="1">
                <a:solidFill>
                  <a:srgbClr val="FF0000"/>
                </a:solidFill>
              </a:rPr>
              <a:t>dust</a:t>
            </a:r>
            <a:r>
              <a:rPr lang="fr-FR" b="1" dirty="0">
                <a:solidFill>
                  <a:srgbClr val="FF0000"/>
                </a:solidFill>
              </a:rPr>
              <a:t> flux</a:t>
            </a:r>
          </a:p>
        </p:txBody>
      </p:sp>
      <p:pic>
        <p:nvPicPr>
          <p:cNvPr id="15" name="Picture 36" descr="03-40-19_1000.TIF">
            <a:extLst>
              <a:ext uri="{FF2B5EF4-FFF2-40B4-BE49-F238E27FC236}">
                <a16:creationId xmlns:a16="http://schemas.microsoft.com/office/drawing/2014/main" id="{1DF43350-EDDC-F44D-8B9D-6356D2614A0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lum bright="-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52294" y="2124720"/>
            <a:ext cx="1662066" cy="1662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B4F53463-FB74-9E4F-9627-57DC878B6304}"/>
              </a:ext>
            </a:extLst>
          </p:cNvPr>
          <p:cNvSpPr txBox="1"/>
          <p:nvPr/>
        </p:nvSpPr>
        <p:spPr>
          <a:xfrm>
            <a:off x="7113180" y="3492083"/>
            <a:ext cx="10435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b="1" dirty="0">
                <a:solidFill>
                  <a:schemeClr val="bg1"/>
                </a:solidFill>
              </a:rPr>
              <a:t>Concordia</a:t>
            </a:r>
          </a:p>
        </p:txBody>
      </p:sp>
    </p:spTree>
    <p:extLst>
      <p:ext uri="{BB962C8B-B14F-4D97-AF65-F5344CB8AC3E}">
        <p14:creationId xmlns:p14="http://schemas.microsoft.com/office/powerpoint/2010/main" val="4849587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/>
          <p:cNvSpPr>
            <a:spLocks noGrp="1"/>
          </p:cNvSpPr>
          <p:nvPr>
            <p:ph type="title"/>
          </p:nvPr>
        </p:nvSpPr>
        <p:spPr>
          <a:xfrm>
            <a:off x="457200" y="119417"/>
            <a:ext cx="8229600" cy="811918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LSST cost &amp; calendar  </a:t>
            </a:r>
          </a:p>
        </p:txBody>
      </p:sp>
      <p:sp>
        <p:nvSpPr>
          <p:cNvPr id="69635" name="Content Placeholder 2"/>
          <p:cNvSpPr>
            <a:spLocks noGrp="1"/>
          </p:cNvSpPr>
          <p:nvPr>
            <p:ph sz="half" idx="1"/>
          </p:nvPr>
        </p:nvSpPr>
        <p:spPr>
          <a:xfrm>
            <a:off x="361243" y="3654772"/>
            <a:ext cx="8452556" cy="28645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00FF"/>
                </a:solidFill>
              </a:rPr>
              <a:t>Calendar</a:t>
            </a:r>
            <a:endParaRPr lang="en-US" sz="2000" b="1" dirty="0">
              <a:solidFill>
                <a:srgbClr val="0000FF"/>
              </a:solidFill>
            </a:endParaRPr>
          </a:p>
          <a:p>
            <a:pPr lvl="1" indent="-342900">
              <a:buFont typeface="Arial"/>
              <a:buChar char="•"/>
            </a:pPr>
            <a:r>
              <a:rPr lang="en-US" sz="2000" b="1" dirty="0">
                <a:solidFill>
                  <a:srgbClr val="0000FF"/>
                </a:solidFill>
              </a:rPr>
              <a:t>Official Construction started : </a:t>
            </a:r>
            <a:r>
              <a:rPr lang="en-US" sz="2000" b="1" dirty="0">
                <a:solidFill>
                  <a:srgbClr val="006600"/>
                </a:solidFill>
              </a:rPr>
              <a:t>2014</a:t>
            </a:r>
          </a:p>
          <a:p>
            <a:pPr lvl="1" indent="-342900">
              <a:buFont typeface="Arial"/>
              <a:buChar char="•"/>
            </a:pPr>
            <a:r>
              <a:rPr lang="en-US" sz="2000" b="1" dirty="0">
                <a:solidFill>
                  <a:srgbClr val="0000FF"/>
                </a:solidFill>
              </a:rPr>
              <a:t>Telescope engineering first light : </a:t>
            </a:r>
            <a:r>
              <a:rPr lang="en-US" sz="2000" b="1" dirty="0">
                <a:solidFill>
                  <a:srgbClr val="006600"/>
                </a:solidFill>
              </a:rPr>
              <a:t>end 2019</a:t>
            </a:r>
          </a:p>
          <a:p>
            <a:pPr lvl="1" indent="-342900">
              <a:buFont typeface="Arial"/>
              <a:buChar char="•"/>
            </a:pPr>
            <a:r>
              <a:rPr lang="en-US" sz="2000" b="1" dirty="0">
                <a:solidFill>
                  <a:srgbClr val="0000FF"/>
                </a:solidFill>
              </a:rPr>
              <a:t>Camera integrated at summit : </a:t>
            </a:r>
            <a:r>
              <a:rPr lang="en-US" sz="2000" b="1" dirty="0">
                <a:solidFill>
                  <a:srgbClr val="006600"/>
                </a:solidFill>
              </a:rPr>
              <a:t>2020</a:t>
            </a:r>
          </a:p>
          <a:p>
            <a:pPr lvl="1" indent="-342900">
              <a:buFont typeface="Arial"/>
              <a:buChar char="•"/>
            </a:pPr>
            <a:r>
              <a:rPr lang="en-US" sz="2000" b="1" dirty="0">
                <a:solidFill>
                  <a:srgbClr val="0000FF"/>
                </a:solidFill>
              </a:rPr>
              <a:t>Start of the LSST “Science Verification survey” : </a:t>
            </a:r>
            <a:r>
              <a:rPr lang="en-US" sz="2000" b="1" dirty="0">
                <a:solidFill>
                  <a:srgbClr val="006600"/>
                </a:solidFill>
              </a:rPr>
              <a:t>2021</a:t>
            </a:r>
          </a:p>
          <a:p>
            <a:pPr lvl="1" indent="-342900">
              <a:buFont typeface="Arial"/>
              <a:buChar char="•"/>
            </a:pPr>
            <a:r>
              <a:rPr lang="en-US" sz="2000" b="1" dirty="0">
                <a:solidFill>
                  <a:srgbClr val="0000FF"/>
                </a:solidFill>
              </a:rPr>
              <a:t>“LSST delivery”  / start of 10 years survey : </a:t>
            </a:r>
            <a:r>
              <a:rPr lang="en-US" sz="2000" b="1" dirty="0">
                <a:solidFill>
                  <a:srgbClr val="006600"/>
                </a:solidFill>
              </a:rPr>
              <a:t>spring 2022</a:t>
            </a:r>
            <a:endParaRPr lang="en-US" dirty="0"/>
          </a:p>
          <a:p>
            <a:pPr marL="0" indent="0"/>
            <a:endParaRPr lang="en-US" sz="2000" dirty="0"/>
          </a:p>
          <a:p>
            <a:pPr marL="400050" lvl="1" indent="0"/>
            <a:endParaRPr lang="en-US" sz="2000" dirty="0"/>
          </a:p>
          <a:p>
            <a:pPr marL="400050" lvl="1" indent="0"/>
            <a:endParaRPr lang="en-US" sz="2000" dirty="0"/>
          </a:p>
          <a:p>
            <a:pPr marL="0" indent="0"/>
            <a:endParaRPr lang="en-US" sz="2000" dirty="0"/>
          </a:p>
        </p:txBody>
      </p:sp>
      <p:sp>
        <p:nvSpPr>
          <p:cNvPr id="2" name="ZoneTexte 1"/>
          <p:cNvSpPr txBox="1"/>
          <p:nvPr/>
        </p:nvSpPr>
        <p:spPr>
          <a:xfrm>
            <a:off x="338667" y="1217863"/>
            <a:ext cx="855133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6600"/>
                </a:solidFill>
              </a:rPr>
              <a:t>Cost</a:t>
            </a:r>
            <a:endParaRPr lang="en-US" sz="2000" b="1" dirty="0">
              <a:solidFill>
                <a:srgbClr val="006600"/>
              </a:solidFill>
            </a:endParaRPr>
          </a:p>
          <a:p>
            <a:pPr marL="800100" lvl="1" indent="-342900">
              <a:buFont typeface="Arial"/>
              <a:buChar char="•"/>
            </a:pPr>
            <a:r>
              <a:rPr lang="en-US" sz="2000" b="1" dirty="0">
                <a:solidFill>
                  <a:srgbClr val="006600"/>
                </a:solidFill>
              </a:rPr>
              <a:t>Total cost ~ 1 B$ , Construction + 10 years running included </a:t>
            </a:r>
          </a:p>
          <a:p>
            <a:pPr marL="800100" lvl="1" indent="-342900">
              <a:buFont typeface="Arial"/>
              <a:buChar char="•"/>
            </a:pPr>
            <a:r>
              <a:rPr lang="en-US" sz="2000" b="1" dirty="0">
                <a:solidFill>
                  <a:srgbClr val="006600"/>
                </a:solidFill>
              </a:rPr>
              <a:t>Telescope &amp; Data Management : </a:t>
            </a:r>
            <a:r>
              <a:rPr lang="en-US" sz="2000" b="1" dirty="0">
                <a:solidFill>
                  <a:srgbClr val="FF0000"/>
                </a:solidFill>
              </a:rPr>
              <a:t>$473M</a:t>
            </a:r>
            <a:r>
              <a:rPr lang="en-US" sz="2000" b="1" dirty="0">
                <a:solidFill>
                  <a:srgbClr val="006600"/>
                </a:solidFill>
              </a:rPr>
              <a:t>(NSF)</a:t>
            </a:r>
            <a:endParaRPr lang="en-US" sz="2000" b="1" dirty="0"/>
          </a:p>
          <a:p>
            <a:pPr marL="800100" lvl="1" indent="-342900">
              <a:buFont typeface="Arial"/>
              <a:buChar char="•"/>
            </a:pPr>
            <a:r>
              <a:rPr lang="en-US" sz="2000" b="1" dirty="0">
                <a:solidFill>
                  <a:srgbClr val="006600"/>
                </a:solidFill>
              </a:rPr>
              <a:t>Camera : </a:t>
            </a:r>
            <a:r>
              <a:rPr lang="en-US" sz="2000" b="1" dirty="0">
                <a:solidFill>
                  <a:srgbClr val="FF0000"/>
                </a:solidFill>
              </a:rPr>
              <a:t>$168M </a:t>
            </a:r>
            <a:r>
              <a:rPr lang="en-US" sz="2000" b="1" dirty="0">
                <a:solidFill>
                  <a:srgbClr val="006600"/>
                </a:solidFill>
              </a:rPr>
              <a:t>(DOE </a:t>
            </a:r>
            <a:r>
              <a:rPr lang="en-US" sz="2000" b="1" dirty="0"/>
              <a:t>+ France-IN2P3 total in-kind contribution </a:t>
            </a:r>
            <a:r>
              <a:rPr lang="en-US" sz="2000" b="1" dirty="0">
                <a:solidFill>
                  <a:srgbClr val="FF0000"/>
                </a:solidFill>
              </a:rPr>
              <a:t>~$15M</a:t>
            </a:r>
            <a:r>
              <a:rPr lang="en-US" sz="2000" b="1" dirty="0"/>
              <a:t>) </a:t>
            </a:r>
          </a:p>
          <a:p>
            <a:pPr marL="800100" lvl="1" indent="-342900">
              <a:buFont typeface="Arial"/>
              <a:buChar char="•"/>
            </a:pPr>
            <a:r>
              <a:rPr lang="en-US" sz="2000" b="1" dirty="0">
                <a:solidFill>
                  <a:srgbClr val="006600"/>
                </a:solidFill>
              </a:rPr>
              <a:t>Private Funds :</a:t>
            </a:r>
            <a:r>
              <a:rPr lang="en-US" sz="2000" b="1" dirty="0">
                <a:solidFill>
                  <a:srgbClr val="FF0000"/>
                </a:solidFill>
              </a:rPr>
              <a:t> $40M </a:t>
            </a:r>
            <a:r>
              <a:rPr lang="en-US" sz="2000" b="1" dirty="0"/>
              <a:t>(early mirrors contribution &amp; site preparation…)</a:t>
            </a:r>
          </a:p>
          <a:p>
            <a:pPr marL="800100" lvl="1" indent="-342900">
              <a:buFont typeface="Arial"/>
              <a:buChar char="•"/>
            </a:pPr>
            <a:r>
              <a:rPr lang="en-US" sz="2000" b="1" dirty="0">
                <a:solidFill>
                  <a:schemeClr val="accent3">
                    <a:lumMod val="50000"/>
                  </a:schemeClr>
                </a:solidFill>
              </a:rPr>
              <a:t>Other than US/France/Chile: </a:t>
            </a:r>
            <a:r>
              <a:rPr lang="en-US" sz="2000" b="1" dirty="0"/>
              <a:t>expected to cover ~30% of running costs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12697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8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b="1" dirty="0"/>
              <a:t>International environment</a:t>
            </a: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000" y="1219200"/>
            <a:ext cx="8305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endParaRPr lang="en-US" sz="2400">
              <a:solidFill>
                <a:schemeClr val="tx2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57200" y="1111250"/>
            <a:ext cx="34671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ea typeface="ＭＳ Ｐゴシック" charset="-128"/>
                <a:cs typeface="ＭＳ Ｐゴシック" charset="-128"/>
              </a:rPr>
              <a:t>USA</a:t>
            </a:r>
            <a:endParaRPr lang="en-US" sz="1000" dirty="0">
              <a:solidFill>
                <a:schemeClr val="tx1"/>
              </a:solidFill>
              <a:latin typeface="+mn-lt"/>
              <a:ea typeface="ＭＳ Ｐゴシック" charset="-128"/>
              <a:cs typeface="ＭＳ Ｐゴシック" charset="-128"/>
            </a:endParaRPr>
          </a:p>
          <a:p>
            <a:pPr marL="36000" indent="-342900" eaLnBrk="0" hangingPunct="0">
              <a:lnSpc>
                <a:spcPct val="8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lang="en-US" sz="1050" b="1" dirty="0">
                <a:solidFill>
                  <a:srgbClr val="000000"/>
                </a:solidFill>
                <a:latin typeface="+mn-lt"/>
                <a:ea typeface="ＭＳ Ｐゴシック" charset="-128"/>
                <a:cs typeface="ＭＳ Ｐゴシック" charset="-128"/>
              </a:rPr>
              <a:t>	</a:t>
            </a:r>
            <a:r>
              <a:rPr lang="en-US" sz="1050" b="1" dirty="0">
                <a:solidFill>
                  <a:srgbClr val="FF0000"/>
                </a:solidFill>
                <a:latin typeface="+mn-lt"/>
                <a:ea typeface="ＭＳ Ｐゴシック" charset="-128"/>
                <a:cs typeface="ＭＳ Ｐゴシック" charset="-128"/>
              </a:rPr>
              <a:t>- The University of Arizona</a:t>
            </a:r>
            <a:r>
              <a:rPr lang="en-US" sz="1050" b="1" dirty="0">
                <a:solidFill>
                  <a:srgbClr val="000000"/>
                </a:solidFill>
                <a:latin typeface="+mn-lt"/>
                <a:ea typeface="ＭＳ Ｐゴシック" charset="-128"/>
                <a:cs typeface="ＭＳ Ｐゴシック" charset="-128"/>
              </a:rPr>
              <a:t>	</a:t>
            </a:r>
          </a:p>
          <a:p>
            <a:pPr marL="36000" indent="-342900" eaLnBrk="0" hangingPunct="0">
              <a:lnSpc>
                <a:spcPct val="8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lang="en-US" sz="1050" b="1" dirty="0">
                <a:solidFill>
                  <a:srgbClr val="000000"/>
                </a:solidFill>
                <a:latin typeface="+mn-lt"/>
                <a:ea typeface="ＭＳ Ｐゴシック" charset="-128"/>
                <a:cs typeface="ＭＳ Ｐゴシック" charset="-128"/>
              </a:rPr>
              <a:t>	- University of Washington</a:t>
            </a:r>
          </a:p>
          <a:p>
            <a:pPr marL="36000" indent="-342900" eaLnBrk="0" hangingPunct="0">
              <a:lnSpc>
                <a:spcPct val="8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lang="en-US" sz="1050" b="1" dirty="0">
                <a:solidFill>
                  <a:srgbClr val="000000"/>
                </a:solidFill>
                <a:latin typeface="+mn-lt"/>
                <a:ea typeface="ＭＳ Ｐゴシック" charset="-128"/>
                <a:cs typeface="ＭＳ Ｐゴシック" charset="-128"/>
              </a:rPr>
              <a:t>	- National Optical Astronomy Observatory</a:t>
            </a:r>
          </a:p>
          <a:p>
            <a:pPr marL="36000" indent="-342900" eaLnBrk="0" hangingPunct="0">
              <a:lnSpc>
                <a:spcPct val="8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lang="en-US" sz="1050" b="1" dirty="0">
                <a:solidFill>
                  <a:srgbClr val="000000"/>
                </a:solidFill>
                <a:latin typeface="+mn-lt"/>
                <a:ea typeface="ＭＳ Ｐゴシック" charset="-128"/>
                <a:cs typeface="ＭＳ Ｐゴシック" charset="-128"/>
              </a:rPr>
              <a:t>	- Research Corporation for Science Advancement</a:t>
            </a:r>
          </a:p>
          <a:p>
            <a:pPr marL="36000" indent="-342900" eaLnBrk="0" hangingPunct="0">
              <a:lnSpc>
                <a:spcPct val="8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lang="en-US" sz="1050" b="1" dirty="0">
                <a:solidFill>
                  <a:srgbClr val="000000"/>
                </a:solidFill>
                <a:latin typeface="+mn-lt"/>
                <a:ea typeface="ＭＳ Ｐゴシック" charset="-128"/>
                <a:cs typeface="ＭＳ Ｐゴシック" charset="-128"/>
              </a:rPr>
              <a:t>	- Adler Planetarium</a:t>
            </a:r>
            <a:br>
              <a:rPr lang="en-US" sz="1050" b="1" dirty="0">
                <a:solidFill>
                  <a:srgbClr val="000000"/>
                </a:solidFill>
                <a:latin typeface="+mn-lt"/>
                <a:ea typeface="ＭＳ Ｐゴシック" charset="-128"/>
                <a:cs typeface="ＭＳ Ｐゴシック" charset="-128"/>
              </a:rPr>
            </a:b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- Brookhaven National Laboratory </a:t>
            </a:r>
            <a:b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</a:b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- California Institute of Technology</a:t>
            </a:r>
            <a:b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</a:b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- Carnegie Mellon University</a:t>
            </a:r>
            <a:b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</a:b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- Chile</a:t>
            </a:r>
            <a:b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</a:b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- Cornell University</a:t>
            </a:r>
            <a:b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</a:b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- Drexel University</a:t>
            </a:r>
            <a:b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</a:b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- Fermi National Accelerator Laboratory </a:t>
            </a:r>
            <a:b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</a:b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- George Mason University</a:t>
            </a:r>
            <a:b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</a:b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- Google, Inc.</a:t>
            </a:r>
            <a:b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</a:b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- Harvard-Smithsonian Center for Astrophysics</a:t>
            </a:r>
            <a:b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</a:b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- Johns Hopkins University</a:t>
            </a:r>
            <a:b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</a:b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- </a:t>
            </a:r>
            <a:r>
              <a:rPr lang="en-US" sz="1050" b="1" dirty="0" err="1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Kavli</a:t>
            </a: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 Institute for Particle Astrophysics and Cosmology  - Stanford University</a:t>
            </a:r>
            <a:b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</a:b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- Las </a:t>
            </a:r>
            <a:r>
              <a:rPr lang="en-US" sz="1050" b="1" dirty="0" err="1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Cumbres</a:t>
            </a: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 Observatory Global Telescope Network, Inc.</a:t>
            </a:r>
          </a:p>
          <a:p>
            <a:pPr marL="36000" eaLnBrk="0" hangingPunct="0">
              <a:lnSpc>
                <a:spcPct val="80000"/>
              </a:lnSpc>
              <a:spcBef>
                <a:spcPts val="0"/>
              </a:spcBef>
              <a:buClrTx/>
              <a:buSzTx/>
              <a:defRPr/>
            </a:pP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- Lawrence Livermore National Laboratory </a:t>
            </a:r>
          </a:p>
          <a:p>
            <a:pPr marL="36000" eaLnBrk="0" hangingPunct="0">
              <a:lnSpc>
                <a:spcPct val="80000"/>
              </a:lnSpc>
              <a:spcBef>
                <a:spcPts val="0"/>
              </a:spcBef>
              <a:buClrTx/>
              <a:buSzTx/>
              <a:defRPr/>
            </a:pPr>
            <a:r>
              <a:rPr lang="en-US" sz="1050" b="1" dirty="0">
                <a:latin typeface="+mn-lt"/>
                <a:cs typeface="ＭＳ Ｐゴシック" charset="-128"/>
              </a:rPr>
              <a:t>- </a:t>
            </a: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Los Alamos National Laboratory</a:t>
            </a:r>
          </a:p>
          <a:p>
            <a:pPr marL="36000" eaLnBrk="0" hangingPunct="0">
              <a:lnSpc>
                <a:spcPct val="80000"/>
              </a:lnSpc>
              <a:spcBef>
                <a:spcPts val="0"/>
              </a:spcBef>
              <a:buClrTx/>
              <a:buSzTx/>
              <a:defRPr/>
            </a:pP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- Lawrence Livermore National Laboratory </a:t>
            </a:r>
          </a:p>
          <a:p>
            <a:pPr marL="36000" eaLnBrk="0" hangingPunct="0">
              <a:lnSpc>
                <a:spcPct val="80000"/>
              </a:lnSpc>
              <a:spcBef>
                <a:spcPts val="0"/>
              </a:spcBef>
              <a:buClrTx/>
              <a:buSzTx/>
              <a:defRPr/>
            </a:pPr>
            <a:r>
              <a:rPr lang="en-US" sz="1050" b="1" dirty="0">
                <a:latin typeface="+mn-lt"/>
                <a:cs typeface="ＭＳ Ｐゴシック" charset="-128"/>
              </a:rPr>
              <a:t>- </a:t>
            </a: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Los Alamos National Laboratory</a:t>
            </a:r>
          </a:p>
          <a:p>
            <a:pPr marL="36000" eaLnBrk="0" hangingPunct="0">
              <a:lnSpc>
                <a:spcPct val="80000"/>
              </a:lnSpc>
              <a:spcBef>
                <a:spcPts val="0"/>
              </a:spcBef>
              <a:buClrTx/>
              <a:buSzTx/>
              <a:defRPr/>
            </a:pP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- National Radio Astronomy Observatory</a:t>
            </a:r>
            <a:endParaRPr lang="en-US" sz="1050" b="1" dirty="0">
              <a:latin typeface="+mn-lt"/>
              <a:cs typeface="ＭＳ Ｐゴシック" charset="-128"/>
            </a:endParaRPr>
          </a:p>
          <a:p>
            <a:pPr marL="36000" eaLnBrk="0" hangingPunct="0">
              <a:lnSpc>
                <a:spcPct val="80000"/>
              </a:lnSpc>
              <a:spcBef>
                <a:spcPts val="0"/>
              </a:spcBef>
              <a:buClrTx/>
              <a:buSzTx/>
              <a:buFontTx/>
              <a:buChar char="-"/>
              <a:defRPr/>
            </a:pP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 Princeton University</a:t>
            </a:r>
            <a:b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</a:b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- Purdue University</a:t>
            </a:r>
            <a:b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</a:b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- Rutgers University</a:t>
            </a:r>
            <a:b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</a:br>
            <a:r>
              <a:rPr lang="en-US" sz="1050" b="1" dirty="0">
                <a:solidFill>
                  <a:srgbClr val="FF0000"/>
                </a:solidFill>
                <a:latin typeface="+mn-lt"/>
                <a:ea typeface="ＭＳ Ｐゴシック" charset="-128"/>
                <a:cs typeface="ＭＳ Ｐゴシック" charset="-128"/>
              </a:rPr>
              <a:t>- SLAC National Accelerator Laboratory</a:t>
            </a:r>
            <a:br>
              <a:rPr lang="en-US" sz="1050" b="1" dirty="0">
                <a:solidFill>
                  <a:srgbClr val="FF0000"/>
                </a:solidFill>
                <a:latin typeface="+mn-lt"/>
                <a:ea typeface="ＭＳ Ｐゴシック" charset="-128"/>
                <a:cs typeface="ＭＳ Ｐゴシック" charset="-128"/>
              </a:rPr>
            </a:b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- Space Telescope Science Institute</a:t>
            </a:r>
            <a:b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</a:b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- Texas A &amp; M University</a:t>
            </a:r>
            <a:b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</a:b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- The Pennsylvania State University</a:t>
            </a:r>
            <a:b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</a:b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- University of California at Davis</a:t>
            </a:r>
            <a:b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</a:b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- University of California at Irvine</a:t>
            </a:r>
            <a:b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</a:b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- University of Illinois at Urbana-Champaign</a:t>
            </a:r>
            <a:b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</a:b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- University of Michigan</a:t>
            </a:r>
            <a:b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</a:b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- University of Pennsylvania</a:t>
            </a:r>
            <a:b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</a:b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- University of Pittsburgh</a:t>
            </a:r>
            <a:b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</a:br>
            <a:r>
              <a:rPr lang="en-US" sz="105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- Vanderbilt University</a:t>
            </a:r>
          </a:p>
        </p:txBody>
      </p:sp>
      <p:sp>
        <p:nvSpPr>
          <p:cNvPr id="6" name="Content Placeholder 3"/>
          <p:cNvSpPr txBox="1">
            <a:spLocks/>
          </p:cNvSpPr>
          <p:nvPr/>
        </p:nvSpPr>
        <p:spPr bwMode="auto">
          <a:xfrm>
            <a:off x="4648200" y="1247880"/>
            <a:ext cx="4038600" cy="400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80000"/>
              </a:lnSpc>
              <a:spcBef>
                <a:spcPts val="0"/>
              </a:spcBef>
              <a:buClrTx/>
              <a:buSzTx/>
              <a:buFontTx/>
              <a:buChar char="-"/>
              <a:defRPr/>
            </a:pPr>
            <a:endParaRPr lang="en-US" sz="1600" dirty="0">
              <a:solidFill>
                <a:schemeClr val="tx1"/>
              </a:solidFill>
              <a:latin typeface="+mn-lt"/>
              <a:ea typeface="ＭＳ Ｐゴシック" charset="-128"/>
              <a:cs typeface="ＭＳ Ｐゴシック" charset="-128"/>
            </a:endParaRPr>
          </a:p>
          <a:p>
            <a:pPr eaLnBrk="0" hangingPunct="0">
              <a:lnSpc>
                <a:spcPct val="80000"/>
              </a:lnSpc>
              <a:spcBef>
                <a:spcPts val="0"/>
              </a:spcBef>
              <a:buClrTx/>
              <a:buSzTx/>
              <a:buFontTx/>
              <a:buChar char="-"/>
              <a:defRPr/>
            </a:pPr>
            <a:r>
              <a:rPr lang="en-US" sz="1600" dirty="0">
                <a:solidFill>
                  <a:srgbClr val="FF0000"/>
                </a:solidFill>
                <a:latin typeface="+mn-lt"/>
                <a:ea typeface="ＭＳ Ｐゴシック" charset="-128"/>
                <a:cs typeface="ＭＳ Ｐゴシック" charset="-128"/>
              </a:rPr>
              <a:t> </a:t>
            </a:r>
            <a:r>
              <a:rPr lang="en-US" sz="1600" b="1" dirty="0">
                <a:solidFill>
                  <a:srgbClr val="FF0000"/>
                </a:solidFill>
                <a:latin typeface="+mn-lt"/>
                <a:ea typeface="ＭＳ Ｐゴシック" charset="-128"/>
                <a:cs typeface="ＭＳ Ｐゴシック" charset="-128"/>
              </a:rPr>
              <a:t>Chilean intitutes</a:t>
            </a:r>
          </a:p>
          <a:p>
            <a:pPr eaLnBrk="0" hangingPunct="0">
              <a:lnSpc>
                <a:spcPct val="80000"/>
              </a:lnSpc>
              <a:spcBef>
                <a:spcPts val="0"/>
              </a:spcBef>
              <a:buClrTx/>
              <a:buSzTx/>
              <a:buFontTx/>
              <a:buChar char="-"/>
              <a:defRPr/>
            </a:pPr>
            <a:endParaRPr lang="en-US" sz="1600" dirty="0">
              <a:solidFill>
                <a:schemeClr val="tx1"/>
              </a:solidFill>
              <a:latin typeface="+mn-lt"/>
              <a:ea typeface="ＭＳ Ｐゴシック" charset="-128"/>
              <a:cs typeface="ＭＳ Ｐゴシック" charset="-128"/>
            </a:endParaRPr>
          </a:p>
          <a:p>
            <a:pPr eaLnBrk="0" hangingPunct="0">
              <a:lnSpc>
                <a:spcPct val="80000"/>
              </a:lnSpc>
              <a:spcBef>
                <a:spcPts val="0"/>
              </a:spcBef>
              <a:buClrTx/>
              <a:buSzTx/>
              <a:buFontTx/>
              <a:buChar char="-"/>
              <a:defRPr/>
            </a:pPr>
            <a:r>
              <a:rPr lang="en-US" sz="1600" b="1" dirty="0">
                <a:solidFill>
                  <a:srgbClr val="FF0000"/>
                </a:solidFill>
                <a:ea typeface="ＭＳ Ｐゴシック" charset="-128"/>
                <a:cs typeface="ＭＳ Ｐゴシック" charset="-128"/>
              </a:rPr>
              <a:t> France IN2P3: 10 labs ~ 50 scientists</a:t>
            </a:r>
            <a:endParaRPr lang="en-US" sz="1600" dirty="0">
              <a:solidFill>
                <a:schemeClr val="tx1"/>
              </a:solidFill>
              <a:latin typeface="+mn-lt"/>
              <a:ea typeface="ＭＳ Ｐゴシック" charset="-128"/>
              <a:cs typeface="ＭＳ Ｐゴシック" charset="-128"/>
            </a:endParaRPr>
          </a:p>
          <a:p>
            <a:pPr eaLnBrk="0" hangingPunct="0">
              <a:lnSpc>
                <a:spcPct val="80000"/>
              </a:lnSpc>
              <a:spcBef>
                <a:spcPts val="0"/>
              </a:spcBef>
              <a:buClrTx/>
              <a:buSzTx/>
              <a:buFontTx/>
              <a:buChar char="-"/>
              <a:defRPr/>
            </a:pPr>
            <a:endParaRPr lang="en-US" sz="1600" dirty="0">
              <a:ea typeface="ＭＳ Ｐゴシック" charset="-128"/>
              <a:cs typeface="ＭＳ Ｐゴシック" charset="-128"/>
            </a:endParaRPr>
          </a:p>
          <a:p>
            <a:pPr eaLnBrk="0" hangingPunct="0">
              <a:lnSpc>
                <a:spcPct val="80000"/>
              </a:lnSpc>
              <a:spcBef>
                <a:spcPts val="0"/>
              </a:spcBef>
              <a:buClrTx/>
              <a:buSzTx/>
              <a:defRPr/>
            </a:pPr>
            <a:r>
              <a:rPr lang="en-US" sz="200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O(40) institutes</a:t>
            </a:r>
            <a:br>
              <a: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</a:br>
            <a:r>
              <a: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 contributing to the construction of LSST with access to all data products</a:t>
            </a:r>
          </a:p>
          <a:p>
            <a:pPr eaLnBrk="0" hangingPunct="0">
              <a:lnSpc>
                <a:spcPct val="80000"/>
              </a:lnSpc>
              <a:spcBef>
                <a:spcPts val="0"/>
              </a:spcBef>
              <a:buClrTx/>
              <a:buSzTx/>
              <a:defRPr/>
            </a:pPr>
            <a:r>
              <a: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--------------------------------------------------------------</a:t>
            </a: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buClrTx/>
              <a:buSzTx/>
              <a:defRPr/>
            </a:pPr>
            <a:r>
              <a:rPr lang="en-US" sz="1600" b="1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+ Non-builders (contribute to running-costs)</a:t>
            </a:r>
          </a:p>
          <a:p>
            <a:pPr marL="285750" indent="-285750" eaLnBrk="0" hangingPunct="0"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Char char="-"/>
              <a:defRPr/>
            </a:pPr>
            <a:r>
              <a:rPr lang="en-US" sz="1600" b="1" dirty="0">
                <a:solidFill>
                  <a:srgbClr val="FF0000"/>
                </a:solidFill>
                <a:latin typeface="+mn-lt"/>
                <a:ea typeface="ＭＳ Ｐゴシック" charset="-128"/>
                <a:cs typeface="ＭＳ Ｐゴシック" charset="-128"/>
              </a:rPr>
              <a:t>UK</a:t>
            </a:r>
          </a:p>
          <a:p>
            <a:pPr marL="285750" indent="-285750" eaLnBrk="0" hangingPunct="0"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Char char="-"/>
              <a:defRPr/>
            </a:pPr>
            <a:r>
              <a:rPr lang="en-US" sz="1600" b="1" dirty="0">
                <a:solidFill>
                  <a:srgbClr val="FF0000"/>
                </a:solidFill>
                <a:latin typeface="+mn-lt"/>
                <a:ea typeface="ＭＳ Ｐゴシック" charset="-128"/>
                <a:cs typeface="ＭＳ Ｐゴシック" charset="-128"/>
              </a:rPr>
              <a:t>Serbia</a:t>
            </a:r>
          </a:p>
          <a:p>
            <a:pPr marL="285750" indent="-285750" eaLnBrk="0" hangingPunct="0"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Char char="-"/>
              <a:defRPr/>
            </a:pPr>
            <a:r>
              <a:rPr lang="en-US" sz="1600" b="1" dirty="0">
                <a:solidFill>
                  <a:srgbClr val="FF0000"/>
                </a:solidFill>
                <a:latin typeface="+mn-lt"/>
                <a:ea typeface="ＭＳ Ｐゴシック" charset="-128"/>
                <a:cs typeface="ＭＳ Ｐゴシック" charset="-128"/>
              </a:rPr>
              <a:t>Croatia</a:t>
            </a:r>
          </a:p>
          <a:p>
            <a:pPr marL="285750" indent="-285750" eaLnBrk="0" hangingPunct="0"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Char char="-"/>
              <a:defRPr/>
            </a:pPr>
            <a:r>
              <a:rPr lang="en-US" sz="1600" b="1" dirty="0">
                <a:solidFill>
                  <a:srgbClr val="FF0000"/>
                </a:solidFill>
                <a:latin typeface="+mn-lt"/>
                <a:ea typeface="ＭＳ Ｐゴシック" charset="-128"/>
                <a:cs typeface="ＭＳ Ｐゴシック" charset="-128"/>
              </a:rPr>
              <a:t>Korea</a:t>
            </a:r>
          </a:p>
          <a:p>
            <a:pPr marL="285750" indent="-285750" eaLnBrk="0" hangingPunct="0"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Char char="-"/>
              <a:defRPr/>
            </a:pPr>
            <a:r>
              <a:rPr lang="en-US" sz="1600" b="1" dirty="0">
                <a:solidFill>
                  <a:srgbClr val="FF0000"/>
                </a:solidFill>
                <a:latin typeface="+mn-lt"/>
                <a:ea typeface="ＭＳ Ｐゴシック" charset="-128"/>
                <a:cs typeface="ＭＳ Ｐゴシック" charset="-128"/>
              </a:rPr>
              <a:t>Tchequia</a:t>
            </a:r>
          </a:p>
          <a:p>
            <a:pPr marL="285750" indent="-285750" eaLnBrk="0" hangingPunct="0"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Char char="-"/>
              <a:defRPr/>
            </a:pPr>
            <a:r>
              <a:rPr lang="en-US" sz="1600" b="1" dirty="0">
                <a:solidFill>
                  <a:srgbClr val="FF0000"/>
                </a:solidFill>
                <a:latin typeface="+mn-lt"/>
                <a:ea typeface="ＭＳ Ｐゴシック" charset="-128"/>
                <a:cs typeface="ＭＳ Ｐゴシック" charset="-128"/>
              </a:rPr>
              <a:t>Poland…</a:t>
            </a: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buClrTx/>
              <a:buSzTx/>
              <a:defRPr/>
            </a:pPr>
            <a:endParaRPr lang="en-US" sz="1600" b="1" dirty="0">
              <a:solidFill>
                <a:srgbClr val="FF0000"/>
              </a:solidFill>
              <a:latin typeface="+mn-lt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353887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9584"/>
          </a:xfrm>
        </p:spPr>
        <p:txBody>
          <a:bodyPr/>
          <a:lstStyle/>
          <a:p>
            <a:r>
              <a:rPr lang="fr-FR" b="1">
                <a:solidFill>
                  <a:srgbClr val="FF0000"/>
                </a:solidFill>
              </a:rPr>
              <a:t>System throughput</a:t>
            </a:r>
          </a:p>
        </p:txBody>
      </p:sp>
      <p:grpSp>
        <p:nvGrpSpPr>
          <p:cNvPr id="5" name="Grouper 4"/>
          <p:cNvGrpSpPr/>
          <p:nvPr/>
        </p:nvGrpSpPr>
        <p:grpSpPr>
          <a:xfrm>
            <a:off x="190500" y="1161345"/>
            <a:ext cx="7376687" cy="4071055"/>
            <a:chOff x="141110" y="1072445"/>
            <a:chExt cx="10117667" cy="5440362"/>
          </a:xfrm>
        </p:grpSpPr>
        <p:pic>
          <p:nvPicPr>
            <p:cNvPr id="3" name="Image 2" descr="throughput-filters-detailed.pd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1110" y="1072445"/>
              <a:ext cx="10117667" cy="5440362"/>
            </a:xfrm>
            <a:prstGeom prst="rect">
              <a:avLst/>
            </a:prstGeom>
          </p:spPr>
        </p:pic>
        <p:sp>
          <p:nvSpPr>
            <p:cNvPr id="4" name="ZoneTexte 3"/>
            <p:cNvSpPr txBox="1"/>
            <p:nvPr/>
          </p:nvSpPr>
          <p:spPr>
            <a:xfrm>
              <a:off x="6457244" y="3894669"/>
              <a:ext cx="1487006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fr-FR" sz="1400" b="1"/>
                <a:t>Y4-Band out atm.</a:t>
              </a:r>
            </a:p>
          </p:txBody>
        </p:sp>
        <p:sp>
          <p:nvSpPr>
            <p:cNvPr id="6" name="ZoneTexte 5"/>
            <p:cNvSpPr txBox="1"/>
            <p:nvPr/>
          </p:nvSpPr>
          <p:spPr>
            <a:xfrm>
              <a:off x="6710291" y="5601960"/>
              <a:ext cx="8955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>
                  <a:latin typeface="Symbol" charset="2"/>
                  <a:cs typeface="Symbol" charset="2"/>
                </a:rPr>
                <a:t>l</a:t>
              </a:r>
              <a:r>
                <a:rPr lang="fr-FR" b="1"/>
                <a:t> (nm)</a:t>
              </a:r>
            </a:p>
          </p:txBody>
        </p:sp>
        <p:sp>
          <p:nvSpPr>
            <p:cNvPr id="7" name="ZoneTexte 6"/>
            <p:cNvSpPr txBox="1"/>
            <p:nvPr/>
          </p:nvSpPr>
          <p:spPr>
            <a:xfrm>
              <a:off x="814058" y="1295403"/>
              <a:ext cx="144421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/>
                <a:t>Transmission</a:t>
              </a:r>
            </a:p>
            <a:p>
              <a:r>
                <a:rPr lang="fr-FR" b="1"/>
                <a:t>or efficiency</a:t>
              </a:r>
            </a:p>
            <a:p>
              <a:r>
                <a:rPr lang="fr-FR" b="1"/>
                <a:t>in %</a:t>
              </a:r>
              <a:endParaRPr lang="fr-FR" sz="1400" b="1"/>
            </a:p>
          </p:txBody>
        </p:sp>
      </p:grpSp>
      <p:grpSp>
        <p:nvGrpSpPr>
          <p:cNvPr id="8" name="Grouper 7"/>
          <p:cNvGrpSpPr/>
          <p:nvPr/>
        </p:nvGrpSpPr>
        <p:grpSpPr>
          <a:xfrm>
            <a:off x="5697986" y="3743132"/>
            <a:ext cx="3375149" cy="2517968"/>
            <a:chOff x="100002" y="1131590"/>
            <a:chExt cx="4536504" cy="3384376"/>
          </a:xfrm>
        </p:grpSpPr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02" y="1131590"/>
              <a:ext cx="4536504" cy="3252588"/>
            </a:xfrm>
            <a:prstGeom prst="rect">
              <a:avLst/>
            </a:prstGeom>
          </p:spPr>
        </p:pic>
        <p:cxnSp>
          <p:nvCxnSpPr>
            <p:cNvPr id="10" name="Connecteur droit avec flèche 9"/>
            <p:cNvCxnSpPr/>
            <p:nvPr/>
          </p:nvCxnSpPr>
          <p:spPr>
            <a:xfrm>
              <a:off x="1475656" y="4515966"/>
              <a:ext cx="1584176" cy="0"/>
            </a:xfrm>
            <a:prstGeom prst="straightConnector1">
              <a:avLst/>
            </a:prstGeom>
            <a:ln w="28575" cmpd="sng">
              <a:solidFill>
                <a:schemeClr val="accent3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ZoneTexte 10"/>
            <p:cNvSpPr txBox="1"/>
            <p:nvPr/>
          </p:nvSpPr>
          <p:spPr>
            <a:xfrm>
              <a:off x="2071466" y="4227934"/>
              <a:ext cx="340294" cy="2308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fr-FR" sz="1500"/>
                <a:t>1 m</a:t>
              </a:r>
            </a:p>
          </p:txBody>
        </p:sp>
      </p:grpSp>
      <p:sp>
        <p:nvSpPr>
          <p:cNvPr id="12" name="ZoneTexte 11"/>
          <p:cNvSpPr txBox="1"/>
          <p:nvPr/>
        </p:nvSpPr>
        <p:spPr>
          <a:xfrm>
            <a:off x="1041400" y="5378579"/>
            <a:ext cx="4356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/>
              <a:t>Includes	- Atmospheric transmission</a:t>
            </a:r>
          </a:p>
          <a:p>
            <a:r>
              <a:rPr lang="fr-FR" b="1"/>
              <a:t>		- Optics</a:t>
            </a:r>
          </a:p>
          <a:p>
            <a:r>
              <a:rPr lang="fr-FR" b="1"/>
              <a:t>		- Detector QE</a:t>
            </a:r>
          </a:p>
          <a:p>
            <a:r>
              <a:rPr lang="fr-FR" b="1"/>
              <a:t>		- Filters</a:t>
            </a:r>
          </a:p>
        </p:txBody>
      </p:sp>
    </p:spTree>
    <p:extLst>
      <p:ext uri="{BB962C8B-B14F-4D97-AF65-F5344CB8AC3E}">
        <p14:creationId xmlns:p14="http://schemas.microsoft.com/office/powerpoint/2010/main" val="14669789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204118" y="190960"/>
            <a:ext cx="6701720" cy="762000"/>
          </a:xfrm>
          <a:noFill/>
        </p:spPr>
        <p:txBody>
          <a:bodyPr lIns="91435" tIns="45718" rIns="91435" bIns="45718">
            <a:normAutofit fontScale="90000"/>
          </a:bodyPr>
          <a:lstStyle/>
          <a:p>
            <a:r>
              <a:rPr lang="en-US" b="1">
                <a:solidFill>
                  <a:srgbClr val="FF0000"/>
                </a:solidFill>
              </a:rPr>
              <a:t>LSST main survey deliverable</a:t>
            </a:r>
            <a:endParaRPr lang="en-US" sz="4800"/>
          </a:p>
        </p:txBody>
      </p:sp>
      <p:pic>
        <p:nvPicPr>
          <p:cNvPr id="35844" name="Picture 4" descr="lsst-noredlinetrans5-05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6600" y="228600"/>
            <a:ext cx="2057400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Grouper 9"/>
          <p:cNvGrpSpPr/>
          <p:nvPr/>
        </p:nvGrpSpPr>
        <p:grpSpPr>
          <a:xfrm>
            <a:off x="4694610" y="853014"/>
            <a:ext cx="4449389" cy="2934621"/>
            <a:chOff x="4864100" y="853014"/>
            <a:chExt cx="4279899" cy="2718995"/>
          </a:xfrm>
        </p:grpSpPr>
        <p:pic>
          <p:nvPicPr>
            <p:cNvPr id="6" name="Image 5" descr="ob2_1060_SupernovaMetric_MedianMaxGap_HEAL_SkyMap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64100" y="853014"/>
              <a:ext cx="4279899" cy="2718995"/>
            </a:xfrm>
            <a:prstGeom prst="rect">
              <a:avLst/>
            </a:prstGeom>
          </p:spPr>
        </p:pic>
        <p:sp>
          <p:nvSpPr>
            <p:cNvPr id="9" name="ZoneTexte 8"/>
            <p:cNvSpPr txBox="1"/>
            <p:nvPr/>
          </p:nvSpPr>
          <p:spPr>
            <a:xfrm>
              <a:off x="5260914" y="2493381"/>
              <a:ext cx="3469931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i="1"/>
                <a:t>median maximum gap (in days) in observations near SN light curve peak</a:t>
              </a:r>
            </a:p>
          </p:txBody>
        </p:sp>
      </p:grp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260817" y="1215306"/>
            <a:ext cx="5227573" cy="1908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5" tIns="45718" rIns="91435" bIns="45718">
            <a:prstTxWarp prst="textNoShape">
              <a:avLst/>
            </a:prstTxWarp>
            <a:spAutoFit/>
          </a:bodyPr>
          <a:lstStyle/>
          <a:p>
            <a:r>
              <a:rPr lang="fr-FR" sz="2000" dirty="0">
                <a:latin typeface="Arial"/>
                <a:cs typeface="Arial"/>
              </a:rPr>
              <a:t> </a:t>
            </a:r>
            <a:r>
              <a:rPr lang="fr-FR" sz="2000" b="1" dirty="0">
                <a:latin typeface="Arial"/>
                <a:cs typeface="Arial"/>
              </a:rPr>
              <a:t>« 4D » </a:t>
            </a:r>
            <a:r>
              <a:rPr lang="fr-FR" sz="2000" b="1" dirty="0" err="1">
                <a:latin typeface="Arial"/>
                <a:cs typeface="Arial"/>
              </a:rPr>
              <a:t>object</a:t>
            </a:r>
            <a:r>
              <a:rPr lang="fr-FR" sz="2000" b="1" dirty="0">
                <a:latin typeface="Arial"/>
                <a:cs typeface="Arial"/>
              </a:rPr>
              <a:t> </a:t>
            </a:r>
            <a:r>
              <a:rPr lang="fr-FR" sz="2000" b="1" dirty="0" err="1">
                <a:latin typeface="Arial"/>
                <a:cs typeface="Arial"/>
              </a:rPr>
              <a:t>mapping</a:t>
            </a:r>
            <a:r>
              <a:rPr lang="fr-FR" sz="2000" b="1" dirty="0">
                <a:latin typeface="Arial"/>
                <a:cs typeface="Arial"/>
              </a:rPr>
              <a:t> (stars, galaxies...) of 18,000 sq. deg. to an uniform depth</a:t>
            </a:r>
          </a:p>
          <a:p>
            <a:r>
              <a:rPr lang="fr-FR" sz="2000" dirty="0">
                <a:latin typeface="Arial"/>
                <a:cs typeface="Arial"/>
              </a:rPr>
              <a:t>	</a:t>
            </a:r>
            <a:r>
              <a:rPr lang="fr-FR" sz="2000" b="1" dirty="0">
                <a:solidFill>
                  <a:srgbClr val="FF0000"/>
                </a:solidFill>
                <a:latin typeface="Arial"/>
                <a:cs typeface="Arial"/>
              </a:rPr>
              <a:t>- </a:t>
            </a:r>
            <a:r>
              <a:rPr lang="fr-FR" sz="2000" b="1" dirty="0">
                <a:solidFill>
                  <a:srgbClr val="FF0000"/>
                </a:solidFill>
                <a:latin typeface="Symbol" charset="2"/>
                <a:cs typeface="Symbol" charset="2"/>
              </a:rPr>
              <a:t>(</a:t>
            </a:r>
            <a:r>
              <a:rPr lang="fr-FR" sz="2000" b="1" dirty="0" err="1">
                <a:solidFill>
                  <a:srgbClr val="FF0000"/>
                </a:solidFill>
                <a:latin typeface="Symbol" charset="2"/>
                <a:ea typeface="Symbol" charset="2"/>
                <a:cs typeface="Symbol" charset="2"/>
              </a:rPr>
              <a:t>a,d</a:t>
            </a:r>
            <a:r>
              <a:rPr lang="fr-FR" sz="2000" b="1" dirty="0">
                <a:solidFill>
                  <a:srgbClr val="FF0000"/>
                </a:solidFill>
                <a:latin typeface="Symbol" charset="2"/>
                <a:cs typeface="Symbol" charset="2"/>
              </a:rPr>
              <a:t>)</a:t>
            </a:r>
            <a:r>
              <a:rPr lang="fr-FR" sz="2000" b="1" dirty="0">
                <a:solidFill>
                  <a:srgbClr val="FF0000"/>
                </a:solidFill>
                <a:latin typeface="Arial"/>
                <a:cs typeface="Arial"/>
              </a:rPr>
              <a:t> positions on the </a:t>
            </a:r>
            <a:r>
              <a:rPr lang="fr-FR" sz="2000" b="1" dirty="0" err="1">
                <a:solidFill>
                  <a:srgbClr val="FF0000"/>
                </a:solidFill>
                <a:latin typeface="Arial"/>
                <a:cs typeface="Arial"/>
              </a:rPr>
              <a:t>sky</a:t>
            </a:r>
            <a:endParaRPr lang="fr-FR" sz="2000" b="1" dirty="0">
              <a:solidFill>
                <a:srgbClr val="FF0000"/>
              </a:solidFill>
              <a:latin typeface="Arial"/>
              <a:cs typeface="Arial"/>
            </a:endParaRPr>
          </a:p>
          <a:p>
            <a:r>
              <a:rPr lang="fr-FR" sz="2000" b="1" dirty="0">
                <a:solidFill>
                  <a:srgbClr val="FF0000"/>
                </a:solidFill>
                <a:latin typeface="Arial"/>
                <a:cs typeface="Arial"/>
              </a:rPr>
              <a:t>	- </a:t>
            </a:r>
            <a:r>
              <a:rPr lang="fr-FR" sz="2000" b="1" dirty="0" err="1">
                <a:solidFill>
                  <a:srgbClr val="FF0000"/>
                </a:solidFill>
                <a:latin typeface="Arial"/>
                <a:cs typeface="Arial"/>
              </a:rPr>
              <a:t>Photometric redshifts</a:t>
            </a:r>
            <a:r>
              <a:rPr lang="fr-FR" sz="2000" b="1" dirty="0">
                <a:solidFill>
                  <a:srgbClr val="FF0000"/>
                </a:solidFill>
                <a:latin typeface="Arial"/>
                <a:cs typeface="Arial"/>
              </a:rPr>
              <a:t> z</a:t>
            </a:r>
          </a:p>
          <a:p>
            <a:r>
              <a:rPr lang="fr-FR" sz="2000" b="1" dirty="0">
                <a:solidFill>
                  <a:srgbClr val="FF0000"/>
                </a:solidFill>
                <a:latin typeface="Arial"/>
                <a:cs typeface="Arial"/>
              </a:rPr>
              <a:t>	- Time variations</a:t>
            </a:r>
          </a:p>
          <a:p>
            <a:pPr lvl="2"/>
            <a:r>
              <a:rPr lang="fr-FR" b="1" dirty="0">
                <a:solidFill>
                  <a:srgbClr val="FF0000"/>
                </a:solidFill>
                <a:latin typeface="Arial"/>
                <a:cs typeface="Arial"/>
              </a:rPr>
              <a:t>-&gt; SN, </a:t>
            </a:r>
            <a:r>
              <a:rPr lang="fr-FR" b="1" dirty="0" err="1">
                <a:solidFill>
                  <a:srgbClr val="FF0000"/>
                </a:solidFill>
                <a:latin typeface="Arial"/>
                <a:cs typeface="Arial"/>
              </a:rPr>
              <a:t>lensing</a:t>
            </a:r>
            <a:r>
              <a:rPr lang="fr-FR" b="1" dirty="0">
                <a:solidFill>
                  <a:srgbClr val="FF0000"/>
                </a:solidFill>
                <a:latin typeface="Arial"/>
                <a:cs typeface="Arial"/>
              </a:rPr>
              <a:t>, AGN…</a:t>
            </a:r>
            <a:endParaRPr lang="en-US" sz="20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6055366" y="3916009"/>
            <a:ext cx="283491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rgbClr val="FF0000"/>
                </a:solidFill>
              </a:rPr>
              <a:t>Other survey modes</a:t>
            </a:r>
          </a:p>
          <a:p>
            <a:pPr>
              <a:defRPr/>
            </a:pPr>
            <a:r>
              <a:rPr lang="en-US" sz="2000" dirty="0"/>
              <a:t>~10% of time  ~1h/night  </a:t>
            </a:r>
            <a:r>
              <a:rPr lang="en-US" sz="2000" b="1" dirty="0"/>
              <a:t>Very Deep + fast time domain + special zones </a:t>
            </a:r>
            <a:r>
              <a:rPr lang="en-US" sz="2000" dirty="0"/>
              <a:t>(ecliptic, galactic plane, </a:t>
            </a:r>
            <a:r>
              <a:rPr lang="en-US" sz="2000" dirty="0" err="1"/>
              <a:t>Magellanic</a:t>
            </a:r>
            <a:r>
              <a:rPr lang="en-US" sz="2000" dirty="0"/>
              <a:t> clouds)</a:t>
            </a:r>
          </a:p>
        </p:txBody>
      </p:sp>
      <p:pic>
        <p:nvPicPr>
          <p:cNvPr id="5" name="Image 4" descr="toto.tif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17" y="3249557"/>
            <a:ext cx="5264362" cy="2654300"/>
          </a:xfrm>
          <a:prstGeom prst="rect">
            <a:avLst/>
          </a:prstGeom>
        </p:spPr>
      </p:pic>
      <p:pic>
        <p:nvPicPr>
          <p:cNvPr id="7" name="Image 6" descr="toto.tif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5921624"/>
            <a:ext cx="5474379" cy="672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338166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 descr="image-SDSS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3" y="0"/>
            <a:ext cx="8207115" cy="6858000"/>
          </a:xfrm>
          <a:prstGeom prst="rect">
            <a:avLst/>
          </a:prstGeom>
        </p:spPr>
      </p:pic>
      <p:grpSp>
        <p:nvGrpSpPr>
          <p:cNvPr id="5" name="Grouper 4"/>
          <p:cNvGrpSpPr/>
          <p:nvPr/>
        </p:nvGrpSpPr>
        <p:grpSpPr>
          <a:xfrm>
            <a:off x="5482336" y="2532710"/>
            <a:ext cx="3208527" cy="3094654"/>
            <a:chOff x="5482336" y="2986310"/>
            <a:chExt cx="3208527" cy="3094654"/>
          </a:xfrm>
        </p:grpSpPr>
        <p:pic>
          <p:nvPicPr>
            <p:cNvPr id="6" name="Image 5" descr="CMD-ComBer.tif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82336" y="2986310"/>
              <a:ext cx="3208527" cy="3094654"/>
            </a:xfrm>
            <a:prstGeom prst="rect">
              <a:avLst/>
            </a:prstGeom>
          </p:spPr>
        </p:pic>
        <p:sp>
          <p:nvSpPr>
            <p:cNvPr id="7" name="ZoneTexte 6"/>
            <p:cNvSpPr txBox="1"/>
            <p:nvPr/>
          </p:nvSpPr>
          <p:spPr>
            <a:xfrm>
              <a:off x="5994400" y="3479800"/>
              <a:ext cx="7815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b="1"/>
                <a:t>Now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3249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 descr="image LSST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49214"/>
            <a:ext cx="8181393" cy="6920561"/>
          </a:xfrm>
          <a:prstGeom prst="rect">
            <a:avLst/>
          </a:prstGeom>
        </p:spPr>
      </p:pic>
      <p:grpSp>
        <p:nvGrpSpPr>
          <p:cNvPr id="5" name="Grouper 4"/>
          <p:cNvGrpSpPr/>
          <p:nvPr/>
        </p:nvGrpSpPr>
        <p:grpSpPr>
          <a:xfrm>
            <a:off x="5422034" y="2469210"/>
            <a:ext cx="3489061" cy="3858989"/>
            <a:chOff x="5388014" y="2922810"/>
            <a:chExt cx="3489061" cy="3858989"/>
          </a:xfrm>
        </p:grpSpPr>
        <p:pic>
          <p:nvPicPr>
            <p:cNvPr id="6" name="Image 5" descr="comber-LSST.tiff"/>
            <p:cNvPicPr>
              <a:picLocks noChangeAspect="1"/>
            </p:cNvPicPr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388014" y="2922810"/>
              <a:ext cx="3489061" cy="3858989"/>
            </a:xfrm>
            <a:prstGeom prst="rect">
              <a:avLst/>
            </a:prstGeom>
          </p:spPr>
        </p:pic>
        <p:sp>
          <p:nvSpPr>
            <p:cNvPr id="7" name="ZoneTexte 6"/>
            <p:cNvSpPr txBox="1"/>
            <p:nvPr/>
          </p:nvSpPr>
          <p:spPr>
            <a:xfrm>
              <a:off x="5956300" y="3479800"/>
              <a:ext cx="134814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b="1" dirty="0" err="1"/>
                <a:t>Expected</a:t>
              </a:r>
              <a:endParaRPr lang="fr-FR" sz="2400" b="1" dirty="0"/>
            </a:p>
            <a:p>
              <a:r>
                <a:rPr lang="fr-FR" sz="2400" b="1" dirty="0"/>
                <a:t>in LSST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3239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fade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C297D9D-E063-4E4E-BDFE-4AC75DA6DA65}" type="slidenum">
              <a:rPr lang="en-US" b="0">
                <a:solidFill>
                  <a:srgbClr val="000000"/>
                </a:solidFill>
                <a:latin typeface="Trebuchet MS" charset="0"/>
              </a:rPr>
              <a:pPr/>
              <a:t>26</a:t>
            </a:fld>
            <a:endParaRPr lang="en-US" b="0">
              <a:solidFill>
                <a:srgbClr val="000000"/>
              </a:solidFill>
              <a:latin typeface="Trebuchet MS" charset="0"/>
            </a:endParaRPr>
          </a:p>
        </p:txBody>
      </p:sp>
      <p:sp>
        <p:nvSpPr>
          <p:cNvPr id="20483" name="Rectangle 4"/>
          <p:cNvSpPr>
            <a:spLocks noGrp="1" noChangeArrowheads="1"/>
          </p:cNvSpPr>
          <p:nvPr>
            <p:ph type="title"/>
          </p:nvPr>
        </p:nvSpPr>
        <p:spPr>
          <a:xfrm>
            <a:off x="190500" y="223838"/>
            <a:ext cx="8496300" cy="1143000"/>
          </a:xfrm>
        </p:spPr>
        <p:txBody>
          <a:bodyPr>
            <a:normAutofit/>
          </a:bodyPr>
          <a:lstStyle/>
          <a:p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charset="0"/>
              </a:rPr>
              <a:t>LSST Observing Cadence</a:t>
            </a:r>
            <a:b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charset="0"/>
              </a:rPr>
            </a:br>
            <a:r>
              <a:rPr lang="en-US" sz="2000" b="1" i="1"/>
              <a:t>https://www.youtube.com/watch?v=PKNaI3fAST4</a:t>
            </a:r>
            <a:endParaRPr lang="en-US" sz="1800" b="1" i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266698" y="1360488"/>
            <a:ext cx="8737602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>
                <a:sym typeface="Symbol" charset="0"/>
              </a:rPr>
              <a:t>Pairs of 15s exposures (to 24.5 mag) per visit to a given position in the sky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sym typeface="Symbol" charset="0"/>
              </a:rPr>
              <a:t>Visit this position again within a few hours with another pair of exposures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sym typeface="Symbol" charset="0"/>
              </a:rPr>
              <a:t>Fields in the main survey revisited every ~3 days in every filter, and every ~15 days in </a:t>
            </a:r>
            <a:r>
              <a:rPr lang="en-US" sz="2000" i="1" dirty="0">
                <a:sym typeface="Symbol" charset="0"/>
              </a:rPr>
              <a:t>r</a:t>
            </a:r>
            <a:r>
              <a:rPr lang="en-US" sz="2000" dirty="0">
                <a:sym typeface="Symbol" charset="0"/>
              </a:rPr>
              <a:t> band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sym typeface="Symbol" charset="0"/>
              </a:rPr>
              <a:t>Number of 9.6 </a:t>
            </a:r>
            <a:r>
              <a:rPr lang="en-US" sz="2000" dirty="0" err="1">
                <a:sym typeface="Symbol" charset="0"/>
              </a:rPr>
              <a:t>sq.deg</a:t>
            </a:r>
            <a:r>
              <a:rPr lang="en-US" sz="2000" dirty="0">
                <a:sym typeface="Symbol" charset="0"/>
              </a:rPr>
              <a:t> FOV (1/2413 of full visible sky) visits per night: 900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Deep-Drilling:  1 hour/night. 50 consecutive 15s exposures x 4 filters</a:t>
            </a:r>
          </a:p>
          <a:p>
            <a:pPr marL="342900" indent="-342900">
              <a:buFont typeface="Arial"/>
              <a:buChar char="•"/>
            </a:pPr>
            <a:r>
              <a:rPr lang="fr-FR" sz="2000" dirty="0" err="1"/>
              <a:t>Median</a:t>
            </a:r>
            <a:r>
              <a:rPr lang="fr-FR" sz="2000" dirty="0"/>
              <a:t> </a:t>
            </a:r>
            <a:r>
              <a:rPr lang="fr-FR" sz="2000" dirty="0" err="1"/>
              <a:t>slew</a:t>
            </a:r>
            <a:r>
              <a:rPr lang="fr-FR" sz="2000" dirty="0"/>
              <a:t> time </a:t>
            </a:r>
            <a:r>
              <a:rPr lang="fr-FR" sz="2000" dirty="0" err="1"/>
              <a:t>between</a:t>
            </a:r>
            <a:r>
              <a:rPr lang="fr-FR" sz="2000" dirty="0"/>
              <a:t> </a:t>
            </a:r>
            <a:r>
              <a:rPr lang="fr-FR" sz="2000" dirty="0" err="1"/>
              <a:t>visits</a:t>
            </a:r>
            <a:r>
              <a:rPr lang="fr-FR" sz="2000" dirty="0"/>
              <a:t> = 5s</a:t>
            </a:r>
          </a:p>
          <a:p>
            <a:pPr marL="342900" indent="-342900">
              <a:buFont typeface="Arial"/>
              <a:buChar char="•"/>
            </a:pPr>
            <a:r>
              <a:rPr lang="fr-FR" sz="2000" dirty="0" err="1"/>
              <a:t>Average</a:t>
            </a:r>
            <a:r>
              <a:rPr lang="fr-FR" sz="2000" dirty="0"/>
              <a:t> </a:t>
            </a:r>
            <a:r>
              <a:rPr lang="fr-FR" sz="2000" dirty="0" err="1"/>
              <a:t>slew</a:t>
            </a:r>
            <a:r>
              <a:rPr lang="fr-FR" sz="2000" dirty="0"/>
              <a:t> time </a:t>
            </a:r>
            <a:r>
              <a:rPr lang="fr-FR" sz="2000" dirty="0" err="1"/>
              <a:t>between</a:t>
            </a:r>
            <a:r>
              <a:rPr lang="fr-FR" sz="2000" dirty="0"/>
              <a:t> </a:t>
            </a:r>
            <a:r>
              <a:rPr lang="fr-FR" sz="2000" dirty="0" err="1"/>
              <a:t>visits</a:t>
            </a:r>
            <a:r>
              <a:rPr lang="fr-FR" sz="2000" dirty="0"/>
              <a:t> = 12s</a:t>
            </a:r>
            <a:endParaRPr lang="en-US" sz="2000" dirty="0"/>
          </a:p>
        </p:txBody>
      </p:sp>
      <p:pic>
        <p:nvPicPr>
          <p:cNvPr id="9" name="Image 8" descr="toto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" y="3911600"/>
            <a:ext cx="8356600" cy="276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392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57200" y="236538"/>
            <a:ext cx="8229600" cy="1003650"/>
          </a:xfrm>
        </p:spPr>
        <p:txBody>
          <a:bodyPr>
            <a:normAutofit fontScale="90000"/>
          </a:bodyPr>
          <a:lstStyle/>
          <a:p>
            <a:pPr>
              <a:lnSpc>
                <a:spcPct val="70000"/>
              </a:lnSpc>
            </a:pPr>
            <a:r>
              <a:rPr lang="en-US" b="1" dirty="0">
                <a:solidFill>
                  <a:srgbClr val="FF0000"/>
                </a:solidFill>
              </a:rPr>
              <a:t>The Science Enabled by LSST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sz="3600" b="1" dirty="0">
                <a:solidFill>
                  <a:srgbClr val="FF0000"/>
                </a:solidFill>
              </a:rPr>
              <a:t>(see science book: </a:t>
            </a:r>
            <a:r>
              <a:rPr lang="en-US" sz="3600" b="1"/>
              <a:t>arXiv:0912.0201)</a:t>
            </a:r>
            <a:r>
              <a:rPr lang="en-US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type="body" idx="1"/>
          </p:nvPr>
        </p:nvSpPr>
        <p:spPr>
          <a:xfrm>
            <a:off x="457199" y="1240188"/>
            <a:ext cx="8229601" cy="5310187"/>
          </a:xfrm>
        </p:spPr>
        <p:txBody>
          <a:bodyPr>
            <a:normAutofit fontScale="92500" lnSpcReduction="20000"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Time domain science </a:t>
            </a:r>
          </a:p>
          <a:p>
            <a:pPr lvl="1"/>
            <a:r>
              <a:rPr lang="en-US" sz="2000" b="1" dirty="0"/>
              <a:t>Nova, supernova, </a:t>
            </a:r>
            <a:r>
              <a:rPr lang="en-US" sz="2000" b="1" dirty="0" err="1"/>
              <a:t>GRBs, GW</a:t>
            </a:r>
            <a:r>
              <a:rPr lang="en-US" sz="2000" b="1" dirty="0"/>
              <a:t> </a:t>
            </a:r>
          </a:p>
          <a:p>
            <a:pPr lvl="1"/>
            <a:r>
              <a:rPr lang="en-US" sz="2000" b="1" dirty="0"/>
              <a:t>Source characterization</a:t>
            </a:r>
          </a:p>
          <a:p>
            <a:pPr lvl="1"/>
            <a:r>
              <a:rPr lang="en-US" sz="2000" b="1" dirty="0"/>
              <a:t>Gravitational microlensing </a:t>
            </a:r>
          </a:p>
          <a:p>
            <a:pPr lvl="1"/>
            <a:r>
              <a:rPr lang="en-US" sz="2000" b="1" dirty="0"/>
              <a:t>Interstellar scintillation 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F0000"/>
                </a:solidFill>
              </a:rPr>
              <a:t>	moving sources</a:t>
            </a:r>
          </a:p>
          <a:p>
            <a:pPr lvl="1"/>
            <a:r>
              <a:rPr lang="en-US" sz="2000" b="1" dirty="0">
                <a:solidFill>
                  <a:srgbClr val="FF0000"/>
                </a:solidFill>
              </a:rPr>
              <a:t>Asteroids and comets</a:t>
            </a:r>
          </a:p>
          <a:p>
            <a:pPr lvl="1"/>
            <a:r>
              <a:rPr lang="en-US" sz="2000" b="1" dirty="0">
                <a:solidFill>
                  <a:srgbClr val="FF0000"/>
                </a:solidFill>
              </a:rPr>
              <a:t>Proper motions of stars</a:t>
            </a:r>
          </a:p>
          <a:p>
            <a:pPr lvl="1"/>
            <a:r>
              <a:rPr lang="en-US" sz="2000" b="1" dirty="0">
                <a:solidFill>
                  <a:srgbClr val="FF0000"/>
                </a:solidFill>
              </a:rPr>
              <a:t>Meteors</a:t>
            </a:r>
          </a:p>
          <a:p>
            <a:r>
              <a:rPr lang="en-US" sz="2000" b="1" dirty="0">
                <a:solidFill>
                  <a:schemeClr val="tx1"/>
                </a:solidFill>
              </a:rPr>
              <a:t>Mapping the Milky Way</a:t>
            </a:r>
          </a:p>
          <a:p>
            <a:pPr lvl="1"/>
            <a:r>
              <a:rPr lang="en-US" sz="2000" dirty="0">
                <a:solidFill>
                  <a:schemeClr val="tx1"/>
                </a:solidFill>
              </a:rPr>
              <a:t>Tidal streams</a:t>
            </a:r>
          </a:p>
          <a:p>
            <a:pPr lvl="1"/>
            <a:r>
              <a:rPr lang="en-US" sz="2000" dirty="0">
                <a:solidFill>
                  <a:schemeClr val="tx1"/>
                </a:solidFill>
              </a:rPr>
              <a:t>Galactic structure</a:t>
            </a:r>
          </a:p>
          <a:p>
            <a:r>
              <a:rPr lang="en-US" sz="2000" b="1" dirty="0">
                <a:solidFill>
                  <a:schemeClr val="tx1"/>
                </a:solidFill>
              </a:rPr>
              <a:t>Dark energy and dark matter</a:t>
            </a:r>
          </a:p>
          <a:p>
            <a:pPr lvl="1"/>
            <a:r>
              <a:rPr lang="en-US" sz="2000" dirty="0">
                <a:solidFill>
                  <a:schemeClr val="tx1"/>
                </a:solidFill>
              </a:rPr>
              <a:t>Gravitational lensing</a:t>
            </a:r>
          </a:p>
          <a:p>
            <a:pPr lvl="1"/>
            <a:r>
              <a:rPr lang="en-US" sz="2000" dirty="0"/>
              <a:t>Supernovae studies</a:t>
            </a:r>
          </a:p>
          <a:p>
            <a:pPr lvl="1"/>
            <a:r>
              <a:rPr lang="en-US" sz="2000" dirty="0">
                <a:solidFill>
                  <a:schemeClr val="tx1"/>
                </a:solidFill>
              </a:rPr>
              <a:t>Large scale structures (incl. BAO)</a:t>
            </a:r>
          </a:p>
          <a:p>
            <a:pPr lvl="1"/>
            <a:r>
              <a:rPr lang="en-US" sz="2000" dirty="0">
                <a:solidFill>
                  <a:schemeClr val="tx1"/>
                </a:solidFill>
              </a:rPr>
              <a:t>Slight distortion in shape</a:t>
            </a:r>
          </a:p>
          <a:p>
            <a:pPr lvl="1"/>
            <a:r>
              <a:rPr lang="en-US" sz="2000" dirty="0">
                <a:solidFill>
                  <a:schemeClr val="tx1"/>
                </a:solidFill>
              </a:rPr>
              <a:t>-&gt; Trace the nature of dark energy</a:t>
            </a:r>
          </a:p>
        </p:txBody>
      </p:sp>
      <p:pic>
        <p:nvPicPr>
          <p:cNvPr id="18" name="Image 16" descr="scintillation-timbre.tiff"/>
          <p:cNvPicPr>
            <a:picLocks noChangeAspect="1"/>
          </p:cNvPicPr>
          <p:nvPr/>
        </p:nvPicPr>
        <p:blipFill>
          <a:blip r:embed="rId3">
            <a:lum bright="-24000" contrast="38000"/>
          </a:blip>
          <a:srcRect/>
          <a:stretch>
            <a:fillRect/>
          </a:stretch>
        </p:blipFill>
        <p:spPr bwMode="auto">
          <a:xfrm>
            <a:off x="4509706" y="1406876"/>
            <a:ext cx="4100896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Imag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54600" y="3910364"/>
            <a:ext cx="3111500" cy="286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450138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333564" y="-25660"/>
            <a:ext cx="7320924" cy="866805"/>
          </a:xfrm>
        </p:spPr>
        <p:txBody>
          <a:bodyPr/>
          <a:lstStyle/>
          <a:p>
            <a:r>
              <a:rPr lang="fr-FR" b="1">
                <a:solidFill>
                  <a:srgbClr val="FF0000"/>
                </a:solidFill>
              </a:rPr>
              <a:t>The transient sky</a:t>
            </a:r>
          </a:p>
        </p:txBody>
      </p:sp>
      <p:pic>
        <p:nvPicPr>
          <p:cNvPr id="2" name="Image 1" descr="toto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00" y="740407"/>
            <a:ext cx="6358261" cy="4805909"/>
          </a:xfrm>
          <a:prstGeom prst="rect">
            <a:avLst/>
          </a:prstGeom>
        </p:spPr>
      </p:pic>
      <p:sp>
        <p:nvSpPr>
          <p:cNvPr id="20" name="ZoneTexte 19"/>
          <p:cNvSpPr txBox="1"/>
          <p:nvPr/>
        </p:nvSpPr>
        <p:spPr>
          <a:xfrm>
            <a:off x="4927600" y="4555716"/>
            <a:ext cx="199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/>
              <a:t>Decay Time (days)</a:t>
            </a:r>
          </a:p>
        </p:txBody>
      </p:sp>
      <p:sp>
        <p:nvSpPr>
          <p:cNvPr id="28" name="TextBox 4"/>
          <p:cNvSpPr txBox="1">
            <a:spLocks noChangeArrowheads="1"/>
          </p:cNvSpPr>
          <p:nvPr/>
        </p:nvSpPr>
        <p:spPr bwMode="auto">
          <a:xfrm>
            <a:off x="4940300" y="5615325"/>
            <a:ext cx="3937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2000" i="1">
                <a:solidFill>
                  <a:srgbClr val="FF0000"/>
                </a:solidFill>
              </a:rPr>
              <a:t>Detection of transients announced within 60s.</a:t>
            </a:r>
          </a:p>
          <a:p>
            <a:pPr algn="ctr"/>
            <a:r>
              <a:rPr lang="en-US" sz="2000" i="1">
                <a:solidFill>
                  <a:srgbClr val="FF0000"/>
                </a:solidFill>
              </a:rPr>
              <a:t>Expect ~ 1-10 million per night</a:t>
            </a:r>
          </a:p>
        </p:txBody>
      </p:sp>
    </p:spTree>
    <p:extLst>
      <p:ext uri="{BB962C8B-B14F-4D97-AF65-F5344CB8AC3E}">
        <p14:creationId xmlns:p14="http://schemas.microsoft.com/office/powerpoint/2010/main" val="27459108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81062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Not </a:t>
            </a:r>
            <a:r>
              <a:rPr lang="fr-FR" b="1" dirty="0" err="1">
                <a:solidFill>
                  <a:srgbClr val="FF0000"/>
                </a:solidFill>
              </a:rPr>
              <a:t>only</a:t>
            </a:r>
            <a:r>
              <a:rPr lang="fr-FR" b="1" dirty="0">
                <a:solidFill>
                  <a:srgbClr val="FF0000"/>
                </a:solidFill>
              </a:rPr>
              <a:t> point-sources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141465"/>
            <a:ext cx="8229600" cy="2082799"/>
          </a:xfrm>
        </p:spPr>
        <p:txBody>
          <a:bodyPr>
            <a:normAutofit/>
          </a:bodyPr>
          <a:lstStyle/>
          <a:p>
            <a:r>
              <a:rPr lang="fr-FR" sz="2800" dirty="0"/>
              <a:t>LSST </a:t>
            </a:r>
            <a:r>
              <a:rPr lang="fr-FR" sz="2800" dirty="0" err="1"/>
              <a:t>will</a:t>
            </a:r>
            <a:r>
              <a:rPr lang="fr-FR" sz="2800" dirty="0"/>
              <a:t> </a:t>
            </a:r>
            <a:r>
              <a:rPr lang="fr-FR" sz="2800" dirty="0" err="1"/>
              <a:t>extend</a:t>
            </a:r>
            <a:r>
              <a:rPr lang="fr-FR" sz="2800" dirty="0"/>
              <a:t> time-volume </a:t>
            </a:r>
            <a:r>
              <a:rPr lang="fr-FR" sz="2800" dirty="0" err="1"/>
              <a:t>space</a:t>
            </a:r>
            <a:r>
              <a:rPr lang="fr-FR" sz="2800" dirty="0"/>
              <a:t> a </a:t>
            </a:r>
            <a:r>
              <a:rPr lang="fr-FR" sz="2800" dirty="0" err="1"/>
              <a:t>thousand</a:t>
            </a:r>
            <a:r>
              <a:rPr lang="fr-FR" sz="2800" dirty="0"/>
              <a:t> times over </a:t>
            </a:r>
            <a:r>
              <a:rPr lang="fr-FR" sz="2800" dirty="0" err="1"/>
              <a:t>current</a:t>
            </a:r>
            <a:r>
              <a:rPr lang="fr-FR" sz="2800" dirty="0"/>
              <a:t> </a:t>
            </a:r>
            <a:r>
              <a:rPr lang="fr-FR" sz="2800" dirty="0" err="1"/>
              <a:t>surveys</a:t>
            </a:r>
            <a:r>
              <a:rPr lang="fr-FR" sz="2800" dirty="0"/>
              <a:t> (new classes of </a:t>
            </a:r>
            <a:r>
              <a:rPr lang="fr-FR" sz="2800" dirty="0" err="1"/>
              <a:t>object</a:t>
            </a:r>
            <a:r>
              <a:rPr lang="fr-FR" sz="2800" dirty="0"/>
              <a:t>?)! </a:t>
            </a:r>
          </a:p>
          <a:p>
            <a:r>
              <a:rPr lang="fr-FR" sz="2800" dirty="0"/>
              <a:t>Not </a:t>
            </a:r>
            <a:r>
              <a:rPr lang="fr-FR" sz="2800" dirty="0" err="1"/>
              <a:t>only</a:t>
            </a:r>
            <a:r>
              <a:rPr lang="fr-FR" sz="2800" dirty="0"/>
              <a:t> point sources - </a:t>
            </a:r>
            <a:r>
              <a:rPr lang="fr-FR" sz="2800" dirty="0" err="1"/>
              <a:t>echo</a:t>
            </a:r>
            <a:r>
              <a:rPr lang="fr-FR" sz="2800" dirty="0"/>
              <a:t> of a supernova explosion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00" y="3058396"/>
            <a:ext cx="8750300" cy="370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218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48684422703_a7d45c8e5f_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6155" y="-22889"/>
            <a:ext cx="9650912" cy="6882401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826324" y="605889"/>
            <a:ext cx="5773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5400" b="1"/>
              <a:t>The main telescope</a:t>
            </a:r>
            <a:endParaRPr lang="fr-FR" b="1"/>
          </a:p>
        </p:txBody>
      </p:sp>
      <p:sp>
        <p:nvSpPr>
          <p:cNvPr id="8" name="ZoneTexte 7"/>
          <p:cNvSpPr txBox="1"/>
          <p:nvPr/>
        </p:nvSpPr>
        <p:spPr>
          <a:xfrm>
            <a:off x="-292953" y="4280603"/>
            <a:ext cx="18947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b="1"/>
              <a:t>The auxilliary</a:t>
            </a:r>
          </a:p>
          <a:p>
            <a:pPr algn="ctr"/>
            <a:r>
              <a:rPr lang="fr-FR" sz="2400" b="1"/>
              <a:t>telescope</a:t>
            </a:r>
            <a:endParaRPr lang="fr-FR" sz="900" b="1"/>
          </a:p>
        </p:txBody>
      </p:sp>
    </p:spTree>
    <p:extLst>
      <p:ext uri="{BB962C8B-B14F-4D97-AF65-F5344CB8AC3E}">
        <p14:creationId xmlns:p14="http://schemas.microsoft.com/office/powerpoint/2010/main" val="8919130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6794879" y="6513010"/>
            <a:ext cx="2409295" cy="412305"/>
          </a:xfrm>
        </p:spPr>
        <p:txBody>
          <a:bodyPr/>
          <a:lstStyle/>
          <a:p>
            <a:fld id="{5681EC14-D88E-4746-AEE8-DF0C78D951AA}" type="slidenum">
              <a:rPr lang="en-US"/>
              <a:pPr/>
              <a:t>30</a:t>
            </a:fld>
            <a:endParaRPr lang="en-US"/>
          </a:p>
        </p:txBody>
      </p:sp>
      <p:pic>
        <p:nvPicPr>
          <p:cNvPr id="10915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902"/>
          <a:stretch>
            <a:fillRect/>
          </a:stretch>
        </p:blipFill>
        <p:spPr bwMode="auto">
          <a:xfrm>
            <a:off x="266531" y="702191"/>
            <a:ext cx="8615381" cy="6195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0915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9438"/>
            <a:ext cx="8229600" cy="1143000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The </a:t>
            </a:r>
            <a:r>
              <a:rPr lang="ja-JP" altLang="en-US" b="1" dirty="0">
                <a:solidFill>
                  <a:srgbClr val="FF0000"/>
                </a:solidFill>
                <a:latin typeface="Arial"/>
              </a:rPr>
              <a:t>“</a:t>
            </a:r>
            <a:r>
              <a:rPr lang="en-US" b="1" dirty="0">
                <a:solidFill>
                  <a:srgbClr val="FF0000"/>
                </a:solidFill>
              </a:rPr>
              <a:t>Threat</a:t>
            </a:r>
            <a:r>
              <a:rPr lang="ja-JP" altLang="en-US" b="1" dirty="0">
                <a:solidFill>
                  <a:srgbClr val="FF0000"/>
                </a:solidFill>
                <a:latin typeface="Arial"/>
              </a:rPr>
              <a:t>”</a:t>
            </a:r>
            <a:r>
              <a:rPr lang="en-US" b="1" dirty="0">
                <a:solidFill>
                  <a:srgbClr val="FF0000"/>
                </a:solidFill>
              </a:rPr>
              <a:t> from “Earth killers”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4">
            <a:alphaModFix amt="0"/>
          </a:blip>
          <a:stretch>
            <a:fillRect/>
          </a:stretch>
        </p:blipFill>
        <p:spPr>
          <a:xfrm>
            <a:off x="1929211" y="4265940"/>
            <a:ext cx="2617312" cy="133849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ZoneTexte 7"/>
          <p:cNvSpPr txBox="1"/>
          <p:nvPr/>
        </p:nvSpPr>
        <p:spPr>
          <a:xfrm>
            <a:off x="3341411" y="5096551"/>
            <a:ext cx="2573173" cy="41705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dirty="0" err="1"/>
              <a:t>Absolute</a:t>
            </a:r>
            <a:r>
              <a:rPr lang="fr-FR" dirty="0"/>
              <a:t> magnitude H</a:t>
            </a:r>
          </a:p>
        </p:txBody>
      </p:sp>
    </p:spTree>
    <p:extLst>
      <p:ext uri="{BB962C8B-B14F-4D97-AF65-F5344CB8AC3E}">
        <p14:creationId xmlns:p14="http://schemas.microsoft.com/office/powerpoint/2010/main" val="17846373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6794879" y="6513010"/>
            <a:ext cx="2409295" cy="412305"/>
          </a:xfrm>
        </p:spPr>
        <p:txBody>
          <a:bodyPr/>
          <a:lstStyle/>
          <a:p>
            <a:fld id="{5681EC14-D88E-4746-AEE8-DF0C78D951AA}" type="slidenum">
              <a:rPr lang="en-US"/>
              <a:pPr/>
              <a:t>31</a:t>
            </a:fld>
            <a:endParaRPr lang="en-US"/>
          </a:p>
        </p:txBody>
      </p:sp>
      <p:grpSp>
        <p:nvGrpSpPr>
          <p:cNvPr id="5" name="Grouper 4"/>
          <p:cNvGrpSpPr/>
          <p:nvPr/>
        </p:nvGrpSpPr>
        <p:grpSpPr>
          <a:xfrm>
            <a:off x="266531" y="702191"/>
            <a:ext cx="8615381" cy="6195329"/>
            <a:chOff x="735012" y="1270000"/>
            <a:chExt cx="7629534" cy="5486401"/>
          </a:xfrm>
        </p:grpSpPr>
        <p:pic>
          <p:nvPicPr>
            <p:cNvPr id="109158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0902"/>
            <a:stretch>
              <a:fillRect/>
            </a:stretch>
          </p:blipFill>
          <p:spPr bwMode="auto">
            <a:xfrm>
              <a:off x="735012" y="1270000"/>
              <a:ext cx="7629534" cy="54864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pic>
          <p:nvPicPr>
            <p:cNvPr id="4" name="Image 3"/>
            <p:cNvPicPr>
              <a:picLocks noChangeAspect="1"/>
            </p:cNvPicPr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235202" y="4425951"/>
              <a:ext cx="2438403" cy="1185334"/>
            </a:xfrm>
            <a:prstGeom prst="rect">
              <a:avLst/>
            </a:prstGeom>
          </p:spPr>
        </p:pic>
        <p:cxnSp>
          <p:nvCxnSpPr>
            <p:cNvPr id="3" name="Connecteur droit avec flèche 2"/>
            <p:cNvCxnSpPr/>
            <p:nvPr/>
          </p:nvCxnSpPr>
          <p:spPr>
            <a:xfrm flipV="1">
              <a:off x="4089404" y="4076701"/>
              <a:ext cx="0" cy="869950"/>
            </a:xfrm>
            <a:prstGeom prst="straightConnector1">
              <a:avLst/>
            </a:prstGeom>
            <a:ln w="57150" cmpd="sng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ZoneTexte 7"/>
            <p:cNvSpPr txBox="1"/>
            <p:nvPr/>
          </p:nvSpPr>
          <p:spPr>
            <a:xfrm>
              <a:off x="3458037" y="5161516"/>
              <a:ext cx="2278728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fr-FR" dirty="0" err="1"/>
                <a:t>Absolute</a:t>
              </a:r>
              <a:r>
                <a:rPr lang="fr-FR" dirty="0"/>
                <a:t> magnitude H</a:t>
              </a: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3661245" y="4929718"/>
              <a:ext cx="960319" cy="307777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fr-FR" sz="1400" b="1" dirty="0">
                  <a:solidFill>
                    <a:srgbClr val="FF0000"/>
                  </a:solidFill>
                </a:rPr>
                <a:t>NASA goal</a:t>
              </a:r>
              <a:endParaRPr lang="fr-FR" b="1" dirty="0">
                <a:solidFill>
                  <a:srgbClr val="FF0000"/>
                </a:solidFill>
              </a:endParaRPr>
            </a:p>
          </p:txBody>
        </p:sp>
        <p:sp>
          <p:nvSpPr>
            <p:cNvPr id="2" name="ZoneTexte 1"/>
            <p:cNvSpPr txBox="1"/>
            <p:nvPr/>
          </p:nvSpPr>
          <p:spPr>
            <a:xfrm rot="16200000">
              <a:off x="1106720" y="4321997"/>
              <a:ext cx="2144635" cy="517861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fr-FR" sz="1600" b="1"/>
                <a:t>Completeness of LSST for objects brighter than H </a:t>
              </a:r>
            </a:p>
          </p:txBody>
        </p:sp>
      </p:grpSp>
      <p:sp>
        <p:nvSpPr>
          <p:cNvPr id="10915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9438"/>
            <a:ext cx="8229600" cy="1143000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The </a:t>
            </a:r>
            <a:r>
              <a:rPr lang="ja-JP" altLang="en-US" b="1" dirty="0">
                <a:solidFill>
                  <a:srgbClr val="FF0000"/>
                </a:solidFill>
                <a:latin typeface="Arial"/>
              </a:rPr>
              <a:t>“</a:t>
            </a:r>
            <a:r>
              <a:rPr lang="en-US" b="1" dirty="0">
                <a:solidFill>
                  <a:srgbClr val="FF0000"/>
                </a:solidFill>
              </a:rPr>
              <a:t>Threat</a:t>
            </a:r>
            <a:r>
              <a:rPr lang="ja-JP" altLang="en-US" b="1" dirty="0">
                <a:solidFill>
                  <a:srgbClr val="FF0000"/>
                </a:solidFill>
                <a:latin typeface="Arial"/>
              </a:rPr>
              <a:t>”</a:t>
            </a:r>
            <a:r>
              <a:rPr lang="en-US" b="1" dirty="0">
                <a:solidFill>
                  <a:srgbClr val="FF0000"/>
                </a:solidFill>
              </a:rPr>
              <a:t> from “Earth killers”</a:t>
            </a:r>
          </a:p>
        </p:txBody>
      </p:sp>
    </p:spTree>
    <p:extLst>
      <p:ext uri="{BB962C8B-B14F-4D97-AF65-F5344CB8AC3E}">
        <p14:creationId xmlns:p14="http://schemas.microsoft.com/office/powerpoint/2010/main" val="31332235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er 7">
            <a:extLst>
              <a:ext uri="{FF2B5EF4-FFF2-40B4-BE49-F238E27FC236}">
                <a16:creationId xmlns:a16="http://schemas.microsoft.com/office/drawing/2014/main" id="{7F8B1277-4F4A-2542-9D68-572D432C1EA9}"/>
              </a:ext>
            </a:extLst>
          </p:cNvPr>
          <p:cNvGrpSpPr/>
          <p:nvPr/>
        </p:nvGrpSpPr>
        <p:grpSpPr>
          <a:xfrm>
            <a:off x="6715371" y="525551"/>
            <a:ext cx="2201161" cy="1642136"/>
            <a:chOff x="100002" y="1131590"/>
            <a:chExt cx="4536504" cy="3384376"/>
          </a:xfrm>
        </p:grpSpPr>
        <p:pic>
          <p:nvPicPr>
            <p:cNvPr id="18" name="Image 17">
              <a:extLst>
                <a:ext uri="{FF2B5EF4-FFF2-40B4-BE49-F238E27FC236}">
                  <a16:creationId xmlns:a16="http://schemas.microsoft.com/office/drawing/2014/main" id="{D1BC065F-3DBC-4E4A-B9CC-C8B7A75CC3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02" y="1131590"/>
              <a:ext cx="4536504" cy="3252588"/>
            </a:xfrm>
            <a:prstGeom prst="rect">
              <a:avLst/>
            </a:prstGeom>
          </p:spPr>
        </p:pic>
        <p:cxnSp>
          <p:nvCxnSpPr>
            <p:cNvPr id="19" name="Connecteur droit avec flèche 18">
              <a:extLst>
                <a:ext uri="{FF2B5EF4-FFF2-40B4-BE49-F238E27FC236}">
                  <a16:creationId xmlns:a16="http://schemas.microsoft.com/office/drawing/2014/main" id="{46833D1B-A583-1149-8603-D3E955F7A1F6}"/>
                </a:ext>
              </a:extLst>
            </p:cNvPr>
            <p:cNvCxnSpPr/>
            <p:nvPr/>
          </p:nvCxnSpPr>
          <p:spPr>
            <a:xfrm>
              <a:off x="1475656" y="4515966"/>
              <a:ext cx="1584176" cy="0"/>
            </a:xfrm>
            <a:prstGeom prst="straightConnector1">
              <a:avLst/>
            </a:prstGeom>
            <a:ln w="28575" cmpd="sng">
              <a:solidFill>
                <a:schemeClr val="accent3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2C1A5C51-F382-3940-9DD7-439344A4E629}"/>
                </a:ext>
              </a:extLst>
            </p:cNvPr>
            <p:cNvSpPr txBox="1"/>
            <p:nvPr/>
          </p:nvSpPr>
          <p:spPr>
            <a:xfrm>
              <a:off x="2071466" y="4227934"/>
              <a:ext cx="340294" cy="2308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fr-FR" sz="1500"/>
                <a:t>1 m</a:t>
              </a:r>
            </a:p>
          </p:txBody>
        </p:sp>
      </p:grpSp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795338" y="381000"/>
            <a:ext cx="6277518" cy="592138"/>
          </a:xfrm>
          <a:ln/>
        </p:spPr>
        <p:txBody>
          <a:bodyPr lIns="96432" tIns="0" rIns="115719" bIns="0">
            <a:normAutofit fontScale="90000"/>
          </a:bodyPr>
          <a:lstStyle/>
          <a:p>
            <a:r>
              <a:rPr lang="en-US" sz="4800" b="1" dirty="0">
                <a:latin typeface="Helvetica" charset="0"/>
              </a:rPr>
              <a:t>LSST in a few figures</a:t>
            </a:r>
            <a:endParaRPr lang="en-US" sz="1700" dirty="0"/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3678" y="704064"/>
            <a:ext cx="5760535" cy="6195849"/>
          </a:xfrm>
          <a:ln/>
        </p:spPr>
        <p:txBody>
          <a:bodyPr lIns="32144" tIns="0" rIns="32144" bIns="0" anchor="ctr">
            <a:normAutofit/>
          </a:bodyPr>
          <a:lstStyle/>
          <a:p>
            <a:pPr marL="835025" indent="-563563">
              <a:lnSpc>
                <a:spcPct val="90000"/>
              </a:lnSpc>
              <a:spcBef>
                <a:spcPts val="1200"/>
              </a:spcBef>
              <a:buSzPct val="171000"/>
            </a:pPr>
            <a:r>
              <a:rPr lang="en-US" sz="2000" b="1" dirty="0"/>
              <a:t>Main survey starts in </a:t>
            </a:r>
            <a:r>
              <a:rPr lang="en-US" sz="2000" b="1" dirty="0">
                <a:solidFill>
                  <a:srgbClr val="FF0000"/>
                </a:solidFill>
              </a:rPr>
              <a:t>2022</a:t>
            </a:r>
          </a:p>
          <a:p>
            <a:pPr marL="835025" indent="-563563">
              <a:lnSpc>
                <a:spcPct val="90000"/>
              </a:lnSpc>
              <a:spcBef>
                <a:spcPts val="1200"/>
              </a:spcBef>
              <a:buSzPct val="171000"/>
            </a:pPr>
            <a:r>
              <a:rPr lang="en-US" sz="2000" b="1" dirty="0"/>
              <a:t>Optical telescope </a:t>
            </a:r>
            <a:r>
              <a:rPr lang="en-US" sz="2000" b="1" dirty="0">
                <a:solidFill>
                  <a:srgbClr val="FF0000"/>
                </a:solidFill>
              </a:rPr>
              <a:t>8.4 m diameter</a:t>
            </a:r>
          </a:p>
          <a:p>
            <a:pPr marL="835025" indent="-563563">
              <a:lnSpc>
                <a:spcPct val="90000"/>
              </a:lnSpc>
              <a:spcBef>
                <a:spcPts val="1200"/>
              </a:spcBef>
              <a:buSzPct val="171000"/>
            </a:pPr>
            <a:r>
              <a:rPr lang="en-US" sz="2000" b="1" dirty="0"/>
              <a:t>Wide-field camera : </a:t>
            </a:r>
            <a:r>
              <a:rPr lang="en-US" sz="2000" b="1" dirty="0">
                <a:solidFill>
                  <a:srgbClr val="FF0000"/>
                </a:solidFill>
              </a:rPr>
              <a:t>3.5°, 3.2 </a:t>
            </a:r>
            <a:r>
              <a:rPr lang="en-US" sz="2000" b="1" dirty="0" err="1">
                <a:solidFill>
                  <a:srgbClr val="FF0000"/>
                </a:solidFill>
              </a:rPr>
              <a:t>Gpixels</a:t>
            </a:r>
            <a:endParaRPr lang="en-US" sz="2000" b="1" dirty="0">
              <a:solidFill>
                <a:srgbClr val="FF0000"/>
              </a:solidFill>
            </a:endParaRPr>
          </a:p>
          <a:p>
            <a:pPr marL="835025" indent="-563563">
              <a:lnSpc>
                <a:spcPct val="90000"/>
              </a:lnSpc>
              <a:spcBef>
                <a:spcPts val="1200"/>
              </a:spcBef>
              <a:buSzPct val="171000"/>
            </a:pPr>
            <a:r>
              <a:rPr lang="en-US" sz="2000" b="1" dirty="0"/>
              <a:t>6 wide-band filters </a:t>
            </a:r>
            <a:r>
              <a:rPr lang="en-US" sz="2800" b="1" dirty="0">
                <a:solidFill>
                  <a:srgbClr val="000090"/>
                </a:solidFill>
              </a:rPr>
              <a:t>u </a:t>
            </a:r>
            <a:r>
              <a:rPr lang="en-US" sz="2800" b="1" dirty="0">
                <a:solidFill>
                  <a:srgbClr val="3366FF"/>
                </a:solidFill>
              </a:rPr>
              <a:t>g </a:t>
            </a:r>
            <a:r>
              <a:rPr lang="en-US" sz="2800" b="1" dirty="0">
                <a:solidFill>
                  <a:srgbClr val="FF0000"/>
                </a:solidFill>
              </a:rPr>
              <a:t>r </a:t>
            </a:r>
            <a:r>
              <a:rPr lang="en-US" sz="2800" b="1" dirty="0" err="1">
                <a:solidFill>
                  <a:srgbClr val="800000"/>
                </a:solidFill>
              </a:rPr>
              <a:t>i</a:t>
            </a:r>
            <a:r>
              <a:rPr lang="en-US" sz="2800" b="1" dirty="0">
                <a:solidFill>
                  <a:srgbClr val="800000"/>
                </a:solidFill>
              </a:rPr>
              <a:t> </a:t>
            </a:r>
            <a:r>
              <a:rPr lang="en-US" sz="2800" b="1" dirty="0">
                <a:solidFill>
                  <a:srgbClr val="660066"/>
                </a:solidFill>
              </a:rPr>
              <a:t>z </a:t>
            </a:r>
            <a:r>
              <a:rPr lang="en-US" sz="2800" b="1" dirty="0"/>
              <a:t>y</a:t>
            </a:r>
            <a:endParaRPr lang="en-US" sz="2000" b="1" dirty="0"/>
          </a:p>
          <a:p>
            <a:pPr marL="835025" indent="-563563">
              <a:lnSpc>
                <a:spcPct val="90000"/>
              </a:lnSpc>
              <a:spcBef>
                <a:spcPts val="1200"/>
              </a:spcBef>
              <a:buSzPct val="171000"/>
            </a:pPr>
            <a:r>
              <a:rPr lang="fr-FR" sz="2000" b="1" dirty="0"/>
              <a:t>Galaxies: </a:t>
            </a:r>
            <a:r>
              <a:rPr lang="fr-FR" sz="2000" b="1" dirty="0" err="1">
                <a:solidFill>
                  <a:srgbClr val="FF0000"/>
                </a:solidFill>
              </a:rPr>
              <a:t>r</a:t>
            </a:r>
            <a:r>
              <a:rPr lang="fr-FR" sz="2000" b="1" baseline="-25000" dirty="0" err="1">
                <a:solidFill>
                  <a:srgbClr val="FF0000"/>
                </a:solidFill>
              </a:rPr>
              <a:t>lim</a:t>
            </a:r>
            <a:r>
              <a:rPr lang="fr-FR" sz="2000" b="1" dirty="0">
                <a:solidFill>
                  <a:srgbClr val="FF0000"/>
                </a:solidFill>
              </a:rPr>
              <a:t>=27.5 </a:t>
            </a:r>
            <a:r>
              <a:rPr lang="fr-FR" sz="2000" b="1" dirty="0"/>
              <a:t>after 10 year </a:t>
            </a:r>
            <a:r>
              <a:rPr lang="fr-FR" sz="2000" b="1" dirty="0" err="1"/>
              <a:t>coadd.</a:t>
            </a:r>
            <a:endParaRPr lang="en-US" sz="2000" b="1" dirty="0"/>
          </a:p>
          <a:p>
            <a:pPr marL="835025" indent="-563563">
              <a:lnSpc>
                <a:spcPct val="90000"/>
              </a:lnSpc>
              <a:spcBef>
                <a:spcPts val="1200"/>
              </a:spcBef>
              <a:buSzPct val="171000"/>
            </a:pPr>
            <a:r>
              <a:rPr lang="en-US" sz="2000" b="1" dirty="0"/>
              <a:t>Final catalogue: </a:t>
            </a:r>
            <a:r>
              <a:rPr lang="en-US" sz="2000" b="1" dirty="0">
                <a:solidFill>
                  <a:srgbClr val="FF0000"/>
                </a:solidFill>
              </a:rPr>
              <a:t>10</a:t>
            </a:r>
            <a:r>
              <a:rPr lang="en-US" sz="2000" b="1" baseline="30000" dirty="0">
                <a:solidFill>
                  <a:srgbClr val="FF0000"/>
                </a:solidFill>
              </a:rPr>
              <a:t>10</a:t>
            </a:r>
            <a:r>
              <a:rPr lang="en-US" sz="2000" b="1" dirty="0">
                <a:solidFill>
                  <a:srgbClr val="FF0000"/>
                </a:solidFill>
              </a:rPr>
              <a:t> galaxies, 10</a:t>
            </a:r>
            <a:r>
              <a:rPr lang="en-US" sz="2000" b="1" baseline="30000" dirty="0">
                <a:solidFill>
                  <a:srgbClr val="FF0000"/>
                </a:solidFill>
              </a:rPr>
              <a:t>10</a:t>
            </a:r>
            <a:r>
              <a:rPr lang="en-US" sz="2000" b="1" dirty="0">
                <a:solidFill>
                  <a:srgbClr val="FF0000"/>
                </a:solidFill>
              </a:rPr>
              <a:t> stars</a:t>
            </a:r>
          </a:p>
          <a:p>
            <a:pPr marL="835025" indent="-563563">
              <a:lnSpc>
                <a:spcPct val="90000"/>
              </a:lnSpc>
              <a:spcBef>
                <a:spcPts val="1200"/>
              </a:spcBef>
              <a:buSzPct val="171000"/>
            </a:pPr>
            <a:r>
              <a:rPr lang="en-US" sz="2000" b="1" dirty="0"/>
              <a:t>Final database </a:t>
            </a:r>
            <a:r>
              <a:rPr lang="en-US" sz="2000" b="1" dirty="0">
                <a:solidFill>
                  <a:srgbClr val="FF0000"/>
                </a:solidFill>
              </a:rPr>
              <a:t>15 </a:t>
            </a:r>
            <a:r>
              <a:rPr lang="en-US" sz="2000" b="1" dirty="0" err="1">
                <a:solidFill>
                  <a:srgbClr val="FF0000"/>
                </a:solidFill>
              </a:rPr>
              <a:t>PetaBytes</a:t>
            </a:r>
            <a:endParaRPr lang="en-US" sz="2000" b="1" dirty="0">
              <a:solidFill>
                <a:srgbClr val="FF0000"/>
              </a:solidFill>
            </a:endParaRPr>
          </a:p>
          <a:p>
            <a:pPr marL="835025" indent="-563563">
              <a:lnSpc>
                <a:spcPct val="90000"/>
              </a:lnSpc>
              <a:spcBef>
                <a:spcPts val="1200"/>
              </a:spcBef>
              <a:buSzPct val="171000"/>
            </a:pPr>
            <a:r>
              <a:rPr lang="en-US" sz="2000" b="1" dirty="0"/>
              <a:t>Weak lensing up to </a:t>
            </a:r>
            <a:r>
              <a:rPr lang="en-US" sz="2000" b="1" dirty="0">
                <a:solidFill>
                  <a:srgbClr val="FF0000"/>
                </a:solidFill>
              </a:rPr>
              <a:t>z ~ 3</a:t>
            </a:r>
          </a:p>
          <a:p>
            <a:pPr marL="835025" indent="-563563">
              <a:lnSpc>
                <a:spcPct val="90000"/>
              </a:lnSpc>
              <a:spcBef>
                <a:spcPts val="1200"/>
              </a:spcBef>
              <a:buSzPct val="171000"/>
            </a:pPr>
            <a:r>
              <a:rPr lang="en-US" sz="2000" b="1" dirty="0"/>
              <a:t>2,500,000 </a:t>
            </a:r>
            <a:r>
              <a:rPr lang="en-US" sz="2000" b="1" dirty="0" err="1"/>
              <a:t>SNIa</a:t>
            </a:r>
            <a:r>
              <a:rPr lang="en-US" sz="2000" b="1" dirty="0"/>
              <a:t> up to </a:t>
            </a:r>
            <a:r>
              <a:rPr lang="en-US" sz="2000" b="1" dirty="0">
                <a:solidFill>
                  <a:srgbClr val="FF0000"/>
                </a:solidFill>
              </a:rPr>
              <a:t>z ~ 1 </a:t>
            </a:r>
          </a:p>
          <a:p>
            <a:pPr marL="835025" indent="-563563">
              <a:lnSpc>
                <a:spcPct val="90000"/>
              </a:lnSpc>
              <a:spcBef>
                <a:spcPts val="1200"/>
              </a:spcBef>
              <a:buSzPct val="171000"/>
            </a:pPr>
            <a:r>
              <a:rPr lang="en-US" sz="2000" b="1" dirty="0"/>
              <a:t>BAO: 3.</a:t>
            </a:r>
            <a:r>
              <a:rPr lang="fr-FR" altLang="ja-JP" sz="2000" b="1" dirty="0"/>
              <a:t>10</a:t>
            </a:r>
            <a:r>
              <a:rPr lang="fr-FR" altLang="ja-JP" sz="2000" b="1" baseline="30000" dirty="0"/>
              <a:t>9</a:t>
            </a:r>
            <a:r>
              <a:rPr lang="en-US" altLang="ja-JP" sz="2000" b="1" dirty="0"/>
              <a:t> galaxies </a:t>
            </a:r>
            <a:r>
              <a:rPr lang="en-US" altLang="ja-JP" sz="2000" b="1" dirty="0" err="1"/>
              <a:t>up to</a:t>
            </a:r>
            <a:r>
              <a:rPr lang="en-US" altLang="ja-JP" sz="2000" b="1" dirty="0"/>
              <a:t> </a:t>
            </a:r>
            <a:r>
              <a:rPr lang="en-US" sz="2000" b="1" dirty="0">
                <a:solidFill>
                  <a:srgbClr val="FF0000"/>
                </a:solidFill>
              </a:rPr>
              <a:t>z ~ 3</a:t>
            </a:r>
          </a:p>
          <a:p>
            <a:pPr marL="835025" indent="-563563">
              <a:lnSpc>
                <a:spcPct val="90000"/>
              </a:lnSpc>
              <a:spcBef>
                <a:spcPts val="1200"/>
              </a:spcBef>
              <a:buSzPct val="171000"/>
            </a:pPr>
            <a:r>
              <a:rPr lang="en-US" sz="2000" b="1" dirty="0"/>
              <a:t>Transients with alerts (</a:t>
            </a:r>
            <a:r>
              <a:rPr lang="en-US" sz="2000" b="1" dirty="0">
                <a:solidFill>
                  <a:srgbClr val="FF0000"/>
                </a:solidFill>
              </a:rPr>
              <a:t>2.10</a:t>
            </a:r>
            <a:r>
              <a:rPr lang="en-US" sz="2000" b="1" baseline="30000" dirty="0">
                <a:solidFill>
                  <a:srgbClr val="FF0000"/>
                </a:solidFill>
              </a:rPr>
              <a:t>6</a:t>
            </a:r>
            <a:r>
              <a:rPr lang="en-US" sz="2000" b="1" dirty="0">
                <a:solidFill>
                  <a:srgbClr val="FF0000"/>
                </a:solidFill>
              </a:rPr>
              <a:t>/night</a:t>
            </a:r>
            <a:r>
              <a:rPr lang="en-US" sz="2000" b="1" dirty="0"/>
              <a:t>)</a:t>
            </a:r>
          </a:p>
          <a:p>
            <a:pPr marL="835025" indent="-563563">
              <a:lnSpc>
                <a:spcPct val="90000"/>
              </a:lnSpc>
              <a:spcBef>
                <a:spcPts val="1200"/>
              </a:spcBef>
              <a:buSzPct val="171000"/>
            </a:pPr>
            <a:r>
              <a:rPr lang="en-US" sz="2000" b="1" dirty="0"/>
              <a:t>See LSST science-book</a:t>
            </a:r>
            <a:r>
              <a:rPr lang="fr-FR" sz="2000" b="1" dirty="0"/>
              <a:t> in </a:t>
            </a:r>
            <a:r>
              <a:rPr lang="fr-FR" sz="2000" b="1" dirty="0">
                <a:solidFill>
                  <a:srgbClr val="FF0000"/>
                </a:solidFill>
              </a:rPr>
              <a:t>http://</a:t>
            </a:r>
            <a:r>
              <a:rPr lang="fr-FR" sz="2000" b="1" dirty="0" err="1">
                <a:solidFill>
                  <a:srgbClr val="FF0000"/>
                </a:solidFill>
              </a:rPr>
              <a:t>www.lsst.org</a:t>
            </a:r>
            <a:endParaRPr lang="fr-FR" sz="2000" b="1" dirty="0">
              <a:solidFill>
                <a:srgbClr val="FF0000"/>
              </a:solidFill>
            </a:endParaRPr>
          </a:p>
        </p:txBody>
      </p:sp>
      <p:sp>
        <p:nvSpPr>
          <p:cNvPr id="108548" name="Rectangle 4"/>
          <p:cNvSpPr>
            <a:spLocks noChangeArrowheads="1"/>
          </p:cNvSpPr>
          <p:nvPr/>
        </p:nvSpPr>
        <p:spPr bwMode="auto">
          <a:xfrm rot="16200000">
            <a:off x="-1695237" y="4420902"/>
            <a:ext cx="42513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42938" eaLnBrk="1" hangingPunct="1"/>
            <a:r>
              <a:rPr lang="en-US" sz="1500" b="1" u="sng" dirty="0">
                <a:solidFill>
                  <a:srgbClr val="0000CC"/>
                </a:solidFill>
                <a:latin typeface="Helvetica Neue" charset="0"/>
                <a:cs typeface="Helvetica Neue" charset="0"/>
                <a:sym typeface="Helvetica Neue" charset="0"/>
                <a:hlinkClick r:id="rId4"/>
              </a:rPr>
              <a:t>http://www.lsst.org/</a:t>
            </a:r>
            <a:r>
              <a:rPr lang="en-US" sz="2100" dirty="0">
                <a:latin typeface="Arial" charset="0"/>
                <a:cs typeface="Arial" charset="0"/>
                <a:sym typeface="Arial" charset="0"/>
              </a:rPr>
              <a:t> </a:t>
            </a:r>
          </a:p>
        </p:txBody>
      </p:sp>
      <p:pic>
        <p:nvPicPr>
          <p:cNvPr id="10855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993775" y="1039813"/>
            <a:ext cx="2935288" cy="87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9" name="Grouper 38"/>
          <p:cNvGrpSpPr/>
          <p:nvPr/>
        </p:nvGrpSpPr>
        <p:grpSpPr>
          <a:xfrm>
            <a:off x="5584629" y="2354666"/>
            <a:ext cx="3496861" cy="4169281"/>
            <a:chOff x="5647139" y="1277086"/>
            <a:chExt cx="3496861" cy="4169281"/>
          </a:xfrm>
        </p:grpSpPr>
        <p:sp>
          <p:nvSpPr>
            <p:cNvPr id="24" name="ZoneTexte 24"/>
            <p:cNvSpPr txBox="1">
              <a:spLocks noChangeArrowheads="1"/>
            </p:cNvSpPr>
            <p:nvPr/>
          </p:nvSpPr>
          <p:spPr bwMode="auto">
            <a:xfrm>
              <a:off x="5647139" y="4688686"/>
              <a:ext cx="518883" cy="223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  <p:sp>
          <p:nvSpPr>
            <p:cNvPr id="25" name="ZoneTexte 25"/>
            <p:cNvSpPr txBox="1">
              <a:spLocks noChangeArrowheads="1"/>
            </p:cNvSpPr>
            <p:nvPr/>
          </p:nvSpPr>
          <p:spPr bwMode="auto">
            <a:xfrm>
              <a:off x="8285361" y="5200146"/>
              <a:ext cx="112928" cy="223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  <p:sp>
          <p:nvSpPr>
            <p:cNvPr id="26" name="ZoneTexte 32"/>
            <p:cNvSpPr txBox="1">
              <a:spLocks noChangeArrowheads="1"/>
            </p:cNvSpPr>
            <p:nvPr/>
          </p:nvSpPr>
          <p:spPr bwMode="auto">
            <a:xfrm>
              <a:off x="5752278" y="3681091"/>
              <a:ext cx="112928" cy="223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  <p:pic>
          <p:nvPicPr>
            <p:cNvPr id="27" name="Picture 10" descr="TelCrossection.png"/>
            <p:cNvPicPr>
              <a:picLocks noChangeAspect="1"/>
            </p:cNvPicPr>
            <p:nvPr/>
          </p:nvPicPr>
          <p:blipFill>
            <a:blip r:embed="rId6"/>
            <a:srcRect l="14166" t="8122" r="14166"/>
            <a:stretch>
              <a:fillRect/>
            </a:stretch>
          </p:blipFill>
          <p:spPr bwMode="auto">
            <a:xfrm>
              <a:off x="5647139" y="1954195"/>
              <a:ext cx="3496861" cy="3071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" name="TextBox 9"/>
            <p:cNvSpPr txBox="1">
              <a:spLocks noChangeArrowheads="1"/>
            </p:cNvSpPr>
            <p:nvPr/>
          </p:nvSpPr>
          <p:spPr bwMode="auto">
            <a:xfrm>
              <a:off x="5964649" y="1430975"/>
              <a:ext cx="1216747" cy="369332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b="1"/>
                <a:t>M2 Mirror</a:t>
              </a:r>
            </a:p>
          </p:txBody>
        </p:sp>
        <p:sp>
          <p:nvSpPr>
            <p:cNvPr id="29" name="TextBox 7"/>
            <p:cNvSpPr txBox="1">
              <a:spLocks noChangeArrowheads="1"/>
            </p:cNvSpPr>
            <p:nvPr/>
          </p:nvSpPr>
          <p:spPr bwMode="auto">
            <a:xfrm>
              <a:off x="7597558" y="1277086"/>
              <a:ext cx="104324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</a:rPr>
                <a:t>Camera</a:t>
              </a:r>
              <a:endParaRPr lang="en-US" sz="1600" b="1">
                <a:solidFill>
                  <a:srgbClr val="000000"/>
                </a:solidFill>
              </a:endParaRPr>
            </a:p>
          </p:txBody>
        </p:sp>
        <p:sp>
          <p:nvSpPr>
            <p:cNvPr id="30" name="TextBox 6"/>
            <p:cNvSpPr txBox="1">
              <a:spLocks noChangeArrowheads="1"/>
            </p:cNvSpPr>
            <p:nvPr/>
          </p:nvSpPr>
          <p:spPr bwMode="auto">
            <a:xfrm>
              <a:off x="6498420" y="4800036"/>
              <a:ext cx="1994969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b="1" dirty="0">
                  <a:solidFill>
                    <a:srgbClr val="000000"/>
                  </a:solidFill>
                </a:rPr>
                <a:t>M1M3 primary</a:t>
              </a:r>
            </a:p>
            <a:p>
              <a:r>
                <a:rPr lang="en-US" b="1" dirty="0">
                  <a:solidFill>
                    <a:srgbClr val="000000"/>
                  </a:solidFill>
                </a:rPr>
                <a:t>&amp; Tertiary mirrors</a:t>
              </a:r>
              <a:endParaRPr lang="en-US" sz="1600" b="1" dirty="0">
                <a:solidFill>
                  <a:srgbClr val="000000"/>
                </a:solidFill>
              </a:endParaRPr>
            </a:p>
          </p:txBody>
        </p:sp>
        <p:cxnSp>
          <p:nvCxnSpPr>
            <p:cNvPr id="31" name="Connecteur droit avec flèche 30"/>
            <p:cNvCxnSpPr/>
            <p:nvPr/>
          </p:nvCxnSpPr>
          <p:spPr>
            <a:xfrm flipV="1">
              <a:off x="7264181" y="4159028"/>
              <a:ext cx="0" cy="752823"/>
            </a:xfrm>
            <a:prstGeom prst="straightConnector1">
              <a:avLst/>
            </a:prstGeom>
            <a:ln>
              <a:solidFill>
                <a:srgbClr val="00EF02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avec flèche 31"/>
            <p:cNvCxnSpPr/>
            <p:nvPr/>
          </p:nvCxnSpPr>
          <p:spPr>
            <a:xfrm flipH="1">
              <a:off x="7344947" y="1667018"/>
              <a:ext cx="683516" cy="1365649"/>
            </a:xfrm>
            <a:prstGeom prst="straightConnector1">
              <a:avLst/>
            </a:prstGeom>
            <a:ln>
              <a:solidFill>
                <a:srgbClr val="99003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avec flèche 32"/>
            <p:cNvCxnSpPr>
              <a:stCxn id="28" idx="2"/>
            </p:cNvCxnSpPr>
            <p:nvPr/>
          </p:nvCxnSpPr>
          <p:spPr>
            <a:xfrm>
              <a:off x="6573023" y="1800307"/>
              <a:ext cx="398095" cy="910542"/>
            </a:xfrm>
            <a:prstGeom prst="straightConnector1">
              <a:avLst/>
            </a:prstGeom>
            <a:ln>
              <a:solidFill>
                <a:srgbClr val="00EF02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0536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30200"/>
            <a:ext cx="8826500" cy="5461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dirty="0"/>
              <a:t>Summary of High Level Science Requirements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981046010"/>
              </p:ext>
            </p:extLst>
          </p:nvPr>
        </p:nvGraphicFramePr>
        <p:xfrm>
          <a:off x="330200" y="1111250"/>
          <a:ext cx="8547100" cy="513776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54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03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1733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Survey Property</a:t>
                      </a:r>
                    </a:p>
                  </a:txBody>
                  <a:tcPr marT="45730" marB="4573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Performance</a:t>
                      </a:r>
                    </a:p>
                  </a:txBody>
                  <a:tcPr marT="45730" marB="4573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733">
                <a:tc>
                  <a:txBody>
                    <a:bodyPr/>
                    <a:lstStyle/>
                    <a:p>
                      <a:r>
                        <a:rPr lang="en-US" sz="1600" dirty="0"/>
                        <a:t>Main</a:t>
                      </a:r>
                      <a:r>
                        <a:rPr lang="en-US" sz="1600" baseline="0" dirty="0"/>
                        <a:t> Survey Area / duration</a:t>
                      </a:r>
                      <a:endParaRPr lang="en-US" sz="1600" dirty="0"/>
                    </a:p>
                  </a:txBody>
                  <a:tcPr marT="45730" marB="457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18000 sq. deg. / 10 years</a:t>
                      </a:r>
                    </a:p>
                  </a:txBody>
                  <a:tcPr marT="45730" marB="4573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2926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rgbClr val="FF0000"/>
                          </a:solidFill>
                        </a:rPr>
                        <a:t>Total</a:t>
                      </a:r>
                      <a:r>
                        <a:rPr lang="en-US" sz="1600" b="1" baseline="0" dirty="0">
                          <a:solidFill>
                            <a:srgbClr val="FF0000"/>
                          </a:solidFill>
                        </a:rPr>
                        <a:t> visits per sky patch</a:t>
                      </a:r>
                      <a:endParaRPr 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 marT="45730" marB="457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825 (1</a:t>
                      </a:r>
                      <a:r>
                        <a:rPr lang="en-US" sz="1600" baseline="0" dirty="0"/>
                        <a:t> visit per ~3-4 nights)</a:t>
                      </a:r>
                      <a:endParaRPr lang="en-US" sz="1600" dirty="0"/>
                    </a:p>
                  </a:txBody>
                  <a:tcPr marT="45730" marB="4573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2926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rgbClr val="FF0000"/>
                          </a:solidFill>
                        </a:rPr>
                        <a:t>Filter set</a:t>
                      </a:r>
                    </a:p>
                  </a:txBody>
                  <a:tcPr marT="45730" marB="457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 filters (</a:t>
                      </a:r>
                      <a:r>
                        <a:rPr lang="en-US" sz="1600" dirty="0" err="1"/>
                        <a:t>ugrizy</a:t>
                      </a:r>
                      <a:r>
                        <a:rPr lang="en-US" sz="1600" dirty="0"/>
                        <a:t>) from 320-1050nm</a:t>
                      </a:r>
                    </a:p>
                  </a:txBody>
                  <a:tcPr marT="45730" marB="4573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292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6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Single visit</a:t>
                      </a:r>
                    </a:p>
                  </a:txBody>
                  <a:tcPr marT="45730" marB="457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x (15 second exposures + 1s shutter + 2s readout)</a:t>
                      </a:r>
                    </a:p>
                  </a:txBody>
                  <a:tcPr marT="45730" marB="4573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292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600" b="1" kern="1200" dirty="0">
                          <a:solidFill>
                            <a:srgbClr val="0000FF"/>
                          </a:solidFill>
                          <a:effectLst>
                            <a:glow rad="749300">
                              <a:srgbClr val="FFFF00">
                                <a:alpha val="41000"/>
                              </a:srgb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Single Visit Limiting Magnitude (AB 5</a:t>
                      </a:r>
                      <a:r>
                        <a:rPr lang="en-US" sz="1600" b="1" kern="1200" dirty="0">
                          <a:solidFill>
                            <a:srgbClr val="0000FF"/>
                          </a:solidFill>
                          <a:effectLst>
                            <a:glow rad="749300">
                              <a:srgbClr val="FFFF00">
                                <a:alpha val="41000"/>
                              </a:srgbClr>
                            </a:glow>
                          </a:effectLst>
                          <a:latin typeface="Symbol" charset="2"/>
                          <a:ea typeface="+mn-ea"/>
                          <a:cs typeface="Symbol" charset="2"/>
                        </a:rPr>
                        <a:t>s)</a:t>
                      </a:r>
                    </a:p>
                  </a:txBody>
                  <a:tcPr marT="45730" marB="457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kern="1200" dirty="0">
                          <a:solidFill>
                            <a:srgbClr val="0000FF"/>
                          </a:solidFill>
                          <a:effectLst>
                            <a:glow rad="749300">
                              <a:srgbClr val="FFFF00">
                                <a:alpha val="41000"/>
                              </a:srgb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u = 23.9; g = 25.0; r = 24.7;</a:t>
                      </a:r>
                      <a:r>
                        <a:rPr lang="en-US" sz="1600" b="1" kern="1200" baseline="0" dirty="0">
                          <a:solidFill>
                            <a:srgbClr val="0000FF"/>
                          </a:solidFill>
                          <a:effectLst>
                            <a:glow rad="749300">
                              <a:srgbClr val="FFFF00">
                                <a:alpha val="41000"/>
                              </a:srgb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 I = 24.0; z = 23.3; y = 22.1</a:t>
                      </a:r>
                    </a:p>
                  </a:txBody>
                  <a:tcPr marT="45730" marB="4573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4254">
                <a:tc>
                  <a:txBody>
                    <a:bodyPr/>
                    <a:lstStyle/>
                    <a:p>
                      <a:r>
                        <a:rPr lang="en-US" sz="1600" dirty="0"/>
                        <a:t>10 year coadd. Limiting Magnitude</a:t>
                      </a:r>
                    </a:p>
                  </a:txBody>
                  <a:tcPr marT="45730" marB="4573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 = 26.1; g = 27.4; r = 27.5;</a:t>
                      </a: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 = 26.8; z = 26.1; y = 24.9</a:t>
                      </a:r>
                    </a:p>
                  </a:txBody>
                  <a:tcPr marT="45730" marB="4573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4254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rgbClr val="FF0000"/>
                          </a:solidFill>
                        </a:rPr>
                        <a:t>Photometric calibration</a:t>
                      </a:r>
                    </a:p>
                  </a:txBody>
                  <a:tcPr marT="45730" marB="4573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&lt; 5mmag repeatability &amp; colors, &lt;10mmag absolute </a:t>
                      </a:r>
                    </a:p>
                  </a:txBody>
                  <a:tcPr marT="45730" marB="4573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4254">
                <a:tc>
                  <a:txBody>
                    <a:bodyPr/>
                    <a:lstStyle/>
                    <a:p>
                      <a:r>
                        <a:rPr lang="en-US" sz="1600" dirty="0"/>
                        <a:t>Median</a:t>
                      </a:r>
                      <a:r>
                        <a:rPr lang="en-US" sz="1600" baseline="0" dirty="0"/>
                        <a:t> delivered image quality</a:t>
                      </a:r>
                      <a:endParaRPr lang="en-US" sz="1600" dirty="0"/>
                    </a:p>
                  </a:txBody>
                  <a:tcPr marT="45730" marB="457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~ 0.7 </a:t>
                      </a:r>
                      <a:r>
                        <a:rPr lang="en-US" sz="1600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arcsec</a:t>
                      </a: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FWHM</a:t>
                      </a:r>
                    </a:p>
                  </a:txBody>
                  <a:tcPr marT="45730" marB="4573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69918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rgbClr val="FF0000"/>
                          </a:solidFill>
                        </a:rPr>
                        <a:t>Transient</a:t>
                      </a:r>
                      <a:r>
                        <a:rPr lang="en-US" sz="1600" b="1" baseline="0" dirty="0">
                          <a:solidFill>
                            <a:srgbClr val="FF0000"/>
                          </a:solidFill>
                        </a:rPr>
                        <a:t> p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</a:rPr>
                        <a:t>rocessing</a:t>
                      </a:r>
                      <a:r>
                        <a:rPr lang="en-US" sz="1600" b="1" baseline="0" dirty="0">
                          <a:solidFill>
                            <a:srgbClr val="FF0000"/>
                          </a:solidFill>
                        </a:rPr>
                        <a:t> latency</a:t>
                      </a:r>
                      <a:endParaRPr 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 marT="45730" marB="457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 sec after last visit exposure</a:t>
                      </a:r>
                    </a:p>
                  </a:txBody>
                  <a:tcPr marT="45730" marB="4573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69918">
                <a:tc>
                  <a:txBody>
                    <a:bodyPr/>
                    <a:lstStyle/>
                    <a:p>
                      <a:r>
                        <a:rPr lang="en-US" sz="1600" dirty="0"/>
                        <a:t>Data release</a:t>
                      </a:r>
                    </a:p>
                  </a:txBody>
                  <a:tcPr marT="45730" marB="457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reprocessing of survey data annually</a:t>
                      </a:r>
                    </a:p>
                  </a:txBody>
                  <a:tcPr marT="45730" marB="4573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8469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3" name="Groupe 272">
            <a:extLst>
              <a:ext uri="{FF2B5EF4-FFF2-40B4-BE49-F238E27FC236}">
                <a16:creationId xmlns:a16="http://schemas.microsoft.com/office/drawing/2014/main" id="{D6E8451E-C33C-5B4A-ABDB-396A98F084AC}"/>
              </a:ext>
            </a:extLst>
          </p:cNvPr>
          <p:cNvGrpSpPr/>
          <p:nvPr/>
        </p:nvGrpSpPr>
        <p:grpSpPr>
          <a:xfrm>
            <a:off x="5838092" y="2897490"/>
            <a:ext cx="2806062" cy="3509222"/>
            <a:chOff x="5838092" y="2217556"/>
            <a:chExt cx="2806062" cy="3509222"/>
          </a:xfrm>
        </p:grpSpPr>
        <p:pic>
          <p:nvPicPr>
            <p:cNvPr id="268" name="Image 267">
              <a:extLst>
                <a:ext uri="{FF2B5EF4-FFF2-40B4-BE49-F238E27FC236}">
                  <a16:creationId xmlns:a16="http://schemas.microsoft.com/office/drawing/2014/main" id="{EEC51945-06CE-C54A-837D-5C915A7F11D2}"/>
                </a:ext>
              </a:extLst>
            </p:cNvPr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38092" y="2526575"/>
              <a:ext cx="2806062" cy="287470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1" name="ZoneTexte 270">
              <a:extLst>
                <a:ext uri="{FF2B5EF4-FFF2-40B4-BE49-F238E27FC236}">
                  <a16:creationId xmlns:a16="http://schemas.microsoft.com/office/drawing/2014/main" id="{216EADF8-1E01-C249-A717-F3C8187E780B}"/>
                </a:ext>
              </a:extLst>
            </p:cNvPr>
            <p:cNvSpPr txBox="1"/>
            <p:nvPr/>
          </p:nvSpPr>
          <p:spPr>
            <a:xfrm>
              <a:off x="7010398" y="5357446"/>
              <a:ext cx="5549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/>
                <a:t>3.5°</a:t>
              </a:r>
            </a:p>
          </p:txBody>
        </p:sp>
        <p:grpSp>
          <p:nvGrpSpPr>
            <p:cNvPr id="267" name="Groupe 266">
              <a:extLst>
                <a:ext uri="{FF2B5EF4-FFF2-40B4-BE49-F238E27FC236}">
                  <a16:creationId xmlns:a16="http://schemas.microsoft.com/office/drawing/2014/main" id="{729F978C-B0CD-1348-AFD9-CDD8A0353103}"/>
                </a:ext>
              </a:extLst>
            </p:cNvPr>
            <p:cNvGrpSpPr/>
            <p:nvPr/>
          </p:nvGrpSpPr>
          <p:grpSpPr>
            <a:xfrm rot="8757512">
              <a:off x="6588373" y="2959097"/>
              <a:ext cx="705574" cy="2037172"/>
              <a:chOff x="6627453" y="1330017"/>
              <a:chExt cx="1752976" cy="4796146"/>
            </a:xfrm>
          </p:grpSpPr>
          <p:cxnSp>
            <p:nvCxnSpPr>
              <p:cNvPr id="263" name="Connecteur droit 262">
                <a:extLst>
                  <a:ext uri="{FF2B5EF4-FFF2-40B4-BE49-F238E27FC236}">
                    <a16:creationId xmlns:a16="http://schemas.microsoft.com/office/drawing/2014/main" id="{533FD5B8-955B-8C42-93D8-7A9C3B2F8E1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650900" y="1330017"/>
                <a:ext cx="1729529" cy="4689232"/>
              </a:xfrm>
              <a:prstGeom prst="line">
                <a:avLst/>
              </a:prstGeom>
              <a:ln w="38100">
                <a:solidFill>
                  <a:srgbClr val="FFFF00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64" name="Connecteur droit 263">
                <a:extLst>
                  <a:ext uri="{FF2B5EF4-FFF2-40B4-BE49-F238E27FC236}">
                    <a16:creationId xmlns:a16="http://schemas.microsoft.com/office/drawing/2014/main" id="{D273E384-DB20-164E-B291-D0C3450E43B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650900" y="1330017"/>
                <a:ext cx="1648934" cy="4711085"/>
              </a:xfrm>
              <a:prstGeom prst="line">
                <a:avLst/>
              </a:prstGeom>
              <a:ln w="38100">
                <a:solidFill>
                  <a:srgbClr val="FFFF00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65" name="Connecteur droit 264">
                <a:extLst>
                  <a:ext uri="{FF2B5EF4-FFF2-40B4-BE49-F238E27FC236}">
                    <a16:creationId xmlns:a16="http://schemas.microsoft.com/office/drawing/2014/main" id="{1367646A-7BEB-2047-B807-D10BE8A8AC7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650900" y="1330017"/>
                <a:ext cx="1648934" cy="4711085"/>
              </a:xfrm>
              <a:prstGeom prst="line">
                <a:avLst/>
              </a:prstGeom>
              <a:ln w="38100">
                <a:solidFill>
                  <a:srgbClr val="FFFF00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66" name="Connecteur droit 265">
                <a:extLst>
                  <a:ext uri="{FF2B5EF4-FFF2-40B4-BE49-F238E27FC236}">
                    <a16:creationId xmlns:a16="http://schemas.microsoft.com/office/drawing/2014/main" id="{F512C86B-4692-F643-8019-16E5E0A97B6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627453" y="1361422"/>
                <a:ext cx="1700129" cy="4764741"/>
              </a:xfrm>
              <a:prstGeom prst="line">
                <a:avLst/>
              </a:prstGeom>
              <a:ln w="38100">
                <a:solidFill>
                  <a:srgbClr val="FFFF00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cxnSp>
          <p:nvCxnSpPr>
            <p:cNvPr id="269" name="Connecteur droit avec flèche 268">
              <a:extLst>
                <a:ext uri="{FF2B5EF4-FFF2-40B4-BE49-F238E27FC236}">
                  <a16:creationId xmlns:a16="http://schemas.microsoft.com/office/drawing/2014/main" id="{81C74F82-DEA3-7B46-94EA-8E09A9F441B2}"/>
                </a:ext>
              </a:extLst>
            </p:cNvPr>
            <p:cNvCxnSpPr>
              <a:cxnSpLocks/>
            </p:cNvCxnSpPr>
            <p:nvPr/>
          </p:nvCxnSpPr>
          <p:spPr>
            <a:xfrm>
              <a:off x="6213231" y="5685692"/>
              <a:ext cx="2049806" cy="11833"/>
            </a:xfrm>
            <a:prstGeom prst="straightConnector1">
              <a:avLst/>
            </a:prstGeom>
            <a:ln w="38100"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2" name="ZoneTexte 271">
              <a:extLst>
                <a:ext uri="{FF2B5EF4-FFF2-40B4-BE49-F238E27FC236}">
                  <a16:creationId xmlns:a16="http://schemas.microsoft.com/office/drawing/2014/main" id="{E59ACDC2-D1A9-4B43-B24A-F948F2BC5418}"/>
                </a:ext>
              </a:extLst>
            </p:cNvPr>
            <p:cNvSpPr txBox="1"/>
            <p:nvPr/>
          </p:nvSpPr>
          <p:spPr>
            <a:xfrm>
              <a:off x="6292961" y="2217556"/>
              <a:ext cx="17084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/>
                <a:t>LSST focal plane</a:t>
              </a:r>
            </a:p>
          </p:txBody>
        </p:sp>
      </p:grpSp>
      <p:pic>
        <p:nvPicPr>
          <p:cNvPr id="274" name="Image 273">
            <a:extLst>
              <a:ext uri="{FF2B5EF4-FFF2-40B4-BE49-F238E27FC236}">
                <a16:creationId xmlns:a16="http://schemas.microsoft.com/office/drawing/2014/main" id="{E10856A7-2D02-5D4A-8B7B-980E3B189D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07" y="11701"/>
            <a:ext cx="5849635" cy="4185161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94C014-5BE1-0941-89D1-FAA311F61B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5337" y="4027605"/>
            <a:ext cx="5661892" cy="2649879"/>
          </a:xfrm>
          <a:solidFill>
            <a:schemeClr val="bg1"/>
          </a:solidFill>
        </p:spPr>
        <p:txBody>
          <a:bodyPr>
            <a:normAutofit fontScale="55000" lnSpcReduction="20000"/>
          </a:bodyPr>
          <a:lstStyle/>
          <a:p>
            <a:r>
              <a:rPr lang="fr-FR" sz="4400" b="1" dirty="0" err="1"/>
              <a:t>Luminous</a:t>
            </a:r>
            <a:r>
              <a:rPr lang="fr-FR" sz="4400" b="1" dirty="0"/>
              <a:t> line </a:t>
            </a:r>
            <a:r>
              <a:rPr lang="fr-FR" sz="4400" b="1" dirty="0" err="1"/>
              <a:t>across</a:t>
            </a:r>
            <a:r>
              <a:rPr lang="fr-FR" sz="4400" b="1" dirty="0"/>
              <a:t> the full focal plane</a:t>
            </a:r>
          </a:p>
          <a:p>
            <a:pPr lvl="1"/>
            <a:r>
              <a:rPr lang="fr-FR" sz="2900" dirty="0"/>
              <a:t>&lt;</a:t>
            </a:r>
            <a:r>
              <a:rPr lang="fr-FR" sz="2900" dirty="0" err="1"/>
              <a:t>track</a:t>
            </a:r>
            <a:r>
              <a:rPr lang="fr-FR" sz="2900" dirty="0"/>
              <a:t> </a:t>
            </a:r>
            <a:r>
              <a:rPr lang="fr-FR" sz="2900" dirty="0" err="1"/>
              <a:t>length</a:t>
            </a:r>
            <a:r>
              <a:rPr lang="fr-FR" sz="2900" dirty="0"/>
              <a:t> in LSST&gt; = </a:t>
            </a:r>
            <a:r>
              <a:rPr lang="fr-FR" sz="2900" b="1" dirty="0"/>
              <a:t>2.75°</a:t>
            </a:r>
            <a:r>
              <a:rPr lang="fr-FR" sz="2900" dirty="0"/>
              <a:t> (4.8km at 100km altitude)</a:t>
            </a:r>
          </a:p>
          <a:p>
            <a:pPr lvl="1"/>
            <a:r>
              <a:rPr lang="fr-FR" sz="2900" dirty="0"/>
              <a:t>Light </a:t>
            </a:r>
            <a:r>
              <a:rPr lang="fr-FR" sz="2900" dirty="0" err="1"/>
              <a:t>deposited</a:t>
            </a:r>
            <a:r>
              <a:rPr lang="fr-FR" sz="2900" dirty="0"/>
              <a:t> in </a:t>
            </a:r>
            <a:r>
              <a:rPr lang="fr-FR" sz="2900" dirty="0" err="1"/>
              <a:t>typically</a:t>
            </a:r>
            <a:r>
              <a:rPr lang="fr-FR" sz="2900" dirty="0"/>
              <a:t> </a:t>
            </a:r>
            <a:r>
              <a:rPr lang="fr-FR" sz="2900" b="1" dirty="0"/>
              <a:t>0.16s</a:t>
            </a:r>
          </a:p>
          <a:p>
            <a:pPr lvl="1"/>
            <a:r>
              <a:rPr lang="fr-FR" sz="2900" dirty="0"/>
              <a:t>No direction information (</a:t>
            </a:r>
            <a:r>
              <a:rPr lang="fr-FR" sz="2900" dirty="0" err="1"/>
              <a:t>integrated</a:t>
            </a:r>
            <a:r>
              <a:rPr lang="fr-FR" sz="2900" dirty="0"/>
              <a:t> </a:t>
            </a:r>
            <a:r>
              <a:rPr lang="fr-FR" sz="2900" dirty="0" err="1"/>
              <a:t>exposure</a:t>
            </a:r>
            <a:r>
              <a:rPr lang="fr-FR" sz="2900" dirty="0"/>
              <a:t>)</a:t>
            </a:r>
          </a:p>
          <a:p>
            <a:pPr lvl="1"/>
            <a:r>
              <a:rPr lang="fr-FR" sz="2900" b="1" i="1" dirty="0"/>
              <a:t>Out of focus</a:t>
            </a:r>
            <a:r>
              <a:rPr lang="fr-FR" sz="2900" dirty="0"/>
              <a:t>: 16’’ </a:t>
            </a:r>
            <a:r>
              <a:rPr lang="fr-FR" sz="2900" dirty="0" err="1"/>
              <a:t>wide</a:t>
            </a:r>
            <a:r>
              <a:rPr lang="fr-FR" sz="2900" dirty="0"/>
              <a:t> line@100km, </a:t>
            </a:r>
            <a:r>
              <a:rPr lang="fr-FR" sz="2900" dirty="0" err="1"/>
              <a:t>instead</a:t>
            </a:r>
            <a:r>
              <a:rPr lang="fr-FR" sz="2900" dirty="0"/>
              <a:t> of 1’’. Changes </a:t>
            </a:r>
            <a:r>
              <a:rPr lang="fr-FR" sz="2900" dirty="0" err="1"/>
              <a:t>when</a:t>
            </a:r>
            <a:r>
              <a:rPr lang="fr-FR" sz="2900" dirty="0"/>
              <a:t> </a:t>
            </a:r>
            <a:r>
              <a:rPr lang="fr-FR" sz="2900" dirty="0" err="1"/>
              <a:t>object</a:t>
            </a:r>
            <a:r>
              <a:rPr lang="fr-FR" sz="2900" dirty="0"/>
              <a:t> </a:t>
            </a:r>
            <a:r>
              <a:rPr lang="fr-FR" sz="2900" dirty="0" err="1"/>
              <a:t>is</a:t>
            </a:r>
            <a:r>
              <a:rPr lang="fr-FR" sz="2900" dirty="0"/>
              <a:t> </a:t>
            </a:r>
            <a:r>
              <a:rPr lang="fr-FR" sz="2900" dirty="0" err="1"/>
              <a:t>approaching</a:t>
            </a:r>
            <a:endParaRPr lang="fr-FR" sz="2900" dirty="0"/>
          </a:p>
          <a:p>
            <a:pPr lvl="1"/>
            <a:r>
              <a:rPr lang="fr-FR" sz="2900" dirty="0"/>
              <a:t>Will look </a:t>
            </a:r>
            <a:r>
              <a:rPr lang="fr-FR" sz="2900" dirty="0" err="1"/>
              <a:t>like</a:t>
            </a:r>
            <a:r>
              <a:rPr lang="fr-FR" sz="2900" dirty="0"/>
              <a:t> an apparent </a:t>
            </a:r>
            <a:r>
              <a:rPr lang="fr-FR" sz="2900" dirty="0" err="1"/>
              <a:t>increase</a:t>
            </a:r>
            <a:r>
              <a:rPr lang="fr-FR" sz="2900" dirty="0"/>
              <a:t> of the </a:t>
            </a:r>
            <a:r>
              <a:rPr lang="fr-FR" sz="2900" dirty="0" err="1"/>
              <a:t>sky</a:t>
            </a:r>
            <a:r>
              <a:rPr lang="fr-FR" sz="2900" dirty="0"/>
              <a:t> background in a band </a:t>
            </a:r>
          </a:p>
          <a:p>
            <a:r>
              <a:rPr lang="fr-FR" sz="4400" b="1" dirty="0"/>
              <a:t>Simplification </a:t>
            </a:r>
            <a:r>
              <a:rPr lang="fr-FR" sz="4400" b="1" dirty="0" err="1"/>
              <a:t>hypothesis</a:t>
            </a:r>
            <a:endParaRPr lang="fr-FR" sz="4400" b="1" dirty="0"/>
          </a:p>
          <a:p>
            <a:pPr lvl="1"/>
            <a:r>
              <a:rPr lang="fr-FR" sz="2900" dirty="0"/>
              <a:t>The </a:t>
            </a:r>
            <a:r>
              <a:rPr lang="fr-FR" sz="2900" dirty="0" err="1"/>
              <a:t>track</a:t>
            </a:r>
            <a:r>
              <a:rPr lang="fr-FR" sz="2900" dirty="0"/>
              <a:t> crosses the </a:t>
            </a:r>
            <a:r>
              <a:rPr lang="fr-FR" sz="2900" dirty="0" err="1"/>
              <a:t>field</a:t>
            </a:r>
            <a:r>
              <a:rPr lang="fr-FR" sz="2900" dirty="0"/>
              <a:t> </a:t>
            </a:r>
            <a:r>
              <a:rPr lang="fr-FR" sz="2900" dirty="0" err="1"/>
              <a:t>with</a:t>
            </a:r>
            <a:r>
              <a:rPr lang="fr-FR" sz="2900" dirty="0"/>
              <a:t> max. </a:t>
            </a:r>
            <a:r>
              <a:rPr lang="fr-FR" sz="2900" dirty="0" err="1"/>
              <a:t>luminosity</a:t>
            </a:r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1842CBB-F4F9-5C45-8743-5A9E8AB5E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2913" y="608071"/>
            <a:ext cx="4372707" cy="1770182"/>
          </a:xfrm>
        </p:spPr>
        <p:txBody>
          <a:bodyPr>
            <a:noAutofit/>
          </a:bodyPr>
          <a:lstStyle/>
          <a:p>
            <a:r>
              <a:rPr lang="fr-FR" sz="3200" b="1" dirty="0" err="1">
                <a:solidFill>
                  <a:srgbClr val="FF0000"/>
                </a:solidFill>
              </a:rPr>
              <a:t>Expected</a:t>
            </a:r>
            <a:r>
              <a:rPr lang="fr-FR" sz="3200" b="1" dirty="0">
                <a:solidFill>
                  <a:srgbClr val="FF0000"/>
                </a:solidFill>
              </a:rPr>
              <a:t> LSST signal </a:t>
            </a:r>
            <a:r>
              <a:rPr lang="fr-FR" sz="3200" b="1" dirty="0" err="1">
                <a:solidFill>
                  <a:srgbClr val="FF0000"/>
                </a:solidFill>
              </a:rPr>
              <a:t>from</a:t>
            </a:r>
            <a:r>
              <a:rPr lang="fr-FR" sz="3200" b="1" dirty="0">
                <a:solidFill>
                  <a:srgbClr val="FF0000"/>
                </a:solidFill>
              </a:rPr>
              <a:t> a micrometeor@100km</a:t>
            </a:r>
          </a:p>
        </p:txBody>
      </p:sp>
    </p:spTree>
    <p:extLst>
      <p:ext uri="{BB962C8B-B14F-4D97-AF65-F5344CB8AC3E}">
        <p14:creationId xmlns:p14="http://schemas.microsoft.com/office/powerpoint/2010/main" val="36805992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5C63311-23C6-1244-8426-68BB88FB7F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161" y="1496019"/>
            <a:ext cx="8229600" cy="4681496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fr-FR" b="1" dirty="0"/>
          </a:p>
          <a:p>
            <a:pPr marL="0" indent="0">
              <a:buNone/>
            </a:pPr>
            <a:r>
              <a:rPr lang="fr-FR" b="1" dirty="0"/>
              <a:t>Signal</a:t>
            </a:r>
            <a:r>
              <a:rPr lang="fr-FR" dirty="0"/>
              <a:t> </a:t>
            </a:r>
            <a:r>
              <a:rPr lang="fr-FR" dirty="0">
                <a:sym typeface="Wingdings" pitchFamily="2" charset="2"/>
              </a:rPr>
              <a:t></a:t>
            </a:r>
            <a:r>
              <a:rPr lang="fr-FR" dirty="0"/>
              <a:t> light </a:t>
            </a:r>
            <a:r>
              <a:rPr lang="fr-FR" dirty="0" err="1"/>
              <a:t>deposited</a:t>
            </a:r>
            <a:r>
              <a:rPr lang="fr-FR" dirty="0"/>
              <a:t> by a star </a:t>
            </a:r>
            <a:r>
              <a:rPr lang="fr-FR" dirty="0" err="1"/>
              <a:t>during</a:t>
            </a:r>
            <a:r>
              <a:rPr lang="fr-FR" dirty="0"/>
              <a:t> 0.16s</a:t>
            </a:r>
          </a:p>
          <a:p>
            <a:pPr marL="0" indent="0">
              <a:buNone/>
            </a:pPr>
            <a:r>
              <a:rPr lang="fr-FR" dirty="0"/>
              <a:t>		(</a:t>
            </a:r>
            <a:r>
              <a:rPr lang="fr-FR" dirty="0" err="1"/>
              <a:t>instead</a:t>
            </a:r>
            <a:r>
              <a:rPr lang="fr-FR" dirty="0"/>
              <a:t> of 30s), spread over the </a:t>
            </a:r>
            <a:r>
              <a:rPr lang="fr-FR" dirty="0" err="1"/>
              <a:t>track</a:t>
            </a: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/>
              <a:t>Noise</a:t>
            </a:r>
            <a:r>
              <a:rPr lang="fr-FR" dirty="0"/>
              <a:t>: fluctuation of the </a:t>
            </a:r>
            <a:r>
              <a:rPr lang="fr-FR" dirty="0" err="1"/>
              <a:t>sky</a:t>
            </a:r>
            <a:r>
              <a:rPr lang="fr-FR" dirty="0"/>
              <a:t> background light</a:t>
            </a:r>
          </a:p>
          <a:p>
            <a:pPr marL="0" indent="0">
              <a:buNone/>
            </a:pPr>
            <a:r>
              <a:rPr lang="fr-FR" dirty="0"/>
              <a:t>		</a:t>
            </a:r>
            <a:r>
              <a:rPr lang="fr-FR" dirty="0" err="1"/>
              <a:t>under</a:t>
            </a:r>
            <a:r>
              <a:rPr lang="fr-FR" dirty="0"/>
              <a:t> the </a:t>
            </a:r>
            <a:r>
              <a:rPr lang="fr-FR" dirty="0" err="1"/>
              <a:t>track</a:t>
            </a: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/>
              <a:t>Star </a:t>
            </a:r>
            <a:r>
              <a:rPr lang="fr-FR" b="1" dirty="0" err="1"/>
              <a:t>detection</a:t>
            </a:r>
            <a:r>
              <a:rPr lang="fr-FR" b="1" dirty="0"/>
              <a:t> </a:t>
            </a:r>
            <a:r>
              <a:rPr lang="fr-FR" b="1" dirty="0" err="1"/>
              <a:t>limit</a:t>
            </a:r>
            <a:r>
              <a:rPr lang="fr-FR" b="1" dirty="0"/>
              <a:t> for 1 </a:t>
            </a:r>
            <a:r>
              <a:rPr lang="fr-FR" b="1" dirty="0" err="1"/>
              <a:t>visit</a:t>
            </a:r>
            <a:r>
              <a:rPr lang="fr-FR" b="1" dirty="0"/>
              <a:t> (AB 5</a:t>
            </a:r>
            <a:r>
              <a:rPr lang="en-US" b="1" dirty="0">
                <a:latin typeface="Symbol" pitchFamily="2" charset="2"/>
              </a:rPr>
              <a:t>s</a:t>
            </a:r>
            <a:r>
              <a:rPr lang="en-US" b="1" dirty="0"/>
              <a:t>):</a:t>
            </a:r>
            <a:endParaRPr lang="fr-FR" b="1" dirty="0"/>
          </a:p>
          <a:p>
            <a:pPr marL="0" indent="0">
              <a:buNone/>
            </a:pPr>
            <a:r>
              <a:rPr lang="fr-FR" dirty="0"/>
              <a:t>u = 23.9; g = 25.0; r = 24.7; I = 24.0; z = 23.3; y = 22.1 (</a:t>
            </a:r>
            <a:r>
              <a:rPr lang="fr-FR" b="1" dirty="0"/>
              <a:t>magnitude=-2.5log10(Flux/</a:t>
            </a:r>
            <a:r>
              <a:rPr lang="fr-FR" b="1" dirty="0" err="1"/>
              <a:t>Fref</a:t>
            </a:r>
            <a:r>
              <a:rPr lang="fr-FR" b="1" dirty="0"/>
              <a:t>)</a:t>
            </a:r>
            <a:r>
              <a:rPr lang="fr-FR" dirty="0"/>
              <a:t>)</a:t>
            </a:r>
          </a:p>
          <a:p>
            <a:pPr marL="0" indent="0">
              <a:buNone/>
            </a:pPr>
            <a:r>
              <a:rPr lang="fr-FR" sz="2900" i="1" dirty="0"/>
              <a:t>(</a:t>
            </a:r>
            <a:r>
              <a:rPr lang="fr-FR" sz="2900" i="1" dirty="0" err="1"/>
              <a:t>airmass</a:t>
            </a:r>
            <a:r>
              <a:rPr lang="fr-FR" sz="2900" i="1" dirty="0"/>
              <a:t>=1, </a:t>
            </a:r>
            <a:r>
              <a:rPr lang="fr-FR" sz="2900" i="1" dirty="0" err="1"/>
              <a:t>exposure</a:t>
            </a:r>
            <a:r>
              <a:rPr lang="fr-FR" sz="2900" i="1" dirty="0"/>
              <a:t> </a:t>
            </a:r>
            <a:r>
              <a:rPr lang="fr-FR" sz="2900" i="1" dirty="0" err="1"/>
              <a:t>t</a:t>
            </a:r>
            <a:r>
              <a:rPr lang="fr-FR" sz="2900" i="1" dirty="0"/>
              <a:t>=2x15s, </a:t>
            </a:r>
            <a:r>
              <a:rPr lang="fr-FR" sz="2900" i="1" dirty="0" err="1"/>
              <a:t>moon</a:t>
            </a:r>
            <a:r>
              <a:rPr lang="fr-FR" sz="2900" i="1" dirty="0"/>
              <a:t> 3 </a:t>
            </a:r>
            <a:r>
              <a:rPr lang="fr-FR" sz="2900" i="1" dirty="0" err="1"/>
              <a:t>days</a:t>
            </a:r>
            <a:r>
              <a:rPr lang="fr-FR" sz="2900" i="1" dirty="0"/>
              <a:t>)</a:t>
            </a:r>
          </a:p>
          <a:p>
            <a:pPr marL="0" indent="0">
              <a:buNone/>
            </a:pPr>
            <a:endParaRPr lang="fr-FR" i="1" dirty="0"/>
          </a:p>
          <a:p>
            <a:pPr marL="0" indent="0">
              <a:buNone/>
            </a:pPr>
            <a:r>
              <a:rPr lang="fr-FR" b="1" dirty="0" err="1"/>
              <a:t>From</a:t>
            </a:r>
            <a:r>
              <a:rPr lang="fr-FR" b="1" dirty="0"/>
              <a:t> star to </a:t>
            </a:r>
            <a:r>
              <a:rPr lang="fr-FR" b="1" dirty="0" err="1"/>
              <a:t>Track</a:t>
            </a:r>
            <a:r>
              <a:rPr lang="fr-FR" b="1" dirty="0"/>
              <a:t>: </a:t>
            </a:r>
            <a:r>
              <a:rPr lang="fr-FR" b="1" dirty="0" err="1"/>
              <a:t>detection</a:t>
            </a:r>
            <a:r>
              <a:rPr lang="fr-FR" b="1" dirty="0"/>
              <a:t> </a:t>
            </a:r>
            <a:r>
              <a:rPr lang="fr-FR" b="1" dirty="0" err="1"/>
              <a:t>limit</a:t>
            </a:r>
            <a:r>
              <a:rPr lang="fr-FR" b="1" dirty="0"/>
              <a:t> </a:t>
            </a:r>
            <a:r>
              <a:rPr lang="fr-FR" b="1" dirty="0" err="1"/>
              <a:t>affected</a:t>
            </a:r>
            <a:r>
              <a:rPr lang="fr-FR" b="1" dirty="0"/>
              <a:t> by</a:t>
            </a:r>
          </a:p>
          <a:p>
            <a:r>
              <a:rPr lang="fr-FR" dirty="0"/>
              <a:t>The effective duration of light </a:t>
            </a:r>
            <a:r>
              <a:rPr lang="fr-FR" dirty="0" err="1"/>
              <a:t>deposition</a:t>
            </a:r>
            <a:r>
              <a:rPr lang="fr-FR" dirty="0"/>
              <a:t> </a:t>
            </a:r>
            <a:r>
              <a:rPr lang="fr-FR" dirty="0" err="1"/>
              <a:t>is</a:t>
            </a:r>
            <a:r>
              <a:rPr lang="fr-FR" dirty="0"/>
              <a:t> ~ 0.16s (</a:t>
            </a:r>
            <a:r>
              <a:rPr lang="fr-FR" dirty="0" err="1"/>
              <a:t>instead</a:t>
            </a:r>
            <a:r>
              <a:rPr lang="fr-FR" dirty="0"/>
              <a:t> of 30s): </a:t>
            </a:r>
            <a:r>
              <a:rPr lang="fr-FR" b="1" dirty="0">
                <a:latin typeface="Symbol" pitchFamily="2" charset="2"/>
              </a:rPr>
              <a:t>D</a:t>
            </a:r>
            <a:r>
              <a:rPr lang="fr-FR" b="1" dirty="0"/>
              <a:t>m=5.7</a:t>
            </a:r>
          </a:p>
          <a:p>
            <a:r>
              <a:rPr lang="fr-FR" dirty="0" err="1"/>
              <a:t>Since</a:t>
            </a:r>
            <a:r>
              <a:rPr lang="fr-FR" dirty="0"/>
              <a:t> the signal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deposited</a:t>
            </a:r>
            <a:r>
              <a:rPr lang="fr-FR" dirty="0"/>
              <a:t> in an area of 2.75°x16’’ </a:t>
            </a:r>
            <a:r>
              <a:rPr lang="fr-FR" dirty="0" err="1"/>
              <a:t>instead</a:t>
            </a:r>
            <a:r>
              <a:rPr lang="fr-FR" dirty="0"/>
              <a:t> of 1’’x1’’:</a:t>
            </a:r>
          </a:p>
          <a:p>
            <a:pPr lvl="1"/>
            <a:r>
              <a:rPr lang="fr-FR" dirty="0" err="1">
                <a:latin typeface="Symbol" pitchFamily="2" charset="2"/>
              </a:rPr>
              <a:t>g</a:t>
            </a:r>
            <a:r>
              <a:rPr lang="fr-FR" dirty="0" err="1"/>
              <a:t>e</a:t>
            </a:r>
            <a:r>
              <a:rPr lang="fr-FR" baseline="30000" dirty="0"/>
              <a:t>-</a:t>
            </a:r>
            <a:r>
              <a:rPr lang="fr-FR" dirty="0"/>
              <a:t> </a:t>
            </a:r>
            <a:r>
              <a:rPr lang="fr-FR" dirty="0" err="1"/>
              <a:t>sky</a:t>
            </a:r>
            <a:r>
              <a:rPr lang="fr-FR" dirty="0"/>
              <a:t> background </a:t>
            </a:r>
            <a:r>
              <a:rPr lang="fr-FR" dirty="0" err="1"/>
              <a:t>multiplied</a:t>
            </a:r>
            <a:r>
              <a:rPr lang="fr-FR" dirty="0"/>
              <a:t> by (area of </a:t>
            </a:r>
            <a:r>
              <a:rPr lang="fr-FR" dirty="0" err="1"/>
              <a:t>track</a:t>
            </a:r>
            <a:r>
              <a:rPr lang="fr-FR" dirty="0"/>
              <a:t>)/(area of star) ~ 160000</a:t>
            </a:r>
          </a:p>
          <a:p>
            <a:pPr lvl="1"/>
            <a:r>
              <a:rPr lang="fr-FR" dirty="0"/>
              <a:t>S/N </a:t>
            </a:r>
            <a:r>
              <a:rPr lang="fr-FR" dirty="0" err="1"/>
              <a:t>scales</a:t>
            </a:r>
            <a:r>
              <a:rPr lang="fr-FR" dirty="0"/>
              <a:t> </a:t>
            </a:r>
            <a:r>
              <a:rPr lang="fr-FR" dirty="0" err="1"/>
              <a:t>with</a:t>
            </a:r>
            <a:r>
              <a:rPr lang="fr-FR" dirty="0"/>
              <a:t> the Fluctuation of </a:t>
            </a:r>
            <a:r>
              <a:rPr lang="fr-FR" dirty="0" err="1"/>
              <a:t>this</a:t>
            </a:r>
            <a:r>
              <a:rPr lang="fr-FR" dirty="0"/>
              <a:t> </a:t>
            </a:r>
            <a:r>
              <a:rPr lang="fr-FR" dirty="0" err="1"/>
              <a:t>sky</a:t>
            </a:r>
            <a:r>
              <a:rPr lang="fr-FR" dirty="0"/>
              <a:t> light = </a:t>
            </a:r>
            <a:r>
              <a:rPr lang="fr-FR" dirty="0" err="1"/>
              <a:t>Sqrt</a:t>
            </a:r>
            <a:r>
              <a:rPr lang="fr-FR" dirty="0"/>
              <a:t>(#</a:t>
            </a:r>
            <a:r>
              <a:rPr lang="fr-FR" dirty="0">
                <a:latin typeface="Symbol" pitchFamily="2" charset="2"/>
              </a:rPr>
              <a:t> </a:t>
            </a:r>
            <a:r>
              <a:rPr lang="fr-FR" dirty="0" err="1">
                <a:latin typeface="Symbol" pitchFamily="2" charset="2"/>
              </a:rPr>
              <a:t>g</a:t>
            </a:r>
            <a:r>
              <a:rPr lang="fr-FR" dirty="0" err="1"/>
              <a:t>e</a:t>
            </a:r>
            <a:r>
              <a:rPr lang="fr-FR" baseline="30000" dirty="0"/>
              <a:t>-</a:t>
            </a:r>
            <a:r>
              <a:rPr lang="fr-FR" dirty="0"/>
              <a:t>) = 400: </a:t>
            </a:r>
            <a:r>
              <a:rPr lang="fr-FR" b="1" dirty="0">
                <a:latin typeface="Symbol" pitchFamily="2" charset="2"/>
              </a:rPr>
              <a:t>D</a:t>
            </a:r>
            <a:r>
              <a:rPr lang="fr-FR" b="1" dirty="0"/>
              <a:t>m=6.5</a:t>
            </a:r>
          </a:p>
          <a:p>
            <a:pPr marL="0" indent="0">
              <a:buNone/>
            </a:pPr>
            <a:r>
              <a:rPr lang="fr-FR" b="1" dirty="0" err="1"/>
              <a:t>Detection</a:t>
            </a:r>
            <a:r>
              <a:rPr lang="fr-FR" b="1" dirty="0"/>
              <a:t> magnitude </a:t>
            </a:r>
            <a:r>
              <a:rPr lang="fr-FR" b="1" dirty="0" err="1"/>
              <a:t>limit</a:t>
            </a:r>
            <a:r>
              <a:rPr lang="fr-FR" b="1" dirty="0"/>
              <a:t> (5</a:t>
            </a:r>
            <a:r>
              <a:rPr lang="fr-FR" b="1" dirty="0">
                <a:latin typeface="Symbol" pitchFamily="2" charset="2"/>
              </a:rPr>
              <a:t>s</a:t>
            </a:r>
            <a:r>
              <a:rPr lang="fr-FR" b="1" dirty="0"/>
              <a:t>) of the </a:t>
            </a:r>
            <a:r>
              <a:rPr lang="fr-FR" b="1" dirty="0" err="1"/>
              <a:t>meteoroid</a:t>
            </a:r>
            <a:r>
              <a:rPr lang="fr-FR" b="1" dirty="0"/>
              <a:t> </a:t>
            </a:r>
            <a:r>
              <a:rPr lang="fr-FR" b="1" dirty="0" err="1"/>
              <a:t>track</a:t>
            </a:r>
            <a:r>
              <a:rPr lang="fr-FR" b="1" dirty="0"/>
              <a:t> of 2.75°x16’’:</a:t>
            </a:r>
            <a:endParaRPr lang="fr-FR" dirty="0"/>
          </a:p>
          <a:p>
            <a:r>
              <a:rPr lang="fr-FR" b="1" dirty="0">
                <a:solidFill>
                  <a:srgbClr val="FF0000"/>
                </a:solidFill>
              </a:rPr>
              <a:t>u = 11.5; g = 12.7; r = 12.4; I = 11.7; z = 11.0; y = 9.8</a:t>
            </a:r>
          </a:p>
          <a:p>
            <a:pPr marL="0" indent="0">
              <a:buNone/>
            </a:pPr>
            <a:r>
              <a:rPr lang="fr-FR" sz="2900" i="1" dirty="0"/>
              <a:t>(</a:t>
            </a:r>
            <a:r>
              <a:rPr lang="fr-FR" sz="2900" i="1" dirty="0" err="1"/>
              <a:t>airmass</a:t>
            </a:r>
            <a:r>
              <a:rPr lang="fr-FR" sz="2900" i="1" dirty="0"/>
              <a:t> </a:t>
            </a:r>
            <a:r>
              <a:rPr lang="fr-FR" sz="2900" i="1" dirty="0" err="1"/>
              <a:t>median</a:t>
            </a:r>
            <a:r>
              <a:rPr lang="fr-FR" sz="2900" i="1" dirty="0"/>
              <a:t> = 1.2, </a:t>
            </a:r>
            <a:r>
              <a:rPr lang="fr-FR" sz="2900" i="1" dirty="0" err="1"/>
              <a:t>low</a:t>
            </a:r>
            <a:r>
              <a:rPr lang="fr-FR" sz="2900" i="1" dirty="0"/>
              <a:t> </a:t>
            </a:r>
            <a:r>
              <a:rPr lang="fr-FR" sz="2900" i="1" dirty="0" err="1"/>
              <a:t>moon</a:t>
            </a:r>
            <a:r>
              <a:rPr lang="fr-FR" sz="2900" i="1" dirty="0"/>
              <a:t>)</a:t>
            </a:r>
          </a:p>
          <a:p>
            <a:r>
              <a:rPr lang="fr-FR" dirty="0" err="1"/>
              <a:t>Filter</a:t>
            </a:r>
            <a:r>
              <a:rPr lang="fr-FR" dirty="0"/>
              <a:t> </a:t>
            </a:r>
            <a:r>
              <a:rPr lang="fr-FR" dirty="0" err="1"/>
              <a:t>preference</a:t>
            </a:r>
            <a:r>
              <a:rPr lang="fr-FR" dirty="0"/>
              <a:t>? </a:t>
            </a:r>
            <a:r>
              <a:rPr lang="fr-FR" dirty="0" err="1"/>
              <a:t>Largest</a:t>
            </a:r>
            <a:r>
              <a:rPr lang="fr-FR" dirty="0"/>
              <a:t> ratio (</a:t>
            </a:r>
            <a:r>
              <a:rPr lang="fr-FR" dirty="0" err="1"/>
              <a:t>track</a:t>
            </a:r>
            <a:r>
              <a:rPr lang="fr-FR" dirty="0"/>
              <a:t> </a:t>
            </a:r>
            <a:r>
              <a:rPr lang="fr-FR" dirty="0" err="1"/>
              <a:t>emission</a:t>
            </a:r>
            <a:r>
              <a:rPr lang="fr-FR" dirty="0"/>
              <a:t>)/(</a:t>
            </a:r>
            <a:r>
              <a:rPr lang="fr-FR" dirty="0" err="1"/>
              <a:t>sky</a:t>
            </a:r>
            <a:r>
              <a:rPr lang="fr-FR" dirty="0"/>
              <a:t> background) -&gt; </a:t>
            </a:r>
            <a:r>
              <a:rPr lang="fr-FR" b="1" dirty="0">
                <a:solidFill>
                  <a:srgbClr val="FF0000"/>
                </a:solidFill>
              </a:rPr>
              <a:t>g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8D33288-49BF-6F48-A914-9074B79E9A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4155" y="1417637"/>
            <a:ext cx="3231205" cy="177750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CC848CE9-6B89-1C44-8B7B-4A304EC38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err="1">
                <a:solidFill>
                  <a:srgbClr val="FF0000"/>
                </a:solidFill>
              </a:rPr>
              <a:t>Detection</a:t>
            </a:r>
            <a:r>
              <a:rPr lang="fr-FR" b="1" dirty="0">
                <a:solidFill>
                  <a:srgbClr val="FF0000"/>
                </a:solidFill>
              </a:rPr>
              <a:t> </a:t>
            </a:r>
            <a:r>
              <a:rPr lang="fr-FR" b="1" dirty="0" err="1">
                <a:solidFill>
                  <a:srgbClr val="FF0000"/>
                </a:solidFill>
              </a:rPr>
              <a:t>limit</a:t>
            </a:r>
            <a:r>
              <a:rPr lang="fr-FR" b="1" dirty="0">
                <a:solidFill>
                  <a:srgbClr val="FF0000"/>
                </a:solidFill>
              </a:rPr>
              <a:t>: Signal to Noise</a:t>
            </a:r>
          </a:p>
        </p:txBody>
      </p: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E50D3F56-671A-1E4D-AE3F-CB603A7A4A8A}"/>
              </a:ext>
            </a:extLst>
          </p:cNvPr>
          <p:cNvCxnSpPr/>
          <p:nvPr/>
        </p:nvCxnSpPr>
        <p:spPr>
          <a:xfrm>
            <a:off x="7462352" y="2753710"/>
            <a:ext cx="0" cy="28378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6FEEAB59-13BE-EB41-836C-4ABDCEF6476E}"/>
              </a:ext>
            </a:extLst>
          </p:cNvPr>
          <p:cNvSpPr txBox="1"/>
          <p:nvPr/>
        </p:nvSpPr>
        <p:spPr>
          <a:xfrm>
            <a:off x="7451844" y="2722180"/>
            <a:ext cx="1334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1700</a:t>
            </a:r>
            <a:r>
              <a:rPr lang="fr-FR" dirty="0">
                <a:latin typeface="Symbol" pitchFamily="2" charset="2"/>
              </a:rPr>
              <a:t>g</a:t>
            </a:r>
            <a:r>
              <a:rPr lang="fr-FR" dirty="0"/>
              <a:t>e</a:t>
            </a:r>
            <a:r>
              <a:rPr lang="fr-FR" baseline="30000" dirty="0"/>
              <a:t>-</a:t>
            </a:r>
            <a:r>
              <a:rPr lang="fr-FR" dirty="0"/>
              <a:t>/(‘’)</a:t>
            </a:r>
            <a:r>
              <a:rPr lang="fr-FR" baseline="30000" dirty="0"/>
              <a:t>2</a:t>
            </a: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ACBE9CF5-7BF1-A24F-B1E1-56756EB4D88B}"/>
              </a:ext>
            </a:extLst>
          </p:cNvPr>
          <p:cNvCxnSpPr>
            <a:cxnSpLocks/>
          </p:cNvCxnSpPr>
          <p:nvPr/>
        </p:nvCxnSpPr>
        <p:spPr>
          <a:xfrm flipV="1">
            <a:off x="5749163" y="2722180"/>
            <a:ext cx="0" cy="11561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239BABE5-5EFF-4144-B1BE-17CC10C54320}"/>
              </a:ext>
            </a:extLst>
          </p:cNvPr>
          <p:cNvSpPr txBox="1"/>
          <p:nvPr/>
        </p:nvSpPr>
        <p:spPr>
          <a:xfrm>
            <a:off x="5562872" y="2404244"/>
            <a:ext cx="1453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Step</a:t>
            </a:r>
            <a:r>
              <a:rPr lang="fr-FR" dirty="0"/>
              <a:t> 7</a:t>
            </a:r>
            <a:r>
              <a:rPr lang="fr-FR" dirty="0">
                <a:latin typeface="Symbol" pitchFamily="2" charset="2"/>
              </a:rPr>
              <a:t>g</a:t>
            </a:r>
            <a:r>
              <a:rPr lang="fr-FR" dirty="0"/>
              <a:t>e</a:t>
            </a:r>
            <a:r>
              <a:rPr lang="fr-FR" baseline="30000" dirty="0"/>
              <a:t>-</a:t>
            </a:r>
            <a:r>
              <a:rPr lang="fr-FR" dirty="0"/>
              <a:t>/(‘’)</a:t>
            </a:r>
            <a:r>
              <a:rPr lang="fr-FR" baseline="30000" dirty="0"/>
              <a:t>2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27BC033-3100-6D40-B407-B1139B7441A8}"/>
              </a:ext>
            </a:extLst>
          </p:cNvPr>
          <p:cNvSpPr txBox="1"/>
          <p:nvPr/>
        </p:nvSpPr>
        <p:spPr>
          <a:xfrm rot="19617096">
            <a:off x="6544914" y="1847955"/>
            <a:ext cx="17508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 err="1"/>
              <a:t>Track</a:t>
            </a:r>
            <a:r>
              <a:rPr lang="fr-FR" sz="1200" b="1" dirty="0"/>
              <a:t> of </a:t>
            </a:r>
            <a:r>
              <a:rPr lang="fr-FR" sz="1200" b="1" dirty="0" err="1"/>
              <a:t>meteoroid</a:t>
            </a:r>
            <a:r>
              <a:rPr lang="fr-FR" sz="1200" b="1" dirty="0"/>
              <a:t> V=10</a:t>
            </a:r>
            <a:endParaRPr lang="fr-FR" b="1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07FB66A3-94F6-9948-B496-A5F1EE79EECA}"/>
              </a:ext>
            </a:extLst>
          </p:cNvPr>
          <p:cNvSpPr txBox="1"/>
          <p:nvPr/>
        </p:nvSpPr>
        <p:spPr>
          <a:xfrm rot="18845769">
            <a:off x="5752058" y="1806518"/>
            <a:ext cx="11943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 err="1"/>
              <a:t>Sky</a:t>
            </a:r>
            <a:r>
              <a:rPr lang="fr-FR" sz="1200" b="1" dirty="0"/>
              <a:t> background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31696945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6828E10-16C4-2A4D-AB46-65B2157FEE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23" y="1764324"/>
            <a:ext cx="3801561" cy="349347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r-FR" sz="2800" b="1" dirty="0" err="1"/>
              <a:t>Scaling</a:t>
            </a:r>
            <a:r>
              <a:rPr lang="fr-FR" sz="2800" b="1" dirty="0"/>
              <a:t> </a:t>
            </a:r>
            <a:r>
              <a:rPr lang="fr-FR" sz="2800" b="1" dirty="0" err="1"/>
              <a:t>from</a:t>
            </a:r>
            <a:r>
              <a:rPr lang="fr-FR" sz="2800" b="1" dirty="0"/>
              <a:t> the rate of visible (V&lt;6) shooting stars </a:t>
            </a:r>
            <a:r>
              <a:rPr lang="fr-FR" sz="2800" dirty="0"/>
              <a:t>(0.075/</a:t>
            </a:r>
            <a:r>
              <a:rPr lang="fr-FR" sz="2800" dirty="0" err="1"/>
              <a:t>hour</a:t>
            </a:r>
            <a:r>
              <a:rPr lang="fr-FR" sz="2800" dirty="0"/>
              <a:t> in LSST)</a:t>
            </a:r>
          </a:p>
          <a:p>
            <a:pPr marL="0" indent="0">
              <a:buNone/>
            </a:pPr>
            <a:r>
              <a:rPr lang="fr-FR" sz="2800" dirty="0"/>
              <a:t>(</a:t>
            </a:r>
            <a:r>
              <a:rPr lang="fr-FR" sz="2400" i="1" dirty="0"/>
              <a:t>Jérémie </a:t>
            </a:r>
            <a:r>
              <a:rPr lang="fr-FR" sz="2400" i="1" dirty="0" err="1"/>
              <a:t>Vaubaillon</a:t>
            </a:r>
            <a:r>
              <a:rPr lang="fr-FR" sz="2800" dirty="0"/>
              <a:t>)</a:t>
            </a:r>
          </a:p>
          <a:p>
            <a:pPr>
              <a:buFont typeface="Symbol" pitchFamily="2" charset="2"/>
              <a:buChar char="Þ"/>
            </a:pPr>
            <a:r>
              <a:rPr lang="fr-FR" sz="1700" dirty="0"/>
              <a:t>1 per 5 </a:t>
            </a:r>
            <a:r>
              <a:rPr lang="fr-FR" sz="1700" dirty="0" err="1"/>
              <a:t>exposures</a:t>
            </a:r>
            <a:r>
              <a:rPr lang="fr-FR" sz="1700" dirty="0"/>
              <a:t> of 15s </a:t>
            </a:r>
            <a:r>
              <a:rPr lang="fr-FR" sz="1700" dirty="0" err="1"/>
              <a:t>with</a:t>
            </a:r>
            <a:r>
              <a:rPr lang="fr-FR" sz="1700" dirty="0"/>
              <a:t> V&lt;12 </a:t>
            </a:r>
            <a:r>
              <a:rPr lang="fr-FR" sz="1700" dirty="0" err="1"/>
              <a:t>within</a:t>
            </a:r>
            <a:r>
              <a:rPr lang="fr-FR" sz="1700" dirty="0"/>
              <a:t> the LSST </a:t>
            </a:r>
            <a:r>
              <a:rPr lang="fr-FR" sz="1700" dirty="0" err="1"/>
              <a:t>field</a:t>
            </a:r>
            <a:r>
              <a:rPr lang="fr-FR" sz="1700" dirty="0"/>
              <a:t> (1/2143 of the visible </a:t>
            </a:r>
            <a:r>
              <a:rPr lang="fr-FR" sz="1700" dirty="0" err="1"/>
              <a:t>sky</a:t>
            </a:r>
            <a:r>
              <a:rPr lang="fr-FR" sz="1700" dirty="0"/>
              <a:t>)</a:t>
            </a:r>
          </a:p>
          <a:p>
            <a:pPr>
              <a:buFont typeface="Symbol" pitchFamily="2" charset="2"/>
              <a:buChar char="Þ"/>
            </a:pPr>
            <a:r>
              <a:rPr lang="fr-FR" sz="1700" dirty="0" err="1"/>
              <a:t>Above</a:t>
            </a:r>
            <a:r>
              <a:rPr lang="fr-FR" sz="1700" dirty="0"/>
              <a:t> LSST </a:t>
            </a:r>
            <a:r>
              <a:rPr lang="fr-FR" sz="1700" dirty="0" err="1"/>
              <a:t>detection</a:t>
            </a:r>
            <a:r>
              <a:rPr lang="fr-FR" sz="1700" dirty="0"/>
              <a:t> </a:t>
            </a:r>
            <a:r>
              <a:rPr lang="fr-FR" sz="1700" dirty="0" err="1"/>
              <a:t>limit</a:t>
            </a:r>
            <a:r>
              <a:rPr lang="fr-FR" sz="1700" dirty="0"/>
              <a:t> for all </a:t>
            </a:r>
            <a:r>
              <a:rPr lang="fr-FR" sz="1700" dirty="0" err="1"/>
              <a:t>filters</a:t>
            </a:r>
            <a:endParaRPr lang="fr-FR" sz="1700" dirty="0"/>
          </a:p>
          <a:p>
            <a:pPr marL="0" indent="0">
              <a:buNone/>
            </a:pPr>
            <a:endParaRPr lang="fr-FR" sz="1700" dirty="0"/>
          </a:p>
          <a:p>
            <a:pPr>
              <a:buFont typeface="Symbol" pitchFamily="2" charset="2"/>
              <a:buChar char="Þ"/>
            </a:pPr>
            <a:r>
              <a:rPr lang="fr-FR" sz="1900" b="1" dirty="0">
                <a:solidFill>
                  <a:srgbClr val="FF0000"/>
                </a:solidFill>
              </a:rPr>
              <a:t>0.025/</a:t>
            </a:r>
            <a:r>
              <a:rPr lang="fr-FR" sz="1900" b="1" dirty="0" err="1">
                <a:solidFill>
                  <a:srgbClr val="FF0000"/>
                </a:solidFill>
              </a:rPr>
              <a:t>exposure</a:t>
            </a:r>
            <a:endParaRPr lang="fr-FR" sz="19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fr-FR" sz="1900" b="1" dirty="0">
                <a:solidFill>
                  <a:srgbClr val="FF0000"/>
                </a:solidFill>
              </a:rPr>
              <a:t>	</a:t>
            </a:r>
            <a:r>
              <a:rPr lang="fr-FR" sz="1900" b="1" dirty="0" err="1">
                <a:solidFill>
                  <a:srgbClr val="FF0000"/>
                </a:solidFill>
              </a:rPr>
              <a:t>with</a:t>
            </a:r>
            <a:r>
              <a:rPr lang="fr-FR" sz="1900" b="1" dirty="0">
                <a:solidFill>
                  <a:srgbClr val="FF0000"/>
                </a:solidFill>
              </a:rPr>
              <a:t> </a:t>
            </a:r>
            <a:r>
              <a:rPr lang="fr-FR" sz="2000" b="1" dirty="0">
                <a:solidFill>
                  <a:srgbClr val="FF0000"/>
                </a:solidFill>
              </a:rPr>
              <a:t>mass &gt; 25</a:t>
            </a:r>
            <a:r>
              <a:rPr lang="fr-FR" sz="2000" b="1" dirty="0">
                <a:solidFill>
                  <a:srgbClr val="FF0000"/>
                </a:solidFill>
                <a:latin typeface="Symbol" pitchFamily="2" charset="2"/>
              </a:rPr>
              <a:t>m</a:t>
            </a:r>
            <a:r>
              <a:rPr lang="fr-FR" sz="2000" b="1" dirty="0">
                <a:solidFill>
                  <a:srgbClr val="FF0000"/>
                </a:solidFill>
              </a:rPr>
              <a:t>g (V&lt;10)</a:t>
            </a:r>
            <a:endParaRPr lang="fr-FR" sz="1900" b="1" dirty="0">
              <a:solidFill>
                <a:srgbClr val="FF0000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806CBA9D-3F9F-9149-97DF-73ECACAA0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Event rate (1)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F29D8B1-2EEF-4346-A9A7-DAA775E3E6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8084" y="1963613"/>
            <a:ext cx="4861794" cy="2813538"/>
          </a:xfrm>
          <a:prstGeom prst="rect">
            <a:avLst/>
          </a:prstGeom>
        </p:spPr>
      </p:pic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BB6491C7-3EFF-6546-9981-84F57FF5E386}"/>
              </a:ext>
            </a:extLst>
          </p:cNvPr>
          <p:cNvCxnSpPr>
            <a:cxnSpLocks/>
          </p:cNvCxnSpPr>
          <p:nvPr/>
        </p:nvCxnSpPr>
        <p:spPr>
          <a:xfrm>
            <a:off x="4948441" y="1857978"/>
            <a:ext cx="0" cy="247617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889BDBC6-939C-B04D-9A89-E165A546F2A6}"/>
              </a:ext>
            </a:extLst>
          </p:cNvPr>
          <p:cNvSpPr txBox="1"/>
          <p:nvPr/>
        </p:nvSpPr>
        <p:spPr>
          <a:xfrm>
            <a:off x="4536831" y="1588356"/>
            <a:ext cx="718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s/b=5</a:t>
            </a:r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638E6F9E-7D12-1A4D-80DA-4AE997AABEA8}"/>
              </a:ext>
            </a:extLst>
          </p:cNvPr>
          <p:cNvCxnSpPr>
            <a:cxnSpLocks/>
          </p:cNvCxnSpPr>
          <p:nvPr/>
        </p:nvCxnSpPr>
        <p:spPr>
          <a:xfrm>
            <a:off x="6085580" y="1857978"/>
            <a:ext cx="0" cy="2476174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2750D8DC-B51A-AF42-8CE4-5E53A1CE8AA9}"/>
              </a:ext>
            </a:extLst>
          </p:cNvPr>
          <p:cNvSpPr txBox="1"/>
          <p:nvPr/>
        </p:nvSpPr>
        <p:spPr>
          <a:xfrm>
            <a:off x="5666907" y="1582223"/>
            <a:ext cx="835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s/b=30</a:t>
            </a:r>
          </a:p>
        </p:txBody>
      </p:sp>
    </p:spTree>
    <p:extLst>
      <p:ext uri="{BB962C8B-B14F-4D97-AF65-F5344CB8AC3E}">
        <p14:creationId xmlns:p14="http://schemas.microsoft.com/office/powerpoint/2010/main" val="18773628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" name="Image 283">
            <a:extLst>
              <a:ext uri="{FF2B5EF4-FFF2-40B4-BE49-F238E27FC236}">
                <a16:creationId xmlns:a16="http://schemas.microsoft.com/office/drawing/2014/main" id="{E6699E64-8B41-E346-B5D5-B60A93D07F2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7330" y="3759710"/>
            <a:ext cx="2719928" cy="278646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D288AEB-1638-7644-B310-E094FECCE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4000" b="1" dirty="0">
                <a:solidFill>
                  <a:srgbClr val="FF0000"/>
                </a:solidFill>
              </a:rPr>
              <a:t>Event rate (2)</a:t>
            </a:r>
            <a:br>
              <a:rPr lang="fr-FR" sz="4000" b="1" dirty="0">
                <a:solidFill>
                  <a:srgbClr val="FF0000"/>
                </a:solidFill>
              </a:rPr>
            </a:br>
            <a:r>
              <a:rPr lang="fr-FR" sz="4000" b="1" dirty="0">
                <a:solidFill>
                  <a:srgbClr val="FF0000"/>
                </a:solidFill>
              </a:rPr>
              <a:t>Link LSST &lt;-&gt; </a:t>
            </a:r>
            <a:r>
              <a:rPr lang="fr-FR" sz="4000" b="1" dirty="0" err="1">
                <a:solidFill>
                  <a:srgbClr val="FF0000"/>
                </a:solidFill>
              </a:rPr>
              <a:t>micrometeorites</a:t>
            </a:r>
            <a:r>
              <a:rPr lang="fr-FR" sz="4000" b="1" dirty="0">
                <a:solidFill>
                  <a:srgbClr val="FF0000"/>
                </a:solidFill>
              </a:rPr>
              <a:t> </a:t>
            </a:r>
            <a:r>
              <a:rPr lang="fr-FR" sz="4000" b="1" dirty="0" err="1">
                <a:solidFill>
                  <a:srgbClr val="FF0000"/>
                </a:solidFill>
              </a:rPr>
              <a:t>counting</a:t>
            </a:r>
            <a:r>
              <a:rPr lang="fr-FR" dirty="0"/>
              <a:t>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1037563-C6CC-6242-83C0-7CE212090A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88" y="1526616"/>
            <a:ext cx="4760553" cy="2696870"/>
          </a:xfrm>
        </p:spPr>
        <p:txBody>
          <a:bodyPr>
            <a:normAutofit fontScale="92500" lnSpcReduction="20000"/>
          </a:bodyPr>
          <a:lstStyle/>
          <a:p>
            <a:r>
              <a:rPr lang="fr-FR" sz="2600" dirty="0" err="1"/>
              <a:t>From</a:t>
            </a:r>
            <a:r>
              <a:rPr lang="fr-FR" sz="2600" dirty="0"/>
              <a:t> </a:t>
            </a:r>
            <a:r>
              <a:rPr lang="fr-FR" sz="2600" dirty="0" err="1"/>
              <a:t>counting</a:t>
            </a:r>
            <a:r>
              <a:rPr lang="fr-FR" sz="2600" dirty="0"/>
              <a:t>: </a:t>
            </a:r>
            <a:r>
              <a:rPr lang="fr-FR" sz="2600" dirty="0" err="1"/>
              <a:t>deposition</a:t>
            </a:r>
            <a:r>
              <a:rPr lang="fr-FR" sz="2600" dirty="0"/>
              <a:t> rate / time unit / surface unit (@100km altitude)</a:t>
            </a:r>
          </a:p>
          <a:p>
            <a:r>
              <a:rPr lang="fr-FR" sz="2600" dirty="0"/>
              <a:t>(</a:t>
            </a:r>
            <a:r>
              <a:rPr lang="fr-FR" sz="2600" dirty="0" err="1"/>
              <a:t>pessimistic</a:t>
            </a:r>
            <a:r>
              <a:rPr lang="fr-FR" sz="2600" dirty="0"/>
              <a:t>) </a:t>
            </a:r>
            <a:r>
              <a:rPr lang="fr-FR" sz="2600" dirty="0" err="1"/>
              <a:t>hypothesis</a:t>
            </a:r>
            <a:r>
              <a:rPr lang="fr-FR" sz="2600" dirty="0"/>
              <a:t>:</a:t>
            </a:r>
          </a:p>
          <a:p>
            <a:pPr marL="457200" lvl="1" indent="0">
              <a:buNone/>
            </a:pPr>
            <a:r>
              <a:rPr lang="fr-FR" sz="2200" dirty="0"/>
              <a:t># of </a:t>
            </a:r>
            <a:r>
              <a:rPr lang="fr-FR" sz="2200" dirty="0" err="1"/>
              <a:t>tracks</a:t>
            </a:r>
            <a:r>
              <a:rPr lang="fr-FR" sz="2200" dirty="0"/>
              <a:t> in LSST </a:t>
            </a:r>
            <a:r>
              <a:rPr lang="fr-FR" sz="2200" dirty="0" err="1"/>
              <a:t>field</a:t>
            </a:r>
            <a:r>
              <a:rPr lang="fr-FR" sz="2200" dirty="0"/>
              <a:t> =</a:t>
            </a:r>
          </a:p>
          <a:p>
            <a:pPr marL="457200" lvl="1" indent="0">
              <a:buNone/>
            </a:pPr>
            <a:r>
              <a:rPr lang="fr-FR" sz="2200" dirty="0"/>
              <a:t># of </a:t>
            </a:r>
            <a:r>
              <a:rPr lang="fr-FR" sz="2200" dirty="0" err="1"/>
              <a:t>spherules</a:t>
            </a:r>
            <a:r>
              <a:rPr lang="fr-FR" sz="2200" dirty="0"/>
              <a:t> in the surface </a:t>
            </a:r>
            <a:r>
              <a:rPr lang="fr-FR" sz="2200" dirty="0" err="1"/>
              <a:t>covered</a:t>
            </a:r>
            <a:r>
              <a:rPr lang="fr-FR" sz="2200" dirty="0"/>
              <a:t> at 100km altitude (30km</a:t>
            </a:r>
            <a:r>
              <a:rPr lang="fr-FR" sz="2200" baseline="30000" dirty="0"/>
              <a:t>2</a:t>
            </a:r>
            <a:r>
              <a:rPr lang="fr-FR" sz="2200" dirty="0"/>
              <a:t>/sin h)</a:t>
            </a:r>
          </a:p>
          <a:p>
            <a:pPr marL="514350" indent="-457200">
              <a:buFont typeface="Arial" panose="020B0604020202020204" pitchFamily="34" charset="0"/>
              <a:buChar char="•"/>
            </a:pPr>
            <a:r>
              <a:rPr lang="fr-FR" sz="2600" dirty="0"/>
              <a:t>LSST 15s </a:t>
            </a:r>
            <a:r>
              <a:rPr lang="fr-FR" sz="2600" dirty="0" err="1"/>
              <a:t>exposure</a:t>
            </a:r>
            <a:r>
              <a:rPr lang="fr-FR" sz="2600" dirty="0"/>
              <a:t> &gt; 14m</a:t>
            </a:r>
            <a:r>
              <a:rPr lang="fr-FR" sz="2600" baseline="30000" dirty="0"/>
              <a:t>2</a:t>
            </a:r>
            <a:r>
              <a:rPr lang="fr-FR" sz="2600" dirty="0"/>
              <a:t>.an</a:t>
            </a:r>
            <a:endParaRPr lang="fr-FR" dirty="0"/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E719FEBB-DFDD-5642-B98D-611B43E27A4C}"/>
              </a:ext>
            </a:extLst>
          </p:cNvPr>
          <p:cNvGrpSpPr/>
          <p:nvPr/>
        </p:nvGrpSpPr>
        <p:grpSpPr>
          <a:xfrm>
            <a:off x="5188396" y="1536169"/>
            <a:ext cx="3350785" cy="2303585"/>
            <a:chOff x="5408526" y="1417638"/>
            <a:chExt cx="3350785" cy="2303585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D3320711-4E8B-224C-A75C-4B464B0A80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08526" y="1417638"/>
              <a:ext cx="2961752" cy="2303585"/>
            </a:xfrm>
            <a:prstGeom prst="rect">
              <a:avLst/>
            </a:prstGeom>
          </p:spPr>
        </p:pic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45FD3ABB-736C-5A45-89EB-6317FFD454A6}"/>
                </a:ext>
              </a:extLst>
            </p:cNvPr>
            <p:cNvGrpSpPr/>
            <p:nvPr/>
          </p:nvGrpSpPr>
          <p:grpSpPr>
            <a:xfrm>
              <a:off x="7670792" y="1682838"/>
              <a:ext cx="1088519" cy="1641231"/>
              <a:chOff x="6959599" y="1242572"/>
              <a:chExt cx="1088519" cy="1641231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DEA1D188-9D11-D443-B1E6-791129BAEC87}"/>
                  </a:ext>
                </a:extLst>
              </p:cNvPr>
              <p:cNvSpPr/>
              <p:nvPr/>
            </p:nvSpPr>
            <p:spPr>
              <a:xfrm>
                <a:off x="6959599" y="1242572"/>
                <a:ext cx="1088519" cy="1641231"/>
              </a:xfrm>
              <a:prstGeom prst="rect">
                <a:avLst/>
              </a:prstGeom>
              <a:gradFill>
                <a:gsLst>
                  <a:gs pos="0">
                    <a:schemeClr val="tx1"/>
                  </a:gs>
                  <a:gs pos="100000">
                    <a:schemeClr val="bg1"/>
                  </a:gs>
                </a:gsLst>
                <a:lin ang="0" scaled="0"/>
              </a:gra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E205F806-3C3B-9E4D-A1E9-661E783DEFF0}"/>
                  </a:ext>
                </a:extLst>
              </p:cNvPr>
              <p:cNvSpPr txBox="1"/>
              <p:nvPr/>
            </p:nvSpPr>
            <p:spPr>
              <a:xfrm rot="16200000">
                <a:off x="6987310" y="1777130"/>
                <a:ext cx="138531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fr-FR" b="1" dirty="0"/>
                  <a:t>Visible (V&lt;6)</a:t>
                </a:r>
              </a:p>
              <a:p>
                <a:pPr algn="ctr"/>
                <a:r>
                  <a:rPr lang="fr-FR" b="1" dirty="0" err="1"/>
                  <a:t>meteors</a:t>
                </a:r>
                <a:endParaRPr lang="fr-FR" b="1" dirty="0"/>
              </a:p>
            </p:txBody>
          </p:sp>
        </p:grpSp>
      </p:grpSp>
      <p:grpSp>
        <p:nvGrpSpPr>
          <p:cNvPr id="271" name="Groupe 270">
            <a:extLst>
              <a:ext uri="{FF2B5EF4-FFF2-40B4-BE49-F238E27FC236}">
                <a16:creationId xmlns:a16="http://schemas.microsoft.com/office/drawing/2014/main" id="{2BA60172-0E02-BB49-A85E-467C87A44322}"/>
              </a:ext>
            </a:extLst>
          </p:cNvPr>
          <p:cNvGrpSpPr/>
          <p:nvPr/>
        </p:nvGrpSpPr>
        <p:grpSpPr>
          <a:xfrm>
            <a:off x="5776374" y="5254564"/>
            <a:ext cx="2843674" cy="1200907"/>
            <a:chOff x="5650523" y="4262047"/>
            <a:chExt cx="2843674" cy="1200907"/>
          </a:xfrm>
        </p:grpSpPr>
        <p:cxnSp>
          <p:nvCxnSpPr>
            <p:cNvPr id="269" name="Connecteur droit 268">
              <a:extLst>
                <a:ext uri="{FF2B5EF4-FFF2-40B4-BE49-F238E27FC236}">
                  <a16:creationId xmlns:a16="http://schemas.microsoft.com/office/drawing/2014/main" id="{508AEFE5-F245-9640-8ABD-FB7746F82D77}"/>
                </a:ext>
              </a:extLst>
            </p:cNvPr>
            <p:cNvCxnSpPr/>
            <p:nvPr/>
          </p:nvCxnSpPr>
          <p:spPr>
            <a:xfrm flipH="1" flipV="1">
              <a:off x="5650523" y="4262047"/>
              <a:ext cx="2843674" cy="1200907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0" name="Ellipse 269">
              <a:extLst>
                <a:ext uri="{FF2B5EF4-FFF2-40B4-BE49-F238E27FC236}">
                  <a16:creationId xmlns:a16="http://schemas.microsoft.com/office/drawing/2014/main" id="{6EFF0E45-7F7E-2D40-A2FF-8CEE82F44B65}"/>
                </a:ext>
              </a:extLst>
            </p:cNvPr>
            <p:cNvSpPr/>
            <p:nvPr/>
          </p:nvSpPr>
          <p:spPr>
            <a:xfrm>
              <a:off x="6989036" y="4791103"/>
              <a:ext cx="156036" cy="15603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72" name="Groupe 271">
            <a:extLst>
              <a:ext uri="{FF2B5EF4-FFF2-40B4-BE49-F238E27FC236}">
                <a16:creationId xmlns:a16="http://schemas.microsoft.com/office/drawing/2014/main" id="{6143CCFA-F79E-FB42-B654-0158B621B555}"/>
              </a:ext>
            </a:extLst>
          </p:cNvPr>
          <p:cNvGrpSpPr/>
          <p:nvPr/>
        </p:nvGrpSpPr>
        <p:grpSpPr>
          <a:xfrm rot="20417072">
            <a:off x="5802923" y="4414447"/>
            <a:ext cx="2843674" cy="1200907"/>
            <a:chOff x="5650523" y="4262047"/>
            <a:chExt cx="2843674" cy="1200907"/>
          </a:xfrm>
        </p:grpSpPr>
        <p:cxnSp>
          <p:nvCxnSpPr>
            <p:cNvPr id="273" name="Connecteur droit 272">
              <a:extLst>
                <a:ext uri="{FF2B5EF4-FFF2-40B4-BE49-F238E27FC236}">
                  <a16:creationId xmlns:a16="http://schemas.microsoft.com/office/drawing/2014/main" id="{3F1842B9-87F5-734D-BBB5-A8D0EF55FF3D}"/>
                </a:ext>
              </a:extLst>
            </p:cNvPr>
            <p:cNvCxnSpPr/>
            <p:nvPr/>
          </p:nvCxnSpPr>
          <p:spPr>
            <a:xfrm flipH="1" flipV="1">
              <a:off x="5650523" y="4262047"/>
              <a:ext cx="2843674" cy="1200907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4" name="Ellipse 273">
              <a:extLst>
                <a:ext uri="{FF2B5EF4-FFF2-40B4-BE49-F238E27FC236}">
                  <a16:creationId xmlns:a16="http://schemas.microsoft.com/office/drawing/2014/main" id="{C8651FF8-6BB1-6941-A403-C77858246681}"/>
                </a:ext>
              </a:extLst>
            </p:cNvPr>
            <p:cNvSpPr/>
            <p:nvPr/>
          </p:nvSpPr>
          <p:spPr>
            <a:xfrm>
              <a:off x="6989036" y="4791103"/>
              <a:ext cx="156036" cy="15603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75" name="Groupe 274">
            <a:extLst>
              <a:ext uri="{FF2B5EF4-FFF2-40B4-BE49-F238E27FC236}">
                <a16:creationId xmlns:a16="http://schemas.microsoft.com/office/drawing/2014/main" id="{BB1F2786-371F-BD42-B740-7A743B0320E2}"/>
              </a:ext>
            </a:extLst>
          </p:cNvPr>
          <p:cNvGrpSpPr/>
          <p:nvPr/>
        </p:nvGrpSpPr>
        <p:grpSpPr>
          <a:xfrm rot="19288675">
            <a:off x="5443444" y="3765658"/>
            <a:ext cx="2843674" cy="1200907"/>
            <a:chOff x="5650523" y="4262047"/>
            <a:chExt cx="2843674" cy="1200907"/>
          </a:xfrm>
        </p:grpSpPr>
        <p:cxnSp>
          <p:nvCxnSpPr>
            <p:cNvPr id="276" name="Connecteur droit 275">
              <a:extLst>
                <a:ext uri="{FF2B5EF4-FFF2-40B4-BE49-F238E27FC236}">
                  <a16:creationId xmlns:a16="http://schemas.microsoft.com/office/drawing/2014/main" id="{88642C63-626F-5F4B-8E0D-8D9932281020}"/>
                </a:ext>
              </a:extLst>
            </p:cNvPr>
            <p:cNvCxnSpPr/>
            <p:nvPr/>
          </p:nvCxnSpPr>
          <p:spPr>
            <a:xfrm flipH="1" flipV="1">
              <a:off x="5650523" y="4262047"/>
              <a:ext cx="2843674" cy="1200907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7" name="Ellipse 276">
              <a:extLst>
                <a:ext uri="{FF2B5EF4-FFF2-40B4-BE49-F238E27FC236}">
                  <a16:creationId xmlns:a16="http://schemas.microsoft.com/office/drawing/2014/main" id="{B4FE6D4B-43B9-F947-89E5-B80A8827A761}"/>
                </a:ext>
              </a:extLst>
            </p:cNvPr>
            <p:cNvSpPr/>
            <p:nvPr/>
          </p:nvSpPr>
          <p:spPr>
            <a:xfrm>
              <a:off x="6989036" y="4791103"/>
              <a:ext cx="156036" cy="15603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78" name="Groupe 277">
            <a:extLst>
              <a:ext uri="{FF2B5EF4-FFF2-40B4-BE49-F238E27FC236}">
                <a16:creationId xmlns:a16="http://schemas.microsoft.com/office/drawing/2014/main" id="{8E1D6E50-4016-B844-B8B0-B73C228816DE}"/>
              </a:ext>
            </a:extLst>
          </p:cNvPr>
          <p:cNvGrpSpPr/>
          <p:nvPr/>
        </p:nvGrpSpPr>
        <p:grpSpPr>
          <a:xfrm rot="17404615">
            <a:off x="5021347" y="4643889"/>
            <a:ext cx="2843674" cy="1200907"/>
            <a:chOff x="5650523" y="4262047"/>
            <a:chExt cx="2843674" cy="1200907"/>
          </a:xfrm>
        </p:grpSpPr>
        <p:cxnSp>
          <p:nvCxnSpPr>
            <p:cNvPr id="279" name="Connecteur droit 278">
              <a:extLst>
                <a:ext uri="{FF2B5EF4-FFF2-40B4-BE49-F238E27FC236}">
                  <a16:creationId xmlns:a16="http://schemas.microsoft.com/office/drawing/2014/main" id="{67DF3D14-7431-024B-8846-3081F6E3AF89}"/>
                </a:ext>
              </a:extLst>
            </p:cNvPr>
            <p:cNvCxnSpPr/>
            <p:nvPr/>
          </p:nvCxnSpPr>
          <p:spPr>
            <a:xfrm flipH="1" flipV="1">
              <a:off x="5650523" y="4262047"/>
              <a:ext cx="2843674" cy="1200907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0" name="Ellipse 279">
              <a:extLst>
                <a:ext uri="{FF2B5EF4-FFF2-40B4-BE49-F238E27FC236}">
                  <a16:creationId xmlns:a16="http://schemas.microsoft.com/office/drawing/2014/main" id="{81B6733A-B670-1F4B-A81C-4327D29F6BF6}"/>
                </a:ext>
              </a:extLst>
            </p:cNvPr>
            <p:cNvSpPr/>
            <p:nvPr/>
          </p:nvSpPr>
          <p:spPr>
            <a:xfrm>
              <a:off x="6989036" y="4791103"/>
              <a:ext cx="156036" cy="15603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81" name="Groupe 280">
            <a:extLst>
              <a:ext uri="{FF2B5EF4-FFF2-40B4-BE49-F238E27FC236}">
                <a16:creationId xmlns:a16="http://schemas.microsoft.com/office/drawing/2014/main" id="{C1C7D8EF-1798-6348-A020-526E9A873A79}"/>
              </a:ext>
            </a:extLst>
          </p:cNvPr>
          <p:cNvGrpSpPr/>
          <p:nvPr/>
        </p:nvGrpSpPr>
        <p:grpSpPr>
          <a:xfrm rot="12773901">
            <a:off x="6360799" y="4899465"/>
            <a:ext cx="2843674" cy="1200907"/>
            <a:chOff x="5650523" y="4262047"/>
            <a:chExt cx="2843674" cy="1200907"/>
          </a:xfrm>
        </p:grpSpPr>
        <p:cxnSp>
          <p:nvCxnSpPr>
            <p:cNvPr id="282" name="Connecteur droit 281">
              <a:extLst>
                <a:ext uri="{FF2B5EF4-FFF2-40B4-BE49-F238E27FC236}">
                  <a16:creationId xmlns:a16="http://schemas.microsoft.com/office/drawing/2014/main" id="{5D346B8B-E230-4E49-AAD0-33BE9637D688}"/>
                </a:ext>
              </a:extLst>
            </p:cNvPr>
            <p:cNvCxnSpPr/>
            <p:nvPr/>
          </p:nvCxnSpPr>
          <p:spPr>
            <a:xfrm flipH="1" flipV="1">
              <a:off x="5650523" y="4262047"/>
              <a:ext cx="2843674" cy="1200907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3" name="Ellipse 282">
              <a:extLst>
                <a:ext uri="{FF2B5EF4-FFF2-40B4-BE49-F238E27FC236}">
                  <a16:creationId xmlns:a16="http://schemas.microsoft.com/office/drawing/2014/main" id="{302508A0-44DE-C240-B6B9-0241A8A59F57}"/>
                </a:ext>
              </a:extLst>
            </p:cNvPr>
            <p:cNvSpPr/>
            <p:nvPr/>
          </p:nvSpPr>
          <p:spPr>
            <a:xfrm>
              <a:off x="6989036" y="4791103"/>
              <a:ext cx="156036" cy="15603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5" name="Image 4">
            <a:extLst>
              <a:ext uri="{FF2B5EF4-FFF2-40B4-BE49-F238E27FC236}">
                <a16:creationId xmlns:a16="http://schemas.microsoft.com/office/drawing/2014/main" id="{C337E124-DB61-3F4C-9E3A-BF2701AE64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9352" y="3997372"/>
            <a:ext cx="3009900" cy="280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57277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32813</TotalTime>
  <Words>2407</Words>
  <Application>Microsoft Macintosh PowerPoint</Application>
  <PresentationFormat>Affichage à l'écran (4:3)</PresentationFormat>
  <Paragraphs>311</Paragraphs>
  <Slides>31</Slides>
  <Notes>10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31</vt:i4>
      </vt:variant>
    </vt:vector>
  </HeadingPairs>
  <TitlesOfParts>
    <vt:vector size="39" baseType="lpstr">
      <vt:lpstr>Arial</vt:lpstr>
      <vt:lpstr>Calibri</vt:lpstr>
      <vt:lpstr>Helvetica</vt:lpstr>
      <vt:lpstr>Helvetica Neue</vt:lpstr>
      <vt:lpstr>Symbol</vt:lpstr>
      <vt:lpstr>Times New Roman</vt:lpstr>
      <vt:lpstr>Trebuchet MS</vt:lpstr>
      <vt:lpstr>Thème Office</vt:lpstr>
      <vt:lpstr>Flux de matière sur Terre avec LSST micrometeors@LSST</vt:lpstr>
      <vt:lpstr>Cosmic dust flux</vt:lpstr>
      <vt:lpstr>Présentation PowerPoint</vt:lpstr>
      <vt:lpstr>LSST in a few figures</vt:lpstr>
      <vt:lpstr>Summary of High Level Science Requirements</vt:lpstr>
      <vt:lpstr>Expected LSST signal from a micrometeor@100km</vt:lpstr>
      <vt:lpstr>Detection limit: Signal to Noise</vt:lpstr>
      <vt:lpstr>Event rate (1)</vt:lpstr>
      <vt:lpstr>Event rate (2) Link LSST &lt;-&gt; micrometeorites counting </vt:lpstr>
      <vt:lpstr>Event rate (2)</vt:lpstr>
      <vt:lpstr>Event rate (3)</vt:lpstr>
      <vt:lpstr>Event rate (3)</vt:lpstr>
      <vt:lpstr>Artifacts</vt:lpstr>
      <vt:lpstr>Challenges</vt:lpstr>
      <vt:lpstr>Going further</vt:lpstr>
      <vt:lpstr>Scientific questions</vt:lpstr>
      <vt:lpstr>Interdisciplinary team</vt:lpstr>
      <vt:lpstr>Conclusion</vt:lpstr>
      <vt:lpstr>SUPPLEMENTS</vt:lpstr>
      <vt:lpstr>LSST cost &amp; calendar  </vt:lpstr>
      <vt:lpstr>International environment</vt:lpstr>
      <vt:lpstr>System throughput</vt:lpstr>
      <vt:lpstr>LSST main survey deliverable</vt:lpstr>
      <vt:lpstr>Présentation PowerPoint</vt:lpstr>
      <vt:lpstr>Présentation PowerPoint</vt:lpstr>
      <vt:lpstr>LSST Observing Cadence https://www.youtube.com/watch?v=PKNaI3fAST4</vt:lpstr>
      <vt:lpstr>The Science Enabled by LSST (see science book: arXiv:0912.0201) </vt:lpstr>
      <vt:lpstr>The transient sky</vt:lpstr>
      <vt:lpstr>Not only point-sources</vt:lpstr>
      <vt:lpstr>The “Threat” from “Earth killers”</vt:lpstr>
      <vt:lpstr>The “Threat” from “Earth killers”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Contreparties optiques</dc:title>
  <dc:creator>moniez1</dc:creator>
  <cp:lastModifiedBy>Microsoft Office User</cp:lastModifiedBy>
  <cp:revision>260</cp:revision>
  <cp:lastPrinted>2020-02-06T14:09:34Z</cp:lastPrinted>
  <dcterms:created xsi:type="dcterms:W3CDTF">2016-06-21T17:40:24Z</dcterms:created>
  <dcterms:modified xsi:type="dcterms:W3CDTF">2020-02-06T15:13:56Z</dcterms:modified>
</cp:coreProperties>
</file>