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64" r:id="rId5"/>
    <p:sldId id="269" r:id="rId6"/>
    <p:sldId id="266" r:id="rId7"/>
    <p:sldId id="267" r:id="rId8"/>
    <p:sldId id="265" r:id="rId9"/>
    <p:sldId id="258" r:id="rId10"/>
    <p:sldId id="268" r:id="rId11"/>
    <p:sldId id="259" r:id="rId12"/>
    <p:sldId id="270" r:id="rId13"/>
    <p:sldId id="260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23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77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67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9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2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09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4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9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08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15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8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8A6F-0C74-48B5-AE6A-687F78EEB2E2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B15A6-7CDB-4F67-AE67-95DB9C31A2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2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rpg.cnrs-nancy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564463" y="1124744"/>
            <a:ext cx="77231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</a:rPr>
              <a:t>DES STANDARDS PAR IMPLANTATION DE GAZ RARES</a:t>
            </a:r>
          </a:p>
          <a:p>
            <a:pPr algn="ctr"/>
            <a:r>
              <a:rPr lang="fr-FR" sz="2800" dirty="0">
                <a:solidFill>
                  <a:schemeClr val="bg1"/>
                </a:solidFill>
              </a:rPr>
              <a:t>POUR LES GEOSCIENCES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3103753" y="2852936"/>
            <a:ext cx="295232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72380" y="3434453"/>
            <a:ext cx="29270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(</a:t>
            </a:r>
            <a:r>
              <a:rPr lang="fr-FR" dirty="0">
                <a:solidFill>
                  <a:schemeClr val="bg1"/>
                </a:solidFill>
              </a:rPr>
              <a:t>Analyse G.R</a:t>
            </a:r>
            <a:r>
              <a:rPr lang="fr-FR" dirty="0" smtClean="0">
                <a:solidFill>
                  <a:schemeClr val="bg1"/>
                </a:solidFill>
              </a:rPr>
              <a:t>.)     </a:t>
            </a:r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u="sng" dirty="0">
                <a:solidFill>
                  <a:schemeClr val="bg1"/>
                </a:solidFill>
              </a:rPr>
              <a:t>Laurent Zimmermann (CRPG</a:t>
            </a:r>
            <a:r>
              <a:rPr lang="fr-FR" u="sng" dirty="0" smtClean="0">
                <a:solidFill>
                  <a:schemeClr val="bg1"/>
                </a:solidFill>
              </a:rPr>
              <a:t>)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Pierre </a:t>
            </a:r>
            <a:r>
              <a:rPr lang="fr-FR" dirty="0">
                <a:solidFill>
                  <a:schemeClr val="bg1"/>
                </a:solidFill>
              </a:rPr>
              <a:t>Henri </a:t>
            </a:r>
            <a:r>
              <a:rPr lang="fr-FR" dirty="0" err="1">
                <a:solidFill>
                  <a:schemeClr val="bg1"/>
                </a:solidFill>
              </a:rPr>
              <a:t>Blard</a:t>
            </a:r>
            <a:r>
              <a:rPr lang="fr-FR" dirty="0">
                <a:solidFill>
                  <a:schemeClr val="bg1"/>
                </a:solidFill>
              </a:rPr>
              <a:t> (CRPG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Bernard </a:t>
            </a:r>
            <a:r>
              <a:rPr lang="fr-FR" dirty="0">
                <a:solidFill>
                  <a:schemeClr val="bg1"/>
                </a:solidFill>
              </a:rPr>
              <a:t>Marty (CRPG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41508" y="4941168"/>
            <a:ext cx="7046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But :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- Contrôler/calibrer les standards naturels gazeux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- Améliorer la justesse des analyses élémentaires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et isotopiques</a:t>
            </a:r>
          </a:p>
        </p:txBody>
      </p:sp>
      <p:pic>
        <p:nvPicPr>
          <p:cNvPr id="11" name="Picture 6" descr="Résultat de recherche d'images pour &quot;logo in2p3 cnrs&quot;">
            <a:extLst>
              <a:ext uri="{FF2B5EF4-FFF2-40B4-BE49-F238E27FC236}">
                <a16:creationId xmlns="" xmlns:a16="http://schemas.microsoft.com/office/drawing/2014/main" id="{6BCD5F59-D31E-074A-A614-97A869E9A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486" y="2402949"/>
            <a:ext cx="1719562" cy="95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logo insu cnrs&quot;">
            <a:extLst>
              <a:ext uri="{FF2B5EF4-FFF2-40B4-BE49-F238E27FC236}">
                <a16:creationId xmlns="" xmlns:a16="http://schemas.microsoft.com/office/drawing/2014/main" id="{E500898F-1DBB-3245-8EDC-1D1297897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533" y="2368832"/>
            <a:ext cx="1558979" cy="96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13FC253F-B129-B140-AD89-1551A8B0B0DA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890643" y="3434453"/>
            <a:ext cx="2869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(</a:t>
            </a:r>
            <a:r>
              <a:rPr lang="fr-FR" dirty="0">
                <a:solidFill>
                  <a:schemeClr val="bg1"/>
                </a:solidFill>
              </a:rPr>
              <a:t>Implantation G.R.)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Jean </a:t>
            </a:r>
            <a:r>
              <a:rPr lang="fr-FR" dirty="0">
                <a:solidFill>
                  <a:schemeClr val="bg1"/>
                </a:solidFill>
              </a:rPr>
              <a:t>Duprat (IMPMC/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Dominique </a:t>
            </a:r>
            <a:r>
              <a:rPr lang="fr-FR" dirty="0" err="1">
                <a:solidFill>
                  <a:schemeClr val="bg1"/>
                </a:solidFill>
              </a:rPr>
              <a:t>Ledu</a:t>
            </a:r>
            <a:r>
              <a:rPr lang="fr-FR" dirty="0">
                <a:solidFill>
                  <a:schemeClr val="bg1"/>
                </a:solidFill>
              </a:rPr>
              <a:t> (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Cyril </a:t>
            </a:r>
            <a:r>
              <a:rPr lang="fr-FR" dirty="0">
                <a:solidFill>
                  <a:schemeClr val="bg1"/>
                </a:solidFill>
              </a:rPr>
              <a:t>Bachelet (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Julien </a:t>
            </a:r>
            <a:r>
              <a:rPr lang="fr-FR" dirty="0">
                <a:solidFill>
                  <a:schemeClr val="bg1"/>
                </a:solidFill>
              </a:rPr>
              <a:t>Rojas (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74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" y="692150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e 35"/>
          <p:cNvGrpSpPr/>
          <p:nvPr/>
        </p:nvGrpSpPr>
        <p:grpSpPr>
          <a:xfrm>
            <a:off x="37433" y="2535238"/>
            <a:ext cx="2431050" cy="2631199"/>
            <a:chOff x="107504" y="4080618"/>
            <a:chExt cx="2431050" cy="2631199"/>
          </a:xfrm>
        </p:grpSpPr>
        <p:sp>
          <p:nvSpPr>
            <p:cNvPr id="9" name="ZoneTexte 8"/>
            <p:cNvSpPr txBox="1"/>
            <p:nvPr/>
          </p:nvSpPr>
          <p:spPr>
            <a:xfrm>
              <a:off x="107504" y="5880820"/>
              <a:ext cx="24310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▪ Extraction des gaz </a:t>
              </a:r>
              <a:r>
                <a:rPr lang="fr-FR" sz="1600" dirty="0" err="1">
                  <a:solidFill>
                    <a:schemeClr val="bg1"/>
                  </a:solidFill>
                </a:rPr>
                <a:t>ss</a:t>
              </a:r>
              <a:r>
                <a:rPr lang="fr-FR" sz="1600" dirty="0">
                  <a:solidFill>
                    <a:schemeClr val="bg1"/>
                  </a:solidFill>
                </a:rPr>
                <a:t> UHV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T = 1000°C</a:t>
              </a:r>
            </a:p>
            <a:p>
              <a:pPr algn="ctr"/>
              <a:r>
                <a:rPr lang="fr-FR" sz="1600" dirty="0" err="1">
                  <a:solidFill>
                    <a:schemeClr val="bg1"/>
                  </a:solidFill>
                </a:rPr>
                <a:t>Rdt</a:t>
              </a:r>
              <a:r>
                <a:rPr lang="fr-FR" sz="1600" dirty="0">
                  <a:solidFill>
                    <a:schemeClr val="bg1"/>
                  </a:solidFill>
                </a:rPr>
                <a:t> = 100%</a:t>
              </a:r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545108" y="4080618"/>
              <a:ext cx="1415701" cy="1800202"/>
              <a:chOff x="5364088" y="1422720"/>
              <a:chExt cx="1415701" cy="1800202"/>
            </a:xfrm>
          </p:grpSpPr>
          <p:pic>
            <p:nvPicPr>
              <p:cNvPr id="11" name="Image 10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4088" y="1422720"/>
                <a:ext cx="1415701" cy="1800202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5364088" y="1422720"/>
                <a:ext cx="1415701" cy="180020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545108" y="4083582"/>
              <a:ext cx="356427" cy="350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2749346" y="2857974"/>
            <a:ext cx="2862515" cy="1453430"/>
            <a:chOff x="2961097" y="5166437"/>
            <a:chExt cx="2862515" cy="1453430"/>
          </a:xfrm>
        </p:grpSpPr>
        <p:grpSp>
          <p:nvGrpSpPr>
            <p:cNvPr id="19" name="Groupe 18"/>
            <p:cNvGrpSpPr/>
            <p:nvPr/>
          </p:nvGrpSpPr>
          <p:grpSpPr>
            <a:xfrm>
              <a:off x="3518368" y="5166437"/>
              <a:ext cx="1747972" cy="951247"/>
              <a:chOff x="812404" y="5225476"/>
              <a:chExt cx="1747972" cy="951247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404" y="5225476"/>
                <a:ext cx="1747972" cy="939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812404" y="5225476"/>
                <a:ext cx="1747972" cy="9512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12404" y="5225476"/>
                <a:ext cx="356427" cy="350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FF0000"/>
                    </a:solidFill>
                  </a:rPr>
                  <a:t>5</a:t>
                </a:r>
              </a:p>
            </p:txBody>
          </p:sp>
        </p:grpSp>
        <p:sp>
          <p:nvSpPr>
            <p:cNvPr id="28" name="ZoneTexte 27"/>
            <p:cNvSpPr txBox="1"/>
            <p:nvPr/>
          </p:nvSpPr>
          <p:spPr>
            <a:xfrm>
              <a:off x="2961097" y="6281313"/>
              <a:ext cx="28625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chemeClr val="bg1"/>
                  </a:solidFill>
                </a:rPr>
                <a:t>Purification / Séparation des gaz</a:t>
              </a:r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5892725" y="2528322"/>
            <a:ext cx="3251275" cy="2222616"/>
            <a:chOff x="5792983" y="4433677"/>
            <a:chExt cx="3251275" cy="2222616"/>
          </a:xfrm>
        </p:grpSpPr>
        <p:grpSp>
          <p:nvGrpSpPr>
            <p:cNvPr id="23" name="Groupe 22"/>
            <p:cNvGrpSpPr/>
            <p:nvPr/>
          </p:nvGrpSpPr>
          <p:grpSpPr>
            <a:xfrm>
              <a:off x="6410508" y="4433677"/>
              <a:ext cx="2016224" cy="1094085"/>
              <a:chOff x="5148064" y="3775074"/>
              <a:chExt cx="2016224" cy="1094085"/>
            </a:xfrm>
          </p:grpSpPr>
          <p:grpSp>
            <p:nvGrpSpPr>
              <p:cNvPr id="24" name="Groupe 23"/>
              <p:cNvGrpSpPr/>
              <p:nvPr/>
            </p:nvGrpSpPr>
            <p:grpSpPr>
              <a:xfrm>
                <a:off x="5148064" y="3775074"/>
                <a:ext cx="2016224" cy="1094085"/>
                <a:chOff x="5148064" y="4654856"/>
                <a:chExt cx="3505208" cy="1716324"/>
              </a:xfrm>
            </p:grpSpPr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48064" y="4654856"/>
                  <a:ext cx="3505208" cy="17163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7" name="Rectangle 26"/>
                <p:cNvSpPr/>
                <p:nvPr/>
              </p:nvSpPr>
              <p:spPr>
                <a:xfrm>
                  <a:off x="5148064" y="4654856"/>
                  <a:ext cx="3505208" cy="170490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5" name="Rectangle 24"/>
              <p:cNvSpPr/>
              <p:nvPr/>
            </p:nvSpPr>
            <p:spPr>
              <a:xfrm>
                <a:off x="5148064" y="3775075"/>
                <a:ext cx="356427" cy="350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</p:grpSp>
        <p:sp>
          <p:nvSpPr>
            <p:cNvPr id="29" name="ZoneTexte 28"/>
            <p:cNvSpPr txBox="1"/>
            <p:nvPr/>
          </p:nvSpPr>
          <p:spPr>
            <a:xfrm>
              <a:off x="5792983" y="5579075"/>
              <a:ext cx="325127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chemeClr val="bg1"/>
                  </a:solidFill>
                </a:rPr>
                <a:t>Analyse par spectrométrie de masse </a:t>
              </a:r>
            </a:p>
            <a:p>
              <a:r>
                <a:rPr lang="fr-FR" sz="1600" dirty="0">
                  <a:solidFill>
                    <a:schemeClr val="bg1"/>
                  </a:solidFill>
                </a:rPr>
                <a:t>                   ▪ He (SFT)</a:t>
              </a:r>
            </a:p>
            <a:p>
              <a:r>
                <a:rPr lang="fr-FR" sz="1600" dirty="0">
                  <a:solidFill>
                    <a:schemeClr val="bg1"/>
                  </a:solidFill>
                </a:rPr>
                <a:t>                   ▪ Ne/Ar (Noblesse)</a:t>
              </a:r>
            </a:p>
            <a:p>
              <a:r>
                <a:rPr lang="fr-FR" sz="1600" dirty="0">
                  <a:solidFill>
                    <a:schemeClr val="bg1"/>
                  </a:solidFill>
                </a:rPr>
                <a:t>                   ▪ Kr/Xe (</a:t>
              </a:r>
              <a:r>
                <a:rPr lang="fr-FR" sz="1600" dirty="0" err="1">
                  <a:solidFill>
                    <a:schemeClr val="bg1"/>
                  </a:solidFill>
                </a:rPr>
                <a:t>Helix</a:t>
              </a:r>
              <a:r>
                <a:rPr lang="fr-FR" sz="1600" dirty="0">
                  <a:solidFill>
                    <a:schemeClr val="bg1"/>
                  </a:solidFill>
                </a:rPr>
                <a:t> MC)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896531" y="1081513"/>
            <a:ext cx="6886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Protocole analytique </a:t>
            </a:r>
            <a:r>
              <a:rPr lang="fr-FR" dirty="0">
                <a:solidFill>
                  <a:schemeClr val="bg1"/>
                </a:solidFill>
              </a:rPr>
              <a:t>(Projet: IONBRUSH, Pi J. Duprat, MITI 2019)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="" xmlns:a16="http://schemas.microsoft.com/office/drawing/2014/main" id="{1FBD4D6A-D80D-6E47-913E-E8DB7F2BAA62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269087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25129" y="701481"/>
            <a:ext cx="42937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Résultats préliminaires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(Projet: IONBRUSH, Pi J. Duprat, MITI 2019)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53" y="1981431"/>
            <a:ext cx="3088451" cy="185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4012761" y="2030080"/>
            <a:ext cx="50584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Concentrations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2 cibles Xe1 (n=9) et Xe2 (n=14) analysées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Homogénéité d’implantation/cible à +/- 2%</a:t>
            </a: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Repro</a:t>
            </a:r>
            <a:r>
              <a:rPr lang="fr-FR" dirty="0">
                <a:solidFill>
                  <a:schemeClr val="bg1"/>
                </a:solidFill>
              </a:rPr>
              <a:t>. d’implantation (</a:t>
            </a:r>
            <a:r>
              <a:rPr lang="fr-FR" dirty="0" err="1">
                <a:solidFill>
                  <a:schemeClr val="bg1"/>
                </a:solidFill>
              </a:rPr>
              <a:t>moy</a:t>
            </a:r>
            <a:r>
              <a:rPr lang="fr-FR" dirty="0">
                <a:solidFill>
                  <a:schemeClr val="bg1"/>
                </a:solidFill>
              </a:rPr>
              <a:t>) à +/- 2%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Très bonne concordance avec les doses mesurées et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implantées </a:t>
            </a:r>
            <a:r>
              <a:rPr lang="fr-FR" dirty="0" smtClean="0">
                <a:solidFill>
                  <a:schemeClr val="bg1"/>
                </a:solidFill>
              </a:rPr>
              <a:t>à l’</a:t>
            </a:r>
            <a:r>
              <a:rPr lang="fr-FR" dirty="0" err="1" smtClean="0">
                <a:solidFill>
                  <a:schemeClr val="bg1"/>
                </a:solidFill>
              </a:rPr>
              <a:t>IJClab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(ex-CSNSM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46520AB5-835F-B94D-AE6E-C0DBE4FDDA83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402790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25129" y="701481"/>
            <a:ext cx="42937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Résultats préliminaires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(Projet: IONBRUSH, Pi J. Duprat, MITI 2019)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53" y="1981431"/>
            <a:ext cx="3088451" cy="185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25" y="4567101"/>
            <a:ext cx="3096970" cy="185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012761" y="2030080"/>
            <a:ext cx="50584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Concentrations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2 cibles Xe1 (n=9) et Xe2 (n=14) analysées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Homogénéité d’implantation/cible à +/- 2%</a:t>
            </a:r>
          </a:p>
          <a:p>
            <a:pPr algn="ctr"/>
            <a:r>
              <a:rPr lang="fr-FR" dirty="0" err="1">
                <a:solidFill>
                  <a:schemeClr val="bg1"/>
                </a:solidFill>
              </a:rPr>
              <a:t>Repro</a:t>
            </a:r>
            <a:r>
              <a:rPr lang="fr-FR" dirty="0">
                <a:solidFill>
                  <a:schemeClr val="bg1"/>
                </a:solidFill>
              </a:rPr>
              <a:t>. d’implantation (</a:t>
            </a:r>
            <a:r>
              <a:rPr lang="fr-FR" dirty="0" err="1">
                <a:solidFill>
                  <a:schemeClr val="bg1"/>
                </a:solidFill>
              </a:rPr>
              <a:t>moy</a:t>
            </a:r>
            <a:r>
              <a:rPr lang="fr-FR" dirty="0">
                <a:solidFill>
                  <a:schemeClr val="bg1"/>
                </a:solidFill>
              </a:rPr>
              <a:t>) à +/- 2%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Très bonne concordance avec les doses mesurées et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implantées </a:t>
            </a:r>
            <a:r>
              <a:rPr lang="fr-FR" dirty="0">
                <a:solidFill>
                  <a:schemeClr val="bg1"/>
                </a:solidFill>
              </a:rPr>
              <a:t>à l’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 (ex-CSNSM)</a:t>
            </a: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40593" y="4753505"/>
            <a:ext cx="52027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Isotopie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1 cible analysée Xe-2 (n=14)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Reproductibilité sur tous les rapports à +/- 0.5%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Très bonne concordance avec les rapports mesurés et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implantés </a:t>
            </a:r>
            <a:r>
              <a:rPr lang="fr-FR" dirty="0">
                <a:solidFill>
                  <a:schemeClr val="bg1"/>
                </a:solidFill>
              </a:rPr>
              <a:t>à l’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 (ex-CSNSM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D032CA0E-40C1-5740-AB65-7E6D54672294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51861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78" y="692150"/>
            <a:ext cx="9154578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25098" y="893676"/>
            <a:ext cx="429380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Stratégie future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(Projet STANDARD, Pi P.-H. </a:t>
            </a:r>
            <a:r>
              <a:rPr lang="fr-FR" dirty="0" err="1">
                <a:solidFill>
                  <a:schemeClr val="bg1"/>
                </a:solidFill>
              </a:rPr>
              <a:t>Blard</a:t>
            </a:r>
            <a:r>
              <a:rPr lang="fr-FR" dirty="0">
                <a:solidFill>
                  <a:schemeClr val="bg1"/>
                </a:solidFill>
              </a:rPr>
              <a:t>, MITI 2020)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CRPG – </a:t>
            </a:r>
            <a:r>
              <a:rPr lang="fr-FR" dirty="0" err="1">
                <a:solidFill>
                  <a:schemeClr val="bg1"/>
                </a:solidFill>
              </a:rPr>
              <a:t>IJCLab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00173" y="3015493"/>
            <a:ext cx="6667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②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 Mieux contraindre l’implantation des gaz rares :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Effet de la fluence sur l’implantation : perte par diffusion ? (He et Ne)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86642" y="2028881"/>
            <a:ext cx="6894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① 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Multiplier les sessions d’implantations en Kr et Xe pour vérifier la </a:t>
            </a:r>
            <a:r>
              <a:rPr lang="fr-FR" dirty="0" err="1">
                <a:solidFill>
                  <a:schemeClr val="bg1"/>
                </a:solidFill>
              </a:rPr>
              <a:t>repro</a:t>
            </a:r>
            <a:r>
              <a:rPr lang="fr-FR" dirty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des implantations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81992" y="4473986"/>
            <a:ext cx="5503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③ 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Poursuivre le Développement des standards He, Ne et Ar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377266" y="5433011"/>
            <a:ext cx="6313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④ 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Proposer ces nouveaux standards aux laboratoires internationaux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49B29FD0-0D92-5046-A91A-D274BF74F2F9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31770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767509" y="675879"/>
            <a:ext cx="4297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Les gaz rares en géosciences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03229" y="1862187"/>
            <a:ext cx="21595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aseline="30000" dirty="0">
                <a:solidFill>
                  <a:srgbClr val="FF0000"/>
                </a:solidFill>
              </a:rPr>
              <a:t>3</a:t>
            </a:r>
            <a:r>
              <a:rPr lang="fr-FR" sz="2400" dirty="0">
                <a:solidFill>
                  <a:schemeClr val="bg1"/>
                </a:solidFill>
              </a:rPr>
              <a:t>He, </a:t>
            </a:r>
            <a:r>
              <a:rPr lang="fr-FR" sz="2400" baseline="30000" dirty="0">
                <a:solidFill>
                  <a:srgbClr val="FFFF00"/>
                </a:solidFill>
              </a:rPr>
              <a:t>4</a:t>
            </a:r>
            <a:r>
              <a:rPr lang="fr-FR" sz="2400" dirty="0">
                <a:solidFill>
                  <a:schemeClr val="bg1"/>
                </a:solidFill>
              </a:rPr>
              <a:t>He</a:t>
            </a:r>
          </a:p>
          <a:p>
            <a:r>
              <a:rPr lang="fr-FR" sz="2400" baseline="30000" dirty="0">
                <a:solidFill>
                  <a:schemeClr val="bg1"/>
                </a:solidFill>
              </a:rPr>
              <a:t>20</a:t>
            </a:r>
            <a:r>
              <a:rPr lang="fr-FR" sz="2400" dirty="0">
                <a:solidFill>
                  <a:schemeClr val="bg1"/>
                </a:solidFill>
              </a:rPr>
              <a:t>Ne, </a:t>
            </a:r>
            <a:r>
              <a:rPr lang="fr-FR" sz="2400" baseline="30000" dirty="0">
                <a:solidFill>
                  <a:srgbClr val="FF0000"/>
                </a:solidFill>
              </a:rPr>
              <a:t>21</a:t>
            </a:r>
            <a:r>
              <a:rPr lang="fr-FR" sz="2400" dirty="0">
                <a:solidFill>
                  <a:schemeClr val="bg1"/>
                </a:solidFill>
              </a:rPr>
              <a:t>Ne, </a:t>
            </a:r>
            <a:r>
              <a:rPr lang="fr-FR" sz="2400" baseline="30000" dirty="0">
                <a:solidFill>
                  <a:schemeClr val="bg1"/>
                </a:solidFill>
              </a:rPr>
              <a:t>22</a:t>
            </a:r>
            <a:r>
              <a:rPr lang="fr-FR" sz="2400" dirty="0">
                <a:solidFill>
                  <a:schemeClr val="bg1"/>
                </a:solidFill>
              </a:rPr>
              <a:t>Ne</a:t>
            </a:r>
          </a:p>
          <a:p>
            <a:r>
              <a:rPr lang="fr-FR" sz="2400" baseline="30000" dirty="0">
                <a:solidFill>
                  <a:schemeClr val="bg1"/>
                </a:solidFill>
              </a:rPr>
              <a:t>36</a:t>
            </a:r>
            <a:r>
              <a:rPr lang="fr-FR" sz="2400" dirty="0">
                <a:solidFill>
                  <a:schemeClr val="bg1"/>
                </a:solidFill>
              </a:rPr>
              <a:t>Ar, </a:t>
            </a:r>
            <a:r>
              <a:rPr lang="fr-FR" sz="2400" baseline="30000" dirty="0">
                <a:solidFill>
                  <a:srgbClr val="FF0000"/>
                </a:solidFill>
              </a:rPr>
              <a:t>38</a:t>
            </a:r>
            <a:r>
              <a:rPr lang="fr-FR" sz="2400" dirty="0">
                <a:solidFill>
                  <a:schemeClr val="bg1"/>
                </a:solidFill>
              </a:rPr>
              <a:t>Ar, </a:t>
            </a:r>
            <a:r>
              <a:rPr lang="fr-FR" sz="2400" baseline="30000" dirty="0">
                <a:solidFill>
                  <a:srgbClr val="FFFF00"/>
                </a:solidFill>
              </a:rPr>
              <a:t>40</a:t>
            </a:r>
            <a:r>
              <a:rPr lang="fr-FR" sz="2400" dirty="0">
                <a:solidFill>
                  <a:schemeClr val="bg1"/>
                </a:solidFill>
              </a:rPr>
              <a:t>Ar</a:t>
            </a:r>
          </a:p>
          <a:p>
            <a:r>
              <a:rPr lang="fr-FR" sz="2400" baseline="30000" dirty="0">
                <a:solidFill>
                  <a:schemeClr val="bg1"/>
                </a:solidFill>
              </a:rPr>
              <a:t>78-86</a:t>
            </a:r>
            <a:r>
              <a:rPr lang="fr-FR" sz="2400" dirty="0">
                <a:solidFill>
                  <a:schemeClr val="bg1"/>
                </a:solidFill>
              </a:rPr>
              <a:t>Kr</a:t>
            </a:r>
          </a:p>
          <a:p>
            <a:r>
              <a:rPr lang="fr-FR" sz="2400" baseline="30000" dirty="0">
                <a:solidFill>
                  <a:schemeClr val="bg1"/>
                </a:solidFill>
              </a:rPr>
              <a:t>124-136</a:t>
            </a:r>
            <a:r>
              <a:rPr lang="fr-FR" sz="2400" dirty="0">
                <a:solidFill>
                  <a:schemeClr val="bg1"/>
                </a:solidFill>
              </a:rPr>
              <a:t>Xe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3423509" y="1546020"/>
            <a:ext cx="0" cy="26642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èche droite rayée 4"/>
          <p:cNvSpPr/>
          <p:nvPr/>
        </p:nvSpPr>
        <p:spPr>
          <a:xfrm>
            <a:off x="3423509" y="2015525"/>
            <a:ext cx="488235" cy="1656184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369331" y="1546020"/>
            <a:ext cx="3638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Excellents traceurs pour les sources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369331" y="2008343"/>
            <a:ext cx="1816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Géochronologie</a:t>
            </a:r>
          </a:p>
          <a:p>
            <a:r>
              <a:rPr lang="fr-FR" dirty="0">
                <a:solidFill>
                  <a:schemeClr val="bg1"/>
                </a:solidFill>
              </a:rPr>
              <a:t>   K/</a:t>
            </a:r>
            <a:r>
              <a:rPr lang="fr-FR" baseline="30000" dirty="0">
                <a:solidFill>
                  <a:srgbClr val="FFFF00"/>
                </a:solidFill>
              </a:rPr>
              <a:t>40</a:t>
            </a:r>
            <a:r>
              <a:rPr lang="fr-FR" dirty="0">
                <a:solidFill>
                  <a:schemeClr val="bg1"/>
                </a:solidFill>
              </a:rPr>
              <a:t>Ar, Ar/Ar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369331" y="2747665"/>
            <a:ext cx="2343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</a:t>
            </a:r>
            <a:r>
              <a:rPr lang="fr-FR" dirty="0" err="1">
                <a:solidFill>
                  <a:schemeClr val="bg1"/>
                </a:solidFill>
              </a:rPr>
              <a:t>Thermochronologie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(U-Th-</a:t>
            </a:r>
            <a:r>
              <a:rPr lang="fr-FR" dirty="0" err="1">
                <a:solidFill>
                  <a:schemeClr val="bg1"/>
                </a:solidFill>
              </a:rPr>
              <a:t>Sm</a:t>
            </a:r>
            <a:r>
              <a:rPr lang="fr-FR" dirty="0">
                <a:solidFill>
                  <a:schemeClr val="bg1"/>
                </a:solidFill>
              </a:rPr>
              <a:t>)/</a:t>
            </a:r>
            <a:r>
              <a:rPr lang="fr-FR" baseline="30000" dirty="0">
                <a:solidFill>
                  <a:srgbClr val="FFFF00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He, Ar/Ar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69331" y="3486986"/>
            <a:ext cx="4258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Datation par les nucléides </a:t>
            </a:r>
            <a:r>
              <a:rPr lang="fr-FR" dirty="0" err="1">
                <a:solidFill>
                  <a:schemeClr val="bg1"/>
                </a:solidFill>
              </a:rPr>
              <a:t>cosmogéniques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   (</a:t>
            </a:r>
            <a:r>
              <a:rPr lang="fr-FR" baseline="30000" dirty="0">
                <a:solidFill>
                  <a:srgbClr val="FF0000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He, </a:t>
            </a:r>
            <a:r>
              <a:rPr lang="fr-FR" baseline="30000" dirty="0">
                <a:solidFill>
                  <a:srgbClr val="FF0000"/>
                </a:solidFill>
              </a:rPr>
              <a:t>21</a:t>
            </a:r>
            <a:r>
              <a:rPr lang="fr-FR" dirty="0">
                <a:solidFill>
                  <a:schemeClr val="bg1"/>
                </a:solidFill>
              </a:rPr>
              <a:t>Ne, </a:t>
            </a:r>
            <a:r>
              <a:rPr lang="fr-FR" baseline="30000" dirty="0">
                <a:solidFill>
                  <a:srgbClr val="FF0000"/>
                </a:solidFill>
              </a:rPr>
              <a:t>38</a:t>
            </a:r>
            <a:r>
              <a:rPr lang="fr-FR" dirty="0">
                <a:solidFill>
                  <a:schemeClr val="bg1"/>
                </a:solidFill>
              </a:rPr>
              <a:t>Ar)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courbée vers la droite 11"/>
          <p:cNvSpPr/>
          <p:nvPr/>
        </p:nvSpPr>
        <p:spPr>
          <a:xfrm>
            <a:off x="844938" y="4468071"/>
            <a:ext cx="390414" cy="720080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615969" y="5746009"/>
            <a:ext cx="5912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Déterminer la concentration et la composition isotopique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des gaz rares </a:t>
            </a:r>
          </a:p>
        </p:txBody>
      </p:sp>
      <p:sp>
        <p:nvSpPr>
          <p:cNvPr id="21" name="Flèche courbée vers la droite 20"/>
          <p:cNvSpPr/>
          <p:nvPr/>
        </p:nvSpPr>
        <p:spPr>
          <a:xfrm>
            <a:off x="820013" y="5246043"/>
            <a:ext cx="390414" cy="720080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652428" y="4405754"/>
            <a:ext cx="6527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Extraire </a:t>
            </a:r>
            <a:r>
              <a:rPr lang="fr-FR" dirty="0" err="1">
                <a:solidFill>
                  <a:schemeClr val="bg1"/>
                </a:solidFill>
              </a:rPr>
              <a:t>ss</a:t>
            </a:r>
            <a:r>
              <a:rPr lang="fr-FR" dirty="0">
                <a:solidFill>
                  <a:schemeClr val="bg1"/>
                </a:solidFill>
              </a:rPr>
              <a:t> UHV les G.R. d’une roche (chauffage, ablation, broyage)</a:t>
            </a:r>
          </a:p>
          <a:p>
            <a:r>
              <a:rPr lang="fr-FR" dirty="0">
                <a:solidFill>
                  <a:schemeClr val="bg1"/>
                </a:solidFill>
              </a:rPr>
              <a:t>▪ Purifier les gaz</a:t>
            </a:r>
          </a:p>
          <a:p>
            <a:r>
              <a:rPr lang="fr-FR" dirty="0">
                <a:solidFill>
                  <a:schemeClr val="bg1"/>
                </a:solidFill>
              </a:rPr>
              <a:t>▪ Mesurer les gaz rares par S.M.</a:t>
            </a:r>
          </a:p>
          <a:p>
            <a:r>
              <a:rPr lang="fr-FR" dirty="0">
                <a:solidFill>
                  <a:schemeClr val="bg1"/>
                </a:solidFill>
              </a:rPr>
              <a:t>▪ Comparer les signaux électriques avec celui d’un standard gazeux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68749114-950A-3744-85F6-B3E4145919E3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9285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4000" cy="61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415091" y="1772816"/>
            <a:ext cx="518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Comment obtenir un standard de gaz ?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10647"/>
            <a:ext cx="2324618" cy="553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849289" y="3037148"/>
            <a:ext cx="2647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▪ Prendre un aliquote d’air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▪ Mesurer la pression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▪ Purification / séparation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351022" y="4863923"/>
            <a:ext cx="5580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Y-a-t-il un fractionnement isotopique et/ou élémentaire ?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Y-a-t-il une fuite au niveau des vannes d’isolement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375051" y="4560643"/>
            <a:ext cx="1418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chemeClr val="bg1"/>
                </a:solidFill>
              </a:rPr>
              <a:t>P</a:t>
            </a:r>
            <a:r>
              <a:rPr lang="fr-FR" sz="1600" baseline="-25000" dirty="0" err="1">
                <a:solidFill>
                  <a:schemeClr val="bg1"/>
                </a:solidFill>
              </a:rPr>
              <a:t>Ar</a:t>
            </a:r>
            <a:r>
              <a:rPr lang="fr-FR" sz="1600" dirty="0">
                <a:solidFill>
                  <a:schemeClr val="bg1"/>
                </a:solidFill>
              </a:rPr>
              <a:t> ≈ 10</a:t>
            </a:r>
            <a:r>
              <a:rPr lang="fr-FR" sz="1600" baseline="30000" dirty="0">
                <a:solidFill>
                  <a:schemeClr val="bg1"/>
                </a:solidFill>
              </a:rPr>
              <a:t>-4</a:t>
            </a:r>
            <a:r>
              <a:rPr lang="fr-FR" sz="1600" dirty="0">
                <a:solidFill>
                  <a:schemeClr val="bg1"/>
                </a:solidFill>
              </a:rPr>
              <a:t> mbar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360031" y="3637313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chemeClr val="bg1"/>
                </a:solidFill>
              </a:rPr>
              <a:t>P</a:t>
            </a:r>
            <a:r>
              <a:rPr lang="fr-FR" sz="1600" baseline="-25000" dirty="0" err="1">
                <a:solidFill>
                  <a:schemeClr val="bg1"/>
                </a:solidFill>
              </a:rPr>
              <a:t>He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≈ 10</a:t>
            </a:r>
            <a:r>
              <a:rPr lang="fr-FR" sz="1600" baseline="30000" dirty="0">
                <a:solidFill>
                  <a:schemeClr val="bg1"/>
                </a:solidFill>
              </a:rPr>
              <a:t>-4</a:t>
            </a:r>
            <a:r>
              <a:rPr lang="fr-FR" sz="1600" dirty="0">
                <a:solidFill>
                  <a:schemeClr val="bg1"/>
                </a:solidFill>
              </a:rPr>
              <a:t> mbar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360033" y="4098977"/>
            <a:ext cx="1431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chemeClr val="bg1"/>
                </a:solidFill>
              </a:rPr>
              <a:t>P</a:t>
            </a:r>
            <a:r>
              <a:rPr lang="fr-FR" sz="1600" baseline="-25000" dirty="0" err="1">
                <a:solidFill>
                  <a:schemeClr val="bg1"/>
                </a:solidFill>
              </a:rPr>
              <a:t>Ne</a:t>
            </a:r>
            <a:r>
              <a:rPr lang="fr-FR" sz="1600" baseline="-25000" dirty="0">
                <a:solidFill>
                  <a:schemeClr val="bg1"/>
                </a:solidFill>
              </a:rPr>
              <a:t> </a:t>
            </a:r>
            <a:r>
              <a:rPr lang="fr-FR" sz="1600" dirty="0">
                <a:solidFill>
                  <a:schemeClr val="bg1"/>
                </a:solidFill>
              </a:rPr>
              <a:t>≈ 10</a:t>
            </a:r>
            <a:r>
              <a:rPr lang="fr-FR" sz="1600" baseline="30000" dirty="0">
                <a:solidFill>
                  <a:schemeClr val="bg1"/>
                </a:solidFill>
              </a:rPr>
              <a:t>-6</a:t>
            </a:r>
            <a:r>
              <a:rPr lang="fr-FR" sz="1600" dirty="0">
                <a:solidFill>
                  <a:schemeClr val="bg1"/>
                </a:solidFill>
              </a:rPr>
              <a:t> mbar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386005" y="5048589"/>
            <a:ext cx="1408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chemeClr val="bg1"/>
                </a:solidFill>
              </a:rPr>
              <a:t>P</a:t>
            </a:r>
            <a:r>
              <a:rPr lang="fr-FR" sz="1600" baseline="-25000" dirty="0" err="1">
                <a:solidFill>
                  <a:schemeClr val="bg1"/>
                </a:solidFill>
              </a:rPr>
              <a:t>Kr</a:t>
            </a:r>
            <a:r>
              <a:rPr lang="fr-FR" sz="1600" dirty="0">
                <a:solidFill>
                  <a:schemeClr val="bg1"/>
                </a:solidFill>
              </a:rPr>
              <a:t> ≈ 10</a:t>
            </a:r>
            <a:r>
              <a:rPr lang="fr-FR" sz="1600" baseline="30000" dirty="0">
                <a:solidFill>
                  <a:schemeClr val="bg1"/>
                </a:solidFill>
              </a:rPr>
              <a:t>-8</a:t>
            </a:r>
            <a:r>
              <a:rPr lang="fr-FR" sz="1600" dirty="0">
                <a:solidFill>
                  <a:schemeClr val="bg1"/>
                </a:solidFill>
              </a:rPr>
              <a:t> mbar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392902" y="5487294"/>
            <a:ext cx="1427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>
                <a:solidFill>
                  <a:schemeClr val="bg1"/>
                </a:solidFill>
              </a:rPr>
              <a:t>P</a:t>
            </a:r>
            <a:r>
              <a:rPr lang="fr-FR" sz="1600" baseline="-25000" dirty="0" err="1">
                <a:solidFill>
                  <a:schemeClr val="bg1"/>
                </a:solidFill>
              </a:rPr>
              <a:t>Xe</a:t>
            </a:r>
            <a:r>
              <a:rPr lang="fr-FR" sz="1600" dirty="0">
                <a:solidFill>
                  <a:schemeClr val="bg1"/>
                </a:solidFill>
              </a:rPr>
              <a:t> ≈ 10</a:t>
            </a:r>
            <a:r>
              <a:rPr lang="fr-FR" sz="1600" baseline="30000" dirty="0">
                <a:solidFill>
                  <a:schemeClr val="bg1"/>
                </a:solidFill>
              </a:rPr>
              <a:t>-8</a:t>
            </a:r>
            <a:r>
              <a:rPr lang="fr-FR" sz="1600" dirty="0">
                <a:solidFill>
                  <a:schemeClr val="bg1"/>
                </a:solidFill>
              </a:rPr>
              <a:t> mbar</a:t>
            </a:r>
          </a:p>
        </p:txBody>
      </p:sp>
      <p:sp>
        <p:nvSpPr>
          <p:cNvPr id="21" name="Flèche courbée vers la droite 20"/>
          <p:cNvSpPr/>
          <p:nvPr/>
        </p:nvSpPr>
        <p:spPr>
          <a:xfrm>
            <a:off x="848401" y="4365104"/>
            <a:ext cx="390414" cy="720080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CDEE7FA1-676B-0049-91DA-E5C4415AEEFF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42059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02" y="36277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" y="692150"/>
            <a:ext cx="9144000" cy="61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30178" y="54416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387139" y="764704"/>
            <a:ext cx="8369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Comment contrôler périodiquement la justesse de la composition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des standards gazeux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DE8193D6-43EB-6B4D-9FE0-AE124F8962B5}"/>
              </a:ext>
            </a:extLst>
          </p:cNvPr>
          <p:cNvSpPr txBox="1"/>
          <p:nvPr/>
        </p:nvSpPr>
        <p:spPr>
          <a:xfrm>
            <a:off x="387139" y="1657413"/>
            <a:ext cx="935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Mesurer la concentration &amp; la composition isotopique dans des échantillons de référence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630D79A0-4C6D-E34E-A4E7-D1D2AD6CAE62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45929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" y="692150"/>
            <a:ext cx="9144000" cy="617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55576" y="3645024"/>
            <a:ext cx="595983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① Air : Mesurer les G.R. dans un aliquote (</a:t>
            </a:r>
            <a:r>
              <a:rPr lang="fr-FR" dirty="0" err="1">
                <a:solidFill>
                  <a:schemeClr val="bg1"/>
                </a:solidFill>
              </a:rPr>
              <a:t>qq</a:t>
            </a:r>
            <a:r>
              <a:rPr lang="fr-FR" dirty="0">
                <a:solidFill>
                  <a:schemeClr val="bg1"/>
                </a:solidFill>
              </a:rPr>
              <a:t> cm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- exige une purification robuste 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- protocole analytique très long</a:t>
            </a:r>
          </a:p>
          <a:p>
            <a:endParaRPr lang="fr-FR" dirty="0">
              <a:solidFill>
                <a:schemeClr val="bg1"/>
              </a:solidFill>
            </a:endParaRPr>
          </a:p>
          <a:p>
            <a:r>
              <a:rPr lang="fr-FR" dirty="0">
                <a:solidFill>
                  <a:schemeClr val="bg1"/>
                </a:solidFill>
              </a:rPr>
              <a:t>	- Risque de fractionnement  lors de la purification ?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87139" y="764704"/>
            <a:ext cx="8369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Comment contrôler périodiquement la justesse de la composition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des standards gazeux 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DE8193D6-43EB-6B4D-9FE0-AE124F8962B5}"/>
              </a:ext>
            </a:extLst>
          </p:cNvPr>
          <p:cNvSpPr txBox="1"/>
          <p:nvPr/>
        </p:nvSpPr>
        <p:spPr>
          <a:xfrm>
            <a:off x="387139" y="1657413"/>
            <a:ext cx="935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Mesurer la concentration &amp; la composition isotopique dans des échantillons de référence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825329" y="2420888"/>
            <a:ext cx="5493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Où trouver des échantillons de référence ?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8FE62043-DBDE-EB47-9FAD-BBED38806870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3599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92150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47678" y="2280125"/>
            <a:ext cx="269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② Les standards de roche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51582" y="2780928"/>
            <a:ext cx="5045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- 1 standard de pyroxène (CRONUS-P) </a:t>
            </a:r>
            <a:r>
              <a:rPr lang="fr-FR" sz="1400" dirty="0">
                <a:solidFill>
                  <a:schemeClr val="bg1"/>
                </a:solidFill>
              </a:rPr>
              <a:t>[</a:t>
            </a:r>
            <a:r>
              <a:rPr lang="fr-FR" sz="1400" dirty="0" err="1">
                <a:solidFill>
                  <a:schemeClr val="bg1"/>
                </a:solidFill>
              </a:rPr>
              <a:t>Blard</a:t>
            </a:r>
            <a:r>
              <a:rPr lang="fr-FR" sz="1400" dirty="0">
                <a:solidFill>
                  <a:schemeClr val="bg1"/>
                </a:solidFill>
              </a:rPr>
              <a:t> et al. 2015]</a:t>
            </a:r>
          </a:p>
          <a:p>
            <a:r>
              <a:rPr lang="fr-FR" dirty="0">
                <a:solidFill>
                  <a:schemeClr val="bg1"/>
                </a:solidFill>
              </a:rPr>
              <a:t> 	- 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 et </a:t>
            </a:r>
            <a:r>
              <a:rPr lang="fr-FR" baseline="30000" dirty="0">
                <a:solidFill>
                  <a:schemeClr val="bg1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 connus à +/- 2.8% et 5.2%</a:t>
            </a:r>
          </a:p>
          <a:p>
            <a:r>
              <a:rPr lang="fr-FR" dirty="0">
                <a:solidFill>
                  <a:schemeClr val="bg1"/>
                </a:solidFill>
              </a:rPr>
              <a:t>	- Dispersion </a:t>
            </a:r>
            <a:r>
              <a:rPr lang="fr-FR" dirty="0" err="1">
                <a:solidFill>
                  <a:schemeClr val="bg1"/>
                </a:solidFill>
              </a:rPr>
              <a:t>interlabo</a:t>
            </a:r>
            <a:r>
              <a:rPr lang="fr-FR" dirty="0">
                <a:solidFill>
                  <a:schemeClr val="bg1"/>
                </a:solidFill>
              </a:rPr>
              <a:t> &gt; 5% </a:t>
            </a:r>
          </a:p>
        </p:txBody>
      </p:sp>
      <p:pic>
        <p:nvPicPr>
          <p:cNvPr id="11" name="Imag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545" y="2482137"/>
            <a:ext cx="2823500" cy="168120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51582" y="4097993"/>
            <a:ext cx="6353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 - 2 standards de quartz (CRONUS-A et CREU-1) </a:t>
            </a:r>
            <a:r>
              <a:rPr lang="fr-FR" sz="1400" dirty="0">
                <a:solidFill>
                  <a:schemeClr val="bg1"/>
                </a:solidFill>
              </a:rPr>
              <a:t>[</a:t>
            </a:r>
            <a:r>
              <a:rPr lang="fr-FR" sz="1400" dirty="0" err="1">
                <a:solidFill>
                  <a:schemeClr val="bg1"/>
                </a:solidFill>
              </a:rPr>
              <a:t>Vermeesch</a:t>
            </a:r>
            <a:r>
              <a:rPr lang="fr-FR" sz="1400" dirty="0">
                <a:solidFill>
                  <a:schemeClr val="bg1"/>
                </a:solidFill>
              </a:rPr>
              <a:t> et al., 2015]</a:t>
            </a:r>
          </a:p>
          <a:p>
            <a:r>
              <a:rPr lang="fr-FR" dirty="0">
                <a:solidFill>
                  <a:schemeClr val="bg1"/>
                </a:solidFill>
              </a:rPr>
              <a:t>	- </a:t>
            </a:r>
            <a:r>
              <a:rPr lang="fr-FR" baseline="30000" dirty="0">
                <a:solidFill>
                  <a:schemeClr val="bg1"/>
                </a:solidFill>
              </a:rPr>
              <a:t>21</a:t>
            </a:r>
            <a:r>
              <a:rPr lang="fr-FR" dirty="0">
                <a:solidFill>
                  <a:schemeClr val="bg1"/>
                </a:solidFill>
              </a:rPr>
              <a:t>Ne connu à +/- 3%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51582" y="5138059"/>
            <a:ext cx="603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 - Quelques standards </a:t>
            </a:r>
            <a:r>
              <a:rPr lang="fr-FR" baseline="30000" dirty="0">
                <a:solidFill>
                  <a:schemeClr val="bg1"/>
                </a:solidFill>
              </a:rPr>
              <a:t>40</a:t>
            </a:r>
            <a:r>
              <a:rPr lang="fr-FR" dirty="0">
                <a:solidFill>
                  <a:schemeClr val="bg1"/>
                </a:solidFill>
              </a:rPr>
              <a:t>Ar* connus à </a:t>
            </a:r>
            <a:r>
              <a:rPr lang="fr-FR" dirty="0" err="1">
                <a:solidFill>
                  <a:schemeClr val="bg1"/>
                </a:solidFill>
              </a:rPr>
              <a:t>qq</a:t>
            </a:r>
            <a:r>
              <a:rPr lang="fr-FR" dirty="0">
                <a:solidFill>
                  <a:schemeClr val="bg1"/>
                </a:solidFill>
              </a:rPr>
              <a:t> % [</a:t>
            </a:r>
            <a:r>
              <a:rPr lang="fr-FR" sz="1400" dirty="0">
                <a:solidFill>
                  <a:schemeClr val="bg1"/>
                </a:solidFill>
              </a:rPr>
              <a:t>Jourdan et Renne, 2007</a:t>
            </a:r>
            <a:r>
              <a:rPr lang="fr-FR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7139" y="764704"/>
            <a:ext cx="8369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Comment contrôler périodiquement la justesse de la composition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des standards gazeux ?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B690488D-A3DC-C54E-AEBB-55085CDFB58E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133100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92150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847678" y="2280125"/>
            <a:ext cx="269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② Les standards de roche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51582" y="2780928"/>
            <a:ext cx="5045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- 1 standard de pyroxène (CRONUS-P) </a:t>
            </a:r>
            <a:r>
              <a:rPr lang="fr-FR" sz="1400" dirty="0">
                <a:solidFill>
                  <a:schemeClr val="bg1"/>
                </a:solidFill>
              </a:rPr>
              <a:t>[</a:t>
            </a:r>
            <a:r>
              <a:rPr lang="fr-FR" sz="1400" dirty="0" err="1">
                <a:solidFill>
                  <a:schemeClr val="bg1"/>
                </a:solidFill>
              </a:rPr>
              <a:t>Blard</a:t>
            </a:r>
            <a:r>
              <a:rPr lang="fr-FR" sz="1400" dirty="0">
                <a:solidFill>
                  <a:schemeClr val="bg1"/>
                </a:solidFill>
              </a:rPr>
              <a:t> et al. 2015]</a:t>
            </a:r>
          </a:p>
          <a:p>
            <a:r>
              <a:rPr lang="fr-FR" dirty="0">
                <a:solidFill>
                  <a:schemeClr val="bg1"/>
                </a:solidFill>
              </a:rPr>
              <a:t> 	- </a:t>
            </a:r>
            <a:r>
              <a:rPr lang="fr-FR" baseline="30000" dirty="0">
                <a:solidFill>
                  <a:schemeClr val="bg1"/>
                </a:solidFill>
              </a:rPr>
              <a:t>3</a:t>
            </a:r>
            <a:r>
              <a:rPr lang="fr-FR" dirty="0">
                <a:solidFill>
                  <a:schemeClr val="bg1"/>
                </a:solidFill>
              </a:rPr>
              <a:t>He et </a:t>
            </a:r>
            <a:r>
              <a:rPr lang="fr-FR" baseline="30000" dirty="0">
                <a:solidFill>
                  <a:schemeClr val="bg1"/>
                </a:solidFill>
              </a:rPr>
              <a:t>4</a:t>
            </a:r>
            <a:r>
              <a:rPr lang="fr-FR" dirty="0">
                <a:solidFill>
                  <a:schemeClr val="bg1"/>
                </a:solidFill>
              </a:rPr>
              <a:t>He connus à +/- 2.8% et 5.2%</a:t>
            </a:r>
          </a:p>
          <a:p>
            <a:r>
              <a:rPr lang="fr-FR" dirty="0">
                <a:solidFill>
                  <a:schemeClr val="bg1"/>
                </a:solidFill>
              </a:rPr>
              <a:t>	- Dispersion </a:t>
            </a:r>
            <a:r>
              <a:rPr lang="fr-FR" dirty="0" err="1">
                <a:solidFill>
                  <a:schemeClr val="bg1"/>
                </a:solidFill>
              </a:rPr>
              <a:t>interlabo</a:t>
            </a:r>
            <a:r>
              <a:rPr lang="fr-FR" dirty="0">
                <a:solidFill>
                  <a:schemeClr val="bg1"/>
                </a:solidFill>
              </a:rPr>
              <a:t> &gt; 5% </a:t>
            </a:r>
          </a:p>
        </p:txBody>
      </p:sp>
      <p:pic>
        <p:nvPicPr>
          <p:cNvPr id="11" name="Imag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545" y="2482137"/>
            <a:ext cx="2823500" cy="168120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51582" y="4097993"/>
            <a:ext cx="6353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 - 2 standards de quartz (CRONUS-A et CREU-1) </a:t>
            </a:r>
            <a:r>
              <a:rPr lang="fr-FR" sz="1400" dirty="0">
                <a:solidFill>
                  <a:schemeClr val="bg1"/>
                </a:solidFill>
              </a:rPr>
              <a:t>[</a:t>
            </a:r>
            <a:r>
              <a:rPr lang="fr-FR" sz="1400" dirty="0" err="1">
                <a:solidFill>
                  <a:schemeClr val="bg1"/>
                </a:solidFill>
              </a:rPr>
              <a:t>Vermeesch</a:t>
            </a:r>
            <a:r>
              <a:rPr lang="fr-FR" sz="1400" dirty="0">
                <a:solidFill>
                  <a:schemeClr val="bg1"/>
                </a:solidFill>
              </a:rPr>
              <a:t> et al., 2015]</a:t>
            </a:r>
          </a:p>
          <a:p>
            <a:r>
              <a:rPr lang="fr-FR" dirty="0">
                <a:solidFill>
                  <a:schemeClr val="bg1"/>
                </a:solidFill>
              </a:rPr>
              <a:t>	- </a:t>
            </a:r>
            <a:r>
              <a:rPr lang="fr-FR" baseline="30000" dirty="0">
                <a:solidFill>
                  <a:schemeClr val="bg1"/>
                </a:solidFill>
              </a:rPr>
              <a:t>21</a:t>
            </a:r>
            <a:r>
              <a:rPr lang="fr-FR" dirty="0">
                <a:solidFill>
                  <a:schemeClr val="bg1"/>
                </a:solidFill>
              </a:rPr>
              <a:t>Ne connu à +/- 3%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51582" y="5138059"/>
            <a:ext cx="603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 - Quelques standards </a:t>
            </a:r>
            <a:r>
              <a:rPr lang="fr-FR" baseline="30000" dirty="0">
                <a:solidFill>
                  <a:schemeClr val="bg1"/>
                </a:solidFill>
              </a:rPr>
              <a:t>40</a:t>
            </a:r>
            <a:r>
              <a:rPr lang="fr-FR" dirty="0">
                <a:solidFill>
                  <a:schemeClr val="bg1"/>
                </a:solidFill>
              </a:rPr>
              <a:t>Ar* connus à </a:t>
            </a:r>
            <a:r>
              <a:rPr lang="fr-FR" dirty="0" err="1">
                <a:solidFill>
                  <a:schemeClr val="bg1"/>
                </a:solidFill>
              </a:rPr>
              <a:t>qq</a:t>
            </a:r>
            <a:r>
              <a:rPr lang="fr-FR" dirty="0">
                <a:solidFill>
                  <a:schemeClr val="bg1"/>
                </a:solidFill>
              </a:rPr>
              <a:t> % [</a:t>
            </a:r>
            <a:r>
              <a:rPr lang="fr-FR" sz="1400" dirty="0">
                <a:solidFill>
                  <a:schemeClr val="bg1"/>
                </a:solidFill>
              </a:rPr>
              <a:t>Jourdan et Renne, 2007</a:t>
            </a:r>
            <a:r>
              <a:rPr lang="fr-FR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7139" y="764704"/>
            <a:ext cx="8369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Comment contrôler périodiquement la justesse de la composition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des standards gazeux ?</a:t>
            </a:r>
          </a:p>
        </p:txBody>
      </p:sp>
      <p:sp>
        <p:nvSpPr>
          <p:cNvPr id="15" name="Flèche droite rayée 14"/>
          <p:cNvSpPr/>
          <p:nvPr/>
        </p:nvSpPr>
        <p:spPr>
          <a:xfrm>
            <a:off x="1309693" y="5729270"/>
            <a:ext cx="1296144" cy="916474"/>
          </a:xfrm>
          <a:prstGeom prst="stripedRightArrow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633798" y="6006269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Bilan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923643" y="5729270"/>
            <a:ext cx="4841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4 isotopes pour la calibration connus à +/- 3 à 5 %</a:t>
            </a:r>
          </a:p>
          <a:p>
            <a:r>
              <a:rPr lang="fr-FR" dirty="0">
                <a:solidFill>
                  <a:schemeClr val="bg1"/>
                </a:solidFill>
              </a:rPr>
              <a:t>Comment vérifier la composition isotopique ?</a:t>
            </a:r>
          </a:p>
          <a:p>
            <a:r>
              <a:rPr lang="fr-FR" dirty="0">
                <a:solidFill>
                  <a:schemeClr val="bg1"/>
                </a:solidFill>
              </a:rPr>
              <a:t>Comment contrôler les standards Kr et Xe ?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45A28F6D-3B61-A841-827F-45C794F654A2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156558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54547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73893" y="1124744"/>
            <a:ext cx="8396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Développer des standards par implantation contrôlée de gaz rares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dans des feuilles métalliques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956581" y="2430663"/>
            <a:ext cx="2904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Les objectifs sont ambitieux :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275960" y="3031555"/>
            <a:ext cx="616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① Une précision sur les teneurs implantées (mol/mm</a:t>
            </a:r>
            <a:r>
              <a:rPr lang="fr-FR" baseline="30000" dirty="0">
                <a:solidFill>
                  <a:schemeClr val="bg1"/>
                </a:solidFill>
              </a:rPr>
              <a:t>2</a:t>
            </a:r>
            <a:r>
              <a:rPr lang="fr-FR" dirty="0">
                <a:solidFill>
                  <a:schemeClr val="bg1"/>
                </a:solidFill>
              </a:rPr>
              <a:t>):   &lt; 2%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75960" y="3608493"/>
            <a:ext cx="6265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② Une précision sur la composition isotopique implantée &lt; 1% 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275960" y="4183683"/>
            <a:ext cx="375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③ Développer des standards Kr et Xe</a:t>
            </a:r>
          </a:p>
        </p:txBody>
      </p:sp>
      <p:sp>
        <p:nvSpPr>
          <p:cNvPr id="12" name="Flèche courbée vers la droite 11"/>
          <p:cNvSpPr/>
          <p:nvPr/>
        </p:nvSpPr>
        <p:spPr>
          <a:xfrm>
            <a:off x="467544" y="3775073"/>
            <a:ext cx="606438" cy="1886173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806458" y="5291914"/>
            <a:ext cx="5204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Améliorer la justesse des standards gazeux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et donc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Améliorer la justesse des mesures sur les échantillons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E8CC6D6A-CD54-264B-8947-EC4B21249B17}"/>
              </a:ext>
            </a:extLst>
          </p:cNvPr>
          <p:cNvSpPr txBox="1"/>
          <p:nvPr/>
        </p:nvSpPr>
        <p:spPr>
          <a:xfrm>
            <a:off x="5580112" y="150748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</p:spTree>
    <p:extLst>
      <p:ext uri="{BB962C8B-B14F-4D97-AF65-F5344CB8AC3E}">
        <p14:creationId xmlns:p14="http://schemas.microsoft.com/office/powerpoint/2010/main" val="69115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Header">
            <a:hlinkClick r:id="rId2"/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Voie Lactée, Ciel Étoilé, Ciel Nocturne, Star, Nu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" y="692150"/>
            <a:ext cx="91440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896531" y="1081513"/>
            <a:ext cx="6886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Protocole analytique </a:t>
            </a:r>
            <a:r>
              <a:rPr lang="fr-FR" dirty="0">
                <a:solidFill>
                  <a:schemeClr val="bg1"/>
                </a:solidFill>
              </a:rPr>
              <a:t>(Projet: IONBRUSH, Pi J. Duprat, MITI 2019)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2709538" y="2502978"/>
            <a:ext cx="3068211" cy="3575802"/>
            <a:chOff x="2855924" y="2502978"/>
            <a:chExt cx="3068211" cy="3575802"/>
          </a:xfrm>
        </p:grpSpPr>
        <p:sp>
          <p:nvSpPr>
            <p:cNvPr id="3" name="ZoneTexte 2"/>
            <p:cNvSpPr txBox="1"/>
            <p:nvPr/>
          </p:nvSpPr>
          <p:spPr>
            <a:xfrm>
              <a:off x="2855924" y="4509120"/>
              <a:ext cx="306821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▪ Implantation 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Plateforme SCALP-SIDONIE (40 KV)</a:t>
              </a:r>
            </a:p>
            <a:p>
              <a:pPr algn="ctr"/>
              <a:r>
                <a:rPr lang="fr-FR" sz="1600" dirty="0" err="1">
                  <a:solidFill>
                    <a:schemeClr val="bg1"/>
                  </a:solidFill>
                </a:rPr>
                <a:t>IJClab</a:t>
              </a:r>
              <a:r>
                <a:rPr lang="fr-FR" sz="1600" dirty="0">
                  <a:solidFill>
                    <a:schemeClr val="bg1"/>
                  </a:solidFill>
                </a:rPr>
                <a:t> (ex-CSNSM)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S = 0.79 cm</a:t>
              </a:r>
              <a:r>
                <a:rPr lang="fr-FR" sz="1600" baseline="30000" dirty="0">
                  <a:solidFill>
                    <a:schemeClr val="bg1"/>
                  </a:solidFill>
                </a:rPr>
                <a:t>2</a:t>
              </a:r>
              <a:endParaRPr lang="fr-FR" sz="1600" dirty="0">
                <a:solidFill>
                  <a:schemeClr val="bg1"/>
                </a:solidFill>
              </a:endParaRP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Doses = 10</a:t>
              </a:r>
              <a:r>
                <a:rPr lang="fr-FR" sz="1600" baseline="30000" dirty="0">
                  <a:solidFill>
                    <a:schemeClr val="bg1"/>
                  </a:solidFill>
                </a:rPr>
                <a:t>9</a:t>
              </a:r>
              <a:r>
                <a:rPr lang="fr-FR" sz="1600" dirty="0">
                  <a:solidFill>
                    <a:schemeClr val="bg1"/>
                  </a:solidFill>
                </a:rPr>
                <a:t>-10</a:t>
              </a:r>
              <a:r>
                <a:rPr lang="fr-FR" sz="1600" baseline="30000" dirty="0">
                  <a:solidFill>
                    <a:schemeClr val="bg1"/>
                  </a:solidFill>
                </a:rPr>
                <a:t>14</a:t>
              </a:r>
              <a:r>
                <a:rPr lang="fr-FR" sz="1600" dirty="0">
                  <a:solidFill>
                    <a:schemeClr val="bg1"/>
                  </a:solidFill>
                </a:rPr>
                <a:t> at.cm</a:t>
              </a:r>
              <a:r>
                <a:rPr lang="fr-FR" sz="1600" baseline="30000" dirty="0">
                  <a:solidFill>
                    <a:schemeClr val="bg1"/>
                  </a:solidFill>
                </a:rPr>
                <a:t>2</a:t>
              </a:r>
              <a:r>
                <a:rPr lang="fr-FR" sz="1600" dirty="0">
                  <a:solidFill>
                    <a:schemeClr val="bg1"/>
                  </a:solidFill>
                </a:rPr>
                <a:t> 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Mesure du courant (FC)</a:t>
              </a:r>
            </a:p>
          </p:txBody>
        </p:sp>
        <p:grpSp>
          <p:nvGrpSpPr>
            <p:cNvPr id="20" name="Groupe 19"/>
            <p:cNvGrpSpPr/>
            <p:nvPr/>
          </p:nvGrpSpPr>
          <p:grpSpPr>
            <a:xfrm>
              <a:off x="3569009" y="2502978"/>
              <a:ext cx="1654238" cy="1800200"/>
              <a:chOff x="255133" y="1412777"/>
              <a:chExt cx="1654238" cy="1800200"/>
            </a:xfrm>
          </p:grpSpPr>
          <p:pic>
            <p:nvPicPr>
              <p:cNvPr id="2049" name="Picture 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133" y="1412777"/>
                <a:ext cx="1654238" cy="1800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255133" y="1412777"/>
                <a:ext cx="1654238" cy="1800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55133" y="1422720"/>
                <a:ext cx="356427" cy="350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</p:grpSp>
      <p:sp>
        <p:nvSpPr>
          <p:cNvPr id="34" name="Rectangle 33"/>
          <p:cNvSpPr/>
          <p:nvPr/>
        </p:nvSpPr>
        <p:spPr>
          <a:xfrm>
            <a:off x="7009695" y="0"/>
            <a:ext cx="2123728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602667" y="161409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Prospective GT12 IN2P3 2020-2030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158145" y="2514542"/>
            <a:ext cx="2070503" cy="1559628"/>
            <a:chOff x="158145" y="2514542"/>
            <a:chExt cx="2070503" cy="1559628"/>
          </a:xfrm>
        </p:grpSpPr>
        <p:sp>
          <p:nvSpPr>
            <p:cNvPr id="37" name="Rectangle 36"/>
            <p:cNvSpPr/>
            <p:nvPr/>
          </p:nvSpPr>
          <p:spPr>
            <a:xfrm>
              <a:off x="947172" y="2514542"/>
              <a:ext cx="356427" cy="350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158145" y="2996952"/>
              <a:ext cx="207050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▪ Choix du matériel: Sn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Blanc négligeable</a:t>
              </a:r>
            </a:p>
            <a:p>
              <a:pPr algn="ctr"/>
              <a:r>
                <a:rPr lang="fr-FR" sz="1600" dirty="0" err="1">
                  <a:solidFill>
                    <a:schemeClr val="bg1"/>
                  </a:solidFill>
                </a:rPr>
                <a:t>T</a:t>
              </a:r>
              <a:r>
                <a:rPr lang="fr-FR" sz="1600" baseline="-25000" dirty="0" err="1">
                  <a:solidFill>
                    <a:schemeClr val="bg1"/>
                  </a:solidFill>
                </a:rPr>
                <a:t>fusion</a:t>
              </a:r>
              <a:r>
                <a:rPr lang="fr-FR" sz="1600" baseline="-25000" dirty="0">
                  <a:solidFill>
                    <a:schemeClr val="bg1"/>
                  </a:solidFill>
                </a:rPr>
                <a:t> </a:t>
              </a:r>
              <a:r>
                <a:rPr lang="fr-FR" sz="1600" dirty="0">
                  <a:solidFill>
                    <a:schemeClr val="bg1"/>
                  </a:solidFill>
                </a:rPr>
                <a:t>= 231.9°C</a:t>
              </a:r>
            </a:p>
            <a:p>
              <a:pPr algn="ctr"/>
              <a:r>
                <a:rPr lang="fr-FR" sz="1600" dirty="0" err="1">
                  <a:solidFill>
                    <a:schemeClr val="bg1"/>
                  </a:solidFill>
                </a:rPr>
                <a:t>N°at</a:t>
              </a:r>
              <a:r>
                <a:rPr lang="fr-FR" sz="1600" dirty="0">
                  <a:solidFill>
                    <a:schemeClr val="bg1"/>
                  </a:solidFill>
                </a:rPr>
                <a:t>. = 50</a:t>
              </a: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258632" y="2502978"/>
            <a:ext cx="2926057" cy="3323453"/>
            <a:chOff x="6258632" y="2502978"/>
            <a:chExt cx="2926057" cy="3323453"/>
          </a:xfrm>
        </p:grpSpPr>
        <p:sp>
          <p:nvSpPr>
            <p:cNvPr id="4" name="ZoneTexte 3"/>
            <p:cNvSpPr txBox="1"/>
            <p:nvPr/>
          </p:nvSpPr>
          <p:spPr>
            <a:xfrm>
              <a:off x="6258632" y="4502992"/>
              <a:ext cx="292605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chemeClr val="bg1"/>
                  </a:solidFill>
                  <a:latin typeface="Arial"/>
                  <a:cs typeface="Arial"/>
                </a:rPr>
                <a:t>▪ </a:t>
              </a:r>
              <a:r>
                <a:rPr lang="fr-FR" sz="1600" dirty="0">
                  <a:solidFill>
                    <a:schemeClr val="bg1"/>
                  </a:solidFill>
                </a:rPr>
                <a:t>Découpe des cibles (1mm</a:t>
              </a:r>
              <a:r>
                <a:rPr lang="fr-FR" sz="1600" baseline="30000" dirty="0">
                  <a:solidFill>
                    <a:schemeClr val="bg1"/>
                  </a:solidFill>
                </a:rPr>
                <a:t>2</a:t>
              </a:r>
              <a:r>
                <a:rPr lang="fr-FR" sz="1600" dirty="0">
                  <a:solidFill>
                    <a:schemeClr val="bg1"/>
                  </a:solidFill>
                </a:rPr>
                <a:t>)</a:t>
              </a:r>
            </a:p>
            <a:p>
              <a:r>
                <a:rPr lang="fr-FR" sz="1600" dirty="0">
                  <a:solidFill>
                    <a:schemeClr val="bg1"/>
                  </a:solidFill>
                </a:rPr>
                <a:t>▪ Mesure des surfaces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          2 </a:t>
              </a:r>
              <a:r>
                <a:rPr lang="fr-FR" sz="1600" dirty="0" err="1">
                  <a:solidFill>
                    <a:schemeClr val="bg1"/>
                  </a:solidFill>
                </a:rPr>
                <a:t>méth</a:t>
              </a:r>
              <a:r>
                <a:rPr lang="fr-FR" sz="1600" dirty="0">
                  <a:solidFill>
                    <a:schemeClr val="bg1"/>
                  </a:solidFill>
                </a:rPr>
                <a:t>. Optiques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          Interféromètre</a:t>
              </a:r>
            </a:p>
            <a:p>
              <a:pPr algn="ctr"/>
              <a:r>
                <a:rPr lang="fr-FR" sz="1600" dirty="0">
                  <a:solidFill>
                    <a:schemeClr val="bg1"/>
                  </a:solidFill>
                </a:rPr>
                <a:t>          Précision : ≈ +/- 0.5%</a:t>
              </a: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8634" y="2502978"/>
              <a:ext cx="1800200" cy="180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6618634" y="2502978"/>
              <a:ext cx="1800200" cy="1800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627255" y="2502978"/>
              <a:ext cx="356427" cy="350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76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8352</TotalTime>
  <Words>924</Words>
  <Application>Microsoft Office PowerPoint</Application>
  <PresentationFormat>Affichage à l'écran (4:3)</PresentationFormat>
  <Paragraphs>172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</dc:creator>
  <cp:lastModifiedBy>LAURENT</cp:lastModifiedBy>
  <cp:revision>118</cp:revision>
  <dcterms:created xsi:type="dcterms:W3CDTF">2020-01-08T16:01:10Z</dcterms:created>
  <dcterms:modified xsi:type="dcterms:W3CDTF">2020-02-04T17:53:20Z</dcterms:modified>
</cp:coreProperties>
</file>