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35" r:id="rId2"/>
    <p:sldId id="365" r:id="rId3"/>
    <p:sldId id="363" r:id="rId4"/>
    <p:sldId id="366" r:id="rId5"/>
    <p:sldId id="367" r:id="rId6"/>
    <p:sldId id="368" r:id="rId7"/>
    <p:sldId id="380" r:id="rId8"/>
    <p:sldId id="369" r:id="rId9"/>
    <p:sldId id="371" r:id="rId10"/>
    <p:sldId id="384" r:id="rId11"/>
    <p:sldId id="373" r:id="rId12"/>
    <p:sldId id="374" r:id="rId13"/>
    <p:sldId id="375" r:id="rId14"/>
    <p:sldId id="376" r:id="rId15"/>
    <p:sldId id="377" r:id="rId16"/>
    <p:sldId id="378" r:id="rId17"/>
    <p:sldId id="372" r:id="rId18"/>
    <p:sldId id="386" r:id="rId19"/>
    <p:sldId id="387" r:id="rId20"/>
    <p:sldId id="370" r:id="rId21"/>
    <p:sldId id="389" r:id="rId22"/>
    <p:sldId id="388" r:id="rId23"/>
    <p:sldId id="390" r:id="rId24"/>
    <p:sldId id="391" r:id="rId25"/>
    <p:sldId id="381" r:id="rId26"/>
    <p:sldId id="364" r:id="rId27"/>
    <p:sldId id="382" r:id="rId28"/>
    <p:sldId id="313" r:id="rId29"/>
    <p:sldId id="379" r:id="rId30"/>
    <p:sldId id="392" r:id="rId31"/>
    <p:sldId id="383" r:id="rId32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F05"/>
    <a:srgbClr val="4829FF"/>
    <a:srgbClr val="CC00CC"/>
    <a:srgbClr val="CE00A2"/>
    <a:srgbClr val="00CCFF"/>
    <a:srgbClr val="FFCC00"/>
    <a:srgbClr val="306F27"/>
    <a:srgbClr val="2C6624"/>
    <a:srgbClr val="E9ECE4"/>
    <a:srgbClr val="D4D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96433" autoAdjust="0"/>
  </p:normalViewPr>
  <p:slideViewPr>
    <p:cSldViewPr>
      <p:cViewPr>
        <p:scale>
          <a:sx n="130" d="100"/>
          <a:sy n="130" d="100"/>
        </p:scale>
        <p:origin x="64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024" cy="495775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7890" y="1"/>
            <a:ext cx="2945024" cy="495775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F16CE9A3-9EF4-4367-AD53-3BC895ED03B5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641"/>
            <a:ext cx="2945024" cy="49577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7890" y="9408641"/>
            <a:ext cx="2945024" cy="49577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4285BF24-70C2-4DCE-8DB1-06185AC8BD8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179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4283" cy="495300"/>
          </a:xfrm>
          <a:prstGeom prst="rect">
            <a:avLst/>
          </a:prstGeom>
        </p:spPr>
        <p:txBody>
          <a:bodyPr vert="horz" lIns="91287" tIns="45644" rIns="91287" bIns="4564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7" y="2"/>
            <a:ext cx="2944283" cy="495300"/>
          </a:xfrm>
          <a:prstGeom prst="rect">
            <a:avLst/>
          </a:prstGeom>
        </p:spPr>
        <p:txBody>
          <a:bodyPr vert="horz" lIns="91287" tIns="45644" rIns="91287" bIns="45644" rtlCol="0"/>
          <a:lstStyle>
            <a:lvl1pPr algn="r">
              <a:defRPr sz="1200"/>
            </a:lvl1pPr>
          </a:lstStyle>
          <a:p>
            <a:fld id="{1D9D4686-450A-4B31-AD50-CBCBE01F4C04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7" tIns="45644" rIns="91287" bIns="4564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3"/>
            <a:ext cx="5435600" cy="4457700"/>
          </a:xfrm>
          <a:prstGeom prst="rect">
            <a:avLst/>
          </a:prstGeom>
        </p:spPr>
        <p:txBody>
          <a:bodyPr vert="horz" lIns="91287" tIns="45644" rIns="91287" bIns="4564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08982"/>
            <a:ext cx="2944283" cy="495300"/>
          </a:xfrm>
          <a:prstGeom prst="rect">
            <a:avLst/>
          </a:prstGeom>
        </p:spPr>
        <p:txBody>
          <a:bodyPr vert="horz" lIns="91287" tIns="45644" rIns="91287" bIns="4564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7" y="9408982"/>
            <a:ext cx="2944283" cy="495300"/>
          </a:xfrm>
          <a:prstGeom prst="rect">
            <a:avLst/>
          </a:prstGeom>
        </p:spPr>
        <p:txBody>
          <a:bodyPr vert="horz" lIns="91287" tIns="45644" rIns="91287" bIns="45644" rtlCol="0" anchor="b"/>
          <a:lstStyle>
            <a:lvl1pPr algn="r">
              <a:defRPr sz="1200"/>
            </a:lvl1pPr>
          </a:lstStyle>
          <a:p>
            <a:fld id="{062B61F9-67C0-4B3B-A5EA-FF47CC42D7A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1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66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21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78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820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61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21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1775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9035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884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092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839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098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13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479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0405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Sanidine</a:t>
            </a:r>
            <a:r>
              <a:rPr lang="en-GB" baseline="0" dirty="0" smtClean="0"/>
              <a:t> Xe = 10-6 fraction </a:t>
            </a:r>
            <a:r>
              <a:rPr lang="en-GB" baseline="0" dirty="0" err="1" smtClean="0"/>
              <a:t>massique</a:t>
            </a:r>
            <a:r>
              <a:rPr lang="en-GB" baseline="0" dirty="0" smtClean="0"/>
              <a:t>     Kr = 10-9</a:t>
            </a:r>
          </a:p>
          <a:p>
            <a:r>
              <a:rPr lang="en-GB" baseline="0" dirty="0" err="1" smtClean="0"/>
              <a:t>Pyroxène</a:t>
            </a:r>
            <a:r>
              <a:rPr lang="en-GB" baseline="0" dirty="0" smtClean="0"/>
              <a:t> Xe = 0.15%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8031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41821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2943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8240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2612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896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064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168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619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90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471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943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21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B61F9-67C0-4B3B-A5EA-FF47CC42D7A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499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C73B-ED54-4F2E-97DE-5279442AD9A2}" type="datetime1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11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48D7-283F-4405-A9DB-DBE278D913E5}" type="datetime1">
              <a:rPr lang="en-GB" smtClean="0"/>
              <a:t>06/02/2020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851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FBAA2-1DAA-41C6-85CD-36420E746BDB}" type="datetime1">
              <a:rPr lang="en-GB" smtClean="0"/>
              <a:t>06/02/2020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974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A52CE-E597-4712-BB93-A614FA483D14}" type="datetime1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774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B904-B559-4A75-AEF5-2B3D3BCB580D}" type="datetime1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2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EmmaJ\Desktop\Nuclear logos\CNE_Logo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173624"/>
            <a:ext cx="1607517" cy="37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EmmaJ\Desktop\Nuclear logos\Imperial_2_Pantone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991"/>
            <a:ext cx="1224136" cy="32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/>
          <p:cNvCxnSpPr/>
          <p:nvPr userDrawn="1"/>
        </p:nvCxnSpPr>
        <p:spPr>
          <a:xfrm>
            <a:off x="0" y="692696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6876256" y="6525344"/>
            <a:ext cx="2133600" cy="365125"/>
          </a:xfrm>
        </p:spPr>
        <p:txBody>
          <a:bodyPr/>
          <a:lstStyle/>
          <a:p>
            <a:fld id="{F1836B53-5E0D-4A6E-BE1A-E78B944FB61C}" type="slidenum">
              <a:rPr lang="en-GB" sz="1400" b="1" smtClean="0"/>
              <a:t>‹N°›</a:t>
            </a:fld>
            <a:endParaRPr lang="en-GB" sz="1400" b="1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259632" y="6561140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chemeClr val="bg1">
                    <a:lumMod val="50000"/>
                  </a:schemeClr>
                </a:solidFill>
              </a:rPr>
              <a:t>D. Horlait - ??? – 00/00/2014</a:t>
            </a:r>
            <a:endParaRPr lang="en-GB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691680" y="35332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68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2A9EA-9F32-4468-B0BB-FDE1F75BE886}" type="datetime1">
              <a:rPr lang="en-GB" smtClean="0"/>
              <a:t>06/02/2020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630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2A9EA-9F32-4468-B0BB-FDE1F75BE886}" type="datetime1">
              <a:rPr lang="en-GB" smtClean="0"/>
              <a:t>06/02/2020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717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C541-3B8E-4ABC-8389-AF2EB76D2501}" type="datetime1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17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E6E8B-571A-41F2-B37C-CEF2AE9C578F}" type="datetime1">
              <a:rPr lang="en-GB" smtClean="0"/>
              <a:t>06/02/2020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752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15AFB-E605-4299-B506-924CD20006B8}" type="datetime1">
              <a:rPr lang="en-GB" smtClean="0"/>
              <a:t>06/02/2020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56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E5F76-9981-4004-967E-F3ECA05DFBFE}" type="datetime1">
              <a:rPr lang="en-GB" smtClean="0"/>
              <a:t>06/02/2020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688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EE936-9015-4E17-9E4C-EB875C5BD13B}" type="datetime1">
              <a:rPr lang="en-GB" smtClean="0"/>
              <a:t>06/02/2020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889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2A9EA-9F32-4468-B0BB-FDE1F75BE886}" type="datetime1">
              <a:rPr lang="en-GB" smtClean="0"/>
              <a:t>06/02/2020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36B53-5E0D-4A6E-BE1A-E78B944FB61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508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1" y="1856627"/>
            <a:ext cx="8784976" cy="1788397"/>
          </a:xfrm>
        </p:spPr>
        <p:txBody>
          <a:bodyPr>
            <a:normAutofit fontScale="90000"/>
          </a:bodyPr>
          <a:lstStyle/>
          <a:p>
            <a:r>
              <a:rPr lang="fr-FR" sz="3600" dirty="0" smtClean="0">
                <a:latin typeface="Baskerville Old Face" panose="02020602080505020303" pitchFamily="18" charset="0"/>
              </a:rPr>
              <a:t>&amp; </a:t>
            </a:r>
            <a:br>
              <a:rPr lang="fr-FR" sz="3600" dirty="0" smtClean="0">
                <a:latin typeface="Baskerville Old Face" panose="02020602080505020303" pitchFamily="18" charset="0"/>
              </a:rPr>
            </a:br>
            <a:r>
              <a:rPr lang="fr-FR" sz="1300" dirty="0" smtClean="0">
                <a:solidFill>
                  <a:srgbClr val="000066"/>
                </a:solidFill>
                <a:latin typeface="Baskerville Old Face" panose="02020602080505020303" pitchFamily="18" charset="0"/>
              </a:rPr>
              <a:t/>
            </a:r>
            <a:br>
              <a:rPr lang="fr-FR" sz="1300" dirty="0" smtClean="0">
                <a:solidFill>
                  <a:srgbClr val="000066"/>
                </a:solidFill>
                <a:latin typeface="Baskerville Old Face" panose="02020602080505020303" pitchFamily="18" charset="0"/>
              </a:rPr>
            </a:b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Chimie </a:t>
            </a:r>
            <a:r>
              <a:rPr lang="fr-FR" sz="3200" dirty="0">
                <a:solidFill>
                  <a:srgbClr val="00B050"/>
                </a:solidFill>
                <a:latin typeface="Baskerville Old Face" panose="02020602080505020303" pitchFamily="18" charset="0"/>
              </a:rPr>
              <a:t>du </a:t>
            </a: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xénon (et </a:t>
            </a:r>
            <a:r>
              <a:rPr lang="fr-FR" sz="3200" dirty="0">
                <a:solidFill>
                  <a:srgbClr val="00B050"/>
                </a:solidFill>
                <a:latin typeface="Baskerville Old Face" panose="02020602080505020303" pitchFamily="18" charset="0"/>
              </a:rPr>
              <a:t>du </a:t>
            </a: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krypton) </a:t>
            </a:r>
            <a:b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dans </a:t>
            </a:r>
            <a:r>
              <a:rPr lang="fr-FR" sz="3200" dirty="0">
                <a:solidFill>
                  <a:srgbClr val="00B050"/>
                </a:solidFill>
                <a:latin typeface="Baskerville Old Face" panose="02020602080505020303" pitchFamily="18" charset="0"/>
              </a:rPr>
              <a:t>les conditions du manteau terrestre </a:t>
            </a:r>
            <a:endParaRPr lang="en-GB" sz="3200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67552" y="3827139"/>
            <a:ext cx="4572000" cy="2334115"/>
          </a:xfrm>
        </p:spPr>
        <p:txBody>
          <a:bodyPr>
            <a:noAutofit/>
          </a:bodyPr>
          <a:lstStyle/>
          <a:p>
            <a:r>
              <a:rPr lang="en-GB" sz="1800" b="1" dirty="0" smtClean="0">
                <a:solidFill>
                  <a:srgbClr val="4829FF"/>
                </a:solidFill>
              </a:rPr>
              <a:t>Bertrand Thomas, </a:t>
            </a:r>
            <a:r>
              <a:rPr lang="en-GB" sz="1800" dirty="0" err="1" smtClean="0">
                <a:solidFill>
                  <a:srgbClr val="4829FF"/>
                </a:solidFill>
              </a:rPr>
              <a:t>Rémi</a:t>
            </a:r>
            <a:r>
              <a:rPr lang="en-GB" sz="1800" dirty="0" smtClean="0">
                <a:solidFill>
                  <a:srgbClr val="4829FF"/>
                </a:solidFill>
              </a:rPr>
              <a:t> Faure, </a:t>
            </a:r>
            <a:br>
              <a:rPr lang="en-GB" sz="1800" dirty="0" smtClean="0">
                <a:solidFill>
                  <a:srgbClr val="4829FF"/>
                </a:solidFill>
              </a:rPr>
            </a:br>
            <a:r>
              <a:rPr lang="en-GB" sz="1800" dirty="0" smtClean="0">
                <a:solidFill>
                  <a:srgbClr val="4829FF"/>
                </a:solidFill>
              </a:rPr>
              <a:t>Eric Gilabert, </a:t>
            </a:r>
            <a:r>
              <a:rPr lang="en-GB" sz="1800" u="sng" dirty="0" smtClean="0">
                <a:solidFill>
                  <a:srgbClr val="4829FF"/>
                </a:solidFill>
              </a:rPr>
              <a:t>Denis </a:t>
            </a:r>
            <a:r>
              <a:rPr lang="en-GB" sz="1800" u="sng" dirty="0">
                <a:solidFill>
                  <a:srgbClr val="4829FF"/>
                </a:solidFill>
              </a:rPr>
              <a:t>Horlait</a:t>
            </a:r>
            <a:r>
              <a:rPr lang="en-GB" sz="1800" dirty="0">
                <a:solidFill>
                  <a:srgbClr val="4829FF"/>
                </a:solidFill>
              </a:rPr>
              <a:t>, </a:t>
            </a:r>
            <a:r>
              <a:rPr lang="en-GB" sz="1800" dirty="0" smtClean="0">
                <a:solidFill>
                  <a:srgbClr val="4829FF"/>
                </a:solidFill>
              </a:rPr>
              <a:t/>
            </a:r>
            <a:br>
              <a:rPr lang="en-GB" sz="1800" dirty="0" smtClean="0">
                <a:solidFill>
                  <a:srgbClr val="4829FF"/>
                </a:solidFill>
              </a:rPr>
            </a:br>
            <a:r>
              <a:rPr lang="en-GB" sz="1800" dirty="0" smtClean="0">
                <a:solidFill>
                  <a:srgbClr val="4829FF"/>
                </a:solidFill>
              </a:rPr>
              <a:t> et </a:t>
            </a:r>
            <a:r>
              <a:rPr lang="en-GB" sz="1800" b="1" dirty="0" smtClean="0">
                <a:solidFill>
                  <a:srgbClr val="4829FF"/>
                </a:solidFill>
              </a:rPr>
              <a:t>Bernard Lavielle</a:t>
            </a:r>
            <a:r>
              <a:rPr lang="en-GB" sz="1800" dirty="0" smtClean="0">
                <a:solidFill>
                  <a:srgbClr val="4829FF"/>
                </a:solidFill>
              </a:rPr>
              <a:t>* </a:t>
            </a:r>
            <a:r>
              <a:rPr lang="en-GB" sz="1200" i="1" dirty="0" smtClean="0">
                <a:solidFill>
                  <a:srgbClr val="7188FB"/>
                </a:solidFill>
              </a:rPr>
              <a:t/>
            </a:r>
            <a:br>
              <a:rPr lang="en-GB" sz="1200" i="1" dirty="0" smtClean="0">
                <a:solidFill>
                  <a:srgbClr val="7188FB"/>
                </a:solidFill>
              </a:rPr>
            </a:br>
            <a:r>
              <a:rPr lang="en-GB" sz="300" i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GB" sz="300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  <a:t>Centre </a:t>
            </a:r>
            <a:r>
              <a:rPr lang="en-GB" sz="1600" dirty="0" err="1" smtClean="0">
                <a:solidFill>
                  <a:schemeClr val="tx2">
                    <a:lumMod val="75000"/>
                  </a:schemeClr>
                </a:solidFill>
              </a:rPr>
              <a:t>d’Etudes</a:t>
            </a:r>
            <a: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1600" dirty="0" err="1" smtClean="0">
                <a:solidFill>
                  <a:schemeClr val="tx2">
                    <a:lumMod val="75000"/>
                  </a:schemeClr>
                </a:solidFill>
              </a:rPr>
              <a:t>Nucléaires</a:t>
            </a:r>
            <a: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  <a:t>de Bordeaux-Gradignan (CENBG)</a:t>
            </a:r>
            <a:b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  <a:t> IN2P3 &amp; </a:t>
            </a:r>
            <a:r>
              <a:rPr lang="en-GB" sz="1600" dirty="0" err="1" smtClean="0">
                <a:solidFill>
                  <a:schemeClr val="tx2">
                    <a:lumMod val="75000"/>
                  </a:schemeClr>
                </a:solidFill>
              </a:rPr>
              <a:t>Université</a:t>
            </a:r>
            <a:r>
              <a:rPr lang="en-GB" sz="1600" dirty="0" smtClean="0">
                <a:solidFill>
                  <a:schemeClr val="tx2">
                    <a:lumMod val="75000"/>
                  </a:schemeClr>
                </a:solidFill>
              </a:rPr>
              <a:t> de Bordeaux</a:t>
            </a:r>
          </a:p>
          <a:p>
            <a:endParaRPr lang="en-GB" sz="16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600" i="1" dirty="0" smtClean="0">
                <a:solidFill>
                  <a:schemeClr val="tx2">
                    <a:lumMod val="75000"/>
                  </a:schemeClr>
                </a:solidFill>
              </a:rPr>
              <a:t>* </a:t>
            </a:r>
            <a:r>
              <a:rPr lang="en-GB" sz="1600" i="1" dirty="0" err="1" smtClean="0">
                <a:solidFill>
                  <a:schemeClr val="tx2">
                    <a:lumMod val="75000"/>
                  </a:schemeClr>
                </a:solidFill>
              </a:rPr>
              <a:t>En</a:t>
            </a:r>
            <a:r>
              <a:rPr lang="en-GB" sz="16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1600" i="1" dirty="0" err="1" smtClean="0">
                <a:solidFill>
                  <a:schemeClr val="tx2">
                    <a:lumMod val="75000"/>
                  </a:schemeClr>
                </a:solidFill>
              </a:rPr>
              <a:t>retraite</a:t>
            </a:r>
            <a:r>
              <a:rPr lang="en-GB" sz="16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1600" i="1" dirty="0" err="1" smtClean="0">
                <a:solidFill>
                  <a:schemeClr val="tx2">
                    <a:lumMod val="75000"/>
                  </a:schemeClr>
                </a:solidFill>
              </a:rPr>
              <a:t>ce</a:t>
            </a:r>
            <a:r>
              <a:rPr lang="en-GB" sz="16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1600" i="1" dirty="0" err="1" smtClean="0">
                <a:solidFill>
                  <a:schemeClr val="tx2">
                    <a:lumMod val="75000"/>
                  </a:schemeClr>
                </a:solidFill>
              </a:rPr>
              <a:t>mois</a:t>
            </a:r>
            <a:r>
              <a:rPr lang="en-GB" sz="1600" i="1" dirty="0" smtClean="0">
                <a:solidFill>
                  <a:schemeClr val="tx2">
                    <a:lumMod val="75000"/>
                  </a:schemeClr>
                </a:solidFill>
              </a:rPr>
              <a:t>-ci!</a:t>
            </a:r>
            <a:endParaRPr lang="en-GB" sz="16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9" name="Picture 5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3096344" cy="106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357" y="3789040"/>
            <a:ext cx="1445478" cy="80304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396551"/>
            <a:ext cx="1232279" cy="764704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4680520" y="3855343"/>
            <a:ext cx="4572000" cy="1467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u="sng" dirty="0" smtClean="0">
                <a:solidFill>
                  <a:srgbClr val="00B050"/>
                </a:solidFill>
              </a:rPr>
              <a:t>Denis Horlait</a:t>
            </a:r>
            <a:r>
              <a:rPr lang="en-GB" sz="1800" dirty="0" smtClean="0">
                <a:solidFill>
                  <a:srgbClr val="00B050"/>
                </a:solidFill>
              </a:rPr>
              <a:t>,</a:t>
            </a:r>
            <a:r>
              <a:rPr lang="en-GB" sz="1800" b="1" dirty="0" smtClean="0">
                <a:solidFill>
                  <a:srgbClr val="00B050"/>
                </a:solidFill>
              </a:rPr>
              <a:t> </a:t>
            </a:r>
            <a:r>
              <a:rPr lang="en-GB" sz="1800" dirty="0" smtClean="0">
                <a:solidFill>
                  <a:srgbClr val="00B050"/>
                </a:solidFill>
              </a:rPr>
              <a:t>Eric Gilabert</a:t>
            </a:r>
            <a:br>
              <a:rPr lang="en-GB" sz="1800" dirty="0" smtClean="0">
                <a:solidFill>
                  <a:srgbClr val="00B050"/>
                </a:solidFill>
              </a:rPr>
            </a:br>
            <a:r>
              <a:rPr lang="en-GB" sz="1800" dirty="0" smtClean="0">
                <a:solidFill>
                  <a:srgbClr val="00B050"/>
                </a:solidFill>
              </a:rPr>
              <a:t> et Bertrand Thomas</a:t>
            </a:r>
            <a:r>
              <a:rPr lang="en-GB" sz="300" i="1" dirty="0" smtClean="0">
                <a:solidFill>
                  <a:srgbClr val="7188FB"/>
                </a:solidFill>
              </a:rPr>
              <a:t/>
            </a:r>
            <a:br>
              <a:rPr lang="en-GB" sz="300" i="1" dirty="0" smtClean="0">
                <a:solidFill>
                  <a:srgbClr val="7188FB"/>
                </a:solidFill>
              </a:rPr>
            </a:b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Centre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d’Etudes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Nucléaires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b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de Bordeaux-Gradignan (CENBG) </a:t>
            </a:r>
            <a:b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IN2P3 &amp;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Université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 de Bordeaux</a:t>
            </a:r>
            <a:endParaRPr lang="en-GB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/>
          <a:srcRect l="20198" t="5501" r="19207" b="8591"/>
          <a:stretch/>
        </p:blipFill>
        <p:spPr>
          <a:xfrm>
            <a:off x="7956376" y="46272"/>
            <a:ext cx="1080120" cy="77151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3696" y="6161255"/>
            <a:ext cx="1465139" cy="59352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696" y="4632009"/>
            <a:ext cx="1618384" cy="547301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4680520" y="5517232"/>
            <a:ext cx="457200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err="1" smtClean="0">
                <a:solidFill>
                  <a:srgbClr val="00B050"/>
                </a:solidFill>
              </a:rPr>
              <a:t>Chrystèle</a:t>
            </a:r>
            <a:r>
              <a:rPr lang="en-GB" sz="1800" b="1" dirty="0" smtClean="0">
                <a:solidFill>
                  <a:srgbClr val="00B050"/>
                </a:solidFill>
              </a:rPr>
              <a:t> Sanloup </a:t>
            </a:r>
            <a:r>
              <a:rPr lang="en-GB" sz="1200" i="1" dirty="0" smtClean="0">
                <a:solidFill>
                  <a:srgbClr val="00B050"/>
                </a:solidFill>
              </a:rPr>
              <a:t/>
            </a:r>
            <a:br>
              <a:rPr lang="en-GB" sz="1200" i="1" dirty="0" smtClean="0">
                <a:solidFill>
                  <a:srgbClr val="00B050"/>
                </a:solidFill>
              </a:rPr>
            </a:br>
            <a:r>
              <a:rPr lang="en-GB" sz="300" i="1" dirty="0" smtClean="0">
                <a:solidFill>
                  <a:srgbClr val="7188FB"/>
                </a:solidFill>
              </a:rPr>
              <a:t/>
            </a:r>
            <a:br>
              <a:rPr lang="en-GB" sz="300" i="1" dirty="0" smtClean="0">
                <a:solidFill>
                  <a:srgbClr val="7188FB"/>
                </a:solidFill>
              </a:rPr>
            </a:br>
            <a:r>
              <a:rPr lang="fr-FR" sz="1600" dirty="0">
                <a:solidFill>
                  <a:schemeClr val="accent3">
                    <a:lumMod val="50000"/>
                  </a:schemeClr>
                </a:solidFill>
              </a:rPr>
              <a:t>Institut de minéralogie, de physique </a:t>
            </a: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des</a:t>
            </a:r>
            <a:b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fr-FR" sz="1600" dirty="0">
                <a:solidFill>
                  <a:schemeClr val="accent3">
                    <a:lumMod val="50000"/>
                  </a:schemeClr>
                </a:solidFill>
              </a:rPr>
              <a:t>matériaux </a:t>
            </a: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et </a:t>
            </a:r>
            <a:r>
              <a:rPr lang="fr-FR" sz="1600" dirty="0">
                <a:solidFill>
                  <a:schemeClr val="accent3">
                    <a:lumMod val="50000"/>
                  </a:schemeClr>
                </a:solidFill>
              </a:rPr>
              <a:t>de </a:t>
            </a: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cosmochimie (IMPMC)</a:t>
            </a:r>
            <a:endParaRPr lang="fr-FR" sz="16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INSU &amp; Sorbonne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Université</a:t>
            </a:r>
            <a:endParaRPr lang="en-GB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1083589"/>
            <a:ext cx="9143999" cy="6959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en ultra-traces des radioisotopes du krypton</a:t>
            </a:r>
            <a:endParaRPr lang="en-GB" sz="3200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203848" y="53776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PIAGARA : </a:t>
            </a:r>
            <a:br>
              <a:rPr lang="fr-FR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fr-FR" sz="20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Plateforme Interdisciplinaire pour l’Analyse des </a:t>
            </a:r>
            <a:r>
              <a:rPr lang="fr-FR" sz="2000" b="1" i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GAz</a:t>
            </a:r>
            <a:r>
              <a:rPr lang="fr-FR" sz="20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Rares en Aquitaine</a:t>
            </a:r>
            <a:endParaRPr lang="fr-FR" sz="2400" b="1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0339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10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/>
          <p:cNvGrpSpPr/>
          <p:nvPr/>
        </p:nvGrpSpPr>
        <p:grpSpPr>
          <a:xfrm>
            <a:off x="288131" y="745200"/>
            <a:ext cx="8567738" cy="5619202"/>
            <a:chOff x="179512" y="740640"/>
            <a:chExt cx="8567738" cy="5619202"/>
          </a:xfrm>
        </p:grpSpPr>
        <p:sp>
          <p:nvSpPr>
            <p:cNvPr id="223" name="Freeform 2"/>
            <p:cNvSpPr>
              <a:spLocks/>
            </p:cNvSpPr>
            <p:nvPr/>
          </p:nvSpPr>
          <p:spPr bwMode="auto">
            <a:xfrm>
              <a:off x="5335712" y="4331565"/>
              <a:ext cx="523875" cy="457200"/>
            </a:xfrm>
            <a:custGeom>
              <a:avLst/>
              <a:gdLst>
                <a:gd name="T0" fmla="*/ 2147483647 w 330"/>
                <a:gd name="T1" fmla="*/ 0 h 290"/>
                <a:gd name="T2" fmla="*/ 2147483647 w 330"/>
                <a:gd name="T3" fmla="*/ 2147483647 h 290"/>
                <a:gd name="T4" fmla="*/ 2147483647 w 330"/>
                <a:gd name="T5" fmla="*/ 2147483647 h 290"/>
                <a:gd name="T6" fmla="*/ 2147483647 w 330"/>
                <a:gd name="T7" fmla="*/ 2147483647 h 290"/>
                <a:gd name="T8" fmla="*/ 2147483647 w 330"/>
                <a:gd name="T9" fmla="*/ 2147483647 h 290"/>
                <a:gd name="T10" fmla="*/ 0 w 330"/>
                <a:gd name="T11" fmla="*/ 2147483647 h 290"/>
                <a:gd name="T12" fmla="*/ 2147483647 w 330"/>
                <a:gd name="T13" fmla="*/ 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290"/>
                <a:gd name="T23" fmla="*/ 330 w 330"/>
                <a:gd name="T24" fmla="*/ 290 h 2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290">
                  <a:moveTo>
                    <a:pt x="100" y="0"/>
                  </a:moveTo>
                  <a:lnTo>
                    <a:pt x="194" y="98"/>
                  </a:lnTo>
                  <a:lnTo>
                    <a:pt x="330" y="100"/>
                  </a:lnTo>
                  <a:lnTo>
                    <a:pt x="330" y="290"/>
                  </a:lnTo>
                  <a:lnTo>
                    <a:pt x="192" y="290"/>
                  </a:lnTo>
                  <a:lnTo>
                    <a:pt x="0" y="9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4" name="Freeform 3"/>
            <p:cNvSpPr>
              <a:spLocks/>
            </p:cNvSpPr>
            <p:nvPr/>
          </p:nvSpPr>
          <p:spPr bwMode="auto">
            <a:xfrm>
              <a:off x="6069137" y="3848965"/>
              <a:ext cx="949325" cy="933450"/>
            </a:xfrm>
            <a:custGeom>
              <a:avLst/>
              <a:gdLst>
                <a:gd name="T0" fmla="*/ 0 w 598"/>
                <a:gd name="T1" fmla="*/ 2147483647 h 592"/>
                <a:gd name="T2" fmla="*/ 0 w 598"/>
                <a:gd name="T3" fmla="*/ 2147483647 h 592"/>
                <a:gd name="T4" fmla="*/ 2147483647 w 598"/>
                <a:gd name="T5" fmla="*/ 2147483647 h 592"/>
                <a:gd name="T6" fmla="*/ 2147483647 w 598"/>
                <a:gd name="T7" fmla="*/ 2147483647 h 592"/>
                <a:gd name="T8" fmla="*/ 2147483647 w 598"/>
                <a:gd name="T9" fmla="*/ 2147483647 h 592"/>
                <a:gd name="T10" fmla="*/ 2147483647 w 598"/>
                <a:gd name="T11" fmla="*/ 0 h 592"/>
                <a:gd name="T12" fmla="*/ 2147483647 w 598"/>
                <a:gd name="T13" fmla="*/ 2147483647 h 592"/>
                <a:gd name="T14" fmla="*/ 2147483647 w 598"/>
                <a:gd name="T15" fmla="*/ 2147483647 h 592"/>
                <a:gd name="T16" fmla="*/ 2147483647 w 598"/>
                <a:gd name="T17" fmla="*/ 2147483647 h 592"/>
                <a:gd name="T18" fmla="*/ 2147483647 w 598"/>
                <a:gd name="T19" fmla="*/ 2147483647 h 592"/>
                <a:gd name="T20" fmla="*/ 0 w 598"/>
                <a:gd name="T21" fmla="*/ 2147483647 h 5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8"/>
                <a:gd name="T34" fmla="*/ 0 h 592"/>
                <a:gd name="T35" fmla="*/ 598 w 598"/>
                <a:gd name="T36" fmla="*/ 592 h 5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8" h="592">
                  <a:moveTo>
                    <a:pt x="0" y="404"/>
                  </a:moveTo>
                  <a:lnTo>
                    <a:pt x="0" y="592"/>
                  </a:lnTo>
                  <a:lnTo>
                    <a:pt x="156" y="592"/>
                  </a:lnTo>
                  <a:lnTo>
                    <a:pt x="156" y="130"/>
                  </a:lnTo>
                  <a:lnTo>
                    <a:pt x="598" y="128"/>
                  </a:lnTo>
                  <a:lnTo>
                    <a:pt x="598" y="0"/>
                  </a:lnTo>
                  <a:lnTo>
                    <a:pt x="546" y="4"/>
                  </a:lnTo>
                  <a:lnTo>
                    <a:pt x="548" y="82"/>
                  </a:lnTo>
                  <a:lnTo>
                    <a:pt x="108" y="82"/>
                  </a:lnTo>
                  <a:lnTo>
                    <a:pt x="108" y="40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>
                  <a:alpha val="98038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5" name="Freeform 4"/>
            <p:cNvSpPr>
              <a:spLocks/>
            </p:cNvSpPr>
            <p:nvPr/>
          </p:nvSpPr>
          <p:spPr bwMode="auto">
            <a:xfrm>
              <a:off x="6062787" y="2709140"/>
              <a:ext cx="939800" cy="927100"/>
            </a:xfrm>
            <a:custGeom>
              <a:avLst/>
              <a:gdLst>
                <a:gd name="T0" fmla="*/ 0 w 592"/>
                <a:gd name="T1" fmla="*/ 0 h 584"/>
                <a:gd name="T2" fmla="*/ 2147483647 w 592"/>
                <a:gd name="T3" fmla="*/ 0 h 584"/>
                <a:gd name="T4" fmla="*/ 2147483647 w 592"/>
                <a:gd name="T5" fmla="*/ 2147483647 h 584"/>
                <a:gd name="T6" fmla="*/ 2147483647 w 592"/>
                <a:gd name="T7" fmla="*/ 2147483647 h 584"/>
                <a:gd name="T8" fmla="*/ 2147483647 w 592"/>
                <a:gd name="T9" fmla="*/ 2147483647 h 584"/>
                <a:gd name="T10" fmla="*/ 2147483647 w 592"/>
                <a:gd name="T11" fmla="*/ 2147483647 h 584"/>
                <a:gd name="T12" fmla="*/ 2147483647 w 592"/>
                <a:gd name="T13" fmla="*/ 2147483647 h 584"/>
                <a:gd name="T14" fmla="*/ 2147483647 w 592"/>
                <a:gd name="T15" fmla="*/ 2147483647 h 584"/>
                <a:gd name="T16" fmla="*/ 2147483647 w 592"/>
                <a:gd name="T17" fmla="*/ 2147483647 h 584"/>
                <a:gd name="T18" fmla="*/ 0 w 592"/>
                <a:gd name="T19" fmla="*/ 2147483647 h 584"/>
                <a:gd name="T20" fmla="*/ 0 w 592"/>
                <a:gd name="T21" fmla="*/ 0 h 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2"/>
                <a:gd name="T34" fmla="*/ 0 h 584"/>
                <a:gd name="T35" fmla="*/ 592 w 592"/>
                <a:gd name="T36" fmla="*/ 584 h 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2" h="584">
                  <a:moveTo>
                    <a:pt x="0" y="0"/>
                  </a:moveTo>
                  <a:lnTo>
                    <a:pt x="144" y="0"/>
                  </a:lnTo>
                  <a:lnTo>
                    <a:pt x="144" y="432"/>
                  </a:lnTo>
                  <a:lnTo>
                    <a:pt x="592" y="432"/>
                  </a:lnTo>
                  <a:lnTo>
                    <a:pt x="592" y="584"/>
                  </a:lnTo>
                  <a:lnTo>
                    <a:pt x="552" y="584"/>
                  </a:lnTo>
                  <a:lnTo>
                    <a:pt x="552" y="486"/>
                  </a:lnTo>
                  <a:lnTo>
                    <a:pt x="94" y="486"/>
                  </a:lnTo>
                  <a:lnTo>
                    <a:pt x="9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6" name="Freeform 5"/>
            <p:cNvSpPr>
              <a:spLocks/>
            </p:cNvSpPr>
            <p:nvPr/>
          </p:nvSpPr>
          <p:spPr bwMode="auto">
            <a:xfrm>
              <a:off x="5376987" y="2721840"/>
              <a:ext cx="495300" cy="441325"/>
            </a:xfrm>
            <a:custGeom>
              <a:avLst/>
              <a:gdLst>
                <a:gd name="T0" fmla="*/ 2147483647 w 312"/>
                <a:gd name="T1" fmla="*/ 2147483647 h 278"/>
                <a:gd name="T2" fmla="*/ 0 w 312"/>
                <a:gd name="T3" fmla="*/ 2147483647 h 278"/>
                <a:gd name="T4" fmla="*/ 2147483647 w 312"/>
                <a:gd name="T5" fmla="*/ 0 h 278"/>
                <a:gd name="T6" fmla="*/ 2147483647 w 312"/>
                <a:gd name="T7" fmla="*/ 0 h 278"/>
                <a:gd name="T8" fmla="*/ 2147483647 w 312"/>
                <a:gd name="T9" fmla="*/ 2147483647 h 278"/>
                <a:gd name="T10" fmla="*/ 2147483647 w 312"/>
                <a:gd name="T11" fmla="*/ 2147483647 h 278"/>
                <a:gd name="T12" fmla="*/ 2147483647 w 312"/>
                <a:gd name="T13" fmla="*/ 2147483647 h 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2"/>
                <a:gd name="T22" fmla="*/ 0 h 278"/>
                <a:gd name="T23" fmla="*/ 312 w 312"/>
                <a:gd name="T24" fmla="*/ 278 h 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2" h="278">
                  <a:moveTo>
                    <a:pt x="94" y="278"/>
                  </a:moveTo>
                  <a:lnTo>
                    <a:pt x="0" y="184"/>
                  </a:lnTo>
                  <a:lnTo>
                    <a:pt x="182" y="0"/>
                  </a:lnTo>
                  <a:lnTo>
                    <a:pt x="312" y="0"/>
                  </a:lnTo>
                  <a:lnTo>
                    <a:pt x="312" y="184"/>
                  </a:lnTo>
                  <a:lnTo>
                    <a:pt x="194" y="184"/>
                  </a:lnTo>
                  <a:lnTo>
                    <a:pt x="94" y="27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Freeform 6"/>
            <p:cNvSpPr>
              <a:spLocks/>
            </p:cNvSpPr>
            <p:nvPr/>
          </p:nvSpPr>
          <p:spPr bwMode="auto">
            <a:xfrm>
              <a:off x="449387" y="3077440"/>
              <a:ext cx="4902200" cy="1333500"/>
            </a:xfrm>
            <a:custGeom>
              <a:avLst/>
              <a:gdLst>
                <a:gd name="T0" fmla="*/ 2147483647 w 3088"/>
                <a:gd name="T1" fmla="*/ 2147483647 h 840"/>
                <a:gd name="T2" fmla="*/ 2147483647 w 3088"/>
                <a:gd name="T3" fmla="*/ 2147483647 h 840"/>
                <a:gd name="T4" fmla="*/ 2147483647 w 3088"/>
                <a:gd name="T5" fmla="*/ 2147483647 h 840"/>
                <a:gd name="T6" fmla="*/ 2147483647 w 3088"/>
                <a:gd name="T7" fmla="*/ 2147483647 h 840"/>
                <a:gd name="T8" fmla="*/ 2147483647 w 3088"/>
                <a:gd name="T9" fmla="*/ 2147483647 h 840"/>
                <a:gd name="T10" fmla="*/ 2147483647 w 3088"/>
                <a:gd name="T11" fmla="*/ 2147483647 h 840"/>
                <a:gd name="T12" fmla="*/ 2147483647 w 3088"/>
                <a:gd name="T13" fmla="*/ 2147483647 h 840"/>
                <a:gd name="T14" fmla="*/ 2147483647 w 3088"/>
                <a:gd name="T15" fmla="*/ 2147483647 h 840"/>
                <a:gd name="T16" fmla="*/ 2147483647 w 3088"/>
                <a:gd name="T17" fmla="*/ 2147483647 h 840"/>
                <a:gd name="T18" fmla="*/ 2147483647 w 3088"/>
                <a:gd name="T19" fmla="*/ 2147483647 h 840"/>
                <a:gd name="T20" fmla="*/ 2147483647 w 3088"/>
                <a:gd name="T21" fmla="*/ 2147483647 h 840"/>
                <a:gd name="T22" fmla="*/ 2147483647 w 3088"/>
                <a:gd name="T23" fmla="*/ 2147483647 h 840"/>
                <a:gd name="T24" fmla="*/ 2147483647 w 3088"/>
                <a:gd name="T25" fmla="*/ 2147483647 h 840"/>
                <a:gd name="T26" fmla="*/ 2147483647 w 3088"/>
                <a:gd name="T27" fmla="*/ 2147483647 h 840"/>
                <a:gd name="T28" fmla="*/ 0 w 3088"/>
                <a:gd name="T29" fmla="*/ 2147483647 h 840"/>
                <a:gd name="T30" fmla="*/ 0 w 3088"/>
                <a:gd name="T31" fmla="*/ 0 h 840"/>
                <a:gd name="T32" fmla="*/ 2147483647 w 3088"/>
                <a:gd name="T33" fmla="*/ 2147483647 h 840"/>
                <a:gd name="T34" fmla="*/ 2147483647 w 3088"/>
                <a:gd name="T35" fmla="*/ 2147483647 h 840"/>
                <a:gd name="T36" fmla="*/ 2147483647 w 3088"/>
                <a:gd name="T37" fmla="*/ 2147483647 h 840"/>
                <a:gd name="T38" fmla="*/ 2147483647 w 3088"/>
                <a:gd name="T39" fmla="*/ 2147483647 h 8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88"/>
                <a:gd name="T61" fmla="*/ 0 h 840"/>
                <a:gd name="T62" fmla="*/ 3088 w 3088"/>
                <a:gd name="T63" fmla="*/ 840 h 8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88" h="840">
                  <a:moveTo>
                    <a:pt x="2520" y="248"/>
                  </a:moveTo>
                  <a:cubicBezTo>
                    <a:pt x="2440" y="248"/>
                    <a:pt x="2360" y="248"/>
                    <a:pt x="2280" y="248"/>
                  </a:cubicBezTo>
                  <a:lnTo>
                    <a:pt x="256" y="248"/>
                  </a:lnTo>
                  <a:lnTo>
                    <a:pt x="256" y="56"/>
                  </a:lnTo>
                  <a:lnTo>
                    <a:pt x="48" y="56"/>
                  </a:lnTo>
                  <a:lnTo>
                    <a:pt x="48" y="784"/>
                  </a:lnTo>
                  <a:lnTo>
                    <a:pt x="240" y="784"/>
                  </a:lnTo>
                  <a:lnTo>
                    <a:pt x="240" y="600"/>
                  </a:lnTo>
                  <a:lnTo>
                    <a:pt x="2992" y="600"/>
                  </a:lnTo>
                  <a:lnTo>
                    <a:pt x="3088" y="696"/>
                  </a:lnTo>
                  <a:lnTo>
                    <a:pt x="2984" y="792"/>
                  </a:lnTo>
                  <a:lnTo>
                    <a:pt x="2840" y="648"/>
                  </a:lnTo>
                  <a:lnTo>
                    <a:pt x="288" y="648"/>
                  </a:lnTo>
                  <a:lnTo>
                    <a:pt x="288" y="840"/>
                  </a:lnTo>
                  <a:lnTo>
                    <a:pt x="0" y="832"/>
                  </a:lnTo>
                  <a:lnTo>
                    <a:pt x="0" y="0"/>
                  </a:lnTo>
                  <a:lnTo>
                    <a:pt x="304" y="8"/>
                  </a:lnTo>
                  <a:lnTo>
                    <a:pt x="304" y="200"/>
                  </a:lnTo>
                  <a:lnTo>
                    <a:pt x="2520" y="200"/>
                  </a:lnTo>
                  <a:lnTo>
                    <a:pt x="2520" y="24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8" name="Freeform 7"/>
            <p:cNvSpPr>
              <a:spLocks/>
            </p:cNvSpPr>
            <p:nvPr/>
          </p:nvSpPr>
          <p:spPr bwMode="auto">
            <a:xfrm>
              <a:off x="4526087" y="3166340"/>
              <a:ext cx="812800" cy="304800"/>
            </a:xfrm>
            <a:custGeom>
              <a:avLst/>
              <a:gdLst>
                <a:gd name="T0" fmla="*/ 2147483647 w 512"/>
                <a:gd name="T1" fmla="*/ 2147483647 h 192"/>
                <a:gd name="T2" fmla="*/ 0 w 512"/>
                <a:gd name="T3" fmla="*/ 2147483647 h 192"/>
                <a:gd name="T4" fmla="*/ 0 w 512"/>
                <a:gd name="T5" fmla="*/ 2147483647 h 192"/>
                <a:gd name="T6" fmla="*/ 2147483647 w 512"/>
                <a:gd name="T7" fmla="*/ 2147483647 h 192"/>
                <a:gd name="T8" fmla="*/ 2147483647 w 512"/>
                <a:gd name="T9" fmla="*/ 0 h 192"/>
                <a:gd name="T10" fmla="*/ 2147483647 w 512"/>
                <a:gd name="T11" fmla="*/ 2147483647 h 192"/>
                <a:gd name="T12" fmla="*/ 2147483647 w 512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192"/>
                <a:gd name="T23" fmla="*/ 512 w 512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192">
                  <a:moveTo>
                    <a:pt x="408" y="192"/>
                  </a:moveTo>
                  <a:lnTo>
                    <a:pt x="0" y="192"/>
                  </a:lnTo>
                  <a:lnTo>
                    <a:pt x="0" y="144"/>
                  </a:lnTo>
                  <a:lnTo>
                    <a:pt x="272" y="144"/>
                  </a:lnTo>
                  <a:lnTo>
                    <a:pt x="424" y="0"/>
                  </a:lnTo>
                  <a:lnTo>
                    <a:pt x="512" y="96"/>
                  </a:lnTo>
                  <a:lnTo>
                    <a:pt x="408" y="192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9" name="Line 8"/>
            <p:cNvSpPr>
              <a:spLocks noChangeShapeType="1"/>
            </p:cNvSpPr>
            <p:nvPr/>
          </p:nvSpPr>
          <p:spPr bwMode="auto">
            <a:xfrm>
              <a:off x="906587" y="410614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Rectangle 9"/>
            <p:cNvSpPr>
              <a:spLocks noChangeArrowheads="1"/>
            </p:cNvSpPr>
            <p:nvPr/>
          </p:nvSpPr>
          <p:spPr bwMode="auto">
            <a:xfrm>
              <a:off x="2165475" y="5488853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231" name="Line 10"/>
            <p:cNvSpPr>
              <a:spLocks noChangeShapeType="1"/>
            </p:cNvSpPr>
            <p:nvPr/>
          </p:nvSpPr>
          <p:spPr bwMode="auto">
            <a:xfrm>
              <a:off x="830387" y="402994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Line 11"/>
            <p:cNvSpPr>
              <a:spLocks noChangeShapeType="1"/>
            </p:cNvSpPr>
            <p:nvPr/>
          </p:nvSpPr>
          <p:spPr bwMode="auto">
            <a:xfrm>
              <a:off x="5673850" y="272184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3" name="Line 12"/>
            <p:cNvSpPr>
              <a:spLocks noChangeShapeType="1"/>
            </p:cNvSpPr>
            <p:nvPr/>
          </p:nvSpPr>
          <p:spPr bwMode="auto">
            <a:xfrm>
              <a:off x="5872287" y="272184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Line 13"/>
            <p:cNvSpPr>
              <a:spLocks noChangeShapeType="1"/>
            </p:cNvSpPr>
            <p:nvPr/>
          </p:nvSpPr>
          <p:spPr bwMode="auto">
            <a:xfrm>
              <a:off x="6021512" y="3636240"/>
              <a:ext cx="977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Line 14"/>
            <p:cNvSpPr>
              <a:spLocks noChangeShapeType="1"/>
            </p:cNvSpPr>
            <p:nvPr/>
          </p:nvSpPr>
          <p:spPr bwMode="auto">
            <a:xfrm>
              <a:off x="6024687" y="3852140"/>
              <a:ext cx="987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6" name="Line 15"/>
            <p:cNvSpPr>
              <a:spLocks noChangeShapeType="1"/>
            </p:cNvSpPr>
            <p:nvPr/>
          </p:nvSpPr>
          <p:spPr bwMode="auto">
            <a:xfrm>
              <a:off x="6939087" y="348384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7" name="Line 16"/>
            <p:cNvSpPr>
              <a:spLocks noChangeShapeType="1"/>
            </p:cNvSpPr>
            <p:nvPr/>
          </p:nvSpPr>
          <p:spPr bwMode="auto">
            <a:xfrm>
              <a:off x="7002587" y="339494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8" name="Line 17"/>
            <p:cNvSpPr>
              <a:spLocks noChangeShapeType="1"/>
            </p:cNvSpPr>
            <p:nvPr/>
          </p:nvSpPr>
          <p:spPr bwMode="auto">
            <a:xfrm flipV="1">
              <a:off x="6019925" y="3536228"/>
              <a:ext cx="0" cy="425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Line 18"/>
            <p:cNvSpPr>
              <a:spLocks noChangeShapeType="1"/>
            </p:cNvSpPr>
            <p:nvPr/>
          </p:nvSpPr>
          <p:spPr bwMode="auto">
            <a:xfrm>
              <a:off x="5799262" y="353464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0" name="Line 19"/>
            <p:cNvSpPr>
              <a:spLocks noChangeShapeType="1"/>
            </p:cNvSpPr>
            <p:nvPr/>
          </p:nvSpPr>
          <p:spPr bwMode="auto">
            <a:xfrm>
              <a:off x="5799262" y="380610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1" name="Line 20"/>
            <p:cNvSpPr>
              <a:spLocks noChangeShapeType="1"/>
            </p:cNvSpPr>
            <p:nvPr/>
          </p:nvSpPr>
          <p:spPr bwMode="auto">
            <a:xfrm>
              <a:off x="5578600" y="353464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2" name="Line 21"/>
            <p:cNvSpPr>
              <a:spLocks noChangeShapeType="1"/>
            </p:cNvSpPr>
            <p:nvPr/>
          </p:nvSpPr>
          <p:spPr bwMode="auto">
            <a:xfrm>
              <a:off x="5578600" y="380610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3" name="Line 22"/>
            <p:cNvSpPr>
              <a:spLocks noChangeShapeType="1"/>
            </p:cNvSpPr>
            <p:nvPr/>
          </p:nvSpPr>
          <p:spPr bwMode="auto">
            <a:xfrm>
              <a:off x="5391275" y="3531465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4" name="Line 23"/>
            <p:cNvSpPr>
              <a:spLocks noChangeShapeType="1"/>
            </p:cNvSpPr>
            <p:nvPr/>
          </p:nvSpPr>
          <p:spPr bwMode="auto">
            <a:xfrm>
              <a:off x="5391275" y="3802928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5" name="Rectangle 24"/>
            <p:cNvSpPr>
              <a:spLocks noChangeArrowheads="1"/>
            </p:cNvSpPr>
            <p:nvPr/>
          </p:nvSpPr>
          <p:spPr bwMode="auto">
            <a:xfrm>
              <a:off x="6029450" y="3721965"/>
              <a:ext cx="1484312" cy="428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46" name="AutoShape 25"/>
            <p:cNvSpPr>
              <a:spLocks noChangeArrowheads="1"/>
            </p:cNvSpPr>
            <p:nvPr/>
          </p:nvSpPr>
          <p:spPr bwMode="auto">
            <a:xfrm rot="5400000">
              <a:off x="524793" y="3641797"/>
              <a:ext cx="333375" cy="214312"/>
            </a:xfrm>
            <a:prstGeom prst="flowChartMerg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47" name="Line 26"/>
            <p:cNvSpPr>
              <a:spLocks noChangeShapeType="1"/>
            </p:cNvSpPr>
            <p:nvPr/>
          </p:nvSpPr>
          <p:spPr bwMode="auto">
            <a:xfrm flipV="1">
              <a:off x="4449887" y="3280640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8" name="Line 27"/>
            <p:cNvSpPr>
              <a:spLocks noChangeShapeType="1"/>
            </p:cNvSpPr>
            <p:nvPr/>
          </p:nvSpPr>
          <p:spPr bwMode="auto">
            <a:xfrm>
              <a:off x="4526087" y="3293340"/>
              <a:ext cx="0" cy="17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9" name="AutoShape 28"/>
            <p:cNvSpPr>
              <a:spLocks noChangeArrowheads="1"/>
            </p:cNvSpPr>
            <p:nvPr/>
          </p:nvSpPr>
          <p:spPr bwMode="auto">
            <a:xfrm>
              <a:off x="4424487" y="3166340"/>
              <a:ext cx="139700" cy="152400"/>
            </a:xfrm>
            <a:prstGeom prst="flowChar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50" name="Line 29"/>
            <p:cNvSpPr>
              <a:spLocks noChangeShapeType="1"/>
            </p:cNvSpPr>
            <p:nvPr/>
          </p:nvSpPr>
          <p:spPr bwMode="auto">
            <a:xfrm flipV="1">
              <a:off x="4449887" y="292504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1" name="Line 30"/>
            <p:cNvSpPr>
              <a:spLocks noChangeShapeType="1"/>
            </p:cNvSpPr>
            <p:nvPr/>
          </p:nvSpPr>
          <p:spPr bwMode="auto">
            <a:xfrm flipV="1">
              <a:off x="4513387" y="2925040"/>
              <a:ext cx="0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2" name="Line 31"/>
            <p:cNvSpPr>
              <a:spLocks noChangeShapeType="1"/>
            </p:cNvSpPr>
            <p:nvPr/>
          </p:nvSpPr>
          <p:spPr bwMode="auto">
            <a:xfrm flipH="1">
              <a:off x="4373687" y="2925040"/>
              <a:ext cx="63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3" name="Line 32"/>
            <p:cNvSpPr>
              <a:spLocks noChangeShapeType="1"/>
            </p:cNvSpPr>
            <p:nvPr/>
          </p:nvSpPr>
          <p:spPr bwMode="auto">
            <a:xfrm flipV="1">
              <a:off x="4373687" y="248054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4" name="Line 33"/>
            <p:cNvSpPr>
              <a:spLocks noChangeShapeType="1"/>
            </p:cNvSpPr>
            <p:nvPr/>
          </p:nvSpPr>
          <p:spPr bwMode="auto">
            <a:xfrm>
              <a:off x="4373687" y="248054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5" name="Line 34"/>
            <p:cNvSpPr>
              <a:spLocks noChangeShapeType="1"/>
            </p:cNvSpPr>
            <p:nvPr/>
          </p:nvSpPr>
          <p:spPr bwMode="auto">
            <a:xfrm flipH="1">
              <a:off x="4526087" y="2925040"/>
              <a:ext cx="7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6" name="Line 35"/>
            <p:cNvSpPr>
              <a:spLocks noChangeShapeType="1"/>
            </p:cNvSpPr>
            <p:nvPr/>
          </p:nvSpPr>
          <p:spPr bwMode="auto">
            <a:xfrm flipV="1">
              <a:off x="4602287" y="248054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7" name="Text Box 36"/>
            <p:cNvSpPr txBox="1">
              <a:spLocks noChangeArrowheads="1"/>
            </p:cNvSpPr>
            <p:nvPr/>
          </p:nvSpPr>
          <p:spPr bwMode="auto">
            <a:xfrm>
              <a:off x="243012" y="2298843"/>
              <a:ext cx="4889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/>
                <a:t>EM</a:t>
              </a:r>
            </a:p>
          </p:txBody>
        </p:sp>
        <p:sp>
          <p:nvSpPr>
            <p:cNvPr id="258" name="Line 37"/>
            <p:cNvSpPr>
              <a:spLocks noChangeShapeType="1"/>
            </p:cNvSpPr>
            <p:nvPr/>
          </p:nvSpPr>
          <p:spPr bwMode="auto">
            <a:xfrm flipH="1" flipV="1">
              <a:off x="487487" y="2632940"/>
              <a:ext cx="203200" cy="1079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9" name="Rectangle 38"/>
            <p:cNvSpPr>
              <a:spLocks noChangeArrowheads="1"/>
            </p:cNvSpPr>
            <p:nvPr/>
          </p:nvSpPr>
          <p:spPr bwMode="auto">
            <a:xfrm>
              <a:off x="6367587" y="753340"/>
              <a:ext cx="1295400" cy="3683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60" name="Text Box 39"/>
            <p:cNvSpPr txBox="1">
              <a:spLocks noChangeArrowheads="1"/>
            </p:cNvSpPr>
            <p:nvPr/>
          </p:nvSpPr>
          <p:spPr bwMode="auto">
            <a:xfrm>
              <a:off x="6364412" y="740640"/>
              <a:ext cx="13525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>
                  <a:latin typeface="Arial Black" charset="0"/>
                </a:rPr>
                <a:t>IR LASER</a:t>
              </a:r>
            </a:p>
          </p:txBody>
        </p:sp>
        <p:sp>
          <p:nvSpPr>
            <p:cNvPr id="261" name="Rectangle 40"/>
            <p:cNvSpPr>
              <a:spLocks noChangeArrowheads="1"/>
            </p:cNvSpPr>
            <p:nvPr/>
          </p:nvSpPr>
          <p:spPr bwMode="auto">
            <a:xfrm>
              <a:off x="6367587" y="1350240"/>
              <a:ext cx="2260600" cy="431800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Nd-YAG LASER</a:t>
              </a:r>
            </a:p>
          </p:txBody>
        </p:sp>
        <p:sp>
          <p:nvSpPr>
            <p:cNvPr id="262" name="Rectangle 41"/>
            <p:cNvSpPr>
              <a:spLocks noChangeArrowheads="1"/>
            </p:cNvSpPr>
            <p:nvPr/>
          </p:nvSpPr>
          <p:spPr bwMode="auto">
            <a:xfrm>
              <a:off x="6367587" y="1947140"/>
              <a:ext cx="2260600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Dye LASER</a:t>
              </a:r>
              <a:endParaRPr lang="fr-FR">
                <a:latin typeface="Times" charset="0"/>
              </a:endParaRPr>
            </a:p>
          </p:txBody>
        </p:sp>
        <p:sp>
          <p:nvSpPr>
            <p:cNvPr id="263" name="Rectangle 42"/>
            <p:cNvSpPr>
              <a:spLocks noChangeArrowheads="1"/>
            </p:cNvSpPr>
            <p:nvPr/>
          </p:nvSpPr>
          <p:spPr bwMode="auto">
            <a:xfrm>
              <a:off x="7510587" y="3674340"/>
              <a:ext cx="42863" cy="1397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64" name="Rectangle 43"/>
            <p:cNvSpPr>
              <a:spLocks noChangeArrowheads="1"/>
            </p:cNvSpPr>
            <p:nvPr/>
          </p:nvSpPr>
          <p:spPr bwMode="auto">
            <a:xfrm>
              <a:off x="7548687" y="3712440"/>
              <a:ext cx="6223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65" name="Rectangle 44"/>
            <p:cNvSpPr>
              <a:spLocks noChangeArrowheads="1"/>
            </p:cNvSpPr>
            <p:nvPr/>
          </p:nvSpPr>
          <p:spPr bwMode="auto">
            <a:xfrm>
              <a:off x="8170987" y="3509240"/>
              <a:ext cx="571500" cy="469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66" name="Text Box 45"/>
            <p:cNvSpPr txBox="1">
              <a:spLocks noChangeArrowheads="1"/>
            </p:cNvSpPr>
            <p:nvPr/>
          </p:nvSpPr>
          <p:spPr bwMode="auto">
            <a:xfrm>
              <a:off x="8112250" y="3544165"/>
              <a:ext cx="6238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>
                  <a:latin typeface="Arial Black" charset="0"/>
                </a:rPr>
                <a:t>25K</a:t>
              </a:r>
            </a:p>
          </p:txBody>
        </p:sp>
        <p:sp>
          <p:nvSpPr>
            <p:cNvPr id="267" name="Rectangle 46"/>
            <p:cNvSpPr>
              <a:spLocks noChangeArrowheads="1"/>
            </p:cNvSpPr>
            <p:nvPr/>
          </p:nvSpPr>
          <p:spPr bwMode="auto">
            <a:xfrm>
              <a:off x="5935787" y="5109440"/>
              <a:ext cx="114300" cy="635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GB">
                <a:latin typeface="Times" charset="0"/>
              </a:endParaRPr>
            </a:p>
          </p:txBody>
        </p:sp>
        <p:sp>
          <p:nvSpPr>
            <p:cNvPr id="268" name="Text Box 47"/>
            <p:cNvSpPr txBox="1">
              <a:spLocks noChangeArrowheads="1"/>
            </p:cNvSpPr>
            <p:nvPr/>
          </p:nvSpPr>
          <p:spPr bwMode="auto">
            <a:xfrm>
              <a:off x="2598862" y="1932853"/>
              <a:ext cx="2038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 b="1"/>
                <a:t>échantillon de Kr</a:t>
              </a:r>
              <a:endParaRPr lang="fr-FR" sz="1800" b="1"/>
            </a:p>
          </p:txBody>
        </p:sp>
        <p:sp>
          <p:nvSpPr>
            <p:cNvPr id="269" name="Line 48"/>
            <p:cNvSpPr>
              <a:spLocks noChangeShapeType="1"/>
            </p:cNvSpPr>
            <p:nvPr/>
          </p:nvSpPr>
          <p:spPr bwMode="auto">
            <a:xfrm>
              <a:off x="3827587" y="2290040"/>
              <a:ext cx="64770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0" name="Line 49"/>
            <p:cNvSpPr>
              <a:spLocks noChangeShapeType="1"/>
            </p:cNvSpPr>
            <p:nvPr/>
          </p:nvSpPr>
          <p:spPr bwMode="auto">
            <a:xfrm>
              <a:off x="7002587" y="3394940"/>
              <a:ext cx="116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1" name="Line 50"/>
            <p:cNvSpPr>
              <a:spLocks noChangeShapeType="1"/>
            </p:cNvSpPr>
            <p:nvPr/>
          </p:nvSpPr>
          <p:spPr bwMode="auto">
            <a:xfrm>
              <a:off x="7018462" y="4052165"/>
              <a:ext cx="1152525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2" name="Line 51"/>
            <p:cNvSpPr>
              <a:spLocks noChangeShapeType="1"/>
            </p:cNvSpPr>
            <p:nvPr/>
          </p:nvSpPr>
          <p:spPr bwMode="auto">
            <a:xfrm>
              <a:off x="8170987" y="339494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3" name="Line 52"/>
            <p:cNvSpPr>
              <a:spLocks noChangeShapeType="1"/>
            </p:cNvSpPr>
            <p:nvPr/>
          </p:nvSpPr>
          <p:spPr bwMode="auto">
            <a:xfrm flipV="1">
              <a:off x="8170987" y="380134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4" name="Text Box 53"/>
            <p:cNvSpPr txBox="1">
              <a:spLocks noChangeArrowheads="1"/>
            </p:cNvSpPr>
            <p:nvPr/>
          </p:nvSpPr>
          <p:spPr bwMode="auto">
            <a:xfrm>
              <a:off x="6593012" y="4344265"/>
              <a:ext cx="8509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source</a:t>
              </a:r>
              <a:endParaRPr lang="fr-FR" sz="1600">
                <a:latin typeface="Arial Black" charset="0"/>
              </a:endParaRPr>
            </a:p>
          </p:txBody>
        </p:sp>
        <p:sp>
          <p:nvSpPr>
            <p:cNvPr id="275" name="Line 54"/>
            <p:cNvSpPr>
              <a:spLocks noChangeShapeType="1"/>
            </p:cNvSpPr>
            <p:nvPr/>
          </p:nvSpPr>
          <p:spPr bwMode="auto">
            <a:xfrm>
              <a:off x="5757987" y="3915640"/>
              <a:ext cx="85090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6" name="Line 55"/>
            <p:cNvSpPr>
              <a:spLocks noChangeShapeType="1"/>
            </p:cNvSpPr>
            <p:nvPr/>
          </p:nvSpPr>
          <p:spPr bwMode="auto">
            <a:xfrm flipV="1">
              <a:off x="6037387" y="2950440"/>
              <a:ext cx="1511300" cy="812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7" name="Text Box 56"/>
            <p:cNvSpPr txBox="1">
              <a:spLocks noChangeArrowheads="1"/>
            </p:cNvSpPr>
            <p:nvPr/>
          </p:nvSpPr>
          <p:spPr bwMode="auto">
            <a:xfrm>
              <a:off x="7513762" y="2642465"/>
              <a:ext cx="12334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 b="1"/>
                <a:t>Piège froid</a:t>
              </a:r>
              <a:endParaRPr lang="fr-FR" sz="1600" b="1"/>
            </a:p>
          </p:txBody>
        </p:sp>
        <p:sp>
          <p:nvSpPr>
            <p:cNvPr id="278" name="Rectangle 57"/>
            <p:cNvSpPr>
              <a:spLocks noChangeArrowheads="1"/>
            </p:cNvSpPr>
            <p:nvPr/>
          </p:nvSpPr>
          <p:spPr bwMode="auto">
            <a:xfrm>
              <a:off x="1147887" y="4576040"/>
              <a:ext cx="1155700" cy="5461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79" name="Text Box 58"/>
            <p:cNvSpPr txBox="1">
              <a:spLocks noChangeArrowheads="1"/>
            </p:cNvSpPr>
            <p:nvPr/>
          </p:nvSpPr>
          <p:spPr bwMode="auto">
            <a:xfrm>
              <a:off x="5053137" y="5487265"/>
              <a:ext cx="13700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/>
                <a:t>Photo-diode</a:t>
              </a:r>
            </a:p>
          </p:txBody>
        </p:sp>
        <p:sp>
          <p:nvSpPr>
            <p:cNvPr id="280" name="Line 59"/>
            <p:cNvSpPr>
              <a:spLocks noChangeShapeType="1"/>
            </p:cNvSpPr>
            <p:nvPr/>
          </p:nvSpPr>
          <p:spPr bwMode="auto">
            <a:xfrm flipV="1">
              <a:off x="5821487" y="5249140"/>
              <a:ext cx="1270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1" name="Text Box 60"/>
            <p:cNvSpPr txBox="1">
              <a:spLocks noChangeArrowheads="1"/>
            </p:cNvSpPr>
            <p:nvPr/>
          </p:nvSpPr>
          <p:spPr bwMode="auto">
            <a:xfrm>
              <a:off x="1100262" y="5207865"/>
              <a:ext cx="14144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oscilloscope</a:t>
              </a:r>
              <a:endParaRPr lang="fr-FR" sz="1600"/>
            </a:p>
          </p:txBody>
        </p:sp>
        <p:sp>
          <p:nvSpPr>
            <p:cNvPr id="282" name="Rectangle 61"/>
            <p:cNvSpPr>
              <a:spLocks noChangeArrowheads="1"/>
            </p:cNvSpPr>
            <p:nvPr/>
          </p:nvSpPr>
          <p:spPr bwMode="auto">
            <a:xfrm>
              <a:off x="7996362" y="497926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283" name="Freeform 62"/>
            <p:cNvSpPr>
              <a:spLocks/>
            </p:cNvSpPr>
            <p:nvPr/>
          </p:nvSpPr>
          <p:spPr bwMode="auto">
            <a:xfrm>
              <a:off x="525587" y="3028228"/>
              <a:ext cx="6405563" cy="1450975"/>
            </a:xfrm>
            <a:custGeom>
              <a:avLst/>
              <a:gdLst>
                <a:gd name="T0" fmla="*/ 2147483647 w 3987"/>
                <a:gd name="T1" fmla="*/ 2147483647 h 914"/>
                <a:gd name="T2" fmla="*/ 2147483647 w 3987"/>
                <a:gd name="T3" fmla="*/ 2147483647 h 914"/>
                <a:gd name="T4" fmla="*/ 2147483647 w 3987"/>
                <a:gd name="T5" fmla="*/ 2147483647 h 914"/>
                <a:gd name="T6" fmla="*/ 2147483647 w 3987"/>
                <a:gd name="T7" fmla="*/ 2147483647 h 914"/>
                <a:gd name="T8" fmla="*/ 2147483647 w 3987"/>
                <a:gd name="T9" fmla="*/ 2147483647 h 914"/>
                <a:gd name="T10" fmla="*/ 2147483647 w 3987"/>
                <a:gd name="T11" fmla="*/ 2147483647 h 914"/>
                <a:gd name="T12" fmla="*/ 2147483647 w 3987"/>
                <a:gd name="T13" fmla="*/ 0 h 914"/>
                <a:gd name="T14" fmla="*/ 2147483647 w 3987"/>
                <a:gd name="T15" fmla="*/ 0 h 914"/>
                <a:gd name="T16" fmla="*/ 2147483647 w 3987"/>
                <a:gd name="T17" fmla="*/ 2147483647 h 914"/>
                <a:gd name="T18" fmla="*/ 2147483647 w 3987"/>
                <a:gd name="T19" fmla="*/ 2147483647 h 914"/>
                <a:gd name="T20" fmla="*/ 2147483647 w 3987"/>
                <a:gd name="T21" fmla="*/ 2147483647 h 914"/>
                <a:gd name="T22" fmla="*/ 2147483647 w 3987"/>
                <a:gd name="T23" fmla="*/ 2147483647 h 914"/>
                <a:gd name="T24" fmla="*/ 2147483647 w 3987"/>
                <a:gd name="T25" fmla="*/ 2147483647 h 914"/>
                <a:gd name="T26" fmla="*/ 2147483647 w 3987"/>
                <a:gd name="T27" fmla="*/ 2147483647 h 914"/>
                <a:gd name="T28" fmla="*/ 2147483647 w 3987"/>
                <a:gd name="T29" fmla="*/ 2147483647 h 914"/>
                <a:gd name="T30" fmla="*/ 2147483647 w 3987"/>
                <a:gd name="T31" fmla="*/ 2147483647 h 914"/>
                <a:gd name="T32" fmla="*/ 2147483647 w 3987"/>
                <a:gd name="T33" fmla="*/ 2147483647 h 914"/>
                <a:gd name="T34" fmla="*/ 2147483647 w 3987"/>
                <a:gd name="T35" fmla="*/ 2147483647 h 914"/>
                <a:gd name="T36" fmla="*/ 2147483647 w 3987"/>
                <a:gd name="T37" fmla="*/ 2147483647 h 914"/>
                <a:gd name="T38" fmla="*/ 2147483647 w 3987"/>
                <a:gd name="T39" fmla="*/ 2147483647 h 914"/>
                <a:gd name="T40" fmla="*/ 2147483647 w 3987"/>
                <a:gd name="T41" fmla="*/ 2147483647 h 914"/>
                <a:gd name="T42" fmla="*/ 0 w 3987"/>
                <a:gd name="T43" fmla="*/ 2147483647 h 914"/>
                <a:gd name="T44" fmla="*/ 0 w 3987"/>
                <a:gd name="T45" fmla="*/ 2147483647 h 914"/>
                <a:gd name="T46" fmla="*/ 2147483647 w 3987"/>
                <a:gd name="T47" fmla="*/ 2147483647 h 914"/>
                <a:gd name="T48" fmla="*/ 2147483647 w 3987"/>
                <a:gd name="T49" fmla="*/ 2147483647 h 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87"/>
                <a:gd name="T76" fmla="*/ 0 h 914"/>
                <a:gd name="T77" fmla="*/ 3987 w 3987"/>
                <a:gd name="T78" fmla="*/ 914 h 9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87" h="914">
                  <a:moveTo>
                    <a:pt x="187" y="294"/>
                  </a:moveTo>
                  <a:lnTo>
                    <a:pt x="2473" y="294"/>
                  </a:lnTo>
                  <a:lnTo>
                    <a:pt x="2473" y="187"/>
                  </a:lnTo>
                  <a:lnTo>
                    <a:pt x="2513" y="180"/>
                  </a:lnTo>
                  <a:lnTo>
                    <a:pt x="2500" y="294"/>
                  </a:lnTo>
                  <a:lnTo>
                    <a:pt x="2927" y="294"/>
                  </a:lnTo>
                  <a:lnTo>
                    <a:pt x="3220" y="0"/>
                  </a:lnTo>
                  <a:lnTo>
                    <a:pt x="3527" y="0"/>
                  </a:lnTo>
                  <a:lnTo>
                    <a:pt x="3527" y="294"/>
                  </a:lnTo>
                  <a:lnTo>
                    <a:pt x="3987" y="294"/>
                  </a:lnTo>
                  <a:lnTo>
                    <a:pt x="3987" y="374"/>
                  </a:lnTo>
                  <a:lnTo>
                    <a:pt x="3407" y="374"/>
                  </a:lnTo>
                  <a:lnTo>
                    <a:pt x="3407" y="527"/>
                  </a:lnTo>
                  <a:lnTo>
                    <a:pt x="3987" y="527"/>
                  </a:lnTo>
                  <a:lnTo>
                    <a:pt x="3987" y="594"/>
                  </a:lnTo>
                  <a:lnTo>
                    <a:pt x="3547" y="594"/>
                  </a:lnTo>
                  <a:lnTo>
                    <a:pt x="3547" y="914"/>
                  </a:lnTo>
                  <a:lnTo>
                    <a:pt x="3220" y="914"/>
                  </a:lnTo>
                  <a:lnTo>
                    <a:pt x="2933" y="627"/>
                  </a:lnTo>
                  <a:lnTo>
                    <a:pt x="180" y="627"/>
                  </a:lnTo>
                  <a:lnTo>
                    <a:pt x="180" y="807"/>
                  </a:lnTo>
                  <a:lnTo>
                    <a:pt x="0" y="807"/>
                  </a:lnTo>
                  <a:lnTo>
                    <a:pt x="0" y="94"/>
                  </a:lnTo>
                  <a:lnTo>
                    <a:pt x="193" y="94"/>
                  </a:lnTo>
                  <a:lnTo>
                    <a:pt x="187" y="294"/>
                  </a:lnTo>
                  <a:close/>
                </a:path>
              </a:pathLst>
            </a:custGeom>
            <a:solidFill>
              <a:srgbClr val="66FF66">
                <a:alpha val="20000"/>
              </a:srgbClr>
            </a:solidFill>
            <a:ln w="9525">
              <a:solidFill>
                <a:srgbClr val="00FF80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4" name="Freeform 63"/>
            <p:cNvSpPr>
              <a:spLocks/>
            </p:cNvSpPr>
            <p:nvPr/>
          </p:nvSpPr>
          <p:spPr bwMode="auto">
            <a:xfrm>
              <a:off x="4373687" y="2474190"/>
              <a:ext cx="228600" cy="698500"/>
            </a:xfrm>
            <a:custGeom>
              <a:avLst/>
              <a:gdLst>
                <a:gd name="T0" fmla="*/ 2147483647 w 144"/>
                <a:gd name="T1" fmla="*/ 2147483647 h 440"/>
                <a:gd name="T2" fmla="*/ 2147483647 w 144"/>
                <a:gd name="T3" fmla="*/ 2147483647 h 440"/>
                <a:gd name="T4" fmla="*/ 0 w 144"/>
                <a:gd name="T5" fmla="*/ 2147483647 h 440"/>
                <a:gd name="T6" fmla="*/ 0 w 144"/>
                <a:gd name="T7" fmla="*/ 0 h 440"/>
                <a:gd name="T8" fmla="*/ 2147483647 w 144"/>
                <a:gd name="T9" fmla="*/ 2147483647 h 440"/>
                <a:gd name="T10" fmla="*/ 2147483647 w 144"/>
                <a:gd name="T11" fmla="*/ 2147483647 h 440"/>
                <a:gd name="T12" fmla="*/ 2147483647 w 144"/>
                <a:gd name="T13" fmla="*/ 2147483647 h 440"/>
                <a:gd name="T14" fmla="*/ 2147483647 w 144"/>
                <a:gd name="T15" fmla="*/ 2147483647 h 440"/>
                <a:gd name="T16" fmla="*/ 2147483647 w 144"/>
                <a:gd name="T17" fmla="*/ 214748364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440"/>
                <a:gd name="T29" fmla="*/ 144 w 144"/>
                <a:gd name="T30" fmla="*/ 440 h 4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440">
                  <a:moveTo>
                    <a:pt x="52" y="436"/>
                  </a:moveTo>
                  <a:lnTo>
                    <a:pt x="52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44" y="284"/>
                  </a:lnTo>
                  <a:lnTo>
                    <a:pt x="88" y="284"/>
                  </a:lnTo>
                  <a:lnTo>
                    <a:pt x="88" y="440"/>
                  </a:lnTo>
                  <a:lnTo>
                    <a:pt x="52" y="436"/>
                  </a:lnTo>
                  <a:close/>
                </a:path>
              </a:pathLst>
            </a:custGeom>
            <a:solidFill>
              <a:srgbClr val="00FF80">
                <a:alpha val="2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5" name="Freeform 64"/>
            <p:cNvSpPr>
              <a:spLocks/>
            </p:cNvSpPr>
            <p:nvPr/>
          </p:nvSpPr>
          <p:spPr bwMode="auto">
            <a:xfrm>
              <a:off x="335087" y="3750540"/>
              <a:ext cx="244475" cy="1588"/>
            </a:xfrm>
            <a:custGeom>
              <a:avLst/>
              <a:gdLst>
                <a:gd name="T0" fmla="*/ 2147483647 w 154"/>
                <a:gd name="T1" fmla="*/ 0 h 1"/>
                <a:gd name="T2" fmla="*/ 2147483647 w 154"/>
                <a:gd name="T3" fmla="*/ 0 h 1"/>
                <a:gd name="T4" fmla="*/ 2147483647 w 154"/>
                <a:gd name="T5" fmla="*/ 0 h 1"/>
                <a:gd name="T6" fmla="*/ 2147483647 w 15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"/>
                <a:gd name="T14" fmla="*/ 154 w 15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">
                  <a:moveTo>
                    <a:pt x="148" y="0"/>
                  </a:moveTo>
                  <a:cubicBezTo>
                    <a:pt x="142" y="0"/>
                    <a:pt x="32" y="0"/>
                    <a:pt x="16" y="0"/>
                  </a:cubicBezTo>
                  <a:cubicBezTo>
                    <a:pt x="0" y="0"/>
                    <a:pt x="28" y="0"/>
                    <a:pt x="52" y="0"/>
                  </a:cubicBezTo>
                  <a:cubicBezTo>
                    <a:pt x="76" y="0"/>
                    <a:pt x="154" y="0"/>
                    <a:pt x="148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6" name="Freeform 65"/>
            <p:cNvSpPr>
              <a:spLocks/>
            </p:cNvSpPr>
            <p:nvPr/>
          </p:nvSpPr>
          <p:spPr bwMode="auto">
            <a:xfrm>
              <a:off x="179512" y="3737840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7" name="Oval 66"/>
            <p:cNvSpPr>
              <a:spLocks noChangeArrowheads="1"/>
            </p:cNvSpPr>
            <p:nvPr/>
          </p:nvSpPr>
          <p:spPr bwMode="auto">
            <a:xfrm rot="16200000">
              <a:off x="5948487" y="3725140"/>
              <a:ext cx="152400" cy="63500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89" name="Text Box 76"/>
            <p:cNvSpPr txBox="1">
              <a:spLocks noChangeArrowheads="1"/>
            </p:cNvSpPr>
            <p:nvPr/>
          </p:nvSpPr>
          <p:spPr bwMode="auto">
            <a:xfrm>
              <a:off x="3941887" y="6021288"/>
              <a:ext cx="4114800" cy="338554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600" b="1" u="sng" baseline="0">
                  <a:solidFill>
                    <a:srgbClr val="01AF05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u="none" dirty="0" err="1" smtClean="0"/>
                <a:t>Quelques</a:t>
              </a:r>
              <a:r>
                <a:rPr lang="en-US" u="none" dirty="0" smtClean="0"/>
                <a:t> % </a:t>
              </a:r>
              <a:r>
                <a:rPr lang="en-US" u="none" dirty="0"/>
                <a:t>du Kr </a:t>
              </a:r>
              <a:r>
                <a:rPr lang="en-US" u="none" dirty="0" err="1"/>
                <a:t>condensé</a:t>
              </a:r>
              <a:r>
                <a:rPr lang="en-US" u="none" dirty="0"/>
                <a:t> sur le </a:t>
              </a:r>
              <a:r>
                <a:rPr lang="en-US" u="none" dirty="0" err="1"/>
                <a:t>piège</a:t>
              </a:r>
              <a:r>
                <a:rPr lang="en-US" u="none" dirty="0"/>
                <a:t> </a:t>
              </a:r>
              <a:r>
                <a:rPr lang="en-US" u="none" dirty="0" err="1"/>
                <a:t>froid</a:t>
              </a:r>
              <a:endParaRPr lang="en-US" u="none" dirty="0"/>
            </a:p>
          </p:txBody>
        </p:sp>
      </p:grpSp>
      <p:sp>
        <p:nvSpPr>
          <p:cNvPr id="75" name="Rectangle 74"/>
          <p:cNvSpPr/>
          <p:nvPr/>
        </p:nvSpPr>
        <p:spPr>
          <a:xfrm>
            <a:off x="-21866" y="-27384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9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11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Rectangle 9"/>
          <p:cNvSpPr>
            <a:spLocks noChangeArrowheads="1"/>
          </p:cNvSpPr>
          <p:nvPr/>
        </p:nvSpPr>
        <p:spPr bwMode="auto">
          <a:xfrm>
            <a:off x="2274094" y="54934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>
              <a:latin typeface="Times" charset="0"/>
            </a:endParaRPr>
          </a:p>
        </p:txBody>
      </p:sp>
      <p:sp>
        <p:nvSpPr>
          <p:cNvPr id="289" name="Text Box 76"/>
          <p:cNvSpPr txBox="1">
            <a:spLocks noChangeArrowheads="1"/>
          </p:cNvSpPr>
          <p:nvPr/>
        </p:nvSpPr>
        <p:spPr bwMode="auto">
          <a:xfrm>
            <a:off x="4050506" y="602584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u="none" dirty="0" err="1" smtClean="0"/>
              <a:t>Chauffage</a:t>
            </a:r>
            <a:r>
              <a:rPr lang="en-US" u="none" dirty="0" smtClean="0"/>
              <a:t> par un pulse laser IR du </a:t>
            </a:r>
            <a:r>
              <a:rPr lang="en-US" u="none" dirty="0" err="1" smtClean="0"/>
              <a:t>piège</a:t>
            </a:r>
            <a:r>
              <a:rPr lang="en-US" u="none" dirty="0" smtClean="0"/>
              <a:t> </a:t>
            </a:r>
            <a:r>
              <a:rPr lang="en-US" u="none" dirty="0" err="1" smtClean="0"/>
              <a:t>froid</a:t>
            </a:r>
            <a:endParaRPr lang="en-US" u="none" dirty="0"/>
          </a:p>
        </p:txBody>
      </p:sp>
      <p:grpSp>
        <p:nvGrpSpPr>
          <p:cNvPr id="2" name="Groupe 1"/>
          <p:cNvGrpSpPr/>
          <p:nvPr/>
        </p:nvGrpSpPr>
        <p:grpSpPr>
          <a:xfrm>
            <a:off x="298175" y="745200"/>
            <a:ext cx="8562540" cy="5083175"/>
            <a:chOff x="229698" y="745200"/>
            <a:chExt cx="8562540" cy="5083175"/>
          </a:xfrm>
        </p:grpSpPr>
        <p:sp>
          <p:nvSpPr>
            <p:cNvPr id="137" name="Freeform 65"/>
            <p:cNvSpPr>
              <a:spLocks/>
            </p:cNvSpPr>
            <p:nvPr/>
          </p:nvSpPr>
          <p:spPr bwMode="auto">
            <a:xfrm>
              <a:off x="229698" y="3742155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3" name="Groupe 2"/>
            <p:cNvGrpSpPr/>
            <p:nvPr/>
          </p:nvGrpSpPr>
          <p:grpSpPr>
            <a:xfrm>
              <a:off x="288000" y="745200"/>
              <a:ext cx="8504238" cy="5083175"/>
              <a:chOff x="339725" y="304800"/>
              <a:chExt cx="8504238" cy="5083175"/>
            </a:xfrm>
          </p:grpSpPr>
          <p:sp>
            <p:nvSpPr>
              <p:cNvPr id="76" name="Freeform 2"/>
              <p:cNvSpPr>
                <a:spLocks/>
              </p:cNvSpPr>
              <p:nvPr/>
            </p:nvSpPr>
            <p:spPr bwMode="auto">
              <a:xfrm>
                <a:off x="5432425" y="3895725"/>
                <a:ext cx="523875" cy="457200"/>
              </a:xfrm>
              <a:custGeom>
                <a:avLst/>
                <a:gdLst>
                  <a:gd name="T0" fmla="*/ 2147483647 w 330"/>
                  <a:gd name="T1" fmla="*/ 0 h 290"/>
                  <a:gd name="T2" fmla="*/ 2147483647 w 330"/>
                  <a:gd name="T3" fmla="*/ 2147483647 h 290"/>
                  <a:gd name="T4" fmla="*/ 2147483647 w 330"/>
                  <a:gd name="T5" fmla="*/ 2147483647 h 290"/>
                  <a:gd name="T6" fmla="*/ 2147483647 w 330"/>
                  <a:gd name="T7" fmla="*/ 2147483647 h 290"/>
                  <a:gd name="T8" fmla="*/ 2147483647 w 330"/>
                  <a:gd name="T9" fmla="*/ 2147483647 h 290"/>
                  <a:gd name="T10" fmla="*/ 0 w 330"/>
                  <a:gd name="T11" fmla="*/ 2147483647 h 290"/>
                  <a:gd name="T12" fmla="*/ 2147483647 w 330"/>
                  <a:gd name="T13" fmla="*/ 0 h 2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0"/>
                  <a:gd name="T22" fmla="*/ 0 h 290"/>
                  <a:gd name="T23" fmla="*/ 330 w 330"/>
                  <a:gd name="T24" fmla="*/ 290 h 29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0" h="290">
                    <a:moveTo>
                      <a:pt x="100" y="0"/>
                    </a:moveTo>
                    <a:lnTo>
                      <a:pt x="194" y="98"/>
                    </a:lnTo>
                    <a:lnTo>
                      <a:pt x="330" y="100"/>
                    </a:lnTo>
                    <a:lnTo>
                      <a:pt x="330" y="290"/>
                    </a:lnTo>
                    <a:lnTo>
                      <a:pt x="192" y="290"/>
                    </a:lnTo>
                    <a:lnTo>
                      <a:pt x="0" y="98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7" name="Freeform 3"/>
              <p:cNvSpPr>
                <a:spLocks/>
              </p:cNvSpPr>
              <p:nvPr/>
            </p:nvSpPr>
            <p:spPr bwMode="auto">
              <a:xfrm>
                <a:off x="6165850" y="3413125"/>
                <a:ext cx="949325" cy="933450"/>
              </a:xfrm>
              <a:custGeom>
                <a:avLst/>
                <a:gdLst>
                  <a:gd name="T0" fmla="*/ 0 w 598"/>
                  <a:gd name="T1" fmla="*/ 2147483647 h 592"/>
                  <a:gd name="T2" fmla="*/ 0 w 598"/>
                  <a:gd name="T3" fmla="*/ 2147483647 h 592"/>
                  <a:gd name="T4" fmla="*/ 2147483647 w 598"/>
                  <a:gd name="T5" fmla="*/ 2147483647 h 592"/>
                  <a:gd name="T6" fmla="*/ 2147483647 w 598"/>
                  <a:gd name="T7" fmla="*/ 2147483647 h 592"/>
                  <a:gd name="T8" fmla="*/ 2147483647 w 598"/>
                  <a:gd name="T9" fmla="*/ 2147483647 h 592"/>
                  <a:gd name="T10" fmla="*/ 2147483647 w 598"/>
                  <a:gd name="T11" fmla="*/ 0 h 592"/>
                  <a:gd name="T12" fmla="*/ 2147483647 w 598"/>
                  <a:gd name="T13" fmla="*/ 2147483647 h 592"/>
                  <a:gd name="T14" fmla="*/ 2147483647 w 598"/>
                  <a:gd name="T15" fmla="*/ 2147483647 h 592"/>
                  <a:gd name="T16" fmla="*/ 2147483647 w 598"/>
                  <a:gd name="T17" fmla="*/ 2147483647 h 592"/>
                  <a:gd name="T18" fmla="*/ 2147483647 w 598"/>
                  <a:gd name="T19" fmla="*/ 2147483647 h 592"/>
                  <a:gd name="T20" fmla="*/ 0 w 598"/>
                  <a:gd name="T21" fmla="*/ 2147483647 h 5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98"/>
                  <a:gd name="T34" fmla="*/ 0 h 592"/>
                  <a:gd name="T35" fmla="*/ 598 w 598"/>
                  <a:gd name="T36" fmla="*/ 592 h 5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98" h="592">
                    <a:moveTo>
                      <a:pt x="0" y="404"/>
                    </a:moveTo>
                    <a:lnTo>
                      <a:pt x="0" y="592"/>
                    </a:lnTo>
                    <a:lnTo>
                      <a:pt x="156" y="592"/>
                    </a:lnTo>
                    <a:lnTo>
                      <a:pt x="156" y="130"/>
                    </a:lnTo>
                    <a:lnTo>
                      <a:pt x="598" y="128"/>
                    </a:lnTo>
                    <a:lnTo>
                      <a:pt x="598" y="0"/>
                    </a:lnTo>
                    <a:lnTo>
                      <a:pt x="546" y="4"/>
                    </a:lnTo>
                    <a:lnTo>
                      <a:pt x="548" y="82"/>
                    </a:lnTo>
                    <a:lnTo>
                      <a:pt x="108" y="82"/>
                    </a:lnTo>
                    <a:lnTo>
                      <a:pt x="108" y="402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solidFill>
                  <a:schemeClr val="tx1">
                    <a:alpha val="98038"/>
                  </a:schemeClr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8" name="Freeform 4"/>
              <p:cNvSpPr>
                <a:spLocks/>
              </p:cNvSpPr>
              <p:nvPr/>
            </p:nvSpPr>
            <p:spPr bwMode="auto">
              <a:xfrm>
                <a:off x="6159500" y="2273300"/>
                <a:ext cx="939800" cy="927100"/>
              </a:xfrm>
              <a:custGeom>
                <a:avLst/>
                <a:gdLst>
                  <a:gd name="T0" fmla="*/ 0 w 592"/>
                  <a:gd name="T1" fmla="*/ 0 h 584"/>
                  <a:gd name="T2" fmla="*/ 2147483647 w 592"/>
                  <a:gd name="T3" fmla="*/ 0 h 584"/>
                  <a:gd name="T4" fmla="*/ 2147483647 w 592"/>
                  <a:gd name="T5" fmla="*/ 2147483647 h 584"/>
                  <a:gd name="T6" fmla="*/ 2147483647 w 592"/>
                  <a:gd name="T7" fmla="*/ 2147483647 h 584"/>
                  <a:gd name="T8" fmla="*/ 2147483647 w 592"/>
                  <a:gd name="T9" fmla="*/ 2147483647 h 584"/>
                  <a:gd name="T10" fmla="*/ 2147483647 w 592"/>
                  <a:gd name="T11" fmla="*/ 2147483647 h 584"/>
                  <a:gd name="T12" fmla="*/ 2147483647 w 592"/>
                  <a:gd name="T13" fmla="*/ 2147483647 h 584"/>
                  <a:gd name="T14" fmla="*/ 2147483647 w 592"/>
                  <a:gd name="T15" fmla="*/ 2147483647 h 584"/>
                  <a:gd name="T16" fmla="*/ 2147483647 w 592"/>
                  <a:gd name="T17" fmla="*/ 2147483647 h 584"/>
                  <a:gd name="T18" fmla="*/ 0 w 592"/>
                  <a:gd name="T19" fmla="*/ 2147483647 h 584"/>
                  <a:gd name="T20" fmla="*/ 0 w 592"/>
                  <a:gd name="T21" fmla="*/ 0 h 5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92"/>
                  <a:gd name="T34" fmla="*/ 0 h 584"/>
                  <a:gd name="T35" fmla="*/ 592 w 592"/>
                  <a:gd name="T36" fmla="*/ 584 h 5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92" h="584">
                    <a:moveTo>
                      <a:pt x="0" y="0"/>
                    </a:moveTo>
                    <a:lnTo>
                      <a:pt x="144" y="0"/>
                    </a:lnTo>
                    <a:lnTo>
                      <a:pt x="144" y="432"/>
                    </a:lnTo>
                    <a:lnTo>
                      <a:pt x="592" y="432"/>
                    </a:lnTo>
                    <a:lnTo>
                      <a:pt x="592" y="584"/>
                    </a:lnTo>
                    <a:lnTo>
                      <a:pt x="552" y="584"/>
                    </a:lnTo>
                    <a:lnTo>
                      <a:pt x="552" y="486"/>
                    </a:lnTo>
                    <a:lnTo>
                      <a:pt x="94" y="486"/>
                    </a:lnTo>
                    <a:lnTo>
                      <a:pt x="96" y="192"/>
                    </a:lnTo>
                    <a:lnTo>
                      <a:pt x="0" y="1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9" name="Freeform 5"/>
              <p:cNvSpPr>
                <a:spLocks/>
              </p:cNvSpPr>
              <p:nvPr/>
            </p:nvSpPr>
            <p:spPr bwMode="auto">
              <a:xfrm>
                <a:off x="5473700" y="2286000"/>
                <a:ext cx="495300" cy="441325"/>
              </a:xfrm>
              <a:custGeom>
                <a:avLst/>
                <a:gdLst>
                  <a:gd name="T0" fmla="*/ 2147483647 w 312"/>
                  <a:gd name="T1" fmla="*/ 2147483647 h 278"/>
                  <a:gd name="T2" fmla="*/ 0 w 312"/>
                  <a:gd name="T3" fmla="*/ 2147483647 h 278"/>
                  <a:gd name="T4" fmla="*/ 2147483647 w 312"/>
                  <a:gd name="T5" fmla="*/ 0 h 278"/>
                  <a:gd name="T6" fmla="*/ 2147483647 w 312"/>
                  <a:gd name="T7" fmla="*/ 0 h 278"/>
                  <a:gd name="T8" fmla="*/ 2147483647 w 312"/>
                  <a:gd name="T9" fmla="*/ 2147483647 h 278"/>
                  <a:gd name="T10" fmla="*/ 2147483647 w 312"/>
                  <a:gd name="T11" fmla="*/ 2147483647 h 278"/>
                  <a:gd name="T12" fmla="*/ 2147483647 w 312"/>
                  <a:gd name="T13" fmla="*/ 2147483647 h 2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2"/>
                  <a:gd name="T22" fmla="*/ 0 h 278"/>
                  <a:gd name="T23" fmla="*/ 312 w 312"/>
                  <a:gd name="T24" fmla="*/ 278 h 2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2" h="278">
                    <a:moveTo>
                      <a:pt x="94" y="278"/>
                    </a:moveTo>
                    <a:lnTo>
                      <a:pt x="0" y="184"/>
                    </a:lnTo>
                    <a:lnTo>
                      <a:pt x="182" y="0"/>
                    </a:lnTo>
                    <a:lnTo>
                      <a:pt x="312" y="0"/>
                    </a:lnTo>
                    <a:lnTo>
                      <a:pt x="312" y="184"/>
                    </a:lnTo>
                    <a:lnTo>
                      <a:pt x="194" y="184"/>
                    </a:lnTo>
                    <a:lnTo>
                      <a:pt x="94" y="27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546100" y="2641600"/>
                <a:ext cx="4902200" cy="1333500"/>
              </a:xfrm>
              <a:custGeom>
                <a:avLst/>
                <a:gdLst>
                  <a:gd name="T0" fmla="*/ 2147483647 w 3088"/>
                  <a:gd name="T1" fmla="*/ 2147483647 h 840"/>
                  <a:gd name="T2" fmla="*/ 2147483647 w 3088"/>
                  <a:gd name="T3" fmla="*/ 2147483647 h 840"/>
                  <a:gd name="T4" fmla="*/ 2147483647 w 3088"/>
                  <a:gd name="T5" fmla="*/ 2147483647 h 840"/>
                  <a:gd name="T6" fmla="*/ 2147483647 w 3088"/>
                  <a:gd name="T7" fmla="*/ 2147483647 h 840"/>
                  <a:gd name="T8" fmla="*/ 2147483647 w 3088"/>
                  <a:gd name="T9" fmla="*/ 2147483647 h 840"/>
                  <a:gd name="T10" fmla="*/ 2147483647 w 3088"/>
                  <a:gd name="T11" fmla="*/ 2147483647 h 840"/>
                  <a:gd name="T12" fmla="*/ 2147483647 w 3088"/>
                  <a:gd name="T13" fmla="*/ 2147483647 h 840"/>
                  <a:gd name="T14" fmla="*/ 2147483647 w 3088"/>
                  <a:gd name="T15" fmla="*/ 2147483647 h 840"/>
                  <a:gd name="T16" fmla="*/ 2147483647 w 3088"/>
                  <a:gd name="T17" fmla="*/ 2147483647 h 840"/>
                  <a:gd name="T18" fmla="*/ 2147483647 w 3088"/>
                  <a:gd name="T19" fmla="*/ 2147483647 h 840"/>
                  <a:gd name="T20" fmla="*/ 2147483647 w 3088"/>
                  <a:gd name="T21" fmla="*/ 2147483647 h 840"/>
                  <a:gd name="T22" fmla="*/ 2147483647 w 3088"/>
                  <a:gd name="T23" fmla="*/ 2147483647 h 840"/>
                  <a:gd name="T24" fmla="*/ 2147483647 w 3088"/>
                  <a:gd name="T25" fmla="*/ 2147483647 h 840"/>
                  <a:gd name="T26" fmla="*/ 2147483647 w 3088"/>
                  <a:gd name="T27" fmla="*/ 2147483647 h 840"/>
                  <a:gd name="T28" fmla="*/ 0 w 3088"/>
                  <a:gd name="T29" fmla="*/ 2147483647 h 840"/>
                  <a:gd name="T30" fmla="*/ 0 w 3088"/>
                  <a:gd name="T31" fmla="*/ 0 h 840"/>
                  <a:gd name="T32" fmla="*/ 2147483647 w 3088"/>
                  <a:gd name="T33" fmla="*/ 2147483647 h 840"/>
                  <a:gd name="T34" fmla="*/ 2147483647 w 3088"/>
                  <a:gd name="T35" fmla="*/ 2147483647 h 840"/>
                  <a:gd name="T36" fmla="*/ 2147483647 w 3088"/>
                  <a:gd name="T37" fmla="*/ 2147483647 h 840"/>
                  <a:gd name="T38" fmla="*/ 2147483647 w 3088"/>
                  <a:gd name="T39" fmla="*/ 2147483647 h 8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088"/>
                  <a:gd name="T61" fmla="*/ 0 h 840"/>
                  <a:gd name="T62" fmla="*/ 3088 w 3088"/>
                  <a:gd name="T63" fmla="*/ 840 h 84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088" h="840">
                    <a:moveTo>
                      <a:pt x="2520" y="248"/>
                    </a:moveTo>
                    <a:cubicBezTo>
                      <a:pt x="2440" y="248"/>
                      <a:pt x="2360" y="248"/>
                      <a:pt x="2280" y="248"/>
                    </a:cubicBezTo>
                    <a:lnTo>
                      <a:pt x="256" y="248"/>
                    </a:lnTo>
                    <a:lnTo>
                      <a:pt x="256" y="56"/>
                    </a:lnTo>
                    <a:lnTo>
                      <a:pt x="48" y="56"/>
                    </a:lnTo>
                    <a:lnTo>
                      <a:pt x="48" y="784"/>
                    </a:lnTo>
                    <a:lnTo>
                      <a:pt x="240" y="784"/>
                    </a:lnTo>
                    <a:lnTo>
                      <a:pt x="240" y="600"/>
                    </a:lnTo>
                    <a:lnTo>
                      <a:pt x="2992" y="600"/>
                    </a:lnTo>
                    <a:lnTo>
                      <a:pt x="3088" y="696"/>
                    </a:lnTo>
                    <a:lnTo>
                      <a:pt x="2984" y="792"/>
                    </a:lnTo>
                    <a:lnTo>
                      <a:pt x="2840" y="648"/>
                    </a:lnTo>
                    <a:lnTo>
                      <a:pt x="288" y="648"/>
                    </a:lnTo>
                    <a:lnTo>
                      <a:pt x="288" y="840"/>
                    </a:lnTo>
                    <a:lnTo>
                      <a:pt x="0" y="832"/>
                    </a:lnTo>
                    <a:lnTo>
                      <a:pt x="0" y="0"/>
                    </a:lnTo>
                    <a:lnTo>
                      <a:pt x="304" y="8"/>
                    </a:lnTo>
                    <a:lnTo>
                      <a:pt x="304" y="200"/>
                    </a:lnTo>
                    <a:lnTo>
                      <a:pt x="2520" y="200"/>
                    </a:lnTo>
                    <a:lnTo>
                      <a:pt x="2520" y="24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1" name="Freeform 7"/>
              <p:cNvSpPr>
                <a:spLocks/>
              </p:cNvSpPr>
              <p:nvPr/>
            </p:nvSpPr>
            <p:spPr bwMode="auto">
              <a:xfrm>
                <a:off x="4622800" y="2730500"/>
                <a:ext cx="812800" cy="304800"/>
              </a:xfrm>
              <a:custGeom>
                <a:avLst/>
                <a:gdLst>
                  <a:gd name="T0" fmla="*/ 2147483647 w 512"/>
                  <a:gd name="T1" fmla="*/ 2147483647 h 192"/>
                  <a:gd name="T2" fmla="*/ 0 w 512"/>
                  <a:gd name="T3" fmla="*/ 2147483647 h 192"/>
                  <a:gd name="T4" fmla="*/ 0 w 512"/>
                  <a:gd name="T5" fmla="*/ 2147483647 h 192"/>
                  <a:gd name="T6" fmla="*/ 2147483647 w 512"/>
                  <a:gd name="T7" fmla="*/ 2147483647 h 192"/>
                  <a:gd name="T8" fmla="*/ 2147483647 w 512"/>
                  <a:gd name="T9" fmla="*/ 0 h 192"/>
                  <a:gd name="T10" fmla="*/ 2147483647 w 512"/>
                  <a:gd name="T11" fmla="*/ 2147483647 h 192"/>
                  <a:gd name="T12" fmla="*/ 2147483647 w 512"/>
                  <a:gd name="T13" fmla="*/ 2147483647 h 1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2"/>
                  <a:gd name="T22" fmla="*/ 0 h 192"/>
                  <a:gd name="T23" fmla="*/ 512 w 512"/>
                  <a:gd name="T24" fmla="*/ 192 h 1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2" h="192">
                    <a:moveTo>
                      <a:pt x="408" y="192"/>
                    </a:moveTo>
                    <a:lnTo>
                      <a:pt x="0" y="192"/>
                    </a:lnTo>
                    <a:lnTo>
                      <a:pt x="0" y="144"/>
                    </a:lnTo>
                    <a:lnTo>
                      <a:pt x="272" y="144"/>
                    </a:lnTo>
                    <a:lnTo>
                      <a:pt x="424" y="0"/>
                    </a:lnTo>
                    <a:lnTo>
                      <a:pt x="512" y="96"/>
                    </a:lnTo>
                    <a:lnTo>
                      <a:pt x="408" y="19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2" name="Line 8"/>
              <p:cNvSpPr>
                <a:spLocks noChangeShapeType="1"/>
              </p:cNvSpPr>
              <p:nvPr/>
            </p:nvSpPr>
            <p:spPr bwMode="auto">
              <a:xfrm>
                <a:off x="1003300" y="3670300"/>
                <a:ext cx="0" cy="304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3" name="Line 10"/>
              <p:cNvSpPr>
                <a:spLocks noChangeShapeType="1"/>
              </p:cNvSpPr>
              <p:nvPr/>
            </p:nvSpPr>
            <p:spPr bwMode="auto">
              <a:xfrm>
                <a:off x="927100" y="3594100"/>
                <a:ext cx="0" cy="304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4" name="Line 11"/>
              <p:cNvSpPr>
                <a:spLocks noChangeShapeType="1"/>
              </p:cNvSpPr>
              <p:nvPr/>
            </p:nvSpPr>
            <p:spPr bwMode="auto">
              <a:xfrm>
                <a:off x="5770563" y="2286000"/>
                <a:ext cx="1809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5" name="Line 12"/>
              <p:cNvSpPr>
                <a:spLocks noChangeShapeType="1"/>
              </p:cNvSpPr>
              <p:nvPr/>
            </p:nvSpPr>
            <p:spPr bwMode="auto">
              <a:xfrm>
                <a:off x="5969000" y="2286000"/>
                <a:ext cx="0" cy="279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6" name="Line 13"/>
              <p:cNvSpPr>
                <a:spLocks noChangeShapeType="1"/>
              </p:cNvSpPr>
              <p:nvPr/>
            </p:nvSpPr>
            <p:spPr bwMode="auto">
              <a:xfrm>
                <a:off x="6118225" y="3200400"/>
                <a:ext cx="9779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7" name="Line 14"/>
              <p:cNvSpPr>
                <a:spLocks noChangeShapeType="1"/>
              </p:cNvSpPr>
              <p:nvPr/>
            </p:nvSpPr>
            <p:spPr bwMode="auto">
              <a:xfrm>
                <a:off x="6121400" y="3416300"/>
                <a:ext cx="9874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8" name="Line 15"/>
              <p:cNvSpPr>
                <a:spLocks noChangeShapeType="1"/>
              </p:cNvSpPr>
              <p:nvPr/>
            </p:nvSpPr>
            <p:spPr bwMode="auto">
              <a:xfrm>
                <a:off x="7035800" y="3048000"/>
                <a:ext cx="0" cy="152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9" name="Line 16"/>
              <p:cNvSpPr>
                <a:spLocks noChangeShapeType="1"/>
              </p:cNvSpPr>
              <p:nvPr/>
            </p:nvSpPr>
            <p:spPr bwMode="auto">
              <a:xfrm>
                <a:off x="7099300" y="2959100"/>
                <a:ext cx="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0" name="Line 17"/>
              <p:cNvSpPr>
                <a:spLocks noChangeShapeType="1"/>
              </p:cNvSpPr>
              <p:nvPr/>
            </p:nvSpPr>
            <p:spPr bwMode="auto">
              <a:xfrm flipV="1">
                <a:off x="6116638" y="3100388"/>
                <a:ext cx="0" cy="4254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1" name="Line 18"/>
              <p:cNvSpPr>
                <a:spLocks noChangeShapeType="1"/>
              </p:cNvSpPr>
              <p:nvPr/>
            </p:nvSpPr>
            <p:spPr bwMode="auto">
              <a:xfrm>
                <a:off x="5895975" y="3098800"/>
                <a:ext cx="0" cy="1730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2" name="Line 19"/>
              <p:cNvSpPr>
                <a:spLocks noChangeShapeType="1"/>
              </p:cNvSpPr>
              <p:nvPr/>
            </p:nvSpPr>
            <p:spPr bwMode="auto">
              <a:xfrm>
                <a:off x="5895975" y="3370263"/>
                <a:ext cx="0" cy="1730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3" name="Line 20"/>
              <p:cNvSpPr>
                <a:spLocks noChangeShapeType="1"/>
              </p:cNvSpPr>
              <p:nvPr/>
            </p:nvSpPr>
            <p:spPr bwMode="auto">
              <a:xfrm>
                <a:off x="5675313" y="3098800"/>
                <a:ext cx="0" cy="1730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4" name="Line 21"/>
              <p:cNvSpPr>
                <a:spLocks noChangeShapeType="1"/>
              </p:cNvSpPr>
              <p:nvPr/>
            </p:nvSpPr>
            <p:spPr bwMode="auto">
              <a:xfrm>
                <a:off x="5675313" y="3370263"/>
                <a:ext cx="0" cy="1730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5" name="Line 22"/>
              <p:cNvSpPr>
                <a:spLocks noChangeShapeType="1"/>
              </p:cNvSpPr>
              <p:nvPr/>
            </p:nvSpPr>
            <p:spPr bwMode="auto">
              <a:xfrm>
                <a:off x="5487988" y="3095625"/>
                <a:ext cx="0" cy="1730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6" name="Line 23"/>
              <p:cNvSpPr>
                <a:spLocks noChangeShapeType="1"/>
              </p:cNvSpPr>
              <p:nvPr/>
            </p:nvSpPr>
            <p:spPr bwMode="auto">
              <a:xfrm>
                <a:off x="5487988" y="3367088"/>
                <a:ext cx="0" cy="1730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7" name="Rectangle 24"/>
              <p:cNvSpPr>
                <a:spLocks noChangeArrowheads="1"/>
              </p:cNvSpPr>
              <p:nvPr/>
            </p:nvSpPr>
            <p:spPr bwMode="auto">
              <a:xfrm>
                <a:off x="6126163" y="3286125"/>
                <a:ext cx="1484312" cy="42863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98" name="AutoShape 25"/>
              <p:cNvSpPr>
                <a:spLocks noChangeArrowheads="1"/>
              </p:cNvSpPr>
              <p:nvPr/>
            </p:nvSpPr>
            <p:spPr bwMode="auto">
              <a:xfrm rot="5400000">
                <a:off x="621506" y="3205957"/>
                <a:ext cx="333375" cy="214312"/>
              </a:xfrm>
              <a:prstGeom prst="flowChartMerg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99" name="Line 26"/>
              <p:cNvSpPr>
                <a:spLocks noChangeShapeType="1"/>
              </p:cNvSpPr>
              <p:nvPr/>
            </p:nvSpPr>
            <p:spPr bwMode="auto">
              <a:xfrm flipV="1">
                <a:off x="4546600" y="2844800"/>
                <a:ext cx="0" cy="1905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0" name="Line 27"/>
              <p:cNvSpPr>
                <a:spLocks noChangeShapeType="1"/>
              </p:cNvSpPr>
              <p:nvPr/>
            </p:nvSpPr>
            <p:spPr bwMode="auto">
              <a:xfrm>
                <a:off x="4622800" y="2857500"/>
                <a:ext cx="0" cy="177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1" name="AutoShape 28"/>
              <p:cNvSpPr>
                <a:spLocks noChangeArrowheads="1"/>
              </p:cNvSpPr>
              <p:nvPr/>
            </p:nvSpPr>
            <p:spPr bwMode="auto">
              <a:xfrm>
                <a:off x="4521200" y="2730500"/>
                <a:ext cx="139700" cy="152400"/>
              </a:xfrm>
              <a:prstGeom prst="flowChartOr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02" name="Line 29"/>
              <p:cNvSpPr>
                <a:spLocks noChangeShapeType="1"/>
              </p:cNvSpPr>
              <p:nvPr/>
            </p:nvSpPr>
            <p:spPr bwMode="auto">
              <a:xfrm flipV="1">
                <a:off x="4546600" y="2489200"/>
                <a:ext cx="0" cy="279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3" name="Line 30"/>
              <p:cNvSpPr>
                <a:spLocks noChangeShapeType="1"/>
              </p:cNvSpPr>
              <p:nvPr/>
            </p:nvSpPr>
            <p:spPr bwMode="auto">
              <a:xfrm flipV="1">
                <a:off x="4610100" y="2489200"/>
                <a:ext cx="0" cy="2667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" name="Line 31"/>
              <p:cNvSpPr>
                <a:spLocks noChangeShapeType="1"/>
              </p:cNvSpPr>
              <p:nvPr/>
            </p:nvSpPr>
            <p:spPr bwMode="auto">
              <a:xfrm flipH="1">
                <a:off x="4470400" y="2489200"/>
                <a:ext cx="635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5" name="Line 32"/>
              <p:cNvSpPr>
                <a:spLocks noChangeShapeType="1"/>
              </p:cNvSpPr>
              <p:nvPr/>
            </p:nvSpPr>
            <p:spPr bwMode="auto">
              <a:xfrm flipV="1">
                <a:off x="4470400" y="2044700"/>
                <a:ext cx="0" cy="4445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" name="Line 33"/>
              <p:cNvSpPr>
                <a:spLocks noChangeShapeType="1"/>
              </p:cNvSpPr>
              <p:nvPr/>
            </p:nvSpPr>
            <p:spPr bwMode="auto">
              <a:xfrm>
                <a:off x="4470400" y="2044700"/>
                <a:ext cx="228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" name="Line 34"/>
              <p:cNvSpPr>
                <a:spLocks noChangeShapeType="1"/>
              </p:cNvSpPr>
              <p:nvPr/>
            </p:nvSpPr>
            <p:spPr bwMode="auto">
              <a:xfrm flipH="1">
                <a:off x="4622800" y="2489200"/>
                <a:ext cx="76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8" name="Line 35"/>
              <p:cNvSpPr>
                <a:spLocks noChangeShapeType="1"/>
              </p:cNvSpPr>
              <p:nvPr/>
            </p:nvSpPr>
            <p:spPr bwMode="auto">
              <a:xfrm flipV="1">
                <a:off x="4699000" y="2044700"/>
                <a:ext cx="0" cy="4445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" name="Text Box 36"/>
              <p:cNvSpPr txBox="1">
                <a:spLocks noChangeArrowheads="1"/>
              </p:cNvSpPr>
              <p:nvPr/>
            </p:nvSpPr>
            <p:spPr bwMode="auto">
              <a:xfrm>
                <a:off x="339725" y="1877219"/>
                <a:ext cx="488950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/>
                <a:r>
                  <a:rPr lang="fr-FR" sz="1600" b="1" dirty="0"/>
                  <a:t>EM</a:t>
                </a:r>
              </a:p>
            </p:txBody>
          </p:sp>
          <p:sp>
            <p:nvSpPr>
              <p:cNvPr id="110" name="Line 37"/>
              <p:cNvSpPr>
                <a:spLocks noChangeShapeType="1"/>
              </p:cNvSpPr>
              <p:nvPr/>
            </p:nvSpPr>
            <p:spPr bwMode="auto">
              <a:xfrm flipH="1" flipV="1">
                <a:off x="584200" y="2197100"/>
                <a:ext cx="203200" cy="10795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1" name="Rectangle 38"/>
              <p:cNvSpPr>
                <a:spLocks noChangeArrowheads="1"/>
              </p:cNvSpPr>
              <p:nvPr/>
            </p:nvSpPr>
            <p:spPr bwMode="auto">
              <a:xfrm>
                <a:off x="6464300" y="317500"/>
                <a:ext cx="1295400" cy="3683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12" name="Text Box 39"/>
              <p:cNvSpPr txBox="1">
                <a:spLocks noChangeArrowheads="1"/>
              </p:cNvSpPr>
              <p:nvPr/>
            </p:nvSpPr>
            <p:spPr bwMode="auto">
              <a:xfrm>
                <a:off x="6461125" y="304800"/>
                <a:ext cx="1352550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/>
                <a:r>
                  <a:rPr lang="fr-FR" sz="1600">
                    <a:latin typeface="Arial Black" charset="0"/>
                  </a:rPr>
                  <a:t>IR LASER</a:t>
                </a:r>
              </a:p>
            </p:txBody>
          </p:sp>
          <p:sp>
            <p:nvSpPr>
              <p:cNvPr id="113" name="Rectangle 40"/>
              <p:cNvSpPr>
                <a:spLocks noChangeArrowheads="1"/>
              </p:cNvSpPr>
              <p:nvPr/>
            </p:nvSpPr>
            <p:spPr bwMode="auto">
              <a:xfrm>
                <a:off x="6464300" y="914400"/>
                <a:ext cx="2260600" cy="431800"/>
              </a:xfrm>
              <a:prstGeom prst="rect">
                <a:avLst/>
              </a:prstGeom>
              <a:solidFill>
                <a:srgbClr val="EEEEEE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r>
                  <a:rPr lang="fr-FR" sz="1600" b="1"/>
                  <a:t>Nd-YAG LASER</a:t>
                </a:r>
              </a:p>
            </p:txBody>
          </p:sp>
          <p:sp>
            <p:nvSpPr>
              <p:cNvPr id="114" name="Rectangle 41"/>
              <p:cNvSpPr>
                <a:spLocks noChangeArrowheads="1"/>
              </p:cNvSpPr>
              <p:nvPr/>
            </p:nvSpPr>
            <p:spPr bwMode="auto">
              <a:xfrm>
                <a:off x="6464300" y="1511300"/>
                <a:ext cx="2260600" cy="4318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r>
                  <a:rPr lang="fr-FR" sz="1600" b="1"/>
                  <a:t>Dye LASER</a:t>
                </a:r>
                <a:endParaRPr lang="fr-FR">
                  <a:latin typeface="Times" charset="0"/>
                </a:endParaRPr>
              </a:p>
            </p:txBody>
          </p:sp>
          <p:sp>
            <p:nvSpPr>
              <p:cNvPr id="115" name="Rectangle 42"/>
              <p:cNvSpPr>
                <a:spLocks noChangeArrowheads="1"/>
              </p:cNvSpPr>
              <p:nvPr/>
            </p:nvSpPr>
            <p:spPr bwMode="auto">
              <a:xfrm>
                <a:off x="7607300" y="3238500"/>
                <a:ext cx="42863" cy="1397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16" name="Rectangle 43"/>
              <p:cNvSpPr>
                <a:spLocks noChangeArrowheads="1"/>
              </p:cNvSpPr>
              <p:nvPr/>
            </p:nvSpPr>
            <p:spPr bwMode="auto">
              <a:xfrm>
                <a:off x="7645400" y="3276600"/>
                <a:ext cx="622300" cy="762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17" name="Rectangle 44"/>
              <p:cNvSpPr>
                <a:spLocks noChangeArrowheads="1"/>
              </p:cNvSpPr>
              <p:nvPr/>
            </p:nvSpPr>
            <p:spPr bwMode="auto">
              <a:xfrm>
                <a:off x="8267700" y="3073400"/>
                <a:ext cx="571500" cy="4699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18" name="Text Box 45"/>
              <p:cNvSpPr txBox="1">
                <a:spLocks noChangeArrowheads="1"/>
              </p:cNvSpPr>
              <p:nvPr/>
            </p:nvSpPr>
            <p:spPr bwMode="auto">
              <a:xfrm>
                <a:off x="8208963" y="3108325"/>
                <a:ext cx="623887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1600">
                    <a:latin typeface="Arial Black" charset="0"/>
                  </a:rPr>
                  <a:t>25K</a:t>
                </a:r>
              </a:p>
            </p:txBody>
          </p:sp>
          <p:sp>
            <p:nvSpPr>
              <p:cNvPr id="119" name="Rectangle 46"/>
              <p:cNvSpPr>
                <a:spLocks noChangeArrowheads="1"/>
              </p:cNvSpPr>
              <p:nvPr/>
            </p:nvSpPr>
            <p:spPr bwMode="auto">
              <a:xfrm>
                <a:off x="6032500" y="4673600"/>
                <a:ext cx="114300" cy="635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endParaRPr lang="en-GB">
                  <a:latin typeface="Times" charset="0"/>
                </a:endParaRPr>
              </a:p>
            </p:txBody>
          </p:sp>
          <p:sp>
            <p:nvSpPr>
              <p:cNvPr id="120" name="Text Box 47"/>
              <p:cNvSpPr txBox="1">
                <a:spLocks noChangeArrowheads="1"/>
              </p:cNvSpPr>
              <p:nvPr/>
            </p:nvSpPr>
            <p:spPr bwMode="auto">
              <a:xfrm>
                <a:off x="2695575" y="1497013"/>
                <a:ext cx="20383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/>
                <a:r>
                  <a:rPr lang="en-US" sz="1800" b="1"/>
                  <a:t>échantillon de Kr</a:t>
                </a:r>
                <a:endParaRPr lang="fr-FR" sz="1800" b="1"/>
              </a:p>
            </p:txBody>
          </p:sp>
          <p:sp>
            <p:nvSpPr>
              <p:cNvPr id="121" name="Line 48"/>
              <p:cNvSpPr>
                <a:spLocks noChangeShapeType="1"/>
              </p:cNvSpPr>
              <p:nvPr/>
            </p:nvSpPr>
            <p:spPr bwMode="auto">
              <a:xfrm>
                <a:off x="3924300" y="1854200"/>
                <a:ext cx="647700" cy="3175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2" name="Line 49"/>
              <p:cNvSpPr>
                <a:spLocks noChangeShapeType="1"/>
              </p:cNvSpPr>
              <p:nvPr/>
            </p:nvSpPr>
            <p:spPr bwMode="auto">
              <a:xfrm>
                <a:off x="7099300" y="2959100"/>
                <a:ext cx="1168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3" name="Line 50"/>
              <p:cNvSpPr>
                <a:spLocks noChangeShapeType="1"/>
              </p:cNvSpPr>
              <p:nvPr/>
            </p:nvSpPr>
            <p:spPr bwMode="auto">
              <a:xfrm>
                <a:off x="7115175" y="3616325"/>
                <a:ext cx="1152525" cy="31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4" name="Line 51"/>
              <p:cNvSpPr>
                <a:spLocks noChangeShapeType="1"/>
              </p:cNvSpPr>
              <p:nvPr/>
            </p:nvSpPr>
            <p:spPr bwMode="auto">
              <a:xfrm>
                <a:off x="8267700" y="2959100"/>
                <a:ext cx="0" cy="304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5" name="Line 52"/>
              <p:cNvSpPr>
                <a:spLocks noChangeShapeType="1"/>
              </p:cNvSpPr>
              <p:nvPr/>
            </p:nvSpPr>
            <p:spPr bwMode="auto">
              <a:xfrm flipV="1">
                <a:off x="8267700" y="3365500"/>
                <a:ext cx="0" cy="254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6" name="Text Box 53"/>
              <p:cNvSpPr txBox="1">
                <a:spLocks noChangeArrowheads="1"/>
              </p:cNvSpPr>
              <p:nvPr/>
            </p:nvSpPr>
            <p:spPr bwMode="auto">
              <a:xfrm>
                <a:off x="6689725" y="3908425"/>
                <a:ext cx="850900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1600" b="1"/>
                  <a:t>source</a:t>
                </a:r>
                <a:endParaRPr lang="fr-FR" sz="1600">
                  <a:latin typeface="Arial Black" charset="0"/>
                </a:endParaRPr>
              </a:p>
            </p:txBody>
          </p:sp>
          <p:sp>
            <p:nvSpPr>
              <p:cNvPr id="127" name="Line 54"/>
              <p:cNvSpPr>
                <a:spLocks noChangeShapeType="1"/>
              </p:cNvSpPr>
              <p:nvPr/>
            </p:nvSpPr>
            <p:spPr bwMode="auto">
              <a:xfrm>
                <a:off x="5854700" y="3479800"/>
                <a:ext cx="850900" cy="558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8" name="Line 55"/>
              <p:cNvSpPr>
                <a:spLocks noChangeShapeType="1"/>
              </p:cNvSpPr>
              <p:nvPr/>
            </p:nvSpPr>
            <p:spPr bwMode="auto">
              <a:xfrm flipV="1">
                <a:off x="6134100" y="2514600"/>
                <a:ext cx="1511300" cy="812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9" name="Text Box 56"/>
              <p:cNvSpPr txBox="1">
                <a:spLocks noChangeArrowheads="1"/>
              </p:cNvSpPr>
              <p:nvPr/>
            </p:nvSpPr>
            <p:spPr bwMode="auto">
              <a:xfrm>
                <a:off x="7610475" y="2206625"/>
                <a:ext cx="1233488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1600" b="1"/>
                  <a:t>Piège froid</a:t>
                </a:r>
                <a:endParaRPr lang="fr-FR" sz="1600" b="1"/>
              </a:p>
            </p:txBody>
          </p:sp>
          <p:sp>
            <p:nvSpPr>
              <p:cNvPr id="130" name="Rectangle 57"/>
              <p:cNvSpPr>
                <a:spLocks noChangeArrowheads="1"/>
              </p:cNvSpPr>
              <p:nvPr/>
            </p:nvSpPr>
            <p:spPr bwMode="auto">
              <a:xfrm>
                <a:off x="1244600" y="4140200"/>
                <a:ext cx="1155700" cy="5461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31" name="Text Box 58"/>
              <p:cNvSpPr txBox="1">
                <a:spLocks noChangeArrowheads="1"/>
              </p:cNvSpPr>
              <p:nvPr/>
            </p:nvSpPr>
            <p:spPr bwMode="auto">
              <a:xfrm>
                <a:off x="5145088" y="5051425"/>
                <a:ext cx="1370012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/>
                <a:r>
                  <a:rPr lang="fr-FR" sz="1600" b="1"/>
                  <a:t>Photo-diode</a:t>
                </a:r>
              </a:p>
            </p:txBody>
          </p:sp>
          <p:sp>
            <p:nvSpPr>
              <p:cNvPr id="132" name="Line 59"/>
              <p:cNvSpPr>
                <a:spLocks noChangeShapeType="1"/>
              </p:cNvSpPr>
              <p:nvPr/>
            </p:nvSpPr>
            <p:spPr bwMode="auto">
              <a:xfrm flipV="1">
                <a:off x="5918200" y="4813300"/>
                <a:ext cx="1270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3" name="Text Box 60"/>
              <p:cNvSpPr txBox="1">
                <a:spLocks noChangeArrowheads="1"/>
              </p:cNvSpPr>
              <p:nvPr/>
            </p:nvSpPr>
            <p:spPr bwMode="auto">
              <a:xfrm>
                <a:off x="1196975" y="4772025"/>
                <a:ext cx="1414463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1600" b="1"/>
                  <a:t>oscilloscope</a:t>
                </a:r>
                <a:endParaRPr lang="fr-FR" sz="1600"/>
              </a:p>
            </p:txBody>
          </p:sp>
          <p:sp>
            <p:nvSpPr>
              <p:cNvPr id="134" name="Freeform 62"/>
              <p:cNvSpPr>
                <a:spLocks/>
              </p:cNvSpPr>
              <p:nvPr/>
            </p:nvSpPr>
            <p:spPr bwMode="auto">
              <a:xfrm>
                <a:off x="647700" y="2592388"/>
                <a:ext cx="6380163" cy="1450975"/>
              </a:xfrm>
              <a:custGeom>
                <a:avLst/>
                <a:gdLst>
                  <a:gd name="T0" fmla="*/ 2147483647 w 3987"/>
                  <a:gd name="T1" fmla="*/ 2147483647 h 914"/>
                  <a:gd name="T2" fmla="*/ 2147483647 w 3987"/>
                  <a:gd name="T3" fmla="*/ 2147483647 h 914"/>
                  <a:gd name="T4" fmla="*/ 2147483647 w 3987"/>
                  <a:gd name="T5" fmla="*/ 2147483647 h 914"/>
                  <a:gd name="T6" fmla="*/ 2147483647 w 3987"/>
                  <a:gd name="T7" fmla="*/ 2147483647 h 914"/>
                  <a:gd name="T8" fmla="*/ 2147483647 w 3987"/>
                  <a:gd name="T9" fmla="*/ 2147483647 h 914"/>
                  <a:gd name="T10" fmla="*/ 2147483647 w 3987"/>
                  <a:gd name="T11" fmla="*/ 2147483647 h 914"/>
                  <a:gd name="T12" fmla="*/ 2147483647 w 3987"/>
                  <a:gd name="T13" fmla="*/ 0 h 914"/>
                  <a:gd name="T14" fmla="*/ 2147483647 w 3987"/>
                  <a:gd name="T15" fmla="*/ 0 h 914"/>
                  <a:gd name="T16" fmla="*/ 2147483647 w 3987"/>
                  <a:gd name="T17" fmla="*/ 2147483647 h 914"/>
                  <a:gd name="T18" fmla="*/ 2147483647 w 3987"/>
                  <a:gd name="T19" fmla="*/ 2147483647 h 914"/>
                  <a:gd name="T20" fmla="*/ 2147483647 w 3987"/>
                  <a:gd name="T21" fmla="*/ 2147483647 h 914"/>
                  <a:gd name="T22" fmla="*/ 2147483647 w 3987"/>
                  <a:gd name="T23" fmla="*/ 2147483647 h 914"/>
                  <a:gd name="T24" fmla="*/ 2147483647 w 3987"/>
                  <a:gd name="T25" fmla="*/ 2147483647 h 914"/>
                  <a:gd name="T26" fmla="*/ 2147483647 w 3987"/>
                  <a:gd name="T27" fmla="*/ 2147483647 h 914"/>
                  <a:gd name="T28" fmla="*/ 2147483647 w 3987"/>
                  <a:gd name="T29" fmla="*/ 2147483647 h 914"/>
                  <a:gd name="T30" fmla="*/ 2147483647 w 3987"/>
                  <a:gd name="T31" fmla="*/ 2147483647 h 914"/>
                  <a:gd name="T32" fmla="*/ 2147483647 w 3987"/>
                  <a:gd name="T33" fmla="*/ 2147483647 h 914"/>
                  <a:gd name="T34" fmla="*/ 2147483647 w 3987"/>
                  <a:gd name="T35" fmla="*/ 2147483647 h 914"/>
                  <a:gd name="T36" fmla="*/ 2147483647 w 3987"/>
                  <a:gd name="T37" fmla="*/ 2147483647 h 914"/>
                  <a:gd name="T38" fmla="*/ 2147483647 w 3987"/>
                  <a:gd name="T39" fmla="*/ 2147483647 h 914"/>
                  <a:gd name="T40" fmla="*/ 2147483647 w 3987"/>
                  <a:gd name="T41" fmla="*/ 2147483647 h 914"/>
                  <a:gd name="T42" fmla="*/ 0 w 3987"/>
                  <a:gd name="T43" fmla="*/ 2147483647 h 914"/>
                  <a:gd name="T44" fmla="*/ 0 w 3987"/>
                  <a:gd name="T45" fmla="*/ 2147483647 h 914"/>
                  <a:gd name="T46" fmla="*/ 2147483647 w 3987"/>
                  <a:gd name="T47" fmla="*/ 2147483647 h 914"/>
                  <a:gd name="T48" fmla="*/ 2147483647 w 3987"/>
                  <a:gd name="T49" fmla="*/ 2147483647 h 91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987"/>
                  <a:gd name="T76" fmla="*/ 0 h 914"/>
                  <a:gd name="T77" fmla="*/ 3987 w 3987"/>
                  <a:gd name="T78" fmla="*/ 914 h 91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987" h="914">
                    <a:moveTo>
                      <a:pt x="187" y="294"/>
                    </a:moveTo>
                    <a:lnTo>
                      <a:pt x="2473" y="294"/>
                    </a:lnTo>
                    <a:lnTo>
                      <a:pt x="2473" y="187"/>
                    </a:lnTo>
                    <a:lnTo>
                      <a:pt x="2513" y="180"/>
                    </a:lnTo>
                    <a:lnTo>
                      <a:pt x="2500" y="294"/>
                    </a:lnTo>
                    <a:lnTo>
                      <a:pt x="2927" y="294"/>
                    </a:lnTo>
                    <a:lnTo>
                      <a:pt x="3220" y="0"/>
                    </a:lnTo>
                    <a:lnTo>
                      <a:pt x="3527" y="0"/>
                    </a:lnTo>
                    <a:lnTo>
                      <a:pt x="3527" y="294"/>
                    </a:lnTo>
                    <a:lnTo>
                      <a:pt x="3987" y="294"/>
                    </a:lnTo>
                    <a:lnTo>
                      <a:pt x="3987" y="374"/>
                    </a:lnTo>
                    <a:lnTo>
                      <a:pt x="3407" y="374"/>
                    </a:lnTo>
                    <a:lnTo>
                      <a:pt x="3407" y="527"/>
                    </a:lnTo>
                    <a:lnTo>
                      <a:pt x="3987" y="527"/>
                    </a:lnTo>
                    <a:lnTo>
                      <a:pt x="3987" y="594"/>
                    </a:lnTo>
                    <a:lnTo>
                      <a:pt x="3547" y="594"/>
                    </a:lnTo>
                    <a:lnTo>
                      <a:pt x="3547" y="914"/>
                    </a:lnTo>
                    <a:lnTo>
                      <a:pt x="3220" y="914"/>
                    </a:lnTo>
                    <a:lnTo>
                      <a:pt x="2933" y="627"/>
                    </a:lnTo>
                    <a:lnTo>
                      <a:pt x="180" y="627"/>
                    </a:lnTo>
                    <a:lnTo>
                      <a:pt x="180" y="807"/>
                    </a:lnTo>
                    <a:lnTo>
                      <a:pt x="0" y="807"/>
                    </a:lnTo>
                    <a:lnTo>
                      <a:pt x="0" y="94"/>
                    </a:lnTo>
                    <a:lnTo>
                      <a:pt x="193" y="94"/>
                    </a:lnTo>
                    <a:lnTo>
                      <a:pt x="187" y="294"/>
                    </a:lnTo>
                    <a:close/>
                  </a:path>
                </a:pathLst>
              </a:custGeom>
              <a:solidFill>
                <a:srgbClr val="66FF66">
                  <a:alpha val="20000"/>
                </a:srgbClr>
              </a:solidFill>
              <a:ln w="9525">
                <a:solidFill>
                  <a:srgbClr val="00FF80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5" name="Freeform 63"/>
              <p:cNvSpPr>
                <a:spLocks/>
              </p:cNvSpPr>
              <p:nvPr/>
            </p:nvSpPr>
            <p:spPr bwMode="auto">
              <a:xfrm>
                <a:off x="4470400" y="2038350"/>
                <a:ext cx="228600" cy="698500"/>
              </a:xfrm>
              <a:custGeom>
                <a:avLst/>
                <a:gdLst>
                  <a:gd name="T0" fmla="*/ 2147483647 w 144"/>
                  <a:gd name="T1" fmla="*/ 2147483647 h 440"/>
                  <a:gd name="T2" fmla="*/ 2147483647 w 144"/>
                  <a:gd name="T3" fmla="*/ 2147483647 h 440"/>
                  <a:gd name="T4" fmla="*/ 0 w 144"/>
                  <a:gd name="T5" fmla="*/ 2147483647 h 440"/>
                  <a:gd name="T6" fmla="*/ 0 w 144"/>
                  <a:gd name="T7" fmla="*/ 0 h 440"/>
                  <a:gd name="T8" fmla="*/ 2147483647 w 144"/>
                  <a:gd name="T9" fmla="*/ 2147483647 h 440"/>
                  <a:gd name="T10" fmla="*/ 2147483647 w 144"/>
                  <a:gd name="T11" fmla="*/ 2147483647 h 440"/>
                  <a:gd name="T12" fmla="*/ 2147483647 w 144"/>
                  <a:gd name="T13" fmla="*/ 2147483647 h 440"/>
                  <a:gd name="T14" fmla="*/ 2147483647 w 144"/>
                  <a:gd name="T15" fmla="*/ 2147483647 h 440"/>
                  <a:gd name="T16" fmla="*/ 2147483647 w 144"/>
                  <a:gd name="T17" fmla="*/ 2147483647 h 4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4"/>
                  <a:gd name="T28" fmla="*/ 0 h 440"/>
                  <a:gd name="T29" fmla="*/ 144 w 144"/>
                  <a:gd name="T30" fmla="*/ 440 h 4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4" h="440">
                    <a:moveTo>
                      <a:pt x="52" y="436"/>
                    </a:moveTo>
                    <a:lnTo>
                      <a:pt x="52" y="284"/>
                    </a:lnTo>
                    <a:lnTo>
                      <a:pt x="0" y="284"/>
                    </a:lnTo>
                    <a:lnTo>
                      <a:pt x="0" y="0"/>
                    </a:lnTo>
                    <a:lnTo>
                      <a:pt x="144" y="4"/>
                    </a:lnTo>
                    <a:lnTo>
                      <a:pt x="144" y="284"/>
                    </a:lnTo>
                    <a:lnTo>
                      <a:pt x="88" y="284"/>
                    </a:lnTo>
                    <a:lnTo>
                      <a:pt x="88" y="440"/>
                    </a:lnTo>
                    <a:lnTo>
                      <a:pt x="52" y="436"/>
                    </a:lnTo>
                    <a:close/>
                  </a:path>
                </a:pathLst>
              </a:custGeom>
              <a:solidFill>
                <a:srgbClr val="00FF80">
                  <a:alpha val="20000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6" name="Freeform 64"/>
              <p:cNvSpPr>
                <a:spLocks/>
              </p:cNvSpPr>
              <p:nvPr/>
            </p:nvSpPr>
            <p:spPr bwMode="auto">
              <a:xfrm>
                <a:off x="431800" y="3314700"/>
                <a:ext cx="244475" cy="1588"/>
              </a:xfrm>
              <a:custGeom>
                <a:avLst/>
                <a:gdLst>
                  <a:gd name="T0" fmla="*/ 2147483647 w 154"/>
                  <a:gd name="T1" fmla="*/ 0 h 1"/>
                  <a:gd name="T2" fmla="*/ 2147483647 w 154"/>
                  <a:gd name="T3" fmla="*/ 0 h 1"/>
                  <a:gd name="T4" fmla="*/ 2147483647 w 154"/>
                  <a:gd name="T5" fmla="*/ 0 h 1"/>
                  <a:gd name="T6" fmla="*/ 2147483647 w 15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4"/>
                  <a:gd name="T13" fmla="*/ 0 h 1"/>
                  <a:gd name="T14" fmla="*/ 154 w 15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" h="1">
                    <a:moveTo>
                      <a:pt x="148" y="0"/>
                    </a:moveTo>
                    <a:cubicBezTo>
                      <a:pt x="142" y="0"/>
                      <a:pt x="32" y="0"/>
                      <a:pt x="16" y="0"/>
                    </a:cubicBezTo>
                    <a:cubicBezTo>
                      <a:pt x="0" y="0"/>
                      <a:pt x="28" y="0"/>
                      <a:pt x="52" y="0"/>
                    </a:cubicBezTo>
                    <a:cubicBezTo>
                      <a:pt x="76" y="0"/>
                      <a:pt x="154" y="0"/>
                      <a:pt x="1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8" name="Oval 66"/>
              <p:cNvSpPr>
                <a:spLocks noChangeArrowheads="1"/>
              </p:cNvSpPr>
              <p:nvPr/>
            </p:nvSpPr>
            <p:spPr bwMode="auto">
              <a:xfrm rot="-5400000">
                <a:off x="6045200" y="3289300"/>
                <a:ext cx="152400" cy="63500"/>
              </a:xfrm>
              <a:prstGeom prst="ellipse">
                <a:avLst/>
              </a:prstGeom>
              <a:solidFill>
                <a:srgbClr val="008040">
                  <a:alpha val="98822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39" name="Line 67"/>
              <p:cNvSpPr>
                <a:spLocks noChangeShapeType="1"/>
              </p:cNvSpPr>
              <p:nvPr/>
            </p:nvSpPr>
            <p:spPr bwMode="auto">
              <a:xfrm>
                <a:off x="5232400" y="508000"/>
                <a:ext cx="123190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0" name="Line 68"/>
              <p:cNvSpPr>
                <a:spLocks noChangeShapeType="1"/>
              </p:cNvSpPr>
              <p:nvPr/>
            </p:nvSpPr>
            <p:spPr bwMode="auto">
              <a:xfrm rot="5400000">
                <a:off x="4273550" y="1492250"/>
                <a:ext cx="195580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1" name="Line 69"/>
              <p:cNvSpPr>
                <a:spLocks noChangeShapeType="1"/>
              </p:cNvSpPr>
              <p:nvPr/>
            </p:nvSpPr>
            <p:spPr bwMode="auto">
              <a:xfrm rot="2611221" flipV="1">
                <a:off x="5073650" y="2878138"/>
                <a:ext cx="1190625" cy="793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42" name="Line 70"/>
              <p:cNvSpPr>
                <a:spLocks noChangeShapeType="1"/>
              </p:cNvSpPr>
              <p:nvPr/>
            </p:nvSpPr>
            <p:spPr bwMode="auto">
              <a:xfrm rot="18988779" flipH="1">
                <a:off x="4414838" y="3986213"/>
                <a:ext cx="1981200" cy="6508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sp>
        <p:nvSpPr>
          <p:cNvPr id="143" name="Rectangle 142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17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12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/>
          <p:cNvGrpSpPr/>
          <p:nvPr/>
        </p:nvGrpSpPr>
        <p:grpSpPr>
          <a:xfrm>
            <a:off x="288131" y="743867"/>
            <a:ext cx="8567738" cy="5205413"/>
            <a:chOff x="276225" y="743867"/>
            <a:chExt cx="8567738" cy="5205413"/>
          </a:xfrm>
        </p:grpSpPr>
        <p:sp>
          <p:nvSpPr>
            <p:cNvPr id="76" name="Freeform 2"/>
            <p:cNvSpPr>
              <a:spLocks/>
            </p:cNvSpPr>
            <p:nvPr/>
          </p:nvSpPr>
          <p:spPr bwMode="auto">
            <a:xfrm>
              <a:off x="5432425" y="4334792"/>
              <a:ext cx="523875" cy="457200"/>
            </a:xfrm>
            <a:custGeom>
              <a:avLst/>
              <a:gdLst>
                <a:gd name="T0" fmla="*/ 2147483647 w 330"/>
                <a:gd name="T1" fmla="*/ 0 h 290"/>
                <a:gd name="T2" fmla="*/ 2147483647 w 330"/>
                <a:gd name="T3" fmla="*/ 2147483647 h 290"/>
                <a:gd name="T4" fmla="*/ 2147483647 w 330"/>
                <a:gd name="T5" fmla="*/ 2147483647 h 290"/>
                <a:gd name="T6" fmla="*/ 2147483647 w 330"/>
                <a:gd name="T7" fmla="*/ 2147483647 h 290"/>
                <a:gd name="T8" fmla="*/ 2147483647 w 330"/>
                <a:gd name="T9" fmla="*/ 2147483647 h 290"/>
                <a:gd name="T10" fmla="*/ 0 w 330"/>
                <a:gd name="T11" fmla="*/ 2147483647 h 290"/>
                <a:gd name="T12" fmla="*/ 2147483647 w 330"/>
                <a:gd name="T13" fmla="*/ 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290"/>
                <a:gd name="T23" fmla="*/ 330 w 330"/>
                <a:gd name="T24" fmla="*/ 290 h 2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290">
                  <a:moveTo>
                    <a:pt x="100" y="0"/>
                  </a:moveTo>
                  <a:lnTo>
                    <a:pt x="194" y="98"/>
                  </a:lnTo>
                  <a:lnTo>
                    <a:pt x="330" y="100"/>
                  </a:lnTo>
                  <a:lnTo>
                    <a:pt x="330" y="290"/>
                  </a:lnTo>
                  <a:lnTo>
                    <a:pt x="192" y="290"/>
                  </a:lnTo>
                  <a:lnTo>
                    <a:pt x="0" y="9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Freeform 3"/>
            <p:cNvSpPr>
              <a:spLocks/>
            </p:cNvSpPr>
            <p:nvPr/>
          </p:nvSpPr>
          <p:spPr bwMode="auto">
            <a:xfrm>
              <a:off x="6165850" y="3852192"/>
              <a:ext cx="949325" cy="933450"/>
            </a:xfrm>
            <a:custGeom>
              <a:avLst/>
              <a:gdLst>
                <a:gd name="T0" fmla="*/ 0 w 598"/>
                <a:gd name="T1" fmla="*/ 2147483647 h 592"/>
                <a:gd name="T2" fmla="*/ 0 w 598"/>
                <a:gd name="T3" fmla="*/ 2147483647 h 592"/>
                <a:gd name="T4" fmla="*/ 2147483647 w 598"/>
                <a:gd name="T5" fmla="*/ 2147483647 h 592"/>
                <a:gd name="T6" fmla="*/ 2147483647 w 598"/>
                <a:gd name="T7" fmla="*/ 2147483647 h 592"/>
                <a:gd name="T8" fmla="*/ 2147483647 w 598"/>
                <a:gd name="T9" fmla="*/ 2147483647 h 592"/>
                <a:gd name="T10" fmla="*/ 2147483647 w 598"/>
                <a:gd name="T11" fmla="*/ 0 h 592"/>
                <a:gd name="T12" fmla="*/ 2147483647 w 598"/>
                <a:gd name="T13" fmla="*/ 2147483647 h 592"/>
                <a:gd name="T14" fmla="*/ 2147483647 w 598"/>
                <a:gd name="T15" fmla="*/ 2147483647 h 592"/>
                <a:gd name="T16" fmla="*/ 2147483647 w 598"/>
                <a:gd name="T17" fmla="*/ 2147483647 h 592"/>
                <a:gd name="T18" fmla="*/ 2147483647 w 598"/>
                <a:gd name="T19" fmla="*/ 2147483647 h 592"/>
                <a:gd name="T20" fmla="*/ 0 w 598"/>
                <a:gd name="T21" fmla="*/ 2147483647 h 5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8"/>
                <a:gd name="T34" fmla="*/ 0 h 592"/>
                <a:gd name="T35" fmla="*/ 598 w 598"/>
                <a:gd name="T36" fmla="*/ 592 h 5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8" h="592">
                  <a:moveTo>
                    <a:pt x="0" y="404"/>
                  </a:moveTo>
                  <a:lnTo>
                    <a:pt x="0" y="592"/>
                  </a:lnTo>
                  <a:lnTo>
                    <a:pt x="156" y="592"/>
                  </a:lnTo>
                  <a:lnTo>
                    <a:pt x="156" y="130"/>
                  </a:lnTo>
                  <a:lnTo>
                    <a:pt x="598" y="128"/>
                  </a:lnTo>
                  <a:lnTo>
                    <a:pt x="598" y="0"/>
                  </a:lnTo>
                  <a:lnTo>
                    <a:pt x="546" y="4"/>
                  </a:lnTo>
                  <a:lnTo>
                    <a:pt x="548" y="82"/>
                  </a:lnTo>
                  <a:lnTo>
                    <a:pt x="108" y="82"/>
                  </a:lnTo>
                  <a:lnTo>
                    <a:pt x="108" y="40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>
                  <a:alpha val="98038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Freeform 4"/>
            <p:cNvSpPr>
              <a:spLocks/>
            </p:cNvSpPr>
            <p:nvPr/>
          </p:nvSpPr>
          <p:spPr bwMode="auto">
            <a:xfrm>
              <a:off x="6159500" y="2712367"/>
              <a:ext cx="939800" cy="927100"/>
            </a:xfrm>
            <a:custGeom>
              <a:avLst/>
              <a:gdLst>
                <a:gd name="T0" fmla="*/ 0 w 592"/>
                <a:gd name="T1" fmla="*/ 0 h 584"/>
                <a:gd name="T2" fmla="*/ 2147483647 w 592"/>
                <a:gd name="T3" fmla="*/ 0 h 584"/>
                <a:gd name="T4" fmla="*/ 2147483647 w 592"/>
                <a:gd name="T5" fmla="*/ 2147483647 h 584"/>
                <a:gd name="T6" fmla="*/ 2147483647 w 592"/>
                <a:gd name="T7" fmla="*/ 2147483647 h 584"/>
                <a:gd name="T8" fmla="*/ 2147483647 w 592"/>
                <a:gd name="T9" fmla="*/ 2147483647 h 584"/>
                <a:gd name="T10" fmla="*/ 2147483647 w 592"/>
                <a:gd name="T11" fmla="*/ 2147483647 h 584"/>
                <a:gd name="T12" fmla="*/ 2147483647 w 592"/>
                <a:gd name="T13" fmla="*/ 2147483647 h 584"/>
                <a:gd name="T14" fmla="*/ 2147483647 w 592"/>
                <a:gd name="T15" fmla="*/ 2147483647 h 584"/>
                <a:gd name="T16" fmla="*/ 2147483647 w 592"/>
                <a:gd name="T17" fmla="*/ 2147483647 h 584"/>
                <a:gd name="T18" fmla="*/ 0 w 592"/>
                <a:gd name="T19" fmla="*/ 2147483647 h 584"/>
                <a:gd name="T20" fmla="*/ 0 w 592"/>
                <a:gd name="T21" fmla="*/ 0 h 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2"/>
                <a:gd name="T34" fmla="*/ 0 h 584"/>
                <a:gd name="T35" fmla="*/ 592 w 592"/>
                <a:gd name="T36" fmla="*/ 584 h 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2" h="584">
                  <a:moveTo>
                    <a:pt x="0" y="0"/>
                  </a:moveTo>
                  <a:lnTo>
                    <a:pt x="144" y="0"/>
                  </a:lnTo>
                  <a:lnTo>
                    <a:pt x="144" y="432"/>
                  </a:lnTo>
                  <a:lnTo>
                    <a:pt x="592" y="432"/>
                  </a:lnTo>
                  <a:lnTo>
                    <a:pt x="592" y="584"/>
                  </a:lnTo>
                  <a:lnTo>
                    <a:pt x="552" y="584"/>
                  </a:lnTo>
                  <a:lnTo>
                    <a:pt x="552" y="486"/>
                  </a:lnTo>
                  <a:lnTo>
                    <a:pt x="94" y="486"/>
                  </a:lnTo>
                  <a:lnTo>
                    <a:pt x="9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5473700" y="2725067"/>
              <a:ext cx="495300" cy="441325"/>
            </a:xfrm>
            <a:custGeom>
              <a:avLst/>
              <a:gdLst>
                <a:gd name="T0" fmla="*/ 2147483647 w 312"/>
                <a:gd name="T1" fmla="*/ 2147483647 h 278"/>
                <a:gd name="T2" fmla="*/ 0 w 312"/>
                <a:gd name="T3" fmla="*/ 2147483647 h 278"/>
                <a:gd name="T4" fmla="*/ 2147483647 w 312"/>
                <a:gd name="T5" fmla="*/ 0 h 278"/>
                <a:gd name="T6" fmla="*/ 2147483647 w 312"/>
                <a:gd name="T7" fmla="*/ 0 h 278"/>
                <a:gd name="T8" fmla="*/ 2147483647 w 312"/>
                <a:gd name="T9" fmla="*/ 2147483647 h 278"/>
                <a:gd name="T10" fmla="*/ 2147483647 w 312"/>
                <a:gd name="T11" fmla="*/ 2147483647 h 278"/>
                <a:gd name="T12" fmla="*/ 2147483647 w 312"/>
                <a:gd name="T13" fmla="*/ 2147483647 h 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2"/>
                <a:gd name="T22" fmla="*/ 0 h 278"/>
                <a:gd name="T23" fmla="*/ 312 w 312"/>
                <a:gd name="T24" fmla="*/ 278 h 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2" h="278">
                  <a:moveTo>
                    <a:pt x="94" y="278"/>
                  </a:moveTo>
                  <a:lnTo>
                    <a:pt x="0" y="184"/>
                  </a:lnTo>
                  <a:lnTo>
                    <a:pt x="182" y="0"/>
                  </a:lnTo>
                  <a:lnTo>
                    <a:pt x="312" y="0"/>
                  </a:lnTo>
                  <a:lnTo>
                    <a:pt x="312" y="184"/>
                  </a:lnTo>
                  <a:lnTo>
                    <a:pt x="194" y="184"/>
                  </a:lnTo>
                  <a:lnTo>
                    <a:pt x="94" y="27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546100" y="3080667"/>
              <a:ext cx="4902200" cy="1333500"/>
            </a:xfrm>
            <a:custGeom>
              <a:avLst/>
              <a:gdLst>
                <a:gd name="T0" fmla="*/ 2147483647 w 3088"/>
                <a:gd name="T1" fmla="*/ 2147483647 h 840"/>
                <a:gd name="T2" fmla="*/ 2147483647 w 3088"/>
                <a:gd name="T3" fmla="*/ 2147483647 h 840"/>
                <a:gd name="T4" fmla="*/ 2147483647 w 3088"/>
                <a:gd name="T5" fmla="*/ 2147483647 h 840"/>
                <a:gd name="T6" fmla="*/ 2147483647 w 3088"/>
                <a:gd name="T7" fmla="*/ 2147483647 h 840"/>
                <a:gd name="T8" fmla="*/ 2147483647 w 3088"/>
                <a:gd name="T9" fmla="*/ 2147483647 h 840"/>
                <a:gd name="T10" fmla="*/ 2147483647 w 3088"/>
                <a:gd name="T11" fmla="*/ 2147483647 h 840"/>
                <a:gd name="T12" fmla="*/ 2147483647 w 3088"/>
                <a:gd name="T13" fmla="*/ 2147483647 h 840"/>
                <a:gd name="T14" fmla="*/ 2147483647 w 3088"/>
                <a:gd name="T15" fmla="*/ 2147483647 h 840"/>
                <a:gd name="T16" fmla="*/ 2147483647 w 3088"/>
                <a:gd name="T17" fmla="*/ 2147483647 h 840"/>
                <a:gd name="T18" fmla="*/ 2147483647 w 3088"/>
                <a:gd name="T19" fmla="*/ 2147483647 h 840"/>
                <a:gd name="T20" fmla="*/ 2147483647 w 3088"/>
                <a:gd name="T21" fmla="*/ 2147483647 h 840"/>
                <a:gd name="T22" fmla="*/ 2147483647 w 3088"/>
                <a:gd name="T23" fmla="*/ 2147483647 h 840"/>
                <a:gd name="T24" fmla="*/ 2147483647 w 3088"/>
                <a:gd name="T25" fmla="*/ 2147483647 h 840"/>
                <a:gd name="T26" fmla="*/ 2147483647 w 3088"/>
                <a:gd name="T27" fmla="*/ 2147483647 h 840"/>
                <a:gd name="T28" fmla="*/ 0 w 3088"/>
                <a:gd name="T29" fmla="*/ 2147483647 h 840"/>
                <a:gd name="T30" fmla="*/ 0 w 3088"/>
                <a:gd name="T31" fmla="*/ 0 h 840"/>
                <a:gd name="T32" fmla="*/ 2147483647 w 3088"/>
                <a:gd name="T33" fmla="*/ 2147483647 h 840"/>
                <a:gd name="T34" fmla="*/ 2147483647 w 3088"/>
                <a:gd name="T35" fmla="*/ 2147483647 h 840"/>
                <a:gd name="T36" fmla="*/ 2147483647 w 3088"/>
                <a:gd name="T37" fmla="*/ 2147483647 h 840"/>
                <a:gd name="T38" fmla="*/ 2147483647 w 3088"/>
                <a:gd name="T39" fmla="*/ 2147483647 h 8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88"/>
                <a:gd name="T61" fmla="*/ 0 h 840"/>
                <a:gd name="T62" fmla="*/ 3088 w 3088"/>
                <a:gd name="T63" fmla="*/ 840 h 8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88" h="840">
                  <a:moveTo>
                    <a:pt x="2520" y="248"/>
                  </a:moveTo>
                  <a:cubicBezTo>
                    <a:pt x="2440" y="248"/>
                    <a:pt x="2360" y="248"/>
                    <a:pt x="2280" y="248"/>
                  </a:cubicBezTo>
                  <a:lnTo>
                    <a:pt x="256" y="248"/>
                  </a:lnTo>
                  <a:lnTo>
                    <a:pt x="256" y="56"/>
                  </a:lnTo>
                  <a:lnTo>
                    <a:pt x="48" y="56"/>
                  </a:lnTo>
                  <a:lnTo>
                    <a:pt x="48" y="784"/>
                  </a:lnTo>
                  <a:lnTo>
                    <a:pt x="240" y="784"/>
                  </a:lnTo>
                  <a:lnTo>
                    <a:pt x="240" y="600"/>
                  </a:lnTo>
                  <a:lnTo>
                    <a:pt x="2992" y="600"/>
                  </a:lnTo>
                  <a:lnTo>
                    <a:pt x="3088" y="696"/>
                  </a:lnTo>
                  <a:lnTo>
                    <a:pt x="2984" y="792"/>
                  </a:lnTo>
                  <a:lnTo>
                    <a:pt x="2840" y="648"/>
                  </a:lnTo>
                  <a:lnTo>
                    <a:pt x="288" y="648"/>
                  </a:lnTo>
                  <a:lnTo>
                    <a:pt x="288" y="840"/>
                  </a:lnTo>
                  <a:lnTo>
                    <a:pt x="0" y="832"/>
                  </a:lnTo>
                  <a:lnTo>
                    <a:pt x="0" y="0"/>
                  </a:lnTo>
                  <a:lnTo>
                    <a:pt x="304" y="8"/>
                  </a:lnTo>
                  <a:lnTo>
                    <a:pt x="304" y="200"/>
                  </a:lnTo>
                  <a:lnTo>
                    <a:pt x="2520" y="200"/>
                  </a:lnTo>
                  <a:lnTo>
                    <a:pt x="2520" y="24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Freeform 7"/>
            <p:cNvSpPr>
              <a:spLocks/>
            </p:cNvSpPr>
            <p:nvPr/>
          </p:nvSpPr>
          <p:spPr bwMode="auto">
            <a:xfrm>
              <a:off x="4622800" y="3169567"/>
              <a:ext cx="812800" cy="304800"/>
            </a:xfrm>
            <a:custGeom>
              <a:avLst/>
              <a:gdLst>
                <a:gd name="T0" fmla="*/ 2147483647 w 512"/>
                <a:gd name="T1" fmla="*/ 2147483647 h 192"/>
                <a:gd name="T2" fmla="*/ 0 w 512"/>
                <a:gd name="T3" fmla="*/ 2147483647 h 192"/>
                <a:gd name="T4" fmla="*/ 0 w 512"/>
                <a:gd name="T5" fmla="*/ 2147483647 h 192"/>
                <a:gd name="T6" fmla="*/ 2147483647 w 512"/>
                <a:gd name="T7" fmla="*/ 2147483647 h 192"/>
                <a:gd name="T8" fmla="*/ 2147483647 w 512"/>
                <a:gd name="T9" fmla="*/ 0 h 192"/>
                <a:gd name="T10" fmla="*/ 2147483647 w 512"/>
                <a:gd name="T11" fmla="*/ 2147483647 h 192"/>
                <a:gd name="T12" fmla="*/ 2147483647 w 512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192"/>
                <a:gd name="T23" fmla="*/ 512 w 512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192">
                  <a:moveTo>
                    <a:pt x="408" y="192"/>
                  </a:moveTo>
                  <a:lnTo>
                    <a:pt x="0" y="192"/>
                  </a:lnTo>
                  <a:lnTo>
                    <a:pt x="0" y="144"/>
                  </a:lnTo>
                  <a:lnTo>
                    <a:pt x="272" y="144"/>
                  </a:lnTo>
                  <a:lnTo>
                    <a:pt x="424" y="0"/>
                  </a:lnTo>
                  <a:lnTo>
                    <a:pt x="512" y="96"/>
                  </a:lnTo>
                  <a:lnTo>
                    <a:pt x="408" y="192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Line 8"/>
            <p:cNvSpPr>
              <a:spLocks noChangeShapeType="1"/>
            </p:cNvSpPr>
            <p:nvPr/>
          </p:nvSpPr>
          <p:spPr bwMode="auto">
            <a:xfrm>
              <a:off x="1003300" y="4109367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Rectangle 9"/>
            <p:cNvSpPr>
              <a:spLocks noChangeArrowheads="1"/>
            </p:cNvSpPr>
            <p:nvPr/>
          </p:nvSpPr>
          <p:spPr bwMode="auto">
            <a:xfrm>
              <a:off x="2262188" y="5492080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84" name="Line 10"/>
            <p:cNvSpPr>
              <a:spLocks noChangeShapeType="1"/>
            </p:cNvSpPr>
            <p:nvPr/>
          </p:nvSpPr>
          <p:spPr bwMode="auto">
            <a:xfrm>
              <a:off x="927100" y="4033167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Line 11"/>
            <p:cNvSpPr>
              <a:spLocks noChangeShapeType="1"/>
            </p:cNvSpPr>
            <p:nvPr/>
          </p:nvSpPr>
          <p:spPr bwMode="auto">
            <a:xfrm>
              <a:off x="5770563" y="2725067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Line 12"/>
            <p:cNvSpPr>
              <a:spLocks noChangeShapeType="1"/>
            </p:cNvSpPr>
            <p:nvPr/>
          </p:nvSpPr>
          <p:spPr bwMode="auto">
            <a:xfrm>
              <a:off x="5969000" y="2725067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Line 13"/>
            <p:cNvSpPr>
              <a:spLocks noChangeShapeType="1"/>
            </p:cNvSpPr>
            <p:nvPr/>
          </p:nvSpPr>
          <p:spPr bwMode="auto">
            <a:xfrm>
              <a:off x="6118225" y="3639467"/>
              <a:ext cx="977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>
              <a:off x="6121400" y="3855367"/>
              <a:ext cx="987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Line 15"/>
            <p:cNvSpPr>
              <a:spLocks noChangeShapeType="1"/>
            </p:cNvSpPr>
            <p:nvPr/>
          </p:nvSpPr>
          <p:spPr bwMode="auto">
            <a:xfrm>
              <a:off x="7035800" y="3487067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Line 16"/>
            <p:cNvSpPr>
              <a:spLocks noChangeShapeType="1"/>
            </p:cNvSpPr>
            <p:nvPr/>
          </p:nvSpPr>
          <p:spPr bwMode="auto">
            <a:xfrm>
              <a:off x="7099300" y="3398167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Line 17"/>
            <p:cNvSpPr>
              <a:spLocks noChangeShapeType="1"/>
            </p:cNvSpPr>
            <p:nvPr/>
          </p:nvSpPr>
          <p:spPr bwMode="auto">
            <a:xfrm flipV="1">
              <a:off x="6116638" y="3539455"/>
              <a:ext cx="0" cy="425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Line 18"/>
            <p:cNvSpPr>
              <a:spLocks noChangeShapeType="1"/>
            </p:cNvSpPr>
            <p:nvPr/>
          </p:nvSpPr>
          <p:spPr bwMode="auto">
            <a:xfrm>
              <a:off x="5895975" y="3537867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Line 19"/>
            <p:cNvSpPr>
              <a:spLocks noChangeShapeType="1"/>
            </p:cNvSpPr>
            <p:nvPr/>
          </p:nvSpPr>
          <p:spPr bwMode="auto">
            <a:xfrm>
              <a:off x="5895975" y="3809330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Line 20"/>
            <p:cNvSpPr>
              <a:spLocks noChangeShapeType="1"/>
            </p:cNvSpPr>
            <p:nvPr/>
          </p:nvSpPr>
          <p:spPr bwMode="auto">
            <a:xfrm>
              <a:off x="5675313" y="3537867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Line 21"/>
            <p:cNvSpPr>
              <a:spLocks noChangeShapeType="1"/>
            </p:cNvSpPr>
            <p:nvPr/>
          </p:nvSpPr>
          <p:spPr bwMode="auto">
            <a:xfrm>
              <a:off x="5675313" y="3809330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Line 22"/>
            <p:cNvSpPr>
              <a:spLocks noChangeShapeType="1"/>
            </p:cNvSpPr>
            <p:nvPr/>
          </p:nvSpPr>
          <p:spPr bwMode="auto">
            <a:xfrm>
              <a:off x="5487988" y="3534692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Line 23"/>
            <p:cNvSpPr>
              <a:spLocks noChangeShapeType="1"/>
            </p:cNvSpPr>
            <p:nvPr/>
          </p:nvSpPr>
          <p:spPr bwMode="auto">
            <a:xfrm>
              <a:off x="5487988" y="3806155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Rectangle 24"/>
            <p:cNvSpPr>
              <a:spLocks noChangeArrowheads="1"/>
            </p:cNvSpPr>
            <p:nvPr/>
          </p:nvSpPr>
          <p:spPr bwMode="auto">
            <a:xfrm>
              <a:off x="6126163" y="3725193"/>
              <a:ext cx="1484312" cy="508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99" name="AutoShape 25"/>
            <p:cNvSpPr>
              <a:spLocks noChangeArrowheads="1"/>
            </p:cNvSpPr>
            <p:nvPr/>
          </p:nvSpPr>
          <p:spPr bwMode="auto">
            <a:xfrm rot="5400000">
              <a:off x="621506" y="3645024"/>
              <a:ext cx="333375" cy="214312"/>
            </a:xfrm>
            <a:prstGeom prst="flowChartMerg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00" name="Line 26"/>
            <p:cNvSpPr>
              <a:spLocks noChangeShapeType="1"/>
            </p:cNvSpPr>
            <p:nvPr/>
          </p:nvSpPr>
          <p:spPr bwMode="auto">
            <a:xfrm flipV="1">
              <a:off x="4546600" y="3283867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Line 27"/>
            <p:cNvSpPr>
              <a:spLocks noChangeShapeType="1"/>
            </p:cNvSpPr>
            <p:nvPr/>
          </p:nvSpPr>
          <p:spPr bwMode="auto">
            <a:xfrm>
              <a:off x="4622800" y="3296567"/>
              <a:ext cx="0" cy="17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AutoShape 28"/>
            <p:cNvSpPr>
              <a:spLocks noChangeArrowheads="1"/>
            </p:cNvSpPr>
            <p:nvPr/>
          </p:nvSpPr>
          <p:spPr bwMode="auto">
            <a:xfrm>
              <a:off x="4521200" y="3169567"/>
              <a:ext cx="139700" cy="152400"/>
            </a:xfrm>
            <a:prstGeom prst="flowChar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03" name="Line 29"/>
            <p:cNvSpPr>
              <a:spLocks noChangeShapeType="1"/>
            </p:cNvSpPr>
            <p:nvPr/>
          </p:nvSpPr>
          <p:spPr bwMode="auto">
            <a:xfrm flipV="1">
              <a:off x="4546600" y="2928267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Line 30"/>
            <p:cNvSpPr>
              <a:spLocks noChangeShapeType="1"/>
            </p:cNvSpPr>
            <p:nvPr/>
          </p:nvSpPr>
          <p:spPr bwMode="auto">
            <a:xfrm flipV="1">
              <a:off x="4610100" y="2928267"/>
              <a:ext cx="0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Line 31"/>
            <p:cNvSpPr>
              <a:spLocks noChangeShapeType="1"/>
            </p:cNvSpPr>
            <p:nvPr/>
          </p:nvSpPr>
          <p:spPr bwMode="auto">
            <a:xfrm flipH="1">
              <a:off x="4470400" y="2928267"/>
              <a:ext cx="63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Line 32"/>
            <p:cNvSpPr>
              <a:spLocks noChangeShapeType="1"/>
            </p:cNvSpPr>
            <p:nvPr/>
          </p:nvSpPr>
          <p:spPr bwMode="auto">
            <a:xfrm flipV="1">
              <a:off x="4470400" y="2483767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Line 33"/>
            <p:cNvSpPr>
              <a:spLocks noChangeShapeType="1"/>
            </p:cNvSpPr>
            <p:nvPr/>
          </p:nvSpPr>
          <p:spPr bwMode="auto">
            <a:xfrm>
              <a:off x="4470400" y="2483767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Line 34"/>
            <p:cNvSpPr>
              <a:spLocks noChangeShapeType="1"/>
            </p:cNvSpPr>
            <p:nvPr/>
          </p:nvSpPr>
          <p:spPr bwMode="auto">
            <a:xfrm flipH="1">
              <a:off x="4622800" y="2928267"/>
              <a:ext cx="7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Line 35"/>
            <p:cNvSpPr>
              <a:spLocks noChangeShapeType="1"/>
            </p:cNvSpPr>
            <p:nvPr/>
          </p:nvSpPr>
          <p:spPr bwMode="auto">
            <a:xfrm flipV="1">
              <a:off x="4699000" y="2483767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Text Box 36"/>
            <p:cNvSpPr txBox="1">
              <a:spLocks noChangeArrowheads="1"/>
            </p:cNvSpPr>
            <p:nvPr/>
          </p:nvSpPr>
          <p:spPr bwMode="auto">
            <a:xfrm>
              <a:off x="339725" y="2339308"/>
              <a:ext cx="4889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 dirty="0"/>
                <a:t>EM</a:t>
              </a:r>
            </a:p>
          </p:txBody>
        </p:sp>
        <p:sp>
          <p:nvSpPr>
            <p:cNvPr id="111" name="Line 37"/>
            <p:cNvSpPr>
              <a:spLocks noChangeShapeType="1"/>
            </p:cNvSpPr>
            <p:nvPr/>
          </p:nvSpPr>
          <p:spPr bwMode="auto">
            <a:xfrm flipH="1" flipV="1">
              <a:off x="584200" y="2636167"/>
              <a:ext cx="203200" cy="1079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Rectangle 38"/>
            <p:cNvSpPr>
              <a:spLocks noChangeArrowheads="1"/>
            </p:cNvSpPr>
            <p:nvPr/>
          </p:nvSpPr>
          <p:spPr bwMode="auto">
            <a:xfrm>
              <a:off x="6464300" y="756567"/>
              <a:ext cx="1295400" cy="3683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3" name="Text Box 39"/>
            <p:cNvSpPr txBox="1">
              <a:spLocks noChangeArrowheads="1"/>
            </p:cNvSpPr>
            <p:nvPr/>
          </p:nvSpPr>
          <p:spPr bwMode="auto">
            <a:xfrm>
              <a:off x="6461125" y="743867"/>
              <a:ext cx="13525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>
                  <a:latin typeface="Arial Black" charset="0"/>
                </a:rPr>
                <a:t>IR LASER</a:t>
              </a:r>
            </a:p>
          </p:txBody>
        </p:sp>
        <p:sp>
          <p:nvSpPr>
            <p:cNvPr id="114" name="Rectangle 40"/>
            <p:cNvSpPr>
              <a:spLocks noChangeArrowheads="1"/>
            </p:cNvSpPr>
            <p:nvPr/>
          </p:nvSpPr>
          <p:spPr bwMode="auto">
            <a:xfrm>
              <a:off x="6464300" y="1353467"/>
              <a:ext cx="2260600" cy="431800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Nd-YAG LASER</a:t>
              </a:r>
            </a:p>
          </p:txBody>
        </p:sp>
        <p:sp>
          <p:nvSpPr>
            <p:cNvPr id="115" name="Rectangle 41"/>
            <p:cNvSpPr>
              <a:spLocks noChangeArrowheads="1"/>
            </p:cNvSpPr>
            <p:nvPr/>
          </p:nvSpPr>
          <p:spPr bwMode="auto">
            <a:xfrm>
              <a:off x="6464300" y="1950367"/>
              <a:ext cx="2260600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Dye LASER</a:t>
              </a:r>
              <a:endParaRPr lang="fr-FR">
                <a:latin typeface="Times" charset="0"/>
              </a:endParaRPr>
            </a:p>
          </p:txBody>
        </p:sp>
        <p:sp>
          <p:nvSpPr>
            <p:cNvPr id="116" name="Rectangle 42"/>
            <p:cNvSpPr>
              <a:spLocks noChangeArrowheads="1"/>
            </p:cNvSpPr>
            <p:nvPr/>
          </p:nvSpPr>
          <p:spPr bwMode="auto">
            <a:xfrm>
              <a:off x="7607300" y="3677567"/>
              <a:ext cx="42863" cy="1397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7" name="Rectangle 43"/>
            <p:cNvSpPr>
              <a:spLocks noChangeArrowheads="1"/>
            </p:cNvSpPr>
            <p:nvPr/>
          </p:nvSpPr>
          <p:spPr bwMode="auto">
            <a:xfrm>
              <a:off x="7645400" y="3715667"/>
              <a:ext cx="6223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8" name="Rectangle 44"/>
            <p:cNvSpPr>
              <a:spLocks noChangeArrowheads="1"/>
            </p:cNvSpPr>
            <p:nvPr/>
          </p:nvSpPr>
          <p:spPr bwMode="auto">
            <a:xfrm>
              <a:off x="8267700" y="3512467"/>
              <a:ext cx="571500" cy="469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9" name="Text Box 45"/>
            <p:cNvSpPr txBox="1">
              <a:spLocks noChangeArrowheads="1"/>
            </p:cNvSpPr>
            <p:nvPr/>
          </p:nvSpPr>
          <p:spPr bwMode="auto">
            <a:xfrm>
              <a:off x="8208963" y="3547392"/>
              <a:ext cx="6238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>
                  <a:latin typeface="Arial Black" charset="0"/>
                </a:rPr>
                <a:t>25K</a:t>
              </a:r>
            </a:p>
          </p:txBody>
        </p:sp>
        <p:sp>
          <p:nvSpPr>
            <p:cNvPr id="120" name="Rectangle 46"/>
            <p:cNvSpPr>
              <a:spLocks noChangeArrowheads="1"/>
            </p:cNvSpPr>
            <p:nvPr/>
          </p:nvSpPr>
          <p:spPr bwMode="auto">
            <a:xfrm>
              <a:off x="6032500" y="5112667"/>
              <a:ext cx="114300" cy="635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GB">
                <a:latin typeface="Times" charset="0"/>
              </a:endParaRPr>
            </a:p>
          </p:txBody>
        </p:sp>
        <p:sp>
          <p:nvSpPr>
            <p:cNvPr id="121" name="Text Box 47"/>
            <p:cNvSpPr txBox="1">
              <a:spLocks noChangeArrowheads="1"/>
            </p:cNvSpPr>
            <p:nvPr/>
          </p:nvSpPr>
          <p:spPr bwMode="auto">
            <a:xfrm>
              <a:off x="2695575" y="1936080"/>
              <a:ext cx="2038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 b="1"/>
                <a:t>échantillon de Kr</a:t>
              </a:r>
              <a:endParaRPr lang="fr-FR" sz="1800" b="1"/>
            </a:p>
          </p:txBody>
        </p:sp>
        <p:sp>
          <p:nvSpPr>
            <p:cNvPr id="122" name="Line 48"/>
            <p:cNvSpPr>
              <a:spLocks noChangeShapeType="1"/>
            </p:cNvSpPr>
            <p:nvPr/>
          </p:nvSpPr>
          <p:spPr bwMode="auto">
            <a:xfrm>
              <a:off x="3924300" y="2293267"/>
              <a:ext cx="64770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Line 49"/>
            <p:cNvSpPr>
              <a:spLocks noChangeShapeType="1"/>
            </p:cNvSpPr>
            <p:nvPr/>
          </p:nvSpPr>
          <p:spPr bwMode="auto">
            <a:xfrm>
              <a:off x="7099300" y="3398167"/>
              <a:ext cx="116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Line 50"/>
            <p:cNvSpPr>
              <a:spLocks noChangeShapeType="1"/>
            </p:cNvSpPr>
            <p:nvPr/>
          </p:nvSpPr>
          <p:spPr bwMode="auto">
            <a:xfrm>
              <a:off x="7115175" y="4055392"/>
              <a:ext cx="1152525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Line 51"/>
            <p:cNvSpPr>
              <a:spLocks noChangeShapeType="1"/>
            </p:cNvSpPr>
            <p:nvPr/>
          </p:nvSpPr>
          <p:spPr bwMode="auto">
            <a:xfrm>
              <a:off x="8267700" y="3398167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Line 52"/>
            <p:cNvSpPr>
              <a:spLocks noChangeShapeType="1"/>
            </p:cNvSpPr>
            <p:nvPr/>
          </p:nvSpPr>
          <p:spPr bwMode="auto">
            <a:xfrm flipV="1">
              <a:off x="8267700" y="3804567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Text Box 53"/>
            <p:cNvSpPr txBox="1">
              <a:spLocks noChangeArrowheads="1"/>
            </p:cNvSpPr>
            <p:nvPr/>
          </p:nvSpPr>
          <p:spPr bwMode="auto">
            <a:xfrm>
              <a:off x="6689725" y="4347492"/>
              <a:ext cx="8509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source</a:t>
              </a:r>
              <a:endParaRPr lang="fr-FR" sz="1600">
                <a:latin typeface="Arial Black" charset="0"/>
              </a:endParaRPr>
            </a:p>
          </p:txBody>
        </p:sp>
        <p:sp>
          <p:nvSpPr>
            <p:cNvPr id="128" name="Line 54"/>
            <p:cNvSpPr>
              <a:spLocks noChangeShapeType="1"/>
            </p:cNvSpPr>
            <p:nvPr/>
          </p:nvSpPr>
          <p:spPr bwMode="auto">
            <a:xfrm>
              <a:off x="5854700" y="3918867"/>
              <a:ext cx="85090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Line 55"/>
            <p:cNvSpPr>
              <a:spLocks noChangeShapeType="1"/>
            </p:cNvSpPr>
            <p:nvPr/>
          </p:nvSpPr>
          <p:spPr bwMode="auto">
            <a:xfrm flipV="1">
              <a:off x="6134100" y="2953667"/>
              <a:ext cx="1511300" cy="812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Text Box 56"/>
            <p:cNvSpPr txBox="1">
              <a:spLocks noChangeArrowheads="1"/>
            </p:cNvSpPr>
            <p:nvPr/>
          </p:nvSpPr>
          <p:spPr bwMode="auto">
            <a:xfrm>
              <a:off x="7610475" y="2645692"/>
              <a:ext cx="12334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 b="1"/>
                <a:t>Piège froid</a:t>
              </a:r>
              <a:endParaRPr lang="fr-FR" sz="1600" b="1"/>
            </a:p>
          </p:txBody>
        </p:sp>
        <p:sp>
          <p:nvSpPr>
            <p:cNvPr id="131" name="Rectangle 57"/>
            <p:cNvSpPr>
              <a:spLocks noChangeArrowheads="1"/>
            </p:cNvSpPr>
            <p:nvPr/>
          </p:nvSpPr>
          <p:spPr bwMode="auto">
            <a:xfrm>
              <a:off x="1244600" y="4579267"/>
              <a:ext cx="1155700" cy="5461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32" name="Text Box 58"/>
            <p:cNvSpPr txBox="1">
              <a:spLocks noChangeArrowheads="1"/>
            </p:cNvSpPr>
            <p:nvPr/>
          </p:nvSpPr>
          <p:spPr bwMode="auto">
            <a:xfrm>
              <a:off x="5148263" y="5490492"/>
              <a:ext cx="1370012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600" b="1" dirty="0"/>
                <a:t>Photo-diode</a:t>
              </a:r>
              <a:endParaRPr lang="fr-FR" sz="1600" b="1" dirty="0"/>
            </a:p>
          </p:txBody>
        </p:sp>
        <p:sp>
          <p:nvSpPr>
            <p:cNvPr id="133" name="Line 59"/>
            <p:cNvSpPr>
              <a:spLocks noChangeShapeType="1"/>
            </p:cNvSpPr>
            <p:nvPr/>
          </p:nvSpPr>
          <p:spPr bwMode="auto">
            <a:xfrm flipV="1">
              <a:off x="5918200" y="5252367"/>
              <a:ext cx="1270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Text Box 60"/>
            <p:cNvSpPr txBox="1">
              <a:spLocks noChangeArrowheads="1"/>
            </p:cNvSpPr>
            <p:nvPr/>
          </p:nvSpPr>
          <p:spPr bwMode="auto">
            <a:xfrm>
              <a:off x="1196975" y="5211092"/>
              <a:ext cx="14144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oscilloscope</a:t>
              </a:r>
              <a:endParaRPr lang="fr-FR" sz="1600"/>
            </a:p>
          </p:txBody>
        </p:sp>
        <p:sp>
          <p:nvSpPr>
            <p:cNvPr id="135" name="Rectangle 61"/>
            <p:cNvSpPr>
              <a:spLocks noChangeArrowheads="1"/>
            </p:cNvSpPr>
            <p:nvPr/>
          </p:nvSpPr>
          <p:spPr bwMode="auto">
            <a:xfrm>
              <a:off x="8093075" y="4982492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136" name="Freeform 62"/>
            <p:cNvSpPr>
              <a:spLocks/>
            </p:cNvSpPr>
            <p:nvPr/>
          </p:nvSpPr>
          <p:spPr bwMode="auto">
            <a:xfrm>
              <a:off x="625054" y="3018655"/>
              <a:ext cx="6385346" cy="1450975"/>
            </a:xfrm>
            <a:custGeom>
              <a:avLst/>
              <a:gdLst>
                <a:gd name="T0" fmla="*/ 2147483647 w 3987"/>
                <a:gd name="T1" fmla="*/ 2147483647 h 914"/>
                <a:gd name="T2" fmla="*/ 2147483647 w 3987"/>
                <a:gd name="T3" fmla="*/ 2147483647 h 914"/>
                <a:gd name="T4" fmla="*/ 2147483647 w 3987"/>
                <a:gd name="T5" fmla="*/ 2147483647 h 914"/>
                <a:gd name="T6" fmla="*/ 2147483647 w 3987"/>
                <a:gd name="T7" fmla="*/ 2147483647 h 914"/>
                <a:gd name="T8" fmla="*/ 2147483647 w 3987"/>
                <a:gd name="T9" fmla="*/ 2147483647 h 914"/>
                <a:gd name="T10" fmla="*/ 2147483647 w 3987"/>
                <a:gd name="T11" fmla="*/ 2147483647 h 914"/>
                <a:gd name="T12" fmla="*/ 2147483647 w 3987"/>
                <a:gd name="T13" fmla="*/ 0 h 914"/>
                <a:gd name="T14" fmla="*/ 2147483647 w 3987"/>
                <a:gd name="T15" fmla="*/ 0 h 914"/>
                <a:gd name="T16" fmla="*/ 2147483647 w 3987"/>
                <a:gd name="T17" fmla="*/ 2147483647 h 914"/>
                <a:gd name="T18" fmla="*/ 2147483647 w 3987"/>
                <a:gd name="T19" fmla="*/ 2147483647 h 914"/>
                <a:gd name="T20" fmla="*/ 2147483647 w 3987"/>
                <a:gd name="T21" fmla="*/ 2147483647 h 914"/>
                <a:gd name="T22" fmla="*/ 2147483647 w 3987"/>
                <a:gd name="T23" fmla="*/ 2147483647 h 914"/>
                <a:gd name="T24" fmla="*/ 2147483647 w 3987"/>
                <a:gd name="T25" fmla="*/ 2147483647 h 914"/>
                <a:gd name="T26" fmla="*/ 2147483647 w 3987"/>
                <a:gd name="T27" fmla="*/ 2147483647 h 914"/>
                <a:gd name="T28" fmla="*/ 2147483647 w 3987"/>
                <a:gd name="T29" fmla="*/ 2147483647 h 914"/>
                <a:gd name="T30" fmla="*/ 2147483647 w 3987"/>
                <a:gd name="T31" fmla="*/ 2147483647 h 914"/>
                <a:gd name="T32" fmla="*/ 2147483647 w 3987"/>
                <a:gd name="T33" fmla="*/ 2147483647 h 914"/>
                <a:gd name="T34" fmla="*/ 2147483647 w 3987"/>
                <a:gd name="T35" fmla="*/ 2147483647 h 914"/>
                <a:gd name="T36" fmla="*/ 2147483647 w 3987"/>
                <a:gd name="T37" fmla="*/ 2147483647 h 914"/>
                <a:gd name="T38" fmla="*/ 2147483647 w 3987"/>
                <a:gd name="T39" fmla="*/ 2147483647 h 914"/>
                <a:gd name="T40" fmla="*/ 2147483647 w 3987"/>
                <a:gd name="T41" fmla="*/ 2147483647 h 914"/>
                <a:gd name="T42" fmla="*/ 0 w 3987"/>
                <a:gd name="T43" fmla="*/ 2147483647 h 914"/>
                <a:gd name="T44" fmla="*/ 0 w 3987"/>
                <a:gd name="T45" fmla="*/ 2147483647 h 914"/>
                <a:gd name="T46" fmla="*/ 2147483647 w 3987"/>
                <a:gd name="T47" fmla="*/ 2147483647 h 914"/>
                <a:gd name="T48" fmla="*/ 2147483647 w 3987"/>
                <a:gd name="T49" fmla="*/ 2147483647 h 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87"/>
                <a:gd name="T76" fmla="*/ 0 h 914"/>
                <a:gd name="T77" fmla="*/ 3987 w 3987"/>
                <a:gd name="T78" fmla="*/ 914 h 9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87" h="914">
                  <a:moveTo>
                    <a:pt x="187" y="294"/>
                  </a:moveTo>
                  <a:lnTo>
                    <a:pt x="2473" y="294"/>
                  </a:lnTo>
                  <a:lnTo>
                    <a:pt x="2473" y="187"/>
                  </a:lnTo>
                  <a:lnTo>
                    <a:pt x="2513" y="180"/>
                  </a:lnTo>
                  <a:lnTo>
                    <a:pt x="2500" y="294"/>
                  </a:lnTo>
                  <a:lnTo>
                    <a:pt x="2927" y="294"/>
                  </a:lnTo>
                  <a:lnTo>
                    <a:pt x="3220" y="0"/>
                  </a:lnTo>
                  <a:lnTo>
                    <a:pt x="3527" y="0"/>
                  </a:lnTo>
                  <a:lnTo>
                    <a:pt x="3527" y="294"/>
                  </a:lnTo>
                  <a:lnTo>
                    <a:pt x="3987" y="294"/>
                  </a:lnTo>
                  <a:lnTo>
                    <a:pt x="3987" y="374"/>
                  </a:lnTo>
                  <a:lnTo>
                    <a:pt x="3407" y="374"/>
                  </a:lnTo>
                  <a:lnTo>
                    <a:pt x="3407" y="527"/>
                  </a:lnTo>
                  <a:lnTo>
                    <a:pt x="3987" y="527"/>
                  </a:lnTo>
                  <a:lnTo>
                    <a:pt x="3987" y="594"/>
                  </a:lnTo>
                  <a:lnTo>
                    <a:pt x="3547" y="594"/>
                  </a:lnTo>
                  <a:lnTo>
                    <a:pt x="3547" y="914"/>
                  </a:lnTo>
                  <a:lnTo>
                    <a:pt x="3220" y="914"/>
                  </a:lnTo>
                  <a:lnTo>
                    <a:pt x="2933" y="627"/>
                  </a:lnTo>
                  <a:lnTo>
                    <a:pt x="180" y="627"/>
                  </a:lnTo>
                  <a:lnTo>
                    <a:pt x="180" y="807"/>
                  </a:lnTo>
                  <a:lnTo>
                    <a:pt x="0" y="807"/>
                  </a:lnTo>
                  <a:lnTo>
                    <a:pt x="0" y="94"/>
                  </a:lnTo>
                  <a:lnTo>
                    <a:pt x="193" y="94"/>
                  </a:lnTo>
                  <a:lnTo>
                    <a:pt x="187" y="294"/>
                  </a:lnTo>
                  <a:close/>
                </a:path>
              </a:pathLst>
            </a:custGeom>
            <a:solidFill>
              <a:srgbClr val="66FF66">
                <a:alpha val="30196"/>
              </a:srgbClr>
            </a:solidFill>
            <a:ln w="9525">
              <a:solidFill>
                <a:srgbClr val="00FF80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Freeform 63"/>
            <p:cNvSpPr>
              <a:spLocks/>
            </p:cNvSpPr>
            <p:nvPr/>
          </p:nvSpPr>
          <p:spPr bwMode="auto">
            <a:xfrm>
              <a:off x="4470400" y="2477417"/>
              <a:ext cx="228600" cy="698500"/>
            </a:xfrm>
            <a:custGeom>
              <a:avLst/>
              <a:gdLst>
                <a:gd name="T0" fmla="*/ 2147483647 w 144"/>
                <a:gd name="T1" fmla="*/ 2147483647 h 440"/>
                <a:gd name="T2" fmla="*/ 2147483647 w 144"/>
                <a:gd name="T3" fmla="*/ 2147483647 h 440"/>
                <a:gd name="T4" fmla="*/ 0 w 144"/>
                <a:gd name="T5" fmla="*/ 2147483647 h 440"/>
                <a:gd name="T6" fmla="*/ 0 w 144"/>
                <a:gd name="T7" fmla="*/ 0 h 440"/>
                <a:gd name="T8" fmla="*/ 2147483647 w 144"/>
                <a:gd name="T9" fmla="*/ 2147483647 h 440"/>
                <a:gd name="T10" fmla="*/ 2147483647 w 144"/>
                <a:gd name="T11" fmla="*/ 2147483647 h 440"/>
                <a:gd name="T12" fmla="*/ 2147483647 w 144"/>
                <a:gd name="T13" fmla="*/ 2147483647 h 440"/>
                <a:gd name="T14" fmla="*/ 2147483647 w 144"/>
                <a:gd name="T15" fmla="*/ 2147483647 h 440"/>
                <a:gd name="T16" fmla="*/ 2147483647 w 144"/>
                <a:gd name="T17" fmla="*/ 214748364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440"/>
                <a:gd name="T29" fmla="*/ 144 w 144"/>
                <a:gd name="T30" fmla="*/ 440 h 4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440">
                  <a:moveTo>
                    <a:pt x="52" y="436"/>
                  </a:moveTo>
                  <a:lnTo>
                    <a:pt x="52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44" y="284"/>
                  </a:lnTo>
                  <a:lnTo>
                    <a:pt x="88" y="284"/>
                  </a:lnTo>
                  <a:lnTo>
                    <a:pt x="88" y="440"/>
                  </a:lnTo>
                  <a:lnTo>
                    <a:pt x="52" y="436"/>
                  </a:lnTo>
                  <a:close/>
                </a:path>
              </a:pathLst>
            </a:custGeom>
            <a:solidFill>
              <a:srgbClr val="00FF80">
                <a:alpha val="2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Freeform 64"/>
            <p:cNvSpPr>
              <a:spLocks/>
            </p:cNvSpPr>
            <p:nvPr/>
          </p:nvSpPr>
          <p:spPr bwMode="auto">
            <a:xfrm>
              <a:off x="431800" y="3753767"/>
              <a:ext cx="244475" cy="1588"/>
            </a:xfrm>
            <a:custGeom>
              <a:avLst/>
              <a:gdLst>
                <a:gd name="T0" fmla="*/ 2147483647 w 154"/>
                <a:gd name="T1" fmla="*/ 0 h 1"/>
                <a:gd name="T2" fmla="*/ 2147483647 w 154"/>
                <a:gd name="T3" fmla="*/ 0 h 1"/>
                <a:gd name="T4" fmla="*/ 2147483647 w 154"/>
                <a:gd name="T5" fmla="*/ 0 h 1"/>
                <a:gd name="T6" fmla="*/ 2147483647 w 15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"/>
                <a:gd name="T14" fmla="*/ 154 w 15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">
                  <a:moveTo>
                    <a:pt x="148" y="0"/>
                  </a:moveTo>
                  <a:cubicBezTo>
                    <a:pt x="142" y="0"/>
                    <a:pt x="32" y="0"/>
                    <a:pt x="16" y="0"/>
                  </a:cubicBezTo>
                  <a:cubicBezTo>
                    <a:pt x="0" y="0"/>
                    <a:pt x="28" y="0"/>
                    <a:pt x="52" y="0"/>
                  </a:cubicBezTo>
                  <a:cubicBezTo>
                    <a:pt x="76" y="0"/>
                    <a:pt x="154" y="0"/>
                    <a:pt x="148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9" name="Freeform 65"/>
            <p:cNvSpPr>
              <a:spLocks/>
            </p:cNvSpPr>
            <p:nvPr/>
          </p:nvSpPr>
          <p:spPr bwMode="auto">
            <a:xfrm>
              <a:off x="276225" y="3741067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0" name="Oval 66"/>
            <p:cNvSpPr>
              <a:spLocks noChangeArrowheads="1"/>
            </p:cNvSpPr>
            <p:nvPr/>
          </p:nvSpPr>
          <p:spPr bwMode="auto">
            <a:xfrm rot="-5400000">
              <a:off x="5994400" y="3728367"/>
              <a:ext cx="152400" cy="63500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</p:grpSp>
      <p:sp>
        <p:nvSpPr>
          <p:cNvPr id="141" name="Text Box 76"/>
          <p:cNvSpPr txBox="1">
            <a:spLocks noChangeArrowheads="1"/>
          </p:cNvSpPr>
          <p:nvPr/>
        </p:nvSpPr>
        <p:spPr bwMode="auto">
          <a:xfrm>
            <a:off x="3941887" y="602128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u="none" dirty="0" err="1" smtClean="0"/>
              <a:t>Relâchement</a:t>
            </a:r>
            <a:r>
              <a:rPr lang="en-US" u="none" dirty="0" smtClean="0"/>
              <a:t> du Kr </a:t>
            </a:r>
            <a:r>
              <a:rPr lang="en-US" u="none" dirty="0" err="1" smtClean="0"/>
              <a:t>condensé</a:t>
            </a:r>
            <a:endParaRPr lang="en-US" u="none" dirty="0"/>
          </a:p>
        </p:txBody>
      </p:sp>
      <p:sp>
        <p:nvSpPr>
          <p:cNvPr id="75" name="Rectangle 74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39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13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 Box 76"/>
          <p:cNvSpPr txBox="1">
            <a:spLocks noChangeArrowheads="1"/>
          </p:cNvSpPr>
          <p:nvPr/>
        </p:nvSpPr>
        <p:spPr bwMode="auto">
          <a:xfrm>
            <a:off x="3941887" y="602128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u="none" dirty="0" err="1" smtClean="0"/>
              <a:t>Ionisation</a:t>
            </a:r>
            <a:r>
              <a:rPr lang="en-US" u="none" dirty="0" smtClean="0"/>
              <a:t> </a:t>
            </a:r>
            <a:r>
              <a:rPr lang="en-US" u="none" dirty="0" err="1" smtClean="0"/>
              <a:t>résonante</a:t>
            </a:r>
            <a:r>
              <a:rPr lang="en-US" u="none" dirty="0" smtClean="0"/>
              <a:t> du Kr</a:t>
            </a:r>
            <a:endParaRPr lang="en-US" u="none" dirty="0"/>
          </a:p>
        </p:txBody>
      </p:sp>
      <p:grpSp>
        <p:nvGrpSpPr>
          <p:cNvPr id="3" name="Groupe 2"/>
          <p:cNvGrpSpPr/>
          <p:nvPr/>
        </p:nvGrpSpPr>
        <p:grpSpPr>
          <a:xfrm>
            <a:off x="288000" y="745200"/>
            <a:ext cx="8626475" cy="5205413"/>
            <a:chOff x="276225" y="304800"/>
            <a:chExt cx="8626475" cy="5205413"/>
          </a:xfrm>
        </p:grpSpPr>
        <p:sp>
          <p:nvSpPr>
            <p:cNvPr id="142" name="Freeform 2"/>
            <p:cNvSpPr>
              <a:spLocks/>
            </p:cNvSpPr>
            <p:nvPr/>
          </p:nvSpPr>
          <p:spPr bwMode="auto">
            <a:xfrm>
              <a:off x="5432425" y="3895725"/>
              <a:ext cx="523875" cy="457200"/>
            </a:xfrm>
            <a:custGeom>
              <a:avLst/>
              <a:gdLst>
                <a:gd name="T0" fmla="*/ 2147483647 w 330"/>
                <a:gd name="T1" fmla="*/ 0 h 290"/>
                <a:gd name="T2" fmla="*/ 2147483647 w 330"/>
                <a:gd name="T3" fmla="*/ 2147483647 h 290"/>
                <a:gd name="T4" fmla="*/ 2147483647 w 330"/>
                <a:gd name="T5" fmla="*/ 2147483647 h 290"/>
                <a:gd name="T6" fmla="*/ 2147483647 w 330"/>
                <a:gd name="T7" fmla="*/ 2147483647 h 290"/>
                <a:gd name="T8" fmla="*/ 2147483647 w 330"/>
                <a:gd name="T9" fmla="*/ 2147483647 h 290"/>
                <a:gd name="T10" fmla="*/ 0 w 330"/>
                <a:gd name="T11" fmla="*/ 2147483647 h 290"/>
                <a:gd name="T12" fmla="*/ 2147483647 w 330"/>
                <a:gd name="T13" fmla="*/ 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290"/>
                <a:gd name="T23" fmla="*/ 330 w 330"/>
                <a:gd name="T24" fmla="*/ 290 h 2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290">
                  <a:moveTo>
                    <a:pt x="100" y="0"/>
                  </a:moveTo>
                  <a:lnTo>
                    <a:pt x="194" y="98"/>
                  </a:lnTo>
                  <a:lnTo>
                    <a:pt x="330" y="100"/>
                  </a:lnTo>
                  <a:lnTo>
                    <a:pt x="330" y="290"/>
                  </a:lnTo>
                  <a:lnTo>
                    <a:pt x="192" y="290"/>
                  </a:lnTo>
                  <a:lnTo>
                    <a:pt x="0" y="9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Freeform 3"/>
            <p:cNvSpPr>
              <a:spLocks/>
            </p:cNvSpPr>
            <p:nvPr/>
          </p:nvSpPr>
          <p:spPr bwMode="auto">
            <a:xfrm>
              <a:off x="6165850" y="3413125"/>
              <a:ext cx="949325" cy="933450"/>
            </a:xfrm>
            <a:custGeom>
              <a:avLst/>
              <a:gdLst>
                <a:gd name="T0" fmla="*/ 0 w 598"/>
                <a:gd name="T1" fmla="*/ 2147483647 h 592"/>
                <a:gd name="T2" fmla="*/ 0 w 598"/>
                <a:gd name="T3" fmla="*/ 2147483647 h 592"/>
                <a:gd name="T4" fmla="*/ 2147483647 w 598"/>
                <a:gd name="T5" fmla="*/ 2147483647 h 592"/>
                <a:gd name="T6" fmla="*/ 2147483647 w 598"/>
                <a:gd name="T7" fmla="*/ 2147483647 h 592"/>
                <a:gd name="T8" fmla="*/ 2147483647 w 598"/>
                <a:gd name="T9" fmla="*/ 2147483647 h 592"/>
                <a:gd name="T10" fmla="*/ 2147483647 w 598"/>
                <a:gd name="T11" fmla="*/ 0 h 592"/>
                <a:gd name="T12" fmla="*/ 2147483647 w 598"/>
                <a:gd name="T13" fmla="*/ 2147483647 h 592"/>
                <a:gd name="T14" fmla="*/ 2147483647 w 598"/>
                <a:gd name="T15" fmla="*/ 2147483647 h 592"/>
                <a:gd name="T16" fmla="*/ 2147483647 w 598"/>
                <a:gd name="T17" fmla="*/ 2147483647 h 592"/>
                <a:gd name="T18" fmla="*/ 2147483647 w 598"/>
                <a:gd name="T19" fmla="*/ 2147483647 h 592"/>
                <a:gd name="T20" fmla="*/ 0 w 598"/>
                <a:gd name="T21" fmla="*/ 2147483647 h 5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8"/>
                <a:gd name="T34" fmla="*/ 0 h 592"/>
                <a:gd name="T35" fmla="*/ 598 w 598"/>
                <a:gd name="T36" fmla="*/ 592 h 5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8" h="592">
                  <a:moveTo>
                    <a:pt x="0" y="404"/>
                  </a:moveTo>
                  <a:lnTo>
                    <a:pt x="0" y="592"/>
                  </a:lnTo>
                  <a:lnTo>
                    <a:pt x="156" y="592"/>
                  </a:lnTo>
                  <a:lnTo>
                    <a:pt x="156" y="130"/>
                  </a:lnTo>
                  <a:lnTo>
                    <a:pt x="598" y="128"/>
                  </a:lnTo>
                  <a:lnTo>
                    <a:pt x="598" y="0"/>
                  </a:lnTo>
                  <a:lnTo>
                    <a:pt x="546" y="4"/>
                  </a:lnTo>
                  <a:lnTo>
                    <a:pt x="548" y="82"/>
                  </a:lnTo>
                  <a:lnTo>
                    <a:pt x="108" y="82"/>
                  </a:lnTo>
                  <a:lnTo>
                    <a:pt x="108" y="40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>
                  <a:alpha val="98038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Freeform 4"/>
            <p:cNvSpPr>
              <a:spLocks/>
            </p:cNvSpPr>
            <p:nvPr/>
          </p:nvSpPr>
          <p:spPr bwMode="auto">
            <a:xfrm>
              <a:off x="6159500" y="2273300"/>
              <a:ext cx="939800" cy="927100"/>
            </a:xfrm>
            <a:custGeom>
              <a:avLst/>
              <a:gdLst>
                <a:gd name="T0" fmla="*/ 0 w 592"/>
                <a:gd name="T1" fmla="*/ 0 h 584"/>
                <a:gd name="T2" fmla="*/ 2147483647 w 592"/>
                <a:gd name="T3" fmla="*/ 0 h 584"/>
                <a:gd name="T4" fmla="*/ 2147483647 w 592"/>
                <a:gd name="T5" fmla="*/ 2147483647 h 584"/>
                <a:gd name="T6" fmla="*/ 2147483647 w 592"/>
                <a:gd name="T7" fmla="*/ 2147483647 h 584"/>
                <a:gd name="T8" fmla="*/ 2147483647 w 592"/>
                <a:gd name="T9" fmla="*/ 2147483647 h 584"/>
                <a:gd name="T10" fmla="*/ 2147483647 w 592"/>
                <a:gd name="T11" fmla="*/ 2147483647 h 584"/>
                <a:gd name="T12" fmla="*/ 2147483647 w 592"/>
                <a:gd name="T13" fmla="*/ 2147483647 h 584"/>
                <a:gd name="T14" fmla="*/ 2147483647 w 592"/>
                <a:gd name="T15" fmla="*/ 2147483647 h 584"/>
                <a:gd name="T16" fmla="*/ 2147483647 w 592"/>
                <a:gd name="T17" fmla="*/ 2147483647 h 584"/>
                <a:gd name="T18" fmla="*/ 0 w 592"/>
                <a:gd name="T19" fmla="*/ 2147483647 h 584"/>
                <a:gd name="T20" fmla="*/ 0 w 592"/>
                <a:gd name="T21" fmla="*/ 0 h 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2"/>
                <a:gd name="T34" fmla="*/ 0 h 584"/>
                <a:gd name="T35" fmla="*/ 592 w 592"/>
                <a:gd name="T36" fmla="*/ 584 h 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2" h="584">
                  <a:moveTo>
                    <a:pt x="0" y="0"/>
                  </a:moveTo>
                  <a:lnTo>
                    <a:pt x="144" y="0"/>
                  </a:lnTo>
                  <a:lnTo>
                    <a:pt x="144" y="432"/>
                  </a:lnTo>
                  <a:lnTo>
                    <a:pt x="592" y="432"/>
                  </a:lnTo>
                  <a:lnTo>
                    <a:pt x="592" y="584"/>
                  </a:lnTo>
                  <a:lnTo>
                    <a:pt x="552" y="584"/>
                  </a:lnTo>
                  <a:lnTo>
                    <a:pt x="552" y="486"/>
                  </a:lnTo>
                  <a:lnTo>
                    <a:pt x="94" y="486"/>
                  </a:lnTo>
                  <a:lnTo>
                    <a:pt x="9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Freeform 5"/>
            <p:cNvSpPr>
              <a:spLocks/>
            </p:cNvSpPr>
            <p:nvPr/>
          </p:nvSpPr>
          <p:spPr bwMode="auto">
            <a:xfrm>
              <a:off x="5473700" y="2286000"/>
              <a:ext cx="495300" cy="441325"/>
            </a:xfrm>
            <a:custGeom>
              <a:avLst/>
              <a:gdLst>
                <a:gd name="T0" fmla="*/ 2147483647 w 312"/>
                <a:gd name="T1" fmla="*/ 2147483647 h 278"/>
                <a:gd name="T2" fmla="*/ 0 w 312"/>
                <a:gd name="T3" fmla="*/ 2147483647 h 278"/>
                <a:gd name="T4" fmla="*/ 2147483647 w 312"/>
                <a:gd name="T5" fmla="*/ 0 h 278"/>
                <a:gd name="T6" fmla="*/ 2147483647 w 312"/>
                <a:gd name="T7" fmla="*/ 0 h 278"/>
                <a:gd name="T8" fmla="*/ 2147483647 w 312"/>
                <a:gd name="T9" fmla="*/ 2147483647 h 278"/>
                <a:gd name="T10" fmla="*/ 2147483647 w 312"/>
                <a:gd name="T11" fmla="*/ 2147483647 h 278"/>
                <a:gd name="T12" fmla="*/ 2147483647 w 312"/>
                <a:gd name="T13" fmla="*/ 2147483647 h 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2"/>
                <a:gd name="T22" fmla="*/ 0 h 278"/>
                <a:gd name="T23" fmla="*/ 312 w 312"/>
                <a:gd name="T24" fmla="*/ 278 h 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2" h="278">
                  <a:moveTo>
                    <a:pt x="94" y="278"/>
                  </a:moveTo>
                  <a:lnTo>
                    <a:pt x="0" y="184"/>
                  </a:lnTo>
                  <a:lnTo>
                    <a:pt x="182" y="0"/>
                  </a:lnTo>
                  <a:lnTo>
                    <a:pt x="312" y="0"/>
                  </a:lnTo>
                  <a:lnTo>
                    <a:pt x="312" y="184"/>
                  </a:lnTo>
                  <a:lnTo>
                    <a:pt x="194" y="184"/>
                  </a:lnTo>
                  <a:lnTo>
                    <a:pt x="94" y="27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Freeform 6"/>
            <p:cNvSpPr>
              <a:spLocks/>
            </p:cNvSpPr>
            <p:nvPr/>
          </p:nvSpPr>
          <p:spPr bwMode="auto">
            <a:xfrm>
              <a:off x="546100" y="2641600"/>
              <a:ext cx="4902200" cy="1333500"/>
            </a:xfrm>
            <a:custGeom>
              <a:avLst/>
              <a:gdLst>
                <a:gd name="T0" fmla="*/ 2147483647 w 3088"/>
                <a:gd name="T1" fmla="*/ 2147483647 h 840"/>
                <a:gd name="T2" fmla="*/ 2147483647 w 3088"/>
                <a:gd name="T3" fmla="*/ 2147483647 h 840"/>
                <a:gd name="T4" fmla="*/ 2147483647 w 3088"/>
                <a:gd name="T5" fmla="*/ 2147483647 h 840"/>
                <a:gd name="T6" fmla="*/ 2147483647 w 3088"/>
                <a:gd name="T7" fmla="*/ 2147483647 h 840"/>
                <a:gd name="T8" fmla="*/ 2147483647 w 3088"/>
                <a:gd name="T9" fmla="*/ 2147483647 h 840"/>
                <a:gd name="T10" fmla="*/ 2147483647 w 3088"/>
                <a:gd name="T11" fmla="*/ 2147483647 h 840"/>
                <a:gd name="T12" fmla="*/ 2147483647 w 3088"/>
                <a:gd name="T13" fmla="*/ 2147483647 h 840"/>
                <a:gd name="T14" fmla="*/ 2147483647 w 3088"/>
                <a:gd name="T15" fmla="*/ 2147483647 h 840"/>
                <a:gd name="T16" fmla="*/ 2147483647 w 3088"/>
                <a:gd name="T17" fmla="*/ 2147483647 h 840"/>
                <a:gd name="T18" fmla="*/ 2147483647 w 3088"/>
                <a:gd name="T19" fmla="*/ 2147483647 h 840"/>
                <a:gd name="T20" fmla="*/ 2147483647 w 3088"/>
                <a:gd name="T21" fmla="*/ 2147483647 h 840"/>
                <a:gd name="T22" fmla="*/ 2147483647 w 3088"/>
                <a:gd name="T23" fmla="*/ 2147483647 h 840"/>
                <a:gd name="T24" fmla="*/ 2147483647 w 3088"/>
                <a:gd name="T25" fmla="*/ 2147483647 h 840"/>
                <a:gd name="T26" fmla="*/ 2147483647 w 3088"/>
                <a:gd name="T27" fmla="*/ 2147483647 h 840"/>
                <a:gd name="T28" fmla="*/ 0 w 3088"/>
                <a:gd name="T29" fmla="*/ 2147483647 h 840"/>
                <a:gd name="T30" fmla="*/ 0 w 3088"/>
                <a:gd name="T31" fmla="*/ 0 h 840"/>
                <a:gd name="T32" fmla="*/ 2147483647 w 3088"/>
                <a:gd name="T33" fmla="*/ 2147483647 h 840"/>
                <a:gd name="T34" fmla="*/ 2147483647 w 3088"/>
                <a:gd name="T35" fmla="*/ 2147483647 h 840"/>
                <a:gd name="T36" fmla="*/ 2147483647 w 3088"/>
                <a:gd name="T37" fmla="*/ 2147483647 h 840"/>
                <a:gd name="T38" fmla="*/ 2147483647 w 3088"/>
                <a:gd name="T39" fmla="*/ 2147483647 h 8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88"/>
                <a:gd name="T61" fmla="*/ 0 h 840"/>
                <a:gd name="T62" fmla="*/ 3088 w 3088"/>
                <a:gd name="T63" fmla="*/ 840 h 8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88" h="840">
                  <a:moveTo>
                    <a:pt x="2520" y="248"/>
                  </a:moveTo>
                  <a:cubicBezTo>
                    <a:pt x="2440" y="248"/>
                    <a:pt x="2360" y="248"/>
                    <a:pt x="2280" y="248"/>
                  </a:cubicBezTo>
                  <a:lnTo>
                    <a:pt x="256" y="248"/>
                  </a:lnTo>
                  <a:lnTo>
                    <a:pt x="256" y="56"/>
                  </a:lnTo>
                  <a:lnTo>
                    <a:pt x="48" y="56"/>
                  </a:lnTo>
                  <a:lnTo>
                    <a:pt x="48" y="784"/>
                  </a:lnTo>
                  <a:lnTo>
                    <a:pt x="240" y="784"/>
                  </a:lnTo>
                  <a:lnTo>
                    <a:pt x="240" y="600"/>
                  </a:lnTo>
                  <a:lnTo>
                    <a:pt x="2992" y="600"/>
                  </a:lnTo>
                  <a:lnTo>
                    <a:pt x="3088" y="696"/>
                  </a:lnTo>
                  <a:lnTo>
                    <a:pt x="2984" y="792"/>
                  </a:lnTo>
                  <a:lnTo>
                    <a:pt x="2840" y="648"/>
                  </a:lnTo>
                  <a:lnTo>
                    <a:pt x="288" y="648"/>
                  </a:lnTo>
                  <a:lnTo>
                    <a:pt x="288" y="840"/>
                  </a:lnTo>
                  <a:lnTo>
                    <a:pt x="0" y="832"/>
                  </a:lnTo>
                  <a:lnTo>
                    <a:pt x="0" y="0"/>
                  </a:lnTo>
                  <a:lnTo>
                    <a:pt x="304" y="8"/>
                  </a:lnTo>
                  <a:lnTo>
                    <a:pt x="304" y="200"/>
                  </a:lnTo>
                  <a:lnTo>
                    <a:pt x="2520" y="200"/>
                  </a:lnTo>
                  <a:lnTo>
                    <a:pt x="2520" y="24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Freeform 7"/>
            <p:cNvSpPr>
              <a:spLocks/>
            </p:cNvSpPr>
            <p:nvPr/>
          </p:nvSpPr>
          <p:spPr bwMode="auto">
            <a:xfrm>
              <a:off x="4622800" y="2730500"/>
              <a:ext cx="812800" cy="304800"/>
            </a:xfrm>
            <a:custGeom>
              <a:avLst/>
              <a:gdLst>
                <a:gd name="T0" fmla="*/ 2147483647 w 512"/>
                <a:gd name="T1" fmla="*/ 2147483647 h 192"/>
                <a:gd name="T2" fmla="*/ 0 w 512"/>
                <a:gd name="T3" fmla="*/ 2147483647 h 192"/>
                <a:gd name="T4" fmla="*/ 0 w 512"/>
                <a:gd name="T5" fmla="*/ 2147483647 h 192"/>
                <a:gd name="T6" fmla="*/ 2147483647 w 512"/>
                <a:gd name="T7" fmla="*/ 2147483647 h 192"/>
                <a:gd name="T8" fmla="*/ 2147483647 w 512"/>
                <a:gd name="T9" fmla="*/ 0 h 192"/>
                <a:gd name="T10" fmla="*/ 2147483647 w 512"/>
                <a:gd name="T11" fmla="*/ 2147483647 h 192"/>
                <a:gd name="T12" fmla="*/ 2147483647 w 512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192"/>
                <a:gd name="T23" fmla="*/ 512 w 512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192">
                  <a:moveTo>
                    <a:pt x="408" y="192"/>
                  </a:moveTo>
                  <a:lnTo>
                    <a:pt x="0" y="192"/>
                  </a:lnTo>
                  <a:lnTo>
                    <a:pt x="0" y="144"/>
                  </a:lnTo>
                  <a:lnTo>
                    <a:pt x="272" y="144"/>
                  </a:lnTo>
                  <a:lnTo>
                    <a:pt x="424" y="0"/>
                  </a:lnTo>
                  <a:lnTo>
                    <a:pt x="512" y="96"/>
                  </a:lnTo>
                  <a:lnTo>
                    <a:pt x="408" y="192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Line 8"/>
            <p:cNvSpPr>
              <a:spLocks noChangeShapeType="1"/>
            </p:cNvSpPr>
            <p:nvPr/>
          </p:nvSpPr>
          <p:spPr bwMode="auto">
            <a:xfrm>
              <a:off x="1003300" y="36703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Rectangle 9"/>
            <p:cNvSpPr>
              <a:spLocks noChangeArrowheads="1"/>
            </p:cNvSpPr>
            <p:nvPr/>
          </p:nvSpPr>
          <p:spPr bwMode="auto">
            <a:xfrm>
              <a:off x="2262188" y="5053013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150" name="Line 10"/>
            <p:cNvSpPr>
              <a:spLocks noChangeShapeType="1"/>
            </p:cNvSpPr>
            <p:nvPr/>
          </p:nvSpPr>
          <p:spPr bwMode="auto">
            <a:xfrm>
              <a:off x="927100" y="3594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Line 11"/>
            <p:cNvSpPr>
              <a:spLocks noChangeShapeType="1"/>
            </p:cNvSpPr>
            <p:nvPr/>
          </p:nvSpPr>
          <p:spPr bwMode="auto">
            <a:xfrm>
              <a:off x="5770563" y="228600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Line 12"/>
            <p:cNvSpPr>
              <a:spLocks noChangeShapeType="1"/>
            </p:cNvSpPr>
            <p:nvPr/>
          </p:nvSpPr>
          <p:spPr bwMode="auto">
            <a:xfrm>
              <a:off x="5969000" y="22860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Line 13"/>
            <p:cNvSpPr>
              <a:spLocks noChangeShapeType="1"/>
            </p:cNvSpPr>
            <p:nvPr/>
          </p:nvSpPr>
          <p:spPr bwMode="auto">
            <a:xfrm>
              <a:off x="6118225" y="3200400"/>
              <a:ext cx="977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Line 14"/>
            <p:cNvSpPr>
              <a:spLocks noChangeShapeType="1"/>
            </p:cNvSpPr>
            <p:nvPr/>
          </p:nvSpPr>
          <p:spPr bwMode="auto">
            <a:xfrm>
              <a:off x="6121400" y="3416300"/>
              <a:ext cx="987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Line 15"/>
            <p:cNvSpPr>
              <a:spLocks noChangeShapeType="1"/>
            </p:cNvSpPr>
            <p:nvPr/>
          </p:nvSpPr>
          <p:spPr bwMode="auto">
            <a:xfrm>
              <a:off x="7035800" y="30480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Line 16"/>
            <p:cNvSpPr>
              <a:spLocks noChangeShapeType="1"/>
            </p:cNvSpPr>
            <p:nvPr/>
          </p:nvSpPr>
          <p:spPr bwMode="auto">
            <a:xfrm>
              <a:off x="7099300" y="29591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Line 17"/>
            <p:cNvSpPr>
              <a:spLocks noChangeShapeType="1"/>
            </p:cNvSpPr>
            <p:nvPr/>
          </p:nvSpPr>
          <p:spPr bwMode="auto">
            <a:xfrm flipV="1">
              <a:off x="6116638" y="3100388"/>
              <a:ext cx="0" cy="425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Line 18"/>
            <p:cNvSpPr>
              <a:spLocks noChangeShapeType="1"/>
            </p:cNvSpPr>
            <p:nvPr/>
          </p:nvSpPr>
          <p:spPr bwMode="auto">
            <a:xfrm>
              <a:off x="5895975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Line 19"/>
            <p:cNvSpPr>
              <a:spLocks noChangeShapeType="1"/>
            </p:cNvSpPr>
            <p:nvPr/>
          </p:nvSpPr>
          <p:spPr bwMode="auto">
            <a:xfrm>
              <a:off x="5895975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Line 20"/>
            <p:cNvSpPr>
              <a:spLocks noChangeShapeType="1"/>
            </p:cNvSpPr>
            <p:nvPr/>
          </p:nvSpPr>
          <p:spPr bwMode="auto">
            <a:xfrm>
              <a:off x="5675313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Line 21"/>
            <p:cNvSpPr>
              <a:spLocks noChangeShapeType="1"/>
            </p:cNvSpPr>
            <p:nvPr/>
          </p:nvSpPr>
          <p:spPr bwMode="auto">
            <a:xfrm>
              <a:off x="5675313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Line 22"/>
            <p:cNvSpPr>
              <a:spLocks noChangeShapeType="1"/>
            </p:cNvSpPr>
            <p:nvPr/>
          </p:nvSpPr>
          <p:spPr bwMode="auto">
            <a:xfrm>
              <a:off x="5487988" y="3095625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Line 23"/>
            <p:cNvSpPr>
              <a:spLocks noChangeShapeType="1"/>
            </p:cNvSpPr>
            <p:nvPr/>
          </p:nvSpPr>
          <p:spPr bwMode="auto">
            <a:xfrm>
              <a:off x="5487988" y="3367088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Rectangle 24"/>
            <p:cNvSpPr>
              <a:spLocks noChangeArrowheads="1"/>
            </p:cNvSpPr>
            <p:nvPr/>
          </p:nvSpPr>
          <p:spPr bwMode="auto">
            <a:xfrm>
              <a:off x="6126163" y="3286125"/>
              <a:ext cx="1484312" cy="428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65" name="AutoShape 25"/>
            <p:cNvSpPr>
              <a:spLocks noChangeArrowheads="1"/>
            </p:cNvSpPr>
            <p:nvPr/>
          </p:nvSpPr>
          <p:spPr bwMode="auto">
            <a:xfrm rot="5400000">
              <a:off x="621506" y="3205957"/>
              <a:ext cx="333375" cy="214312"/>
            </a:xfrm>
            <a:prstGeom prst="flowChartMerg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66" name="Line 26"/>
            <p:cNvSpPr>
              <a:spLocks noChangeShapeType="1"/>
            </p:cNvSpPr>
            <p:nvPr/>
          </p:nvSpPr>
          <p:spPr bwMode="auto">
            <a:xfrm flipV="1">
              <a:off x="4546600" y="2844800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Line 27"/>
            <p:cNvSpPr>
              <a:spLocks noChangeShapeType="1"/>
            </p:cNvSpPr>
            <p:nvPr/>
          </p:nvSpPr>
          <p:spPr bwMode="auto">
            <a:xfrm>
              <a:off x="4622800" y="2857500"/>
              <a:ext cx="0" cy="17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AutoShape 28"/>
            <p:cNvSpPr>
              <a:spLocks noChangeArrowheads="1"/>
            </p:cNvSpPr>
            <p:nvPr/>
          </p:nvSpPr>
          <p:spPr bwMode="auto">
            <a:xfrm>
              <a:off x="4521200" y="2730500"/>
              <a:ext cx="139700" cy="152400"/>
            </a:xfrm>
            <a:prstGeom prst="flowChar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69" name="Line 29"/>
            <p:cNvSpPr>
              <a:spLocks noChangeShapeType="1"/>
            </p:cNvSpPr>
            <p:nvPr/>
          </p:nvSpPr>
          <p:spPr bwMode="auto">
            <a:xfrm flipV="1">
              <a:off x="4546600" y="24892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Line 30"/>
            <p:cNvSpPr>
              <a:spLocks noChangeShapeType="1"/>
            </p:cNvSpPr>
            <p:nvPr/>
          </p:nvSpPr>
          <p:spPr bwMode="auto">
            <a:xfrm flipV="1">
              <a:off x="4610100" y="2489200"/>
              <a:ext cx="0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Line 31"/>
            <p:cNvSpPr>
              <a:spLocks noChangeShapeType="1"/>
            </p:cNvSpPr>
            <p:nvPr/>
          </p:nvSpPr>
          <p:spPr bwMode="auto">
            <a:xfrm flipH="1">
              <a:off x="4470400" y="2489200"/>
              <a:ext cx="63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Line 32"/>
            <p:cNvSpPr>
              <a:spLocks noChangeShapeType="1"/>
            </p:cNvSpPr>
            <p:nvPr/>
          </p:nvSpPr>
          <p:spPr bwMode="auto">
            <a:xfrm flipV="1">
              <a:off x="44704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Line 33"/>
            <p:cNvSpPr>
              <a:spLocks noChangeShapeType="1"/>
            </p:cNvSpPr>
            <p:nvPr/>
          </p:nvSpPr>
          <p:spPr bwMode="auto">
            <a:xfrm>
              <a:off x="4470400" y="20447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4" name="Line 34"/>
            <p:cNvSpPr>
              <a:spLocks noChangeShapeType="1"/>
            </p:cNvSpPr>
            <p:nvPr/>
          </p:nvSpPr>
          <p:spPr bwMode="auto">
            <a:xfrm flipH="1">
              <a:off x="4622800" y="2489200"/>
              <a:ext cx="7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5" name="Line 35"/>
            <p:cNvSpPr>
              <a:spLocks noChangeShapeType="1"/>
            </p:cNvSpPr>
            <p:nvPr/>
          </p:nvSpPr>
          <p:spPr bwMode="auto">
            <a:xfrm flipV="1">
              <a:off x="46990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6" name="Text Box 36"/>
            <p:cNvSpPr txBox="1">
              <a:spLocks noChangeArrowheads="1"/>
            </p:cNvSpPr>
            <p:nvPr/>
          </p:nvSpPr>
          <p:spPr bwMode="auto">
            <a:xfrm>
              <a:off x="339725" y="1892300"/>
              <a:ext cx="4889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 dirty="0"/>
                <a:t>EM</a:t>
              </a:r>
            </a:p>
          </p:txBody>
        </p:sp>
        <p:sp>
          <p:nvSpPr>
            <p:cNvPr id="177" name="Line 37"/>
            <p:cNvSpPr>
              <a:spLocks noChangeShapeType="1"/>
            </p:cNvSpPr>
            <p:nvPr/>
          </p:nvSpPr>
          <p:spPr bwMode="auto">
            <a:xfrm flipH="1" flipV="1">
              <a:off x="584200" y="2197100"/>
              <a:ext cx="203200" cy="1079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8" name="Rectangle 38"/>
            <p:cNvSpPr>
              <a:spLocks noChangeArrowheads="1"/>
            </p:cNvSpPr>
            <p:nvPr/>
          </p:nvSpPr>
          <p:spPr bwMode="auto">
            <a:xfrm>
              <a:off x="6464300" y="317500"/>
              <a:ext cx="1295400" cy="3683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79" name="Text Box 39"/>
            <p:cNvSpPr txBox="1">
              <a:spLocks noChangeArrowheads="1"/>
            </p:cNvSpPr>
            <p:nvPr/>
          </p:nvSpPr>
          <p:spPr bwMode="auto">
            <a:xfrm>
              <a:off x="6461125" y="304800"/>
              <a:ext cx="13525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>
                  <a:latin typeface="Arial Black" charset="0"/>
                </a:rPr>
                <a:t>IR LASER</a:t>
              </a:r>
            </a:p>
          </p:txBody>
        </p:sp>
        <p:sp>
          <p:nvSpPr>
            <p:cNvPr id="180" name="Rectangle 40"/>
            <p:cNvSpPr>
              <a:spLocks noChangeArrowheads="1"/>
            </p:cNvSpPr>
            <p:nvPr/>
          </p:nvSpPr>
          <p:spPr bwMode="auto">
            <a:xfrm>
              <a:off x="6464300" y="914400"/>
              <a:ext cx="2260600" cy="431800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Nd-YAG LASER</a:t>
              </a:r>
            </a:p>
          </p:txBody>
        </p:sp>
        <p:sp>
          <p:nvSpPr>
            <p:cNvPr id="181" name="Rectangle 41"/>
            <p:cNvSpPr>
              <a:spLocks noChangeArrowheads="1"/>
            </p:cNvSpPr>
            <p:nvPr/>
          </p:nvSpPr>
          <p:spPr bwMode="auto">
            <a:xfrm>
              <a:off x="6464300" y="1511300"/>
              <a:ext cx="2260600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Dye LASER</a:t>
              </a:r>
              <a:endParaRPr lang="fr-FR">
                <a:latin typeface="Times" charset="0"/>
              </a:endParaRPr>
            </a:p>
          </p:txBody>
        </p:sp>
        <p:sp>
          <p:nvSpPr>
            <p:cNvPr id="182" name="Line 42"/>
            <p:cNvSpPr>
              <a:spLocks noChangeShapeType="1"/>
            </p:cNvSpPr>
            <p:nvPr/>
          </p:nvSpPr>
          <p:spPr bwMode="auto">
            <a:xfrm flipH="1" flipV="1">
              <a:off x="8724900" y="1143000"/>
              <a:ext cx="177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3" name="Line 43"/>
            <p:cNvSpPr>
              <a:spLocks noChangeShapeType="1"/>
            </p:cNvSpPr>
            <p:nvPr/>
          </p:nvSpPr>
          <p:spPr bwMode="auto">
            <a:xfrm>
              <a:off x="8902700" y="1143000"/>
              <a:ext cx="0" cy="5969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4" name="Line 44"/>
            <p:cNvSpPr>
              <a:spLocks noChangeShapeType="1"/>
            </p:cNvSpPr>
            <p:nvPr/>
          </p:nvSpPr>
          <p:spPr bwMode="auto">
            <a:xfrm flipH="1" flipV="1">
              <a:off x="8724900" y="1727200"/>
              <a:ext cx="177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5" name="Rectangle 45"/>
            <p:cNvSpPr>
              <a:spLocks noChangeArrowheads="1"/>
            </p:cNvSpPr>
            <p:nvPr/>
          </p:nvSpPr>
          <p:spPr bwMode="auto">
            <a:xfrm>
              <a:off x="7607300" y="3238500"/>
              <a:ext cx="42863" cy="1397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86" name="Rectangle 46"/>
            <p:cNvSpPr>
              <a:spLocks noChangeArrowheads="1"/>
            </p:cNvSpPr>
            <p:nvPr/>
          </p:nvSpPr>
          <p:spPr bwMode="auto">
            <a:xfrm>
              <a:off x="7645400" y="3276600"/>
              <a:ext cx="6223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87" name="Rectangle 47"/>
            <p:cNvSpPr>
              <a:spLocks noChangeArrowheads="1"/>
            </p:cNvSpPr>
            <p:nvPr/>
          </p:nvSpPr>
          <p:spPr bwMode="auto">
            <a:xfrm>
              <a:off x="8267700" y="3073400"/>
              <a:ext cx="571500" cy="469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88" name="Text Box 48"/>
            <p:cNvSpPr txBox="1">
              <a:spLocks noChangeArrowheads="1"/>
            </p:cNvSpPr>
            <p:nvPr/>
          </p:nvSpPr>
          <p:spPr bwMode="auto">
            <a:xfrm>
              <a:off x="8208963" y="3108325"/>
              <a:ext cx="6238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>
                  <a:latin typeface="Arial Black" charset="0"/>
                </a:rPr>
                <a:t>25K</a:t>
              </a:r>
            </a:p>
          </p:txBody>
        </p:sp>
        <p:sp>
          <p:nvSpPr>
            <p:cNvPr id="189" name="Rectangle 49"/>
            <p:cNvSpPr>
              <a:spLocks noChangeArrowheads="1"/>
            </p:cNvSpPr>
            <p:nvPr/>
          </p:nvSpPr>
          <p:spPr bwMode="auto">
            <a:xfrm>
              <a:off x="6007100" y="4673600"/>
              <a:ext cx="114300" cy="635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GB">
                <a:latin typeface="Times" charset="0"/>
              </a:endParaRPr>
            </a:p>
          </p:txBody>
        </p:sp>
        <p:sp>
          <p:nvSpPr>
            <p:cNvPr id="190" name="Text Box 50"/>
            <p:cNvSpPr txBox="1">
              <a:spLocks noChangeArrowheads="1"/>
            </p:cNvSpPr>
            <p:nvPr/>
          </p:nvSpPr>
          <p:spPr bwMode="auto">
            <a:xfrm>
              <a:off x="2695575" y="1497013"/>
              <a:ext cx="2038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 b="1"/>
                <a:t>échantillon de Kr</a:t>
              </a:r>
              <a:endParaRPr lang="fr-FR" sz="1800" b="1"/>
            </a:p>
          </p:txBody>
        </p:sp>
        <p:sp>
          <p:nvSpPr>
            <p:cNvPr id="191" name="Line 51"/>
            <p:cNvSpPr>
              <a:spLocks noChangeShapeType="1"/>
            </p:cNvSpPr>
            <p:nvPr/>
          </p:nvSpPr>
          <p:spPr bwMode="auto">
            <a:xfrm>
              <a:off x="3924300" y="1854200"/>
              <a:ext cx="64770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2" name="Line 52"/>
            <p:cNvSpPr>
              <a:spLocks noChangeShapeType="1"/>
            </p:cNvSpPr>
            <p:nvPr/>
          </p:nvSpPr>
          <p:spPr bwMode="auto">
            <a:xfrm>
              <a:off x="7099300" y="2959100"/>
              <a:ext cx="116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3" name="Line 53"/>
            <p:cNvSpPr>
              <a:spLocks noChangeShapeType="1"/>
            </p:cNvSpPr>
            <p:nvPr/>
          </p:nvSpPr>
          <p:spPr bwMode="auto">
            <a:xfrm>
              <a:off x="7115175" y="3616325"/>
              <a:ext cx="1152525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4" name="Line 54"/>
            <p:cNvSpPr>
              <a:spLocks noChangeShapeType="1"/>
            </p:cNvSpPr>
            <p:nvPr/>
          </p:nvSpPr>
          <p:spPr bwMode="auto">
            <a:xfrm>
              <a:off x="8267700" y="2959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5" name="Line 55"/>
            <p:cNvSpPr>
              <a:spLocks noChangeShapeType="1"/>
            </p:cNvSpPr>
            <p:nvPr/>
          </p:nvSpPr>
          <p:spPr bwMode="auto">
            <a:xfrm flipV="1">
              <a:off x="8267700" y="33655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6" name="Text Box 56"/>
            <p:cNvSpPr txBox="1">
              <a:spLocks noChangeArrowheads="1"/>
            </p:cNvSpPr>
            <p:nvPr/>
          </p:nvSpPr>
          <p:spPr bwMode="auto">
            <a:xfrm>
              <a:off x="6689725" y="3908425"/>
              <a:ext cx="8509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source</a:t>
              </a:r>
              <a:endParaRPr lang="fr-FR" sz="1600">
                <a:latin typeface="Arial Black" charset="0"/>
              </a:endParaRPr>
            </a:p>
          </p:txBody>
        </p:sp>
        <p:sp>
          <p:nvSpPr>
            <p:cNvPr id="197" name="Line 57"/>
            <p:cNvSpPr>
              <a:spLocks noChangeShapeType="1"/>
            </p:cNvSpPr>
            <p:nvPr/>
          </p:nvSpPr>
          <p:spPr bwMode="auto">
            <a:xfrm>
              <a:off x="5854700" y="3479800"/>
              <a:ext cx="85090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8" name="Line 58"/>
            <p:cNvSpPr>
              <a:spLocks noChangeShapeType="1"/>
            </p:cNvSpPr>
            <p:nvPr/>
          </p:nvSpPr>
          <p:spPr bwMode="auto">
            <a:xfrm flipV="1">
              <a:off x="6134100" y="2514600"/>
              <a:ext cx="1511300" cy="812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9" name="Text Box 59"/>
            <p:cNvSpPr txBox="1">
              <a:spLocks noChangeArrowheads="1"/>
            </p:cNvSpPr>
            <p:nvPr/>
          </p:nvSpPr>
          <p:spPr bwMode="auto">
            <a:xfrm>
              <a:off x="7610475" y="2206625"/>
              <a:ext cx="12334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 b="1"/>
                <a:t>Piège froid</a:t>
              </a:r>
              <a:endParaRPr lang="fr-FR" sz="1600" b="1"/>
            </a:p>
          </p:txBody>
        </p:sp>
        <p:sp>
          <p:nvSpPr>
            <p:cNvPr id="200" name="Rectangle 60"/>
            <p:cNvSpPr>
              <a:spLocks noChangeArrowheads="1"/>
            </p:cNvSpPr>
            <p:nvPr/>
          </p:nvSpPr>
          <p:spPr bwMode="auto">
            <a:xfrm>
              <a:off x="1244600" y="4140200"/>
              <a:ext cx="1155700" cy="5461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1" name="Text Box 61"/>
            <p:cNvSpPr txBox="1">
              <a:spLocks noChangeArrowheads="1"/>
            </p:cNvSpPr>
            <p:nvPr/>
          </p:nvSpPr>
          <p:spPr bwMode="auto">
            <a:xfrm>
              <a:off x="5143500" y="5051425"/>
              <a:ext cx="13700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/>
                <a:t>Photo-diode</a:t>
              </a:r>
            </a:p>
          </p:txBody>
        </p:sp>
        <p:sp>
          <p:nvSpPr>
            <p:cNvPr id="202" name="Line 62"/>
            <p:cNvSpPr>
              <a:spLocks noChangeShapeType="1"/>
            </p:cNvSpPr>
            <p:nvPr/>
          </p:nvSpPr>
          <p:spPr bwMode="auto">
            <a:xfrm flipV="1">
              <a:off x="5854700" y="4813300"/>
              <a:ext cx="1270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3" name="Text Box 63"/>
            <p:cNvSpPr txBox="1">
              <a:spLocks noChangeArrowheads="1"/>
            </p:cNvSpPr>
            <p:nvPr/>
          </p:nvSpPr>
          <p:spPr bwMode="auto">
            <a:xfrm>
              <a:off x="1218406" y="4740043"/>
              <a:ext cx="14144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 dirty="0"/>
                <a:t>oscilloscope</a:t>
              </a:r>
              <a:endParaRPr lang="fr-FR" sz="1600" dirty="0"/>
            </a:p>
          </p:txBody>
        </p:sp>
        <p:sp>
          <p:nvSpPr>
            <p:cNvPr id="204" name="Rectangle 64"/>
            <p:cNvSpPr>
              <a:spLocks noChangeArrowheads="1"/>
            </p:cNvSpPr>
            <p:nvPr/>
          </p:nvSpPr>
          <p:spPr bwMode="auto">
            <a:xfrm>
              <a:off x="8093075" y="454342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205" name="Freeform 65"/>
            <p:cNvSpPr>
              <a:spLocks/>
            </p:cNvSpPr>
            <p:nvPr/>
          </p:nvSpPr>
          <p:spPr bwMode="auto">
            <a:xfrm>
              <a:off x="635000" y="2579688"/>
              <a:ext cx="6392863" cy="1463675"/>
            </a:xfrm>
            <a:custGeom>
              <a:avLst/>
              <a:gdLst>
                <a:gd name="T0" fmla="*/ 2147483647 w 3987"/>
                <a:gd name="T1" fmla="*/ 2147483647 h 914"/>
                <a:gd name="T2" fmla="*/ 2147483647 w 3987"/>
                <a:gd name="T3" fmla="*/ 2147483647 h 914"/>
                <a:gd name="T4" fmla="*/ 2147483647 w 3987"/>
                <a:gd name="T5" fmla="*/ 2147483647 h 914"/>
                <a:gd name="T6" fmla="*/ 2147483647 w 3987"/>
                <a:gd name="T7" fmla="*/ 2147483647 h 914"/>
                <a:gd name="T8" fmla="*/ 2147483647 w 3987"/>
                <a:gd name="T9" fmla="*/ 2147483647 h 914"/>
                <a:gd name="T10" fmla="*/ 2147483647 w 3987"/>
                <a:gd name="T11" fmla="*/ 2147483647 h 914"/>
                <a:gd name="T12" fmla="*/ 2147483647 w 3987"/>
                <a:gd name="T13" fmla="*/ 0 h 914"/>
                <a:gd name="T14" fmla="*/ 2147483647 w 3987"/>
                <a:gd name="T15" fmla="*/ 0 h 914"/>
                <a:gd name="T16" fmla="*/ 2147483647 w 3987"/>
                <a:gd name="T17" fmla="*/ 2147483647 h 914"/>
                <a:gd name="T18" fmla="*/ 2147483647 w 3987"/>
                <a:gd name="T19" fmla="*/ 2147483647 h 914"/>
                <a:gd name="T20" fmla="*/ 2147483647 w 3987"/>
                <a:gd name="T21" fmla="*/ 2147483647 h 914"/>
                <a:gd name="T22" fmla="*/ 2147483647 w 3987"/>
                <a:gd name="T23" fmla="*/ 2147483647 h 914"/>
                <a:gd name="T24" fmla="*/ 2147483647 w 3987"/>
                <a:gd name="T25" fmla="*/ 2147483647 h 914"/>
                <a:gd name="T26" fmla="*/ 2147483647 w 3987"/>
                <a:gd name="T27" fmla="*/ 2147483647 h 914"/>
                <a:gd name="T28" fmla="*/ 2147483647 w 3987"/>
                <a:gd name="T29" fmla="*/ 2147483647 h 914"/>
                <a:gd name="T30" fmla="*/ 2147483647 w 3987"/>
                <a:gd name="T31" fmla="*/ 2147483647 h 914"/>
                <a:gd name="T32" fmla="*/ 2147483647 w 3987"/>
                <a:gd name="T33" fmla="*/ 2147483647 h 914"/>
                <a:gd name="T34" fmla="*/ 2147483647 w 3987"/>
                <a:gd name="T35" fmla="*/ 2147483647 h 914"/>
                <a:gd name="T36" fmla="*/ 2147483647 w 3987"/>
                <a:gd name="T37" fmla="*/ 2147483647 h 914"/>
                <a:gd name="T38" fmla="*/ 2147483647 w 3987"/>
                <a:gd name="T39" fmla="*/ 2147483647 h 914"/>
                <a:gd name="T40" fmla="*/ 2147483647 w 3987"/>
                <a:gd name="T41" fmla="*/ 2147483647 h 914"/>
                <a:gd name="T42" fmla="*/ 0 w 3987"/>
                <a:gd name="T43" fmla="*/ 2147483647 h 914"/>
                <a:gd name="T44" fmla="*/ 0 w 3987"/>
                <a:gd name="T45" fmla="*/ 2147483647 h 914"/>
                <a:gd name="T46" fmla="*/ 2147483647 w 3987"/>
                <a:gd name="T47" fmla="*/ 2147483647 h 914"/>
                <a:gd name="T48" fmla="*/ 2147483647 w 3987"/>
                <a:gd name="T49" fmla="*/ 2147483647 h 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87"/>
                <a:gd name="T76" fmla="*/ 0 h 914"/>
                <a:gd name="T77" fmla="*/ 3987 w 3987"/>
                <a:gd name="T78" fmla="*/ 914 h 9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87" h="914">
                  <a:moveTo>
                    <a:pt x="187" y="294"/>
                  </a:moveTo>
                  <a:lnTo>
                    <a:pt x="2473" y="294"/>
                  </a:lnTo>
                  <a:lnTo>
                    <a:pt x="2473" y="187"/>
                  </a:lnTo>
                  <a:lnTo>
                    <a:pt x="2513" y="180"/>
                  </a:lnTo>
                  <a:lnTo>
                    <a:pt x="2500" y="294"/>
                  </a:lnTo>
                  <a:lnTo>
                    <a:pt x="2927" y="294"/>
                  </a:lnTo>
                  <a:lnTo>
                    <a:pt x="3220" y="0"/>
                  </a:lnTo>
                  <a:lnTo>
                    <a:pt x="3527" y="0"/>
                  </a:lnTo>
                  <a:lnTo>
                    <a:pt x="3527" y="294"/>
                  </a:lnTo>
                  <a:lnTo>
                    <a:pt x="3987" y="294"/>
                  </a:lnTo>
                  <a:lnTo>
                    <a:pt x="3987" y="374"/>
                  </a:lnTo>
                  <a:lnTo>
                    <a:pt x="3407" y="374"/>
                  </a:lnTo>
                  <a:lnTo>
                    <a:pt x="3407" y="527"/>
                  </a:lnTo>
                  <a:lnTo>
                    <a:pt x="3987" y="527"/>
                  </a:lnTo>
                  <a:lnTo>
                    <a:pt x="3987" y="594"/>
                  </a:lnTo>
                  <a:lnTo>
                    <a:pt x="3547" y="594"/>
                  </a:lnTo>
                  <a:lnTo>
                    <a:pt x="3547" y="914"/>
                  </a:lnTo>
                  <a:lnTo>
                    <a:pt x="3220" y="914"/>
                  </a:lnTo>
                  <a:lnTo>
                    <a:pt x="2933" y="627"/>
                  </a:lnTo>
                  <a:lnTo>
                    <a:pt x="180" y="627"/>
                  </a:lnTo>
                  <a:lnTo>
                    <a:pt x="180" y="807"/>
                  </a:lnTo>
                  <a:lnTo>
                    <a:pt x="0" y="807"/>
                  </a:lnTo>
                  <a:lnTo>
                    <a:pt x="0" y="94"/>
                  </a:lnTo>
                  <a:lnTo>
                    <a:pt x="193" y="94"/>
                  </a:lnTo>
                  <a:lnTo>
                    <a:pt x="187" y="294"/>
                  </a:lnTo>
                  <a:close/>
                </a:path>
              </a:pathLst>
            </a:custGeom>
            <a:solidFill>
              <a:srgbClr val="66FF66">
                <a:alpha val="30196"/>
              </a:srgbClr>
            </a:solidFill>
            <a:ln w="9525">
              <a:solidFill>
                <a:srgbClr val="00FF80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Freeform 66"/>
            <p:cNvSpPr>
              <a:spLocks/>
            </p:cNvSpPr>
            <p:nvPr/>
          </p:nvSpPr>
          <p:spPr bwMode="auto">
            <a:xfrm>
              <a:off x="4470400" y="2038350"/>
              <a:ext cx="228600" cy="698500"/>
            </a:xfrm>
            <a:custGeom>
              <a:avLst/>
              <a:gdLst>
                <a:gd name="T0" fmla="*/ 2147483647 w 144"/>
                <a:gd name="T1" fmla="*/ 2147483647 h 440"/>
                <a:gd name="T2" fmla="*/ 2147483647 w 144"/>
                <a:gd name="T3" fmla="*/ 2147483647 h 440"/>
                <a:gd name="T4" fmla="*/ 0 w 144"/>
                <a:gd name="T5" fmla="*/ 2147483647 h 440"/>
                <a:gd name="T6" fmla="*/ 0 w 144"/>
                <a:gd name="T7" fmla="*/ 0 h 440"/>
                <a:gd name="T8" fmla="*/ 2147483647 w 144"/>
                <a:gd name="T9" fmla="*/ 2147483647 h 440"/>
                <a:gd name="T10" fmla="*/ 2147483647 w 144"/>
                <a:gd name="T11" fmla="*/ 2147483647 h 440"/>
                <a:gd name="T12" fmla="*/ 2147483647 w 144"/>
                <a:gd name="T13" fmla="*/ 2147483647 h 440"/>
                <a:gd name="T14" fmla="*/ 2147483647 w 144"/>
                <a:gd name="T15" fmla="*/ 2147483647 h 440"/>
                <a:gd name="T16" fmla="*/ 2147483647 w 144"/>
                <a:gd name="T17" fmla="*/ 214748364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440"/>
                <a:gd name="T29" fmla="*/ 144 w 144"/>
                <a:gd name="T30" fmla="*/ 440 h 4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440">
                  <a:moveTo>
                    <a:pt x="52" y="436"/>
                  </a:moveTo>
                  <a:lnTo>
                    <a:pt x="52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44" y="284"/>
                  </a:lnTo>
                  <a:lnTo>
                    <a:pt x="88" y="284"/>
                  </a:lnTo>
                  <a:lnTo>
                    <a:pt x="88" y="440"/>
                  </a:lnTo>
                  <a:lnTo>
                    <a:pt x="52" y="436"/>
                  </a:lnTo>
                  <a:close/>
                </a:path>
              </a:pathLst>
            </a:custGeom>
            <a:solidFill>
              <a:srgbClr val="00FF80">
                <a:alpha val="2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Freeform 67"/>
            <p:cNvSpPr>
              <a:spLocks/>
            </p:cNvSpPr>
            <p:nvPr/>
          </p:nvSpPr>
          <p:spPr bwMode="auto">
            <a:xfrm>
              <a:off x="431800" y="3314700"/>
              <a:ext cx="244475" cy="1588"/>
            </a:xfrm>
            <a:custGeom>
              <a:avLst/>
              <a:gdLst>
                <a:gd name="T0" fmla="*/ 2147483647 w 154"/>
                <a:gd name="T1" fmla="*/ 0 h 1"/>
                <a:gd name="T2" fmla="*/ 2147483647 w 154"/>
                <a:gd name="T3" fmla="*/ 0 h 1"/>
                <a:gd name="T4" fmla="*/ 2147483647 w 154"/>
                <a:gd name="T5" fmla="*/ 0 h 1"/>
                <a:gd name="T6" fmla="*/ 2147483647 w 15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"/>
                <a:gd name="T14" fmla="*/ 154 w 15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">
                  <a:moveTo>
                    <a:pt x="148" y="0"/>
                  </a:moveTo>
                  <a:cubicBezTo>
                    <a:pt x="142" y="0"/>
                    <a:pt x="32" y="0"/>
                    <a:pt x="16" y="0"/>
                  </a:cubicBezTo>
                  <a:cubicBezTo>
                    <a:pt x="0" y="0"/>
                    <a:pt x="28" y="0"/>
                    <a:pt x="52" y="0"/>
                  </a:cubicBezTo>
                  <a:cubicBezTo>
                    <a:pt x="76" y="0"/>
                    <a:pt x="154" y="0"/>
                    <a:pt x="148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Freeform 68"/>
            <p:cNvSpPr>
              <a:spLocks/>
            </p:cNvSpPr>
            <p:nvPr/>
          </p:nvSpPr>
          <p:spPr bwMode="auto">
            <a:xfrm>
              <a:off x="276225" y="3302000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Oval 69"/>
            <p:cNvSpPr>
              <a:spLocks noChangeArrowheads="1"/>
            </p:cNvSpPr>
            <p:nvPr/>
          </p:nvSpPr>
          <p:spPr bwMode="auto">
            <a:xfrm rot="-5400000">
              <a:off x="5994400" y="3289300"/>
              <a:ext cx="152400" cy="63500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10" name="Line 70"/>
            <p:cNvSpPr>
              <a:spLocks noChangeShapeType="1"/>
            </p:cNvSpPr>
            <p:nvPr/>
          </p:nvSpPr>
          <p:spPr bwMode="auto">
            <a:xfrm flipH="1">
              <a:off x="6032500" y="1727200"/>
              <a:ext cx="431800" cy="0"/>
            </a:xfrm>
            <a:prstGeom prst="line">
              <a:avLst/>
            </a:prstGeom>
            <a:noFill/>
            <a:ln w="38100">
              <a:solidFill>
                <a:srgbClr val="0A40E3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1" name="Line 71"/>
            <p:cNvSpPr>
              <a:spLocks noChangeShapeType="1"/>
            </p:cNvSpPr>
            <p:nvPr/>
          </p:nvSpPr>
          <p:spPr bwMode="auto">
            <a:xfrm>
              <a:off x="6057900" y="1727200"/>
              <a:ext cx="0" cy="2971800"/>
            </a:xfrm>
            <a:prstGeom prst="line">
              <a:avLst/>
            </a:prstGeom>
            <a:noFill/>
            <a:ln w="38100">
              <a:solidFill>
                <a:srgbClr val="0A40E3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0" name="Rectangle 79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3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14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 Box 76"/>
          <p:cNvSpPr txBox="1">
            <a:spLocks noChangeArrowheads="1"/>
          </p:cNvSpPr>
          <p:nvPr/>
        </p:nvSpPr>
        <p:spPr bwMode="auto">
          <a:xfrm>
            <a:off x="3941887" y="602128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dirty="0" smtClean="0"/>
              <a:t>Extraction et accélération des </a:t>
            </a:r>
            <a:r>
              <a:rPr lang="fr-FR" u="none" dirty="0"/>
              <a:t>ions </a:t>
            </a:r>
            <a:r>
              <a:rPr lang="fr-FR" u="none" dirty="0" smtClean="0"/>
              <a:t>Kr</a:t>
            </a:r>
            <a:endParaRPr lang="fr-FR" u="none" dirty="0"/>
          </a:p>
        </p:txBody>
      </p:sp>
      <p:grpSp>
        <p:nvGrpSpPr>
          <p:cNvPr id="2" name="Groupe 1"/>
          <p:cNvGrpSpPr/>
          <p:nvPr/>
        </p:nvGrpSpPr>
        <p:grpSpPr>
          <a:xfrm>
            <a:off x="288000" y="745200"/>
            <a:ext cx="8567738" cy="5205413"/>
            <a:chOff x="276225" y="304800"/>
            <a:chExt cx="8567738" cy="5205413"/>
          </a:xfrm>
        </p:grpSpPr>
        <p:sp>
          <p:nvSpPr>
            <p:cNvPr id="81" name="Freeform 2"/>
            <p:cNvSpPr>
              <a:spLocks/>
            </p:cNvSpPr>
            <p:nvPr/>
          </p:nvSpPr>
          <p:spPr bwMode="auto">
            <a:xfrm>
              <a:off x="5432425" y="3895725"/>
              <a:ext cx="523875" cy="457200"/>
            </a:xfrm>
            <a:custGeom>
              <a:avLst/>
              <a:gdLst>
                <a:gd name="T0" fmla="*/ 2147483647 w 330"/>
                <a:gd name="T1" fmla="*/ 0 h 290"/>
                <a:gd name="T2" fmla="*/ 2147483647 w 330"/>
                <a:gd name="T3" fmla="*/ 2147483647 h 290"/>
                <a:gd name="T4" fmla="*/ 2147483647 w 330"/>
                <a:gd name="T5" fmla="*/ 2147483647 h 290"/>
                <a:gd name="T6" fmla="*/ 2147483647 w 330"/>
                <a:gd name="T7" fmla="*/ 2147483647 h 290"/>
                <a:gd name="T8" fmla="*/ 2147483647 w 330"/>
                <a:gd name="T9" fmla="*/ 2147483647 h 290"/>
                <a:gd name="T10" fmla="*/ 0 w 330"/>
                <a:gd name="T11" fmla="*/ 2147483647 h 290"/>
                <a:gd name="T12" fmla="*/ 2147483647 w 330"/>
                <a:gd name="T13" fmla="*/ 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290"/>
                <a:gd name="T23" fmla="*/ 330 w 330"/>
                <a:gd name="T24" fmla="*/ 290 h 2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290">
                  <a:moveTo>
                    <a:pt x="100" y="0"/>
                  </a:moveTo>
                  <a:lnTo>
                    <a:pt x="194" y="98"/>
                  </a:lnTo>
                  <a:lnTo>
                    <a:pt x="330" y="100"/>
                  </a:lnTo>
                  <a:lnTo>
                    <a:pt x="330" y="290"/>
                  </a:lnTo>
                  <a:lnTo>
                    <a:pt x="192" y="290"/>
                  </a:lnTo>
                  <a:lnTo>
                    <a:pt x="0" y="9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Freeform 3"/>
            <p:cNvSpPr>
              <a:spLocks/>
            </p:cNvSpPr>
            <p:nvPr/>
          </p:nvSpPr>
          <p:spPr bwMode="auto">
            <a:xfrm>
              <a:off x="6165850" y="3413125"/>
              <a:ext cx="949325" cy="933450"/>
            </a:xfrm>
            <a:custGeom>
              <a:avLst/>
              <a:gdLst>
                <a:gd name="T0" fmla="*/ 0 w 598"/>
                <a:gd name="T1" fmla="*/ 2147483647 h 592"/>
                <a:gd name="T2" fmla="*/ 0 w 598"/>
                <a:gd name="T3" fmla="*/ 2147483647 h 592"/>
                <a:gd name="T4" fmla="*/ 2147483647 w 598"/>
                <a:gd name="T5" fmla="*/ 2147483647 h 592"/>
                <a:gd name="T6" fmla="*/ 2147483647 w 598"/>
                <a:gd name="T7" fmla="*/ 2147483647 h 592"/>
                <a:gd name="T8" fmla="*/ 2147483647 w 598"/>
                <a:gd name="T9" fmla="*/ 2147483647 h 592"/>
                <a:gd name="T10" fmla="*/ 2147483647 w 598"/>
                <a:gd name="T11" fmla="*/ 0 h 592"/>
                <a:gd name="T12" fmla="*/ 2147483647 w 598"/>
                <a:gd name="T13" fmla="*/ 2147483647 h 592"/>
                <a:gd name="T14" fmla="*/ 2147483647 w 598"/>
                <a:gd name="T15" fmla="*/ 2147483647 h 592"/>
                <a:gd name="T16" fmla="*/ 2147483647 w 598"/>
                <a:gd name="T17" fmla="*/ 2147483647 h 592"/>
                <a:gd name="T18" fmla="*/ 2147483647 w 598"/>
                <a:gd name="T19" fmla="*/ 2147483647 h 592"/>
                <a:gd name="T20" fmla="*/ 0 w 598"/>
                <a:gd name="T21" fmla="*/ 2147483647 h 5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8"/>
                <a:gd name="T34" fmla="*/ 0 h 592"/>
                <a:gd name="T35" fmla="*/ 598 w 598"/>
                <a:gd name="T36" fmla="*/ 592 h 5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8" h="592">
                  <a:moveTo>
                    <a:pt x="0" y="404"/>
                  </a:moveTo>
                  <a:lnTo>
                    <a:pt x="0" y="592"/>
                  </a:lnTo>
                  <a:lnTo>
                    <a:pt x="156" y="592"/>
                  </a:lnTo>
                  <a:lnTo>
                    <a:pt x="156" y="130"/>
                  </a:lnTo>
                  <a:lnTo>
                    <a:pt x="598" y="128"/>
                  </a:lnTo>
                  <a:lnTo>
                    <a:pt x="598" y="0"/>
                  </a:lnTo>
                  <a:lnTo>
                    <a:pt x="546" y="4"/>
                  </a:lnTo>
                  <a:lnTo>
                    <a:pt x="548" y="82"/>
                  </a:lnTo>
                  <a:lnTo>
                    <a:pt x="108" y="82"/>
                  </a:lnTo>
                  <a:lnTo>
                    <a:pt x="108" y="40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>
                  <a:alpha val="98038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Freeform 4"/>
            <p:cNvSpPr>
              <a:spLocks/>
            </p:cNvSpPr>
            <p:nvPr/>
          </p:nvSpPr>
          <p:spPr bwMode="auto">
            <a:xfrm>
              <a:off x="6159500" y="2273300"/>
              <a:ext cx="939800" cy="927100"/>
            </a:xfrm>
            <a:custGeom>
              <a:avLst/>
              <a:gdLst>
                <a:gd name="T0" fmla="*/ 0 w 592"/>
                <a:gd name="T1" fmla="*/ 0 h 584"/>
                <a:gd name="T2" fmla="*/ 2147483647 w 592"/>
                <a:gd name="T3" fmla="*/ 0 h 584"/>
                <a:gd name="T4" fmla="*/ 2147483647 w 592"/>
                <a:gd name="T5" fmla="*/ 2147483647 h 584"/>
                <a:gd name="T6" fmla="*/ 2147483647 w 592"/>
                <a:gd name="T7" fmla="*/ 2147483647 h 584"/>
                <a:gd name="T8" fmla="*/ 2147483647 w 592"/>
                <a:gd name="T9" fmla="*/ 2147483647 h 584"/>
                <a:gd name="T10" fmla="*/ 2147483647 w 592"/>
                <a:gd name="T11" fmla="*/ 2147483647 h 584"/>
                <a:gd name="T12" fmla="*/ 2147483647 w 592"/>
                <a:gd name="T13" fmla="*/ 2147483647 h 584"/>
                <a:gd name="T14" fmla="*/ 2147483647 w 592"/>
                <a:gd name="T15" fmla="*/ 2147483647 h 584"/>
                <a:gd name="T16" fmla="*/ 2147483647 w 592"/>
                <a:gd name="T17" fmla="*/ 2147483647 h 584"/>
                <a:gd name="T18" fmla="*/ 0 w 592"/>
                <a:gd name="T19" fmla="*/ 2147483647 h 584"/>
                <a:gd name="T20" fmla="*/ 0 w 592"/>
                <a:gd name="T21" fmla="*/ 0 h 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2"/>
                <a:gd name="T34" fmla="*/ 0 h 584"/>
                <a:gd name="T35" fmla="*/ 592 w 592"/>
                <a:gd name="T36" fmla="*/ 584 h 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2" h="584">
                  <a:moveTo>
                    <a:pt x="0" y="0"/>
                  </a:moveTo>
                  <a:lnTo>
                    <a:pt x="144" y="0"/>
                  </a:lnTo>
                  <a:lnTo>
                    <a:pt x="144" y="432"/>
                  </a:lnTo>
                  <a:lnTo>
                    <a:pt x="592" y="432"/>
                  </a:lnTo>
                  <a:lnTo>
                    <a:pt x="592" y="584"/>
                  </a:lnTo>
                  <a:lnTo>
                    <a:pt x="552" y="584"/>
                  </a:lnTo>
                  <a:lnTo>
                    <a:pt x="552" y="486"/>
                  </a:lnTo>
                  <a:lnTo>
                    <a:pt x="94" y="486"/>
                  </a:lnTo>
                  <a:lnTo>
                    <a:pt x="9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5473700" y="2286000"/>
              <a:ext cx="495300" cy="441325"/>
            </a:xfrm>
            <a:custGeom>
              <a:avLst/>
              <a:gdLst>
                <a:gd name="T0" fmla="*/ 2147483647 w 312"/>
                <a:gd name="T1" fmla="*/ 2147483647 h 278"/>
                <a:gd name="T2" fmla="*/ 0 w 312"/>
                <a:gd name="T3" fmla="*/ 2147483647 h 278"/>
                <a:gd name="T4" fmla="*/ 2147483647 w 312"/>
                <a:gd name="T5" fmla="*/ 0 h 278"/>
                <a:gd name="T6" fmla="*/ 2147483647 w 312"/>
                <a:gd name="T7" fmla="*/ 0 h 278"/>
                <a:gd name="T8" fmla="*/ 2147483647 w 312"/>
                <a:gd name="T9" fmla="*/ 2147483647 h 278"/>
                <a:gd name="T10" fmla="*/ 2147483647 w 312"/>
                <a:gd name="T11" fmla="*/ 2147483647 h 278"/>
                <a:gd name="T12" fmla="*/ 2147483647 w 312"/>
                <a:gd name="T13" fmla="*/ 2147483647 h 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2"/>
                <a:gd name="T22" fmla="*/ 0 h 278"/>
                <a:gd name="T23" fmla="*/ 312 w 312"/>
                <a:gd name="T24" fmla="*/ 278 h 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2" h="278">
                  <a:moveTo>
                    <a:pt x="94" y="278"/>
                  </a:moveTo>
                  <a:lnTo>
                    <a:pt x="0" y="184"/>
                  </a:lnTo>
                  <a:lnTo>
                    <a:pt x="182" y="0"/>
                  </a:lnTo>
                  <a:lnTo>
                    <a:pt x="312" y="0"/>
                  </a:lnTo>
                  <a:lnTo>
                    <a:pt x="312" y="184"/>
                  </a:lnTo>
                  <a:lnTo>
                    <a:pt x="194" y="184"/>
                  </a:lnTo>
                  <a:lnTo>
                    <a:pt x="94" y="27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546100" y="2641600"/>
              <a:ext cx="4902200" cy="1333500"/>
            </a:xfrm>
            <a:custGeom>
              <a:avLst/>
              <a:gdLst>
                <a:gd name="T0" fmla="*/ 2147483647 w 3088"/>
                <a:gd name="T1" fmla="*/ 2147483647 h 840"/>
                <a:gd name="T2" fmla="*/ 2147483647 w 3088"/>
                <a:gd name="T3" fmla="*/ 2147483647 h 840"/>
                <a:gd name="T4" fmla="*/ 2147483647 w 3088"/>
                <a:gd name="T5" fmla="*/ 2147483647 h 840"/>
                <a:gd name="T6" fmla="*/ 2147483647 w 3088"/>
                <a:gd name="T7" fmla="*/ 2147483647 h 840"/>
                <a:gd name="T8" fmla="*/ 2147483647 w 3088"/>
                <a:gd name="T9" fmla="*/ 2147483647 h 840"/>
                <a:gd name="T10" fmla="*/ 2147483647 w 3088"/>
                <a:gd name="T11" fmla="*/ 2147483647 h 840"/>
                <a:gd name="T12" fmla="*/ 2147483647 w 3088"/>
                <a:gd name="T13" fmla="*/ 2147483647 h 840"/>
                <a:gd name="T14" fmla="*/ 2147483647 w 3088"/>
                <a:gd name="T15" fmla="*/ 2147483647 h 840"/>
                <a:gd name="T16" fmla="*/ 2147483647 w 3088"/>
                <a:gd name="T17" fmla="*/ 2147483647 h 840"/>
                <a:gd name="T18" fmla="*/ 2147483647 w 3088"/>
                <a:gd name="T19" fmla="*/ 2147483647 h 840"/>
                <a:gd name="T20" fmla="*/ 2147483647 w 3088"/>
                <a:gd name="T21" fmla="*/ 2147483647 h 840"/>
                <a:gd name="T22" fmla="*/ 2147483647 w 3088"/>
                <a:gd name="T23" fmla="*/ 2147483647 h 840"/>
                <a:gd name="T24" fmla="*/ 2147483647 w 3088"/>
                <a:gd name="T25" fmla="*/ 2147483647 h 840"/>
                <a:gd name="T26" fmla="*/ 2147483647 w 3088"/>
                <a:gd name="T27" fmla="*/ 2147483647 h 840"/>
                <a:gd name="T28" fmla="*/ 0 w 3088"/>
                <a:gd name="T29" fmla="*/ 2147483647 h 840"/>
                <a:gd name="T30" fmla="*/ 0 w 3088"/>
                <a:gd name="T31" fmla="*/ 0 h 840"/>
                <a:gd name="T32" fmla="*/ 2147483647 w 3088"/>
                <a:gd name="T33" fmla="*/ 2147483647 h 840"/>
                <a:gd name="T34" fmla="*/ 2147483647 w 3088"/>
                <a:gd name="T35" fmla="*/ 2147483647 h 840"/>
                <a:gd name="T36" fmla="*/ 2147483647 w 3088"/>
                <a:gd name="T37" fmla="*/ 2147483647 h 840"/>
                <a:gd name="T38" fmla="*/ 2147483647 w 3088"/>
                <a:gd name="T39" fmla="*/ 2147483647 h 8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88"/>
                <a:gd name="T61" fmla="*/ 0 h 840"/>
                <a:gd name="T62" fmla="*/ 3088 w 3088"/>
                <a:gd name="T63" fmla="*/ 840 h 8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88" h="840">
                  <a:moveTo>
                    <a:pt x="2520" y="248"/>
                  </a:moveTo>
                  <a:cubicBezTo>
                    <a:pt x="2440" y="248"/>
                    <a:pt x="2360" y="248"/>
                    <a:pt x="2280" y="248"/>
                  </a:cubicBezTo>
                  <a:lnTo>
                    <a:pt x="256" y="248"/>
                  </a:lnTo>
                  <a:lnTo>
                    <a:pt x="256" y="56"/>
                  </a:lnTo>
                  <a:lnTo>
                    <a:pt x="48" y="56"/>
                  </a:lnTo>
                  <a:lnTo>
                    <a:pt x="48" y="784"/>
                  </a:lnTo>
                  <a:lnTo>
                    <a:pt x="240" y="784"/>
                  </a:lnTo>
                  <a:lnTo>
                    <a:pt x="240" y="600"/>
                  </a:lnTo>
                  <a:lnTo>
                    <a:pt x="2992" y="600"/>
                  </a:lnTo>
                  <a:lnTo>
                    <a:pt x="3088" y="696"/>
                  </a:lnTo>
                  <a:lnTo>
                    <a:pt x="2984" y="792"/>
                  </a:lnTo>
                  <a:lnTo>
                    <a:pt x="2840" y="648"/>
                  </a:lnTo>
                  <a:lnTo>
                    <a:pt x="288" y="648"/>
                  </a:lnTo>
                  <a:lnTo>
                    <a:pt x="288" y="840"/>
                  </a:lnTo>
                  <a:lnTo>
                    <a:pt x="0" y="832"/>
                  </a:lnTo>
                  <a:lnTo>
                    <a:pt x="0" y="0"/>
                  </a:lnTo>
                  <a:lnTo>
                    <a:pt x="304" y="8"/>
                  </a:lnTo>
                  <a:lnTo>
                    <a:pt x="304" y="200"/>
                  </a:lnTo>
                  <a:lnTo>
                    <a:pt x="2520" y="200"/>
                  </a:lnTo>
                  <a:lnTo>
                    <a:pt x="2520" y="24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4622800" y="2730500"/>
              <a:ext cx="812800" cy="304800"/>
            </a:xfrm>
            <a:custGeom>
              <a:avLst/>
              <a:gdLst>
                <a:gd name="T0" fmla="*/ 2147483647 w 512"/>
                <a:gd name="T1" fmla="*/ 2147483647 h 192"/>
                <a:gd name="T2" fmla="*/ 0 w 512"/>
                <a:gd name="T3" fmla="*/ 2147483647 h 192"/>
                <a:gd name="T4" fmla="*/ 0 w 512"/>
                <a:gd name="T5" fmla="*/ 2147483647 h 192"/>
                <a:gd name="T6" fmla="*/ 2147483647 w 512"/>
                <a:gd name="T7" fmla="*/ 2147483647 h 192"/>
                <a:gd name="T8" fmla="*/ 2147483647 w 512"/>
                <a:gd name="T9" fmla="*/ 0 h 192"/>
                <a:gd name="T10" fmla="*/ 2147483647 w 512"/>
                <a:gd name="T11" fmla="*/ 2147483647 h 192"/>
                <a:gd name="T12" fmla="*/ 2147483647 w 512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192"/>
                <a:gd name="T23" fmla="*/ 512 w 512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192">
                  <a:moveTo>
                    <a:pt x="408" y="192"/>
                  </a:moveTo>
                  <a:lnTo>
                    <a:pt x="0" y="192"/>
                  </a:lnTo>
                  <a:lnTo>
                    <a:pt x="0" y="144"/>
                  </a:lnTo>
                  <a:lnTo>
                    <a:pt x="272" y="144"/>
                  </a:lnTo>
                  <a:lnTo>
                    <a:pt x="424" y="0"/>
                  </a:lnTo>
                  <a:lnTo>
                    <a:pt x="512" y="96"/>
                  </a:lnTo>
                  <a:lnTo>
                    <a:pt x="408" y="192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Line 8"/>
            <p:cNvSpPr>
              <a:spLocks noChangeShapeType="1"/>
            </p:cNvSpPr>
            <p:nvPr/>
          </p:nvSpPr>
          <p:spPr bwMode="auto">
            <a:xfrm>
              <a:off x="1003300" y="36703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auto">
            <a:xfrm>
              <a:off x="2262188" y="5053013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89" name="Line 10"/>
            <p:cNvSpPr>
              <a:spLocks noChangeShapeType="1"/>
            </p:cNvSpPr>
            <p:nvPr/>
          </p:nvSpPr>
          <p:spPr bwMode="auto">
            <a:xfrm>
              <a:off x="927100" y="3594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Line 11"/>
            <p:cNvSpPr>
              <a:spLocks noChangeShapeType="1"/>
            </p:cNvSpPr>
            <p:nvPr/>
          </p:nvSpPr>
          <p:spPr bwMode="auto">
            <a:xfrm>
              <a:off x="5770563" y="228600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Line 12"/>
            <p:cNvSpPr>
              <a:spLocks noChangeShapeType="1"/>
            </p:cNvSpPr>
            <p:nvPr/>
          </p:nvSpPr>
          <p:spPr bwMode="auto">
            <a:xfrm>
              <a:off x="5969000" y="22860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Line 13"/>
            <p:cNvSpPr>
              <a:spLocks noChangeShapeType="1"/>
            </p:cNvSpPr>
            <p:nvPr/>
          </p:nvSpPr>
          <p:spPr bwMode="auto">
            <a:xfrm>
              <a:off x="6118225" y="3200400"/>
              <a:ext cx="977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Line 14"/>
            <p:cNvSpPr>
              <a:spLocks noChangeShapeType="1"/>
            </p:cNvSpPr>
            <p:nvPr/>
          </p:nvSpPr>
          <p:spPr bwMode="auto">
            <a:xfrm>
              <a:off x="6121400" y="3416300"/>
              <a:ext cx="987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Line 15"/>
            <p:cNvSpPr>
              <a:spLocks noChangeShapeType="1"/>
            </p:cNvSpPr>
            <p:nvPr/>
          </p:nvSpPr>
          <p:spPr bwMode="auto">
            <a:xfrm>
              <a:off x="7035800" y="30480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Line 16"/>
            <p:cNvSpPr>
              <a:spLocks noChangeShapeType="1"/>
            </p:cNvSpPr>
            <p:nvPr/>
          </p:nvSpPr>
          <p:spPr bwMode="auto">
            <a:xfrm>
              <a:off x="7099300" y="29591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Line 17"/>
            <p:cNvSpPr>
              <a:spLocks noChangeShapeType="1"/>
            </p:cNvSpPr>
            <p:nvPr/>
          </p:nvSpPr>
          <p:spPr bwMode="auto">
            <a:xfrm flipV="1">
              <a:off x="6116638" y="3100388"/>
              <a:ext cx="0" cy="425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Line 18"/>
            <p:cNvSpPr>
              <a:spLocks noChangeShapeType="1"/>
            </p:cNvSpPr>
            <p:nvPr/>
          </p:nvSpPr>
          <p:spPr bwMode="auto">
            <a:xfrm>
              <a:off x="5895975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Line 19"/>
            <p:cNvSpPr>
              <a:spLocks noChangeShapeType="1"/>
            </p:cNvSpPr>
            <p:nvPr/>
          </p:nvSpPr>
          <p:spPr bwMode="auto">
            <a:xfrm>
              <a:off x="5895975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Line 20"/>
            <p:cNvSpPr>
              <a:spLocks noChangeShapeType="1"/>
            </p:cNvSpPr>
            <p:nvPr/>
          </p:nvSpPr>
          <p:spPr bwMode="auto">
            <a:xfrm>
              <a:off x="5675313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Line 21"/>
            <p:cNvSpPr>
              <a:spLocks noChangeShapeType="1"/>
            </p:cNvSpPr>
            <p:nvPr/>
          </p:nvSpPr>
          <p:spPr bwMode="auto">
            <a:xfrm>
              <a:off x="5675313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Line 22"/>
            <p:cNvSpPr>
              <a:spLocks noChangeShapeType="1"/>
            </p:cNvSpPr>
            <p:nvPr/>
          </p:nvSpPr>
          <p:spPr bwMode="auto">
            <a:xfrm>
              <a:off x="5487988" y="3095625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Line 23"/>
            <p:cNvSpPr>
              <a:spLocks noChangeShapeType="1"/>
            </p:cNvSpPr>
            <p:nvPr/>
          </p:nvSpPr>
          <p:spPr bwMode="auto">
            <a:xfrm>
              <a:off x="5487988" y="3367088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Rectangle 24"/>
            <p:cNvSpPr>
              <a:spLocks noChangeArrowheads="1"/>
            </p:cNvSpPr>
            <p:nvPr/>
          </p:nvSpPr>
          <p:spPr bwMode="auto">
            <a:xfrm>
              <a:off x="6126163" y="3286125"/>
              <a:ext cx="1484312" cy="428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04" name="AutoShape 25"/>
            <p:cNvSpPr>
              <a:spLocks noChangeArrowheads="1"/>
            </p:cNvSpPr>
            <p:nvPr/>
          </p:nvSpPr>
          <p:spPr bwMode="auto">
            <a:xfrm rot="5400000">
              <a:off x="621506" y="3205957"/>
              <a:ext cx="333375" cy="214312"/>
            </a:xfrm>
            <a:prstGeom prst="flowChartMerg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05" name="Line 26"/>
            <p:cNvSpPr>
              <a:spLocks noChangeShapeType="1"/>
            </p:cNvSpPr>
            <p:nvPr/>
          </p:nvSpPr>
          <p:spPr bwMode="auto">
            <a:xfrm flipV="1">
              <a:off x="4546600" y="2844800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Line 27"/>
            <p:cNvSpPr>
              <a:spLocks noChangeShapeType="1"/>
            </p:cNvSpPr>
            <p:nvPr/>
          </p:nvSpPr>
          <p:spPr bwMode="auto">
            <a:xfrm>
              <a:off x="4622800" y="2857500"/>
              <a:ext cx="0" cy="17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AutoShape 28"/>
            <p:cNvSpPr>
              <a:spLocks noChangeArrowheads="1"/>
            </p:cNvSpPr>
            <p:nvPr/>
          </p:nvSpPr>
          <p:spPr bwMode="auto">
            <a:xfrm>
              <a:off x="4521200" y="2730500"/>
              <a:ext cx="139700" cy="152400"/>
            </a:xfrm>
            <a:prstGeom prst="flowChar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08" name="Line 29"/>
            <p:cNvSpPr>
              <a:spLocks noChangeShapeType="1"/>
            </p:cNvSpPr>
            <p:nvPr/>
          </p:nvSpPr>
          <p:spPr bwMode="auto">
            <a:xfrm flipV="1">
              <a:off x="4546600" y="24892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Line 30"/>
            <p:cNvSpPr>
              <a:spLocks noChangeShapeType="1"/>
            </p:cNvSpPr>
            <p:nvPr/>
          </p:nvSpPr>
          <p:spPr bwMode="auto">
            <a:xfrm flipV="1">
              <a:off x="4610100" y="2489200"/>
              <a:ext cx="0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Line 31"/>
            <p:cNvSpPr>
              <a:spLocks noChangeShapeType="1"/>
            </p:cNvSpPr>
            <p:nvPr/>
          </p:nvSpPr>
          <p:spPr bwMode="auto">
            <a:xfrm flipH="1">
              <a:off x="4470400" y="2489200"/>
              <a:ext cx="63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Line 32"/>
            <p:cNvSpPr>
              <a:spLocks noChangeShapeType="1"/>
            </p:cNvSpPr>
            <p:nvPr/>
          </p:nvSpPr>
          <p:spPr bwMode="auto">
            <a:xfrm flipV="1">
              <a:off x="44704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Line 33"/>
            <p:cNvSpPr>
              <a:spLocks noChangeShapeType="1"/>
            </p:cNvSpPr>
            <p:nvPr/>
          </p:nvSpPr>
          <p:spPr bwMode="auto">
            <a:xfrm>
              <a:off x="4470400" y="20447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Line 34"/>
            <p:cNvSpPr>
              <a:spLocks noChangeShapeType="1"/>
            </p:cNvSpPr>
            <p:nvPr/>
          </p:nvSpPr>
          <p:spPr bwMode="auto">
            <a:xfrm flipH="1">
              <a:off x="4622800" y="2489200"/>
              <a:ext cx="7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Line 35"/>
            <p:cNvSpPr>
              <a:spLocks noChangeShapeType="1"/>
            </p:cNvSpPr>
            <p:nvPr/>
          </p:nvSpPr>
          <p:spPr bwMode="auto">
            <a:xfrm flipV="1">
              <a:off x="46990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Text Box 36"/>
            <p:cNvSpPr txBox="1">
              <a:spLocks noChangeArrowheads="1"/>
            </p:cNvSpPr>
            <p:nvPr/>
          </p:nvSpPr>
          <p:spPr bwMode="auto">
            <a:xfrm>
              <a:off x="339725" y="1854200"/>
              <a:ext cx="4889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 dirty="0"/>
                <a:t>EM</a:t>
              </a:r>
            </a:p>
          </p:txBody>
        </p:sp>
        <p:sp>
          <p:nvSpPr>
            <p:cNvPr id="116" name="Line 37"/>
            <p:cNvSpPr>
              <a:spLocks noChangeShapeType="1"/>
            </p:cNvSpPr>
            <p:nvPr/>
          </p:nvSpPr>
          <p:spPr bwMode="auto">
            <a:xfrm flipH="1" flipV="1">
              <a:off x="584200" y="2197100"/>
              <a:ext cx="203200" cy="1079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Rectangle 38"/>
            <p:cNvSpPr>
              <a:spLocks noChangeArrowheads="1"/>
            </p:cNvSpPr>
            <p:nvPr/>
          </p:nvSpPr>
          <p:spPr bwMode="auto">
            <a:xfrm>
              <a:off x="6464300" y="317500"/>
              <a:ext cx="1295400" cy="3683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8" name="Text Box 39"/>
            <p:cNvSpPr txBox="1">
              <a:spLocks noChangeArrowheads="1"/>
            </p:cNvSpPr>
            <p:nvPr/>
          </p:nvSpPr>
          <p:spPr bwMode="auto">
            <a:xfrm>
              <a:off x="6461125" y="304800"/>
              <a:ext cx="13525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>
                  <a:latin typeface="Arial Black" charset="0"/>
                </a:rPr>
                <a:t>IR LASER</a:t>
              </a:r>
            </a:p>
          </p:txBody>
        </p:sp>
        <p:sp>
          <p:nvSpPr>
            <p:cNvPr id="119" name="Rectangle 40"/>
            <p:cNvSpPr>
              <a:spLocks noChangeArrowheads="1"/>
            </p:cNvSpPr>
            <p:nvPr/>
          </p:nvSpPr>
          <p:spPr bwMode="auto">
            <a:xfrm>
              <a:off x="6464300" y="914400"/>
              <a:ext cx="2260600" cy="431800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Nd-YAG LASER</a:t>
              </a:r>
            </a:p>
          </p:txBody>
        </p:sp>
        <p:sp>
          <p:nvSpPr>
            <p:cNvPr id="120" name="Rectangle 41"/>
            <p:cNvSpPr>
              <a:spLocks noChangeArrowheads="1"/>
            </p:cNvSpPr>
            <p:nvPr/>
          </p:nvSpPr>
          <p:spPr bwMode="auto">
            <a:xfrm>
              <a:off x="6464300" y="1511300"/>
              <a:ext cx="2260600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Dye LASER</a:t>
              </a:r>
              <a:endParaRPr lang="fr-FR">
                <a:latin typeface="Times" charset="0"/>
              </a:endParaRPr>
            </a:p>
          </p:txBody>
        </p:sp>
        <p:sp>
          <p:nvSpPr>
            <p:cNvPr id="121" name="Rectangle 42"/>
            <p:cNvSpPr>
              <a:spLocks noChangeArrowheads="1"/>
            </p:cNvSpPr>
            <p:nvPr/>
          </p:nvSpPr>
          <p:spPr bwMode="auto">
            <a:xfrm>
              <a:off x="7607300" y="3238500"/>
              <a:ext cx="42863" cy="1397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22" name="Rectangle 43"/>
            <p:cNvSpPr>
              <a:spLocks noChangeArrowheads="1"/>
            </p:cNvSpPr>
            <p:nvPr/>
          </p:nvSpPr>
          <p:spPr bwMode="auto">
            <a:xfrm>
              <a:off x="7645400" y="3276600"/>
              <a:ext cx="6223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23" name="Rectangle 44"/>
            <p:cNvSpPr>
              <a:spLocks noChangeArrowheads="1"/>
            </p:cNvSpPr>
            <p:nvPr/>
          </p:nvSpPr>
          <p:spPr bwMode="auto">
            <a:xfrm>
              <a:off x="8267700" y="3073400"/>
              <a:ext cx="571500" cy="469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24" name="Text Box 45"/>
            <p:cNvSpPr txBox="1">
              <a:spLocks noChangeArrowheads="1"/>
            </p:cNvSpPr>
            <p:nvPr/>
          </p:nvSpPr>
          <p:spPr bwMode="auto">
            <a:xfrm>
              <a:off x="8208963" y="3108325"/>
              <a:ext cx="6238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>
                  <a:latin typeface="Arial Black" charset="0"/>
                </a:rPr>
                <a:t>25K</a:t>
              </a:r>
            </a:p>
          </p:txBody>
        </p:sp>
        <p:sp>
          <p:nvSpPr>
            <p:cNvPr id="125" name="Rectangle 46"/>
            <p:cNvSpPr>
              <a:spLocks noChangeArrowheads="1"/>
            </p:cNvSpPr>
            <p:nvPr/>
          </p:nvSpPr>
          <p:spPr bwMode="auto">
            <a:xfrm>
              <a:off x="6032500" y="4673600"/>
              <a:ext cx="114300" cy="635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GB">
                <a:latin typeface="Times" charset="0"/>
              </a:endParaRPr>
            </a:p>
          </p:txBody>
        </p:sp>
        <p:sp>
          <p:nvSpPr>
            <p:cNvPr id="126" name="Text Box 47"/>
            <p:cNvSpPr txBox="1">
              <a:spLocks noChangeArrowheads="1"/>
            </p:cNvSpPr>
            <p:nvPr/>
          </p:nvSpPr>
          <p:spPr bwMode="auto">
            <a:xfrm>
              <a:off x="2695575" y="1497013"/>
              <a:ext cx="2038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 b="1"/>
                <a:t>échantillon de Kr</a:t>
              </a:r>
              <a:endParaRPr lang="fr-FR" sz="1800" b="1"/>
            </a:p>
          </p:txBody>
        </p:sp>
        <p:sp>
          <p:nvSpPr>
            <p:cNvPr id="127" name="Line 48"/>
            <p:cNvSpPr>
              <a:spLocks noChangeShapeType="1"/>
            </p:cNvSpPr>
            <p:nvPr/>
          </p:nvSpPr>
          <p:spPr bwMode="auto">
            <a:xfrm>
              <a:off x="3924300" y="1854200"/>
              <a:ext cx="64770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Line 49"/>
            <p:cNvSpPr>
              <a:spLocks noChangeShapeType="1"/>
            </p:cNvSpPr>
            <p:nvPr/>
          </p:nvSpPr>
          <p:spPr bwMode="auto">
            <a:xfrm>
              <a:off x="7099300" y="2959100"/>
              <a:ext cx="116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Line 50"/>
            <p:cNvSpPr>
              <a:spLocks noChangeShapeType="1"/>
            </p:cNvSpPr>
            <p:nvPr/>
          </p:nvSpPr>
          <p:spPr bwMode="auto">
            <a:xfrm>
              <a:off x="7115175" y="3616325"/>
              <a:ext cx="1152525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Line 51"/>
            <p:cNvSpPr>
              <a:spLocks noChangeShapeType="1"/>
            </p:cNvSpPr>
            <p:nvPr/>
          </p:nvSpPr>
          <p:spPr bwMode="auto">
            <a:xfrm>
              <a:off x="8267700" y="2959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Line 52"/>
            <p:cNvSpPr>
              <a:spLocks noChangeShapeType="1"/>
            </p:cNvSpPr>
            <p:nvPr/>
          </p:nvSpPr>
          <p:spPr bwMode="auto">
            <a:xfrm flipV="1">
              <a:off x="8267700" y="33655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Text Box 53"/>
            <p:cNvSpPr txBox="1">
              <a:spLocks noChangeArrowheads="1"/>
            </p:cNvSpPr>
            <p:nvPr/>
          </p:nvSpPr>
          <p:spPr bwMode="auto">
            <a:xfrm>
              <a:off x="6689725" y="3908425"/>
              <a:ext cx="8509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source</a:t>
              </a:r>
              <a:endParaRPr lang="fr-FR" sz="1600">
                <a:latin typeface="Arial Black" charset="0"/>
              </a:endParaRPr>
            </a:p>
          </p:txBody>
        </p:sp>
        <p:sp>
          <p:nvSpPr>
            <p:cNvPr id="133" name="Line 54"/>
            <p:cNvSpPr>
              <a:spLocks noChangeShapeType="1"/>
            </p:cNvSpPr>
            <p:nvPr/>
          </p:nvSpPr>
          <p:spPr bwMode="auto">
            <a:xfrm>
              <a:off x="5854700" y="3479800"/>
              <a:ext cx="85090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Line 55"/>
            <p:cNvSpPr>
              <a:spLocks noChangeShapeType="1"/>
            </p:cNvSpPr>
            <p:nvPr/>
          </p:nvSpPr>
          <p:spPr bwMode="auto">
            <a:xfrm flipV="1">
              <a:off x="6134100" y="2514600"/>
              <a:ext cx="1511300" cy="812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Text Box 56"/>
            <p:cNvSpPr txBox="1">
              <a:spLocks noChangeArrowheads="1"/>
            </p:cNvSpPr>
            <p:nvPr/>
          </p:nvSpPr>
          <p:spPr bwMode="auto">
            <a:xfrm>
              <a:off x="7610475" y="2206625"/>
              <a:ext cx="12334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 b="1"/>
                <a:t>Piège froid</a:t>
              </a:r>
              <a:endParaRPr lang="fr-FR" sz="1600" b="1"/>
            </a:p>
          </p:txBody>
        </p:sp>
        <p:sp>
          <p:nvSpPr>
            <p:cNvPr id="136" name="Rectangle 57"/>
            <p:cNvSpPr>
              <a:spLocks noChangeArrowheads="1"/>
            </p:cNvSpPr>
            <p:nvPr/>
          </p:nvSpPr>
          <p:spPr bwMode="auto">
            <a:xfrm>
              <a:off x="1244600" y="4140200"/>
              <a:ext cx="1155700" cy="5461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37" name="Text Box 58"/>
            <p:cNvSpPr txBox="1">
              <a:spLocks noChangeArrowheads="1"/>
            </p:cNvSpPr>
            <p:nvPr/>
          </p:nvSpPr>
          <p:spPr bwMode="auto">
            <a:xfrm>
              <a:off x="5153025" y="5051425"/>
              <a:ext cx="13700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/>
                <a:t>Photo-diode</a:t>
              </a:r>
            </a:p>
          </p:txBody>
        </p:sp>
        <p:sp>
          <p:nvSpPr>
            <p:cNvPr id="138" name="Line 59"/>
            <p:cNvSpPr>
              <a:spLocks noChangeShapeType="1"/>
            </p:cNvSpPr>
            <p:nvPr/>
          </p:nvSpPr>
          <p:spPr bwMode="auto">
            <a:xfrm flipV="1">
              <a:off x="5854700" y="4813300"/>
              <a:ext cx="1270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9" name="Text Box 60"/>
            <p:cNvSpPr txBox="1">
              <a:spLocks noChangeArrowheads="1"/>
            </p:cNvSpPr>
            <p:nvPr/>
          </p:nvSpPr>
          <p:spPr bwMode="auto">
            <a:xfrm>
              <a:off x="1215231" y="4727181"/>
              <a:ext cx="14144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 dirty="0"/>
                <a:t>oscilloscope</a:t>
              </a:r>
              <a:endParaRPr lang="fr-FR" sz="1600" dirty="0"/>
            </a:p>
          </p:txBody>
        </p:sp>
        <p:sp>
          <p:nvSpPr>
            <p:cNvPr id="140" name="Rectangle 61"/>
            <p:cNvSpPr>
              <a:spLocks noChangeArrowheads="1"/>
            </p:cNvSpPr>
            <p:nvPr/>
          </p:nvSpPr>
          <p:spPr bwMode="auto">
            <a:xfrm>
              <a:off x="8093075" y="454342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212" name="Freeform 62"/>
            <p:cNvSpPr>
              <a:spLocks/>
            </p:cNvSpPr>
            <p:nvPr/>
          </p:nvSpPr>
          <p:spPr bwMode="auto">
            <a:xfrm>
              <a:off x="635000" y="2579688"/>
              <a:ext cx="6392863" cy="1463675"/>
            </a:xfrm>
            <a:custGeom>
              <a:avLst/>
              <a:gdLst>
                <a:gd name="T0" fmla="*/ 2147483647 w 3987"/>
                <a:gd name="T1" fmla="*/ 2147483647 h 914"/>
                <a:gd name="T2" fmla="*/ 2147483647 w 3987"/>
                <a:gd name="T3" fmla="*/ 2147483647 h 914"/>
                <a:gd name="T4" fmla="*/ 2147483647 w 3987"/>
                <a:gd name="T5" fmla="*/ 2147483647 h 914"/>
                <a:gd name="T6" fmla="*/ 2147483647 w 3987"/>
                <a:gd name="T7" fmla="*/ 2147483647 h 914"/>
                <a:gd name="T8" fmla="*/ 2147483647 w 3987"/>
                <a:gd name="T9" fmla="*/ 2147483647 h 914"/>
                <a:gd name="T10" fmla="*/ 2147483647 w 3987"/>
                <a:gd name="T11" fmla="*/ 2147483647 h 914"/>
                <a:gd name="T12" fmla="*/ 2147483647 w 3987"/>
                <a:gd name="T13" fmla="*/ 0 h 914"/>
                <a:gd name="T14" fmla="*/ 2147483647 w 3987"/>
                <a:gd name="T15" fmla="*/ 0 h 914"/>
                <a:gd name="T16" fmla="*/ 2147483647 w 3987"/>
                <a:gd name="T17" fmla="*/ 2147483647 h 914"/>
                <a:gd name="T18" fmla="*/ 2147483647 w 3987"/>
                <a:gd name="T19" fmla="*/ 2147483647 h 914"/>
                <a:gd name="T20" fmla="*/ 2147483647 w 3987"/>
                <a:gd name="T21" fmla="*/ 2147483647 h 914"/>
                <a:gd name="T22" fmla="*/ 2147483647 w 3987"/>
                <a:gd name="T23" fmla="*/ 2147483647 h 914"/>
                <a:gd name="T24" fmla="*/ 2147483647 w 3987"/>
                <a:gd name="T25" fmla="*/ 2147483647 h 914"/>
                <a:gd name="T26" fmla="*/ 2147483647 w 3987"/>
                <a:gd name="T27" fmla="*/ 2147483647 h 914"/>
                <a:gd name="T28" fmla="*/ 2147483647 w 3987"/>
                <a:gd name="T29" fmla="*/ 2147483647 h 914"/>
                <a:gd name="T30" fmla="*/ 2147483647 w 3987"/>
                <a:gd name="T31" fmla="*/ 2147483647 h 914"/>
                <a:gd name="T32" fmla="*/ 2147483647 w 3987"/>
                <a:gd name="T33" fmla="*/ 2147483647 h 914"/>
                <a:gd name="T34" fmla="*/ 2147483647 w 3987"/>
                <a:gd name="T35" fmla="*/ 2147483647 h 914"/>
                <a:gd name="T36" fmla="*/ 2147483647 w 3987"/>
                <a:gd name="T37" fmla="*/ 2147483647 h 914"/>
                <a:gd name="T38" fmla="*/ 2147483647 w 3987"/>
                <a:gd name="T39" fmla="*/ 2147483647 h 914"/>
                <a:gd name="T40" fmla="*/ 2147483647 w 3987"/>
                <a:gd name="T41" fmla="*/ 2147483647 h 914"/>
                <a:gd name="T42" fmla="*/ 0 w 3987"/>
                <a:gd name="T43" fmla="*/ 2147483647 h 914"/>
                <a:gd name="T44" fmla="*/ 0 w 3987"/>
                <a:gd name="T45" fmla="*/ 2147483647 h 914"/>
                <a:gd name="T46" fmla="*/ 2147483647 w 3987"/>
                <a:gd name="T47" fmla="*/ 2147483647 h 914"/>
                <a:gd name="T48" fmla="*/ 2147483647 w 3987"/>
                <a:gd name="T49" fmla="*/ 2147483647 h 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87"/>
                <a:gd name="T76" fmla="*/ 0 h 914"/>
                <a:gd name="T77" fmla="*/ 3987 w 3987"/>
                <a:gd name="T78" fmla="*/ 914 h 9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87" h="914">
                  <a:moveTo>
                    <a:pt x="187" y="294"/>
                  </a:moveTo>
                  <a:lnTo>
                    <a:pt x="2473" y="294"/>
                  </a:lnTo>
                  <a:lnTo>
                    <a:pt x="2473" y="187"/>
                  </a:lnTo>
                  <a:lnTo>
                    <a:pt x="2513" y="180"/>
                  </a:lnTo>
                  <a:lnTo>
                    <a:pt x="2500" y="294"/>
                  </a:lnTo>
                  <a:lnTo>
                    <a:pt x="2927" y="294"/>
                  </a:lnTo>
                  <a:lnTo>
                    <a:pt x="3220" y="0"/>
                  </a:lnTo>
                  <a:lnTo>
                    <a:pt x="3527" y="0"/>
                  </a:lnTo>
                  <a:lnTo>
                    <a:pt x="3527" y="294"/>
                  </a:lnTo>
                  <a:lnTo>
                    <a:pt x="3987" y="294"/>
                  </a:lnTo>
                  <a:lnTo>
                    <a:pt x="3987" y="374"/>
                  </a:lnTo>
                  <a:lnTo>
                    <a:pt x="3407" y="374"/>
                  </a:lnTo>
                  <a:lnTo>
                    <a:pt x="3407" y="527"/>
                  </a:lnTo>
                  <a:lnTo>
                    <a:pt x="3987" y="527"/>
                  </a:lnTo>
                  <a:lnTo>
                    <a:pt x="3987" y="594"/>
                  </a:lnTo>
                  <a:lnTo>
                    <a:pt x="3547" y="594"/>
                  </a:lnTo>
                  <a:lnTo>
                    <a:pt x="3547" y="914"/>
                  </a:lnTo>
                  <a:lnTo>
                    <a:pt x="3220" y="914"/>
                  </a:lnTo>
                  <a:lnTo>
                    <a:pt x="2933" y="627"/>
                  </a:lnTo>
                  <a:lnTo>
                    <a:pt x="180" y="627"/>
                  </a:lnTo>
                  <a:lnTo>
                    <a:pt x="180" y="807"/>
                  </a:lnTo>
                  <a:lnTo>
                    <a:pt x="0" y="807"/>
                  </a:lnTo>
                  <a:lnTo>
                    <a:pt x="0" y="94"/>
                  </a:lnTo>
                  <a:lnTo>
                    <a:pt x="193" y="94"/>
                  </a:lnTo>
                  <a:lnTo>
                    <a:pt x="187" y="294"/>
                  </a:lnTo>
                  <a:close/>
                </a:path>
              </a:pathLst>
            </a:custGeom>
            <a:solidFill>
              <a:srgbClr val="66FF66">
                <a:alpha val="20000"/>
              </a:srgbClr>
            </a:solidFill>
            <a:ln w="9525">
              <a:solidFill>
                <a:srgbClr val="00FF80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Freeform 63"/>
            <p:cNvSpPr>
              <a:spLocks/>
            </p:cNvSpPr>
            <p:nvPr/>
          </p:nvSpPr>
          <p:spPr bwMode="auto">
            <a:xfrm>
              <a:off x="4470400" y="2038350"/>
              <a:ext cx="228600" cy="698500"/>
            </a:xfrm>
            <a:custGeom>
              <a:avLst/>
              <a:gdLst>
                <a:gd name="T0" fmla="*/ 2147483647 w 144"/>
                <a:gd name="T1" fmla="*/ 2147483647 h 440"/>
                <a:gd name="T2" fmla="*/ 2147483647 w 144"/>
                <a:gd name="T3" fmla="*/ 2147483647 h 440"/>
                <a:gd name="T4" fmla="*/ 0 w 144"/>
                <a:gd name="T5" fmla="*/ 2147483647 h 440"/>
                <a:gd name="T6" fmla="*/ 0 w 144"/>
                <a:gd name="T7" fmla="*/ 0 h 440"/>
                <a:gd name="T8" fmla="*/ 2147483647 w 144"/>
                <a:gd name="T9" fmla="*/ 2147483647 h 440"/>
                <a:gd name="T10" fmla="*/ 2147483647 w 144"/>
                <a:gd name="T11" fmla="*/ 2147483647 h 440"/>
                <a:gd name="T12" fmla="*/ 2147483647 w 144"/>
                <a:gd name="T13" fmla="*/ 2147483647 h 440"/>
                <a:gd name="T14" fmla="*/ 2147483647 w 144"/>
                <a:gd name="T15" fmla="*/ 2147483647 h 440"/>
                <a:gd name="T16" fmla="*/ 2147483647 w 144"/>
                <a:gd name="T17" fmla="*/ 214748364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440"/>
                <a:gd name="T29" fmla="*/ 144 w 144"/>
                <a:gd name="T30" fmla="*/ 440 h 4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440">
                  <a:moveTo>
                    <a:pt x="52" y="436"/>
                  </a:moveTo>
                  <a:lnTo>
                    <a:pt x="52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44" y="284"/>
                  </a:lnTo>
                  <a:lnTo>
                    <a:pt x="88" y="284"/>
                  </a:lnTo>
                  <a:lnTo>
                    <a:pt x="88" y="440"/>
                  </a:lnTo>
                  <a:lnTo>
                    <a:pt x="52" y="436"/>
                  </a:lnTo>
                  <a:close/>
                </a:path>
              </a:pathLst>
            </a:custGeom>
            <a:solidFill>
              <a:srgbClr val="00FF80">
                <a:alpha val="2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Freeform 64"/>
            <p:cNvSpPr>
              <a:spLocks/>
            </p:cNvSpPr>
            <p:nvPr/>
          </p:nvSpPr>
          <p:spPr bwMode="auto">
            <a:xfrm>
              <a:off x="431800" y="3314700"/>
              <a:ext cx="244475" cy="1588"/>
            </a:xfrm>
            <a:custGeom>
              <a:avLst/>
              <a:gdLst>
                <a:gd name="T0" fmla="*/ 2147483647 w 154"/>
                <a:gd name="T1" fmla="*/ 0 h 1"/>
                <a:gd name="T2" fmla="*/ 2147483647 w 154"/>
                <a:gd name="T3" fmla="*/ 0 h 1"/>
                <a:gd name="T4" fmla="*/ 2147483647 w 154"/>
                <a:gd name="T5" fmla="*/ 0 h 1"/>
                <a:gd name="T6" fmla="*/ 2147483647 w 15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"/>
                <a:gd name="T14" fmla="*/ 154 w 15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">
                  <a:moveTo>
                    <a:pt x="148" y="0"/>
                  </a:moveTo>
                  <a:cubicBezTo>
                    <a:pt x="142" y="0"/>
                    <a:pt x="32" y="0"/>
                    <a:pt x="16" y="0"/>
                  </a:cubicBezTo>
                  <a:cubicBezTo>
                    <a:pt x="0" y="0"/>
                    <a:pt x="28" y="0"/>
                    <a:pt x="52" y="0"/>
                  </a:cubicBezTo>
                  <a:cubicBezTo>
                    <a:pt x="76" y="0"/>
                    <a:pt x="154" y="0"/>
                    <a:pt x="148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Freeform 65"/>
            <p:cNvSpPr>
              <a:spLocks/>
            </p:cNvSpPr>
            <p:nvPr/>
          </p:nvSpPr>
          <p:spPr bwMode="auto">
            <a:xfrm>
              <a:off x="276225" y="3302000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17" name="Oval 66"/>
          <p:cNvSpPr>
            <a:spLocks noChangeArrowheads="1"/>
          </p:cNvSpPr>
          <p:nvPr/>
        </p:nvSpPr>
        <p:spPr bwMode="auto">
          <a:xfrm rot="10800000">
            <a:off x="5702300" y="3746177"/>
            <a:ext cx="2413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75" name="Rectangle 74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84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15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 Box 76"/>
          <p:cNvSpPr txBox="1">
            <a:spLocks noChangeArrowheads="1"/>
          </p:cNvSpPr>
          <p:nvPr/>
        </p:nvSpPr>
        <p:spPr bwMode="auto">
          <a:xfrm>
            <a:off x="3941887" y="602128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dirty="0" smtClean="0"/>
              <a:t>Séparation par temps de vol</a:t>
            </a:r>
            <a:endParaRPr lang="fr-FR" u="none" dirty="0"/>
          </a:p>
        </p:txBody>
      </p:sp>
      <p:grpSp>
        <p:nvGrpSpPr>
          <p:cNvPr id="3" name="Groupe 2"/>
          <p:cNvGrpSpPr/>
          <p:nvPr/>
        </p:nvGrpSpPr>
        <p:grpSpPr>
          <a:xfrm>
            <a:off x="288000" y="745200"/>
            <a:ext cx="8567738" cy="5205413"/>
            <a:chOff x="276225" y="304800"/>
            <a:chExt cx="8567738" cy="5205413"/>
          </a:xfrm>
        </p:grpSpPr>
        <p:sp>
          <p:nvSpPr>
            <p:cNvPr id="76" name="Freeform 2"/>
            <p:cNvSpPr>
              <a:spLocks/>
            </p:cNvSpPr>
            <p:nvPr/>
          </p:nvSpPr>
          <p:spPr bwMode="auto">
            <a:xfrm>
              <a:off x="5432425" y="3895725"/>
              <a:ext cx="523875" cy="457200"/>
            </a:xfrm>
            <a:custGeom>
              <a:avLst/>
              <a:gdLst>
                <a:gd name="T0" fmla="*/ 2147483647 w 330"/>
                <a:gd name="T1" fmla="*/ 0 h 290"/>
                <a:gd name="T2" fmla="*/ 2147483647 w 330"/>
                <a:gd name="T3" fmla="*/ 2147483647 h 290"/>
                <a:gd name="T4" fmla="*/ 2147483647 w 330"/>
                <a:gd name="T5" fmla="*/ 2147483647 h 290"/>
                <a:gd name="T6" fmla="*/ 2147483647 w 330"/>
                <a:gd name="T7" fmla="*/ 2147483647 h 290"/>
                <a:gd name="T8" fmla="*/ 2147483647 w 330"/>
                <a:gd name="T9" fmla="*/ 2147483647 h 290"/>
                <a:gd name="T10" fmla="*/ 0 w 330"/>
                <a:gd name="T11" fmla="*/ 2147483647 h 290"/>
                <a:gd name="T12" fmla="*/ 2147483647 w 330"/>
                <a:gd name="T13" fmla="*/ 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290"/>
                <a:gd name="T23" fmla="*/ 330 w 330"/>
                <a:gd name="T24" fmla="*/ 290 h 2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290">
                  <a:moveTo>
                    <a:pt x="100" y="0"/>
                  </a:moveTo>
                  <a:lnTo>
                    <a:pt x="194" y="98"/>
                  </a:lnTo>
                  <a:lnTo>
                    <a:pt x="330" y="100"/>
                  </a:lnTo>
                  <a:lnTo>
                    <a:pt x="330" y="290"/>
                  </a:lnTo>
                  <a:lnTo>
                    <a:pt x="192" y="290"/>
                  </a:lnTo>
                  <a:lnTo>
                    <a:pt x="0" y="9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Freeform 3"/>
            <p:cNvSpPr>
              <a:spLocks/>
            </p:cNvSpPr>
            <p:nvPr/>
          </p:nvSpPr>
          <p:spPr bwMode="auto">
            <a:xfrm>
              <a:off x="6165850" y="3413125"/>
              <a:ext cx="949325" cy="933450"/>
            </a:xfrm>
            <a:custGeom>
              <a:avLst/>
              <a:gdLst>
                <a:gd name="T0" fmla="*/ 0 w 598"/>
                <a:gd name="T1" fmla="*/ 2147483647 h 592"/>
                <a:gd name="T2" fmla="*/ 0 w 598"/>
                <a:gd name="T3" fmla="*/ 2147483647 h 592"/>
                <a:gd name="T4" fmla="*/ 2147483647 w 598"/>
                <a:gd name="T5" fmla="*/ 2147483647 h 592"/>
                <a:gd name="T6" fmla="*/ 2147483647 w 598"/>
                <a:gd name="T7" fmla="*/ 2147483647 h 592"/>
                <a:gd name="T8" fmla="*/ 2147483647 w 598"/>
                <a:gd name="T9" fmla="*/ 2147483647 h 592"/>
                <a:gd name="T10" fmla="*/ 2147483647 w 598"/>
                <a:gd name="T11" fmla="*/ 0 h 592"/>
                <a:gd name="T12" fmla="*/ 2147483647 w 598"/>
                <a:gd name="T13" fmla="*/ 2147483647 h 592"/>
                <a:gd name="T14" fmla="*/ 2147483647 w 598"/>
                <a:gd name="T15" fmla="*/ 2147483647 h 592"/>
                <a:gd name="T16" fmla="*/ 2147483647 w 598"/>
                <a:gd name="T17" fmla="*/ 2147483647 h 592"/>
                <a:gd name="T18" fmla="*/ 2147483647 w 598"/>
                <a:gd name="T19" fmla="*/ 2147483647 h 592"/>
                <a:gd name="T20" fmla="*/ 0 w 598"/>
                <a:gd name="T21" fmla="*/ 2147483647 h 5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8"/>
                <a:gd name="T34" fmla="*/ 0 h 592"/>
                <a:gd name="T35" fmla="*/ 598 w 598"/>
                <a:gd name="T36" fmla="*/ 592 h 5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8" h="592">
                  <a:moveTo>
                    <a:pt x="0" y="404"/>
                  </a:moveTo>
                  <a:lnTo>
                    <a:pt x="0" y="592"/>
                  </a:lnTo>
                  <a:lnTo>
                    <a:pt x="156" y="592"/>
                  </a:lnTo>
                  <a:lnTo>
                    <a:pt x="156" y="130"/>
                  </a:lnTo>
                  <a:lnTo>
                    <a:pt x="598" y="128"/>
                  </a:lnTo>
                  <a:lnTo>
                    <a:pt x="598" y="0"/>
                  </a:lnTo>
                  <a:lnTo>
                    <a:pt x="546" y="4"/>
                  </a:lnTo>
                  <a:lnTo>
                    <a:pt x="548" y="82"/>
                  </a:lnTo>
                  <a:lnTo>
                    <a:pt x="108" y="82"/>
                  </a:lnTo>
                  <a:lnTo>
                    <a:pt x="108" y="40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>
                  <a:alpha val="98038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Freeform 4"/>
            <p:cNvSpPr>
              <a:spLocks/>
            </p:cNvSpPr>
            <p:nvPr/>
          </p:nvSpPr>
          <p:spPr bwMode="auto">
            <a:xfrm>
              <a:off x="6159500" y="2273300"/>
              <a:ext cx="939800" cy="927100"/>
            </a:xfrm>
            <a:custGeom>
              <a:avLst/>
              <a:gdLst>
                <a:gd name="T0" fmla="*/ 0 w 592"/>
                <a:gd name="T1" fmla="*/ 0 h 584"/>
                <a:gd name="T2" fmla="*/ 2147483647 w 592"/>
                <a:gd name="T3" fmla="*/ 0 h 584"/>
                <a:gd name="T4" fmla="*/ 2147483647 w 592"/>
                <a:gd name="T5" fmla="*/ 2147483647 h 584"/>
                <a:gd name="T6" fmla="*/ 2147483647 w 592"/>
                <a:gd name="T7" fmla="*/ 2147483647 h 584"/>
                <a:gd name="T8" fmla="*/ 2147483647 w 592"/>
                <a:gd name="T9" fmla="*/ 2147483647 h 584"/>
                <a:gd name="T10" fmla="*/ 2147483647 w 592"/>
                <a:gd name="T11" fmla="*/ 2147483647 h 584"/>
                <a:gd name="T12" fmla="*/ 2147483647 w 592"/>
                <a:gd name="T13" fmla="*/ 2147483647 h 584"/>
                <a:gd name="T14" fmla="*/ 2147483647 w 592"/>
                <a:gd name="T15" fmla="*/ 2147483647 h 584"/>
                <a:gd name="T16" fmla="*/ 2147483647 w 592"/>
                <a:gd name="T17" fmla="*/ 2147483647 h 584"/>
                <a:gd name="T18" fmla="*/ 0 w 592"/>
                <a:gd name="T19" fmla="*/ 2147483647 h 584"/>
                <a:gd name="T20" fmla="*/ 0 w 592"/>
                <a:gd name="T21" fmla="*/ 0 h 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2"/>
                <a:gd name="T34" fmla="*/ 0 h 584"/>
                <a:gd name="T35" fmla="*/ 592 w 592"/>
                <a:gd name="T36" fmla="*/ 584 h 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2" h="584">
                  <a:moveTo>
                    <a:pt x="0" y="0"/>
                  </a:moveTo>
                  <a:lnTo>
                    <a:pt x="144" y="0"/>
                  </a:lnTo>
                  <a:lnTo>
                    <a:pt x="144" y="432"/>
                  </a:lnTo>
                  <a:lnTo>
                    <a:pt x="592" y="432"/>
                  </a:lnTo>
                  <a:lnTo>
                    <a:pt x="592" y="584"/>
                  </a:lnTo>
                  <a:lnTo>
                    <a:pt x="552" y="584"/>
                  </a:lnTo>
                  <a:lnTo>
                    <a:pt x="552" y="486"/>
                  </a:lnTo>
                  <a:lnTo>
                    <a:pt x="94" y="486"/>
                  </a:lnTo>
                  <a:lnTo>
                    <a:pt x="9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5473700" y="2286000"/>
              <a:ext cx="495300" cy="441325"/>
            </a:xfrm>
            <a:custGeom>
              <a:avLst/>
              <a:gdLst>
                <a:gd name="T0" fmla="*/ 2147483647 w 312"/>
                <a:gd name="T1" fmla="*/ 2147483647 h 278"/>
                <a:gd name="T2" fmla="*/ 0 w 312"/>
                <a:gd name="T3" fmla="*/ 2147483647 h 278"/>
                <a:gd name="T4" fmla="*/ 2147483647 w 312"/>
                <a:gd name="T5" fmla="*/ 0 h 278"/>
                <a:gd name="T6" fmla="*/ 2147483647 w 312"/>
                <a:gd name="T7" fmla="*/ 0 h 278"/>
                <a:gd name="T8" fmla="*/ 2147483647 w 312"/>
                <a:gd name="T9" fmla="*/ 2147483647 h 278"/>
                <a:gd name="T10" fmla="*/ 2147483647 w 312"/>
                <a:gd name="T11" fmla="*/ 2147483647 h 278"/>
                <a:gd name="T12" fmla="*/ 2147483647 w 312"/>
                <a:gd name="T13" fmla="*/ 2147483647 h 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2"/>
                <a:gd name="T22" fmla="*/ 0 h 278"/>
                <a:gd name="T23" fmla="*/ 312 w 312"/>
                <a:gd name="T24" fmla="*/ 278 h 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2" h="278">
                  <a:moveTo>
                    <a:pt x="94" y="278"/>
                  </a:moveTo>
                  <a:lnTo>
                    <a:pt x="0" y="184"/>
                  </a:lnTo>
                  <a:lnTo>
                    <a:pt x="182" y="0"/>
                  </a:lnTo>
                  <a:lnTo>
                    <a:pt x="312" y="0"/>
                  </a:lnTo>
                  <a:lnTo>
                    <a:pt x="312" y="184"/>
                  </a:lnTo>
                  <a:lnTo>
                    <a:pt x="194" y="184"/>
                  </a:lnTo>
                  <a:lnTo>
                    <a:pt x="94" y="27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546100" y="2641600"/>
              <a:ext cx="4902200" cy="1333500"/>
            </a:xfrm>
            <a:custGeom>
              <a:avLst/>
              <a:gdLst>
                <a:gd name="T0" fmla="*/ 2147483647 w 3088"/>
                <a:gd name="T1" fmla="*/ 2147483647 h 840"/>
                <a:gd name="T2" fmla="*/ 2147483647 w 3088"/>
                <a:gd name="T3" fmla="*/ 2147483647 h 840"/>
                <a:gd name="T4" fmla="*/ 2147483647 w 3088"/>
                <a:gd name="T5" fmla="*/ 2147483647 h 840"/>
                <a:gd name="T6" fmla="*/ 2147483647 w 3088"/>
                <a:gd name="T7" fmla="*/ 2147483647 h 840"/>
                <a:gd name="T8" fmla="*/ 2147483647 w 3088"/>
                <a:gd name="T9" fmla="*/ 2147483647 h 840"/>
                <a:gd name="T10" fmla="*/ 2147483647 w 3088"/>
                <a:gd name="T11" fmla="*/ 2147483647 h 840"/>
                <a:gd name="T12" fmla="*/ 2147483647 w 3088"/>
                <a:gd name="T13" fmla="*/ 2147483647 h 840"/>
                <a:gd name="T14" fmla="*/ 2147483647 w 3088"/>
                <a:gd name="T15" fmla="*/ 2147483647 h 840"/>
                <a:gd name="T16" fmla="*/ 2147483647 w 3088"/>
                <a:gd name="T17" fmla="*/ 2147483647 h 840"/>
                <a:gd name="T18" fmla="*/ 2147483647 w 3088"/>
                <a:gd name="T19" fmla="*/ 2147483647 h 840"/>
                <a:gd name="T20" fmla="*/ 2147483647 w 3088"/>
                <a:gd name="T21" fmla="*/ 2147483647 h 840"/>
                <a:gd name="T22" fmla="*/ 2147483647 w 3088"/>
                <a:gd name="T23" fmla="*/ 2147483647 h 840"/>
                <a:gd name="T24" fmla="*/ 2147483647 w 3088"/>
                <a:gd name="T25" fmla="*/ 2147483647 h 840"/>
                <a:gd name="T26" fmla="*/ 2147483647 w 3088"/>
                <a:gd name="T27" fmla="*/ 2147483647 h 840"/>
                <a:gd name="T28" fmla="*/ 0 w 3088"/>
                <a:gd name="T29" fmla="*/ 2147483647 h 840"/>
                <a:gd name="T30" fmla="*/ 0 w 3088"/>
                <a:gd name="T31" fmla="*/ 0 h 840"/>
                <a:gd name="T32" fmla="*/ 2147483647 w 3088"/>
                <a:gd name="T33" fmla="*/ 2147483647 h 840"/>
                <a:gd name="T34" fmla="*/ 2147483647 w 3088"/>
                <a:gd name="T35" fmla="*/ 2147483647 h 840"/>
                <a:gd name="T36" fmla="*/ 2147483647 w 3088"/>
                <a:gd name="T37" fmla="*/ 2147483647 h 840"/>
                <a:gd name="T38" fmla="*/ 2147483647 w 3088"/>
                <a:gd name="T39" fmla="*/ 2147483647 h 8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88"/>
                <a:gd name="T61" fmla="*/ 0 h 840"/>
                <a:gd name="T62" fmla="*/ 3088 w 3088"/>
                <a:gd name="T63" fmla="*/ 840 h 8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88" h="840">
                  <a:moveTo>
                    <a:pt x="2520" y="248"/>
                  </a:moveTo>
                  <a:cubicBezTo>
                    <a:pt x="2440" y="248"/>
                    <a:pt x="2360" y="248"/>
                    <a:pt x="2280" y="248"/>
                  </a:cubicBezTo>
                  <a:lnTo>
                    <a:pt x="256" y="248"/>
                  </a:lnTo>
                  <a:lnTo>
                    <a:pt x="256" y="56"/>
                  </a:lnTo>
                  <a:lnTo>
                    <a:pt x="48" y="56"/>
                  </a:lnTo>
                  <a:lnTo>
                    <a:pt x="48" y="784"/>
                  </a:lnTo>
                  <a:lnTo>
                    <a:pt x="240" y="784"/>
                  </a:lnTo>
                  <a:lnTo>
                    <a:pt x="240" y="600"/>
                  </a:lnTo>
                  <a:lnTo>
                    <a:pt x="2992" y="600"/>
                  </a:lnTo>
                  <a:lnTo>
                    <a:pt x="3088" y="696"/>
                  </a:lnTo>
                  <a:lnTo>
                    <a:pt x="2984" y="792"/>
                  </a:lnTo>
                  <a:lnTo>
                    <a:pt x="2840" y="648"/>
                  </a:lnTo>
                  <a:lnTo>
                    <a:pt x="288" y="648"/>
                  </a:lnTo>
                  <a:lnTo>
                    <a:pt x="288" y="840"/>
                  </a:lnTo>
                  <a:lnTo>
                    <a:pt x="0" y="832"/>
                  </a:lnTo>
                  <a:lnTo>
                    <a:pt x="0" y="0"/>
                  </a:lnTo>
                  <a:lnTo>
                    <a:pt x="304" y="8"/>
                  </a:lnTo>
                  <a:lnTo>
                    <a:pt x="304" y="200"/>
                  </a:lnTo>
                  <a:lnTo>
                    <a:pt x="2520" y="200"/>
                  </a:lnTo>
                  <a:lnTo>
                    <a:pt x="2520" y="24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4622800" y="2730500"/>
              <a:ext cx="812800" cy="304800"/>
            </a:xfrm>
            <a:custGeom>
              <a:avLst/>
              <a:gdLst>
                <a:gd name="T0" fmla="*/ 2147483647 w 512"/>
                <a:gd name="T1" fmla="*/ 2147483647 h 192"/>
                <a:gd name="T2" fmla="*/ 0 w 512"/>
                <a:gd name="T3" fmla="*/ 2147483647 h 192"/>
                <a:gd name="T4" fmla="*/ 0 w 512"/>
                <a:gd name="T5" fmla="*/ 2147483647 h 192"/>
                <a:gd name="T6" fmla="*/ 2147483647 w 512"/>
                <a:gd name="T7" fmla="*/ 2147483647 h 192"/>
                <a:gd name="T8" fmla="*/ 2147483647 w 512"/>
                <a:gd name="T9" fmla="*/ 0 h 192"/>
                <a:gd name="T10" fmla="*/ 2147483647 w 512"/>
                <a:gd name="T11" fmla="*/ 2147483647 h 192"/>
                <a:gd name="T12" fmla="*/ 2147483647 w 512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192"/>
                <a:gd name="T23" fmla="*/ 512 w 512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192">
                  <a:moveTo>
                    <a:pt x="408" y="192"/>
                  </a:moveTo>
                  <a:lnTo>
                    <a:pt x="0" y="192"/>
                  </a:lnTo>
                  <a:lnTo>
                    <a:pt x="0" y="144"/>
                  </a:lnTo>
                  <a:lnTo>
                    <a:pt x="272" y="144"/>
                  </a:lnTo>
                  <a:lnTo>
                    <a:pt x="424" y="0"/>
                  </a:lnTo>
                  <a:lnTo>
                    <a:pt x="512" y="96"/>
                  </a:lnTo>
                  <a:lnTo>
                    <a:pt x="408" y="192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Line 8"/>
            <p:cNvSpPr>
              <a:spLocks noChangeShapeType="1"/>
            </p:cNvSpPr>
            <p:nvPr/>
          </p:nvSpPr>
          <p:spPr bwMode="auto">
            <a:xfrm>
              <a:off x="1003300" y="36703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Rectangle 9"/>
            <p:cNvSpPr>
              <a:spLocks noChangeArrowheads="1"/>
            </p:cNvSpPr>
            <p:nvPr/>
          </p:nvSpPr>
          <p:spPr bwMode="auto">
            <a:xfrm>
              <a:off x="2262188" y="5053013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145" name="Line 10"/>
            <p:cNvSpPr>
              <a:spLocks noChangeShapeType="1"/>
            </p:cNvSpPr>
            <p:nvPr/>
          </p:nvSpPr>
          <p:spPr bwMode="auto">
            <a:xfrm>
              <a:off x="927100" y="3594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Line 11"/>
            <p:cNvSpPr>
              <a:spLocks noChangeShapeType="1"/>
            </p:cNvSpPr>
            <p:nvPr/>
          </p:nvSpPr>
          <p:spPr bwMode="auto">
            <a:xfrm>
              <a:off x="5770563" y="228600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Line 12"/>
            <p:cNvSpPr>
              <a:spLocks noChangeShapeType="1"/>
            </p:cNvSpPr>
            <p:nvPr/>
          </p:nvSpPr>
          <p:spPr bwMode="auto">
            <a:xfrm>
              <a:off x="5969000" y="22860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Line 13"/>
            <p:cNvSpPr>
              <a:spLocks noChangeShapeType="1"/>
            </p:cNvSpPr>
            <p:nvPr/>
          </p:nvSpPr>
          <p:spPr bwMode="auto">
            <a:xfrm>
              <a:off x="6118225" y="3200400"/>
              <a:ext cx="977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Line 14"/>
            <p:cNvSpPr>
              <a:spLocks noChangeShapeType="1"/>
            </p:cNvSpPr>
            <p:nvPr/>
          </p:nvSpPr>
          <p:spPr bwMode="auto">
            <a:xfrm>
              <a:off x="6121400" y="3416300"/>
              <a:ext cx="987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Line 15"/>
            <p:cNvSpPr>
              <a:spLocks noChangeShapeType="1"/>
            </p:cNvSpPr>
            <p:nvPr/>
          </p:nvSpPr>
          <p:spPr bwMode="auto">
            <a:xfrm>
              <a:off x="7035800" y="30480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Line 16"/>
            <p:cNvSpPr>
              <a:spLocks noChangeShapeType="1"/>
            </p:cNvSpPr>
            <p:nvPr/>
          </p:nvSpPr>
          <p:spPr bwMode="auto">
            <a:xfrm>
              <a:off x="7099300" y="29591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Line 17"/>
            <p:cNvSpPr>
              <a:spLocks noChangeShapeType="1"/>
            </p:cNvSpPr>
            <p:nvPr/>
          </p:nvSpPr>
          <p:spPr bwMode="auto">
            <a:xfrm flipV="1">
              <a:off x="6116638" y="3100388"/>
              <a:ext cx="0" cy="425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Line 18"/>
            <p:cNvSpPr>
              <a:spLocks noChangeShapeType="1"/>
            </p:cNvSpPr>
            <p:nvPr/>
          </p:nvSpPr>
          <p:spPr bwMode="auto">
            <a:xfrm>
              <a:off x="5895975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Line 19"/>
            <p:cNvSpPr>
              <a:spLocks noChangeShapeType="1"/>
            </p:cNvSpPr>
            <p:nvPr/>
          </p:nvSpPr>
          <p:spPr bwMode="auto">
            <a:xfrm>
              <a:off x="5895975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Line 20"/>
            <p:cNvSpPr>
              <a:spLocks noChangeShapeType="1"/>
            </p:cNvSpPr>
            <p:nvPr/>
          </p:nvSpPr>
          <p:spPr bwMode="auto">
            <a:xfrm>
              <a:off x="5675313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Line 21"/>
            <p:cNvSpPr>
              <a:spLocks noChangeShapeType="1"/>
            </p:cNvSpPr>
            <p:nvPr/>
          </p:nvSpPr>
          <p:spPr bwMode="auto">
            <a:xfrm>
              <a:off x="5675313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Line 22"/>
            <p:cNvSpPr>
              <a:spLocks noChangeShapeType="1"/>
            </p:cNvSpPr>
            <p:nvPr/>
          </p:nvSpPr>
          <p:spPr bwMode="auto">
            <a:xfrm>
              <a:off x="5487988" y="3095625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Line 23"/>
            <p:cNvSpPr>
              <a:spLocks noChangeShapeType="1"/>
            </p:cNvSpPr>
            <p:nvPr/>
          </p:nvSpPr>
          <p:spPr bwMode="auto">
            <a:xfrm>
              <a:off x="5487988" y="3367088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Rectangle 24"/>
            <p:cNvSpPr>
              <a:spLocks noChangeArrowheads="1"/>
            </p:cNvSpPr>
            <p:nvPr/>
          </p:nvSpPr>
          <p:spPr bwMode="auto">
            <a:xfrm>
              <a:off x="6126163" y="3286125"/>
              <a:ext cx="1484312" cy="428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60" name="AutoShape 25"/>
            <p:cNvSpPr>
              <a:spLocks noChangeArrowheads="1"/>
            </p:cNvSpPr>
            <p:nvPr/>
          </p:nvSpPr>
          <p:spPr bwMode="auto">
            <a:xfrm rot="5400000">
              <a:off x="621506" y="3205957"/>
              <a:ext cx="333375" cy="214312"/>
            </a:xfrm>
            <a:prstGeom prst="flowChartMerg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61" name="Line 26"/>
            <p:cNvSpPr>
              <a:spLocks noChangeShapeType="1"/>
            </p:cNvSpPr>
            <p:nvPr/>
          </p:nvSpPr>
          <p:spPr bwMode="auto">
            <a:xfrm flipV="1">
              <a:off x="4546600" y="2844800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Line 27"/>
            <p:cNvSpPr>
              <a:spLocks noChangeShapeType="1"/>
            </p:cNvSpPr>
            <p:nvPr/>
          </p:nvSpPr>
          <p:spPr bwMode="auto">
            <a:xfrm>
              <a:off x="4622800" y="2857500"/>
              <a:ext cx="0" cy="17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AutoShape 28"/>
            <p:cNvSpPr>
              <a:spLocks noChangeArrowheads="1"/>
            </p:cNvSpPr>
            <p:nvPr/>
          </p:nvSpPr>
          <p:spPr bwMode="auto">
            <a:xfrm>
              <a:off x="4521200" y="2730500"/>
              <a:ext cx="139700" cy="152400"/>
            </a:xfrm>
            <a:prstGeom prst="flowChar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64" name="Line 29"/>
            <p:cNvSpPr>
              <a:spLocks noChangeShapeType="1"/>
            </p:cNvSpPr>
            <p:nvPr/>
          </p:nvSpPr>
          <p:spPr bwMode="auto">
            <a:xfrm flipV="1">
              <a:off x="4546600" y="24892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Line 30"/>
            <p:cNvSpPr>
              <a:spLocks noChangeShapeType="1"/>
            </p:cNvSpPr>
            <p:nvPr/>
          </p:nvSpPr>
          <p:spPr bwMode="auto">
            <a:xfrm flipV="1">
              <a:off x="4610100" y="2489200"/>
              <a:ext cx="0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Line 31"/>
            <p:cNvSpPr>
              <a:spLocks noChangeShapeType="1"/>
            </p:cNvSpPr>
            <p:nvPr/>
          </p:nvSpPr>
          <p:spPr bwMode="auto">
            <a:xfrm flipH="1">
              <a:off x="4470400" y="2489200"/>
              <a:ext cx="63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Line 32"/>
            <p:cNvSpPr>
              <a:spLocks noChangeShapeType="1"/>
            </p:cNvSpPr>
            <p:nvPr/>
          </p:nvSpPr>
          <p:spPr bwMode="auto">
            <a:xfrm flipV="1">
              <a:off x="44704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Line 33"/>
            <p:cNvSpPr>
              <a:spLocks noChangeShapeType="1"/>
            </p:cNvSpPr>
            <p:nvPr/>
          </p:nvSpPr>
          <p:spPr bwMode="auto">
            <a:xfrm>
              <a:off x="4470400" y="20447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Line 34"/>
            <p:cNvSpPr>
              <a:spLocks noChangeShapeType="1"/>
            </p:cNvSpPr>
            <p:nvPr/>
          </p:nvSpPr>
          <p:spPr bwMode="auto">
            <a:xfrm flipH="1">
              <a:off x="4622800" y="2489200"/>
              <a:ext cx="7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Line 35"/>
            <p:cNvSpPr>
              <a:spLocks noChangeShapeType="1"/>
            </p:cNvSpPr>
            <p:nvPr/>
          </p:nvSpPr>
          <p:spPr bwMode="auto">
            <a:xfrm flipV="1">
              <a:off x="46990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Text Box 36"/>
            <p:cNvSpPr txBox="1">
              <a:spLocks noChangeArrowheads="1"/>
            </p:cNvSpPr>
            <p:nvPr/>
          </p:nvSpPr>
          <p:spPr bwMode="auto">
            <a:xfrm>
              <a:off x="339725" y="1848716"/>
              <a:ext cx="4889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 dirty="0"/>
                <a:t>EM</a:t>
              </a:r>
            </a:p>
          </p:txBody>
        </p:sp>
        <p:sp>
          <p:nvSpPr>
            <p:cNvPr id="172" name="Line 37"/>
            <p:cNvSpPr>
              <a:spLocks noChangeShapeType="1"/>
            </p:cNvSpPr>
            <p:nvPr/>
          </p:nvSpPr>
          <p:spPr bwMode="auto">
            <a:xfrm flipH="1" flipV="1">
              <a:off x="584200" y="2197100"/>
              <a:ext cx="203200" cy="1079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Rectangle 38"/>
            <p:cNvSpPr>
              <a:spLocks noChangeArrowheads="1"/>
            </p:cNvSpPr>
            <p:nvPr/>
          </p:nvSpPr>
          <p:spPr bwMode="auto">
            <a:xfrm>
              <a:off x="6464300" y="317500"/>
              <a:ext cx="1295400" cy="3683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74" name="Text Box 39"/>
            <p:cNvSpPr txBox="1">
              <a:spLocks noChangeArrowheads="1"/>
            </p:cNvSpPr>
            <p:nvPr/>
          </p:nvSpPr>
          <p:spPr bwMode="auto">
            <a:xfrm>
              <a:off x="6461125" y="304800"/>
              <a:ext cx="13525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>
                  <a:latin typeface="Arial Black" charset="0"/>
                </a:rPr>
                <a:t>IR LASER</a:t>
              </a:r>
            </a:p>
          </p:txBody>
        </p:sp>
        <p:sp>
          <p:nvSpPr>
            <p:cNvPr id="175" name="Rectangle 40"/>
            <p:cNvSpPr>
              <a:spLocks noChangeArrowheads="1"/>
            </p:cNvSpPr>
            <p:nvPr/>
          </p:nvSpPr>
          <p:spPr bwMode="auto">
            <a:xfrm>
              <a:off x="6464300" y="914400"/>
              <a:ext cx="2260600" cy="431800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Nd-YAG LASER</a:t>
              </a:r>
            </a:p>
          </p:txBody>
        </p:sp>
        <p:sp>
          <p:nvSpPr>
            <p:cNvPr id="176" name="Rectangle 41"/>
            <p:cNvSpPr>
              <a:spLocks noChangeArrowheads="1"/>
            </p:cNvSpPr>
            <p:nvPr/>
          </p:nvSpPr>
          <p:spPr bwMode="auto">
            <a:xfrm>
              <a:off x="6464300" y="1511300"/>
              <a:ext cx="2260600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fr-FR" sz="1600" b="1"/>
                <a:t>Dye LASER</a:t>
              </a:r>
              <a:endParaRPr lang="fr-FR">
                <a:latin typeface="Times" charset="0"/>
              </a:endParaRPr>
            </a:p>
          </p:txBody>
        </p:sp>
        <p:sp>
          <p:nvSpPr>
            <p:cNvPr id="177" name="Rectangle 42"/>
            <p:cNvSpPr>
              <a:spLocks noChangeArrowheads="1"/>
            </p:cNvSpPr>
            <p:nvPr/>
          </p:nvSpPr>
          <p:spPr bwMode="auto">
            <a:xfrm>
              <a:off x="7607300" y="3238500"/>
              <a:ext cx="42863" cy="1397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7645400" y="3276600"/>
              <a:ext cx="6223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79" name="Rectangle 44"/>
            <p:cNvSpPr>
              <a:spLocks noChangeArrowheads="1"/>
            </p:cNvSpPr>
            <p:nvPr/>
          </p:nvSpPr>
          <p:spPr bwMode="auto">
            <a:xfrm>
              <a:off x="8267700" y="3073400"/>
              <a:ext cx="571500" cy="469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80" name="Text Box 45"/>
            <p:cNvSpPr txBox="1">
              <a:spLocks noChangeArrowheads="1"/>
            </p:cNvSpPr>
            <p:nvPr/>
          </p:nvSpPr>
          <p:spPr bwMode="auto">
            <a:xfrm>
              <a:off x="8208963" y="3108325"/>
              <a:ext cx="6238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>
                  <a:latin typeface="Arial Black" charset="0"/>
                </a:rPr>
                <a:t>25K</a:t>
              </a:r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6032500" y="4673600"/>
              <a:ext cx="114300" cy="635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GB">
                <a:latin typeface="Times" charset="0"/>
              </a:endParaRPr>
            </a:p>
          </p:txBody>
        </p:sp>
        <p:sp>
          <p:nvSpPr>
            <p:cNvPr id="182" name="Text Box 47"/>
            <p:cNvSpPr txBox="1">
              <a:spLocks noChangeArrowheads="1"/>
            </p:cNvSpPr>
            <p:nvPr/>
          </p:nvSpPr>
          <p:spPr bwMode="auto">
            <a:xfrm>
              <a:off x="2695575" y="1497013"/>
              <a:ext cx="2038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 b="1"/>
                <a:t>échantillon de Kr</a:t>
              </a:r>
              <a:endParaRPr lang="fr-FR" sz="1800" b="1"/>
            </a:p>
          </p:txBody>
        </p:sp>
        <p:sp>
          <p:nvSpPr>
            <p:cNvPr id="183" name="Line 48"/>
            <p:cNvSpPr>
              <a:spLocks noChangeShapeType="1"/>
            </p:cNvSpPr>
            <p:nvPr/>
          </p:nvSpPr>
          <p:spPr bwMode="auto">
            <a:xfrm>
              <a:off x="3924300" y="1854200"/>
              <a:ext cx="64770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4" name="Line 49"/>
            <p:cNvSpPr>
              <a:spLocks noChangeShapeType="1"/>
            </p:cNvSpPr>
            <p:nvPr/>
          </p:nvSpPr>
          <p:spPr bwMode="auto">
            <a:xfrm>
              <a:off x="7099300" y="2959100"/>
              <a:ext cx="116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5" name="Line 50"/>
            <p:cNvSpPr>
              <a:spLocks noChangeShapeType="1"/>
            </p:cNvSpPr>
            <p:nvPr/>
          </p:nvSpPr>
          <p:spPr bwMode="auto">
            <a:xfrm>
              <a:off x="7115175" y="3616325"/>
              <a:ext cx="1152525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6" name="Line 51"/>
            <p:cNvSpPr>
              <a:spLocks noChangeShapeType="1"/>
            </p:cNvSpPr>
            <p:nvPr/>
          </p:nvSpPr>
          <p:spPr bwMode="auto">
            <a:xfrm>
              <a:off x="8267700" y="2959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7" name="Line 52"/>
            <p:cNvSpPr>
              <a:spLocks noChangeShapeType="1"/>
            </p:cNvSpPr>
            <p:nvPr/>
          </p:nvSpPr>
          <p:spPr bwMode="auto">
            <a:xfrm flipV="1">
              <a:off x="8267700" y="33655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8" name="Text Box 53"/>
            <p:cNvSpPr txBox="1">
              <a:spLocks noChangeArrowheads="1"/>
            </p:cNvSpPr>
            <p:nvPr/>
          </p:nvSpPr>
          <p:spPr bwMode="auto">
            <a:xfrm>
              <a:off x="6689725" y="3908425"/>
              <a:ext cx="8509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/>
                <a:t>source</a:t>
              </a:r>
              <a:endParaRPr lang="fr-FR" sz="1600">
                <a:latin typeface="Arial Black" charset="0"/>
              </a:endParaRPr>
            </a:p>
          </p:txBody>
        </p:sp>
        <p:sp>
          <p:nvSpPr>
            <p:cNvPr id="189" name="Line 54"/>
            <p:cNvSpPr>
              <a:spLocks noChangeShapeType="1"/>
            </p:cNvSpPr>
            <p:nvPr/>
          </p:nvSpPr>
          <p:spPr bwMode="auto">
            <a:xfrm>
              <a:off x="5854700" y="3479800"/>
              <a:ext cx="85090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0" name="Line 55"/>
            <p:cNvSpPr>
              <a:spLocks noChangeShapeType="1"/>
            </p:cNvSpPr>
            <p:nvPr/>
          </p:nvSpPr>
          <p:spPr bwMode="auto">
            <a:xfrm flipV="1">
              <a:off x="6134100" y="2514600"/>
              <a:ext cx="1511300" cy="812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1" name="Text Box 56"/>
            <p:cNvSpPr txBox="1">
              <a:spLocks noChangeArrowheads="1"/>
            </p:cNvSpPr>
            <p:nvPr/>
          </p:nvSpPr>
          <p:spPr bwMode="auto">
            <a:xfrm>
              <a:off x="7610475" y="2206625"/>
              <a:ext cx="12334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 b="1"/>
                <a:t>Piège froid</a:t>
              </a:r>
              <a:endParaRPr lang="fr-FR" sz="1600" b="1"/>
            </a:p>
          </p:txBody>
        </p:sp>
        <p:sp>
          <p:nvSpPr>
            <p:cNvPr id="192" name="Rectangle 57"/>
            <p:cNvSpPr>
              <a:spLocks noChangeArrowheads="1"/>
            </p:cNvSpPr>
            <p:nvPr/>
          </p:nvSpPr>
          <p:spPr bwMode="auto">
            <a:xfrm>
              <a:off x="1244600" y="4140200"/>
              <a:ext cx="1155700" cy="5461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93" name="Text Box 58"/>
            <p:cNvSpPr txBox="1">
              <a:spLocks noChangeArrowheads="1"/>
            </p:cNvSpPr>
            <p:nvPr/>
          </p:nvSpPr>
          <p:spPr bwMode="auto">
            <a:xfrm>
              <a:off x="5149850" y="5051425"/>
              <a:ext cx="13700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sz="1600" b="1"/>
                <a:t>Photo-diode</a:t>
              </a:r>
            </a:p>
          </p:txBody>
        </p:sp>
        <p:sp>
          <p:nvSpPr>
            <p:cNvPr id="194" name="Line 59"/>
            <p:cNvSpPr>
              <a:spLocks noChangeShapeType="1"/>
            </p:cNvSpPr>
            <p:nvPr/>
          </p:nvSpPr>
          <p:spPr bwMode="auto">
            <a:xfrm flipV="1">
              <a:off x="5854700" y="4813300"/>
              <a:ext cx="1270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5" name="Text Box 60"/>
            <p:cNvSpPr txBox="1">
              <a:spLocks noChangeArrowheads="1"/>
            </p:cNvSpPr>
            <p:nvPr/>
          </p:nvSpPr>
          <p:spPr bwMode="auto">
            <a:xfrm>
              <a:off x="1133475" y="4772025"/>
              <a:ext cx="14144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 dirty="0"/>
                <a:t>oscilloscope</a:t>
              </a:r>
              <a:endParaRPr lang="fr-FR" sz="1600" dirty="0"/>
            </a:p>
          </p:txBody>
        </p:sp>
        <p:sp>
          <p:nvSpPr>
            <p:cNvPr id="196" name="Rectangle 61"/>
            <p:cNvSpPr>
              <a:spLocks noChangeArrowheads="1"/>
            </p:cNvSpPr>
            <p:nvPr/>
          </p:nvSpPr>
          <p:spPr bwMode="auto">
            <a:xfrm>
              <a:off x="8093075" y="454342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197" name="Freeform 62"/>
            <p:cNvSpPr>
              <a:spLocks/>
            </p:cNvSpPr>
            <p:nvPr/>
          </p:nvSpPr>
          <p:spPr bwMode="auto">
            <a:xfrm>
              <a:off x="622300" y="2579688"/>
              <a:ext cx="6392863" cy="1463675"/>
            </a:xfrm>
            <a:custGeom>
              <a:avLst/>
              <a:gdLst>
                <a:gd name="T0" fmla="*/ 2147483647 w 3987"/>
                <a:gd name="T1" fmla="*/ 2147483647 h 914"/>
                <a:gd name="T2" fmla="*/ 2147483647 w 3987"/>
                <a:gd name="T3" fmla="*/ 2147483647 h 914"/>
                <a:gd name="T4" fmla="*/ 2147483647 w 3987"/>
                <a:gd name="T5" fmla="*/ 2147483647 h 914"/>
                <a:gd name="T6" fmla="*/ 2147483647 w 3987"/>
                <a:gd name="T7" fmla="*/ 2147483647 h 914"/>
                <a:gd name="T8" fmla="*/ 2147483647 w 3987"/>
                <a:gd name="T9" fmla="*/ 2147483647 h 914"/>
                <a:gd name="T10" fmla="*/ 2147483647 w 3987"/>
                <a:gd name="T11" fmla="*/ 2147483647 h 914"/>
                <a:gd name="T12" fmla="*/ 2147483647 w 3987"/>
                <a:gd name="T13" fmla="*/ 0 h 914"/>
                <a:gd name="T14" fmla="*/ 2147483647 w 3987"/>
                <a:gd name="T15" fmla="*/ 0 h 914"/>
                <a:gd name="T16" fmla="*/ 2147483647 w 3987"/>
                <a:gd name="T17" fmla="*/ 2147483647 h 914"/>
                <a:gd name="T18" fmla="*/ 2147483647 w 3987"/>
                <a:gd name="T19" fmla="*/ 2147483647 h 914"/>
                <a:gd name="T20" fmla="*/ 2147483647 w 3987"/>
                <a:gd name="T21" fmla="*/ 2147483647 h 914"/>
                <a:gd name="T22" fmla="*/ 2147483647 w 3987"/>
                <a:gd name="T23" fmla="*/ 2147483647 h 914"/>
                <a:gd name="T24" fmla="*/ 2147483647 w 3987"/>
                <a:gd name="T25" fmla="*/ 2147483647 h 914"/>
                <a:gd name="T26" fmla="*/ 2147483647 w 3987"/>
                <a:gd name="T27" fmla="*/ 2147483647 h 914"/>
                <a:gd name="T28" fmla="*/ 2147483647 w 3987"/>
                <a:gd name="T29" fmla="*/ 2147483647 h 914"/>
                <a:gd name="T30" fmla="*/ 2147483647 w 3987"/>
                <a:gd name="T31" fmla="*/ 2147483647 h 914"/>
                <a:gd name="T32" fmla="*/ 2147483647 w 3987"/>
                <a:gd name="T33" fmla="*/ 2147483647 h 914"/>
                <a:gd name="T34" fmla="*/ 2147483647 w 3987"/>
                <a:gd name="T35" fmla="*/ 2147483647 h 914"/>
                <a:gd name="T36" fmla="*/ 2147483647 w 3987"/>
                <a:gd name="T37" fmla="*/ 2147483647 h 914"/>
                <a:gd name="T38" fmla="*/ 2147483647 w 3987"/>
                <a:gd name="T39" fmla="*/ 2147483647 h 914"/>
                <a:gd name="T40" fmla="*/ 2147483647 w 3987"/>
                <a:gd name="T41" fmla="*/ 2147483647 h 914"/>
                <a:gd name="T42" fmla="*/ 0 w 3987"/>
                <a:gd name="T43" fmla="*/ 2147483647 h 914"/>
                <a:gd name="T44" fmla="*/ 0 w 3987"/>
                <a:gd name="T45" fmla="*/ 2147483647 h 914"/>
                <a:gd name="T46" fmla="*/ 2147483647 w 3987"/>
                <a:gd name="T47" fmla="*/ 2147483647 h 914"/>
                <a:gd name="T48" fmla="*/ 2147483647 w 3987"/>
                <a:gd name="T49" fmla="*/ 2147483647 h 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87"/>
                <a:gd name="T76" fmla="*/ 0 h 914"/>
                <a:gd name="T77" fmla="*/ 3987 w 3987"/>
                <a:gd name="T78" fmla="*/ 914 h 9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87" h="914">
                  <a:moveTo>
                    <a:pt x="187" y="294"/>
                  </a:moveTo>
                  <a:lnTo>
                    <a:pt x="2473" y="294"/>
                  </a:lnTo>
                  <a:lnTo>
                    <a:pt x="2473" y="187"/>
                  </a:lnTo>
                  <a:lnTo>
                    <a:pt x="2513" y="180"/>
                  </a:lnTo>
                  <a:lnTo>
                    <a:pt x="2500" y="294"/>
                  </a:lnTo>
                  <a:lnTo>
                    <a:pt x="2927" y="294"/>
                  </a:lnTo>
                  <a:lnTo>
                    <a:pt x="3220" y="0"/>
                  </a:lnTo>
                  <a:lnTo>
                    <a:pt x="3527" y="0"/>
                  </a:lnTo>
                  <a:lnTo>
                    <a:pt x="3527" y="294"/>
                  </a:lnTo>
                  <a:lnTo>
                    <a:pt x="3987" y="294"/>
                  </a:lnTo>
                  <a:lnTo>
                    <a:pt x="3987" y="374"/>
                  </a:lnTo>
                  <a:lnTo>
                    <a:pt x="3407" y="374"/>
                  </a:lnTo>
                  <a:lnTo>
                    <a:pt x="3407" y="527"/>
                  </a:lnTo>
                  <a:lnTo>
                    <a:pt x="3987" y="527"/>
                  </a:lnTo>
                  <a:lnTo>
                    <a:pt x="3987" y="594"/>
                  </a:lnTo>
                  <a:lnTo>
                    <a:pt x="3547" y="594"/>
                  </a:lnTo>
                  <a:lnTo>
                    <a:pt x="3547" y="914"/>
                  </a:lnTo>
                  <a:lnTo>
                    <a:pt x="3220" y="914"/>
                  </a:lnTo>
                  <a:lnTo>
                    <a:pt x="2933" y="627"/>
                  </a:lnTo>
                  <a:lnTo>
                    <a:pt x="180" y="627"/>
                  </a:lnTo>
                  <a:lnTo>
                    <a:pt x="180" y="807"/>
                  </a:lnTo>
                  <a:lnTo>
                    <a:pt x="0" y="807"/>
                  </a:lnTo>
                  <a:lnTo>
                    <a:pt x="0" y="94"/>
                  </a:lnTo>
                  <a:lnTo>
                    <a:pt x="193" y="94"/>
                  </a:lnTo>
                  <a:lnTo>
                    <a:pt x="187" y="294"/>
                  </a:lnTo>
                  <a:close/>
                </a:path>
              </a:pathLst>
            </a:custGeom>
            <a:solidFill>
              <a:srgbClr val="66FF66">
                <a:alpha val="20000"/>
              </a:srgbClr>
            </a:solidFill>
            <a:ln w="9525">
              <a:solidFill>
                <a:srgbClr val="00FF80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8" name="Freeform 63"/>
            <p:cNvSpPr>
              <a:spLocks/>
            </p:cNvSpPr>
            <p:nvPr/>
          </p:nvSpPr>
          <p:spPr bwMode="auto">
            <a:xfrm>
              <a:off x="4470400" y="2038350"/>
              <a:ext cx="228600" cy="698500"/>
            </a:xfrm>
            <a:custGeom>
              <a:avLst/>
              <a:gdLst>
                <a:gd name="T0" fmla="*/ 2147483647 w 144"/>
                <a:gd name="T1" fmla="*/ 2147483647 h 440"/>
                <a:gd name="T2" fmla="*/ 2147483647 w 144"/>
                <a:gd name="T3" fmla="*/ 2147483647 h 440"/>
                <a:gd name="T4" fmla="*/ 0 w 144"/>
                <a:gd name="T5" fmla="*/ 2147483647 h 440"/>
                <a:gd name="T6" fmla="*/ 0 w 144"/>
                <a:gd name="T7" fmla="*/ 0 h 440"/>
                <a:gd name="T8" fmla="*/ 2147483647 w 144"/>
                <a:gd name="T9" fmla="*/ 2147483647 h 440"/>
                <a:gd name="T10" fmla="*/ 2147483647 w 144"/>
                <a:gd name="T11" fmla="*/ 2147483647 h 440"/>
                <a:gd name="T12" fmla="*/ 2147483647 w 144"/>
                <a:gd name="T13" fmla="*/ 2147483647 h 440"/>
                <a:gd name="T14" fmla="*/ 2147483647 w 144"/>
                <a:gd name="T15" fmla="*/ 2147483647 h 440"/>
                <a:gd name="T16" fmla="*/ 2147483647 w 144"/>
                <a:gd name="T17" fmla="*/ 214748364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440"/>
                <a:gd name="T29" fmla="*/ 144 w 144"/>
                <a:gd name="T30" fmla="*/ 440 h 4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440">
                  <a:moveTo>
                    <a:pt x="52" y="436"/>
                  </a:moveTo>
                  <a:lnTo>
                    <a:pt x="52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44" y="284"/>
                  </a:lnTo>
                  <a:lnTo>
                    <a:pt x="88" y="284"/>
                  </a:lnTo>
                  <a:lnTo>
                    <a:pt x="88" y="440"/>
                  </a:lnTo>
                  <a:lnTo>
                    <a:pt x="52" y="436"/>
                  </a:lnTo>
                  <a:close/>
                </a:path>
              </a:pathLst>
            </a:custGeom>
            <a:solidFill>
              <a:srgbClr val="00FF80">
                <a:alpha val="2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9" name="Freeform 64"/>
            <p:cNvSpPr>
              <a:spLocks/>
            </p:cNvSpPr>
            <p:nvPr/>
          </p:nvSpPr>
          <p:spPr bwMode="auto">
            <a:xfrm>
              <a:off x="431800" y="3314700"/>
              <a:ext cx="244475" cy="1588"/>
            </a:xfrm>
            <a:custGeom>
              <a:avLst/>
              <a:gdLst>
                <a:gd name="T0" fmla="*/ 2147483647 w 154"/>
                <a:gd name="T1" fmla="*/ 0 h 1"/>
                <a:gd name="T2" fmla="*/ 2147483647 w 154"/>
                <a:gd name="T3" fmla="*/ 0 h 1"/>
                <a:gd name="T4" fmla="*/ 2147483647 w 154"/>
                <a:gd name="T5" fmla="*/ 0 h 1"/>
                <a:gd name="T6" fmla="*/ 2147483647 w 15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"/>
                <a:gd name="T14" fmla="*/ 154 w 15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">
                  <a:moveTo>
                    <a:pt x="148" y="0"/>
                  </a:moveTo>
                  <a:cubicBezTo>
                    <a:pt x="142" y="0"/>
                    <a:pt x="32" y="0"/>
                    <a:pt x="16" y="0"/>
                  </a:cubicBezTo>
                  <a:cubicBezTo>
                    <a:pt x="0" y="0"/>
                    <a:pt x="28" y="0"/>
                    <a:pt x="52" y="0"/>
                  </a:cubicBezTo>
                  <a:cubicBezTo>
                    <a:pt x="76" y="0"/>
                    <a:pt x="154" y="0"/>
                    <a:pt x="148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0" name="Freeform 65"/>
            <p:cNvSpPr>
              <a:spLocks/>
            </p:cNvSpPr>
            <p:nvPr/>
          </p:nvSpPr>
          <p:spPr bwMode="auto">
            <a:xfrm>
              <a:off x="276225" y="3302000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1" name="Oval 66"/>
            <p:cNvSpPr>
              <a:spLocks noChangeArrowheads="1"/>
            </p:cNvSpPr>
            <p:nvPr/>
          </p:nvSpPr>
          <p:spPr bwMode="auto">
            <a:xfrm rot="10800000">
              <a:off x="37973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2" name="Oval 67"/>
            <p:cNvSpPr>
              <a:spLocks noChangeArrowheads="1"/>
            </p:cNvSpPr>
            <p:nvPr/>
          </p:nvSpPr>
          <p:spPr bwMode="auto">
            <a:xfrm rot="10800000">
              <a:off x="39116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3" name="Oval 68"/>
            <p:cNvSpPr>
              <a:spLocks noChangeArrowheads="1"/>
            </p:cNvSpPr>
            <p:nvPr/>
          </p:nvSpPr>
          <p:spPr bwMode="auto">
            <a:xfrm rot="10800000">
              <a:off x="39624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4" name="Oval 69"/>
            <p:cNvSpPr>
              <a:spLocks noChangeArrowheads="1"/>
            </p:cNvSpPr>
            <p:nvPr/>
          </p:nvSpPr>
          <p:spPr bwMode="auto">
            <a:xfrm rot="10800000">
              <a:off x="40132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5" name="Oval 70"/>
            <p:cNvSpPr>
              <a:spLocks noChangeArrowheads="1"/>
            </p:cNvSpPr>
            <p:nvPr/>
          </p:nvSpPr>
          <p:spPr bwMode="auto">
            <a:xfrm rot="10800000">
              <a:off x="40640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6" name="Oval 71"/>
            <p:cNvSpPr>
              <a:spLocks noChangeArrowheads="1"/>
            </p:cNvSpPr>
            <p:nvPr/>
          </p:nvSpPr>
          <p:spPr bwMode="auto">
            <a:xfrm rot="10800000">
              <a:off x="41148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7" name="Oval 72"/>
            <p:cNvSpPr>
              <a:spLocks noChangeArrowheads="1"/>
            </p:cNvSpPr>
            <p:nvPr/>
          </p:nvSpPr>
          <p:spPr bwMode="auto">
            <a:xfrm rot="10800000">
              <a:off x="41529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8" name="Oval 73"/>
            <p:cNvSpPr>
              <a:spLocks noChangeArrowheads="1"/>
            </p:cNvSpPr>
            <p:nvPr/>
          </p:nvSpPr>
          <p:spPr bwMode="auto">
            <a:xfrm rot="10800000">
              <a:off x="42037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209" name="Oval 74"/>
            <p:cNvSpPr>
              <a:spLocks noChangeArrowheads="1"/>
            </p:cNvSpPr>
            <p:nvPr/>
          </p:nvSpPr>
          <p:spPr bwMode="auto">
            <a:xfrm rot="-5400000">
              <a:off x="6065044" y="3299619"/>
              <a:ext cx="101600" cy="42862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</p:grpSp>
      <p:sp>
        <p:nvSpPr>
          <p:cNvPr id="83" name="Rectangle 82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36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Freeform 62"/>
          <p:cNvSpPr>
            <a:spLocks/>
          </p:cNvSpPr>
          <p:nvPr/>
        </p:nvSpPr>
        <p:spPr bwMode="auto">
          <a:xfrm>
            <a:off x="626418" y="3033587"/>
            <a:ext cx="6392863" cy="1463675"/>
          </a:xfrm>
          <a:custGeom>
            <a:avLst/>
            <a:gdLst>
              <a:gd name="T0" fmla="*/ 2147483647 w 3987"/>
              <a:gd name="T1" fmla="*/ 2147483647 h 914"/>
              <a:gd name="T2" fmla="*/ 2147483647 w 3987"/>
              <a:gd name="T3" fmla="*/ 2147483647 h 914"/>
              <a:gd name="T4" fmla="*/ 2147483647 w 3987"/>
              <a:gd name="T5" fmla="*/ 2147483647 h 914"/>
              <a:gd name="T6" fmla="*/ 2147483647 w 3987"/>
              <a:gd name="T7" fmla="*/ 2147483647 h 914"/>
              <a:gd name="T8" fmla="*/ 2147483647 w 3987"/>
              <a:gd name="T9" fmla="*/ 2147483647 h 914"/>
              <a:gd name="T10" fmla="*/ 2147483647 w 3987"/>
              <a:gd name="T11" fmla="*/ 2147483647 h 914"/>
              <a:gd name="T12" fmla="*/ 2147483647 w 3987"/>
              <a:gd name="T13" fmla="*/ 0 h 914"/>
              <a:gd name="T14" fmla="*/ 2147483647 w 3987"/>
              <a:gd name="T15" fmla="*/ 0 h 914"/>
              <a:gd name="T16" fmla="*/ 2147483647 w 3987"/>
              <a:gd name="T17" fmla="*/ 2147483647 h 914"/>
              <a:gd name="T18" fmla="*/ 2147483647 w 3987"/>
              <a:gd name="T19" fmla="*/ 2147483647 h 914"/>
              <a:gd name="T20" fmla="*/ 2147483647 w 3987"/>
              <a:gd name="T21" fmla="*/ 2147483647 h 914"/>
              <a:gd name="T22" fmla="*/ 2147483647 w 3987"/>
              <a:gd name="T23" fmla="*/ 2147483647 h 914"/>
              <a:gd name="T24" fmla="*/ 2147483647 w 3987"/>
              <a:gd name="T25" fmla="*/ 2147483647 h 914"/>
              <a:gd name="T26" fmla="*/ 2147483647 w 3987"/>
              <a:gd name="T27" fmla="*/ 2147483647 h 914"/>
              <a:gd name="T28" fmla="*/ 2147483647 w 3987"/>
              <a:gd name="T29" fmla="*/ 2147483647 h 914"/>
              <a:gd name="T30" fmla="*/ 2147483647 w 3987"/>
              <a:gd name="T31" fmla="*/ 2147483647 h 914"/>
              <a:gd name="T32" fmla="*/ 2147483647 w 3987"/>
              <a:gd name="T33" fmla="*/ 2147483647 h 914"/>
              <a:gd name="T34" fmla="*/ 2147483647 w 3987"/>
              <a:gd name="T35" fmla="*/ 2147483647 h 914"/>
              <a:gd name="T36" fmla="*/ 2147483647 w 3987"/>
              <a:gd name="T37" fmla="*/ 2147483647 h 914"/>
              <a:gd name="T38" fmla="*/ 2147483647 w 3987"/>
              <a:gd name="T39" fmla="*/ 2147483647 h 914"/>
              <a:gd name="T40" fmla="*/ 2147483647 w 3987"/>
              <a:gd name="T41" fmla="*/ 2147483647 h 914"/>
              <a:gd name="T42" fmla="*/ 0 w 3987"/>
              <a:gd name="T43" fmla="*/ 2147483647 h 914"/>
              <a:gd name="T44" fmla="*/ 0 w 3987"/>
              <a:gd name="T45" fmla="*/ 2147483647 h 914"/>
              <a:gd name="T46" fmla="*/ 2147483647 w 3987"/>
              <a:gd name="T47" fmla="*/ 2147483647 h 914"/>
              <a:gd name="T48" fmla="*/ 2147483647 w 3987"/>
              <a:gd name="T49" fmla="*/ 2147483647 h 91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987"/>
              <a:gd name="T76" fmla="*/ 0 h 914"/>
              <a:gd name="T77" fmla="*/ 3987 w 3987"/>
              <a:gd name="T78" fmla="*/ 914 h 91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987" h="914">
                <a:moveTo>
                  <a:pt x="187" y="294"/>
                </a:moveTo>
                <a:lnTo>
                  <a:pt x="2473" y="294"/>
                </a:lnTo>
                <a:lnTo>
                  <a:pt x="2473" y="187"/>
                </a:lnTo>
                <a:lnTo>
                  <a:pt x="2513" y="180"/>
                </a:lnTo>
                <a:lnTo>
                  <a:pt x="2500" y="294"/>
                </a:lnTo>
                <a:lnTo>
                  <a:pt x="2927" y="294"/>
                </a:lnTo>
                <a:lnTo>
                  <a:pt x="3220" y="0"/>
                </a:lnTo>
                <a:lnTo>
                  <a:pt x="3527" y="0"/>
                </a:lnTo>
                <a:lnTo>
                  <a:pt x="3527" y="294"/>
                </a:lnTo>
                <a:lnTo>
                  <a:pt x="3987" y="294"/>
                </a:lnTo>
                <a:lnTo>
                  <a:pt x="3987" y="374"/>
                </a:lnTo>
                <a:lnTo>
                  <a:pt x="3407" y="374"/>
                </a:lnTo>
                <a:lnTo>
                  <a:pt x="3407" y="527"/>
                </a:lnTo>
                <a:lnTo>
                  <a:pt x="3987" y="527"/>
                </a:lnTo>
                <a:lnTo>
                  <a:pt x="3987" y="594"/>
                </a:lnTo>
                <a:lnTo>
                  <a:pt x="3547" y="594"/>
                </a:lnTo>
                <a:lnTo>
                  <a:pt x="3547" y="914"/>
                </a:lnTo>
                <a:lnTo>
                  <a:pt x="3220" y="914"/>
                </a:lnTo>
                <a:lnTo>
                  <a:pt x="2933" y="627"/>
                </a:lnTo>
                <a:lnTo>
                  <a:pt x="180" y="627"/>
                </a:lnTo>
                <a:lnTo>
                  <a:pt x="180" y="807"/>
                </a:lnTo>
                <a:lnTo>
                  <a:pt x="0" y="807"/>
                </a:lnTo>
                <a:lnTo>
                  <a:pt x="0" y="94"/>
                </a:lnTo>
                <a:lnTo>
                  <a:pt x="193" y="94"/>
                </a:lnTo>
                <a:lnTo>
                  <a:pt x="187" y="294"/>
                </a:lnTo>
                <a:close/>
              </a:path>
            </a:pathLst>
          </a:custGeom>
          <a:solidFill>
            <a:srgbClr val="66FF66">
              <a:alpha val="20000"/>
            </a:srgbClr>
          </a:solidFill>
          <a:ln w="9525">
            <a:solidFill>
              <a:srgbClr val="00FF80">
                <a:alpha val="20000"/>
              </a:srgbClr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16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ZoneTexte 69"/>
          <p:cNvSpPr txBox="1"/>
          <p:nvPr/>
        </p:nvSpPr>
        <p:spPr>
          <a:xfrm>
            <a:off x="7337711" y="5052913"/>
            <a:ext cx="1703393" cy="83099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none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sng" dirty="0" smtClean="0"/>
              <a:t>Fréquence</a:t>
            </a:r>
            <a:r>
              <a:rPr lang="fr-FR" dirty="0" smtClean="0"/>
              <a:t> : Jusqu’à </a:t>
            </a:r>
            <a:r>
              <a:rPr lang="fr-FR" dirty="0"/>
              <a:t>10 </a:t>
            </a:r>
            <a:r>
              <a:rPr lang="fr-FR" dirty="0" smtClean="0"/>
              <a:t>Hz</a:t>
            </a:r>
          </a:p>
          <a:p>
            <a:r>
              <a:rPr lang="fr-FR" dirty="0" smtClean="0"/>
              <a:t>Usuellement 1 Hz</a:t>
            </a:r>
            <a:endParaRPr lang="fr-FR" dirty="0"/>
          </a:p>
        </p:txBody>
      </p:sp>
      <p:sp>
        <p:nvSpPr>
          <p:cNvPr id="141" name="Text Box 76"/>
          <p:cNvSpPr txBox="1">
            <a:spLocks noChangeArrowheads="1"/>
          </p:cNvSpPr>
          <p:nvPr/>
        </p:nvSpPr>
        <p:spPr bwMode="auto">
          <a:xfrm>
            <a:off x="3941887" y="602128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dirty="0" smtClean="0"/>
              <a:t>Acquisition du spectre</a:t>
            </a:r>
            <a:endParaRPr lang="fr-FR" u="none" dirty="0"/>
          </a:p>
        </p:txBody>
      </p:sp>
      <p:pic>
        <p:nvPicPr>
          <p:cNvPr id="84" name="Image 8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14686" r="51545" b="8762"/>
          <a:stretch/>
        </p:blipFill>
        <p:spPr bwMode="auto">
          <a:xfrm>
            <a:off x="1285714" y="4440901"/>
            <a:ext cx="1408563" cy="13874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5" name="Freeform 2"/>
          <p:cNvSpPr>
            <a:spLocks/>
          </p:cNvSpPr>
          <p:nvPr/>
        </p:nvSpPr>
        <p:spPr bwMode="auto">
          <a:xfrm>
            <a:off x="5444200" y="4336125"/>
            <a:ext cx="523875" cy="457200"/>
          </a:xfrm>
          <a:custGeom>
            <a:avLst/>
            <a:gdLst>
              <a:gd name="T0" fmla="*/ 2147483647 w 330"/>
              <a:gd name="T1" fmla="*/ 0 h 290"/>
              <a:gd name="T2" fmla="*/ 2147483647 w 330"/>
              <a:gd name="T3" fmla="*/ 2147483647 h 290"/>
              <a:gd name="T4" fmla="*/ 2147483647 w 330"/>
              <a:gd name="T5" fmla="*/ 2147483647 h 290"/>
              <a:gd name="T6" fmla="*/ 2147483647 w 330"/>
              <a:gd name="T7" fmla="*/ 2147483647 h 290"/>
              <a:gd name="T8" fmla="*/ 2147483647 w 330"/>
              <a:gd name="T9" fmla="*/ 2147483647 h 290"/>
              <a:gd name="T10" fmla="*/ 0 w 330"/>
              <a:gd name="T11" fmla="*/ 2147483647 h 290"/>
              <a:gd name="T12" fmla="*/ 2147483647 w 330"/>
              <a:gd name="T13" fmla="*/ 0 h 2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0"/>
              <a:gd name="T22" fmla="*/ 0 h 290"/>
              <a:gd name="T23" fmla="*/ 330 w 330"/>
              <a:gd name="T24" fmla="*/ 290 h 2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0" h="290">
                <a:moveTo>
                  <a:pt x="100" y="0"/>
                </a:moveTo>
                <a:lnTo>
                  <a:pt x="194" y="98"/>
                </a:lnTo>
                <a:lnTo>
                  <a:pt x="330" y="100"/>
                </a:lnTo>
                <a:lnTo>
                  <a:pt x="330" y="290"/>
                </a:lnTo>
                <a:lnTo>
                  <a:pt x="192" y="290"/>
                </a:lnTo>
                <a:lnTo>
                  <a:pt x="0" y="98"/>
                </a:lnTo>
                <a:lnTo>
                  <a:pt x="100" y="0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6" name="Freeform 3"/>
          <p:cNvSpPr>
            <a:spLocks/>
          </p:cNvSpPr>
          <p:nvPr/>
        </p:nvSpPr>
        <p:spPr bwMode="auto">
          <a:xfrm>
            <a:off x="6177625" y="3853525"/>
            <a:ext cx="949325" cy="933450"/>
          </a:xfrm>
          <a:custGeom>
            <a:avLst/>
            <a:gdLst>
              <a:gd name="T0" fmla="*/ 0 w 598"/>
              <a:gd name="T1" fmla="*/ 2147483647 h 592"/>
              <a:gd name="T2" fmla="*/ 0 w 598"/>
              <a:gd name="T3" fmla="*/ 2147483647 h 592"/>
              <a:gd name="T4" fmla="*/ 2147483647 w 598"/>
              <a:gd name="T5" fmla="*/ 2147483647 h 592"/>
              <a:gd name="T6" fmla="*/ 2147483647 w 598"/>
              <a:gd name="T7" fmla="*/ 2147483647 h 592"/>
              <a:gd name="T8" fmla="*/ 2147483647 w 598"/>
              <a:gd name="T9" fmla="*/ 2147483647 h 592"/>
              <a:gd name="T10" fmla="*/ 2147483647 w 598"/>
              <a:gd name="T11" fmla="*/ 0 h 592"/>
              <a:gd name="T12" fmla="*/ 2147483647 w 598"/>
              <a:gd name="T13" fmla="*/ 2147483647 h 592"/>
              <a:gd name="T14" fmla="*/ 2147483647 w 598"/>
              <a:gd name="T15" fmla="*/ 2147483647 h 592"/>
              <a:gd name="T16" fmla="*/ 2147483647 w 598"/>
              <a:gd name="T17" fmla="*/ 2147483647 h 592"/>
              <a:gd name="T18" fmla="*/ 2147483647 w 598"/>
              <a:gd name="T19" fmla="*/ 2147483647 h 592"/>
              <a:gd name="T20" fmla="*/ 0 w 598"/>
              <a:gd name="T21" fmla="*/ 2147483647 h 5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98"/>
              <a:gd name="T34" fmla="*/ 0 h 592"/>
              <a:gd name="T35" fmla="*/ 598 w 598"/>
              <a:gd name="T36" fmla="*/ 592 h 5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98" h="592">
                <a:moveTo>
                  <a:pt x="0" y="404"/>
                </a:moveTo>
                <a:lnTo>
                  <a:pt x="0" y="592"/>
                </a:lnTo>
                <a:lnTo>
                  <a:pt x="156" y="592"/>
                </a:lnTo>
                <a:lnTo>
                  <a:pt x="156" y="130"/>
                </a:lnTo>
                <a:lnTo>
                  <a:pt x="598" y="128"/>
                </a:lnTo>
                <a:lnTo>
                  <a:pt x="598" y="0"/>
                </a:lnTo>
                <a:lnTo>
                  <a:pt x="546" y="4"/>
                </a:lnTo>
                <a:lnTo>
                  <a:pt x="548" y="82"/>
                </a:lnTo>
                <a:lnTo>
                  <a:pt x="108" y="82"/>
                </a:lnTo>
                <a:lnTo>
                  <a:pt x="108" y="402"/>
                </a:lnTo>
                <a:lnTo>
                  <a:pt x="0" y="404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>
                <a:alpha val="98038"/>
              </a:schemeClr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7" name="Freeform 4"/>
          <p:cNvSpPr>
            <a:spLocks/>
          </p:cNvSpPr>
          <p:nvPr/>
        </p:nvSpPr>
        <p:spPr bwMode="auto">
          <a:xfrm>
            <a:off x="6171275" y="2713700"/>
            <a:ext cx="939800" cy="927100"/>
          </a:xfrm>
          <a:custGeom>
            <a:avLst/>
            <a:gdLst>
              <a:gd name="T0" fmla="*/ 0 w 592"/>
              <a:gd name="T1" fmla="*/ 0 h 584"/>
              <a:gd name="T2" fmla="*/ 2147483647 w 592"/>
              <a:gd name="T3" fmla="*/ 0 h 584"/>
              <a:gd name="T4" fmla="*/ 2147483647 w 592"/>
              <a:gd name="T5" fmla="*/ 2147483647 h 584"/>
              <a:gd name="T6" fmla="*/ 2147483647 w 592"/>
              <a:gd name="T7" fmla="*/ 2147483647 h 584"/>
              <a:gd name="T8" fmla="*/ 2147483647 w 592"/>
              <a:gd name="T9" fmla="*/ 2147483647 h 584"/>
              <a:gd name="T10" fmla="*/ 2147483647 w 592"/>
              <a:gd name="T11" fmla="*/ 2147483647 h 584"/>
              <a:gd name="T12" fmla="*/ 2147483647 w 592"/>
              <a:gd name="T13" fmla="*/ 2147483647 h 584"/>
              <a:gd name="T14" fmla="*/ 2147483647 w 592"/>
              <a:gd name="T15" fmla="*/ 2147483647 h 584"/>
              <a:gd name="T16" fmla="*/ 2147483647 w 592"/>
              <a:gd name="T17" fmla="*/ 2147483647 h 584"/>
              <a:gd name="T18" fmla="*/ 0 w 592"/>
              <a:gd name="T19" fmla="*/ 2147483647 h 584"/>
              <a:gd name="T20" fmla="*/ 0 w 592"/>
              <a:gd name="T21" fmla="*/ 0 h 5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92"/>
              <a:gd name="T34" fmla="*/ 0 h 584"/>
              <a:gd name="T35" fmla="*/ 592 w 592"/>
              <a:gd name="T36" fmla="*/ 584 h 5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92" h="584">
                <a:moveTo>
                  <a:pt x="0" y="0"/>
                </a:moveTo>
                <a:lnTo>
                  <a:pt x="144" y="0"/>
                </a:lnTo>
                <a:lnTo>
                  <a:pt x="144" y="432"/>
                </a:lnTo>
                <a:lnTo>
                  <a:pt x="592" y="432"/>
                </a:lnTo>
                <a:lnTo>
                  <a:pt x="592" y="584"/>
                </a:lnTo>
                <a:lnTo>
                  <a:pt x="552" y="584"/>
                </a:lnTo>
                <a:lnTo>
                  <a:pt x="552" y="486"/>
                </a:lnTo>
                <a:lnTo>
                  <a:pt x="94" y="486"/>
                </a:lnTo>
                <a:lnTo>
                  <a:pt x="96" y="192"/>
                </a:lnTo>
                <a:lnTo>
                  <a:pt x="0" y="192"/>
                </a:ln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8" name="Freeform 5"/>
          <p:cNvSpPr>
            <a:spLocks/>
          </p:cNvSpPr>
          <p:nvPr/>
        </p:nvSpPr>
        <p:spPr bwMode="auto">
          <a:xfrm>
            <a:off x="5485475" y="2726400"/>
            <a:ext cx="495300" cy="441325"/>
          </a:xfrm>
          <a:custGeom>
            <a:avLst/>
            <a:gdLst>
              <a:gd name="T0" fmla="*/ 2147483647 w 312"/>
              <a:gd name="T1" fmla="*/ 2147483647 h 278"/>
              <a:gd name="T2" fmla="*/ 0 w 312"/>
              <a:gd name="T3" fmla="*/ 2147483647 h 278"/>
              <a:gd name="T4" fmla="*/ 2147483647 w 312"/>
              <a:gd name="T5" fmla="*/ 0 h 278"/>
              <a:gd name="T6" fmla="*/ 2147483647 w 312"/>
              <a:gd name="T7" fmla="*/ 0 h 278"/>
              <a:gd name="T8" fmla="*/ 2147483647 w 312"/>
              <a:gd name="T9" fmla="*/ 2147483647 h 278"/>
              <a:gd name="T10" fmla="*/ 2147483647 w 312"/>
              <a:gd name="T11" fmla="*/ 2147483647 h 278"/>
              <a:gd name="T12" fmla="*/ 2147483647 w 312"/>
              <a:gd name="T13" fmla="*/ 2147483647 h 2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2"/>
              <a:gd name="T22" fmla="*/ 0 h 278"/>
              <a:gd name="T23" fmla="*/ 312 w 312"/>
              <a:gd name="T24" fmla="*/ 278 h 2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2" h="278">
                <a:moveTo>
                  <a:pt x="94" y="278"/>
                </a:moveTo>
                <a:lnTo>
                  <a:pt x="0" y="184"/>
                </a:lnTo>
                <a:lnTo>
                  <a:pt x="182" y="0"/>
                </a:lnTo>
                <a:lnTo>
                  <a:pt x="312" y="0"/>
                </a:lnTo>
                <a:lnTo>
                  <a:pt x="312" y="184"/>
                </a:lnTo>
                <a:lnTo>
                  <a:pt x="194" y="184"/>
                </a:lnTo>
                <a:lnTo>
                  <a:pt x="94" y="278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9" name="Freeform 6"/>
          <p:cNvSpPr>
            <a:spLocks/>
          </p:cNvSpPr>
          <p:nvPr/>
        </p:nvSpPr>
        <p:spPr bwMode="auto">
          <a:xfrm>
            <a:off x="557875" y="3082000"/>
            <a:ext cx="4902200" cy="1333500"/>
          </a:xfrm>
          <a:custGeom>
            <a:avLst/>
            <a:gdLst>
              <a:gd name="T0" fmla="*/ 2147483647 w 3088"/>
              <a:gd name="T1" fmla="*/ 2147483647 h 840"/>
              <a:gd name="T2" fmla="*/ 2147483647 w 3088"/>
              <a:gd name="T3" fmla="*/ 2147483647 h 840"/>
              <a:gd name="T4" fmla="*/ 2147483647 w 3088"/>
              <a:gd name="T5" fmla="*/ 2147483647 h 840"/>
              <a:gd name="T6" fmla="*/ 2147483647 w 3088"/>
              <a:gd name="T7" fmla="*/ 2147483647 h 840"/>
              <a:gd name="T8" fmla="*/ 2147483647 w 3088"/>
              <a:gd name="T9" fmla="*/ 2147483647 h 840"/>
              <a:gd name="T10" fmla="*/ 2147483647 w 3088"/>
              <a:gd name="T11" fmla="*/ 2147483647 h 840"/>
              <a:gd name="T12" fmla="*/ 2147483647 w 3088"/>
              <a:gd name="T13" fmla="*/ 2147483647 h 840"/>
              <a:gd name="T14" fmla="*/ 2147483647 w 3088"/>
              <a:gd name="T15" fmla="*/ 2147483647 h 840"/>
              <a:gd name="T16" fmla="*/ 2147483647 w 3088"/>
              <a:gd name="T17" fmla="*/ 2147483647 h 840"/>
              <a:gd name="T18" fmla="*/ 2147483647 w 3088"/>
              <a:gd name="T19" fmla="*/ 2147483647 h 840"/>
              <a:gd name="T20" fmla="*/ 2147483647 w 3088"/>
              <a:gd name="T21" fmla="*/ 2147483647 h 840"/>
              <a:gd name="T22" fmla="*/ 2147483647 w 3088"/>
              <a:gd name="T23" fmla="*/ 2147483647 h 840"/>
              <a:gd name="T24" fmla="*/ 2147483647 w 3088"/>
              <a:gd name="T25" fmla="*/ 2147483647 h 840"/>
              <a:gd name="T26" fmla="*/ 2147483647 w 3088"/>
              <a:gd name="T27" fmla="*/ 2147483647 h 840"/>
              <a:gd name="T28" fmla="*/ 0 w 3088"/>
              <a:gd name="T29" fmla="*/ 2147483647 h 840"/>
              <a:gd name="T30" fmla="*/ 0 w 3088"/>
              <a:gd name="T31" fmla="*/ 0 h 840"/>
              <a:gd name="T32" fmla="*/ 2147483647 w 3088"/>
              <a:gd name="T33" fmla="*/ 2147483647 h 840"/>
              <a:gd name="T34" fmla="*/ 2147483647 w 3088"/>
              <a:gd name="T35" fmla="*/ 2147483647 h 840"/>
              <a:gd name="T36" fmla="*/ 2147483647 w 3088"/>
              <a:gd name="T37" fmla="*/ 2147483647 h 840"/>
              <a:gd name="T38" fmla="*/ 2147483647 w 3088"/>
              <a:gd name="T39" fmla="*/ 2147483647 h 84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088"/>
              <a:gd name="T61" fmla="*/ 0 h 840"/>
              <a:gd name="T62" fmla="*/ 3088 w 3088"/>
              <a:gd name="T63" fmla="*/ 840 h 84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088" h="840">
                <a:moveTo>
                  <a:pt x="2520" y="248"/>
                </a:moveTo>
                <a:cubicBezTo>
                  <a:pt x="2440" y="248"/>
                  <a:pt x="2360" y="248"/>
                  <a:pt x="2280" y="248"/>
                </a:cubicBezTo>
                <a:lnTo>
                  <a:pt x="256" y="248"/>
                </a:lnTo>
                <a:lnTo>
                  <a:pt x="256" y="56"/>
                </a:lnTo>
                <a:lnTo>
                  <a:pt x="48" y="56"/>
                </a:lnTo>
                <a:lnTo>
                  <a:pt x="48" y="784"/>
                </a:lnTo>
                <a:lnTo>
                  <a:pt x="240" y="784"/>
                </a:lnTo>
                <a:lnTo>
                  <a:pt x="240" y="600"/>
                </a:lnTo>
                <a:lnTo>
                  <a:pt x="2992" y="600"/>
                </a:lnTo>
                <a:lnTo>
                  <a:pt x="3088" y="696"/>
                </a:lnTo>
                <a:lnTo>
                  <a:pt x="2984" y="792"/>
                </a:lnTo>
                <a:lnTo>
                  <a:pt x="2840" y="648"/>
                </a:lnTo>
                <a:lnTo>
                  <a:pt x="288" y="648"/>
                </a:lnTo>
                <a:lnTo>
                  <a:pt x="288" y="840"/>
                </a:lnTo>
                <a:lnTo>
                  <a:pt x="0" y="832"/>
                </a:lnTo>
                <a:lnTo>
                  <a:pt x="0" y="0"/>
                </a:lnTo>
                <a:lnTo>
                  <a:pt x="304" y="8"/>
                </a:lnTo>
                <a:lnTo>
                  <a:pt x="304" y="200"/>
                </a:lnTo>
                <a:lnTo>
                  <a:pt x="2520" y="200"/>
                </a:lnTo>
                <a:lnTo>
                  <a:pt x="2520" y="248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0" name="Freeform 7"/>
          <p:cNvSpPr>
            <a:spLocks/>
          </p:cNvSpPr>
          <p:nvPr/>
        </p:nvSpPr>
        <p:spPr bwMode="auto">
          <a:xfrm>
            <a:off x="4634575" y="3170900"/>
            <a:ext cx="812800" cy="304800"/>
          </a:xfrm>
          <a:custGeom>
            <a:avLst/>
            <a:gdLst>
              <a:gd name="T0" fmla="*/ 2147483647 w 512"/>
              <a:gd name="T1" fmla="*/ 2147483647 h 192"/>
              <a:gd name="T2" fmla="*/ 0 w 512"/>
              <a:gd name="T3" fmla="*/ 2147483647 h 192"/>
              <a:gd name="T4" fmla="*/ 0 w 512"/>
              <a:gd name="T5" fmla="*/ 2147483647 h 192"/>
              <a:gd name="T6" fmla="*/ 2147483647 w 512"/>
              <a:gd name="T7" fmla="*/ 2147483647 h 192"/>
              <a:gd name="T8" fmla="*/ 2147483647 w 512"/>
              <a:gd name="T9" fmla="*/ 0 h 192"/>
              <a:gd name="T10" fmla="*/ 2147483647 w 512"/>
              <a:gd name="T11" fmla="*/ 2147483647 h 192"/>
              <a:gd name="T12" fmla="*/ 2147483647 w 512"/>
              <a:gd name="T13" fmla="*/ 2147483647 h 1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12"/>
              <a:gd name="T22" fmla="*/ 0 h 192"/>
              <a:gd name="T23" fmla="*/ 512 w 512"/>
              <a:gd name="T24" fmla="*/ 192 h 1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12" h="192">
                <a:moveTo>
                  <a:pt x="408" y="192"/>
                </a:moveTo>
                <a:lnTo>
                  <a:pt x="0" y="192"/>
                </a:lnTo>
                <a:lnTo>
                  <a:pt x="0" y="144"/>
                </a:lnTo>
                <a:lnTo>
                  <a:pt x="272" y="144"/>
                </a:lnTo>
                <a:lnTo>
                  <a:pt x="424" y="0"/>
                </a:lnTo>
                <a:lnTo>
                  <a:pt x="512" y="96"/>
                </a:lnTo>
                <a:lnTo>
                  <a:pt x="408" y="192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1" name="Line 8"/>
          <p:cNvSpPr>
            <a:spLocks noChangeShapeType="1"/>
          </p:cNvSpPr>
          <p:nvPr/>
        </p:nvSpPr>
        <p:spPr bwMode="auto">
          <a:xfrm>
            <a:off x="1015075" y="41107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2" name="Rectangle 9"/>
          <p:cNvSpPr>
            <a:spLocks noChangeArrowheads="1"/>
          </p:cNvSpPr>
          <p:nvPr/>
        </p:nvSpPr>
        <p:spPr bwMode="auto">
          <a:xfrm>
            <a:off x="2273963" y="54934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>
              <a:latin typeface="Times" charset="0"/>
            </a:endParaRPr>
          </a:p>
        </p:txBody>
      </p:sp>
      <p:sp>
        <p:nvSpPr>
          <p:cNvPr id="93" name="Line 10"/>
          <p:cNvSpPr>
            <a:spLocks noChangeShapeType="1"/>
          </p:cNvSpPr>
          <p:nvPr/>
        </p:nvSpPr>
        <p:spPr bwMode="auto">
          <a:xfrm>
            <a:off x="938875" y="40345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4" name="Line 11"/>
          <p:cNvSpPr>
            <a:spLocks noChangeShapeType="1"/>
          </p:cNvSpPr>
          <p:nvPr/>
        </p:nvSpPr>
        <p:spPr bwMode="auto">
          <a:xfrm>
            <a:off x="5782338" y="2726400"/>
            <a:ext cx="180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5" name="Line 12"/>
          <p:cNvSpPr>
            <a:spLocks noChangeShapeType="1"/>
          </p:cNvSpPr>
          <p:nvPr/>
        </p:nvSpPr>
        <p:spPr bwMode="auto">
          <a:xfrm>
            <a:off x="5980775" y="27264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6" name="Line 13"/>
          <p:cNvSpPr>
            <a:spLocks noChangeShapeType="1"/>
          </p:cNvSpPr>
          <p:nvPr/>
        </p:nvSpPr>
        <p:spPr bwMode="auto">
          <a:xfrm>
            <a:off x="6130000" y="3640800"/>
            <a:ext cx="97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7" name="Line 14"/>
          <p:cNvSpPr>
            <a:spLocks noChangeShapeType="1"/>
          </p:cNvSpPr>
          <p:nvPr/>
        </p:nvSpPr>
        <p:spPr bwMode="auto">
          <a:xfrm>
            <a:off x="6133175" y="3856700"/>
            <a:ext cx="987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8" name="Line 15"/>
          <p:cNvSpPr>
            <a:spLocks noChangeShapeType="1"/>
          </p:cNvSpPr>
          <p:nvPr/>
        </p:nvSpPr>
        <p:spPr bwMode="auto">
          <a:xfrm>
            <a:off x="7047575" y="3488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9" name="Line 16"/>
          <p:cNvSpPr>
            <a:spLocks noChangeShapeType="1"/>
          </p:cNvSpPr>
          <p:nvPr/>
        </p:nvSpPr>
        <p:spPr bwMode="auto">
          <a:xfrm>
            <a:off x="7111075" y="33995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0" name="Line 17"/>
          <p:cNvSpPr>
            <a:spLocks noChangeShapeType="1"/>
          </p:cNvSpPr>
          <p:nvPr/>
        </p:nvSpPr>
        <p:spPr bwMode="auto">
          <a:xfrm flipV="1">
            <a:off x="6128413" y="3540788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1" name="Line 18"/>
          <p:cNvSpPr>
            <a:spLocks noChangeShapeType="1"/>
          </p:cNvSpPr>
          <p:nvPr/>
        </p:nvSpPr>
        <p:spPr bwMode="auto">
          <a:xfrm>
            <a:off x="5907750" y="35392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" name="Line 19"/>
          <p:cNvSpPr>
            <a:spLocks noChangeShapeType="1"/>
          </p:cNvSpPr>
          <p:nvPr/>
        </p:nvSpPr>
        <p:spPr bwMode="auto">
          <a:xfrm>
            <a:off x="5907750" y="3810663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" name="Line 20"/>
          <p:cNvSpPr>
            <a:spLocks noChangeShapeType="1"/>
          </p:cNvSpPr>
          <p:nvPr/>
        </p:nvSpPr>
        <p:spPr bwMode="auto">
          <a:xfrm>
            <a:off x="5687088" y="35392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4" name="Line 21"/>
          <p:cNvSpPr>
            <a:spLocks noChangeShapeType="1"/>
          </p:cNvSpPr>
          <p:nvPr/>
        </p:nvSpPr>
        <p:spPr bwMode="auto">
          <a:xfrm>
            <a:off x="5687088" y="3810663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5" name="Line 22"/>
          <p:cNvSpPr>
            <a:spLocks noChangeShapeType="1"/>
          </p:cNvSpPr>
          <p:nvPr/>
        </p:nvSpPr>
        <p:spPr bwMode="auto">
          <a:xfrm>
            <a:off x="5499763" y="3536025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5499763" y="3807488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7" name="Rectangle 24"/>
          <p:cNvSpPr>
            <a:spLocks noChangeArrowheads="1"/>
          </p:cNvSpPr>
          <p:nvPr/>
        </p:nvSpPr>
        <p:spPr bwMode="auto">
          <a:xfrm>
            <a:off x="6137938" y="3726525"/>
            <a:ext cx="1484312" cy="428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08" name="AutoShape 25"/>
          <p:cNvSpPr>
            <a:spLocks noChangeArrowheads="1"/>
          </p:cNvSpPr>
          <p:nvPr/>
        </p:nvSpPr>
        <p:spPr bwMode="auto">
          <a:xfrm rot="5400000">
            <a:off x="633281" y="3646357"/>
            <a:ext cx="333375" cy="214312"/>
          </a:xfrm>
          <a:prstGeom prst="flowChartMerg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09" name="Line 26"/>
          <p:cNvSpPr>
            <a:spLocks noChangeShapeType="1"/>
          </p:cNvSpPr>
          <p:nvPr/>
        </p:nvSpPr>
        <p:spPr bwMode="auto">
          <a:xfrm flipV="1">
            <a:off x="4558375" y="3285200"/>
            <a:ext cx="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0" name="Line 27"/>
          <p:cNvSpPr>
            <a:spLocks noChangeShapeType="1"/>
          </p:cNvSpPr>
          <p:nvPr/>
        </p:nvSpPr>
        <p:spPr bwMode="auto">
          <a:xfrm>
            <a:off x="4634575" y="32979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1" name="AutoShape 28"/>
          <p:cNvSpPr>
            <a:spLocks noChangeArrowheads="1"/>
          </p:cNvSpPr>
          <p:nvPr/>
        </p:nvSpPr>
        <p:spPr bwMode="auto">
          <a:xfrm>
            <a:off x="4532975" y="3170900"/>
            <a:ext cx="139700" cy="152400"/>
          </a:xfrm>
          <a:prstGeom prst="flowChar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12" name="Line 29"/>
          <p:cNvSpPr>
            <a:spLocks noChangeShapeType="1"/>
          </p:cNvSpPr>
          <p:nvPr/>
        </p:nvSpPr>
        <p:spPr bwMode="auto">
          <a:xfrm flipV="1">
            <a:off x="4558375" y="29296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3" name="Line 30"/>
          <p:cNvSpPr>
            <a:spLocks noChangeShapeType="1"/>
          </p:cNvSpPr>
          <p:nvPr/>
        </p:nvSpPr>
        <p:spPr bwMode="auto">
          <a:xfrm flipV="1">
            <a:off x="4621875" y="2929600"/>
            <a:ext cx="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4" name="Line 31"/>
          <p:cNvSpPr>
            <a:spLocks noChangeShapeType="1"/>
          </p:cNvSpPr>
          <p:nvPr/>
        </p:nvSpPr>
        <p:spPr bwMode="auto">
          <a:xfrm flipH="1">
            <a:off x="4482175" y="2929600"/>
            <a:ext cx="63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5" name="Line 32"/>
          <p:cNvSpPr>
            <a:spLocks noChangeShapeType="1"/>
          </p:cNvSpPr>
          <p:nvPr/>
        </p:nvSpPr>
        <p:spPr bwMode="auto">
          <a:xfrm flipV="1">
            <a:off x="4482175" y="2485100"/>
            <a:ext cx="0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6" name="Line 33"/>
          <p:cNvSpPr>
            <a:spLocks noChangeShapeType="1"/>
          </p:cNvSpPr>
          <p:nvPr/>
        </p:nvSpPr>
        <p:spPr bwMode="auto">
          <a:xfrm>
            <a:off x="4482175" y="2485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7" name="Line 34"/>
          <p:cNvSpPr>
            <a:spLocks noChangeShapeType="1"/>
          </p:cNvSpPr>
          <p:nvPr/>
        </p:nvSpPr>
        <p:spPr bwMode="auto">
          <a:xfrm flipH="1">
            <a:off x="4634575" y="29296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8" name="Line 35"/>
          <p:cNvSpPr>
            <a:spLocks noChangeShapeType="1"/>
          </p:cNvSpPr>
          <p:nvPr/>
        </p:nvSpPr>
        <p:spPr bwMode="auto">
          <a:xfrm flipV="1">
            <a:off x="4710775" y="2485100"/>
            <a:ext cx="0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9" name="Text Box 36"/>
          <p:cNvSpPr txBox="1">
            <a:spLocks noChangeArrowheads="1"/>
          </p:cNvSpPr>
          <p:nvPr/>
        </p:nvSpPr>
        <p:spPr bwMode="auto">
          <a:xfrm>
            <a:off x="351500" y="2250423"/>
            <a:ext cx="488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fr-FR" sz="1600" b="1" dirty="0"/>
              <a:t>EM</a:t>
            </a:r>
          </a:p>
        </p:txBody>
      </p:sp>
      <p:sp>
        <p:nvSpPr>
          <p:cNvPr id="120" name="Line 37"/>
          <p:cNvSpPr>
            <a:spLocks noChangeShapeType="1"/>
          </p:cNvSpPr>
          <p:nvPr/>
        </p:nvSpPr>
        <p:spPr bwMode="auto">
          <a:xfrm flipH="1" flipV="1">
            <a:off x="595975" y="2637500"/>
            <a:ext cx="2032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1" name="Rectangle 38"/>
          <p:cNvSpPr>
            <a:spLocks noChangeArrowheads="1"/>
          </p:cNvSpPr>
          <p:nvPr/>
        </p:nvSpPr>
        <p:spPr bwMode="auto">
          <a:xfrm>
            <a:off x="6476075" y="757900"/>
            <a:ext cx="1295400" cy="3683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22" name="Text Box 39"/>
          <p:cNvSpPr txBox="1">
            <a:spLocks noChangeArrowheads="1"/>
          </p:cNvSpPr>
          <p:nvPr/>
        </p:nvSpPr>
        <p:spPr bwMode="auto">
          <a:xfrm>
            <a:off x="6472900" y="745200"/>
            <a:ext cx="1352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fr-FR" sz="1600">
                <a:latin typeface="Arial Black" charset="0"/>
              </a:rPr>
              <a:t>IR LASER</a:t>
            </a:r>
          </a:p>
        </p:txBody>
      </p:sp>
      <p:sp>
        <p:nvSpPr>
          <p:cNvPr id="123" name="Rectangle 40"/>
          <p:cNvSpPr>
            <a:spLocks noChangeArrowheads="1"/>
          </p:cNvSpPr>
          <p:nvPr/>
        </p:nvSpPr>
        <p:spPr bwMode="auto">
          <a:xfrm>
            <a:off x="6476075" y="1354800"/>
            <a:ext cx="2260600" cy="431800"/>
          </a:xfrm>
          <a:prstGeom prst="rect">
            <a:avLst/>
          </a:prstGeom>
          <a:solidFill>
            <a:srgbClr val="EEEE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fr-FR" sz="1600" b="1"/>
              <a:t>Nd-YAG LASER</a:t>
            </a:r>
          </a:p>
        </p:txBody>
      </p:sp>
      <p:sp>
        <p:nvSpPr>
          <p:cNvPr id="124" name="Rectangle 41"/>
          <p:cNvSpPr>
            <a:spLocks noChangeArrowheads="1"/>
          </p:cNvSpPr>
          <p:nvPr/>
        </p:nvSpPr>
        <p:spPr bwMode="auto">
          <a:xfrm>
            <a:off x="6476075" y="1951700"/>
            <a:ext cx="22606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fr-FR" sz="1600" b="1"/>
              <a:t>Dye LASER</a:t>
            </a:r>
            <a:endParaRPr lang="fr-FR">
              <a:latin typeface="Times" charset="0"/>
            </a:endParaRPr>
          </a:p>
        </p:txBody>
      </p:sp>
      <p:sp>
        <p:nvSpPr>
          <p:cNvPr id="125" name="Rectangle 42"/>
          <p:cNvSpPr>
            <a:spLocks noChangeArrowheads="1"/>
          </p:cNvSpPr>
          <p:nvPr/>
        </p:nvSpPr>
        <p:spPr bwMode="auto">
          <a:xfrm>
            <a:off x="7619075" y="3678900"/>
            <a:ext cx="42863" cy="139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26" name="Rectangle 43"/>
          <p:cNvSpPr>
            <a:spLocks noChangeArrowheads="1"/>
          </p:cNvSpPr>
          <p:nvPr/>
        </p:nvSpPr>
        <p:spPr bwMode="auto">
          <a:xfrm>
            <a:off x="7657175" y="3717000"/>
            <a:ext cx="6223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27" name="Rectangle 44"/>
          <p:cNvSpPr>
            <a:spLocks noChangeArrowheads="1"/>
          </p:cNvSpPr>
          <p:nvPr/>
        </p:nvSpPr>
        <p:spPr bwMode="auto">
          <a:xfrm>
            <a:off x="8279475" y="3513800"/>
            <a:ext cx="571500" cy="469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28" name="Text Box 45"/>
          <p:cNvSpPr txBox="1">
            <a:spLocks noChangeArrowheads="1"/>
          </p:cNvSpPr>
          <p:nvPr/>
        </p:nvSpPr>
        <p:spPr bwMode="auto">
          <a:xfrm>
            <a:off x="8220738" y="3548725"/>
            <a:ext cx="623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fr-FR" sz="1600">
                <a:latin typeface="Arial Black" charset="0"/>
              </a:rPr>
              <a:t>25K</a:t>
            </a:r>
          </a:p>
        </p:txBody>
      </p:sp>
      <p:sp>
        <p:nvSpPr>
          <p:cNvPr id="129" name="Rectangle 46"/>
          <p:cNvSpPr>
            <a:spLocks noChangeArrowheads="1"/>
          </p:cNvSpPr>
          <p:nvPr/>
        </p:nvSpPr>
        <p:spPr bwMode="auto">
          <a:xfrm>
            <a:off x="6044275" y="5114000"/>
            <a:ext cx="114300" cy="63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GB">
              <a:latin typeface="Times" charset="0"/>
            </a:endParaRPr>
          </a:p>
        </p:txBody>
      </p:sp>
      <p:sp>
        <p:nvSpPr>
          <p:cNvPr id="130" name="Text Box 47"/>
          <p:cNvSpPr txBox="1">
            <a:spLocks noChangeArrowheads="1"/>
          </p:cNvSpPr>
          <p:nvPr/>
        </p:nvSpPr>
        <p:spPr bwMode="auto">
          <a:xfrm>
            <a:off x="2707350" y="1937413"/>
            <a:ext cx="203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800" b="1"/>
              <a:t>échantillon de Kr</a:t>
            </a:r>
            <a:endParaRPr lang="fr-FR" sz="1800" b="1"/>
          </a:p>
        </p:txBody>
      </p:sp>
      <p:sp>
        <p:nvSpPr>
          <p:cNvPr id="131" name="Line 48"/>
          <p:cNvSpPr>
            <a:spLocks noChangeShapeType="1"/>
          </p:cNvSpPr>
          <p:nvPr/>
        </p:nvSpPr>
        <p:spPr bwMode="auto">
          <a:xfrm>
            <a:off x="3936075" y="2294600"/>
            <a:ext cx="647700" cy="317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2" name="Line 49"/>
          <p:cNvSpPr>
            <a:spLocks noChangeShapeType="1"/>
          </p:cNvSpPr>
          <p:nvPr/>
        </p:nvSpPr>
        <p:spPr bwMode="auto">
          <a:xfrm>
            <a:off x="7111075" y="3399500"/>
            <a:ext cx="116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3" name="Line 50"/>
          <p:cNvSpPr>
            <a:spLocks noChangeShapeType="1"/>
          </p:cNvSpPr>
          <p:nvPr/>
        </p:nvSpPr>
        <p:spPr bwMode="auto">
          <a:xfrm>
            <a:off x="7126950" y="4056725"/>
            <a:ext cx="11525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4" name="Line 51"/>
          <p:cNvSpPr>
            <a:spLocks noChangeShapeType="1"/>
          </p:cNvSpPr>
          <p:nvPr/>
        </p:nvSpPr>
        <p:spPr bwMode="auto">
          <a:xfrm>
            <a:off x="8279475" y="33995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5" name="Line 52"/>
          <p:cNvSpPr>
            <a:spLocks noChangeShapeType="1"/>
          </p:cNvSpPr>
          <p:nvPr/>
        </p:nvSpPr>
        <p:spPr bwMode="auto">
          <a:xfrm flipV="1">
            <a:off x="8279475" y="3805900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6" name="Text Box 53"/>
          <p:cNvSpPr txBox="1">
            <a:spLocks noChangeArrowheads="1"/>
          </p:cNvSpPr>
          <p:nvPr/>
        </p:nvSpPr>
        <p:spPr bwMode="auto">
          <a:xfrm>
            <a:off x="6701500" y="4348825"/>
            <a:ext cx="850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fr-FR" sz="1600" b="1"/>
              <a:t>source</a:t>
            </a:r>
            <a:endParaRPr lang="fr-FR" sz="1600">
              <a:latin typeface="Arial Black" charset="0"/>
            </a:endParaRPr>
          </a:p>
        </p:txBody>
      </p:sp>
      <p:sp>
        <p:nvSpPr>
          <p:cNvPr id="137" name="Line 54"/>
          <p:cNvSpPr>
            <a:spLocks noChangeShapeType="1"/>
          </p:cNvSpPr>
          <p:nvPr/>
        </p:nvSpPr>
        <p:spPr bwMode="auto">
          <a:xfrm>
            <a:off x="5866475" y="3920200"/>
            <a:ext cx="850900" cy="55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8" name="Line 55"/>
          <p:cNvSpPr>
            <a:spLocks noChangeShapeType="1"/>
          </p:cNvSpPr>
          <p:nvPr/>
        </p:nvSpPr>
        <p:spPr bwMode="auto">
          <a:xfrm flipV="1">
            <a:off x="6145875" y="2955000"/>
            <a:ext cx="151130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9" name="Text Box 56"/>
          <p:cNvSpPr txBox="1">
            <a:spLocks noChangeArrowheads="1"/>
          </p:cNvSpPr>
          <p:nvPr/>
        </p:nvSpPr>
        <p:spPr bwMode="auto">
          <a:xfrm>
            <a:off x="7622250" y="2647025"/>
            <a:ext cx="1233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b="1"/>
              <a:t>Piège froid</a:t>
            </a:r>
            <a:endParaRPr lang="fr-FR" sz="1600" b="1"/>
          </a:p>
        </p:txBody>
      </p:sp>
      <p:sp>
        <p:nvSpPr>
          <p:cNvPr id="140" name="Rectangle 57"/>
          <p:cNvSpPr>
            <a:spLocks noChangeArrowheads="1"/>
          </p:cNvSpPr>
          <p:nvPr/>
        </p:nvSpPr>
        <p:spPr bwMode="auto">
          <a:xfrm>
            <a:off x="1256374" y="4440901"/>
            <a:ext cx="1450975" cy="138747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10" name="Text Box 58"/>
          <p:cNvSpPr txBox="1">
            <a:spLocks noChangeArrowheads="1"/>
          </p:cNvSpPr>
          <p:nvPr/>
        </p:nvSpPr>
        <p:spPr bwMode="auto">
          <a:xfrm>
            <a:off x="5199725" y="5491825"/>
            <a:ext cx="1370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fr-FR" sz="1600" b="1"/>
              <a:t>Photo-diode</a:t>
            </a:r>
          </a:p>
        </p:txBody>
      </p:sp>
      <p:sp>
        <p:nvSpPr>
          <p:cNvPr id="211" name="Line 59"/>
          <p:cNvSpPr>
            <a:spLocks noChangeShapeType="1"/>
          </p:cNvSpPr>
          <p:nvPr/>
        </p:nvSpPr>
        <p:spPr bwMode="auto">
          <a:xfrm flipV="1">
            <a:off x="5866475" y="5253700"/>
            <a:ext cx="127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2" name="Text Box 60"/>
          <p:cNvSpPr txBox="1">
            <a:spLocks noChangeArrowheads="1"/>
          </p:cNvSpPr>
          <p:nvPr/>
        </p:nvSpPr>
        <p:spPr bwMode="auto">
          <a:xfrm>
            <a:off x="1235364" y="5756746"/>
            <a:ext cx="1414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fr-FR" sz="1600" b="1" dirty="0"/>
              <a:t>oscilloscope</a:t>
            </a:r>
            <a:endParaRPr lang="fr-FR" sz="1600" dirty="0"/>
          </a:p>
        </p:txBody>
      </p:sp>
      <p:sp>
        <p:nvSpPr>
          <p:cNvPr id="213" name="Rectangle 61"/>
          <p:cNvSpPr>
            <a:spLocks noChangeArrowheads="1"/>
          </p:cNvSpPr>
          <p:nvPr/>
        </p:nvSpPr>
        <p:spPr bwMode="auto">
          <a:xfrm>
            <a:off x="8104850" y="4983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>
              <a:latin typeface="Times" charset="0"/>
            </a:endParaRPr>
          </a:p>
        </p:txBody>
      </p:sp>
      <p:sp>
        <p:nvSpPr>
          <p:cNvPr id="215" name="Freeform 63"/>
          <p:cNvSpPr>
            <a:spLocks/>
          </p:cNvSpPr>
          <p:nvPr/>
        </p:nvSpPr>
        <p:spPr bwMode="auto">
          <a:xfrm>
            <a:off x="4482175" y="2478750"/>
            <a:ext cx="228600" cy="698500"/>
          </a:xfrm>
          <a:custGeom>
            <a:avLst/>
            <a:gdLst>
              <a:gd name="T0" fmla="*/ 2147483647 w 144"/>
              <a:gd name="T1" fmla="*/ 2147483647 h 440"/>
              <a:gd name="T2" fmla="*/ 2147483647 w 144"/>
              <a:gd name="T3" fmla="*/ 2147483647 h 440"/>
              <a:gd name="T4" fmla="*/ 0 w 144"/>
              <a:gd name="T5" fmla="*/ 2147483647 h 440"/>
              <a:gd name="T6" fmla="*/ 0 w 144"/>
              <a:gd name="T7" fmla="*/ 0 h 440"/>
              <a:gd name="T8" fmla="*/ 2147483647 w 144"/>
              <a:gd name="T9" fmla="*/ 2147483647 h 440"/>
              <a:gd name="T10" fmla="*/ 2147483647 w 144"/>
              <a:gd name="T11" fmla="*/ 2147483647 h 440"/>
              <a:gd name="T12" fmla="*/ 2147483647 w 144"/>
              <a:gd name="T13" fmla="*/ 2147483647 h 440"/>
              <a:gd name="T14" fmla="*/ 2147483647 w 144"/>
              <a:gd name="T15" fmla="*/ 2147483647 h 440"/>
              <a:gd name="T16" fmla="*/ 2147483647 w 144"/>
              <a:gd name="T17" fmla="*/ 2147483647 h 4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4"/>
              <a:gd name="T28" fmla="*/ 0 h 440"/>
              <a:gd name="T29" fmla="*/ 144 w 144"/>
              <a:gd name="T30" fmla="*/ 440 h 4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4" h="440">
                <a:moveTo>
                  <a:pt x="52" y="436"/>
                </a:moveTo>
                <a:lnTo>
                  <a:pt x="52" y="284"/>
                </a:lnTo>
                <a:lnTo>
                  <a:pt x="0" y="284"/>
                </a:lnTo>
                <a:lnTo>
                  <a:pt x="0" y="0"/>
                </a:lnTo>
                <a:lnTo>
                  <a:pt x="144" y="4"/>
                </a:lnTo>
                <a:lnTo>
                  <a:pt x="144" y="284"/>
                </a:lnTo>
                <a:lnTo>
                  <a:pt x="88" y="284"/>
                </a:lnTo>
                <a:lnTo>
                  <a:pt x="88" y="440"/>
                </a:lnTo>
                <a:lnTo>
                  <a:pt x="52" y="436"/>
                </a:lnTo>
                <a:close/>
              </a:path>
            </a:pathLst>
          </a:custGeom>
          <a:solidFill>
            <a:srgbClr val="00FF8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6" name="Freeform 64"/>
          <p:cNvSpPr>
            <a:spLocks/>
          </p:cNvSpPr>
          <p:nvPr/>
        </p:nvSpPr>
        <p:spPr bwMode="auto">
          <a:xfrm>
            <a:off x="443575" y="3755100"/>
            <a:ext cx="244475" cy="1588"/>
          </a:xfrm>
          <a:custGeom>
            <a:avLst/>
            <a:gdLst>
              <a:gd name="T0" fmla="*/ 2147483647 w 154"/>
              <a:gd name="T1" fmla="*/ 0 h 1"/>
              <a:gd name="T2" fmla="*/ 2147483647 w 154"/>
              <a:gd name="T3" fmla="*/ 0 h 1"/>
              <a:gd name="T4" fmla="*/ 2147483647 w 154"/>
              <a:gd name="T5" fmla="*/ 0 h 1"/>
              <a:gd name="T6" fmla="*/ 2147483647 w 154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54"/>
              <a:gd name="T13" fmla="*/ 0 h 1"/>
              <a:gd name="T14" fmla="*/ 154 w 154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4" h="1">
                <a:moveTo>
                  <a:pt x="148" y="0"/>
                </a:moveTo>
                <a:cubicBezTo>
                  <a:pt x="142" y="0"/>
                  <a:pt x="32" y="0"/>
                  <a:pt x="16" y="0"/>
                </a:cubicBezTo>
                <a:cubicBezTo>
                  <a:pt x="0" y="0"/>
                  <a:pt x="28" y="0"/>
                  <a:pt x="52" y="0"/>
                </a:cubicBezTo>
                <a:cubicBezTo>
                  <a:pt x="76" y="0"/>
                  <a:pt x="154" y="0"/>
                  <a:pt x="148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7" name="Freeform 65"/>
          <p:cNvSpPr>
            <a:spLocks/>
          </p:cNvSpPr>
          <p:nvPr/>
        </p:nvSpPr>
        <p:spPr bwMode="auto">
          <a:xfrm>
            <a:off x="288000" y="3742400"/>
            <a:ext cx="968375" cy="1247775"/>
          </a:xfrm>
          <a:custGeom>
            <a:avLst/>
            <a:gdLst>
              <a:gd name="T0" fmla="*/ 2147483647 w 610"/>
              <a:gd name="T1" fmla="*/ 2147483647 h 786"/>
              <a:gd name="T2" fmla="*/ 2147483647 w 610"/>
              <a:gd name="T3" fmla="*/ 2147483647 h 786"/>
              <a:gd name="T4" fmla="*/ 2147483647 w 610"/>
              <a:gd name="T5" fmla="*/ 2147483647 h 786"/>
              <a:gd name="T6" fmla="*/ 2147483647 w 610"/>
              <a:gd name="T7" fmla="*/ 2147483647 h 786"/>
              <a:gd name="T8" fmla="*/ 2147483647 w 610"/>
              <a:gd name="T9" fmla="*/ 2147483647 h 786"/>
              <a:gd name="T10" fmla="*/ 2147483647 w 610"/>
              <a:gd name="T11" fmla="*/ 2147483647 h 786"/>
              <a:gd name="T12" fmla="*/ 2147483647 w 610"/>
              <a:gd name="T13" fmla="*/ 2147483647 h 786"/>
              <a:gd name="T14" fmla="*/ 2147483647 w 610"/>
              <a:gd name="T15" fmla="*/ 2147483647 h 7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10"/>
              <a:gd name="T25" fmla="*/ 0 h 786"/>
              <a:gd name="T26" fmla="*/ 610 w 610"/>
              <a:gd name="T27" fmla="*/ 786 h 7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10" h="786">
                <a:moveTo>
                  <a:pt x="106" y="8"/>
                </a:moveTo>
                <a:cubicBezTo>
                  <a:pt x="84" y="0"/>
                  <a:pt x="71" y="12"/>
                  <a:pt x="62" y="32"/>
                </a:cubicBezTo>
                <a:cubicBezTo>
                  <a:pt x="46" y="63"/>
                  <a:pt x="39" y="105"/>
                  <a:pt x="34" y="140"/>
                </a:cubicBezTo>
                <a:cubicBezTo>
                  <a:pt x="36" y="289"/>
                  <a:pt x="0" y="398"/>
                  <a:pt x="102" y="500"/>
                </a:cubicBezTo>
                <a:cubicBezTo>
                  <a:pt x="118" y="567"/>
                  <a:pt x="181" y="626"/>
                  <a:pt x="246" y="652"/>
                </a:cubicBezTo>
                <a:cubicBezTo>
                  <a:pt x="281" y="666"/>
                  <a:pt x="321" y="667"/>
                  <a:pt x="358" y="680"/>
                </a:cubicBezTo>
                <a:cubicBezTo>
                  <a:pt x="397" y="709"/>
                  <a:pt x="443" y="744"/>
                  <a:pt x="490" y="760"/>
                </a:cubicBezTo>
                <a:cubicBezTo>
                  <a:pt x="516" y="786"/>
                  <a:pt x="576" y="772"/>
                  <a:pt x="610" y="77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8" name="Oval 66"/>
          <p:cNvSpPr>
            <a:spLocks noChangeArrowheads="1"/>
          </p:cNvSpPr>
          <p:nvPr/>
        </p:nvSpPr>
        <p:spPr bwMode="auto">
          <a:xfrm rot="10800000">
            <a:off x="1053175" y="3737637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19" name="Oval 67"/>
          <p:cNvSpPr>
            <a:spLocks noChangeArrowheads="1"/>
          </p:cNvSpPr>
          <p:nvPr/>
        </p:nvSpPr>
        <p:spPr bwMode="auto">
          <a:xfrm rot="10800000">
            <a:off x="926175" y="3737637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1" name="Oval 69"/>
          <p:cNvSpPr>
            <a:spLocks noChangeArrowheads="1"/>
          </p:cNvSpPr>
          <p:nvPr/>
        </p:nvSpPr>
        <p:spPr bwMode="auto">
          <a:xfrm rot="16200000">
            <a:off x="6056975" y="3729700"/>
            <a:ext cx="152400" cy="63500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2" name="Oval 66"/>
          <p:cNvSpPr>
            <a:spLocks noChangeArrowheads="1"/>
          </p:cNvSpPr>
          <p:nvPr/>
        </p:nvSpPr>
        <p:spPr bwMode="auto">
          <a:xfrm rot="10800000">
            <a:off x="9271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3" name="Oval 67"/>
          <p:cNvSpPr>
            <a:spLocks noChangeArrowheads="1"/>
          </p:cNvSpPr>
          <p:nvPr/>
        </p:nvSpPr>
        <p:spPr bwMode="auto">
          <a:xfrm rot="10800000">
            <a:off x="12319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4" name="Oval 68"/>
          <p:cNvSpPr>
            <a:spLocks noChangeArrowheads="1"/>
          </p:cNvSpPr>
          <p:nvPr/>
        </p:nvSpPr>
        <p:spPr bwMode="auto">
          <a:xfrm rot="10800000">
            <a:off x="11049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5" name="Oval 69"/>
          <p:cNvSpPr>
            <a:spLocks noChangeArrowheads="1"/>
          </p:cNvSpPr>
          <p:nvPr/>
        </p:nvSpPr>
        <p:spPr bwMode="auto">
          <a:xfrm rot="10800000">
            <a:off x="13716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6" name="Oval 70"/>
          <p:cNvSpPr>
            <a:spLocks noChangeArrowheads="1"/>
          </p:cNvSpPr>
          <p:nvPr/>
        </p:nvSpPr>
        <p:spPr bwMode="auto">
          <a:xfrm rot="10800000">
            <a:off x="16256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7" name="Oval 71"/>
          <p:cNvSpPr>
            <a:spLocks noChangeArrowheads="1"/>
          </p:cNvSpPr>
          <p:nvPr/>
        </p:nvSpPr>
        <p:spPr bwMode="auto">
          <a:xfrm rot="10800000">
            <a:off x="14986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8" name="Oval 72"/>
          <p:cNvSpPr>
            <a:spLocks noChangeArrowheads="1"/>
          </p:cNvSpPr>
          <p:nvPr/>
        </p:nvSpPr>
        <p:spPr bwMode="auto">
          <a:xfrm rot="10800000">
            <a:off x="18796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29" name="Oval 73"/>
          <p:cNvSpPr>
            <a:spLocks noChangeArrowheads="1"/>
          </p:cNvSpPr>
          <p:nvPr/>
        </p:nvSpPr>
        <p:spPr bwMode="auto">
          <a:xfrm rot="10800000">
            <a:off x="1752600" y="3739033"/>
            <a:ext cx="63500" cy="42863"/>
          </a:xfrm>
          <a:prstGeom prst="ellipse">
            <a:avLst/>
          </a:prstGeom>
          <a:solidFill>
            <a:srgbClr val="008040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42" name="Rectangle 141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79712" y="4468963"/>
            <a:ext cx="691124" cy="1302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94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218" grpId="0" animBg="1"/>
      <p:bldP spid="219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17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Image 4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11855" r="5288" b="8763"/>
          <a:stretch/>
        </p:blipFill>
        <p:spPr bwMode="auto">
          <a:xfrm>
            <a:off x="107504" y="848389"/>
            <a:ext cx="8279587" cy="3711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5" name="ZoneTexte 44"/>
          <p:cNvSpPr txBox="1"/>
          <p:nvPr/>
        </p:nvSpPr>
        <p:spPr>
          <a:xfrm>
            <a:off x="885037" y="4559839"/>
            <a:ext cx="74459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/>
              <a:t>Spectre de la météorite </a:t>
            </a:r>
            <a:r>
              <a:rPr lang="fr-FR" sz="1600" b="1" dirty="0" err="1" smtClean="0"/>
              <a:t>Boguslavka</a:t>
            </a:r>
            <a:r>
              <a:rPr lang="fr-FR" sz="1600" b="1" dirty="0" smtClean="0"/>
              <a:t>. Le signal de </a:t>
            </a:r>
            <a:r>
              <a:rPr lang="fr-FR" sz="1600" b="1" baseline="30000" dirty="0" smtClean="0"/>
              <a:t>81</a:t>
            </a:r>
            <a:r>
              <a:rPr lang="fr-FR" sz="1600" b="1" dirty="0" smtClean="0"/>
              <a:t>Kr corresponds à </a:t>
            </a:r>
            <a:r>
              <a:rPr lang="fr-FR" sz="1600" b="1" dirty="0" smtClean="0">
                <a:sym typeface="Symbol" panose="05050102010706020507" pitchFamily="18" charset="2"/>
              </a:rPr>
              <a:t></a:t>
            </a:r>
            <a:r>
              <a:rPr lang="fr-FR" sz="1600" b="1" dirty="0" smtClean="0"/>
              <a:t>6700 atomes. </a:t>
            </a:r>
            <a:endParaRPr lang="fr-FR" sz="1600" b="1" dirty="0"/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3244231" y="5093366"/>
            <a:ext cx="2664296" cy="58477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3000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baseline="0" dirty="0" smtClean="0"/>
              <a:t>Limite de détection actuelle </a:t>
            </a:r>
            <a:r>
              <a:rPr lang="fr-FR" u="none" baseline="0" dirty="0" smtClean="0"/>
              <a:t>: 500-1000 atomes</a:t>
            </a:r>
            <a:endParaRPr lang="fr-FR" u="none" baseline="0" dirty="0"/>
          </a:p>
        </p:txBody>
      </p:sp>
      <p:sp>
        <p:nvSpPr>
          <p:cNvPr id="15" name="ZoneTexte 14"/>
          <p:cNvSpPr txBox="1"/>
          <p:nvPr/>
        </p:nvSpPr>
        <p:spPr>
          <a:xfrm>
            <a:off x="1475656" y="690290"/>
            <a:ext cx="17172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20% </a:t>
            </a:r>
            <a:r>
              <a:rPr lang="fr-FR" sz="1600" b="1" dirty="0" smtClean="0"/>
              <a:t>échantillon</a:t>
            </a:r>
            <a:endParaRPr lang="fr-FR" sz="16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4870958" y="692696"/>
            <a:ext cx="3301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80% </a:t>
            </a:r>
            <a:r>
              <a:rPr lang="fr-FR" sz="1600" b="1" dirty="0" smtClean="0"/>
              <a:t>échantillon</a:t>
            </a:r>
            <a:r>
              <a:rPr lang="en-GB" sz="1600" b="1" dirty="0" smtClean="0"/>
              <a:t>. Zoom sur pic </a:t>
            </a:r>
            <a:r>
              <a:rPr lang="en-GB" sz="1600" b="1" baseline="30000" dirty="0" smtClean="0"/>
              <a:t>81</a:t>
            </a:r>
            <a:r>
              <a:rPr lang="en-GB" sz="1600" b="1" dirty="0" smtClean="0"/>
              <a:t>Kr</a:t>
            </a:r>
            <a:endParaRPr lang="fr-FR" sz="16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0" y="610745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Plus de détail sur le spectromètre FAKIR : E. Gilabert et al.,</a:t>
            </a:r>
            <a:r>
              <a:rPr lang="en-US" dirty="0" smtClean="0"/>
              <a:t> </a:t>
            </a:r>
            <a:r>
              <a:rPr lang="en-US" i="1" dirty="0"/>
              <a:t>J</a:t>
            </a:r>
            <a:r>
              <a:rPr lang="en-US" i="1" dirty="0" smtClean="0"/>
              <a:t>. </a:t>
            </a:r>
            <a:r>
              <a:rPr lang="en-US" i="1" dirty="0"/>
              <a:t>Anal. At. </a:t>
            </a:r>
            <a:r>
              <a:rPr lang="en-US" i="1" dirty="0" err="1"/>
              <a:t>Spectrom</a:t>
            </a:r>
            <a:r>
              <a:rPr lang="en-US" i="1" dirty="0" smtClean="0"/>
              <a:t>. </a:t>
            </a:r>
            <a:r>
              <a:rPr lang="en-US" b="1" dirty="0" smtClean="0"/>
              <a:t>31</a:t>
            </a:r>
            <a:r>
              <a:rPr lang="en-US" dirty="0" smtClean="0"/>
              <a:t> (2016) </a:t>
            </a:r>
            <a:r>
              <a:rPr lang="en-US" dirty="0"/>
              <a:t>994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1" y="1753766"/>
            <a:ext cx="8784976" cy="1788397"/>
          </a:xfrm>
        </p:spPr>
        <p:txBody>
          <a:bodyPr>
            <a:normAutofit fontScale="90000"/>
          </a:bodyPr>
          <a:lstStyle/>
          <a:p>
            <a:r>
              <a:rPr lang="fr-FR" sz="3600" dirty="0" smtClean="0">
                <a:latin typeface="Baskerville Old Face" panose="02020602080505020303" pitchFamily="18" charset="0"/>
              </a:rPr>
              <a:t>  </a:t>
            </a:r>
            <a:br>
              <a:rPr lang="fr-FR" sz="3600" dirty="0" smtClean="0">
                <a:latin typeface="Baskerville Old Face" panose="02020602080505020303" pitchFamily="18" charset="0"/>
              </a:rPr>
            </a:br>
            <a:r>
              <a:rPr lang="fr-FR" sz="1300" dirty="0" smtClean="0">
                <a:solidFill>
                  <a:srgbClr val="000066"/>
                </a:solidFill>
                <a:latin typeface="Baskerville Old Face" panose="02020602080505020303" pitchFamily="18" charset="0"/>
              </a:rPr>
              <a:t/>
            </a:r>
            <a:br>
              <a:rPr lang="fr-FR" sz="1300" dirty="0" smtClean="0">
                <a:solidFill>
                  <a:srgbClr val="000066"/>
                </a:solidFill>
                <a:latin typeface="Baskerville Old Face" panose="02020602080505020303" pitchFamily="18" charset="0"/>
              </a:rPr>
            </a:b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Chimie </a:t>
            </a:r>
            <a:r>
              <a:rPr lang="fr-FR" sz="3200" dirty="0">
                <a:solidFill>
                  <a:srgbClr val="00B050"/>
                </a:solidFill>
                <a:latin typeface="Baskerville Old Face" panose="02020602080505020303" pitchFamily="18" charset="0"/>
              </a:rPr>
              <a:t>du </a:t>
            </a: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xénon (et </a:t>
            </a:r>
            <a:r>
              <a:rPr lang="fr-FR" sz="3200" dirty="0">
                <a:solidFill>
                  <a:srgbClr val="00B050"/>
                </a:solidFill>
                <a:latin typeface="Baskerville Old Face" panose="02020602080505020303" pitchFamily="18" charset="0"/>
              </a:rPr>
              <a:t>du </a:t>
            </a: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krypton) </a:t>
            </a:r>
            <a:b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sz="3200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dans </a:t>
            </a:r>
            <a:r>
              <a:rPr lang="fr-FR" sz="3200" dirty="0">
                <a:solidFill>
                  <a:srgbClr val="00B050"/>
                </a:solidFill>
                <a:latin typeface="Baskerville Old Face" panose="02020602080505020303" pitchFamily="18" charset="0"/>
              </a:rPr>
              <a:t>les conditions du manteau terrestre </a:t>
            </a:r>
            <a:endParaRPr lang="en-GB" sz="3200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1029" name="Picture 5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3096344" cy="106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357" y="3789040"/>
            <a:ext cx="1445478" cy="80304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396551"/>
            <a:ext cx="1232279" cy="764704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4680520" y="3855343"/>
            <a:ext cx="4572000" cy="14675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u="sng" dirty="0" smtClean="0">
                <a:solidFill>
                  <a:srgbClr val="00B050"/>
                </a:solidFill>
              </a:rPr>
              <a:t>Denis Horlait</a:t>
            </a:r>
            <a:r>
              <a:rPr lang="en-GB" sz="1800" dirty="0" smtClean="0">
                <a:solidFill>
                  <a:srgbClr val="00B050"/>
                </a:solidFill>
              </a:rPr>
              <a:t>,</a:t>
            </a:r>
            <a:r>
              <a:rPr lang="en-GB" sz="1800" b="1" dirty="0" smtClean="0">
                <a:solidFill>
                  <a:srgbClr val="00B050"/>
                </a:solidFill>
              </a:rPr>
              <a:t> </a:t>
            </a:r>
            <a:r>
              <a:rPr lang="en-GB" sz="1800" dirty="0" smtClean="0">
                <a:solidFill>
                  <a:srgbClr val="00B050"/>
                </a:solidFill>
              </a:rPr>
              <a:t>Eric Gilabert</a:t>
            </a:r>
            <a:br>
              <a:rPr lang="en-GB" sz="1800" dirty="0" smtClean="0">
                <a:solidFill>
                  <a:srgbClr val="00B050"/>
                </a:solidFill>
              </a:rPr>
            </a:br>
            <a:r>
              <a:rPr lang="en-GB" sz="1800" dirty="0" smtClean="0">
                <a:solidFill>
                  <a:srgbClr val="00B050"/>
                </a:solidFill>
              </a:rPr>
              <a:t> et Bertrand Thomas</a:t>
            </a:r>
            <a:r>
              <a:rPr lang="en-GB" sz="300" i="1" dirty="0" smtClean="0">
                <a:solidFill>
                  <a:srgbClr val="7188FB"/>
                </a:solidFill>
              </a:rPr>
              <a:t/>
            </a:r>
            <a:br>
              <a:rPr lang="en-GB" sz="300" i="1" dirty="0" smtClean="0">
                <a:solidFill>
                  <a:srgbClr val="7188FB"/>
                </a:solidFill>
              </a:rPr>
            </a:b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Centre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d’Etudes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Nucléaires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b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de Bordeaux-Gradignan (CENBG) </a:t>
            </a:r>
            <a:b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IN2P3 &amp;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Université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 de Bordeaux</a:t>
            </a:r>
            <a:endParaRPr lang="en-GB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6"/>
          <a:srcRect l="20198" t="5501" r="19207" b="8591"/>
          <a:stretch/>
        </p:blipFill>
        <p:spPr>
          <a:xfrm>
            <a:off x="7956376" y="46272"/>
            <a:ext cx="1080120" cy="77151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3696" y="6161255"/>
            <a:ext cx="1465139" cy="59352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696" y="4632009"/>
            <a:ext cx="1618384" cy="547301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4680520" y="5517232"/>
            <a:ext cx="457200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err="1" smtClean="0">
                <a:solidFill>
                  <a:srgbClr val="00B050"/>
                </a:solidFill>
              </a:rPr>
              <a:t>Chrystèle</a:t>
            </a:r>
            <a:r>
              <a:rPr lang="en-GB" sz="1800" b="1" dirty="0" smtClean="0">
                <a:solidFill>
                  <a:srgbClr val="00B050"/>
                </a:solidFill>
              </a:rPr>
              <a:t> Sanloup </a:t>
            </a:r>
            <a:r>
              <a:rPr lang="en-GB" sz="1200" i="1" dirty="0" smtClean="0">
                <a:solidFill>
                  <a:srgbClr val="00B050"/>
                </a:solidFill>
              </a:rPr>
              <a:t/>
            </a:r>
            <a:br>
              <a:rPr lang="en-GB" sz="1200" i="1" dirty="0" smtClean="0">
                <a:solidFill>
                  <a:srgbClr val="00B050"/>
                </a:solidFill>
              </a:rPr>
            </a:br>
            <a:r>
              <a:rPr lang="en-GB" sz="300" i="1" dirty="0" smtClean="0">
                <a:solidFill>
                  <a:srgbClr val="7188FB"/>
                </a:solidFill>
              </a:rPr>
              <a:t/>
            </a:r>
            <a:br>
              <a:rPr lang="en-GB" sz="300" i="1" dirty="0" smtClean="0">
                <a:solidFill>
                  <a:srgbClr val="7188FB"/>
                </a:solidFill>
              </a:rPr>
            </a:br>
            <a:r>
              <a:rPr lang="fr-FR" sz="1600" dirty="0">
                <a:solidFill>
                  <a:schemeClr val="accent3">
                    <a:lumMod val="50000"/>
                  </a:schemeClr>
                </a:solidFill>
              </a:rPr>
              <a:t>Institut de minéralogie, de physique </a:t>
            </a: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des</a:t>
            </a:r>
            <a:b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fr-FR" sz="1600" dirty="0">
                <a:solidFill>
                  <a:schemeClr val="accent3">
                    <a:lumMod val="50000"/>
                  </a:schemeClr>
                </a:solidFill>
              </a:rPr>
              <a:t>matériaux </a:t>
            </a: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et </a:t>
            </a:r>
            <a:r>
              <a:rPr lang="fr-FR" sz="1600" dirty="0">
                <a:solidFill>
                  <a:schemeClr val="accent3">
                    <a:lumMod val="50000"/>
                  </a:schemeClr>
                </a:solidFill>
              </a:rPr>
              <a:t>de </a:t>
            </a:r>
            <a:r>
              <a:rPr lang="fr-FR" sz="1600" dirty="0" smtClean="0">
                <a:solidFill>
                  <a:schemeClr val="accent3">
                    <a:lumMod val="50000"/>
                  </a:schemeClr>
                </a:solidFill>
              </a:rPr>
              <a:t>cosmochimie (IMPMC)</a:t>
            </a:r>
            <a:endParaRPr lang="fr-FR" sz="16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</a:rPr>
              <a:t>INSU &amp; Sorbonne </a:t>
            </a:r>
            <a:r>
              <a:rPr lang="en-GB" sz="1600" dirty="0" err="1" smtClean="0">
                <a:solidFill>
                  <a:schemeClr val="accent3">
                    <a:lumMod val="50000"/>
                  </a:schemeClr>
                </a:solidFill>
              </a:rPr>
              <a:t>Université</a:t>
            </a:r>
            <a:endParaRPr lang="en-GB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3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/>
          <a:srcRect l="6294" t="56300" r="26375" b="3801"/>
          <a:stretch/>
        </p:blipFill>
        <p:spPr>
          <a:xfrm>
            <a:off x="971600" y="594741"/>
            <a:ext cx="6252790" cy="4168527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19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Le paradoxe du « Xénon manquant » 1/2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0" y="5057308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90% du xénon manque à l’appel…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Dans l’atmosphère terrestre, mais aussi martienne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Le xénon est pourtant le moins mobile des gaz rares</a:t>
            </a:r>
            <a:endParaRPr lang="fr-FR" sz="1600" dirty="0"/>
          </a:p>
        </p:txBody>
      </p:sp>
      <p:sp>
        <p:nvSpPr>
          <p:cNvPr id="20" name="ZoneTexte 19"/>
          <p:cNvSpPr txBox="1"/>
          <p:nvPr/>
        </p:nvSpPr>
        <p:spPr>
          <a:xfrm>
            <a:off x="1547664" y="4005644"/>
            <a:ext cx="26642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Compilation de données par C. Crépisson, </a:t>
            </a:r>
            <a:r>
              <a:rPr lang="fr-FR" sz="1100" i="1" dirty="0" smtClean="0"/>
              <a:t>Thèse Sorbonne Université</a:t>
            </a:r>
            <a:r>
              <a:rPr lang="fr-FR" sz="1100" dirty="0" smtClean="0"/>
              <a:t>, </a:t>
            </a:r>
            <a:r>
              <a:rPr lang="fr-FR" sz="1100" b="1" dirty="0" smtClean="0"/>
              <a:t>2018</a:t>
            </a:r>
            <a:endParaRPr lang="fr-FR" sz="1100" b="1" dirty="0"/>
          </a:p>
        </p:txBody>
      </p:sp>
      <p:sp>
        <p:nvSpPr>
          <p:cNvPr id="16" name="Flèche vers le bas 15"/>
          <p:cNvSpPr/>
          <p:nvPr/>
        </p:nvSpPr>
        <p:spPr>
          <a:xfrm>
            <a:off x="7116378" y="1412776"/>
            <a:ext cx="216024" cy="208823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7323199" y="2164504"/>
            <a:ext cx="1731578" cy="58477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dirty="0"/>
              <a:t>Xe : </a:t>
            </a:r>
            <a:br>
              <a:rPr lang="fr-FR" dirty="0"/>
            </a:br>
            <a:r>
              <a:rPr lang="fr-FR" u="none" dirty="0"/>
              <a:t>déficit facteur ~20</a:t>
            </a:r>
          </a:p>
        </p:txBody>
      </p:sp>
      <p:sp>
        <p:nvSpPr>
          <p:cNvPr id="2" name="Rectangle 1"/>
          <p:cNvSpPr/>
          <p:nvPr/>
        </p:nvSpPr>
        <p:spPr>
          <a:xfrm>
            <a:off x="-36512" y="-4043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Chimie du </a:t>
            </a: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Xe dans</a:t>
            </a:r>
            <a:b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 le manteau </a:t>
            </a:r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terrestre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566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2" t="18147" r="15832" b="74538"/>
          <a:stretch/>
        </p:blipFill>
        <p:spPr bwMode="auto">
          <a:xfrm>
            <a:off x="1115616" y="620688"/>
            <a:ext cx="6800229" cy="86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L’intérêt du radio-isotope </a:t>
            </a:r>
            <a:r>
              <a:rPr lang="fr-FR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Kr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1" y="1617784"/>
            <a:ext cx="464400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baseline="30000" dirty="0" smtClean="0"/>
              <a:t>85</a:t>
            </a:r>
            <a:r>
              <a:rPr lang="fr-FR" sz="2800" b="1" dirty="0" smtClean="0"/>
              <a:t>Kr</a:t>
            </a:r>
            <a:r>
              <a:rPr lang="fr-FR" sz="3200" dirty="0" smtClean="0"/>
              <a:t> </a:t>
            </a:r>
            <a:r>
              <a:rPr lang="fr-FR" dirty="0" smtClean="0"/>
              <a:t>: Anthropique. Produit principalement dans les combustibles nucléaires (produit de fission d’actinides), donc présent sur Terre depuis seulement ~70 ans.     </a:t>
            </a:r>
            <a:r>
              <a:rPr lang="fr-FR" b="1" dirty="0" smtClean="0"/>
              <a:t>T</a:t>
            </a:r>
            <a:r>
              <a:rPr lang="fr-FR" b="1" baseline="-25000" dirty="0" smtClean="0"/>
              <a:t>1/2</a:t>
            </a:r>
            <a:r>
              <a:rPr lang="fr-FR" b="1" dirty="0" smtClean="0"/>
              <a:t> </a:t>
            </a:r>
            <a:r>
              <a:rPr lang="fr-FR" b="1" dirty="0"/>
              <a:t>= </a:t>
            </a:r>
            <a:r>
              <a:rPr lang="fr-FR" b="1" dirty="0" smtClean="0"/>
              <a:t>10,76 ans</a:t>
            </a:r>
            <a:endParaRPr lang="fr-FR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1136378" y="5610106"/>
            <a:ext cx="3960440" cy="83099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30000">
                <a:solidFill>
                  <a:srgbClr val="01AF05"/>
                </a:solidFill>
              </a:defRPr>
            </a:lvl1pPr>
          </a:lstStyle>
          <a:p>
            <a:r>
              <a:rPr lang="fr-FR" dirty="0"/>
              <a:t>85</a:t>
            </a:r>
            <a:r>
              <a:rPr lang="fr-FR" baseline="0" dirty="0"/>
              <a:t>Kr</a:t>
            </a:r>
            <a:r>
              <a:rPr lang="fr-FR" u="none" baseline="0" dirty="0"/>
              <a:t> : </a:t>
            </a:r>
            <a:r>
              <a:rPr lang="fr-FR" u="none" baseline="0" dirty="0" smtClean="0"/>
              <a:t/>
            </a:r>
            <a:br>
              <a:rPr lang="fr-FR" u="none" baseline="0" dirty="0" smtClean="0"/>
            </a:br>
            <a:r>
              <a:rPr lang="fr-FR" u="none" baseline="0" dirty="0" smtClean="0"/>
              <a:t>Suivi </a:t>
            </a:r>
            <a:r>
              <a:rPr lang="fr-FR" u="none" baseline="0" dirty="0"/>
              <a:t>des rejets des centrales nucléaires et des usines de retraitement 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909080"/>
            <a:ext cx="2467682" cy="161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34"/>
          <p:cNvSpPr txBox="1"/>
          <p:nvPr/>
        </p:nvSpPr>
        <p:spPr>
          <a:xfrm>
            <a:off x="180010" y="4047765"/>
            <a:ext cx="8671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Relâchement dans l’atmosphère?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aseline="30000" dirty="0" smtClean="0"/>
              <a:t>85</a:t>
            </a:r>
            <a:r>
              <a:rPr lang="fr-FR" sz="1600" dirty="0" smtClean="0"/>
              <a:t>Kr est produit et conservé dans les combustibles nucléaires… tout comme le plutonium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Pour récupérer le plutonium, obligatoire de dissoudre le combustible… et donc de relâcher </a:t>
            </a:r>
            <a:r>
              <a:rPr lang="fr-FR" sz="1600" baseline="30000" dirty="0" smtClean="0"/>
              <a:t>85</a:t>
            </a:r>
            <a:r>
              <a:rPr lang="fr-FR" sz="1600" dirty="0" smtClean="0"/>
              <a:t>Kr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Donc relâchement de </a:t>
            </a:r>
            <a:r>
              <a:rPr lang="fr-FR" sz="1600" b="1" baseline="30000" dirty="0" smtClean="0"/>
              <a:t>85</a:t>
            </a:r>
            <a:r>
              <a:rPr lang="fr-FR" sz="1600" b="1" dirty="0" smtClean="0"/>
              <a:t>Kr = retraitement de combustible usé</a:t>
            </a:r>
          </a:p>
        </p:txBody>
      </p:sp>
      <p:cxnSp>
        <p:nvCxnSpPr>
          <p:cNvPr id="29" name="Connecteur droit avec flèche 28"/>
          <p:cNvCxnSpPr/>
          <p:nvPr/>
        </p:nvCxnSpPr>
        <p:spPr>
          <a:xfrm flipH="1">
            <a:off x="3116600" y="5155761"/>
            <a:ext cx="0" cy="453797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e 21"/>
          <p:cNvGrpSpPr/>
          <p:nvPr/>
        </p:nvGrpSpPr>
        <p:grpSpPr>
          <a:xfrm>
            <a:off x="4860033" y="1611471"/>
            <a:ext cx="4210414" cy="2430428"/>
            <a:chOff x="323528" y="2271675"/>
            <a:chExt cx="3222021" cy="1888485"/>
          </a:xfrm>
        </p:grpSpPr>
        <p:pic>
          <p:nvPicPr>
            <p:cNvPr id="31" name="Image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3528" y="2271675"/>
              <a:ext cx="3222021" cy="1888485"/>
            </a:xfrm>
            <a:prstGeom prst="rect">
              <a:avLst/>
            </a:prstGeom>
          </p:spPr>
        </p:pic>
        <p:sp>
          <p:nvSpPr>
            <p:cNvPr id="19" name="ZoneTexte 18"/>
            <p:cNvSpPr txBox="1"/>
            <p:nvPr/>
          </p:nvSpPr>
          <p:spPr>
            <a:xfrm>
              <a:off x="709256" y="2657976"/>
              <a:ext cx="165618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smtClean="0"/>
                <a:t>J. </a:t>
              </a:r>
              <a:r>
                <a:rPr lang="fr-FR" sz="1100" dirty="0" err="1" smtClean="0"/>
                <a:t>Ahlswede</a:t>
              </a:r>
              <a:r>
                <a:rPr lang="fr-FR" sz="1100" dirty="0" smtClean="0"/>
                <a:t> et al. , </a:t>
              </a:r>
              <a:r>
                <a:rPr lang="fr-FR" sz="1100" i="1" dirty="0" smtClean="0"/>
                <a:t>J. Env. Rad.</a:t>
              </a:r>
              <a:r>
                <a:rPr lang="fr-FR" sz="1100" dirty="0" smtClean="0"/>
                <a:t> 115 (2013) 34-42</a:t>
              </a:r>
              <a:endParaRPr lang="fr-FR" sz="1100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6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20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Le paradoxe du « Xénon manquant » 2/2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6295" t="56299" r="34643" b="4851"/>
          <a:stretch/>
        </p:blipFill>
        <p:spPr>
          <a:xfrm>
            <a:off x="36069" y="2021343"/>
            <a:ext cx="6120108" cy="4528879"/>
          </a:xfrm>
          <a:prstGeom prst="rect">
            <a:avLst/>
          </a:prstGeom>
        </p:spPr>
      </p:pic>
      <p:cxnSp>
        <p:nvCxnSpPr>
          <p:cNvPr id="4" name="Connecteur droit avec flèche 3"/>
          <p:cNvCxnSpPr/>
          <p:nvPr/>
        </p:nvCxnSpPr>
        <p:spPr>
          <a:xfrm flipH="1">
            <a:off x="5976156" y="4544254"/>
            <a:ext cx="36004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6300192" y="422108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Normalisation </a:t>
            </a:r>
            <a:br>
              <a:rPr lang="fr-FR" dirty="0" smtClean="0"/>
            </a:br>
            <a:r>
              <a:rPr lang="fr-FR" dirty="0" smtClean="0"/>
              <a:t>vs. chondrites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2663789" y="5254852"/>
            <a:ext cx="2376264" cy="58477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dirty="0"/>
              <a:t>Fractionnement moyen : </a:t>
            </a:r>
            <a:r>
              <a:rPr lang="fr-FR" u="none" dirty="0" smtClean="0"/>
              <a:t>30-40‰/</a:t>
            </a:r>
            <a:r>
              <a:rPr lang="fr-FR" u="none" dirty="0" err="1"/>
              <a:t>uma</a:t>
            </a:r>
            <a:endParaRPr lang="fr-FR" u="none" dirty="0"/>
          </a:p>
        </p:txBody>
      </p:sp>
      <p:sp>
        <p:nvSpPr>
          <p:cNvPr id="15" name="TextBox 34"/>
          <p:cNvSpPr txBox="1"/>
          <p:nvPr/>
        </p:nvSpPr>
        <p:spPr>
          <a:xfrm>
            <a:off x="0" y="664820"/>
            <a:ext cx="9144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… Et un enrichissement en isotopes lourds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Par rapport aux chondrites ou vent solaire, les compositions atmosphériques terrestres et martiennes sont appauvries en isotopes légers / enrichies en lourds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Etablissement progressif du fractionnement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Fractionnement (quasi-)uniquement du Xe (10‰/</a:t>
            </a:r>
            <a:r>
              <a:rPr lang="fr-FR" sz="1600" dirty="0" err="1" smtClean="0"/>
              <a:t>uma</a:t>
            </a:r>
            <a:r>
              <a:rPr lang="fr-FR" sz="1600" dirty="0" smtClean="0"/>
              <a:t> Kr*)</a:t>
            </a:r>
            <a:endParaRPr lang="fr-FR" sz="1600" dirty="0"/>
          </a:p>
        </p:txBody>
      </p:sp>
      <p:sp>
        <p:nvSpPr>
          <p:cNvPr id="17" name="ZoneTexte 16"/>
          <p:cNvSpPr txBox="1"/>
          <p:nvPr/>
        </p:nvSpPr>
        <p:spPr>
          <a:xfrm>
            <a:off x="7377797" y="2476921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 smtClean="0"/>
              <a:t>G. </a:t>
            </a:r>
            <a:r>
              <a:rPr lang="fr-FR" sz="1100" dirty="0" err="1" smtClean="0"/>
              <a:t>Avice</a:t>
            </a:r>
            <a:r>
              <a:rPr lang="fr-FR" sz="1100" dirty="0" smtClean="0"/>
              <a:t> et al. , </a:t>
            </a:r>
            <a:r>
              <a:rPr lang="fr-FR" sz="1100" i="1" dirty="0" err="1" smtClean="0"/>
              <a:t>Geochim</a:t>
            </a:r>
            <a:r>
              <a:rPr lang="fr-FR" sz="1100" i="1" dirty="0" smtClean="0"/>
              <a:t>. </a:t>
            </a:r>
            <a:r>
              <a:rPr lang="fr-FR" sz="1100" i="1" dirty="0" err="1" smtClean="0"/>
              <a:t>Cosmochim</a:t>
            </a:r>
            <a:r>
              <a:rPr lang="fr-FR" sz="1100" i="1" dirty="0" smtClean="0"/>
              <a:t>. Acta</a:t>
            </a:r>
            <a:r>
              <a:rPr lang="fr-FR" sz="1100" dirty="0" smtClean="0"/>
              <a:t> </a:t>
            </a:r>
            <a:r>
              <a:rPr lang="fr-FR" sz="1100" b="1" dirty="0" smtClean="0"/>
              <a:t>232</a:t>
            </a:r>
            <a:r>
              <a:rPr lang="fr-FR" sz="1100" dirty="0" smtClean="0"/>
              <a:t> (2018) 82-100</a:t>
            </a:r>
            <a:endParaRPr lang="fr-FR" sz="1100" dirty="0"/>
          </a:p>
        </p:txBody>
      </p:sp>
      <p:sp>
        <p:nvSpPr>
          <p:cNvPr id="18" name="ZoneTexte 17"/>
          <p:cNvSpPr txBox="1"/>
          <p:nvPr/>
        </p:nvSpPr>
        <p:spPr>
          <a:xfrm>
            <a:off x="6876256" y="6007956"/>
            <a:ext cx="2205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* E. </a:t>
            </a:r>
            <a:r>
              <a:rPr lang="fr-FR" sz="1100" dirty="0" err="1" smtClean="0"/>
              <a:t>Hébrard</a:t>
            </a:r>
            <a:r>
              <a:rPr lang="fr-FR" sz="1100" dirty="0" smtClean="0"/>
              <a:t>, B. Marty, </a:t>
            </a:r>
            <a:r>
              <a:rPr lang="fr-FR" sz="1100" i="1" dirty="0" err="1" smtClean="0"/>
              <a:t>Earth</a:t>
            </a:r>
            <a:r>
              <a:rPr lang="fr-FR" sz="1100" i="1" dirty="0" smtClean="0"/>
              <a:t> </a:t>
            </a:r>
            <a:r>
              <a:rPr lang="fr-FR" sz="1100" i="1" dirty="0" err="1" smtClean="0"/>
              <a:t>Planet</a:t>
            </a:r>
            <a:r>
              <a:rPr lang="fr-FR" sz="1100" i="1" dirty="0" smtClean="0"/>
              <a:t>. </a:t>
            </a:r>
            <a:r>
              <a:rPr lang="fr-FR" sz="1100" i="1" dirty="0" err="1" smtClean="0"/>
              <a:t>Sci</a:t>
            </a:r>
            <a:r>
              <a:rPr lang="fr-FR" sz="1100" i="1" dirty="0" smtClean="0"/>
              <a:t>. </a:t>
            </a:r>
            <a:r>
              <a:rPr lang="fr-FR" sz="1100" i="1" dirty="0" err="1" smtClean="0"/>
              <a:t>Lett</a:t>
            </a:r>
            <a:r>
              <a:rPr lang="fr-FR" sz="1100" i="1" dirty="0" smtClean="0"/>
              <a:t>. </a:t>
            </a:r>
            <a:r>
              <a:rPr lang="fr-FR" sz="1100" b="1" dirty="0" smtClean="0"/>
              <a:t>385</a:t>
            </a:r>
            <a:r>
              <a:rPr lang="fr-FR" sz="1100" dirty="0" smtClean="0"/>
              <a:t> (2014) 40-48</a:t>
            </a:r>
            <a:endParaRPr lang="fr-FR" sz="1100" dirty="0"/>
          </a:p>
        </p:txBody>
      </p:sp>
      <p:sp>
        <p:nvSpPr>
          <p:cNvPr id="19" name="ZoneTexte 18"/>
          <p:cNvSpPr txBox="1"/>
          <p:nvPr/>
        </p:nvSpPr>
        <p:spPr>
          <a:xfrm>
            <a:off x="763805" y="3488958"/>
            <a:ext cx="18722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Compilation de données par C. Crépisson, </a:t>
            </a:r>
            <a:r>
              <a:rPr lang="fr-FR" sz="1100" i="1" dirty="0" smtClean="0"/>
              <a:t>Thèse Sorbonne Université</a:t>
            </a:r>
            <a:r>
              <a:rPr lang="fr-FR" sz="1100" dirty="0" smtClean="0"/>
              <a:t>, </a:t>
            </a:r>
            <a:r>
              <a:rPr lang="fr-FR" sz="1100" b="1" dirty="0" smtClean="0"/>
              <a:t>2018</a:t>
            </a:r>
            <a:endParaRPr lang="fr-FR" sz="1100" b="1" dirty="0"/>
          </a:p>
        </p:txBody>
      </p:sp>
      <p:sp>
        <p:nvSpPr>
          <p:cNvPr id="20" name="Rectangle 19"/>
          <p:cNvSpPr/>
          <p:nvPr/>
        </p:nvSpPr>
        <p:spPr>
          <a:xfrm>
            <a:off x="-36512" y="-4043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Chimie du </a:t>
            </a: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Xe dans</a:t>
            </a:r>
            <a:b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 le manteau </a:t>
            </a:r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terrestre 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3017320" y="342162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aseline="30000" dirty="0" smtClean="0"/>
              <a:t>129</a:t>
            </a:r>
            <a:r>
              <a:rPr lang="fr-FR" sz="1000" dirty="0" smtClean="0"/>
              <a:t>I contribution</a:t>
            </a:r>
            <a:endParaRPr lang="fr-FR" sz="1000" dirty="0"/>
          </a:p>
        </p:txBody>
      </p:sp>
      <p:sp>
        <p:nvSpPr>
          <p:cNvPr id="6" name="Ellipse 5"/>
          <p:cNvSpPr/>
          <p:nvPr/>
        </p:nvSpPr>
        <p:spPr>
          <a:xfrm>
            <a:off x="2663789" y="3488958"/>
            <a:ext cx="486593" cy="411462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 rot="16200000">
            <a:off x="4454162" y="2369199"/>
            <a:ext cx="2392452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(‰/</a:t>
            </a:r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normalised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to </a:t>
            </a:r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actual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16412" t="58401" r="27556" b="6849"/>
          <a:stretch/>
        </p:blipFill>
        <p:spPr>
          <a:xfrm>
            <a:off x="5724128" y="1377719"/>
            <a:ext cx="3455941" cy="241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59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21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Réactivité chimique des gaz rares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72008" y="671973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Les gaz rares ont une réactivité chimique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En dépit de leur couche de valence saturée, grâce à la polarisabilité de leur cortège électronique 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Principalement avec les éléments très électronégatifs (F et O)</a:t>
            </a:r>
            <a:endParaRPr lang="fr-FR" sz="1600" dirty="0"/>
          </a:p>
        </p:txBody>
      </p:sp>
      <p:sp>
        <p:nvSpPr>
          <p:cNvPr id="11" name="TextBox 34"/>
          <p:cNvSpPr txBox="1"/>
          <p:nvPr/>
        </p:nvSpPr>
        <p:spPr>
          <a:xfrm>
            <a:off x="73596" y="151324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Leur réactivité augmente le long de leur série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Xe</a:t>
            </a:r>
            <a:r>
              <a:rPr lang="fr-FR" sz="1600" b="1" dirty="0" smtClean="0"/>
              <a:t> </a:t>
            </a:r>
            <a:r>
              <a:rPr lang="fr-FR" sz="1600" dirty="0" smtClean="0"/>
              <a:t>&gt; </a:t>
            </a:r>
            <a:r>
              <a:rPr lang="fr-FR" sz="1600" b="1" dirty="0" smtClean="0">
                <a:solidFill>
                  <a:srgbClr val="C00000"/>
                </a:solidFill>
              </a:rPr>
              <a:t>Kr</a:t>
            </a:r>
            <a:r>
              <a:rPr lang="fr-FR" sz="1600" dirty="0" smtClean="0"/>
              <a:t> &gt; </a:t>
            </a:r>
            <a:r>
              <a:rPr lang="fr-FR" sz="1400" dirty="0" smtClean="0"/>
              <a:t>Ar</a:t>
            </a:r>
            <a:r>
              <a:rPr lang="fr-FR" sz="1600" dirty="0" smtClean="0"/>
              <a:t> &gt; </a:t>
            </a:r>
            <a:r>
              <a:rPr lang="fr-F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</a:t>
            </a:r>
            <a:r>
              <a:rPr lang="fr-FR" sz="1600" dirty="0" smtClean="0"/>
              <a:t> &gt; </a:t>
            </a:r>
            <a:r>
              <a:rPr lang="fr-FR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</a:t>
            </a:r>
            <a:r>
              <a:rPr lang="fr-FR" sz="1600" dirty="0" smtClean="0"/>
              <a:t> </a:t>
            </a:r>
          </a:p>
        </p:txBody>
      </p:sp>
      <p:sp>
        <p:nvSpPr>
          <p:cNvPr id="12" name="TextBox 34"/>
          <p:cNvSpPr txBox="1"/>
          <p:nvPr/>
        </p:nvSpPr>
        <p:spPr>
          <a:xfrm>
            <a:off x="73596" y="2115452"/>
            <a:ext cx="9144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Pour Xe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+100 composés reportés à ce jour, formés et stabilisés à hautes pressions (et températures)…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…certains stables en conditions de pression et température ambiants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Formations d’oxydes à plus basses conditions PT lorsqu’introduit comme élément mineur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Affinité particulière pour la substitution </a:t>
            </a:r>
            <a:r>
              <a:rPr lang="fr-FR" sz="1600" dirty="0" err="1" smtClean="0"/>
              <a:t>Xe</a:t>
            </a:r>
            <a:r>
              <a:rPr lang="fr-FR" sz="1600" baseline="-25000" dirty="0" err="1" smtClean="0"/>
              <a:t>Si</a:t>
            </a:r>
            <a:endParaRPr lang="fr-FR" sz="1600" baseline="-25000" dirty="0" smtClean="0"/>
          </a:p>
        </p:txBody>
      </p:sp>
      <p:grpSp>
        <p:nvGrpSpPr>
          <p:cNvPr id="5" name="Groupe 4"/>
          <p:cNvGrpSpPr/>
          <p:nvPr/>
        </p:nvGrpSpPr>
        <p:grpSpPr>
          <a:xfrm>
            <a:off x="9900592" y="998846"/>
            <a:ext cx="1800200" cy="2139800"/>
            <a:chOff x="5076056" y="3585947"/>
            <a:chExt cx="1800200" cy="2139800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3"/>
            <a:srcRect l="11020" t="57350" r="41730" b="3801"/>
            <a:stretch/>
          </p:blipFill>
          <p:spPr>
            <a:xfrm>
              <a:off x="5076056" y="4060562"/>
              <a:ext cx="1800200" cy="1665185"/>
            </a:xfrm>
            <a:prstGeom prst="rect">
              <a:avLst/>
            </a:prstGeom>
          </p:spPr>
        </p:pic>
        <p:sp>
          <p:nvSpPr>
            <p:cNvPr id="4" name="ZoneTexte 3"/>
            <p:cNvSpPr txBox="1"/>
            <p:nvPr/>
          </p:nvSpPr>
          <p:spPr>
            <a:xfrm>
              <a:off x="5076056" y="3585947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err="1" smtClean="0"/>
                <a:t>Forstérite</a:t>
              </a:r>
              <a:r>
                <a:rPr lang="fr-FR" sz="1400" dirty="0" smtClean="0"/>
                <a:t> </a:t>
              </a:r>
              <a:br>
                <a:rPr lang="fr-FR" sz="1400" dirty="0" smtClean="0"/>
              </a:br>
              <a:r>
                <a:rPr lang="fr-FR" sz="1400" dirty="0" smtClean="0"/>
                <a:t>(olivine magnésienne)</a:t>
              </a:r>
              <a:endParaRPr lang="fr-FR" sz="1400" dirty="0"/>
            </a:p>
          </p:txBody>
        </p:sp>
      </p:grp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3588507"/>
            <a:ext cx="1798476" cy="21520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3622181"/>
            <a:ext cx="3312368" cy="2105278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6" name="Groupe 15"/>
          <p:cNvGrpSpPr/>
          <p:nvPr/>
        </p:nvGrpSpPr>
        <p:grpSpPr>
          <a:xfrm>
            <a:off x="-3038978" y="2977902"/>
            <a:ext cx="1455367" cy="2710386"/>
            <a:chOff x="-5221088" y="2158774"/>
            <a:chExt cx="1455367" cy="2710386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6"/>
            <a:srcRect l="6294" t="67446" r="64929" b="13370"/>
            <a:stretch/>
          </p:blipFill>
          <p:spPr>
            <a:xfrm>
              <a:off x="-5205882" y="2158774"/>
              <a:ext cx="1440161" cy="10801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Image 16"/>
            <p:cNvPicPr>
              <a:picLocks noChangeAspect="1"/>
            </p:cNvPicPr>
            <p:nvPr/>
          </p:nvPicPr>
          <p:blipFill rotWithShape="1">
            <a:blip r:embed="rId6"/>
            <a:srcRect l="50899" t="65092" r="22831" b="9051"/>
            <a:stretch/>
          </p:blipFill>
          <p:spPr>
            <a:xfrm>
              <a:off x="-5221088" y="3257944"/>
              <a:ext cx="1454988" cy="161121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ZoneTexte 19"/>
          <p:cNvSpPr txBox="1"/>
          <p:nvPr/>
        </p:nvSpPr>
        <p:spPr>
          <a:xfrm>
            <a:off x="84624" y="5925180"/>
            <a:ext cx="2205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/>
              <a:t>Cristaux de XeO</a:t>
            </a:r>
            <a:r>
              <a:rPr lang="fr-FR" sz="1100" baseline="-25000" dirty="0" smtClean="0"/>
              <a:t>2 </a:t>
            </a:r>
            <a:r>
              <a:rPr lang="fr-FR" sz="1100" dirty="0" smtClean="0"/>
              <a:t>métastables à 0°C</a:t>
            </a:r>
          </a:p>
          <a:p>
            <a:pPr algn="ctr"/>
            <a:r>
              <a:rPr lang="fr-FR" sz="1100" dirty="0" smtClean="0"/>
              <a:t>D. </a:t>
            </a:r>
            <a:r>
              <a:rPr lang="fr-FR" sz="1100" dirty="0" err="1" smtClean="0"/>
              <a:t>Brock</a:t>
            </a:r>
            <a:r>
              <a:rPr lang="fr-FR" sz="1100" dirty="0" smtClean="0"/>
              <a:t>, G. </a:t>
            </a:r>
            <a:r>
              <a:rPr lang="fr-FR" sz="1100" dirty="0" err="1" smtClean="0"/>
              <a:t>Schrobilgen</a:t>
            </a:r>
            <a:r>
              <a:rPr lang="fr-FR" sz="1100" dirty="0" smtClean="0"/>
              <a:t>, </a:t>
            </a:r>
            <a:r>
              <a:rPr lang="fr-FR" sz="1100" i="1" dirty="0" smtClean="0"/>
              <a:t>J. Am. </a:t>
            </a:r>
            <a:r>
              <a:rPr lang="fr-FR" sz="1100" i="1" dirty="0" err="1" smtClean="0"/>
              <a:t>Chem</a:t>
            </a:r>
            <a:r>
              <a:rPr lang="fr-FR" sz="1100" i="1" dirty="0" smtClean="0"/>
              <a:t>. Soc. </a:t>
            </a:r>
            <a:r>
              <a:rPr lang="fr-FR" sz="1100" b="1" dirty="0" smtClean="0"/>
              <a:t>133</a:t>
            </a:r>
            <a:r>
              <a:rPr lang="fr-FR" sz="1100" dirty="0" smtClean="0"/>
              <a:t> (2011) 6265-6269</a:t>
            </a:r>
            <a:endParaRPr lang="fr-FR" sz="1100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409" y="3588507"/>
            <a:ext cx="1268616" cy="23567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ZoneTexte 25"/>
          <p:cNvSpPr txBox="1"/>
          <p:nvPr/>
        </p:nvSpPr>
        <p:spPr>
          <a:xfrm>
            <a:off x="2627784" y="5709156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/>
              <a:t>Sanidine ferrique dopée en </a:t>
            </a:r>
            <a:r>
              <a:rPr lang="fr-FR" sz="1100" dirty="0" err="1" smtClean="0"/>
              <a:t>Xe+Kr</a:t>
            </a:r>
            <a:endParaRPr lang="fr-FR" sz="1100" dirty="0" smtClean="0"/>
          </a:p>
          <a:p>
            <a:pPr algn="ctr"/>
            <a:r>
              <a:rPr lang="fr-FR" sz="1100" dirty="0" smtClean="0"/>
              <a:t>Image en mode e</a:t>
            </a:r>
            <a:r>
              <a:rPr lang="fr-FR" sz="1100" baseline="30000" dirty="0" smtClean="0"/>
              <a:t>- </a:t>
            </a:r>
            <a:r>
              <a:rPr lang="fr-FR" sz="1100" dirty="0" smtClean="0"/>
              <a:t>rétrodiffusés : les phases claires (donc plus denses) contiennent ~1,5%m de Xe. Les points blancs sont des bulles de </a:t>
            </a:r>
            <a:r>
              <a:rPr lang="fr-FR" sz="1100" dirty="0" err="1" smtClean="0"/>
              <a:t>Xe+Kr</a:t>
            </a:r>
            <a:r>
              <a:rPr lang="fr-FR" sz="1100" dirty="0" smtClean="0"/>
              <a:t>.</a:t>
            </a:r>
            <a:endParaRPr lang="fr-FR" sz="1100" dirty="0"/>
          </a:p>
        </p:txBody>
      </p:sp>
      <p:sp>
        <p:nvSpPr>
          <p:cNvPr id="27" name="ZoneTexte 26"/>
          <p:cNvSpPr txBox="1"/>
          <p:nvPr/>
        </p:nvSpPr>
        <p:spPr>
          <a:xfrm>
            <a:off x="3725906" y="4958018"/>
            <a:ext cx="1116123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dirty="0" smtClean="0"/>
              <a:t>~1,5%m Xe</a:t>
            </a:r>
            <a:endParaRPr lang="fr-FR" u="none" dirty="0"/>
          </a:p>
        </p:txBody>
      </p:sp>
      <p:cxnSp>
        <p:nvCxnSpPr>
          <p:cNvPr id="28" name="Connecteur droit avec flèche 27"/>
          <p:cNvCxnSpPr/>
          <p:nvPr/>
        </p:nvCxnSpPr>
        <p:spPr>
          <a:xfrm flipV="1">
            <a:off x="4842029" y="4215775"/>
            <a:ext cx="522059" cy="742244"/>
          </a:xfrm>
          <a:prstGeom prst="straightConnector1">
            <a:avLst/>
          </a:prstGeom>
          <a:ln w="28575">
            <a:solidFill>
              <a:srgbClr val="01AF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/>
          <p:nvPr/>
        </p:nvCxnSpPr>
        <p:spPr>
          <a:xfrm flipH="1" flipV="1">
            <a:off x="3149843" y="4365105"/>
            <a:ext cx="576063" cy="572502"/>
          </a:xfrm>
          <a:prstGeom prst="straightConnector1">
            <a:avLst/>
          </a:prstGeom>
          <a:ln w="28575">
            <a:solidFill>
              <a:srgbClr val="01AF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6277704" y="5740582"/>
            <a:ext cx="2925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smtClean="0"/>
              <a:t>Incorporation structurale de Xe dans une olivine. Synthèse et détermination structurale issue de C. Crépisson et al. </a:t>
            </a:r>
            <a:r>
              <a:rPr lang="fr-FR" sz="1100" i="1" dirty="0" err="1" smtClean="0"/>
              <a:t>Geochim</a:t>
            </a:r>
            <a:r>
              <a:rPr lang="fr-FR" sz="1100" i="1" dirty="0" smtClean="0"/>
              <a:t>. </a:t>
            </a:r>
            <a:r>
              <a:rPr lang="fr-FR" sz="1100" i="1" dirty="0" err="1" smtClean="0"/>
              <a:t>Cosmochim</a:t>
            </a:r>
            <a:r>
              <a:rPr lang="fr-FR" sz="1100" i="1" dirty="0" smtClean="0"/>
              <a:t>. Acta</a:t>
            </a:r>
            <a:r>
              <a:rPr lang="fr-FR" sz="1100" dirty="0" smtClean="0"/>
              <a:t> </a:t>
            </a:r>
            <a:r>
              <a:rPr lang="fr-FR" sz="1100" b="1" dirty="0" smtClean="0"/>
              <a:t>222</a:t>
            </a:r>
            <a:r>
              <a:rPr lang="fr-FR" sz="1100" dirty="0" smtClean="0"/>
              <a:t> (2018) 146-155</a:t>
            </a:r>
            <a:endParaRPr lang="fr-FR" sz="1100" dirty="0"/>
          </a:p>
        </p:txBody>
      </p:sp>
      <p:sp>
        <p:nvSpPr>
          <p:cNvPr id="29" name="Rectangle 28"/>
          <p:cNvSpPr/>
          <p:nvPr/>
        </p:nvSpPr>
        <p:spPr>
          <a:xfrm>
            <a:off x="-36512" y="-4043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Chimie du </a:t>
            </a: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Xe dans</a:t>
            </a:r>
            <a:b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 le manteau </a:t>
            </a:r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terrestre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351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 animBg="1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22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Nos hypothèses de travail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-32238" y="764704"/>
            <a:ext cx="92847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 Xe manquant est piégé dans la lithosphère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(croute terrestre + manteau supérieur)</a:t>
            </a:r>
            <a:endParaRPr lang="fr-FR" sz="800" i="1" baseline="-25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Solubilité de Xe dans l’olivine (</a:t>
            </a:r>
            <a:r>
              <a:rPr lang="fr-FR" sz="1600" dirty="0" err="1" smtClean="0"/>
              <a:t>Mg,Fe</a:t>
            </a:r>
            <a:r>
              <a:rPr lang="fr-FR" sz="1600" dirty="0" smtClean="0"/>
              <a:t>)</a:t>
            </a:r>
            <a:r>
              <a:rPr lang="fr-FR" sz="1600" baseline="-25000" dirty="0" smtClean="0"/>
              <a:t>2</a:t>
            </a:r>
            <a:r>
              <a:rPr lang="fr-FR" sz="1600" dirty="0" smtClean="0"/>
              <a:t>SiO</a:t>
            </a:r>
            <a:r>
              <a:rPr lang="fr-FR" sz="1600" baseline="-25000" dirty="0" smtClean="0"/>
              <a:t>4</a:t>
            </a:r>
            <a:r>
              <a:rPr lang="fr-FR" sz="1600" dirty="0" smtClean="0"/>
              <a:t> : 0,4%*... 0,012 </a:t>
            </a:r>
            <a:r>
              <a:rPr lang="fr-FR" sz="1600" dirty="0" err="1" smtClean="0"/>
              <a:t>ppb</a:t>
            </a:r>
            <a:r>
              <a:rPr lang="fr-FR" sz="1600" dirty="0" smtClean="0"/>
              <a:t> suffirait à contenir tout le Xe manquant</a:t>
            </a:r>
          </a:p>
        </p:txBody>
      </p:sp>
      <p:sp>
        <p:nvSpPr>
          <p:cNvPr id="4" name="Rectangle 3"/>
          <p:cNvSpPr/>
          <p:nvPr/>
        </p:nvSpPr>
        <p:spPr>
          <a:xfrm>
            <a:off x="-108520" y="624326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200" dirty="0" smtClean="0"/>
              <a:t>*C</a:t>
            </a:r>
            <a:r>
              <a:rPr lang="fr-FR" sz="1200" dirty="0"/>
              <a:t>. Crépisson et al. </a:t>
            </a:r>
            <a:r>
              <a:rPr lang="fr-FR" sz="1200" i="1" dirty="0" err="1"/>
              <a:t>Geochim</a:t>
            </a:r>
            <a:r>
              <a:rPr lang="fr-FR" sz="1200" i="1" dirty="0"/>
              <a:t>. </a:t>
            </a:r>
            <a:r>
              <a:rPr lang="fr-FR" sz="1200" i="1" dirty="0" err="1"/>
              <a:t>Cosmochim</a:t>
            </a:r>
            <a:r>
              <a:rPr lang="fr-FR" sz="1200" i="1" dirty="0"/>
              <a:t>. Acta</a:t>
            </a:r>
            <a:r>
              <a:rPr lang="fr-FR" sz="1200" dirty="0"/>
              <a:t> </a:t>
            </a:r>
            <a:r>
              <a:rPr lang="fr-FR" sz="1200" b="1" dirty="0"/>
              <a:t>222</a:t>
            </a:r>
            <a:r>
              <a:rPr lang="fr-FR" sz="1200" dirty="0"/>
              <a:t> (2018) 146-155</a:t>
            </a:r>
          </a:p>
        </p:txBody>
      </p:sp>
      <p:sp>
        <p:nvSpPr>
          <p:cNvPr id="17" name="TextBox 34"/>
          <p:cNvSpPr txBox="1"/>
          <p:nvPr/>
        </p:nvSpPr>
        <p:spPr>
          <a:xfrm>
            <a:off x="-36512" y="1556792"/>
            <a:ext cx="92847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 piégeage lithosphérique est (indirectement?) responsable du fractionnement isotopique</a:t>
            </a:r>
            <a:endParaRPr lang="fr-FR" sz="800" i="1" baseline="-25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Meilleure diffusion des isotopes légers? 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Les isotopes </a:t>
            </a:r>
            <a:r>
              <a:rPr lang="fr-FR" sz="1600" u="sng" dirty="0" smtClean="0"/>
              <a:t>légers</a:t>
            </a:r>
            <a:r>
              <a:rPr lang="fr-FR" sz="1600" dirty="0" smtClean="0"/>
              <a:t> réagissent </a:t>
            </a:r>
            <a:r>
              <a:rPr lang="fr-FR" sz="1600" dirty="0" smtClean="0"/>
              <a:t>mieux </a:t>
            </a:r>
            <a:r>
              <a:rPr lang="fr-FR" sz="1600" dirty="0" smtClean="0"/>
              <a:t>avec </a:t>
            </a:r>
            <a:r>
              <a:rPr lang="fr-FR" sz="1600" dirty="0">
                <a:sym typeface="Wingdings" panose="05000000000000000000" pitchFamily="2" charset="2"/>
              </a:rPr>
              <a:t>les minéraux lithosphériques</a:t>
            </a:r>
            <a:r>
              <a:rPr lang="fr-FR" sz="1600" dirty="0" smtClean="0">
                <a:sym typeface="Wingdings" panose="05000000000000000000" pitchFamily="2" charset="2"/>
              </a:rPr>
              <a:t>?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Les isotopes </a:t>
            </a:r>
            <a:r>
              <a:rPr lang="fr-FR" sz="1600" u="sng" dirty="0" smtClean="0">
                <a:sym typeface="Wingdings" panose="05000000000000000000" pitchFamily="2" charset="2"/>
              </a:rPr>
              <a:t>lourds</a:t>
            </a:r>
            <a:r>
              <a:rPr lang="fr-FR" sz="1600" dirty="0" smtClean="0">
                <a:sym typeface="Wingdings" panose="05000000000000000000" pitchFamily="2" charset="2"/>
              </a:rPr>
              <a:t> réagissent </a:t>
            </a:r>
            <a:r>
              <a:rPr lang="fr-FR" sz="1600" dirty="0" smtClean="0">
                <a:sym typeface="Wingdings" panose="05000000000000000000" pitchFamily="2" charset="2"/>
              </a:rPr>
              <a:t>mieux </a:t>
            </a:r>
            <a:r>
              <a:rPr lang="fr-FR" sz="1600" dirty="0" smtClean="0">
                <a:sym typeface="Wingdings" panose="05000000000000000000" pitchFamily="2" charset="2"/>
              </a:rPr>
              <a:t>avec les minéraux lithosphériques?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Piégeage de Xe enrichi en lourd lors de l’</a:t>
            </a:r>
            <a:r>
              <a:rPr lang="fr-F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hadéen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…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…En 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parallèle ou en suivant, échappement des gaz rares atmosphériques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A la suite, pendant l’archéen principalement, relâchement partiel du Xe piégé (tend à enrichir en Xe lourds l’atmosphère)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Phénomène plus important que 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les nouveaux piégeages 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de 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Xe (qui tend 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à appauvrir en Xe lourds l’atmosphère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)</a:t>
            </a:r>
            <a:endParaRPr lang="fr-FR" sz="13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9468544" y="1556792"/>
            <a:ext cx="92847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0B050"/>
                </a:solidFill>
              </a:rPr>
              <a:t>Investigations par reproduction des conditions du manteau</a:t>
            </a:r>
            <a:endParaRPr lang="fr-FR" sz="800" i="1" baseline="-25000" dirty="0" smtClean="0">
              <a:solidFill>
                <a:srgbClr val="00B050"/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Les isotopes légers diffusent mieux vers la lithosphère? 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Les isotopes légers réagissent plus avec </a:t>
            </a:r>
            <a:r>
              <a:rPr lang="fr-FR" sz="1600" dirty="0">
                <a:sym typeface="Wingdings" panose="05000000000000000000" pitchFamily="2" charset="2"/>
              </a:rPr>
              <a:t>les minéraux lithosphériques</a:t>
            </a:r>
            <a:r>
              <a:rPr lang="fr-FR" sz="1600" dirty="0" smtClean="0">
                <a:sym typeface="Wingdings" panose="05000000000000000000" pitchFamily="2" charset="2"/>
              </a:rPr>
              <a:t>?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Les isotopes lourds réagissent plus avec les minéraux lithosphériques?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Piégeage de Xe enrichi en lourd lors de l’</a:t>
            </a:r>
            <a:r>
              <a:rPr lang="fr-F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hadéen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…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En parallèle ou en suivant, échappement des gaz rares atmosphériques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A la suite, pendant l’archéen principalement, relâchement partiel du Xe piégé (tend à enrichir en Xe lourds l’atmosphère)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Phénomène plus important que le piégeage de nouveaux Xe (tend à appauvrir en Xe lourds l’atmosphère).</a:t>
            </a:r>
            <a:endParaRPr lang="fr-FR" sz="13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36512" y="-4043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Chimie du </a:t>
            </a: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Xe dans</a:t>
            </a:r>
            <a:b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 le manteau </a:t>
            </a:r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terrestre 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 rot="16200000">
            <a:off x="3972804" y="5014642"/>
            <a:ext cx="2392452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(‰/</a:t>
            </a:r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normalised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to </a:t>
            </a:r>
            <a:r>
              <a:rPr lang="fr-FR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actual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fr-FR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3"/>
          <a:srcRect l="16412" t="58401" r="27556" b="6849"/>
          <a:stretch/>
        </p:blipFill>
        <p:spPr>
          <a:xfrm>
            <a:off x="5220072" y="4047716"/>
            <a:ext cx="3384376" cy="2361388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6681488" y="5301208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 smtClean="0"/>
              <a:t>G. </a:t>
            </a:r>
            <a:r>
              <a:rPr lang="fr-FR" sz="1100" dirty="0" err="1" smtClean="0"/>
              <a:t>Avice</a:t>
            </a:r>
            <a:r>
              <a:rPr lang="fr-FR" sz="1100" dirty="0" smtClean="0"/>
              <a:t> et al. , </a:t>
            </a:r>
            <a:r>
              <a:rPr lang="fr-FR" sz="1100" i="1" dirty="0" err="1" smtClean="0"/>
              <a:t>Geochim</a:t>
            </a:r>
            <a:r>
              <a:rPr lang="fr-FR" sz="1100" i="1" dirty="0" smtClean="0"/>
              <a:t>. </a:t>
            </a:r>
            <a:r>
              <a:rPr lang="fr-FR" sz="1100" i="1" dirty="0" err="1" smtClean="0"/>
              <a:t>Cosmochim</a:t>
            </a:r>
            <a:r>
              <a:rPr lang="fr-FR" sz="1100" i="1" dirty="0" smtClean="0"/>
              <a:t>. Acta</a:t>
            </a:r>
            <a:r>
              <a:rPr lang="fr-FR" sz="1100" dirty="0" smtClean="0"/>
              <a:t> </a:t>
            </a:r>
            <a:r>
              <a:rPr lang="fr-FR" sz="1100" b="1" dirty="0" smtClean="0"/>
              <a:t>232</a:t>
            </a:r>
            <a:r>
              <a:rPr lang="fr-FR" sz="1100" dirty="0" smtClean="0"/>
              <a:t> (2018) 82-100</a:t>
            </a:r>
            <a:endParaRPr lang="fr-FR" sz="1100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10744"/>
            <a:ext cx="4125712" cy="237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23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Démarche expérimentale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48664" y="472514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200" dirty="0" smtClean="0"/>
              <a:t>*C</a:t>
            </a:r>
            <a:r>
              <a:rPr lang="fr-FR" sz="1200" dirty="0"/>
              <a:t>. Crépisson et al. </a:t>
            </a:r>
            <a:r>
              <a:rPr lang="fr-FR" sz="1200" i="1" dirty="0" err="1"/>
              <a:t>Geochim</a:t>
            </a:r>
            <a:r>
              <a:rPr lang="fr-FR" sz="1200" i="1" dirty="0"/>
              <a:t>. </a:t>
            </a:r>
            <a:r>
              <a:rPr lang="fr-FR" sz="1200" i="1" dirty="0" err="1"/>
              <a:t>Cosmochim</a:t>
            </a:r>
            <a:r>
              <a:rPr lang="fr-FR" sz="1200" i="1" dirty="0"/>
              <a:t>. Acta</a:t>
            </a:r>
            <a:r>
              <a:rPr lang="fr-FR" sz="1200" dirty="0"/>
              <a:t> </a:t>
            </a:r>
            <a:r>
              <a:rPr lang="fr-FR" sz="1200" b="1" dirty="0"/>
              <a:t>222</a:t>
            </a:r>
            <a:r>
              <a:rPr lang="fr-FR" sz="1200" dirty="0"/>
              <a:t> (2018) 146-155</a:t>
            </a:r>
          </a:p>
        </p:txBody>
      </p:sp>
      <p:sp>
        <p:nvSpPr>
          <p:cNvPr id="17" name="TextBox 34"/>
          <p:cNvSpPr txBox="1"/>
          <p:nvPr/>
        </p:nvSpPr>
        <p:spPr>
          <a:xfrm>
            <a:off x="9374551" y="1124744"/>
            <a:ext cx="92675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 piégeage lithosphérique est (indirectement?) responsable du fractionnement isotopique</a:t>
            </a:r>
            <a:endParaRPr lang="fr-FR" sz="800" i="1" baseline="-25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Les isotopes légers diffusent mieux vers la lithosphère? 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Les isotopes légers réagissent plus avec </a:t>
            </a:r>
            <a:r>
              <a:rPr lang="fr-FR" sz="1600" dirty="0">
                <a:sym typeface="Wingdings" panose="05000000000000000000" pitchFamily="2" charset="2"/>
              </a:rPr>
              <a:t>les minéraux lithosphériques</a:t>
            </a:r>
            <a:r>
              <a:rPr lang="fr-FR" sz="1600" dirty="0" smtClean="0">
                <a:sym typeface="Wingdings" panose="05000000000000000000" pitchFamily="2" charset="2"/>
              </a:rPr>
              <a:t>? 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Les isotopes lourds réagissent plus avec les minéraux lithosphériques?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Piégeage de Xe enrichi en lourd lors de l’</a:t>
            </a:r>
            <a:r>
              <a:rPr lang="fr-F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hadéen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…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En parallèle ou en suivant, échappement des gaz rares atmosphériques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A la suite, pendant l’archéen principalement, relâchement partiel du Xe piégé (tend à enrichir en Xe lourds l’atmosphère)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Phénomène plus important que le piégeage de nouveaux Xe (tend à appauvrir en Xe lourds l’atmosphère).</a:t>
            </a:r>
            <a:endParaRPr lang="fr-FR" sz="13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1629" y="606706"/>
            <a:ext cx="9080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0B050"/>
                </a:solidFill>
              </a:rPr>
              <a:t>Investigations par reproduction des conditions du manteau</a:t>
            </a:r>
            <a:endParaRPr lang="fr-FR" sz="800" i="1" baseline="-25000" dirty="0" smtClean="0">
              <a:solidFill>
                <a:srgbClr val="00B050"/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Synthèses sous hautes PT avec des minéraux lithosphériques </a:t>
            </a:r>
            <a:r>
              <a:rPr lang="fr-FR" sz="1600" i="1" dirty="0" smtClean="0"/>
              <a:t>(@IMPMC)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Pressions (totale, de Xe, de Kr, de O</a:t>
            </a:r>
            <a:r>
              <a:rPr lang="fr-FR" sz="1300" baseline="-25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2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…) 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Traitement thermique (</a:t>
            </a:r>
            <a:r>
              <a:rPr lang="fr-F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T°</a:t>
            </a:r>
            <a:r>
              <a:rPr lang="fr-FR" sz="1300" baseline="-25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max</a:t>
            </a: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, durée, vitesse trempe)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Composition minerai</a:t>
            </a: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etc.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Caractérisations microstructurales et structurales </a:t>
            </a:r>
            <a:r>
              <a:rPr lang="fr-FR" sz="1600" i="1" dirty="0"/>
              <a:t>(@IMPMC)</a:t>
            </a:r>
            <a:endParaRPr lang="fr-FR" sz="1600" dirty="0" smtClean="0"/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MEB-EDS</a:t>
            </a:r>
            <a:endParaRPr lang="fr-FR" sz="1300" dirty="0">
              <a:solidFill>
                <a:schemeClr val="tx1">
                  <a:lumMod val="65000"/>
                  <a:lumOff val="35000"/>
                </a:schemeClr>
              </a:solidFill>
              <a:sym typeface="Wingdings" panose="05000000000000000000" pitchFamily="2" charset="2"/>
            </a:endParaRPr>
          </a:p>
          <a:p>
            <a:pPr marL="896938" lvl="2" indent="-166688">
              <a:buFont typeface="Wingdings" panose="05000000000000000000" pitchFamily="2" charset="2"/>
              <a:buChar char="Ø"/>
            </a:pPr>
            <a:r>
              <a:rPr lang="fr-F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DRX, XAS (+DFT)</a:t>
            </a:r>
            <a:endParaRPr lang="fr-FR" sz="1600" dirty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Mesures précises des rapports isotopiques par spectrométrie de masse</a:t>
            </a:r>
            <a:r>
              <a:rPr lang="fr-FR" sz="1600" i="1" dirty="0"/>
              <a:t> </a:t>
            </a:r>
            <a:r>
              <a:rPr lang="fr-FR" sz="1600" i="1" dirty="0" smtClean="0"/>
              <a:t>(@CENBG)</a:t>
            </a:r>
            <a:endParaRPr lang="fr-FR" sz="1600" dirty="0">
              <a:sym typeface="Wingdings" panose="05000000000000000000" pitchFamily="2" charset="2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2430" t="59450" r="66554" b="10100"/>
          <a:stretch/>
        </p:blipFill>
        <p:spPr>
          <a:xfrm>
            <a:off x="179513" y="3525402"/>
            <a:ext cx="2520544" cy="27839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ZoneTexte 15"/>
          <p:cNvSpPr txBox="1"/>
          <p:nvPr/>
        </p:nvSpPr>
        <p:spPr>
          <a:xfrm>
            <a:off x="336981" y="3040271"/>
            <a:ext cx="2205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Presse piston-cylindre</a:t>
            </a:r>
            <a:br>
              <a:rPr lang="fr-FR" sz="1400" dirty="0" smtClean="0"/>
            </a:br>
            <a:r>
              <a:rPr lang="fr-FR" sz="1400" dirty="0" smtClean="0"/>
              <a:t>0,5-4 </a:t>
            </a:r>
            <a:r>
              <a:rPr lang="fr-FR" sz="1400" dirty="0" err="1" smtClean="0"/>
              <a:t>Gpa</a:t>
            </a:r>
            <a:r>
              <a:rPr lang="fr-FR" sz="1400" dirty="0" smtClean="0"/>
              <a:t> – 1100-1400°C)</a:t>
            </a:r>
            <a:endParaRPr lang="fr-FR" sz="1400" dirty="0"/>
          </a:p>
        </p:txBody>
      </p:sp>
      <p:sp>
        <p:nvSpPr>
          <p:cNvPr id="21" name="TextBox 34"/>
          <p:cNvSpPr txBox="1"/>
          <p:nvPr/>
        </p:nvSpPr>
        <p:spPr>
          <a:xfrm>
            <a:off x="2835276" y="3011250"/>
            <a:ext cx="63087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« Historique » de ce projet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Fin 2017 : candidature à l’AAP MITI « Défi-ISOTOP » </a:t>
            </a:r>
            <a:r>
              <a:rPr lang="fr-FR" sz="1600" dirty="0" smtClean="0">
                <a:sym typeface="Wingdings" panose="05000000000000000000" pitchFamily="2" charset="2"/>
              </a:rPr>
              <a:t></a:t>
            </a:r>
            <a:r>
              <a:rPr lang="fr-FR" sz="1600" dirty="0" smtClean="0"/>
              <a:t> </a:t>
            </a:r>
            <a:r>
              <a:rPr lang="fr-FR" sz="1600" dirty="0" smtClean="0">
                <a:sym typeface="Wingdings" panose="05000000000000000000" pitchFamily="2" charset="2"/>
              </a:rPr>
              <a:t>2018-2019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Début 2019 : candidature à l’AAP PRIME80  2019-2022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Octobre 2019 : début de la thèse de I. </a:t>
            </a:r>
            <a:r>
              <a:rPr lang="fr-FR" sz="1600" dirty="0" err="1" smtClean="0">
                <a:sym typeface="Wingdings" panose="05000000000000000000" pitchFamily="2" charset="2"/>
              </a:rPr>
              <a:t>Rezplinski</a:t>
            </a:r>
            <a:r>
              <a:rPr lang="fr-FR" sz="1600" dirty="0" smtClean="0">
                <a:sym typeface="Wingdings" panose="05000000000000000000" pitchFamily="2" charset="2"/>
              </a:rPr>
              <a:t> (PRIME80)</a:t>
            </a:r>
            <a:endParaRPr lang="fr-FR" sz="1600" dirty="0" smtClean="0"/>
          </a:p>
        </p:txBody>
      </p:sp>
      <p:sp>
        <p:nvSpPr>
          <p:cNvPr id="22" name="Text Box 76"/>
          <p:cNvSpPr txBox="1">
            <a:spLocks noChangeArrowheads="1"/>
          </p:cNvSpPr>
          <p:nvPr/>
        </p:nvSpPr>
        <p:spPr bwMode="auto">
          <a:xfrm>
            <a:off x="3934301" y="4463030"/>
            <a:ext cx="4110674" cy="83099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dirty="0" smtClean="0"/>
              <a:t>A poursuivre au minimum quelques années pour infirmer/confirmer les hypothèses</a:t>
            </a:r>
          </a:p>
          <a:p>
            <a:r>
              <a:rPr lang="fr-FR" u="none" dirty="0" smtClean="0">
                <a:solidFill>
                  <a:schemeClr val="accent6">
                    <a:lumMod val="75000"/>
                  </a:schemeClr>
                </a:solidFill>
              </a:rPr>
              <a:t>A étendre?</a:t>
            </a:r>
          </a:p>
        </p:txBody>
      </p:sp>
      <p:cxnSp>
        <p:nvCxnSpPr>
          <p:cNvPr id="5" name="Connecteur droit avec flèche 4"/>
          <p:cNvCxnSpPr>
            <a:stCxn id="22" idx="2"/>
            <a:endCxn id="23" idx="0"/>
          </p:cNvCxnSpPr>
          <p:nvPr/>
        </p:nvCxnSpPr>
        <p:spPr>
          <a:xfrm>
            <a:off x="5989638" y="5294027"/>
            <a:ext cx="0" cy="85153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5319044" y="6145559"/>
            <a:ext cx="1341188" cy="30777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400" dirty="0" smtClean="0"/>
              <a:t>Cas de Mars?</a:t>
            </a:r>
            <a:endParaRPr lang="fr-FR" sz="1400" b="0" dirty="0"/>
          </a:p>
        </p:txBody>
      </p:sp>
      <p:cxnSp>
        <p:nvCxnSpPr>
          <p:cNvPr id="24" name="Connecteur droit avec flèche 23"/>
          <p:cNvCxnSpPr>
            <a:stCxn id="21" idx="2"/>
            <a:endCxn id="22" idx="0"/>
          </p:cNvCxnSpPr>
          <p:nvPr/>
        </p:nvCxnSpPr>
        <p:spPr>
          <a:xfrm>
            <a:off x="5989638" y="4119246"/>
            <a:ext cx="0" cy="343784"/>
          </a:xfrm>
          <a:prstGeom prst="straightConnector1">
            <a:avLst/>
          </a:prstGeom>
          <a:ln w="38100">
            <a:solidFill>
              <a:srgbClr val="01AF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>
            <a:stCxn id="40" idx="3"/>
            <a:endCxn id="41" idx="1"/>
          </p:cNvCxnSpPr>
          <p:nvPr/>
        </p:nvCxnSpPr>
        <p:spPr>
          <a:xfrm>
            <a:off x="5254850" y="5674497"/>
            <a:ext cx="1497684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/>
          <p:cNvSpPr txBox="1"/>
          <p:nvPr/>
        </p:nvSpPr>
        <p:spPr>
          <a:xfrm>
            <a:off x="3462952" y="5412887"/>
            <a:ext cx="1791898" cy="52322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400" dirty="0" smtClean="0"/>
              <a:t>Echantillons naturels « non-détériorés »?</a:t>
            </a:r>
            <a:endParaRPr lang="fr-FR" sz="1400" b="0" dirty="0"/>
          </a:p>
        </p:txBody>
      </p:sp>
      <p:sp>
        <p:nvSpPr>
          <p:cNvPr id="41" name="ZoneTexte 40"/>
          <p:cNvSpPr txBox="1"/>
          <p:nvPr/>
        </p:nvSpPr>
        <p:spPr>
          <a:xfrm>
            <a:off x="6752534" y="5412887"/>
            <a:ext cx="1980876" cy="52322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400" dirty="0" smtClean="0"/>
              <a:t>Etude du « recyclage » du Xe?</a:t>
            </a:r>
            <a:endParaRPr lang="fr-FR" sz="1400" b="0" dirty="0"/>
          </a:p>
        </p:txBody>
      </p:sp>
    </p:spTree>
    <p:extLst>
      <p:ext uri="{BB962C8B-B14F-4D97-AF65-F5344CB8AC3E}">
        <p14:creationId xmlns:p14="http://schemas.microsoft.com/office/powerpoint/2010/main" val="210794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066" y="2615975"/>
            <a:ext cx="4114406" cy="334235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77097"/>
            <a:ext cx="4158087" cy="338437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24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Quelques résultats préliminaires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-42321" y="606706"/>
            <a:ext cx="89994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</a:rPr>
              <a:t>Le piégeage lithosphérique est (indirectement?) responsable du fractionnement isotopique</a:t>
            </a:r>
            <a:endParaRPr lang="fr-FR" sz="700" i="1" baseline="-25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400" dirty="0" smtClean="0"/>
              <a:t>Les isotopes légers diffusent mieux vers la lithosphère? Ou les conditions choisies ne sont pas favorables.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 fractionnement attendu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endParaRPr lang="fr-FR" sz="3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400" dirty="0" smtClean="0"/>
              <a:t>Les isotopes légers réagissent </a:t>
            </a:r>
            <a:r>
              <a:rPr lang="fr-FR" sz="1400" dirty="0" smtClean="0"/>
              <a:t>mieux avec </a:t>
            </a:r>
            <a:r>
              <a:rPr lang="fr-FR" sz="1400" dirty="0">
                <a:sym typeface="Wingdings" panose="05000000000000000000" pitchFamily="2" charset="2"/>
              </a:rPr>
              <a:t>les minéraux lithosphériques</a:t>
            </a:r>
            <a:r>
              <a:rPr lang="fr-FR" sz="1400" dirty="0" smtClean="0">
                <a:sym typeface="Wingdings" panose="05000000000000000000" pitchFamily="2" charset="2"/>
              </a:rPr>
              <a:t>? 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Fractionnement négatif attendu (enrichissement en Xe légers)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endParaRPr lang="fr-FR" sz="3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400" dirty="0" smtClean="0">
                <a:sym typeface="Wingdings" panose="05000000000000000000" pitchFamily="2" charset="2"/>
              </a:rPr>
              <a:t>Les isotopes lourds réagissent </a:t>
            </a:r>
            <a:r>
              <a:rPr lang="fr-FR" sz="1400" dirty="0" smtClean="0">
                <a:sym typeface="Wingdings" panose="05000000000000000000" pitchFamily="2" charset="2"/>
              </a:rPr>
              <a:t>mieux</a:t>
            </a:r>
            <a:r>
              <a:rPr lang="fr-FR" sz="1400" dirty="0" smtClean="0">
                <a:sym typeface="Wingdings" panose="05000000000000000000" pitchFamily="2" charset="2"/>
              </a:rPr>
              <a:t> </a:t>
            </a:r>
            <a:r>
              <a:rPr lang="fr-FR" sz="1400" dirty="0" smtClean="0">
                <a:sym typeface="Wingdings" panose="05000000000000000000" pitchFamily="2" charset="2"/>
              </a:rPr>
              <a:t>avec les minéraux lithosphériques?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Fractionnement </a:t>
            </a:r>
            <a:r>
              <a:rPr lang="fr-FR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positif </a:t>
            </a:r>
            <a:r>
              <a:rPr lang="fr-FR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attendu (enrichissement en Xe </a:t>
            </a:r>
            <a:r>
              <a:rPr lang="fr-FR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lourds)</a:t>
            </a:r>
            <a:endParaRPr lang="fr-FR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400" dirty="0" smtClean="0">
              <a:sym typeface="Wingdings" panose="05000000000000000000" pitchFamily="2" charset="2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159364" y="4509120"/>
            <a:ext cx="1440160" cy="73866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sz="1400" dirty="0"/>
              <a:t>Fractionnement moyen </a:t>
            </a:r>
            <a:r>
              <a:rPr lang="fr-FR" sz="1400" dirty="0" smtClean="0"/>
              <a:t>: </a:t>
            </a:r>
          </a:p>
          <a:p>
            <a:r>
              <a:rPr lang="fr-FR" sz="1400" u="none" dirty="0" smtClean="0"/>
              <a:t>2,4 ± 0,4 ‰/</a:t>
            </a:r>
            <a:r>
              <a:rPr lang="fr-FR" sz="1400" u="none" dirty="0" err="1"/>
              <a:t>uma</a:t>
            </a:r>
            <a:endParaRPr lang="fr-FR" sz="1400" u="none" dirty="0"/>
          </a:p>
        </p:txBody>
      </p:sp>
      <p:sp>
        <p:nvSpPr>
          <p:cNvPr id="26" name="ZoneTexte 25"/>
          <p:cNvSpPr txBox="1"/>
          <p:nvPr/>
        </p:nvSpPr>
        <p:spPr>
          <a:xfrm>
            <a:off x="2608339" y="4583611"/>
            <a:ext cx="1440160" cy="73866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sz="1400" u="none" dirty="0" smtClean="0"/>
              <a:t>Pas de fractionnement isotopique</a:t>
            </a:r>
            <a:endParaRPr lang="fr-FR" sz="1400" u="none" dirty="0"/>
          </a:p>
        </p:txBody>
      </p:sp>
      <p:sp>
        <p:nvSpPr>
          <p:cNvPr id="27" name="ZoneTexte 26"/>
          <p:cNvSpPr txBox="1"/>
          <p:nvPr/>
        </p:nvSpPr>
        <p:spPr>
          <a:xfrm>
            <a:off x="620782" y="2420888"/>
            <a:ext cx="35191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Pyroxène, synthèse sous 100%Xe</a:t>
            </a:r>
            <a:endParaRPr lang="fr-FR" sz="1400" b="1" dirty="0">
              <a:solidFill>
                <a:srgbClr val="FF000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4499992" y="220486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Sanidine (feldspath potassique), </a:t>
            </a:r>
            <a:br>
              <a:rPr lang="fr-FR" sz="1400" dirty="0" smtClean="0"/>
            </a:br>
            <a:r>
              <a:rPr lang="fr-FR" sz="1400" dirty="0" smtClean="0"/>
              <a:t>synthèse sous 1%Kr/1%Xe/20%O</a:t>
            </a:r>
            <a:r>
              <a:rPr lang="fr-FR" sz="1400" baseline="-25000" dirty="0" smtClean="0"/>
              <a:t>2</a:t>
            </a:r>
            <a:r>
              <a:rPr lang="fr-FR" sz="1400" dirty="0" smtClean="0"/>
              <a:t>/78%N</a:t>
            </a:r>
            <a:r>
              <a:rPr lang="fr-FR" sz="1400" baseline="-25000" dirty="0" smtClean="0"/>
              <a:t>2</a:t>
            </a:r>
            <a:endParaRPr lang="fr-FR" sz="1400" baseline="-25000" dirty="0"/>
          </a:p>
        </p:txBody>
      </p:sp>
      <p:sp>
        <p:nvSpPr>
          <p:cNvPr id="29" name="ZoneTexte 28"/>
          <p:cNvSpPr txBox="1"/>
          <p:nvPr/>
        </p:nvSpPr>
        <p:spPr>
          <a:xfrm>
            <a:off x="430792" y="5991439"/>
            <a:ext cx="4069200" cy="52322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400" dirty="0" smtClean="0"/>
              <a:t>Xe en sursaturation (bulles)</a:t>
            </a:r>
            <a:br>
              <a:rPr lang="fr-FR" sz="1400" dirty="0" smtClean="0"/>
            </a:br>
            <a:r>
              <a:rPr lang="fr-FR" sz="1400" dirty="0" smtClean="0"/>
              <a:t>Pas de fractionnement (visible) dans ces conditions?</a:t>
            </a:r>
            <a:endParaRPr lang="fr-FR" sz="1400" b="0" dirty="0"/>
          </a:p>
        </p:txBody>
      </p:sp>
      <p:sp>
        <p:nvSpPr>
          <p:cNvPr id="31" name="ZoneTexte 30"/>
          <p:cNvSpPr txBox="1"/>
          <p:nvPr/>
        </p:nvSpPr>
        <p:spPr>
          <a:xfrm>
            <a:off x="5652119" y="6055425"/>
            <a:ext cx="2592290" cy="338554"/>
          </a:xfrm>
          <a:prstGeom prst="rect">
            <a:avLst/>
          </a:prstGeom>
          <a:ln>
            <a:solidFill>
              <a:srgbClr val="01AF0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600" dirty="0" smtClean="0">
                <a:solidFill>
                  <a:srgbClr val="01AF05"/>
                </a:solidFill>
              </a:rPr>
              <a:t>Fractionnement positif!</a:t>
            </a:r>
            <a:endParaRPr lang="fr-FR" sz="1600" b="0" dirty="0">
              <a:solidFill>
                <a:srgbClr val="01AF05"/>
              </a:solidFill>
            </a:endParaRPr>
          </a:p>
        </p:txBody>
      </p:sp>
      <p:cxnSp>
        <p:nvCxnSpPr>
          <p:cNvPr id="12" name="Connecteur en angle 11"/>
          <p:cNvCxnSpPr>
            <a:stCxn id="31" idx="3"/>
          </p:cNvCxnSpPr>
          <p:nvPr/>
        </p:nvCxnSpPr>
        <p:spPr>
          <a:xfrm flipH="1" flipV="1">
            <a:off x="5796136" y="1988840"/>
            <a:ext cx="2448273" cy="4235862"/>
          </a:xfrm>
          <a:prstGeom prst="bentConnector4">
            <a:avLst>
              <a:gd name="adj1" fmla="val -27622"/>
              <a:gd name="adj2" fmla="val 99894"/>
            </a:avLst>
          </a:prstGeom>
          <a:ln w="38100">
            <a:solidFill>
              <a:srgbClr val="01AF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-36512" y="-40434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Chimie du </a:t>
            </a: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Xe dans</a:t>
            </a:r>
            <a:b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</a:br>
            <a:r>
              <a:rPr lang="fr-FR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 le manteau </a:t>
            </a:r>
            <a:r>
              <a:rPr lang="fr-FR" dirty="0">
                <a:solidFill>
                  <a:srgbClr val="00B050"/>
                </a:solidFill>
                <a:latin typeface="Baskerville Old Face" panose="02020602080505020303" pitchFamily="18" charset="0"/>
              </a:rPr>
              <a:t>terrestre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699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1AF0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1AF0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1AF0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1AF0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25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Les gaz rares en géosciences c’est aussi… les météorites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86"/>
          <p:cNvSpPr txBox="1">
            <a:spLocks noChangeArrowheads="1"/>
          </p:cNvSpPr>
          <p:nvPr/>
        </p:nvSpPr>
        <p:spPr bwMode="auto">
          <a:xfrm>
            <a:off x="9828584" y="1052736"/>
            <a:ext cx="80648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fr-FR" sz="1600" dirty="0" smtClean="0"/>
              <a:t>Utilités de la mesure des gaz rares pour les météorites</a:t>
            </a:r>
          </a:p>
          <a:p>
            <a:pPr>
              <a:spcAft>
                <a:spcPts val="1200"/>
              </a:spcAft>
            </a:pPr>
            <a:r>
              <a:rPr lang="fr-FR" sz="1600" dirty="0" smtClean="0"/>
              <a:t>Quelques chiffres e.g. « de l’ordre de x </a:t>
            </a:r>
            <a:r>
              <a:rPr lang="fr-FR" sz="1600" dirty="0" err="1" smtClean="0"/>
              <a:t>publis</a:t>
            </a:r>
            <a:r>
              <a:rPr lang="fr-FR" sz="1600" dirty="0" smtClean="0"/>
              <a:t> entre 1980? et 2000? » + éventuellement un résultat majeur?</a:t>
            </a:r>
          </a:p>
          <a:p>
            <a:pPr>
              <a:spcAft>
                <a:spcPts val="1200"/>
              </a:spcAft>
            </a:pPr>
            <a:r>
              <a:rPr lang="fr-FR" sz="1600" dirty="0" smtClean="0">
                <a:sym typeface="Wingdings" panose="05000000000000000000" pitchFamily="2" charset="2"/>
              </a:rPr>
              <a:t> Perspectives : </a:t>
            </a:r>
            <a:r>
              <a:rPr lang="fr-FR" sz="1600" dirty="0" smtClean="0"/>
              <a:t>Relance de l’activité avec le chauffage par laser? </a:t>
            </a:r>
            <a:br>
              <a:rPr lang="fr-FR" sz="1600" dirty="0" smtClean="0"/>
            </a:br>
            <a:r>
              <a:rPr lang="fr-FR" sz="1600" dirty="0" smtClean="0"/>
              <a:t>Mesures par FAKIR de </a:t>
            </a:r>
            <a:r>
              <a:rPr lang="fr-FR" sz="1600" baseline="30000" dirty="0" smtClean="0"/>
              <a:t>81</a:t>
            </a:r>
            <a:r>
              <a:rPr lang="fr-FR" sz="1600" dirty="0" smtClean="0"/>
              <a:t>Kr?</a:t>
            </a:r>
            <a:endParaRPr lang="fr-FR" sz="1600" dirty="0"/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498376" y="5023706"/>
            <a:ext cx="3785592" cy="132343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dirty="0" smtClean="0"/>
              <a:t>Nouveaux développements</a:t>
            </a:r>
          </a:p>
          <a:p>
            <a:r>
              <a:rPr lang="fr-FR" u="none" dirty="0" smtClean="0"/>
              <a:t>_ Fonte ciblée par laser</a:t>
            </a:r>
          </a:p>
          <a:p>
            <a:r>
              <a:rPr lang="fr-FR" u="none" dirty="0" smtClean="0"/>
              <a:t>_ 1 </a:t>
            </a:r>
            <a:r>
              <a:rPr lang="fr-FR" u="none" dirty="0" err="1" smtClean="0"/>
              <a:t>Spectro</a:t>
            </a:r>
            <a:r>
              <a:rPr lang="fr-FR" u="none" dirty="0" smtClean="0"/>
              <a:t> de masse en développement</a:t>
            </a:r>
          </a:p>
          <a:p>
            <a:r>
              <a:rPr lang="fr-FR" u="none" dirty="0" smtClean="0"/>
              <a:t>_ FAKIR : détermination par </a:t>
            </a:r>
            <a:r>
              <a:rPr lang="fr-FR" u="none" baseline="30000" dirty="0" smtClean="0"/>
              <a:t>81</a:t>
            </a:r>
            <a:r>
              <a:rPr lang="fr-FR" u="none" dirty="0" smtClean="0"/>
              <a:t>Kr de la durée d’exposition au RCG</a:t>
            </a:r>
          </a:p>
        </p:txBody>
      </p:sp>
      <p:sp>
        <p:nvSpPr>
          <p:cNvPr id="13" name="Content Placeholder 6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9981886" y="3909298"/>
            <a:ext cx="7488832" cy="18616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800" dirty="0" smtClean="0"/>
              <a:t>Intérêt des météorites</a:t>
            </a:r>
            <a:endParaRPr lang="fr-FR" sz="1400" dirty="0" smtClean="0"/>
          </a:p>
          <a:p>
            <a:r>
              <a:rPr lang="fr-FR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Histoires d’irradiations des météorites </a:t>
            </a:r>
          </a:p>
          <a:p>
            <a:r>
              <a:rPr lang="fr-FR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Rayonnements Cosmiques Solaires et Galactiques</a:t>
            </a:r>
          </a:p>
          <a:p>
            <a:r>
              <a:rPr lang="fr-FR" sz="1400" dirty="0" smtClean="0">
                <a:solidFill>
                  <a:srgbClr val="01AF05"/>
                </a:solidFill>
              </a:rPr>
              <a:t>Chronologie et formation des corps solides du Système Solaire</a:t>
            </a:r>
          </a:p>
          <a:p>
            <a:r>
              <a:rPr lang="fr-FR" sz="1400" dirty="0" smtClean="0"/>
              <a:t>Impact dans le Système Solaire</a:t>
            </a:r>
          </a:p>
          <a:p>
            <a:r>
              <a:rPr lang="fr-FR" sz="1400" dirty="0" smtClean="0"/>
              <a:t>Volcanisme, planétologie et atmosphères du Système Solaire</a:t>
            </a:r>
          </a:p>
          <a:p>
            <a:r>
              <a:rPr lang="fr-FR" sz="1400" dirty="0" smtClean="0"/>
              <a:t>Apparition de la vie sur terre</a:t>
            </a:r>
            <a:endParaRPr lang="fr-FR" sz="1400" i="1" dirty="0"/>
          </a:p>
        </p:txBody>
      </p:sp>
      <p:sp>
        <p:nvSpPr>
          <p:cNvPr id="16" name="TextBox 34"/>
          <p:cNvSpPr txBox="1"/>
          <p:nvPr/>
        </p:nvSpPr>
        <p:spPr>
          <a:xfrm>
            <a:off x="1016" y="685125"/>
            <a:ext cx="8099376" cy="1928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Intérêt des mesures de gaz rares pour l’étude des météorites? Non-exhaustif 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fr-FR" sz="800" i="1" baseline="-250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/>
              <a:t>Histoires d’irradiations des météorites </a:t>
            </a:r>
            <a:endParaRPr lang="fr-FR" sz="1600" b="1" dirty="0" smtClean="0"/>
          </a:p>
          <a:p>
            <a:pPr marL="274637" lvl="1"/>
            <a:endParaRPr lang="fr-FR" sz="1600" b="1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Etude des Rayonnements </a:t>
            </a:r>
            <a:r>
              <a:rPr lang="fr-FR" sz="1600" b="1" dirty="0"/>
              <a:t>Cosmiques Solaires et </a:t>
            </a:r>
            <a:r>
              <a:rPr lang="fr-FR" sz="1600" b="1" dirty="0" smtClean="0"/>
              <a:t>Galactiques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endParaRPr lang="fr-FR" sz="1600" b="1" dirty="0">
              <a:solidFill>
                <a:srgbClr val="01AF05"/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/>
              <a:t>Chronologie et formation des corps </a:t>
            </a:r>
            <a:r>
              <a:rPr lang="fr-FR" sz="1600" b="1" dirty="0" smtClean="0"/>
              <a:t>solides </a:t>
            </a:r>
            <a:r>
              <a:rPr lang="fr-FR" sz="1600" b="1" dirty="0"/>
              <a:t>du Système </a:t>
            </a:r>
            <a:r>
              <a:rPr lang="fr-FR" sz="1600" b="1" dirty="0" smtClean="0"/>
              <a:t/>
            </a:r>
            <a:br>
              <a:rPr lang="fr-FR" sz="1600" b="1" dirty="0" smtClean="0"/>
            </a:br>
            <a:r>
              <a:rPr lang="fr-FR" sz="1600" b="1" dirty="0" smtClean="0"/>
              <a:t>Solaire</a:t>
            </a:r>
            <a:endParaRPr lang="fr-FR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5881836" y="1195190"/>
            <a:ext cx="2722612" cy="523220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1400" b="1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Activité principale du groupe </a:t>
            </a:r>
            <a:r>
              <a:rPr lang="fr-FR" sz="1400" b="1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fr-FR" sz="1400" b="1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fr-FR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fr-FR" sz="14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1985-2005</a:t>
            </a:r>
            <a:r>
              <a:rPr lang="fr-FR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fr-FR" sz="14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Accolade fermante 2"/>
          <p:cNvSpPr/>
          <p:nvPr/>
        </p:nvSpPr>
        <p:spPr>
          <a:xfrm>
            <a:off x="5686028" y="991075"/>
            <a:ext cx="144016" cy="895277"/>
          </a:xfrm>
          <a:prstGeom prst="rightBrace">
            <a:avLst>
              <a:gd name="adj1" fmla="val 28175"/>
              <a:gd name="adj2" fmla="val 50000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2615785" y="2420888"/>
            <a:ext cx="0" cy="30561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971600" y="2732666"/>
            <a:ext cx="3312368" cy="83099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600" dirty="0"/>
              <a:t>Projet ORIGINS </a:t>
            </a:r>
            <a:r>
              <a:rPr lang="fr-FR" sz="1600" b="0" dirty="0"/>
              <a:t>(GPR U. Bordeaux)</a:t>
            </a:r>
            <a:br>
              <a:rPr lang="fr-FR" sz="1600" b="0" dirty="0"/>
            </a:br>
            <a:r>
              <a:rPr lang="fr-FR" sz="1600" b="0" dirty="0" smtClean="0"/>
              <a:t>…en </a:t>
            </a:r>
            <a:r>
              <a:rPr lang="fr-FR" sz="1600" b="0" dirty="0"/>
              <a:t>soutien de l’axe « modèles de formation du système solaire »</a:t>
            </a:r>
          </a:p>
        </p:txBody>
      </p:sp>
      <p:cxnSp>
        <p:nvCxnSpPr>
          <p:cNvPr id="21" name="Connecteur droit avec flèche 20"/>
          <p:cNvCxnSpPr>
            <a:stCxn id="2" idx="2"/>
          </p:cNvCxnSpPr>
          <p:nvPr/>
        </p:nvCxnSpPr>
        <p:spPr>
          <a:xfrm flipH="1">
            <a:off x="6289668" y="1718410"/>
            <a:ext cx="953474" cy="2290906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3273432" y="4033486"/>
            <a:ext cx="3025404" cy="369332"/>
          </a:xfrm>
          <a:prstGeom prst="rect">
            <a:avLst/>
          </a:prstGeom>
          <a:ln>
            <a:solidFill>
              <a:srgbClr val="01AF0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u="sng" dirty="0" smtClean="0">
                <a:solidFill>
                  <a:srgbClr val="01AF05"/>
                </a:solidFill>
              </a:rPr>
              <a:t>Relance de l’activité</a:t>
            </a:r>
          </a:p>
        </p:txBody>
      </p:sp>
      <p:cxnSp>
        <p:nvCxnSpPr>
          <p:cNvPr id="23" name="Connecteur droit avec flèche 22"/>
          <p:cNvCxnSpPr>
            <a:stCxn id="19" idx="2"/>
          </p:cNvCxnSpPr>
          <p:nvPr/>
        </p:nvCxnSpPr>
        <p:spPr>
          <a:xfrm>
            <a:off x="2627784" y="3563663"/>
            <a:ext cx="645648" cy="483602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>
            <a:stCxn id="12" idx="0"/>
          </p:cNvCxnSpPr>
          <p:nvPr/>
        </p:nvCxnSpPr>
        <p:spPr>
          <a:xfrm flipV="1">
            <a:off x="2391172" y="4394660"/>
            <a:ext cx="882260" cy="629046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37"/>
          <p:cNvSpPr txBox="1"/>
          <p:nvPr/>
        </p:nvSpPr>
        <p:spPr>
          <a:xfrm>
            <a:off x="6452592" y="5285635"/>
            <a:ext cx="2223864" cy="58477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sz="1600" dirty="0" smtClean="0"/>
              <a:t>Les micrométéorites?</a:t>
            </a:r>
          </a:p>
          <a:p>
            <a:r>
              <a:rPr lang="fr-FR" sz="1600" b="0" dirty="0" smtClean="0"/>
              <a:t>(J. Duprat, </a:t>
            </a:r>
            <a:r>
              <a:rPr lang="fr-FR" sz="1600" b="0" dirty="0" smtClean="0"/>
              <a:t>IJC </a:t>
            </a:r>
            <a:r>
              <a:rPr lang="fr-FR" sz="1600" b="0" dirty="0" err="1" smtClean="0"/>
              <a:t>lab</a:t>
            </a:r>
            <a:r>
              <a:rPr lang="fr-FR" sz="1600" b="0" dirty="0" smtClean="0"/>
              <a:t>)</a:t>
            </a:r>
            <a:endParaRPr lang="fr-FR" sz="1600" b="0" dirty="0"/>
          </a:p>
        </p:txBody>
      </p:sp>
      <p:cxnSp>
        <p:nvCxnSpPr>
          <p:cNvPr id="39" name="Connecteur droit avec flèche 38"/>
          <p:cNvCxnSpPr>
            <a:stCxn id="38" idx="0"/>
          </p:cNvCxnSpPr>
          <p:nvPr/>
        </p:nvCxnSpPr>
        <p:spPr>
          <a:xfrm flipH="1" flipV="1">
            <a:off x="6298836" y="4394660"/>
            <a:ext cx="1265688" cy="890975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94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3" grpId="0" animBg="1"/>
      <p:bldP spid="19" grpId="0" animBg="1"/>
      <p:bldP spid="22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26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Les gaz rares en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géosciences 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c’est aussi… les paléotempératures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51520" y="620688"/>
            <a:ext cx="88303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Principe </a:t>
            </a:r>
            <a:r>
              <a:rPr lang="fr-FR" b="1" dirty="0">
                <a:solidFill>
                  <a:srgbClr val="01AF05"/>
                </a:solidFill>
              </a:rPr>
              <a:t>:</a:t>
            </a:r>
            <a:endParaRPr lang="fr-FR" sz="800" baseline="-25000" dirty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>
                <a:sym typeface="Wingdings" panose="05000000000000000000" pitchFamily="2" charset="2"/>
              </a:rPr>
              <a:t>Les </a:t>
            </a:r>
            <a:r>
              <a:rPr lang="fr-FR" sz="1600" b="1" dirty="0">
                <a:sym typeface="Wingdings" panose="05000000000000000000" pitchFamily="2" charset="2"/>
              </a:rPr>
              <a:t>concentrations en gaz rares dissous dans les eaux souterraines dépendent </a:t>
            </a:r>
            <a:br>
              <a:rPr lang="fr-FR" sz="1600" b="1" dirty="0">
                <a:sym typeface="Wingdings" panose="05000000000000000000" pitchFamily="2" charset="2"/>
              </a:rPr>
            </a:br>
            <a:r>
              <a:rPr lang="fr-FR" sz="1600" b="1" dirty="0">
                <a:sym typeface="Wingdings" panose="05000000000000000000" pitchFamily="2" charset="2"/>
              </a:rPr>
              <a:t>de la température </a:t>
            </a:r>
            <a:r>
              <a:rPr lang="fr-FR" sz="1600" dirty="0">
                <a:sym typeface="Wingdings" panose="05000000000000000000" pitchFamily="2" charset="2"/>
              </a:rPr>
              <a:t>moyenne existant lors de la période de formation de l’aquifère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484" y="1556792"/>
            <a:ext cx="3744416" cy="3647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e 10"/>
          <p:cNvGrpSpPr/>
          <p:nvPr/>
        </p:nvGrpSpPr>
        <p:grpSpPr>
          <a:xfrm>
            <a:off x="10225466" y="-192452"/>
            <a:ext cx="9144000" cy="5821598"/>
            <a:chOff x="0" y="654598"/>
            <a:chExt cx="9144000" cy="5821598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54598"/>
              <a:ext cx="9144000" cy="5821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5" name="Connecteur droit 14"/>
            <p:cNvCxnSpPr/>
            <p:nvPr/>
          </p:nvCxnSpPr>
          <p:spPr>
            <a:xfrm flipH="1">
              <a:off x="6588224" y="2852936"/>
              <a:ext cx="936104" cy="108012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6588224" y="2924944"/>
              <a:ext cx="936104" cy="100811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ZoneTexte 20"/>
          <p:cNvSpPr txBox="1"/>
          <p:nvPr/>
        </p:nvSpPr>
        <p:spPr>
          <a:xfrm>
            <a:off x="306110" y="5603622"/>
            <a:ext cx="71287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00" dirty="0" smtClean="0"/>
              <a:t>M. </a:t>
            </a:r>
            <a:r>
              <a:rPr lang="fr-FR" sz="1300" dirty="0" err="1" smtClean="0"/>
              <a:t>Saltel</a:t>
            </a:r>
            <a:r>
              <a:rPr lang="fr-FR" sz="1300" dirty="0"/>
              <a:t> </a:t>
            </a:r>
            <a:r>
              <a:rPr lang="fr-FR" sz="1300" dirty="0" smtClean="0"/>
              <a:t>et al.,</a:t>
            </a:r>
            <a:r>
              <a:rPr lang="en-US" sz="1300" dirty="0" smtClean="0"/>
              <a:t> </a:t>
            </a:r>
            <a:r>
              <a:rPr lang="en-US" sz="1300" dirty="0"/>
              <a:t>Paleoclimate variations and impact on groundwater </a:t>
            </a:r>
            <a:r>
              <a:rPr lang="en-US" sz="1300" dirty="0" smtClean="0"/>
              <a:t>recharge in </a:t>
            </a:r>
            <a:r>
              <a:rPr lang="en-US" sz="1300" dirty="0"/>
              <a:t>multi-layer aquifer systems using a multi-tracer approach (</a:t>
            </a:r>
            <a:r>
              <a:rPr lang="en-US" sz="1300" dirty="0" smtClean="0"/>
              <a:t>northern Aquitaine </a:t>
            </a:r>
            <a:r>
              <a:rPr lang="en-US" sz="1300" dirty="0"/>
              <a:t>basin, France</a:t>
            </a:r>
            <a:r>
              <a:rPr lang="en-US" sz="1300" dirty="0" smtClean="0"/>
              <a:t>), </a:t>
            </a:r>
            <a:r>
              <a:rPr lang="en-US" sz="1300" i="1" dirty="0" err="1" smtClean="0"/>
              <a:t>Hydrogeol</a:t>
            </a:r>
            <a:r>
              <a:rPr lang="en-US" sz="1300" i="1" dirty="0" smtClean="0"/>
              <a:t>. J. </a:t>
            </a:r>
            <a:r>
              <a:rPr lang="en-US" sz="1300" b="1" dirty="0" smtClean="0"/>
              <a:t>27</a:t>
            </a:r>
            <a:r>
              <a:rPr lang="en-US" sz="1300" dirty="0" smtClean="0"/>
              <a:t> (2019) 1439</a:t>
            </a:r>
            <a:endParaRPr lang="fr-FR" sz="1300" dirty="0"/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506" y="1503044"/>
            <a:ext cx="1136159" cy="81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8" t="10770" r="3726" b="9615"/>
          <a:stretch/>
        </p:blipFill>
        <p:spPr bwMode="auto">
          <a:xfrm>
            <a:off x="7948505" y="2301213"/>
            <a:ext cx="1136159" cy="39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445634"/>
            <a:ext cx="7948504" cy="506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3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27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1629" y="606706"/>
            <a:ext cx="90802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0B050"/>
                </a:solidFill>
              </a:rPr>
              <a:t>Les gaz rares : des marqueurs et traceurs uniques en géosciences pour l’étude…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…des </a:t>
            </a:r>
            <a:r>
              <a:rPr lang="fr-FR" sz="1600" b="1" dirty="0"/>
              <a:t>météorites 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…des eaux souterraines, des glaces anciennes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…des rejets de </a:t>
            </a:r>
            <a:r>
              <a:rPr lang="fr-FR" sz="1600" b="1" baseline="30000" dirty="0" smtClean="0"/>
              <a:t>85</a:t>
            </a:r>
            <a:r>
              <a:rPr lang="fr-FR" sz="1600" b="1" dirty="0" smtClean="0"/>
              <a:t>Kr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…des sites de stockage géologique (CO</a:t>
            </a:r>
            <a:r>
              <a:rPr lang="fr-FR" sz="1600" b="1" baseline="-25000" dirty="0" smtClean="0"/>
              <a:t>2</a:t>
            </a:r>
            <a:r>
              <a:rPr lang="fr-FR" sz="1600" b="1" dirty="0" smtClean="0"/>
              <a:t>, déchets nucléaires)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…du xénon manquant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…et tant d’autres </a:t>
            </a:r>
            <a:r>
              <a:rPr lang="fr-FR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(y compris l’étude des matériaux nucléaires </a:t>
            </a:r>
            <a:r>
              <a:rPr lang="fr-FR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 GT11, A. Gentils)</a:t>
            </a:r>
            <a:endParaRPr lang="fr-FR" sz="800" i="1" baseline="-25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-49290" y="2555612"/>
            <a:ext cx="908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0B050"/>
                </a:solidFill>
              </a:rPr>
              <a:t>PIAGARA (@CENBG), une des rares plateformes capables de ce type d’analyses</a:t>
            </a:r>
            <a:endParaRPr lang="fr-FR" sz="800" i="1" baseline="-25000" dirty="0" smtClean="0">
              <a:solidFill>
                <a:srgbClr val="00B050"/>
              </a:solidFill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0" y="5047243"/>
            <a:ext cx="9080235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Une ambition à la hauteur de nos moyens?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Déménagement dans un nouveau bâtiment (CREATIF) </a:t>
            </a:r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</a:rPr>
              <a:t>: déménagement chronophage </a:t>
            </a:r>
            <a:r>
              <a:rPr lang="fr-FR" sz="1600" b="1" dirty="0" smtClean="0"/>
              <a:t>mais </a:t>
            </a:r>
            <a:r>
              <a:rPr lang="fr-FR" sz="1600" b="1" dirty="0" smtClean="0">
                <a:solidFill>
                  <a:srgbClr val="01AF05"/>
                </a:solidFill>
              </a:rPr>
              <a:t>l’opportunité de repartir sur des meilleures bases</a:t>
            </a:r>
            <a:endParaRPr lang="fr-FR" sz="1600" b="1" dirty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>
                <a:solidFill>
                  <a:srgbClr val="FF0000"/>
                </a:solidFill>
              </a:rPr>
              <a:t>Personnels en baisse (retraite DR, réaffectation partielle IR)</a:t>
            </a:r>
            <a:endParaRPr lang="fr-FR" sz="800" i="1" baseline="-25000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fr-FR" sz="800" i="1" baseline="-250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6" b="4076"/>
          <a:stretch/>
        </p:blipFill>
        <p:spPr>
          <a:xfrm>
            <a:off x="1537816" y="2966052"/>
            <a:ext cx="5906022" cy="183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4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31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29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ZoneTexte 69"/>
          <p:cNvSpPr txBox="1"/>
          <p:nvPr/>
        </p:nvSpPr>
        <p:spPr>
          <a:xfrm>
            <a:off x="7337711" y="5052913"/>
            <a:ext cx="1703393" cy="83099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none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sng" dirty="0" smtClean="0"/>
              <a:t>Fréquence</a:t>
            </a:r>
            <a:r>
              <a:rPr lang="fr-FR" dirty="0" smtClean="0"/>
              <a:t> : Jusqu’à </a:t>
            </a:r>
            <a:r>
              <a:rPr lang="fr-FR" dirty="0"/>
              <a:t>10 </a:t>
            </a:r>
            <a:r>
              <a:rPr lang="fr-FR" dirty="0" smtClean="0"/>
              <a:t>Hz</a:t>
            </a:r>
          </a:p>
          <a:p>
            <a:r>
              <a:rPr lang="fr-FR" dirty="0" smtClean="0"/>
              <a:t>Usuellement 1 Hz</a:t>
            </a:r>
            <a:endParaRPr lang="fr-FR" dirty="0"/>
          </a:p>
        </p:txBody>
      </p:sp>
      <p:sp>
        <p:nvSpPr>
          <p:cNvPr id="141" name="Text Box 76"/>
          <p:cNvSpPr txBox="1">
            <a:spLocks noChangeArrowheads="1"/>
          </p:cNvSpPr>
          <p:nvPr/>
        </p:nvSpPr>
        <p:spPr bwMode="auto">
          <a:xfrm>
            <a:off x="3941887" y="6021288"/>
            <a:ext cx="4114800" cy="33855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dirty="0" smtClean="0"/>
              <a:t>Acquisition du spectre</a:t>
            </a:r>
            <a:endParaRPr lang="fr-FR" u="none" dirty="0"/>
          </a:p>
        </p:txBody>
      </p:sp>
      <p:sp>
        <p:nvSpPr>
          <p:cNvPr id="237" name="ZoneTexte 86"/>
          <p:cNvSpPr txBox="1">
            <a:spLocks noChangeArrowheads="1"/>
          </p:cNvSpPr>
          <p:nvPr/>
        </p:nvSpPr>
        <p:spPr bwMode="auto">
          <a:xfrm>
            <a:off x="9727275" y="2304125"/>
            <a:ext cx="340594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fr-FR" sz="1600" dirty="0"/>
              <a:t>Temps de montée en tension 10 à 15 </a:t>
            </a:r>
            <a:r>
              <a:rPr lang="fr-FR" sz="1600" dirty="0" smtClean="0"/>
              <a:t>ns</a:t>
            </a:r>
          </a:p>
          <a:p>
            <a:pPr>
              <a:spcAft>
                <a:spcPts val="1200"/>
              </a:spcAft>
            </a:pPr>
            <a:r>
              <a:rPr lang="fr-FR" sz="1600" dirty="0" smtClean="0"/>
              <a:t>Détection sélective de </a:t>
            </a:r>
            <a:r>
              <a:rPr lang="fr-FR" sz="1600" baseline="30000" dirty="0" smtClean="0"/>
              <a:t>78</a:t>
            </a:r>
            <a:r>
              <a:rPr lang="fr-FR" sz="1600" dirty="0" smtClean="0"/>
              <a:t>Kr, </a:t>
            </a:r>
            <a:r>
              <a:rPr lang="fr-FR" sz="1600" baseline="30000" dirty="0" smtClean="0"/>
              <a:t>81</a:t>
            </a:r>
            <a:r>
              <a:rPr lang="fr-FR" sz="1600" dirty="0" smtClean="0"/>
              <a:t>Kr, </a:t>
            </a:r>
            <a:r>
              <a:rPr lang="fr-FR" sz="1600" baseline="30000" dirty="0" smtClean="0"/>
              <a:t>85</a:t>
            </a:r>
            <a:r>
              <a:rPr lang="fr-FR" sz="1600" dirty="0" smtClean="0"/>
              <a:t>Kr (diminuer saturation du détecteur)</a:t>
            </a:r>
          </a:p>
          <a:p>
            <a:pPr>
              <a:spcAft>
                <a:spcPts val="1200"/>
              </a:spcAft>
            </a:pPr>
            <a:r>
              <a:rPr lang="fr-FR" sz="1600" dirty="0" smtClean="0"/>
              <a:t>Mesure des rapports </a:t>
            </a:r>
            <a:r>
              <a:rPr lang="fr-FR" sz="1600" baseline="30000" dirty="0" smtClean="0"/>
              <a:t>81</a:t>
            </a:r>
            <a:r>
              <a:rPr lang="fr-FR" sz="1600" dirty="0" smtClean="0"/>
              <a:t>Kr/</a:t>
            </a:r>
            <a:r>
              <a:rPr lang="fr-FR" sz="1600" baseline="30000" dirty="0" smtClean="0"/>
              <a:t>78</a:t>
            </a:r>
            <a:r>
              <a:rPr lang="fr-FR" sz="1600" dirty="0" smtClean="0"/>
              <a:t>Kr, </a:t>
            </a:r>
            <a:r>
              <a:rPr lang="fr-FR" sz="1600" baseline="30000" dirty="0" smtClean="0"/>
              <a:t>85</a:t>
            </a:r>
            <a:r>
              <a:rPr lang="fr-FR" sz="1600" dirty="0" smtClean="0"/>
              <a:t>Kr/</a:t>
            </a:r>
            <a:r>
              <a:rPr lang="fr-FR" sz="1600" baseline="30000" dirty="0" smtClean="0"/>
              <a:t>78</a:t>
            </a:r>
            <a:r>
              <a:rPr lang="fr-FR" sz="1600" dirty="0" smtClean="0"/>
              <a:t>Kr</a:t>
            </a:r>
            <a:endParaRPr lang="fr-FR" sz="1600" dirty="0"/>
          </a:p>
        </p:txBody>
      </p:sp>
      <p:grpSp>
        <p:nvGrpSpPr>
          <p:cNvPr id="2" name="Groupe 1"/>
          <p:cNvGrpSpPr/>
          <p:nvPr/>
        </p:nvGrpSpPr>
        <p:grpSpPr>
          <a:xfrm>
            <a:off x="288000" y="745200"/>
            <a:ext cx="8562975" cy="5205413"/>
            <a:chOff x="276225" y="304800"/>
            <a:chExt cx="8562975" cy="5205413"/>
          </a:xfrm>
        </p:grpSpPr>
        <p:sp>
          <p:nvSpPr>
            <p:cNvPr id="213" name="Rectangle 61"/>
            <p:cNvSpPr>
              <a:spLocks noChangeArrowheads="1"/>
            </p:cNvSpPr>
            <p:nvPr/>
          </p:nvSpPr>
          <p:spPr bwMode="auto">
            <a:xfrm>
              <a:off x="8104850" y="498382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en-GB">
                <a:latin typeface="Times" charset="0"/>
              </a:endParaRPr>
            </a:p>
          </p:txBody>
        </p:sp>
        <p:sp>
          <p:nvSpPr>
            <p:cNvPr id="142" name="Freeform 2"/>
            <p:cNvSpPr>
              <a:spLocks/>
            </p:cNvSpPr>
            <p:nvPr/>
          </p:nvSpPr>
          <p:spPr bwMode="auto">
            <a:xfrm>
              <a:off x="5432425" y="3895725"/>
              <a:ext cx="523875" cy="457200"/>
            </a:xfrm>
            <a:custGeom>
              <a:avLst/>
              <a:gdLst>
                <a:gd name="T0" fmla="*/ 2147483647 w 330"/>
                <a:gd name="T1" fmla="*/ 0 h 290"/>
                <a:gd name="T2" fmla="*/ 2147483647 w 330"/>
                <a:gd name="T3" fmla="*/ 2147483647 h 290"/>
                <a:gd name="T4" fmla="*/ 2147483647 w 330"/>
                <a:gd name="T5" fmla="*/ 2147483647 h 290"/>
                <a:gd name="T6" fmla="*/ 2147483647 w 330"/>
                <a:gd name="T7" fmla="*/ 2147483647 h 290"/>
                <a:gd name="T8" fmla="*/ 2147483647 w 330"/>
                <a:gd name="T9" fmla="*/ 2147483647 h 290"/>
                <a:gd name="T10" fmla="*/ 0 w 330"/>
                <a:gd name="T11" fmla="*/ 2147483647 h 290"/>
                <a:gd name="T12" fmla="*/ 2147483647 w 330"/>
                <a:gd name="T13" fmla="*/ 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290"/>
                <a:gd name="T23" fmla="*/ 330 w 330"/>
                <a:gd name="T24" fmla="*/ 290 h 2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290">
                  <a:moveTo>
                    <a:pt x="100" y="0"/>
                  </a:moveTo>
                  <a:lnTo>
                    <a:pt x="194" y="98"/>
                  </a:lnTo>
                  <a:lnTo>
                    <a:pt x="330" y="100"/>
                  </a:lnTo>
                  <a:lnTo>
                    <a:pt x="330" y="290"/>
                  </a:lnTo>
                  <a:lnTo>
                    <a:pt x="192" y="290"/>
                  </a:lnTo>
                  <a:lnTo>
                    <a:pt x="0" y="9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Freeform 3"/>
            <p:cNvSpPr>
              <a:spLocks/>
            </p:cNvSpPr>
            <p:nvPr/>
          </p:nvSpPr>
          <p:spPr bwMode="auto">
            <a:xfrm>
              <a:off x="6165850" y="3413125"/>
              <a:ext cx="949325" cy="933450"/>
            </a:xfrm>
            <a:custGeom>
              <a:avLst/>
              <a:gdLst>
                <a:gd name="T0" fmla="*/ 0 w 598"/>
                <a:gd name="T1" fmla="*/ 2147483647 h 592"/>
                <a:gd name="T2" fmla="*/ 0 w 598"/>
                <a:gd name="T3" fmla="*/ 2147483647 h 592"/>
                <a:gd name="T4" fmla="*/ 2147483647 w 598"/>
                <a:gd name="T5" fmla="*/ 2147483647 h 592"/>
                <a:gd name="T6" fmla="*/ 2147483647 w 598"/>
                <a:gd name="T7" fmla="*/ 2147483647 h 592"/>
                <a:gd name="T8" fmla="*/ 2147483647 w 598"/>
                <a:gd name="T9" fmla="*/ 2147483647 h 592"/>
                <a:gd name="T10" fmla="*/ 2147483647 w 598"/>
                <a:gd name="T11" fmla="*/ 0 h 592"/>
                <a:gd name="T12" fmla="*/ 2147483647 w 598"/>
                <a:gd name="T13" fmla="*/ 2147483647 h 592"/>
                <a:gd name="T14" fmla="*/ 2147483647 w 598"/>
                <a:gd name="T15" fmla="*/ 2147483647 h 592"/>
                <a:gd name="T16" fmla="*/ 2147483647 w 598"/>
                <a:gd name="T17" fmla="*/ 2147483647 h 592"/>
                <a:gd name="T18" fmla="*/ 2147483647 w 598"/>
                <a:gd name="T19" fmla="*/ 2147483647 h 592"/>
                <a:gd name="T20" fmla="*/ 0 w 598"/>
                <a:gd name="T21" fmla="*/ 2147483647 h 5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8"/>
                <a:gd name="T34" fmla="*/ 0 h 592"/>
                <a:gd name="T35" fmla="*/ 598 w 598"/>
                <a:gd name="T36" fmla="*/ 592 h 5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8" h="592">
                  <a:moveTo>
                    <a:pt x="0" y="404"/>
                  </a:moveTo>
                  <a:lnTo>
                    <a:pt x="0" y="592"/>
                  </a:lnTo>
                  <a:lnTo>
                    <a:pt x="156" y="592"/>
                  </a:lnTo>
                  <a:lnTo>
                    <a:pt x="156" y="130"/>
                  </a:lnTo>
                  <a:lnTo>
                    <a:pt x="598" y="128"/>
                  </a:lnTo>
                  <a:lnTo>
                    <a:pt x="598" y="0"/>
                  </a:lnTo>
                  <a:lnTo>
                    <a:pt x="546" y="4"/>
                  </a:lnTo>
                  <a:lnTo>
                    <a:pt x="548" y="82"/>
                  </a:lnTo>
                  <a:lnTo>
                    <a:pt x="108" y="82"/>
                  </a:lnTo>
                  <a:lnTo>
                    <a:pt x="108" y="402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>
                  <a:alpha val="98038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Freeform 4"/>
            <p:cNvSpPr>
              <a:spLocks/>
            </p:cNvSpPr>
            <p:nvPr/>
          </p:nvSpPr>
          <p:spPr bwMode="auto">
            <a:xfrm>
              <a:off x="6159500" y="2273300"/>
              <a:ext cx="939800" cy="927100"/>
            </a:xfrm>
            <a:custGeom>
              <a:avLst/>
              <a:gdLst>
                <a:gd name="T0" fmla="*/ 0 w 592"/>
                <a:gd name="T1" fmla="*/ 0 h 584"/>
                <a:gd name="T2" fmla="*/ 2147483647 w 592"/>
                <a:gd name="T3" fmla="*/ 0 h 584"/>
                <a:gd name="T4" fmla="*/ 2147483647 w 592"/>
                <a:gd name="T5" fmla="*/ 2147483647 h 584"/>
                <a:gd name="T6" fmla="*/ 2147483647 w 592"/>
                <a:gd name="T7" fmla="*/ 2147483647 h 584"/>
                <a:gd name="T8" fmla="*/ 2147483647 w 592"/>
                <a:gd name="T9" fmla="*/ 2147483647 h 584"/>
                <a:gd name="T10" fmla="*/ 2147483647 w 592"/>
                <a:gd name="T11" fmla="*/ 2147483647 h 584"/>
                <a:gd name="T12" fmla="*/ 2147483647 w 592"/>
                <a:gd name="T13" fmla="*/ 2147483647 h 584"/>
                <a:gd name="T14" fmla="*/ 2147483647 w 592"/>
                <a:gd name="T15" fmla="*/ 2147483647 h 584"/>
                <a:gd name="T16" fmla="*/ 2147483647 w 592"/>
                <a:gd name="T17" fmla="*/ 2147483647 h 584"/>
                <a:gd name="T18" fmla="*/ 0 w 592"/>
                <a:gd name="T19" fmla="*/ 2147483647 h 584"/>
                <a:gd name="T20" fmla="*/ 0 w 592"/>
                <a:gd name="T21" fmla="*/ 0 h 5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2"/>
                <a:gd name="T34" fmla="*/ 0 h 584"/>
                <a:gd name="T35" fmla="*/ 592 w 592"/>
                <a:gd name="T36" fmla="*/ 584 h 5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2" h="584">
                  <a:moveTo>
                    <a:pt x="0" y="0"/>
                  </a:moveTo>
                  <a:lnTo>
                    <a:pt x="144" y="0"/>
                  </a:lnTo>
                  <a:lnTo>
                    <a:pt x="144" y="432"/>
                  </a:lnTo>
                  <a:lnTo>
                    <a:pt x="592" y="432"/>
                  </a:lnTo>
                  <a:lnTo>
                    <a:pt x="592" y="584"/>
                  </a:lnTo>
                  <a:lnTo>
                    <a:pt x="552" y="584"/>
                  </a:lnTo>
                  <a:lnTo>
                    <a:pt x="552" y="486"/>
                  </a:lnTo>
                  <a:lnTo>
                    <a:pt x="94" y="486"/>
                  </a:lnTo>
                  <a:lnTo>
                    <a:pt x="9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Freeform 5"/>
            <p:cNvSpPr>
              <a:spLocks/>
            </p:cNvSpPr>
            <p:nvPr/>
          </p:nvSpPr>
          <p:spPr bwMode="auto">
            <a:xfrm>
              <a:off x="5473700" y="2286000"/>
              <a:ext cx="495300" cy="441325"/>
            </a:xfrm>
            <a:custGeom>
              <a:avLst/>
              <a:gdLst>
                <a:gd name="T0" fmla="*/ 2147483647 w 312"/>
                <a:gd name="T1" fmla="*/ 2147483647 h 278"/>
                <a:gd name="T2" fmla="*/ 0 w 312"/>
                <a:gd name="T3" fmla="*/ 2147483647 h 278"/>
                <a:gd name="T4" fmla="*/ 2147483647 w 312"/>
                <a:gd name="T5" fmla="*/ 0 h 278"/>
                <a:gd name="T6" fmla="*/ 2147483647 w 312"/>
                <a:gd name="T7" fmla="*/ 0 h 278"/>
                <a:gd name="T8" fmla="*/ 2147483647 w 312"/>
                <a:gd name="T9" fmla="*/ 2147483647 h 278"/>
                <a:gd name="T10" fmla="*/ 2147483647 w 312"/>
                <a:gd name="T11" fmla="*/ 2147483647 h 278"/>
                <a:gd name="T12" fmla="*/ 2147483647 w 312"/>
                <a:gd name="T13" fmla="*/ 2147483647 h 2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2"/>
                <a:gd name="T22" fmla="*/ 0 h 278"/>
                <a:gd name="T23" fmla="*/ 312 w 312"/>
                <a:gd name="T24" fmla="*/ 278 h 2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2" h="278">
                  <a:moveTo>
                    <a:pt x="94" y="278"/>
                  </a:moveTo>
                  <a:lnTo>
                    <a:pt x="0" y="184"/>
                  </a:lnTo>
                  <a:lnTo>
                    <a:pt x="182" y="0"/>
                  </a:lnTo>
                  <a:lnTo>
                    <a:pt x="312" y="0"/>
                  </a:lnTo>
                  <a:lnTo>
                    <a:pt x="312" y="184"/>
                  </a:lnTo>
                  <a:lnTo>
                    <a:pt x="194" y="184"/>
                  </a:lnTo>
                  <a:lnTo>
                    <a:pt x="94" y="27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Freeform 6"/>
            <p:cNvSpPr>
              <a:spLocks/>
            </p:cNvSpPr>
            <p:nvPr/>
          </p:nvSpPr>
          <p:spPr bwMode="auto">
            <a:xfrm>
              <a:off x="546100" y="2641600"/>
              <a:ext cx="4902200" cy="1333500"/>
            </a:xfrm>
            <a:custGeom>
              <a:avLst/>
              <a:gdLst>
                <a:gd name="T0" fmla="*/ 2147483647 w 3088"/>
                <a:gd name="T1" fmla="*/ 2147483647 h 840"/>
                <a:gd name="T2" fmla="*/ 2147483647 w 3088"/>
                <a:gd name="T3" fmla="*/ 2147483647 h 840"/>
                <a:gd name="T4" fmla="*/ 2147483647 w 3088"/>
                <a:gd name="T5" fmla="*/ 2147483647 h 840"/>
                <a:gd name="T6" fmla="*/ 2147483647 w 3088"/>
                <a:gd name="T7" fmla="*/ 2147483647 h 840"/>
                <a:gd name="T8" fmla="*/ 2147483647 w 3088"/>
                <a:gd name="T9" fmla="*/ 2147483647 h 840"/>
                <a:gd name="T10" fmla="*/ 2147483647 w 3088"/>
                <a:gd name="T11" fmla="*/ 2147483647 h 840"/>
                <a:gd name="T12" fmla="*/ 2147483647 w 3088"/>
                <a:gd name="T13" fmla="*/ 2147483647 h 840"/>
                <a:gd name="T14" fmla="*/ 2147483647 w 3088"/>
                <a:gd name="T15" fmla="*/ 2147483647 h 840"/>
                <a:gd name="T16" fmla="*/ 2147483647 w 3088"/>
                <a:gd name="T17" fmla="*/ 2147483647 h 840"/>
                <a:gd name="T18" fmla="*/ 2147483647 w 3088"/>
                <a:gd name="T19" fmla="*/ 2147483647 h 840"/>
                <a:gd name="T20" fmla="*/ 2147483647 w 3088"/>
                <a:gd name="T21" fmla="*/ 2147483647 h 840"/>
                <a:gd name="T22" fmla="*/ 2147483647 w 3088"/>
                <a:gd name="T23" fmla="*/ 2147483647 h 840"/>
                <a:gd name="T24" fmla="*/ 2147483647 w 3088"/>
                <a:gd name="T25" fmla="*/ 2147483647 h 840"/>
                <a:gd name="T26" fmla="*/ 2147483647 w 3088"/>
                <a:gd name="T27" fmla="*/ 2147483647 h 840"/>
                <a:gd name="T28" fmla="*/ 0 w 3088"/>
                <a:gd name="T29" fmla="*/ 2147483647 h 840"/>
                <a:gd name="T30" fmla="*/ 0 w 3088"/>
                <a:gd name="T31" fmla="*/ 0 h 840"/>
                <a:gd name="T32" fmla="*/ 2147483647 w 3088"/>
                <a:gd name="T33" fmla="*/ 2147483647 h 840"/>
                <a:gd name="T34" fmla="*/ 2147483647 w 3088"/>
                <a:gd name="T35" fmla="*/ 2147483647 h 840"/>
                <a:gd name="T36" fmla="*/ 2147483647 w 3088"/>
                <a:gd name="T37" fmla="*/ 2147483647 h 840"/>
                <a:gd name="T38" fmla="*/ 2147483647 w 3088"/>
                <a:gd name="T39" fmla="*/ 2147483647 h 8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88"/>
                <a:gd name="T61" fmla="*/ 0 h 840"/>
                <a:gd name="T62" fmla="*/ 3088 w 3088"/>
                <a:gd name="T63" fmla="*/ 840 h 8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88" h="840">
                  <a:moveTo>
                    <a:pt x="2520" y="248"/>
                  </a:moveTo>
                  <a:cubicBezTo>
                    <a:pt x="2440" y="248"/>
                    <a:pt x="2360" y="248"/>
                    <a:pt x="2280" y="248"/>
                  </a:cubicBezTo>
                  <a:lnTo>
                    <a:pt x="256" y="248"/>
                  </a:lnTo>
                  <a:lnTo>
                    <a:pt x="256" y="56"/>
                  </a:lnTo>
                  <a:lnTo>
                    <a:pt x="48" y="56"/>
                  </a:lnTo>
                  <a:lnTo>
                    <a:pt x="48" y="784"/>
                  </a:lnTo>
                  <a:lnTo>
                    <a:pt x="240" y="784"/>
                  </a:lnTo>
                  <a:lnTo>
                    <a:pt x="240" y="600"/>
                  </a:lnTo>
                  <a:lnTo>
                    <a:pt x="2992" y="600"/>
                  </a:lnTo>
                  <a:lnTo>
                    <a:pt x="3088" y="696"/>
                  </a:lnTo>
                  <a:lnTo>
                    <a:pt x="2984" y="792"/>
                  </a:lnTo>
                  <a:lnTo>
                    <a:pt x="2840" y="648"/>
                  </a:lnTo>
                  <a:lnTo>
                    <a:pt x="288" y="648"/>
                  </a:lnTo>
                  <a:lnTo>
                    <a:pt x="288" y="840"/>
                  </a:lnTo>
                  <a:lnTo>
                    <a:pt x="0" y="832"/>
                  </a:lnTo>
                  <a:lnTo>
                    <a:pt x="0" y="0"/>
                  </a:lnTo>
                  <a:lnTo>
                    <a:pt x="304" y="8"/>
                  </a:lnTo>
                  <a:lnTo>
                    <a:pt x="304" y="200"/>
                  </a:lnTo>
                  <a:lnTo>
                    <a:pt x="2520" y="200"/>
                  </a:lnTo>
                  <a:lnTo>
                    <a:pt x="2520" y="248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Freeform 7"/>
            <p:cNvSpPr>
              <a:spLocks/>
            </p:cNvSpPr>
            <p:nvPr/>
          </p:nvSpPr>
          <p:spPr bwMode="auto">
            <a:xfrm>
              <a:off x="4622800" y="2730500"/>
              <a:ext cx="812800" cy="304800"/>
            </a:xfrm>
            <a:custGeom>
              <a:avLst/>
              <a:gdLst>
                <a:gd name="T0" fmla="*/ 2147483647 w 512"/>
                <a:gd name="T1" fmla="*/ 2147483647 h 192"/>
                <a:gd name="T2" fmla="*/ 0 w 512"/>
                <a:gd name="T3" fmla="*/ 2147483647 h 192"/>
                <a:gd name="T4" fmla="*/ 0 w 512"/>
                <a:gd name="T5" fmla="*/ 2147483647 h 192"/>
                <a:gd name="T6" fmla="*/ 2147483647 w 512"/>
                <a:gd name="T7" fmla="*/ 2147483647 h 192"/>
                <a:gd name="T8" fmla="*/ 2147483647 w 512"/>
                <a:gd name="T9" fmla="*/ 0 h 192"/>
                <a:gd name="T10" fmla="*/ 2147483647 w 512"/>
                <a:gd name="T11" fmla="*/ 2147483647 h 192"/>
                <a:gd name="T12" fmla="*/ 2147483647 w 512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192"/>
                <a:gd name="T23" fmla="*/ 512 w 512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192">
                  <a:moveTo>
                    <a:pt x="408" y="192"/>
                  </a:moveTo>
                  <a:lnTo>
                    <a:pt x="0" y="192"/>
                  </a:lnTo>
                  <a:lnTo>
                    <a:pt x="0" y="144"/>
                  </a:lnTo>
                  <a:lnTo>
                    <a:pt x="272" y="144"/>
                  </a:lnTo>
                  <a:lnTo>
                    <a:pt x="424" y="0"/>
                  </a:lnTo>
                  <a:lnTo>
                    <a:pt x="512" y="96"/>
                  </a:lnTo>
                  <a:lnTo>
                    <a:pt x="408" y="192"/>
                  </a:lnTo>
                  <a:close/>
                </a:path>
              </a:pathLst>
            </a:custGeom>
            <a:solidFill>
              <a:srgbClr val="E6E6E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Line 8"/>
            <p:cNvSpPr>
              <a:spLocks noChangeShapeType="1"/>
            </p:cNvSpPr>
            <p:nvPr/>
          </p:nvSpPr>
          <p:spPr bwMode="auto">
            <a:xfrm>
              <a:off x="1003300" y="36703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Rectangle 9"/>
            <p:cNvSpPr>
              <a:spLocks noChangeArrowheads="1"/>
            </p:cNvSpPr>
            <p:nvPr/>
          </p:nvSpPr>
          <p:spPr bwMode="auto">
            <a:xfrm>
              <a:off x="2262188" y="5053013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GB">
                <a:latin typeface="Times" charset="0"/>
              </a:endParaRPr>
            </a:p>
          </p:txBody>
        </p:sp>
        <p:sp>
          <p:nvSpPr>
            <p:cNvPr id="150" name="Line 10"/>
            <p:cNvSpPr>
              <a:spLocks noChangeShapeType="1"/>
            </p:cNvSpPr>
            <p:nvPr/>
          </p:nvSpPr>
          <p:spPr bwMode="auto">
            <a:xfrm>
              <a:off x="927100" y="3594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Line 11"/>
            <p:cNvSpPr>
              <a:spLocks noChangeShapeType="1"/>
            </p:cNvSpPr>
            <p:nvPr/>
          </p:nvSpPr>
          <p:spPr bwMode="auto">
            <a:xfrm>
              <a:off x="5770563" y="228600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Line 12"/>
            <p:cNvSpPr>
              <a:spLocks noChangeShapeType="1"/>
            </p:cNvSpPr>
            <p:nvPr/>
          </p:nvSpPr>
          <p:spPr bwMode="auto">
            <a:xfrm>
              <a:off x="5969000" y="22860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Line 13"/>
            <p:cNvSpPr>
              <a:spLocks noChangeShapeType="1"/>
            </p:cNvSpPr>
            <p:nvPr/>
          </p:nvSpPr>
          <p:spPr bwMode="auto">
            <a:xfrm>
              <a:off x="6118225" y="3200400"/>
              <a:ext cx="977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Line 14"/>
            <p:cNvSpPr>
              <a:spLocks noChangeShapeType="1"/>
            </p:cNvSpPr>
            <p:nvPr/>
          </p:nvSpPr>
          <p:spPr bwMode="auto">
            <a:xfrm>
              <a:off x="6121400" y="3416300"/>
              <a:ext cx="987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Line 15"/>
            <p:cNvSpPr>
              <a:spLocks noChangeShapeType="1"/>
            </p:cNvSpPr>
            <p:nvPr/>
          </p:nvSpPr>
          <p:spPr bwMode="auto">
            <a:xfrm>
              <a:off x="7035800" y="30480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Line 16"/>
            <p:cNvSpPr>
              <a:spLocks noChangeShapeType="1"/>
            </p:cNvSpPr>
            <p:nvPr/>
          </p:nvSpPr>
          <p:spPr bwMode="auto">
            <a:xfrm>
              <a:off x="7099300" y="29591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Line 17"/>
            <p:cNvSpPr>
              <a:spLocks noChangeShapeType="1"/>
            </p:cNvSpPr>
            <p:nvPr/>
          </p:nvSpPr>
          <p:spPr bwMode="auto">
            <a:xfrm flipV="1">
              <a:off x="6116638" y="3100388"/>
              <a:ext cx="0" cy="425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Line 18"/>
            <p:cNvSpPr>
              <a:spLocks noChangeShapeType="1"/>
            </p:cNvSpPr>
            <p:nvPr/>
          </p:nvSpPr>
          <p:spPr bwMode="auto">
            <a:xfrm>
              <a:off x="5895975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Line 19"/>
            <p:cNvSpPr>
              <a:spLocks noChangeShapeType="1"/>
            </p:cNvSpPr>
            <p:nvPr/>
          </p:nvSpPr>
          <p:spPr bwMode="auto">
            <a:xfrm>
              <a:off x="5895975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Line 20"/>
            <p:cNvSpPr>
              <a:spLocks noChangeShapeType="1"/>
            </p:cNvSpPr>
            <p:nvPr/>
          </p:nvSpPr>
          <p:spPr bwMode="auto">
            <a:xfrm>
              <a:off x="5675313" y="3098800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Line 21"/>
            <p:cNvSpPr>
              <a:spLocks noChangeShapeType="1"/>
            </p:cNvSpPr>
            <p:nvPr/>
          </p:nvSpPr>
          <p:spPr bwMode="auto">
            <a:xfrm>
              <a:off x="5675313" y="3370263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Line 22"/>
            <p:cNvSpPr>
              <a:spLocks noChangeShapeType="1"/>
            </p:cNvSpPr>
            <p:nvPr/>
          </p:nvSpPr>
          <p:spPr bwMode="auto">
            <a:xfrm>
              <a:off x="5487988" y="3095625"/>
              <a:ext cx="0" cy="173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Line 23"/>
            <p:cNvSpPr>
              <a:spLocks noChangeShapeType="1"/>
            </p:cNvSpPr>
            <p:nvPr/>
          </p:nvSpPr>
          <p:spPr bwMode="auto">
            <a:xfrm>
              <a:off x="5487988" y="3367088"/>
              <a:ext cx="0" cy="173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Rectangle 24"/>
            <p:cNvSpPr>
              <a:spLocks noChangeArrowheads="1"/>
            </p:cNvSpPr>
            <p:nvPr/>
          </p:nvSpPr>
          <p:spPr bwMode="auto">
            <a:xfrm>
              <a:off x="6126163" y="3286125"/>
              <a:ext cx="1484312" cy="4286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AutoShape 25"/>
            <p:cNvSpPr>
              <a:spLocks noChangeArrowheads="1"/>
            </p:cNvSpPr>
            <p:nvPr/>
          </p:nvSpPr>
          <p:spPr bwMode="auto">
            <a:xfrm rot="5400000">
              <a:off x="621506" y="3205957"/>
              <a:ext cx="333375" cy="214312"/>
            </a:xfrm>
            <a:prstGeom prst="flowChartMerg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Line 26"/>
            <p:cNvSpPr>
              <a:spLocks noChangeShapeType="1"/>
            </p:cNvSpPr>
            <p:nvPr/>
          </p:nvSpPr>
          <p:spPr bwMode="auto">
            <a:xfrm flipV="1">
              <a:off x="4546600" y="2844800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Line 27"/>
            <p:cNvSpPr>
              <a:spLocks noChangeShapeType="1"/>
            </p:cNvSpPr>
            <p:nvPr/>
          </p:nvSpPr>
          <p:spPr bwMode="auto">
            <a:xfrm>
              <a:off x="4622800" y="2857500"/>
              <a:ext cx="0" cy="17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AutoShape 28"/>
            <p:cNvSpPr>
              <a:spLocks noChangeArrowheads="1"/>
            </p:cNvSpPr>
            <p:nvPr/>
          </p:nvSpPr>
          <p:spPr bwMode="auto">
            <a:xfrm>
              <a:off x="4521200" y="2730500"/>
              <a:ext cx="139700" cy="152400"/>
            </a:xfrm>
            <a:prstGeom prst="flowChar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Line 29"/>
            <p:cNvSpPr>
              <a:spLocks noChangeShapeType="1"/>
            </p:cNvSpPr>
            <p:nvPr/>
          </p:nvSpPr>
          <p:spPr bwMode="auto">
            <a:xfrm flipV="1">
              <a:off x="4546600" y="24892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Line 30"/>
            <p:cNvSpPr>
              <a:spLocks noChangeShapeType="1"/>
            </p:cNvSpPr>
            <p:nvPr/>
          </p:nvSpPr>
          <p:spPr bwMode="auto">
            <a:xfrm flipV="1">
              <a:off x="4610100" y="2489200"/>
              <a:ext cx="0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Line 31"/>
            <p:cNvSpPr>
              <a:spLocks noChangeShapeType="1"/>
            </p:cNvSpPr>
            <p:nvPr/>
          </p:nvSpPr>
          <p:spPr bwMode="auto">
            <a:xfrm flipH="1">
              <a:off x="4470400" y="2489200"/>
              <a:ext cx="63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Line 32"/>
            <p:cNvSpPr>
              <a:spLocks noChangeShapeType="1"/>
            </p:cNvSpPr>
            <p:nvPr/>
          </p:nvSpPr>
          <p:spPr bwMode="auto">
            <a:xfrm flipV="1">
              <a:off x="44704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Line 33"/>
            <p:cNvSpPr>
              <a:spLocks noChangeShapeType="1"/>
            </p:cNvSpPr>
            <p:nvPr/>
          </p:nvSpPr>
          <p:spPr bwMode="auto">
            <a:xfrm>
              <a:off x="4470400" y="20447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4" name="Line 34"/>
            <p:cNvSpPr>
              <a:spLocks noChangeShapeType="1"/>
            </p:cNvSpPr>
            <p:nvPr/>
          </p:nvSpPr>
          <p:spPr bwMode="auto">
            <a:xfrm flipH="1">
              <a:off x="4622800" y="2489200"/>
              <a:ext cx="7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5" name="Line 35"/>
            <p:cNvSpPr>
              <a:spLocks noChangeShapeType="1"/>
            </p:cNvSpPr>
            <p:nvPr/>
          </p:nvSpPr>
          <p:spPr bwMode="auto">
            <a:xfrm flipV="1">
              <a:off x="4699000" y="2044700"/>
              <a:ext cx="0" cy="44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6" name="Text Box 36"/>
            <p:cNvSpPr txBox="1">
              <a:spLocks noChangeArrowheads="1"/>
            </p:cNvSpPr>
            <p:nvPr/>
          </p:nvSpPr>
          <p:spPr bwMode="auto">
            <a:xfrm>
              <a:off x="339725" y="1905001"/>
              <a:ext cx="4889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fr-FR" sz="1600" b="1" dirty="0"/>
                <a:t>EM</a:t>
              </a:r>
            </a:p>
          </p:txBody>
        </p:sp>
        <p:sp>
          <p:nvSpPr>
            <p:cNvPr id="177" name="Line 37"/>
            <p:cNvSpPr>
              <a:spLocks noChangeShapeType="1"/>
            </p:cNvSpPr>
            <p:nvPr/>
          </p:nvSpPr>
          <p:spPr bwMode="auto">
            <a:xfrm flipH="1" flipV="1">
              <a:off x="584200" y="2197100"/>
              <a:ext cx="203200" cy="1079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8" name="Rectangle 38"/>
            <p:cNvSpPr>
              <a:spLocks noChangeArrowheads="1"/>
            </p:cNvSpPr>
            <p:nvPr/>
          </p:nvSpPr>
          <p:spPr bwMode="auto">
            <a:xfrm>
              <a:off x="6464300" y="317500"/>
              <a:ext cx="1295400" cy="3683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9" name="Text Box 39"/>
            <p:cNvSpPr txBox="1">
              <a:spLocks noChangeArrowheads="1"/>
            </p:cNvSpPr>
            <p:nvPr/>
          </p:nvSpPr>
          <p:spPr bwMode="auto">
            <a:xfrm>
              <a:off x="6461125" y="304800"/>
              <a:ext cx="13525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fr-FR" sz="1600" dirty="0">
                  <a:latin typeface="Arial Black" charset="0"/>
                </a:rPr>
                <a:t>IR LASER</a:t>
              </a:r>
            </a:p>
          </p:txBody>
        </p:sp>
        <p:sp>
          <p:nvSpPr>
            <p:cNvPr id="180" name="Rectangle 40"/>
            <p:cNvSpPr>
              <a:spLocks noChangeArrowheads="1"/>
            </p:cNvSpPr>
            <p:nvPr/>
          </p:nvSpPr>
          <p:spPr bwMode="auto">
            <a:xfrm>
              <a:off x="6464300" y="914400"/>
              <a:ext cx="2260600" cy="431800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fr-FR" sz="1600" b="1"/>
                <a:t>Nd-YAG LASER</a:t>
              </a:r>
            </a:p>
          </p:txBody>
        </p:sp>
        <p:sp>
          <p:nvSpPr>
            <p:cNvPr id="181" name="Rectangle 41"/>
            <p:cNvSpPr>
              <a:spLocks noChangeArrowheads="1"/>
            </p:cNvSpPr>
            <p:nvPr/>
          </p:nvSpPr>
          <p:spPr bwMode="auto">
            <a:xfrm>
              <a:off x="6464300" y="1511300"/>
              <a:ext cx="2260600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fr-FR" sz="1600" b="1"/>
                <a:t>Dye LASER</a:t>
              </a:r>
              <a:endParaRPr lang="fr-FR">
                <a:latin typeface="Times" charset="0"/>
              </a:endParaRPr>
            </a:p>
          </p:txBody>
        </p:sp>
        <p:sp>
          <p:nvSpPr>
            <p:cNvPr id="182" name="Rectangle 42"/>
            <p:cNvSpPr>
              <a:spLocks noChangeArrowheads="1"/>
            </p:cNvSpPr>
            <p:nvPr/>
          </p:nvSpPr>
          <p:spPr bwMode="auto">
            <a:xfrm>
              <a:off x="7607300" y="3238500"/>
              <a:ext cx="42863" cy="1397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3" name="Rectangle 43"/>
            <p:cNvSpPr>
              <a:spLocks noChangeArrowheads="1"/>
            </p:cNvSpPr>
            <p:nvPr/>
          </p:nvSpPr>
          <p:spPr bwMode="auto">
            <a:xfrm>
              <a:off x="7645400" y="3276600"/>
              <a:ext cx="6223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4" name="Rectangle 44"/>
            <p:cNvSpPr>
              <a:spLocks noChangeArrowheads="1"/>
            </p:cNvSpPr>
            <p:nvPr/>
          </p:nvSpPr>
          <p:spPr bwMode="auto">
            <a:xfrm>
              <a:off x="8267700" y="3073400"/>
              <a:ext cx="571500" cy="469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5" name="Text Box 45"/>
            <p:cNvSpPr txBox="1">
              <a:spLocks noChangeArrowheads="1"/>
            </p:cNvSpPr>
            <p:nvPr/>
          </p:nvSpPr>
          <p:spPr bwMode="auto">
            <a:xfrm>
              <a:off x="8208963" y="3108325"/>
              <a:ext cx="6238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fr-FR" sz="1600">
                  <a:latin typeface="Arial Black" charset="0"/>
                </a:rPr>
                <a:t>25K</a:t>
              </a:r>
            </a:p>
          </p:txBody>
        </p:sp>
        <p:sp>
          <p:nvSpPr>
            <p:cNvPr id="186" name="Rectangle 46"/>
            <p:cNvSpPr>
              <a:spLocks noChangeArrowheads="1"/>
            </p:cNvSpPr>
            <p:nvPr/>
          </p:nvSpPr>
          <p:spPr bwMode="auto">
            <a:xfrm>
              <a:off x="6032500" y="4673600"/>
              <a:ext cx="114300" cy="635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GB">
                <a:latin typeface="Times" charset="0"/>
              </a:endParaRPr>
            </a:p>
          </p:txBody>
        </p:sp>
        <p:sp>
          <p:nvSpPr>
            <p:cNvPr id="187" name="Text Box 47"/>
            <p:cNvSpPr txBox="1">
              <a:spLocks noChangeArrowheads="1"/>
            </p:cNvSpPr>
            <p:nvPr/>
          </p:nvSpPr>
          <p:spPr bwMode="auto">
            <a:xfrm>
              <a:off x="3070225" y="1497013"/>
              <a:ext cx="12890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fr-FR" sz="1800" b="1"/>
                <a:t>Kr sample</a:t>
              </a:r>
            </a:p>
          </p:txBody>
        </p:sp>
        <p:sp>
          <p:nvSpPr>
            <p:cNvPr id="188" name="Line 48"/>
            <p:cNvSpPr>
              <a:spLocks noChangeShapeType="1"/>
            </p:cNvSpPr>
            <p:nvPr/>
          </p:nvSpPr>
          <p:spPr bwMode="auto">
            <a:xfrm>
              <a:off x="3924300" y="1854200"/>
              <a:ext cx="64770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9" name="Line 49"/>
            <p:cNvSpPr>
              <a:spLocks noChangeShapeType="1"/>
            </p:cNvSpPr>
            <p:nvPr/>
          </p:nvSpPr>
          <p:spPr bwMode="auto">
            <a:xfrm>
              <a:off x="7099300" y="2959100"/>
              <a:ext cx="116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0" name="Line 50"/>
            <p:cNvSpPr>
              <a:spLocks noChangeShapeType="1"/>
            </p:cNvSpPr>
            <p:nvPr/>
          </p:nvSpPr>
          <p:spPr bwMode="auto">
            <a:xfrm>
              <a:off x="7115175" y="3616325"/>
              <a:ext cx="1152525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1" name="Line 51"/>
            <p:cNvSpPr>
              <a:spLocks noChangeShapeType="1"/>
            </p:cNvSpPr>
            <p:nvPr/>
          </p:nvSpPr>
          <p:spPr bwMode="auto">
            <a:xfrm>
              <a:off x="8267700" y="29591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2" name="Line 52"/>
            <p:cNvSpPr>
              <a:spLocks noChangeShapeType="1"/>
            </p:cNvSpPr>
            <p:nvPr/>
          </p:nvSpPr>
          <p:spPr bwMode="auto">
            <a:xfrm flipV="1">
              <a:off x="8267700" y="33655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3" name="Text Box 53"/>
            <p:cNvSpPr txBox="1">
              <a:spLocks noChangeArrowheads="1"/>
            </p:cNvSpPr>
            <p:nvPr/>
          </p:nvSpPr>
          <p:spPr bwMode="auto">
            <a:xfrm>
              <a:off x="6689725" y="3908425"/>
              <a:ext cx="8509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fr-FR" sz="1600" b="1"/>
                <a:t>source</a:t>
              </a:r>
              <a:endParaRPr lang="fr-FR" sz="1600">
                <a:latin typeface="Arial Black" charset="0"/>
              </a:endParaRPr>
            </a:p>
          </p:txBody>
        </p:sp>
        <p:sp>
          <p:nvSpPr>
            <p:cNvPr id="194" name="Line 54"/>
            <p:cNvSpPr>
              <a:spLocks noChangeShapeType="1"/>
            </p:cNvSpPr>
            <p:nvPr/>
          </p:nvSpPr>
          <p:spPr bwMode="auto">
            <a:xfrm>
              <a:off x="5854700" y="3479800"/>
              <a:ext cx="85090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5" name="Line 55"/>
            <p:cNvSpPr>
              <a:spLocks noChangeShapeType="1"/>
            </p:cNvSpPr>
            <p:nvPr/>
          </p:nvSpPr>
          <p:spPr bwMode="auto">
            <a:xfrm flipV="1">
              <a:off x="6134100" y="2514600"/>
              <a:ext cx="1511300" cy="812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6" name="Text Box 56"/>
            <p:cNvSpPr txBox="1">
              <a:spLocks noChangeArrowheads="1"/>
            </p:cNvSpPr>
            <p:nvPr/>
          </p:nvSpPr>
          <p:spPr bwMode="auto">
            <a:xfrm>
              <a:off x="7610475" y="2206625"/>
              <a:ext cx="10763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/>
                <a:t>Cold trap</a:t>
              </a:r>
              <a:endParaRPr lang="fr-FR" sz="1600" b="1"/>
            </a:p>
          </p:txBody>
        </p:sp>
        <p:sp>
          <p:nvSpPr>
            <p:cNvPr id="197" name="Rectangle 57"/>
            <p:cNvSpPr>
              <a:spLocks noChangeArrowheads="1"/>
            </p:cNvSpPr>
            <p:nvPr/>
          </p:nvSpPr>
          <p:spPr bwMode="auto">
            <a:xfrm>
              <a:off x="1244600" y="4140200"/>
              <a:ext cx="1155700" cy="5461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8" name="Text Box 58"/>
            <p:cNvSpPr txBox="1">
              <a:spLocks noChangeArrowheads="1"/>
            </p:cNvSpPr>
            <p:nvPr/>
          </p:nvSpPr>
          <p:spPr bwMode="auto">
            <a:xfrm>
              <a:off x="5092700" y="5051425"/>
              <a:ext cx="13700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fr-FR" sz="1600" b="1"/>
                <a:t>Photo-diode</a:t>
              </a:r>
            </a:p>
          </p:txBody>
        </p:sp>
        <p:sp>
          <p:nvSpPr>
            <p:cNvPr id="199" name="Line 59"/>
            <p:cNvSpPr>
              <a:spLocks noChangeShapeType="1"/>
            </p:cNvSpPr>
            <p:nvPr/>
          </p:nvSpPr>
          <p:spPr bwMode="auto">
            <a:xfrm flipV="1">
              <a:off x="5854700" y="4813300"/>
              <a:ext cx="1270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0" name="Text Box 60"/>
            <p:cNvSpPr txBox="1">
              <a:spLocks noChangeArrowheads="1"/>
            </p:cNvSpPr>
            <p:nvPr/>
          </p:nvSpPr>
          <p:spPr bwMode="auto">
            <a:xfrm>
              <a:off x="1133475" y="4772025"/>
              <a:ext cx="14144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fr-FR" sz="1600" b="1"/>
                <a:t>oscilloscope</a:t>
              </a:r>
              <a:endParaRPr lang="fr-FR" sz="1600"/>
            </a:p>
          </p:txBody>
        </p:sp>
        <p:sp>
          <p:nvSpPr>
            <p:cNvPr id="201" name="Rectangle 61"/>
            <p:cNvSpPr>
              <a:spLocks noChangeArrowheads="1"/>
            </p:cNvSpPr>
            <p:nvPr/>
          </p:nvSpPr>
          <p:spPr bwMode="auto">
            <a:xfrm>
              <a:off x="8093075" y="4543425"/>
              <a:ext cx="1841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GB">
                <a:latin typeface="Times" charset="0"/>
              </a:endParaRPr>
            </a:p>
          </p:txBody>
        </p:sp>
        <p:sp>
          <p:nvSpPr>
            <p:cNvPr id="202" name="Freeform 62"/>
            <p:cNvSpPr>
              <a:spLocks/>
            </p:cNvSpPr>
            <p:nvPr/>
          </p:nvSpPr>
          <p:spPr bwMode="auto">
            <a:xfrm>
              <a:off x="622300" y="2579688"/>
              <a:ext cx="6392863" cy="1463675"/>
            </a:xfrm>
            <a:custGeom>
              <a:avLst/>
              <a:gdLst>
                <a:gd name="T0" fmla="*/ 2147483647 w 3987"/>
                <a:gd name="T1" fmla="*/ 2147483647 h 914"/>
                <a:gd name="T2" fmla="*/ 2147483647 w 3987"/>
                <a:gd name="T3" fmla="*/ 2147483647 h 914"/>
                <a:gd name="T4" fmla="*/ 2147483647 w 3987"/>
                <a:gd name="T5" fmla="*/ 2147483647 h 914"/>
                <a:gd name="T6" fmla="*/ 2147483647 w 3987"/>
                <a:gd name="T7" fmla="*/ 2147483647 h 914"/>
                <a:gd name="T8" fmla="*/ 2147483647 w 3987"/>
                <a:gd name="T9" fmla="*/ 2147483647 h 914"/>
                <a:gd name="T10" fmla="*/ 2147483647 w 3987"/>
                <a:gd name="T11" fmla="*/ 2147483647 h 914"/>
                <a:gd name="T12" fmla="*/ 2147483647 w 3987"/>
                <a:gd name="T13" fmla="*/ 0 h 914"/>
                <a:gd name="T14" fmla="*/ 2147483647 w 3987"/>
                <a:gd name="T15" fmla="*/ 0 h 914"/>
                <a:gd name="T16" fmla="*/ 2147483647 w 3987"/>
                <a:gd name="T17" fmla="*/ 2147483647 h 914"/>
                <a:gd name="T18" fmla="*/ 2147483647 w 3987"/>
                <a:gd name="T19" fmla="*/ 2147483647 h 914"/>
                <a:gd name="T20" fmla="*/ 2147483647 w 3987"/>
                <a:gd name="T21" fmla="*/ 2147483647 h 914"/>
                <a:gd name="T22" fmla="*/ 2147483647 w 3987"/>
                <a:gd name="T23" fmla="*/ 2147483647 h 914"/>
                <a:gd name="T24" fmla="*/ 2147483647 w 3987"/>
                <a:gd name="T25" fmla="*/ 2147483647 h 914"/>
                <a:gd name="T26" fmla="*/ 2147483647 w 3987"/>
                <a:gd name="T27" fmla="*/ 2147483647 h 914"/>
                <a:gd name="T28" fmla="*/ 2147483647 w 3987"/>
                <a:gd name="T29" fmla="*/ 2147483647 h 914"/>
                <a:gd name="T30" fmla="*/ 2147483647 w 3987"/>
                <a:gd name="T31" fmla="*/ 2147483647 h 914"/>
                <a:gd name="T32" fmla="*/ 2147483647 w 3987"/>
                <a:gd name="T33" fmla="*/ 2147483647 h 914"/>
                <a:gd name="T34" fmla="*/ 2147483647 w 3987"/>
                <a:gd name="T35" fmla="*/ 2147483647 h 914"/>
                <a:gd name="T36" fmla="*/ 2147483647 w 3987"/>
                <a:gd name="T37" fmla="*/ 2147483647 h 914"/>
                <a:gd name="T38" fmla="*/ 2147483647 w 3987"/>
                <a:gd name="T39" fmla="*/ 2147483647 h 914"/>
                <a:gd name="T40" fmla="*/ 2147483647 w 3987"/>
                <a:gd name="T41" fmla="*/ 2147483647 h 914"/>
                <a:gd name="T42" fmla="*/ 0 w 3987"/>
                <a:gd name="T43" fmla="*/ 2147483647 h 914"/>
                <a:gd name="T44" fmla="*/ 0 w 3987"/>
                <a:gd name="T45" fmla="*/ 2147483647 h 914"/>
                <a:gd name="T46" fmla="*/ 2147483647 w 3987"/>
                <a:gd name="T47" fmla="*/ 2147483647 h 914"/>
                <a:gd name="T48" fmla="*/ 2147483647 w 3987"/>
                <a:gd name="T49" fmla="*/ 2147483647 h 9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87"/>
                <a:gd name="T76" fmla="*/ 0 h 914"/>
                <a:gd name="T77" fmla="*/ 3987 w 3987"/>
                <a:gd name="T78" fmla="*/ 914 h 9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87" h="914">
                  <a:moveTo>
                    <a:pt x="187" y="294"/>
                  </a:moveTo>
                  <a:lnTo>
                    <a:pt x="2473" y="294"/>
                  </a:lnTo>
                  <a:lnTo>
                    <a:pt x="2473" y="187"/>
                  </a:lnTo>
                  <a:lnTo>
                    <a:pt x="2513" y="180"/>
                  </a:lnTo>
                  <a:lnTo>
                    <a:pt x="2500" y="294"/>
                  </a:lnTo>
                  <a:lnTo>
                    <a:pt x="2927" y="294"/>
                  </a:lnTo>
                  <a:lnTo>
                    <a:pt x="3220" y="0"/>
                  </a:lnTo>
                  <a:lnTo>
                    <a:pt x="3527" y="0"/>
                  </a:lnTo>
                  <a:lnTo>
                    <a:pt x="3527" y="294"/>
                  </a:lnTo>
                  <a:lnTo>
                    <a:pt x="3987" y="294"/>
                  </a:lnTo>
                  <a:lnTo>
                    <a:pt x="3987" y="374"/>
                  </a:lnTo>
                  <a:lnTo>
                    <a:pt x="3407" y="374"/>
                  </a:lnTo>
                  <a:lnTo>
                    <a:pt x="3407" y="527"/>
                  </a:lnTo>
                  <a:lnTo>
                    <a:pt x="3987" y="527"/>
                  </a:lnTo>
                  <a:lnTo>
                    <a:pt x="3987" y="594"/>
                  </a:lnTo>
                  <a:lnTo>
                    <a:pt x="3547" y="594"/>
                  </a:lnTo>
                  <a:lnTo>
                    <a:pt x="3547" y="914"/>
                  </a:lnTo>
                  <a:lnTo>
                    <a:pt x="3220" y="914"/>
                  </a:lnTo>
                  <a:lnTo>
                    <a:pt x="2933" y="627"/>
                  </a:lnTo>
                  <a:lnTo>
                    <a:pt x="180" y="627"/>
                  </a:lnTo>
                  <a:lnTo>
                    <a:pt x="180" y="807"/>
                  </a:lnTo>
                  <a:lnTo>
                    <a:pt x="0" y="807"/>
                  </a:lnTo>
                  <a:lnTo>
                    <a:pt x="0" y="94"/>
                  </a:lnTo>
                  <a:lnTo>
                    <a:pt x="193" y="94"/>
                  </a:lnTo>
                  <a:lnTo>
                    <a:pt x="187" y="294"/>
                  </a:lnTo>
                  <a:close/>
                </a:path>
              </a:pathLst>
            </a:custGeom>
            <a:solidFill>
              <a:srgbClr val="66FF66">
                <a:alpha val="20000"/>
              </a:srgbClr>
            </a:solidFill>
            <a:ln w="9525">
              <a:solidFill>
                <a:srgbClr val="00FF80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3" name="Freeform 63"/>
            <p:cNvSpPr>
              <a:spLocks/>
            </p:cNvSpPr>
            <p:nvPr/>
          </p:nvSpPr>
          <p:spPr bwMode="auto">
            <a:xfrm>
              <a:off x="4470400" y="2038350"/>
              <a:ext cx="228600" cy="698500"/>
            </a:xfrm>
            <a:custGeom>
              <a:avLst/>
              <a:gdLst>
                <a:gd name="T0" fmla="*/ 2147483647 w 144"/>
                <a:gd name="T1" fmla="*/ 2147483647 h 440"/>
                <a:gd name="T2" fmla="*/ 2147483647 w 144"/>
                <a:gd name="T3" fmla="*/ 2147483647 h 440"/>
                <a:gd name="T4" fmla="*/ 0 w 144"/>
                <a:gd name="T5" fmla="*/ 2147483647 h 440"/>
                <a:gd name="T6" fmla="*/ 0 w 144"/>
                <a:gd name="T7" fmla="*/ 0 h 440"/>
                <a:gd name="T8" fmla="*/ 2147483647 w 144"/>
                <a:gd name="T9" fmla="*/ 2147483647 h 440"/>
                <a:gd name="T10" fmla="*/ 2147483647 w 144"/>
                <a:gd name="T11" fmla="*/ 2147483647 h 440"/>
                <a:gd name="T12" fmla="*/ 2147483647 w 144"/>
                <a:gd name="T13" fmla="*/ 2147483647 h 440"/>
                <a:gd name="T14" fmla="*/ 2147483647 w 144"/>
                <a:gd name="T15" fmla="*/ 2147483647 h 440"/>
                <a:gd name="T16" fmla="*/ 2147483647 w 144"/>
                <a:gd name="T17" fmla="*/ 214748364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440"/>
                <a:gd name="T29" fmla="*/ 144 w 144"/>
                <a:gd name="T30" fmla="*/ 440 h 4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440">
                  <a:moveTo>
                    <a:pt x="52" y="436"/>
                  </a:moveTo>
                  <a:lnTo>
                    <a:pt x="52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44" y="284"/>
                  </a:lnTo>
                  <a:lnTo>
                    <a:pt x="88" y="284"/>
                  </a:lnTo>
                  <a:lnTo>
                    <a:pt x="88" y="440"/>
                  </a:lnTo>
                  <a:lnTo>
                    <a:pt x="52" y="436"/>
                  </a:lnTo>
                  <a:close/>
                </a:path>
              </a:pathLst>
            </a:custGeom>
            <a:solidFill>
              <a:srgbClr val="00FF80">
                <a:alpha val="2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4" name="Freeform 64"/>
            <p:cNvSpPr>
              <a:spLocks/>
            </p:cNvSpPr>
            <p:nvPr/>
          </p:nvSpPr>
          <p:spPr bwMode="auto">
            <a:xfrm>
              <a:off x="431800" y="3314700"/>
              <a:ext cx="244475" cy="1588"/>
            </a:xfrm>
            <a:custGeom>
              <a:avLst/>
              <a:gdLst>
                <a:gd name="T0" fmla="*/ 2147483647 w 154"/>
                <a:gd name="T1" fmla="*/ 0 h 1"/>
                <a:gd name="T2" fmla="*/ 2147483647 w 154"/>
                <a:gd name="T3" fmla="*/ 0 h 1"/>
                <a:gd name="T4" fmla="*/ 2147483647 w 154"/>
                <a:gd name="T5" fmla="*/ 0 h 1"/>
                <a:gd name="T6" fmla="*/ 2147483647 w 15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"/>
                <a:gd name="T14" fmla="*/ 154 w 15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">
                  <a:moveTo>
                    <a:pt x="148" y="0"/>
                  </a:moveTo>
                  <a:cubicBezTo>
                    <a:pt x="142" y="0"/>
                    <a:pt x="32" y="0"/>
                    <a:pt x="16" y="0"/>
                  </a:cubicBezTo>
                  <a:cubicBezTo>
                    <a:pt x="0" y="0"/>
                    <a:pt x="28" y="0"/>
                    <a:pt x="52" y="0"/>
                  </a:cubicBezTo>
                  <a:cubicBezTo>
                    <a:pt x="76" y="0"/>
                    <a:pt x="154" y="0"/>
                    <a:pt x="148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5" name="Freeform 65"/>
            <p:cNvSpPr>
              <a:spLocks/>
            </p:cNvSpPr>
            <p:nvPr/>
          </p:nvSpPr>
          <p:spPr bwMode="auto">
            <a:xfrm>
              <a:off x="276225" y="3302000"/>
              <a:ext cx="968375" cy="1247775"/>
            </a:xfrm>
            <a:custGeom>
              <a:avLst/>
              <a:gdLst>
                <a:gd name="T0" fmla="*/ 2147483647 w 610"/>
                <a:gd name="T1" fmla="*/ 2147483647 h 786"/>
                <a:gd name="T2" fmla="*/ 2147483647 w 610"/>
                <a:gd name="T3" fmla="*/ 2147483647 h 786"/>
                <a:gd name="T4" fmla="*/ 2147483647 w 610"/>
                <a:gd name="T5" fmla="*/ 2147483647 h 786"/>
                <a:gd name="T6" fmla="*/ 2147483647 w 610"/>
                <a:gd name="T7" fmla="*/ 2147483647 h 786"/>
                <a:gd name="T8" fmla="*/ 2147483647 w 610"/>
                <a:gd name="T9" fmla="*/ 2147483647 h 786"/>
                <a:gd name="T10" fmla="*/ 2147483647 w 610"/>
                <a:gd name="T11" fmla="*/ 2147483647 h 786"/>
                <a:gd name="T12" fmla="*/ 2147483647 w 610"/>
                <a:gd name="T13" fmla="*/ 2147483647 h 786"/>
                <a:gd name="T14" fmla="*/ 2147483647 w 610"/>
                <a:gd name="T15" fmla="*/ 2147483647 h 7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0"/>
                <a:gd name="T25" fmla="*/ 0 h 786"/>
                <a:gd name="T26" fmla="*/ 610 w 610"/>
                <a:gd name="T27" fmla="*/ 786 h 7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0" h="786">
                  <a:moveTo>
                    <a:pt x="106" y="8"/>
                  </a:moveTo>
                  <a:cubicBezTo>
                    <a:pt x="84" y="0"/>
                    <a:pt x="71" y="12"/>
                    <a:pt x="62" y="32"/>
                  </a:cubicBezTo>
                  <a:cubicBezTo>
                    <a:pt x="46" y="63"/>
                    <a:pt x="39" y="105"/>
                    <a:pt x="34" y="140"/>
                  </a:cubicBezTo>
                  <a:cubicBezTo>
                    <a:pt x="36" y="289"/>
                    <a:pt x="0" y="398"/>
                    <a:pt x="102" y="500"/>
                  </a:cubicBezTo>
                  <a:cubicBezTo>
                    <a:pt x="118" y="567"/>
                    <a:pt x="181" y="626"/>
                    <a:pt x="246" y="652"/>
                  </a:cubicBezTo>
                  <a:cubicBezTo>
                    <a:pt x="281" y="666"/>
                    <a:pt x="321" y="667"/>
                    <a:pt x="358" y="680"/>
                  </a:cubicBezTo>
                  <a:cubicBezTo>
                    <a:pt x="397" y="709"/>
                    <a:pt x="443" y="744"/>
                    <a:pt x="490" y="760"/>
                  </a:cubicBezTo>
                  <a:cubicBezTo>
                    <a:pt x="516" y="786"/>
                    <a:pt x="576" y="772"/>
                    <a:pt x="610" y="7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Oval 67"/>
            <p:cNvSpPr>
              <a:spLocks noChangeArrowheads="1"/>
            </p:cNvSpPr>
            <p:nvPr/>
          </p:nvSpPr>
          <p:spPr bwMode="auto">
            <a:xfrm rot="10800000">
              <a:off x="9652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Oval 68"/>
            <p:cNvSpPr>
              <a:spLocks noChangeArrowheads="1"/>
            </p:cNvSpPr>
            <p:nvPr/>
          </p:nvSpPr>
          <p:spPr bwMode="auto">
            <a:xfrm rot="10800000">
              <a:off x="823913" y="3293268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Oval 69"/>
            <p:cNvSpPr>
              <a:spLocks noChangeArrowheads="1"/>
            </p:cNvSpPr>
            <p:nvPr/>
          </p:nvSpPr>
          <p:spPr bwMode="auto">
            <a:xfrm rot="10800000">
              <a:off x="1104900" y="319722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Oval 70"/>
            <p:cNvSpPr>
              <a:spLocks noChangeArrowheads="1"/>
            </p:cNvSpPr>
            <p:nvPr/>
          </p:nvSpPr>
          <p:spPr bwMode="auto">
            <a:xfrm rot="10800000">
              <a:off x="13589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0" name="Oval 71"/>
            <p:cNvSpPr>
              <a:spLocks noChangeArrowheads="1"/>
            </p:cNvSpPr>
            <p:nvPr/>
          </p:nvSpPr>
          <p:spPr bwMode="auto">
            <a:xfrm rot="10800000">
              <a:off x="1231900" y="32543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Oval 72"/>
            <p:cNvSpPr>
              <a:spLocks noChangeArrowheads="1"/>
            </p:cNvSpPr>
            <p:nvPr/>
          </p:nvSpPr>
          <p:spPr bwMode="auto">
            <a:xfrm rot="10800000">
              <a:off x="16129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Oval 73"/>
            <p:cNvSpPr>
              <a:spLocks noChangeArrowheads="1"/>
            </p:cNvSpPr>
            <p:nvPr/>
          </p:nvSpPr>
          <p:spPr bwMode="auto">
            <a:xfrm rot="10800000">
              <a:off x="1485900" y="3292475"/>
              <a:ext cx="63500" cy="42863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Oval 74"/>
            <p:cNvSpPr>
              <a:spLocks noChangeArrowheads="1"/>
            </p:cNvSpPr>
            <p:nvPr/>
          </p:nvSpPr>
          <p:spPr bwMode="auto">
            <a:xfrm rot="16200000">
              <a:off x="6070600" y="3289300"/>
              <a:ext cx="114300" cy="50800"/>
            </a:xfrm>
            <a:prstGeom prst="ellipse">
              <a:avLst/>
            </a:prstGeom>
            <a:solidFill>
              <a:srgbClr val="008040">
                <a:alpha val="9882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233" name="Connecteur droit 78"/>
            <p:cNvCxnSpPr>
              <a:cxnSpLocks noChangeShapeType="1"/>
            </p:cNvCxnSpPr>
            <p:nvPr/>
          </p:nvCxnSpPr>
          <p:spPr bwMode="auto">
            <a:xfrm>
              <a:off x="1231900" y="3124200"/>
              <a:ext cx="139700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34" name="Connecteur droit 233"/>
            <p:cNvCxnSpPr>
              <a:cxnSpLocks noChangeShapeType="1"/>
            </p:cNvCxnSpPr>
            <p:nvPr/>
          </p:nvCxnSpPr>
          <p:spPr bwMode="auto">
            <a:xfrm>
              <a:off x="1231900" y="3503613"/>
              <a:ext cx="139700" cy="158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</p:cxnSp>
        <p:sp>
          <p:nvSpPr>
            <p:cNvPr id="235" name="ZoneTexte 234"/>
            <p:cNvSpPr txBox="1"/>
            <p:nvPr/>
          </p:nvSpPr>
          <p:spPr>
            <a:xfrm>
              <a:off x="1031833" y="2133600"/>
              <a:ext cx="310322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2000" dirty="0" smtClean="0">
                  <a:ln>
                    <a:solidFill>
                      <a:srgbClr val="FF0000"/>
                    </a:solidFill>
                  </a:ln>
                </a:rPr>
                <a:t>∆V=900 </a:t>
              </a:r>
              <a:r>
                <a:rPr lang="fr-FR" sz="2000" dirty="0">
                  <a:ln>
                    <a:solidFill>
                      <a:srgbClr val="FF0000"/>
                    </a:solidFill>
                  </a:ln>
                </a:rPr>
                <a:t>V </a:t>
              </a:r>
              <a:r>
                <a:rPr lang="fr-FR" sz="2000" dirty="0" smtClean="0">
                  <a:ln>
                    <a:solidFill>
                      <a:srgbClr val="FF0000"/>
                    </a:solidFill>
                  </a:ln>
                </a:rPr>
                <a:t>(e.g. </a:t>
              </a:r>
              <a:r>
                <a:rPr lang="fr-FR" sz="2000" baseline="30000" dirty="0" smtClean="0">
                  <a:ln>
                    <a:solidFill>
                      <a:srgbClr val="FF0000"/>
                    </a:solidFill>
                  </a:ln>
                </a:rPr>
                <a:t>82</a:t>
              </a:r>
              <a:r>
                <a:rPr lang="fr-FR" sz="2000" dirty="0" smtClean="0">
                  <a:ln>
                    <a:solidFill>
                      <a:srgbClr val="FF0000"/>
                    </a:solidFill>
                  </a:ln>
                </a:rPr>
                <a:t>Kr </a:t>
              </a:r>
              <a:r>
                <a:rPr lang="fr-FR" sz="2000" baseline="30000" dirty="0" smtClean="0">
                  <a:ln>
                    <a:solidFill>
                      <a:srgbClr val="FF0000"/>
                    </a:solidFill>
                  </a:ln>
                </a:rPr>
                <a:t>83</a:t>
              </a:r>
              <a:r>
                <a:rPr lang="fr-FR" sz="2000" dirty="0" smtClean="0">
                  <a:ln>
                    <a:solidFill>
                      <a:srgbClr val="FF0000"/>
                    </a:solidFill>
                  </a:ln>
                </a:rPr>
                <a:t>Kr </a:t>
              </a:r>
              <a:r>
                <a:rPr lang="fr-FR" sz="2000" dirty="0">
                  <a:ln>
                    <a:solidFill>
                      <a:srgbClr val="FF0000"/>
                    </a:solidFill>
                  </a:ln>
                </a:rPr>
                <a:t>out)</a:t>
              </a:r>
            </a:p>
          </p:txBody>
        </p:sp>
        <p:cxnSp>
          <p:nvCxnSpPr>
            <p:cNvPr id="236" name="Connecteur droit 235"/>
            <p:cNvCxnSpPr>
              <a:cxnSpLocks noChangeShapeType="1"/>
            </p:cNvCxnSpPr>
            <p:nvPr/>
          </p:nvCxnSpPr>
          <p:spPr bwMode="auto">
            <a:xfrm rot="5400000" flipH="1" flipV="1">
              <a:off x="1143000" y="2667000"/>
              <a:ext cx="609600" cy="304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</p:cxnSp>
        <p:sp>
          <p:nvSpPr>
            <p:cNvPr id="238" name="ZoneTexte 87"/>
            <p:cNvSpPr txBox="1">
              <a:spLocks noChangeArrowheads="1"/>
            </p:cNvSpPr>
            <p:nvPr/>
          </p:nvSpPr>
          <p:spPr bwMode="auto">
            <a:xfrm>
              <a:off x="622299" y="612336"/>
              <a:ext cx="4669781" cy="6463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fr-FR" dirty="0" smtClean="0"/>
                <a:t>En cas de rapport Kr/</a:t>
              </a:r>
              <a:r>
                <a:rPr lang="fr-FR" baseline="30000" dirty="0" smtClean="0"/>
                <a:t>85</a:t>
              </a:r>
              <a:r>
                <a:rPr lang="fr-FR" dirty="0" smtClean="0"/>
                <a:t>Kr ou Kr/</a:t>
              </a:r>
              <a:r>
                <a:rPr lang="fr-FR" baseline="30000" dirty="0" smtClean="0"/>
                <a:t>81</a:t>
              </a:r>
              <a:r>
                <a:rPr lang="fr-FR" dirty="0" smtClean="0"/>
                <a:t>Kr important :</a:t>
              </a:r>
              <a:br>
                <a:rPr lang="fr-FR" dirty="0" smtClean="0"/>
              </a:br>
              <a:r>
                <a:rPr lang="fr-FR" dirty="0" smtClean="0"/>
                <a:t>Système de déflection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77526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5800351" y="2545854"/>
            <a:ext cx="3281513" cy="2797609"/>
            <a:chOff x="9395841" y="3966517"/>
            <a:chExt cx="3456384" cy="2918867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CCFFFF"/>
                </a:clrFrom>
                <a:clrTo>
                  <a:srgbClr val="CCFFFF">
                    <a:alpha val="0"/>
                  </a:srgbClr>
                </a:clrTo>
              </a:clrChange>
            </a:blip>
            <a:srcRect l="3931" t="6950" r="39369" b="53150"/>
            <a:stretch/>
          </p:blipFill>
          <p:spPr>
            <a:xfrm>
              <a:off x="9395841" y="3966517"/>
              <a:ext cx="3456384" cy="273630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12492880" y="5483771"/>
              <a:ext cx="359345" cy="14016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3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34"/>
          <p:cNvSpPr txBox="1"/>
          <p:nvPr/>
        </p:nvSpPr>
        <p:spPr>
          <a:xfrm>
            <a:off x="0" y="2276872"/>
            <a:ext cx="86714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Infiltration des eaux de pluie dans une couche géologique?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Conservation des abondances relatives des différents isotopes de gaz rare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Une fois présent dans le sol </a:t>
            </a:r>
            <a:r>
              <a:rPr lang="fr-FR" sz="1600" baseline="30000" dirty="0" smtClean="0"/>
              <a:t>81</a:t>
            </a:r>
            <a:r>
              <a:rPr lang="fr-FR" sz="1600" dirty="0" smtClean="0"/>
              <a:t>Kr décroit sans réapprovisionnement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Kr est inerte, donc non influencé par les processus chimiques et biologiques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baseline="30000" dirty="0" smtClean="0"/>
              <a:t>81</a:t>
            </a:r>
            <a:r>
              <a:rPr lang="fr-FR" sz="1600" b="1" dirty="0" smtClean="0"/>
              <a:t>Kr/Kr : détermination du temps de résidence &amp; vitesse d’écoulement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2" t="18147" r="15832" b="74538"/>
          <a:stretch/>
        </p:blipFill>
        <p:spPr bwMode="auto">
          <a:xfrm>
            <a:off x="1115616" y="620688"/>
            <a:ext cx="6800229" cy="86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L’intérêt du radio-isotope </a:t>
            </a:r>
            <a:r>
              <a:rPr lang="fr-FR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81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Kr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9016" y="1484784"/>
            <a:ext cx="83794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baseline="30000" dirty="0" smtClean="0"/>
              <a:t>81</a:t>
            </a:r>
            <a:r>
              <a:rPr lang="fr-FR" sz="2800" b="1" dirty="0" smtClean="0"/>
              <a:t>Kr</a:t>
            </a:r>
            <a:r>
              <a:rPr lang="fr-FR" dirty="0" smtClean="0"/>
              <a:t> : Naturel. Produit principalement par les rayonnements cosmiques (</a:t>
            </a:r>
            <a:r>
              <a:rPr lang="fr-FR" baseline="30000" dirty="0" smtClean="0"/>
              <a:t>80</a:t>
            </a:r>
            <a:r>
              <a:rPr lang="fr-FR" dirty="0" smtClean="0"/>
              <a:t>Kr(n,</a:t>
            </a:r>
            <a:r>
              <a:rPr lang="el-GR" dirty="0" smtClean="0"/>
              <a:t>γ</a:t>
            </a:r>
            <a:r>
              <a:rPr lang="fr-FR" dirty="0" smtClean="0"/>
              <a:t>)</a:t>
            </a:r>
            <a:r>
              <a:rPr lang="fr-FR" baseline="30000" dirty="0" smtClean="0"/>
              <a:t>81</a:t>
            </a:r>
            <a:r>
              <a:rPr lang="fr-FR" dirty="0" smtClean="0"/>
              <a:t>Kr), donc uniquement dans l’atmosphère.   </a:t>
            </a:r>
            <a:r>
              <a:rPr lang="fr-FR" b="1" dirty="0" smtClean="0"/>
              <a:t>T</a:t>
            </a:r>
            <a:r>
              <a:rPr lang="fr-FR" b="1" baseline="-25000" dirty="0" smtClean="0"/>
              <a:t>1/2</a:t>
            </a:r>
            <a:r>
              <a:rPr lang="fr-FR" b="1" dirty="0" smtClean="0"/>
              <a:t> = 229.000 ans</a:t>
            </a:r>
            <a:endParaRPr lang="fr-FR" b="1" dirty="0"/>
          </a:p>
        </p:txBody>
      </p:sp>
      <p:sp>
        <p:nvSpPr>
          <p:cNvPr id="18" name="ZoneTexte 17"/>
          <p:cNvSpPr txBox="1"/>
          <p:nvPr/>
        </p:nvSpPr>
        <p:spPr>
          <a:xfrm>
            <a:off x="179512" y="5250205"/>
            <a:ext cx="6768752" cy="107721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b="1" u="sng" dirty="0" smtClean="0">
                <a:solidFill>
                  <a:srgbClr val="01AF05"/>
                </a:solidFill>
              </a:rPr>
              <a:t>Utilités :</a:t>
            </a:r>
          </a:p>
          <a:p>
            <a:r>
              <a:rPr lang="fr-FR" sz="1600" b="1" dirty="0">
                <a:solidFill>
                  <a:srgbClr val="01AF05"/>
                </a:solidFill>
              </a:rPr>
              <a:t>_ Evaluation de sûreté à long terme des stockages de déchets nucléaires en milieu </a:t>
            </a:r>
            <a:r>
              <a:rPr lang="fr-FR" sz="1600" b="1" dirty="0" smtClean="0">
                <a:solidFill>
                  <a:srgbClr val="01AF05"/>
                </a:solidFill>
              </a:rPr>
              <a:t>géologique</a:t>
            </a:r>
            <a:r>
              <a:rPr lang="fr-FR" sz="1600" b="1" dirty="0" smtClean="0">
                <a:solidFill>
                  <a:schemeClr val="tx1"/>
                </a:solidFill>
              </a:rPr>
              <a:t>*</a:t>
            </a:r>
            <a:r>
              <a:rPr lang="fr-FR" sz="1600" b="1" dirty="0" smtClean="0">
                <a:solidFill>
                  <a:srgbClr val="01AF05"/>
                </a:solidFill>
              </a:rPr>
              <a:t> </a:t>
            </a:r>
            <a:r>
              <a:rPr lang="fr-FR" sz="1600" b="1" dirty="0">
                <a:solidFill>
                  <a:srgbClr val="01AF05"/>
                </a:solidFill>
              </a:rPr>
              <a:t>ou des séquestrations géologiques du CO</a:t>
            </a:r>
            <a:r>
              <a:rPr lang="fr-FR" sz="1600" b="1" baseline="-25000" dirty="0">
                <a:solidFill>
                  <a:srgbClr val="01AF05"/>
                </a:solidFill>
              </a:rPr>
              <a:t>2</a:t>
            </a:r>
            <a:r>
              <a:rPr lang="fr-FR" sz="1600" b="1" dirty="0" smtClean="0">
                <a:solidFill>
                  <a:srgbClr val="01AF05"/>
                </a:solidFill>
              </a:rPr>
              <a:t/>
            </a:r>
            <a:br>
              <a:rPr lang="fr-FR" sz="1600" b="1" dirty="0" smtClean="0">
                <a:solidFill>
                  <a:srgbClr val="01AF05"/>
                </a:solidFill>
              </a:rPr>
            </a:br>
            <a:r>
              <a:rPr lang="fr-FR" sz="1600" b="1" dirty="0" smtClean="0">
                <a:solidFill>
                  <a:srgbClr val="01AF05"/>
                </a:solidFill>
              </a:rPr>
              <a:t>_ Datation d’eaux souterraines et de glaces (de 100.000 à 1.000.000 d’années)</a:t>
            </a:r>
            <a:endParaRPr lang="fr-FR" sz="1600" b="1" dirty="0">
              <a:solidFill>
                <a:srgbClr val="01AF05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07169" y="3952196"/>
            <a:ext cx="45719" cy="6289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/>
          <p:cNvCxnSpPr/>
          <p:nvPr/>
        </p:nvCxnSpPr>
        <p:spPr>
          <a:xfrm>
            <a:off x="2039721" y="3573016"/>
            <a:ext cx="0" cy="305616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37"/>
          <p:cNvSpPr txBox="1"/>
          <p:nvPr/>
        </p:nvSpPr>
        <p:spPr>
          <a:xfrm>
            <a:off x="179511" y="3884794"/>
            <a:ext cx="3888433" cy="107721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b="1" u="sng" baseline="30000" dirty="0" smtClean="0">
                <a:solidFill>
                  <a:srgbClr val="01AF05"/>
                </a:solidFill>
              </a:rPr>
              <a:t>81</a:t>
            </a:r>
            <a:r>
              <a:rPr lang="fr-FR" sz="1600" b="1" u="sng" dirty="0" smtClean="0">
                <a:solidFill>
                  <a:srgbClr val="01AF05"/>
                </a:solidFill>
              </a:rPr>
              <a:t>Kr</a:t>
            </a:r>
            <a:r>
              <a:rPr lang="fr-FR" sz="1600" b="1" dirty="0" smtClean="0">
                <a:solidFill>
                  <a:srgbClr val="01AF05"/>
                </a:solidFill>
              </a:rPr>
              <a:t> : </a:t>
            </a:r>
            <a:br>
              <a:rPr lang="fr-FR" sz="1600" b="1" dirty="0" smtClean="0">
                <a:solidFill>
                  <a:srgbClr val="01AF05"/>
                </a:solidFill>
              </a:rPr>
            </a:br>
            <a:r>
              <a:rPr lang="fr-FR" sz="1600" b="1" dirty="0" smtClean="0">
                <a:solidFill>
                  <a:srgbClr val="01AF05"/>
                </a:solidFill>
              </a:rPr>
              <a:t>Traceur parfait pour la détermination du temps de résidence d’eau souterraines </a:t>
            </a:r>
            <a:br>
              <a:rPr lang="fr-FR" sz="1600" b="1" dirty="0" smtClean="0">
                <a:solidFill>
                  <a:srgbClr val="01AF05"/>
                </a:solidFill>
              </a:rPr>
            </a:br>
            <a:r>
              <a:rPr lang="fr-FR" sz="1600" b="1" dirty="0" smtClean="0">
                <a:solidFill>
                  <a:srgbClr val="01AF05"/>
                </a:solidFill>
              </a:rPr>
              <a:t>(de 100.000 à 1.000.000 d’années)</a:t>
            </a:r>
            <a:endParaRPr lang="fr-FR" sz="1600" b="1" dirty="0">
              <a:solidFill>
                <a:srgbClr val="01AF05"/>
              </a:solidFill>
            </a:endParaRPr>
          </a:p>
        </p:txBody>
      </p:sp>
      <p:cxnSp>
        <p:nvCxnSpPr>
          <p:cNvPr id="43" name="Connecteur droit avec flèche 42"/>
          <p:cNvCxnSpPr/>
          <p:nvPr/>
        </p:nvCxnSpPr>
        <p:spPr>
          <a:xfrm>
            <a:off x="1996505" y="4962012"/>
            <a:ext cx="0" cy="305616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Image 43"/>
          <p:cNvPicPr>
            <a:picLocks noChangeAspect="1"/>
          </p:cNvPicPr>
          <p:nvPr/>
        </p:nvPicPr>
        <p:blipFill rotWithShape="1">
          <a:blip r:embed="rId5"/>
          <a:srcRect t="9398"/>
          <a:stretch/>
        </p:blipFill>
        <p:spPr>
          <a:xfrm>
            <a:off x="7010144" y="5229200"/>
            <a:ext cx="2103322" cy="127194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033792" y="3886227"/>
            <a:ext cx="45719" cy="6289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7260416" y="3784695"/>
            <a:ext cx="45719" cy="6289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6648138" y="3952196"/>
            <a:ext cx="45719" cy="6289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179510" y="6287671"/>
            <a:ext cx="4320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/>
              <a:t>*</a:t>
            </a:r>
            <a:r>
              <a:rPr lang="fr-FR" sz="1400" dirty="0" smtClean="0"/>
              <a:t>V. </a:t>
            </a:r>
            <a:r>
              <a:rPr lang="fr-FR" sz="1400" dirty="0" err="1" smtClean="0"/>
              <a:t>Lavastre</a:t>
            </a:r>
            <a:r>
              <a:rPr lang="fr-FR" sz="1400" dirty="0" smtClean="0"/>
              <a:t> et al. </a:t>
            </a:r>
            <a:r>
              <a:rPr lang="fr-FR" sz="1400" i="1" dirty="0" err="1" smtClean="0"/>
              <a:t>Applied</a:t>
            </a:r>
            <a:r>
              <a:rPr lang="fr-FR" sz="1400" i="1" dirty="0" smtClean="0"/>
              <a:t> </a:t>
            </a:r>
            <a:r>
              <a:rPr lang="fr-FR" sz="1400" i="1" dirty="0" err="1" smtClean="0"/>
              <a:t>Geochem</a:t>
            </a:r>
            <a:r>
              <a:rPr lang="fr-FR" sz="1400" i="1" dirty="0" smtClean="0"/>
              <a:t>. </a:t>
            </a:r>
            <a:r>
              <a:rPr lang="fr-FR" sz="1400" b="1" dirty="0" smtClean="0"/>
              <a:t>25</a:t>
            </a:r>
            <a:r>
              <a:rPr lang="fr-FR" sz="1400" dirty="0" smtClean="0"/>
              <a:t> (2010) 123-142</a:t>
            </a:r>
            <a:endParaRPr lang="fr-FR" sz="1400" dirty="0"/>
          </a:p>
        </p:txBody>
      </p:sp>
      <p:sp>
        <p:nvSpPr>
          <p:cNvPr id="24" name="Rectangle 23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00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38" grpId="0" animBg="1"/>
      <p:bldP spid="20" grpId="0" animBg="1"/>
      <p:bldP spid="21" grpId="0" animBg="1"/>
      <p:bldP spid="22" grpId="0" animBg="1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6B53-5E0D-4A6E-BE1A-E78B944FB61C}" type="slidenum">
              <a:rPr lang="en-GB" smtClean="0"/>
              <a:t>30</a:t>
            </a:fld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337"/>
            <a:ext cx="91440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9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31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Paléo-températures: Principe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73100" y="800100"/>
            <a:ext cx="7975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0" dirty="0" smtClean="0">
                <a:solidFill>
                  <a:schemeClr val="tx1"/>
                </a:solidFill>
              </a:rPr>
              <a:t>Les </a:t>
            </a:r>
            <a:r>
              <a:rPr lang="en-US" sz="1600" b="0" dirty="0" err="1" smtClean="0">
                <a:solidFill>
                  <a:schemeClr val="tx1"/>
                </a:solidFill>
              </a:rPr>
              <a:t>gaz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rares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dans</a:t>
            </a:r>
            <a:r>
              <a:rPr lang="en-US" sz="1600" b="0" dirty="0" smtClean="0">
                <a:solidFill>
                  <a:schemeClr val="tx1"/>
                </a:solidFill>
              </a:rPr>
              <a:t> les </a:t>
            </a:r>
            <a:r>
              <a:rPr lang="en-US" sz="1600" b="0" dirty="0" err="1" smtClean="0">
                <a:solidFill>
                  <a:schemeClr val="tx1"/>
                </a:solidFill>
              </a:rPr>
              <a:t>eaux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souterraines</a:t>
            </a:r>
            <a:r>
              <a:rPr lang="en-US" sz="1600" b="0" dirty="0" smtClean="0">
                <a:solidFill>
                  <a:schemeClr val="tx1"/>
                </a:solidFill>
              </a:rPr>
              <a:t> correspondent à un mélange de:</a:t>
            </a:r>
          </a:p>
          <a:p>
            <a:pPr>
              <a:spcAft>
                <a:spcPts val="600"/>
              </a:spcAft>
            </a:pPr>
            <a:r>
              <a:rPr lang="en-US" sz="1600" b="0" dirty="0" smtClean="0">
                <a:solidFill>
                  <a:schemeClr val="tx1"/>
                </a:solidFill>
              </a:rPr>
              <a:t>• </a:t>
            </a:r>
            <a:r>
              <a:rPr lang="en-US" sz="1600" b="0" dirty="0" err="1" smtClean="0">
                <a:solidFill>
                  <a:schemeClr val="tx1"/>
                </a:solidFill>
              </a:rPr>
              <a:t>gaz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rares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atmosphériques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dissous</a:t>
            </a:r>
            <a:r>
              <a:rPr lang="en-US" sz="1600" b="0" dirty="0" smtClean="0">
                <a:solidFill>
                  <a:schemeClr val="tx1"/>
                </a:solidFill>
              </a:rPr>
              <a:t> après infiltration des </a:t>
            </a:r>
            <a:r>
              <a:rPr lang="en-US" sz="1600" b="0" dirty="0" err="1" smtClean="0">
                <a:solidFill>
                  <a:schemeClr val="tx1"/>
                </a:solidFill>
              </a:rPr>
              <a:t>eaux</a:t>
            </a:r>
            <a:r>
              <a:rPr lang="en-US" sz="1600" b="0" dirty="0" smtClean="0">
                <a:solidFill>
                  <a:schemeClr val="tx1"/>
                </a:solidFill>
              </a:rPr>
              <a:t> de surface,</a:t>
            </a:r>
          </a:p>
          <a:p>
            <a:pPr>
              <a:spcAft>
                <a:spcPts val="600"/>
              </a:spcAft>
            </a:pPr>
            <a:r>
              <a:rPr lang="en-US" sz="1600" b="0" dirty="0" smtClean="0">
                <a:solidFill>
                  <a:schemeClr val="tx1"/>
                </a:solidFill>
              </a:rPr>
              <a:t>• </a:t>
            </a:r>
            <a:r>
              <a:rPr lang="en-US" sz="1600" b="0" dirty="0" err="1" smtClean="0">
                <a:solidFill>
                  <a:schemeClr val="tx1"/>
                </a:solidFill>
              </a:rPr>
              <a:t>gaz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rares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atmosphériques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issus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/>
              <a:t>de </a:t>
            </a:r>
            <a:r>
              <a:rPr lang="en-US" sz="1600" dirty="0" err="1" smtClean="0"/>
              <a:t>bulles</a:t>
            </a:r>
            <a:r>
              <a:rPr lang="en-US" sz="1600" dirty="0" smtClean="0"/>
              <a:t> de </a:t>
            </a:r>
            <a:r>
              <a:rPr lang="en-US" sz="1600" dirty="0" err="1" smtClean="0"/>
              <a:t>gaz</a:t>
            </a:r>
            <a:r>
              <a:rPr lang="en-US" sz="1600" dirty="0" smtClean="0"/>
              <a:t> </a:t>
            </a:r>
            <a:r>
              <a:rPr lang="en-US" sz="1600" dirty="0" err="1" smtClean="0"/>
              <a:t>piégées</a:t>
            </a:r>
            <a:r>
              <a:rPr lang="en-US" sz="1600" dirty="0" smtClean="0"/>
              <a:t> à </a:t>
            </a:r>
            <a:r>
              <a:rPr lang="en-US" sz="1600" dirty="0" err="1" smtClean="0"/>
              <a:t>l’interface</a:t>
            </a:r>
            <a:r>
              <a:rPr lang="en-US" sz="1600" dirty="0" smtClean="0"/>
              <a:t> air – eau (</a:t>
            </a:r>
            <a:r>
              <a:rPr lang="en-US" sz="1600" dirty="0" err="1" smtClean="0"/>
              <a:t>excès</a:t>
            </a:r>
            <a:r>
              <a:rPr lang="en-US" sz="1600" dirty="0" smtClean="0"/>
              <a:t> </a:t>
            </a:r>
            <a:r>
              <a:rPr lang="en-US" sz="1600" dirty="0" err="1" smtClean="0"/>
              <a:t>d’air</a:t>
            </a:r>
            <a:r>
              <a:rPr lang="en-US" sz="1600" dirty="0" smtClean="0"/>
              <a:t>),</a:t>
            </a:r>
            <a:endParaRPr lang="en-US" sz="1600" b="0" dirty="0" smtClean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600" b="0" dirty="0" smtClean="0">
                <a:solidFill>
                  <a:schemeClr val="tx1"/>
                </a:solidFill>
              </a:rPr>
              <a:t>• </a:t>
            </a:r>
            <a:r>
              <a:rPr lang="en-US" sz="1600" b="0" dirty="0" err="1" smtClean="0">
                <a:solidFill>
                  <a:schemeClr val="tx1"/>
                </a:solidFill>
              </a:rPr>
              <a:t>gaz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rares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radiogeniques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issus</a:t>
            </a:r>
            <a:r>
              <a:rPr lang="en-US" sz="1600" b="0" dirty="0" smtClean="0">
                <a:solidFill>
                  <a:schemeClr val="tx1"/>
                </a:solidFill>
              </a:rPr>
              <a:t> de la </a:t>
            </a:r>
            <a:r>
              <a:rPr lang="en-US" sz="1600" b="0" dirty="0" err="1" smtClean="0">
                <a:solidFill>
                  <a:schemeClr val="tx1"/>
                </a:solidFill>
              </a:rPr>
              <a:t>décroissance</a:t>
            </a:r>
            <a:r>
              <a:rPr lang="en-US" sz="1600" b="0" dirty="0" smtClean="0">
                <a:solidFill>
                  <a:schemeClr val="tx1"/>
                </a:solidFill>
              </a:rPr>
              <a:t> in-situ de U, </a:t>
            </a:r>
            <a:r>
              <a:rPr lang="en-US" sz="1600" b="0" dirty="0" err="1" smtClean="0">
                <a:solidFill>
                  <a:schemeClr val="tx1"/>
                </a:solidFill>
              </a:rPr>
              <a:t>Th</a:t>
            </a:r>
            <a:r>
              <a:rPr lang="en-US" sz="1600" b="0" dirty="0" smtClean="0">
                <a:solidFill>
                  <a:schemeClr val="tx1"/>
                </a:solidFill>
              </a:rPr>
              <a:t>, K… (</a:t>
            </a:r>
            <a:r>
              <a:rPr lang="en-US" sz="1600" b="0" dirty="0" err="1" smtClean="0">
                <a:solidFill>
                  <a:schemeClr val="tx1"/>
                </a:solidFill>
              </a:rPr>
              <a:t>essentiellement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baseline="30000" dirty="0" smtClean="0">
                <a:solidFill>
                  <a:schemeClr val="tx1"/>
                </a:solidFill>
              </a:rPr>
              <a:t>4</a:t>
            </a:r>
            <a:r>
              <a:rPr lang="en-US" sz="1600" b="0" dirty="0" smtClean="0">
                <a:solidFill>
                  <a:schemeClr val="tx1"/>
                </a:solidFill>
              </a:rPr>
              <a:t>He et </a:t>
            </a:r>
            <a:r>
              <a:rPr lang="en-US" sz="1600" b="0" baseline="30000" dirty="0" smtClean="0">
                <a:solidFill>
                  <a:schemeClr val="tx1"/>
                </a:solidFill>
              </a:rPr>
              <a:t>40</a:t>
            </a:r>
            <a:r>
              <a:rPr lang="en-US" sz="1600" b="0" dirty="0" smtClean="0">
                <a:solidFill>
                  <a:schemeClr val="tx1"/>
                </a:solidFill>
              </a:rPr>
              <a:t>Ar)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48200" y="2171700"/>
            <a:ext cx="4051300" cy="41529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711700" y="2209800"/>
            <a:ext cx="400049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600" b="0" dirty="0" smtClean="0">
                <a:solidFill>
                  <a:schemeClr val="tx1"/>
                </a:solidFill>
              </a:rPr>
              <a:t>Les </a:t>
            </a:r>
            <a:r>
              <a:rPr lang="en-US" sz="1600" b="0" dirty="0" err="1" smtClean="0">
                <a:solidFill>
                  <a:schemeClr val="tx1"/>
                </a:solidFill>
              </a:rPr>
              <a:t>teneurs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dépendent</a:t>
            </a:r>
            <a:r>
              <a:rPr lang="en-US" sz="1600" b="0" dirty="0" smtClean="0">
                <a:solidFill>
                  <a:schemeClr val="tx1"/>
                </a:solidFill>
              </a:rPr>
              <a:t> des conditions </a:t>
            </a:r>
            <a:r>
              <a:rPr lang="en-US" sz="1600" b="0" dirty="0" err="1" smtClean="0">
                <a:solidFill>
                  <a:schemeClr val="tx1"/>
                </a:solidFill>
              </a:rPr>
              <a:t>physico-chimiques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lors</a:t>
            </a:r>
            <a:r>
              <a:rPr lang="en-US" sz="1600" b="0" dirty="0" smtClean="0">
                <a:solidFill>
                  <a:schemeClr val="tx1"/>
                </a:solidFill>
              </a:rPr>
              <a:t> de la recharge des </a:t>
            </a:r>
            <a:r>
              <a:rPr lang="en-US" sz="1600" b="0" dirty="0" err="1" smtClean="0">
                <a:solidFill>
                  <a:schemeClr val="tx1"/>
                </a:solidFill>
              </a:rPr>
              <a:t>eaux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selon</a:t>
            </a:r>
            <a:r>
              <a:rPr lang="en-US" sz="1600" b="0" dirty="0" smtClean="0">
                <a:solidFill>
                  <a:schemeClr val="tx1"/>
                </a:solidFill>
              </a:rPr>
              <a:t> la </a:t>
            </a:r>
            <a:r>
              <a:rPr lang="en-US" sz="1600" b="0" i="1" dirty="0" err="1" smtClean="0">
                <a:solidFill>
                  <a:schemeClr val="tx1"/>
                </a:solidFill>
              </a:rPr>
              <a:t>loi</a:t>
            </a:r>
            <a:r>
              <a:rPr lang="en-US" sz="1600" b="0" i="1" dirty="0" smtClean="0">
                <a:solidFill>
                  <a:schemeClr val="tx1"/>
                </a:solidFill>
              </a:rPr>
              <a:t> de Henry</a:t>
            </a:r>
          </a:p>
          <a:p>
            <a:pPr>
              <a:spcAft>
                <a:spcPts val="600"/>
              </a:spcAft>
            </a:pPr>
            <a:r>
              <a:rPr lang="en-US" sz="1600" b="0" i="1" dirty="0" smtClean="0">
                <a:solidFill>
                  <a:schemeClr val="tx1"/>
                </a:solidFill>
              </a:rPr>
              <a:t>	- </a:t>
            </a:r>
            <a:r>
              <a:rPr lang="en-US" sz="1600" b="0" i="1" dirty="0" err="1" smtClean="0">
                <a:solidFill>
                  <a:schemeClr val="tx1"/>
                </a:solidFill>
              </a:rPr>
              <a:t>Température</a:t>
            </a:r>
            <a:r>
              <a:rPr lang="en-US" sz="1600" b="0" i="1" dirty="0" smtClean="0">
                <a:solidFill>
                  <a:schemeClr val="tx1"/>
                </a:solidFill>
              </a:rPr>
              <a:t> </a:t>
            </a:r>
            <a:r>
              <a:rPr lang="en-US" sz="1600" b="0" i="1" dirty="0" err="1" smtClean="0">
                <a:solidFill>
                  <a:schemeClr val="tx1"/>
                </a:solidFill>
              </a:rPr>
              <a:t>moyenne</a:t>
            </a:r>
            <a:r>
              <a:rPr lang="en-US" sz="1600" b="0" i="1" dirty="0" smtClean="0">
                <a:solidFill>
                  <a:schemeClr val="tx1"/>
                </a:solidFill>
              </a:rPr>
              <a:t>,</a:t>
            </a:r>
          </a:p>
          <a:p>
            <a:pPr>
              <a:spcAft>
                <a:spcPts val="600"/>
              </a:spcAft>
            </a:pPr>
            <a:r>
              <a:rPr lang="en-US" sz="1600" b="0" i="1" dirty="0" smtClean="0">
                <a:solidFill>
                  <a:schemeClr val="tx1"/>
                </a:solidFill>
              </a:rPr>
              <a:t>	- </a:t>
            </a:r>
            <a:r>
              <a:rPr lang="en-US" sz="1600" b="0" i="1" dirty="0" err="1" smtClean="0">
                <a:solidFill>
                  <a:schemeClr val="tx1"/>
                </a:solidFill>
              </a:rPr>
              <a:t>pression</a:t>
            </a:r>
            <a:r>
              <a:rPr lang="en-US" sz="1600" b="0" i="1" dirty="0" smtClean="0">
                <a:solidFill>
                  <a:schemeClr val="tx1"/>
                </a:solidFill>
              </a:rPr>
              <a:t> (altitude)</a:t>
            </a:r>
          </a:p>
          <a:p>
            <a:pPr>
              <a:spcAft>
                <a:spcPts val="600"/>
              </a:spcAft>
            </a:pPr>
            <a:r>
              <a:rPr lang="en-US" sz="1600" b="0" i="1" dirty="0" smtClean="0">
                <a:solidFill>
                  <a:schemeClr val="tx1"/>
                </a:solidFill>
              </a:rPr>
              <a:t>	- </a:t>
            </a:r>
            <a:r>
              <a:rPr lang="en-US" sz="1600" b="0" i="1" dirty="0" err="1" smtClean="0">
                <a:solidFill>
                  <a:schemeClr val="tx1"/>
                </a:solidFill>
              </a:rPr>
              <a:t>salinité</a:t>
            </a:r>
            <a:r>
              <a:rPr lang="en-US" sz="1600" b="0" i="1" dirty="0" smtClean="0">
                <a:solidFill>
                  <a:schemeClr val="tx1"/>
                </a:solidFill>
              </a:rPr>
              <a:t> </a:t>
            </a:r>
            <a:endParaRPr lang="en-US" sz="1600" b="0" i="1" dirty="0">
              <a:solidFill>
                <a:schemeClr val="tx1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4737100" y="4279900"/>
            <a:ext cx="39370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600"/>
              </a:spcAft>
            </a:pPr>
            <a:r>
              <a:rPr lang="en-US" sz="1600" b="0" dirty="0" smtClean="0">
                <a:solidFill>
                  <a:srgbClr val="000000"/>
                </a:solidFill>
              </a:rPr>
              <a:t>=&gt;  Kr et </a:t>
            </a:r>
            <a:r>
              <a:rPr lang="en-US" sz="1600" b="0" dirty="0" err="1" smtClean="0">
                <a:solidFill>
                  <a:srgbClr val="000000"/>
                </a:solidFill>
              </a:rPr>
              <a:t>Xe</a:t>
            </a:r>
            <a:r>
              <a:rPr lang="en-US" sz="1600" b="0" dirty="0" smtClean="0">
                <a:solidFill>
                  <a:srgbClr val="000000"/>
                </a:solidFill>
              </a:rPr>
              <a:t> </a:t>
            </a:r>
            <a:r>
              <a:rPr lang="en-US" sz="1600" b="0" dirty="0" err="1" smtClean="0">
                <a:solidFill>
                  <a:srgbClr val="000000"/>
                </a:solidFill>
              </a:rPr>
              <a:t>sont</a:t>
            </a:r>
            <a:r>
              <a:rPr lang="en-US" sz="1600" b="0" dirty="0" smtClean="0">
                <a:solidFill>
                  <a:srgbClr val="000000"/>
                </a:solidFill>
              </a:rPr>
              <a:t> les </a:t>
            </a:r>
            <a:r>
              <a:rPr lang="en-US" sz="1600" b="0" dirty="0" err="1" smtClean="0">
                <a:solidFill>
                  <a:srgbClr val="000000"/>
                </a:solidFill>
              </a:rPr>
              <a:t>gaz</a:t>
            </a:r>
            <a:r>
              <a:rPr lang="en-US" sz="1600" b="0" dirty="0" smtClean="0">
                <a:solidFill>
                  <a:srgbClr val="000000"/>
                </a:solidFill>
              </a:rPr>
              <a:t> </a:t>
            </a:r>
            <a:r>
              <a:rPr lang="en-US" sz="1600" b="0" dirty="0" err="1" smtClean="0">
                <a:solidFill>
                  <a:srgbClr val="000000"/>
                </a:solidFill>
              </a:rPr>
              <a:t>rares</a:t>
            </a:r>
            <a:r>
              <a:rPr lang="en-US" sz="1600" b="0" dirty="0" smtClean="0">
                <a:solidFill>
                  <a:srgbClr val="000000"/>
                </a:solidFill>
              </a:rPr>
              <a:t> les plus </a:t>
            </a:r>
            <a:r>
              <a:rPr lang="en-US" sz="1600" b="0" dirty="0" err="1" smtClean="0">
                <a:solidFill>
                  <a:srgbClr val="000000"/>
                </a:solidFill>
              </a:rPr>
              <a:t>sensibles</a:t>
            </a:r>
            <a:r>
              <a:rPr lang="en-US" sz="1600" b="0" dirty="0" smtClean="0">
                <a:solidFill>
                  <a:srgbClr val="000000"/>
                </a:solidFill>
              </a:rPr>
              <a:t> aux </a:t>
            </a:r>
            <a:r>
              <a:rPr lang="en-US" sz="1600" b="0" dirty="0" err="1" smtClean="0">
                <a:solidFill>
                  <a:srgbClr val="000000"/>
                </a:solidFill>
              </a:rPr>
              <a:t>changements</a:t>
            </a:r>
            <a:r>
              <a:rPr lang="en-US" sz="1600" b="0" dirty="0" smtClean="0">
                <a:solidFill>
                  <a:srgbClr val="000000"/>
                </a:solidFill>
              </a:rPr>
              <a:t> de temperature.</a:t>
            </a:r>
            <a:endParaRPr lang="en-US" sz="800" b="0" dirty="0" smtClean="0">
              <a:solidFill>
                <a:srgbClr val="000000"/>
              </a:solidFill>
            </a:endParaRPr>
          </a:p>
          <a:p>
            <a:pPr marL="355600" indent="-355600">
              <a:spcAft>
                <a:spcPts val="600"/>
              </a:spcAft>
            </a:pPr>
            <a:r>
              <a:rPr lang="en-US" sz="1600" b="0" dirty="0" smtClean="0">
                <a:solidFill>
                  <a:schemeClr val="tx1"/>
                </a:solidFill>
              </a:rPr>
              <a:t>=&gt;  </a:t>
            </a:r>
            <a:r>
              <a:rPr lang="en-US" sz="1600" dirty="0" smtClean="0"/>
              <a:t>Les </a:t>
            </a:r>
            <a:r>
              <a:rPr lang="en-US" sz="1600" dirty="0" err="1" smtClean="0"/>
              <a:t>eaux</a:t>
            </a:r>
            <a:r>
              <a:rPr lang="en-US" sz="1600" dirty="0" smtClean="0"/>
              <a:t> </a:t>
            </a:r>
            <a:r>
              <a:rPr lang="en-US" sz="1600" dirty="0" err="1" smtClean="0"/>
              <a:t>souterraines</a:t>
            </a:r>
            <a:r>
              <a:rPr lang="en-US" sz="1600" dirty="0" smtClean="0"/>
              <a:t> </a:t>
            </a:r>
            <a:r>
              <a:rPr lang="en-US" sz="1600" dirty="0" err="1" smtClean="0"/>
              <a:t>préservent</a:t>
            </a:r>
            <a:r>
              <a:rPr lang="en-US" sz="1600" dirty="0" smtClean="0"/>
              <a:t> (</a:t>
            </a:r>
            <a:r>
              <a:rPr lang="en-US" sz="1600" dirty="0" err="1" smtClean="0"/>
              <a:t>généralement</a:t>
            </a:r>
            <a:r>
              <a:rPr lang="en-US" sz="1600" b="0" dirty="0" smtClean="0">
                <a:solidFill>
                  <a:schemeClr val="tx1"/>
                </a:solidFill>
              </a:rPr>
              <a:t>) les concentrations </a:t>
            </a:r>
            <a:r>
              <a:rPr lang="en-US" sz="1600" b="0" dirty="0" err="1" smtClean="0">
                <a:solidFill>
                  <a:schemeClr val="tx1"/>
                </a:solidFill>
              </a:rPr>
              <a:t>absolues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/>
              <a:t>des </a:t>
            </a:r>
            <a:r>
              <a:rPr lang="en-US" sz="1600" dirty="0" err="1" smtClean="0"/>
              <a:t>gaz</a:t>
            </a:r>
            <a:r>
              <a:rPr lang="en-US" sz="1600" dirty="0" smtClean="0"/>
              <a:t> </a:t>
            </a:r>
            <a:r>
              <a:rPr lang="en-US" sz="1600" dirty="0" err="1" smtClean="0"/>
              <a:t>rares</a:t>
            </a:r>
            <a:r>
              <a:rPr lang="en-US" sz="1600" dirty="0" smtClean="0"/>
              <a:t> </a:t>
            </a:r>
            <a:r>
              <a:rPr lang="en-US" sz="1600" dirty="0" err="1" smtClean="0"/>
              <a:t>dissous</a:t>
            </a:r>
            <a:r>
              <a:rPr lang="en-US" sz="1600" dirty="0" smtClean="0"/>
              <a:t> sur de </a:t>
            </a:r>
            <a:r>
              <a:rPr lang="en-US" sz="1600" dirty="0" err="1" smtClean="0"/>
              <a:t>longues</a:t>
            </a:r>
            <a:r>
              <a:rPr lang="en-US" sz="1600" dirty="0" smtClean="0"/>
              <a:t> </a:t>
            </a:r>
            <a:r>
              <a:rPr lang="en-US" sz="1600" dirty="0" err="1" smtClean="0"/>
              <a:t>périodes</a:t>
            </a:r>
            <a:r>
              <a:rPr lang="en-US" sz="1600" dirty="0"/>
              <a:t>.</a:t>
            </a:r>
            <a:endParaRPr lang="en-US" sz="1600" b="0" dirty="0" smtClean="0">
              <a:solidFill>
                <a:schemeClr val="tx1"/>
              </a:solidFill>
            </a:endParaRPr>
          </a:p>
        </p:txBody>
      </p:sp>
      <p:grpSp>
        <p:nvGrpSpPr>
          <p:cNvPr id="18" name="Grouper 12"/>
          <p:cNvGrpSpPr/>
          <p:nvPr/>
        </p:nvGrpSpPr>
        <p:grpSpPr>
          <a:xfrm>
            <a:off x="376161" y="2349500"/>
            <a:ext cx="4246639" cy="3987799"/>
            <a:chOff x="376161" y="2082822"/>
            <a:chExt cx="4500639" cy="4444977"/>
          </a:xfrm>
        </p:grpSpPr>
        <p:pic>
          <p:nvPicPr>
            <p:cNvPr id="19" name="Image 18" descr="NGT_plot.pct"/>
            <p:cNvPicPr>
              <a:picLocks noChangeAspect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376161" y="2082822"/>
              <a:ext cx="4500639" cy="4444977"/>
            </a:xfrm>
            <a:prstGeom prst="rect">
              <a:avLst/>
            </a:prstGeom>
          </p:spPr>
        </p:pic>
        <p:sp>
          <p:nvSpPr>
            <p:cNvPr id="20" name="ZoneTexte 19"/>
            <p:cNvSpPr txBox="1"/>
            <p:nvPr/>
          </p:nvSpPr>
          <p:spPr>
            <a:xfrm>
              <a:off x="4305298" y="5549900"/>
              <a:ext cx="499231" cy="30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0000FF"/>
                  </a:solidFill>
                </a:rPr>
                <a:t>Xe</a:t>
              </a:r>
              <a:endParaRPr lang="fr-FR" dirty="0">
                <a:solidFill>
                  <a:srgbClr val="0000FF"/>
                </a:solidFill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4330699" y="5118100"/>
              <a:ext cx="502738" cy="30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Kr</a:t>
              </a:r>
              <a:endParaRPr lang="fr-FR" dirty="0">
                <a:solidFill>
                  <a:srgbClr val="FF0000"/>
                </a:solidFill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 flipH="1">
              <a:off x="4292599" y="3543301"/>
              <a:ext cx="483023" cy="30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chemeClr val="tx1"/>
                  </a:solidFill>
                </a:rPr>
                <a:t>Ne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4305298" y="4787900"/>
              <a:ext cx="441416" cy="30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3A7A8F"/>
                  </a:solidFill>
                </a:rPr>
                <a:t>Ar</a:t>
              </a:r>
              <a:endParaRPr lang="fr-FR" dirty="0">
                <a:solidFill>
                  <a:srgbClr val="3A7A8F"/>
                </a:solidFill>
              </a:endParaRP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4305298" y="2959100"/>
              <a:ext cx="499231" cy="30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</a:t>
              </a:r>
              <a:endParaRPr lang="fr-FR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74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4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1115616" y="9034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Difficultés / possibilités de mesures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188" y="3802095"/>
            <a:ext cx="1845773" cy="2141096"/>
          </a:xfrm>
          <a:prstGeom prst="rect">
            <a:avLst/>
          </a:prstGeom>
        </p:spPr>
      </p:pic>
      <p:sp>
        <p:nvSpPr>
          <p:cNvPr id="11" name="TextBox 34"/>
          <p:cNvSpPr txBox="1"/>
          <p:nvPr/>
        </p:nvSpPr>
        <p:spPr>
          <a:xfrm>
            <a:off x="0" y="739101"/>
            <a:ext cx="8671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Les difficultés avec les radioisotopes du Kr : l’abondance isotopique</a:t>
            </a:r>
            <a:endParaRPr lang="fr-FR" sz="8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baseline="30000" dirty="0" smtClean="0"/>
              <a:t>81</a:t>
            </a:r>
            <a:r>
              <a:rPr lang="fr-FR" sz="1600" b="1" dirty="0" smtClean="0"/>
              <a:t>Kr/Kr = 5,4.10</a:t>
            </a:r>
            <a:r>
              <a:rPr lang="fr-FR" sz="1600" b="1" baseline="30000" dirty="0" smtClean="0"/>
              <a:t>-13</a:t>
            </a:r>
            <a:r>
              <a:rPr lang="fr-FR" sz="1600" b="1" dirty="0" smtClean="0"/>
              <a:t> et</a:t>
            </a:r>
            <a:r>
              <a:rPr lang="fr-FR" sz="1600" b="1" baseline="30000" dirty="0" smtClean="0"/>
              <a:t> 85</a:t>
            </a:r>
            <a:r>
              <a:rPr lang="fr-FR" sz="1600" b="1" dirty="0" smtClean="0"/>
              <a:t>Kr/Kr ≈ 2.10</a:t>
            </a:r>
            <a:r>
              <a:rPr lang="fr-FR" sz="1600" b="1" baseline="30000" dirty="0" smtClean="0"/>
              <a:t>-11</a:t>
            </a:r>
            <a:r>
              <a:rPr lang="fr-FR" sz="1600" b="1" dirty="0" smtClean="0"/>
              <a:t> … dans l’atmosphère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Dans 1L d’air : ~16.500 </a:t>
            </a:r>
            <a:r>
              <a:rPr lang="fr-FR" sz="1600" baseline="30000" dirty="0" smtClean="0"/>
              <a:t>81</a:t>
            </a:r>
            <a:r>
              <a:rPr lang="fr-FR" sz="1600" dirty="0" smtClean="0"/>
              <a:t>Kr et 700.000 </a:t>
            </a:r>
            <a:r>
              <a:rPr lang="fr-FR" sz="1600" baseline="30000" dirty="0" smtClean="0"/>
              <a:t>85</a:t>
            </a:r>
            <a:r>
              <a:rPr lang="fr-FR" sz="1600" dirty="0" smtClean="0"/>
              <a:t>Kr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dirty="0"/>
              <a:t>Dans 1L </a:t>
            </a:r>
            <a:r>
              <a:rPr lang="fr-FR" sz="1600" dirty="0" smtClean="0"/>
              <a:t>d’eau de surface à 15°C </a:t>
            </a:r>
            <a:r>
              <a:rPr lang="fr-FR" sz="1600" dirty="0"/>
              <a:t>: </a:t>
            </a:r>
            <a:r>
              <a:rPr lang="fr-FR" sz="1600" dirty="0" smtClean="0"/>
              <a:t>~1100 </a:t>
            </a:r>
            <a:r>
              <a:rPr lang="fr-FR" sz="1600" baseline="30000" dirty="0"/>
              <a:t>81</a:t>
            </a:r>
            <a:r>
              <a:rPr lang="fr-FR" sz="1600" dirty="0"/>
              <a:t>Kr et </a:t>
            </a:r>
            <a:r>
              <a:rPr lang="fr-FR" sz="1600" dirty="0" smtClean="0"/>
              <a:t>50.000 </a:t>
            </a:r>
            <a:r>
              <a:rPr lang="fr-FR" sz="1600" baseline="30000" dirty="0" smtClean="0"/>
              <a:t>85</a:t>
            </a:r>
            <a:r>
              <a:rPr lang="fr-FR" sz="1600" dirty="0" smtClean="0"/>
              <a:t>Kr</a:t>
            </a:r>
            <a:endParaRPr lang="fr-FR" sz="1600" dirty="0"/>
          </a:p>
        </p:txBody>
      </p:sp>
      <p:sp>
        <p:nvSpPr>
          <p:cNvPr id="12" name="TextBox 34"/>
          <p:cNvSpPr txBox="1"/>
          <p:nvPr/>
        </p:nvSpPr>
        <p:spPr>
          <a:xfrm>
            <a:off x="-2604" y="2104980"/>
            <a:ext cx="914660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rgbClr val="01AF05"/>
                </a:solidFill>
              </a:rPr>
              <a:t>Les techniques développées</a:t>
            </a:r>
            <a:endParaRPr lang="fr-FR" b="1" dirty="0">
              <a:solidFill>
                <a:srgbClr val="01AF05"/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strike="sngStrik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Comptage de la radioactivité</a:t>
            </a:r>
            <a:endParaRPr lang="fr-FR" sz="1600" b="1" strike="sngStrike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r-FR" sz="700" b="1" dirty="0" smtClean="0">
                <a:solidFill>
                  <a:srgbClr val="01AF05"/>
                </a:solidFill>
              </a:rPr>
              <a:t> </a:t>
            </a:r>
            <a:r>
              <a:rPr lang="fr-FR" sz="1100" b="1" dirty="0" smtClean="0">
                <a:solidFill>
                  <a:srgbClr val="01AF05"/>
                </a:solidFill>
              </a:rPr>
              <a:t> </a:t>
            </a:r>
            <a:endParaRPr lang="fr-FR" sz="1100" i="1" baseline="-25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ATTA (</a:t>
            </a:r>
            <a:r>
              <a:rPr lang="fr-FR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Atom</a:t>
            </a:r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Trap</a:t>
            </a:r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Trace </a:t>
            </a:r>
            <a:r>
              <a:rPr lang="fr-FR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Analysis</a:t>
            </a:r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Développé et utilisé à Argonne National </a:t>
            </a:r>
            <a:r>
              <a:rPr lang="fr-F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Lab</a:t>
            </a: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&amp; U. of </a:t>
            </a:r>
            <a:r>
              <a:rPr lang="fr-F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Chinese</a:t>
            </a: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Academy</a:t>
            </a: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Sciences, Beijing 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Comptage ultra-discriminant (ionisation uniquement de l’isotope visé) 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Larges volumes nécessaires (en amélioration continue)</a:t>
            </a:r>
          </a:p>
          <a:p>
            <a:pPr marL="731837" lvl="2"/>
            <a:endParaRPr lang="fr-FR" sz="1100" dirty="0" smtClean="0">
              <a:sym typeface="Wingdings" panose="05000000000000000000" pitchFamily="2" charset="2"/>
            </a:endParaRP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MUTIRAK (Mesures en Ultra-Traces des Isotopes </a:t>
            </a:r>
            <a:r>
              <a:rPr lang="fr-FR" sz="1600" b="1" dirty="0" err="1" smtClean="0"/>
              <a:t>RAdioactifs</a:t>
            </a:r>
            <a:r>
              <a:rPr lang="fr-FR" sz="1600" b="1" dirty="0" smtClean="0"/>
              <a:t> du Krypton)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600" dirty="0" smtClean="0"/>
              <a:t>Ionisation pour analyse non-discriminante en isotopie </a:t>
            </a:r>
            <a:endParaRPr lang="fr-FR" sz="1600" dirty="0">
              <a:sym typeface="Wingdings" panose="05000000000000000000" pitchFamily="2" charset="2"/>
            </a:endParaRP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Enrichissement isotopique nécessaire (10</a:t>
            </a:r>
            <a:r>
              <a:rPr lang="fr-FR" sz="1600" baseline="30000" dirty="0" smtClean="0">
                <a:sym typeface="Wingdings" panose="05000000000000000000" pitchFamily="2" charset="2"/>
              </a:rPr>
              <a:t>6</a:t>
            </a:r>
            <a:r>
              <a:rPr lang="fr-FR" sz="1600" dirty="0" smtClean="0">
                <a:sym typeface="Wingdings" panose="05000000000000000000" pitchFamily="2" charset="2"/>
              </a:rPr>
              <a:t> à 10</a:t>
            </a:r>
            <a:r>
              <a:rPr lang="fr-FR" sz="1600" baseline="30000" dirty="0" smtClean="0">
                <a:sym typeface="Wingdings" panose="05000000000000000000" pitchFamily="2" charset="2"/>
              </a:rPr>
              <a:t>8</a:t>
            </a:r>
            <a:r>
              <a:rPr lang="fr-FR" sz="1600" dirty="0" smtClean="0">
                <a:sym typeface="Wingdings" panose="05000000000000000000" pitchFamily="2" charset="2"/>
              </a:rPr>
              <a:t>)</a:t>
            </a:r>
          </a:p>
          <a:p>
            <a:pPr marL="1017587" lvl="2" indent="-285750">
              <a:buFont typeface="Wingdings" panose="05000000000000000000" pitchFamily="2" charset="2"/>
              <a:buChar char="Ø"/>
            </a:pPr>
            <a:r>
              <a:rPr lang="fr-FR" sz="1600" dirty="0" smtClean="0">
                <a:sym typeface="Wingdings" panose="05000000000000000000" pitchFamily="2" charset="2"/>
              </a:rPr>
              <a:t>Potentiellement seulement 1L d’air ou 20L d’eau/glace nécessaire</a:t>
            </a:r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3707904" y="4989503"/>
            <a:ext cx="0" cy="3056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2699792" y="5296860"/>
            <a:ext cx="2016224" cy="64633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ysClr val="windowText" lastClr="000000"/>
                </a:solidFill>
              </a:rPr>
              <a:t>Objectifs du projet MUTIRAK</a:t>
            </a:r>
            <a:endParaRPr lang="fr-FR" b="1" dirty="0">
              <a:solidFill>
                <a:sysClr val="windowText" lastClr="000000"/>
              </a:solidFill>
            </a:endParaRPr>
          </a:p>
        </p:txBody>
      </p:sp>
      <p:grpSp>
        <p:nvGrpSpPr>
          <p:cNvPr id="29" name="Groupe 28"/>
          <p:cNvGrpSpPr/>
          <p:nvPr/>
        </p:nvGrpSpPr>
        <p:grpSpPr>
          <a:xfrm>
            <a:off x="102664" y="5555333"/>
            <a:ext cx="8655816" cy="1051714"/>
            <a:chOff x="102664" y="5555333"/>
            <a:chExt cx="8655816" cy="1051714"/>
          </a:xfrm>
        </p:grpSpPr>
        <p:sp>
          <p:nvSpPr>
            <p:cNvPr id="17" name="TextBox 58"/>
            <p:cNvSpPr txBox="1"/>
            <p:nvPr/>
          </p:nvSpPr>
          <p:spPr>
            <a:xfrm>
              <a:off x="662329" y="6099067"/>
              <a:ext cx="1983600" cy="33855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chemeClr val="accent3">
                  <a:lumMod val="40000"/>
                  <a:lumOff val="60000"/>
                </a:schemeClr>
              </a:solidFill>
            </a:ln>
          </p:spPr>
          <p:txBody>
            <a:bodyPr wrap="square" lIns="36000" rIns="3600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r>
                <a:rPr lang="fr-FR" sz="1600" dirty="0" smtClean="0"/>
                <a:t>Extraction</a:t>
              </a:r>
              <a:endParaRPr lang="fr-FR" sz="1600" dirty="0"/>
            </a:p>
          </p:txBody>
        </p:sp>
        <p:sp>
          <p:nvSpPr>
            <p:cNvPr id="18" name="TextBox 58"/>
            <p:cNvSpPr txBox="1"/>
            <p:nvPr/>
          </p:nvSpPr>
          <p:spPr>
            <a:xfrm>
              <a:off x="3606190" y="6099067"/>
              <a:ext cx="1983938" cy="33855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 lIns="36000" rIns="3600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r>
                <a:rPr lang="fr-FR" sz="1600" dirty="0" smtClean="0">
                  <a:solidFill>
                    <a:schemeClr val="accent6">
                      <a:lumMod val="75000"/>
                    </a:schemeClr>
                  </a:solidFill>
                </a:rPr>
                <a:t>Enrichissement</a:t>
              </a:r>
              <a:endParaRPr lang="fr-FR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" name="TextBox 58"/>
            <p:cNvSpPr txBox="1"/>
            <p:nvPr/>
          </p:nvSpPr>
          <p:spPr>
            <a:xfrm>
              <a:off x="6774542" y="6099067"/>
              <a:ext cx="1983938" cy="33855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chemeClr val="accent3">
                  <a:lumMod val="40000"/>
                  <a:lumOff val="60000"/>
                </a:schemeClr>
              </a:solidFill>
            </a:ln>
          </p:spPr>
          <p:txBody>
            <a:bodyPr wrap="square" lIns="36000" rIns="3600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r>
                <a:rPr lang="fr-FR" sz="1600" dirty="0" smtClean="0"/>
                <a:t>Mesure</a:t>
              </a:r>
              <a:endParaRPr lang="fr-FR" sz="1600" dirty="0"/>
            </a:p>
          </p:txBody>
        </p:sp>
        <p:cxnSp>
          <p:nvCxnSpPr>
            <p:cNvPr id="20" name="Straight Arrow Connector 59"/>
            <p:cNvCxnSpPr>
              <a:stCxn id="17" idx="3"/>
              <a:endCxn id="18" idx="1"/>
            </p:cNvCxnSpPr>
            <p:nvPr/>
          </p:nvCxnSpPr>
          <p:spPr>
            <a:xfrm>
              <a:off x="2645929" y="6268344"/>
              <a:ext cx="960261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59"/>
            <p:cNvCxnSpPr>
              <a:stCxn id="18" idx="3"/>
              <a:endCxn id="19" idx="1"/>
            </p:cNvCxnSpPr>
            <p:nvPr/>
          </p:nvCxnSpPr>
          <p:spPr>
            <a:xfrm>
              <a:off x="5590128" y="6268344"/>
              <a:ext cx="1184414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ZoneTexte 21"/>
            <p:cNvSpPr txBox="1"/>
            <p:nvPr/>
          </p:nvSpPr>
          <p:spPr>
            <a:xfrm rot="5400000">
              <a:off x="195369" y="5708384"/>
              <a:ext cx="655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/>
                <a:t>Eau</a:t>
              </a:r>
              <a:endParaRPr lang="fr-FR" i="1" dirty="0"/>
            </a:p>
          </p:txBody>
        </p:sp>
        <p:sp>
          <p:nvSpPr>
            <p:cNvPr id="23" name="ZoneTexte 22"/>
            <p:cNvSpPr txBox="1"/>
            <p:nvPr/>
          </p:nvSpPr>
          <p:spPr>
            <a:xfrm rot="5400000">
              <a:off x="-40291" y="5698288"/>
              <a:ext cx="655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/>
                <a:t>Air</a:t>
              </a:r>
              <a:r>
                <a:rPr lang="fr-FR" dirty="0" smtClean="0"/>
                <a:t> </a:t>
              </a:r>
              <a:endParaRPr lang="fr-FR" dirty="0"/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2745086" y="5941101"/>
              <a:ext cx="655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/>
                <a:t>Kr</a:t>
              </a:r>
              <a:endParaRPr lang="fr-FR" i="1" dirty="0"/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5583242" y="5944881"/>
              <a:ext cx="1040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baseline="30000" dirty="0" smtClean="0"/>
                <a:t>81</a:t>
              </a:r>
              <a:r>
                <a:rPr lang="fr-FR" i="1" dirty="0" smtClean="0"/>
                <a:t>Kr, </a:t>
              </a:r>
              <a:r>
                <a:rPr lang="fr-FR" i="1" baseline="30000" dirty="0" smtClean="0"/>
                <a:t>85</a:t>
              </a:r>
              <a:r>
                <a:rPr lang="fr-FR" i="1" dirty="0" smtClean="0"/>
                <a:t>Kr</a:t>
              </a:r>
              <a:endParaRPr lang="fr-FR" i="1" dirty="0"/>
            </a:p>
          </p:txBody>
        </p:sp>
        <p:cxnSp>
          <p:nvCxnSpPr>
            <p:cNvPr id="26" name="Connecteur en angle 25"/>
            <p:cNvCxnSpPr/>
            <p:nvPr/>
          </p:nvCxnSpPr>
          <p:spPr>
            <a:xfrm rot="16200000" flipH="1">
              <a:off x="199488" y="5804748"/>
              <a:ext cx="669123" cy="258067"/>
            </a:xfrm>
            <a:prstGeom prst="bentConnector3">
              <a:avLst>
                <a:gd name="adj1" fmla="val 99941"/>
              </a:avLst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ZoneTexte 26"/>
            <p:cNvSpPr txBox="1"/>
            <p:nvPr/>
          </p:nvSpPr>
          <p:spPr>
            <a:xfrm>
              <a:off x="5508694" y="6237715"/>
              <a:ext cx="1040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i="1" dirty="0" smtClean="0"/>
                <a:t>(</a:t>
              </a:r>
              <a:r>
                <a:rPr lang="fr-FR" i="1" baseline="30000" dirty="0" smtClean="0"/>
                <a:t>78</a:t>
              </a:r>
              <a:r>
                <a:rPr lang="fr-FR" i="1" dirty="0" smtClean="0"/>
                <a:t>Kr)</a:t>
              </a:r>
              <a:endParaRPr lang="fr-FR" i="1" dirty="0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59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5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1043608" y="903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1 : Extraction du Kr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2753864" y="507589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accent3">
                    <a:lumMod val="75000"/>
                  </a:schemeClr>
                </a:solidFill>
              </a:rPr>
              <a:t>Rendement d’extraction : 60 à 80%</a:t>
            </a:r>
            <a:endParaRPr lang="fr-FR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38" y="1272261"/>
            <a:ext cx="7488324" cy="369923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39552" y="4807560"/>
            <a:ext cx="1476164" cy="523220"/>
          </a:xfrm>
          <a:prstGeom prst="rect">
            <a:avLst/>
          </a:prstGeom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b="1" dirty="0" smtClean="0"/>
              <a:t>1000 cm</a:t>
            </a:r>
            <a:r>
              <a:rPr lang="fr-FR" sz="1400" b="1" baseline="30000" dirty="0" smtClean="0"/>
              <a:t>3</a:t>
            </a:r>
            <a:r>
              <a:rPr lang="fr-FR" sz="1400" b="1" dirty="0" smtClean="0"/>
              <a:t> air STP ou ~10-20 L eau</a:t>
            </a:r>
            <a:endParaRPr lang="fr-FR" sz="1400" b="1" dirty="0"/>
          </a:p>
        </p:txBody>
      </p:sp>
      <p:cxnSp>
        <p:nvCxnSpPr>
          <p:cNvPr id="9" name="Connecteur droit avec flèche 8"/>
          <p:cNvCxnSpPr>
            <a:stCxn id="5" idx="0"/>
          </p:cNvCxnSpPr>
          <p:nvPr/>
        </p:nvCxnSpPr>
        <p:spPr>
          <a:xfrm flipV="1">
            <a:off x="1277634" y="2738492"/>
            <a:ext cx="270030" cy="20690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6" name="Flèche droite 15"/>
          <p:cNvSpPr/>
          <p:nvPr/>
        </p:nvSpPr>
        <p:spPr>
          <a:xfrm>
            <a:off x="2015716" y="4971493"/>
            <a:ext cx="5119278" cy="218843"/>
          </a:xfrm>
          <a:prstGeom prst="rightArrow">
            <a:avLst>
              <a:gd name="adj1" fmla="val 35492"/>
              <a:gd name="adj2" fmla="val 8687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7182036" y="4810683"/>
            <a:ext cx="1368152" cy="52322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 w="28575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b="1" dirty="0" smtClean="0"/>
              <a:t>~ 0.002 cm</a:t>
            </a:r>
            <a:r>
              <a:rPr lang="fr-FR" sz="1400" b="1" baseline="30000" dirty="0" smtClean="0"/>
              <a:t>3 </a:t>
            </a:r>
            <a:br>
              <a:rPr lang="fr-FR" sz="1400" b="1" baseline="30000" dirty="0" smtClean="0"/>
            </a:br>
            <a:r>
              <a:rPr lang="fr-FR" sz="1400" b="1" dirty="0" smtClean="0"/>
              <a:t>Kr STP</a:t>
            </a:r>
            <a:endParaRPr lang="fr-FR" sz="1400" b="1" baseline="30000" dirty="0"/>
          </a:p>
        </p:txBody>
      </p:sp>
      <p:cxnSp>
        <p:nvCxnSpPr>
          <p:cNvPr id="19" name="Connecteur droit avec flèche 18"/>
          <p:cNvCxnSpPr>
            <a:stCxn id="18" idx="0"/>
          </p:cNvCxnSpPr>
          <p:nvPr/>
        </p:nvCxnSpPr>
        <p:spPr>
          <a:xfrm flipV="1">
            <a:off x="7866112" y="4322668"/>
            <a:ext cx="0" cy="48801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3275856" y="5795101"/>
            <a:ext cx="2736304" cy="369332"/>
          </a:xfrm>
          <a:prstGeom prst="rect">
            <a:avLst/>
          </a:prstGeom>
          <a:ln>
            <a:solidFill>
              <a:srgbClr val="01AF0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1AF05"/>
                </a:solidFill>
              </a:rPr>
              <a:t>Pleinement fonctionnel</a:t>
            </a:r>
            <a:endParaRPr lang="fr-FR" b="1" dirty="0">
              <a:solidFill>
                <a:srgbClr val="01AF05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11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6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2339752" y="90344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2a : Enrichissement isotopique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192832" y="6241380"/>
            <a:ext cx="8902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Plus de détail sur cet enrichisseur : B. Lavielle et al.,</a:t>
            </a:r>
            <a:r>
              <a:rPr lang="en-US" sz="1600" dirty="0" smtClean="0"/>
              <a:t> </a:t>
            </a:r>
            <a:r>
              <a:rPr lang="en-US" sz="1600" i="1" dirty="0"/>
              <a:t>J. Mass </a:t>
            </a:r>
            <a:r>
              <a:rPr lang="en-US" sz="1600" i="1" dirty="0" err="1"/>
              <a:t>Spectrom</a:t>
            </a:r>
            <a:r>
              <a:rPr lang="en-US" sz="1600" i="1" dirty="0" smtClean="0"/>
              <a:t>.</a:t>
            </a:r>
            <a:r>
              <a:rPr lang="en-US" sz="1600" dirty="0" smtClean="0"/>
              <a:t> </a:t>
            </a:r>
            <a:r>
              <a:rPr lang="en-US" sz="1600" b="1" dirty="0" smtClean="0"/>
              <a:t>51</a:t>
            </a:r>
            <a:r>
              <a:rPr lang="en-US" sz="1600" dirty="0" smtClean="0"/>
              <a:t> (2016) 718</a:t>
            </a:r>
            <a:endParaRPr lang="fr-FR" sz="1600" dirty="0"/>
          </a:p>
        </p:txBody>
      </p:sp>
      <p:grpSp>
        <p:nvGrpSpPr>
          <p:cNvPr id="11" name="Groupe 10"/>
          <p:cNvGrpSpPr/>
          <p:nvPr/>
        </p:nvGrpSpPr>
        <p:grpSpPr>
          <a:xfrm>
            <a:off x="9905053" y="681650"/>
            <a:ext cx="8271328" cy="5339150"/>
            <a:chOff x="11002416" y="475700"/>
            <a:chExt cx="8271328" cy="5339150"/>
          </a:xfrm>
        </p:grpSpPr>
        <p:grpSp>
          <p:nvGrpSpPr>
            <p:cNvPr id="89" name="Group 2"/>
            <p:cNvGrpSpPr>
              <a:grpSpLocks/>
            </p:cNvGrpSpPr>
            <p:nvPr/>
          </p:nvGrpSpPr>
          <p:grpSpPr bwMode="auto">
            <a:xfrm>
              <a:off x="11916816" y="1071400"/>
              <a:ext cx="6594475" cy="3962400"/>
              <a:chOff x="550" y="1104"/>
              <a:chExt cx="4154" cy="2496"/>
            </a:xfrm>
          </p:grpSpPr>
          <p:pic>
            <p:nvPicPr>
              <p:cNvPr id="90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77" y="1104"/>
                <a:ext cx="3627" cy="18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 r="11307"/>
              <a:stretch>
                <a:fillRect/>
              </a:stretch>
            </p:blipFill>
            <p:spPr bwMode="auto">
              <a:xfrm rot="-3243328">
                <a:off x="517" y="2781"/>
                <a:ext cx="852" cy="7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2" name="Line 5"/>
            <p:cNvSpPr>
              <a:spLocks noChangeShapeType="1"/>
            </p:cNvSpPr>
            <p:nvPr/>
          </p:nvSpPr>
          <p:spPr bwMode="auto">
            <a:xfrm flipV="1">
              <a:off x="11675516" y="3281200"/>
              <a:ext cx="774700" cy="1092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Line 6"/>
            <p:cNvSpPr>
              <a:spLocks noChangeShapeType="1"/>
            </p:cNvSpPr>
            <p:nvPr/>
          </p:nvSpPr>
          <p:spPr bwMode="auto">
            <a:xfrm flipV="1">
              <a:off x="12697866" y="4195600"/>
              <a:ext cx="660400" cy="933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Line 7"/>
            <p:cNvSpPr>
              <a:spLocks noChangeShapeType="1"/>
            </p:cNvSpPr>
            <p:nvPr/>
          </p:nvSpPr>
          <p:spPr bwMode="auto">
            <a:xfrm>
              <a:off x="12450216" y="3281200"/>
              <a:ext cx="368300" cy="273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Line 8"/>
            <p:cNvSpPr>
              <a:spLocks noChangeShapeType="1"/>
            </p:cNvSpPr>
            <p:nvPr/>
          </p:nvSpPr>
          <p:spPr bwMode="auto">
            <a:xfrm>
              <a:off x="13148716" y="3814600"/>
              <a:ext cx="304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Line 9"/>
            <p:cNvSpPr>
              <a:spLocks noChangeShapeType="1"/>
            </p:cNvSpPr>
            <p:nvPr/>
          </p:nvSpPr>
          <p:spPr bwMode="auto">
            <a:xfrm>
              <a:off x="13288416" y="1985800"/>
              <a:ext cx="438150" cy="311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Line 10"/>
            <p:cNvSpPr>
              <a:spLocks noChangeShapeType="1"/>
            </p:cNvSpPr>
            <p:nvPr/>
          </p:nvSpPr>
          <p:spPr bwMode="auto">
            <a:xfrm rot="3267739">
              <a:off x="15457735" y="824544"/>
              <a:ext cx="463550" cy="3254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Line 11"/>
            <p:cNvSpPr>
              <a:spLocks noChangeShapeType="1"/>
            </p:cNvSpPr>
            <p:nvPr/>
          </p:nvSpPr>
          <p:spPr bwMode="auto">
            <a:xfrm flipV="1">
              <a:off x="13288416" y="715800"/>
              <a:ext cx="2400300" cy="1270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Line 12"/>
            <p:cNvSpPr>
              <a:spLocks noChangeShapeType="1"/>
            </p:cNvSpPr>
            <p:nvPr/>
          </p:nvSpPr>
          <p:spPr bwMode="auto">
            <a:xfrm>
              <a:off x="14037716" y="2544600"/>
              <a:ext cx="88900" cy="50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Line 13"/>
            <p:cNvSpPr>
              <a:spLocks noChangeShapeType="1"/>
            </p:cNvSpPr>
            <p:nvPr/>
          </p:nvSpPr>
          <p:spPr bwMode="auto">
            <a:xfrm rot="3267739">
              <a:off x="15641885" y="1678619"/>
              <a:ext cx="88900" cy="61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 flipV="1">
              <a:off x="14132966" y="1757200"/>
              <a:ext cx="1555750" cy="8318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Line 15"/>
            <p:cNvSpPr>
              <a:spLocks noChangeShapeType="1"/>
            </p:cNvSpPr>
            <p:nvPr/>
          </p:nvSpPr>
          <p:spPr bwMode="auto">
            <a:xfrm flipV="1">
              <a:off x="12824866" y="2303300"/>
              <a:ext cx="889000" cy="1263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Line 16"/>
            <p:cNvSpPr>
              <a:spLocks noChangeShapeType="1"/>
            </p:cNvSpPr>
            <p:nvPr/>
          </p:nvSpPr>
          <p:spPr bwMode="auto">
            <a:xfrm flipV="1">
              <a:off x="13155066" y="2544600"/>
              <a:ext cx="889000" cy="1263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Line 17"/>
            <p:cNvSpPr>
              <a:spLocks noChangeShapeType="1"/>
            </p:cNvSpPr>
            <p:nvPr/>
          </p:nvSpPr>
          <p:spPr bwMode="auto">
            <a:xfrm flipV="1">
              <a:off x="15688716" y="1280950"/>
              <a:ext cx="1009650" cy="6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Line 18"/>
            <p:cNvSpPr>
              <a:spLocks noChangeShapeType="1"/>
            </p:cNvSpPr>
            <p:nvPr/>
          </p:nvSpPr>
          <p:spPr bwMode="auto">
            <a:xfrm>
              <a:off x="15701416" y="1649250"/>
              <a:ext cx="965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Line 19"/>
            <p:cNvSpPr>
              <a:spLocks noChangeShapeType="1"/>
            </p:cNvSpPr>
            <p:nvPr/>
          </p:nvSpPr>
          <p:spPr bwMode="auto">
            <a:xfrm>
              <a:off x="12234316" y="4798850"/>
              <a:ext cx="463550" cy="336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Line 20"/>
            <p:cNvSpPr>
              <a:spLocks noChangeShapeType="1"/>
            </p:cNvSpPr>
            <p:nvPr/>
          </p:nvSpPr>
          <p:spPr bwMode="auto">
            <a:xfrm>
              <a:off x="11675516" y="4373400"/>
              <a:ext cx="527050" cy="406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Line 21"/>
            <p:cNvSpPr>
              <a:spLocks noChangeShapeType="1"/>
            </p:cNvSpPr>
            <p:nvPr/>
          </p:nvSpPr>
          <p:spPr bwMode="auto">
            <a:xfrm>
              <a:off x="13364616" y="4195600"/>
              <a:ext cx="298450" cy="1968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Line 22"/>
            <p:cNvSpPr>
              <a:spLocks noChangeShapeType="1"/>
            </p:cNvSpPr>
            <p:nvPr/>
          </p:nvSpPr>
          <p:spPr bwMode="auto">
            <a:xfrm>
              <a:off x="13409066" y="4132100"/>
              <a:ext cx="361950" cy="234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Line 23"/>
            <p:cNvSpPr>
              <a:spLocks noChangeShapeType="1"/>
            </p:cNvSpPr>
            <p:nvPr/>
          </p:nvSpPr>
          <p:spPr bwMode="auto">
            <a:xfrm flipV="1">
              <a:off x="13409066" y="4049550"/>
              <a:ext cx="50800" cy="76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Rectangle 24"/>
            <p:cNvSpPr>
              <a:spLocks noChangeArrowheads="1"/>
            </p:cNvSpPr>
            <p:nvPr/>
          </p:nvSpPr>
          <p:spPr bwMode="auto">
            <a:xfrm rot="2139428">
              <a:off x="13396366" y="4563900"/>
              <a:ext cx="381000" cy="76200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2" name="Rectangle 25"/>
            <p:cNvSpPr>
              <a:spLocks noChangeArrowheads="1"/>
            </p:cNvSpPr>
            <p:nvPr/>
          </p:nvSpPr>
          <p:spPr bwMode="auto">
            <a:xfrm rot="2139428">
              <a:off x="13218566" y="4805200"/>
              <a:ext cx="381000" cy="76200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3" name="Rectangle 26"/>
            <p:cNvSpPr>
              <a:spLocks noChangeArrowheads="1"/>
            </p:cNvSpPr>
            <p:nvPr/>
          </p:nvSpPr>
          <p:spPr bwMode="auto">
            <a:xfrm rot="2109838">
              <a:off x="13383666" y="4608350"/>
              <a:ext cx="228600" cy="228600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14" name="Line 27"/>
            <p:cNvSpPr>
              <a:spLocks noChangeShapeType="1"/>
            </p:cNvSpPr>
            <p:nvPr/>
          </p:nvSpPr>
          <p:spPr bwMode="auto">
            <a:xfrm flipV="1">
              <a:off x="13580516" y="4398800"/>
              <a:ext cx="88900" cy="139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Line 28"/>
            <p:cNvSpPr>
              <a:spLocks noChangeShapeType="1"/>
            </p:cNvSpPr>
            <p:nvPr/>
          </p:nvSpPr>
          <p:spPr bwMode="auto">
            <a:xfrm flipV="1">
              <a:off x="13637666" y="4379750"/>
              <a:ext cx="133350" cy="209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Line 29"/>
            <p:cNvSpPr>
              <a:spLocks noChangeShapeType="1"/>
            </p:cNvSpPr>
            <p:nvPr/>
          </p:nvSpPr>
          <p:spPr bwMode="auto">
            <a:xfrm flipH="1">
              <a:off x="12932816" y="4849650"/>
              <a:ext cx="425450" cy="603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Line 30"/>
            <p:cNvSpPr>
              <a:spLocks noChangeShapeType="1"/>
            </p:cNvSpPr>
            <p:nvPr/>
          </p:nvSpPr>
          <p:spPr bwMode="auto">
            <a:xfrm flipH="1">
              <a:off x="12970916" y="4906800"/>
              <a:ext cx="450850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Line 31"/>
            <p:cNvSpPr>
              <a:spLocks noChangeShapeType="1"/>
            </p:cNvSpPr>
            <p:nvPr/>
          </p:nvSpPr>
          <p:spPr bwMode="auto">
            <a:xfrm>
              <a:off x="12145416" y="4913150"/>
              <a:ext cx="787400" cy="5397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Line 32"/>
            <p:cNvSpPr>
              <a:spLocks noChangeShapeType="1"/>
            </p:cNvSpPr>
            <p:nvPr/>
          </p:nvSpPr>
          <p:spPr bwMode="auto">
            <a:xfrm>
              <a:off x="12081916" y="4951250"/>
              <a:ext cx="882650" cy="603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Line 33"/>
            <p:cNvSpPr>
              <a:spLocks noChangeShapeType="1"/>
            </p:cNvSpPr>
            <p:nvPr/>
          </p:nvSpPr>
          <p:spPr bwMode="auto">
            <a:xfrm flipH="1">
              <a:off x="12088266" y="4779800"/>
              <a:ext cx="127000" cy="171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Line 34"/>
            <p:cNvSpPr>
              <a:spLocks noChangeShapeType="1"/>
            </p:cNvSpPr>
            <p:nvPr/>
          </p:nvSpPr>
          <p:spPr bwMode="auto">
            <a:xfrm flipH="1">
              <a:off x="12145416" y="4786150"/>
              <a:ext cx="88900" cy="127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Line 35"/>
            <p:cNvSpPr>
              <a:spLocks noChangeShapeType="1"/>
            </p:cNvSpPr>
            <p:nvPr/>
          </p:nvSpPr>
          <p:spPr bwMode="auto">
            <a:xfrm>
              <a:off x="13440816" y="4201950"/>
              <a:ext cx="171450" cy="107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Line 36"/>
            <p:cNvSpPr>
              <a:spLocks noChangeShapeType="1"/>
            </p:cNvSpPr>
            <p:nvPr/>
          </p:nvSpPr>
          <p:spPr bwMode="auto">
            <a:xfrm rot="10800000">
              <a:off x="12247016" y="5027450"/>
              <a:ext cx="171450" cy="107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Line 37"/>
            <p:cNvSpPr>
              <a:spLocks noChangeShapeType="1"/>
            </p:cNvSpPr>
            <p:nvPr/>
          </p:nvSpPr>
          <p:spPr bwMode="auto">
            <a:xfrm rot="5743093">
              <a:off x="13116966" y="5084600"/>
              <a:ext cx="171450" cy="107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Text Box 38"/>
            <p:cNvSpPr txBox="1">
              <a:spLocks noChangeArrowheads="1"/>
            </p:cNvSpPr>
            <p:nvPr/>
          </p:nvSpPr>
          <p:spPr bwMode="auto">
            <a:xfrm>
              <a:off x="11002416" y="2366800"/>
              <a:ext cx="1981200" cy="738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FR" sz="1400"/>
                <a:t>Source type FEBIAD développée pour cette application</a:t>
              </a:r>
            </a:p>
          </p:txBody>
        </p:sp>
        <p:sp>
          <p:nvSpPr>
            <p:cNvPr id="126" name="Line 39"/>
            <p:cNvSpPr>
              <a:spLocks noChangeShapeType="1"/>
            </p:cNvSpPr>
            <p:nvPr/>
          </p:nvSpPr>
          <p:spPr bwMode="auto">
            <a:xfrm>
              <a:off x="12069216" y="3128800"/>
              <a:ext cx="457200" cy="1143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Text Box 40"/>
            <p:cNvSpPr txBox="1">
              <a:spLocks noChangeArrowheads="1"/>
            </p:cNvSpPr>
            <p:nvPr/>
          </p:nvSpPr>
          <p:spPr bwMode="auto">
            <a:xfrm>
              <a:off x="14012316" y="4740108"/>
              <a:ext cx="1676400" cy="954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FR" sz="1400" dirty="0"/>
                <a:t>Pompe </a:t>
              </a:r>
              <a:r>
                <a:rPr lang="fr-FR" sz="1400" dirty="0" err="1"/>
                <a:t>turbo-moléculaire</a:t>
              </a:r>
              <a:r>
                <a:rPr lang="fr-FR" sz="1400" dirty="0"/>
                <a:t> pour l’injection du Kr dans la source</a:t>
              </a:r>
            </a:p>
          </p:txBody>
        </p:sp>
        <p:sp>
          <p:nvSpPr>
            <p:cNvPr id="128" name="Line 41"/>
            <p:cNvSpPr>
              <a:spLocks noChangeShapeType="1"/>
            </p:cNvSpPr>
            <p:nvPr/>
          </p:nvSpPr>
          <p:spPr bwMode="auto">
            <a:xfrm>
              <a:off x="13669416" y="4805200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Text Box 42"/>
            <p:cNvSpPr txBox="1">
              <a:spLocks noChangeArrowheads="1"/>
            </p:cNvSpPr>
            <p:nvPr/>
          </p:nvSpPr>
          <p:spPr bwMode="auto">
            <a:xfrm>
              <a:off x="14050416" y="3357400"/>
              <a:ext cx="1654175" cy="954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FR" sz="1400" dirty="0"/>
                <a:t>2 doublets de </a:t>
              </a:r>
              <a:r>
                <a:rPr lang="fr-FR" sz="1400" dirty="0" err="1"/>
                <a:t>quadripoles</a:t>
              </a:r>
              <a:r>
                <a:rPr lang="fr-FR" sz="1400" dirty="0"/>
                <a:t> pour la mise en forme du faisceau</a:t>
              </a:r>
            </a:p>
          </p:txBody>
        </p:sp>
        <p:sp>
          <p:nvSpPr>
            <p:cNvPr id="130" name="Line 43"/>
            <p:cNvSpPr>
              <a:spLocks noChangeShapeType="1"/>
            </p:cNvSpPr>
            <p:nvPr/>
          </p:nvSpPr>
          <p:spPr bwMode="auto">
            <a:xfrm>
              <a:off x="13212216" y="3433600"/>
              <a:ext cx="9906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Line 44"/>
            <p:cNvSpPr>
              <a:spLocks noChangeShapeType="1"/>
            </p:cNvSpPr>
            <p:nvPr/>
          </p:nvSpPr>
          <p:spPr bwMode="auto">
            <a:xfrm>
              <a:off x="13059816" y="37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Text Box 45"/>
            <p:cNvSpPr txBox="1">
              <a:spLocks noChangeArrowheads="1"/>
            </p:cNvSpPr>
            <p:nvPr/>
          </p:nvSpPr>
          <p:spPr bwMode="auto">
            <a:xfrm>
              <a:off x="13212216" y="614200"/>
              <a:ext cx="160020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FR" sz="1400"/>
                <a:t>Secteur électrostatique</a:t>
              </a:r>
            </a:p>
          </p:txBody>
        </p:sp>
        <p:sp>
          <p:nvSpPr>
            <p:cNvPr id="133" name="Text Box 46"/>
            <p:cNvSpPr txBox="1">
              <a:spLocks noChangeArrowheads="1"/>
            </p:cNvSpPr>
            <p:nvPr/>
          </p:nvSpPr>
          <p:spPr bwMode="auto">
            <a:xfrm>
              <a:off x="17936616" y="995200"/>
              <a:ext cx="129540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FR" sz="1400"/>
                <a:t>Secteur magnétique</a:t>
              </a:r>
            </a:p>
          </p:txBody>
        </p:sp>
        <p:sp>
          <p:nvSpPr>
            <p:cNvPr id="134" name="Line 47"/>
            <p:cNvSpPr>
              <a:spLocks noChangeShapeType="1"/>
            </p:cNvSpPr>
            <p:nvPr/>
          </p:nvSpPr>
          <p:spPr bwMode="auto">
            <a:xfrm>
              <a:off x="14202816" y="1147600"/>
              <a:ext cx="45720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Line 48"/>
            <p:cNvSpPr>
              <a:spLocks noChangeShapeType="1"/>
            </p:cNvSpPr>
            <p:nvPr/>
          </p:nvSpPr>
          <p:spPr bwMode="auto">
            <a:xfrm flipV="1">
              <a:off x="17784216" y="1452400"/>
              <a:ext cx="30480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6" name="Line 49"/>
            <p:cNvSpPr>
              <a:spLocks noChangeShapeType="1"/>
            </p:cNvSpPr>
            <p:nvPr/>
          </p:nvSpPr>
          <p:spPr bwMode="auto">
            <a:xfrm flipH="1">
              <a:off x="12488316" y="2398550"/>
              <a:ext cx="1409700" cy="201295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Line 50"/>
            <p:cNvSpPr>
              <a:spLocks noChangeShapeType="1"/>
            </p:cNvSpPr>
            <p:nvPr/>
          </p:nvSpPr>
          <p:spPr bwMode="auto">
            <a:xfrm flipH="1" flipV="1">
              <a:off x="15409316" y="1465100"/>
              <a:ext cx="1295400" cy="2540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Rectangle 51"/>
            <p:cNvSpPr>
              <a:spLocks noChangeArrowheads="1"/>
            </p:cNvSpPr>
            <p:nvPr/>
          </p:nvSpPr>
          <p:spPr bwMode="auto">
            <a:xfrm rot="21146530">
              <a:off x="18349366" y="5186200"/>
              <a:ext cx="152400" cy="22860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fr-FR">
                <a:solidFill>
                  <a:schemeClr val="bg1"/>
                </a:solidFill>
              </a:endParaRPr>
            </a:p>
          </p:txBody>
        </p:sp>
        <p:sp>
          <p:nvSpPr>
            <p:cNvPr id="139" name="Text Box 52"/>
            <p:cNvSpPr txBox="1">
              <a:spLocks noChangeArrowheads="1"/>
            </p:cNvSpPr>
            <p:nvPr/>
          </p:nvSpPr>
          <p:spPr bwMode="auto">
            <a:xfrm>
              <a:off x="18283144" y="4387809"/>
              <a:ext cx="9906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fr-FR" altLang="ja-JP" sz="1400" dirty="0" smtClean="0"/>
                <a:t>Feuilles</a:t>
              </a:r>
              <a:br>
                <a:rPr lang="fr-FR" altLang="ja-JP" sz="1400" dirty="0" smtClean="0"/>
              </a:br>
              <a:r>
                <a:rPr lang="fr-FR" altLang="ja-JP" sz="1400" dirty="0" smtClean="0"/>
                <a:t> </a:t>
              </a:r>
              <a:r>
                <a:rPr lang="fr-FR" altLang="ja-JP" sz="1400" dirty="0"/>
                <a:t>Al</a:t>
              </a:r>
              <a:endParaRPr lang="fr-FR" sz="1400" dirty="0"/>
            </a:p>
          </p:txBody>
        </p:sp>
        <p:sp>
          <p:nvSpPr>
            <p:cNvPr id="140" name="Line 56"/>
            <p:cNvSpPr>
              <a:spLocks noChangeShapeType="1"/>
            </p:cNvSpPr>
            <p:nvPr/>
          </p:nvSpPr>
          <p:spPr bwMode="auto">
            <a:xfrm>
              <a:off x="18127116" y="2785900"/>
              <a:ext cx="273050" cy="23558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1" name="Rectangle 59"/>
            <p:cNvSpPr>
              <a:spLocks noChangeArrowheads="1"/>
            </p:cNvSpPr>
            <p:nvPr/>
          </p:nvSpPr>
          <p:spPr bwMode="auto">
            <a:xfrm rot="21183588">
              <a:off x="18436679" y="4659150"/>
              <a:ext cx="109537" cy="74613"/>
            </a:xfrm>
            <a:prstGeom prst="rect">
              <a:avLst/>
            </a:prstGeom>
            <a:solidFill>
              <a:srgbClr val="FFC8C8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>
              <a:off x="18082666" y="2525550"/>
              <a:ext cx="419100" cy="2165350"/>
            </a:xfrm>
            <a:prstGeom prst="lin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Line 62"/>
            <p:cNvSpPr>
              <a:spLocks noChangeShapeType="1"/>
            </p:cNvSpPr>
            <p:nvPr/>
          </p:nvSpPr>
          <p:spPr bwMode="auto">
            <a:xfrm>
              <a:off x="18082666" y="2544600"/>
              <a:ext cx="317500" cy="2159000"/>
            </a:xfrm>
            <a:prstGeom prst="lin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Line 63"/>
            <p:cNvSpPr>
              <a:spLocks noChangeShapeType="1"/>
            </p:cNvSpPr>
            <p:nvPr/>
          </p:nvSpPr>
          <p:spPr bwMode="auto">
            <a:xfrm>
              <a:off x="18069966" y="2519200"/>
              <a:ext cx="228600" cy="2222500"/>
            </a:xfrm>
            <a:prstGeom prst="lin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Line 64"/>
            <p:cNvSpPr>
              <a:spLocks noChangeShapeType="1"/>
            </p:cNvSpPr>
            <p:nvPr/>
          </p:nvSpPr>
          <p:spPr bwMode="auto">
            <a:xfrm>
              <a:off x="18082666" y="2525550"/>
              <a:ext cx="69850" cy="2235200"/>
            </a:xfrm>
            <a:prstGeom prst="lin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Line 65"/>
            <p:cNvSpPr>
              <a:spLocks noChangeShapeType="1"/>
            </p:cNvSpPr>
            <p:nvPr/>
          </p:nvSpPr>
          <p:spPr bwMode="auto">
            <a:xfrm flipH="1">
              <a:off x="18057266" y="2525550"/>
              <a:ext cx="25400" cy="2271713"/>
            </a:xfrm>
            <a:prstGeom prst="lin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Rectangle 68"/>
            <p:cNvSpPr>
              <a:spLocks noChangeArrowheads="1"/>
            </p:cNvSpPr>
            <p:nvPr/>
          </p:nvSpPr>
          <p:spPr bwMode="auto">
            <a:xfrm>
              <a:off x="16850766" y="4271800"/>
              <a:ext cx="2266850" cy="152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48" name="Text Box 69"/>
            <p:cNvSpPr txBox="1">
              <a:spLocks noChangeArrowheads="1"/>
            </p:cNvSpPr>
            <p:nvPr/>
          </p:nvSpPr>
          <p:spPr bwMode="auto">
            <a:xfrm>
              <a:off x="16828640" y="5478300"/>
              <a:ext cx="2288976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fr-FR" sz="1600" b="1"/>
                <a:t>Multi-collection du Kr</a:t>
              </a:r>
              <a:endParaRPr lang="fr-FR" sz="2000" b="1"/>
            </a:p>
          </p:txBody>
        </p:sp>
        <p:sp>
          <p:nvSpPr>
            <p:cNvPr id="149" name="Line 70"/>
            <p:cNvSpPr>
              <a:spLocks noChangeShapeType="1"/>
            </p:cNvSpPr>
            <p:nvPr/>
          </p:nvSpPr>
          <p:spPr bwMode="auto">
            <a:xfrm flipV="1">
              <a:off x="17936616" y="4759163"/>
              <a:ext cx="381000" cy="46037"/>
            </a:xfrm>
            <a:prstGeom prst="lin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Text Box 80"/>
            <p:cNvSpPr txBox="1">
              <a:spLocks noChangeArrowheads="1"/>
            </p:cNvSpPr>
            <p:nvPr/>
          </p:nvSpPr>
          <p:spPr bwMode="auto">
            <a:xfrm>
              <a:off x="17145268" y="5129606"/>
              <a:ext cx="127000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400" baseline="30000" dirty="0"/>
                <a:t>83</a:t>
              </a:r>
              <a:r>
                <a:rPr lang="fr-FR" sz="1400" dirty="0"/>
                <a:t>Kr (contr</a:t>
              </a:r>
              <a:r>
                <a:rPr lang="fr-FR" altLang="ja-JP" sz="1400" dirty="0"/>
                <a:t>ôle)</a:t>
              </a:r>
              <a:endParaRPr lang="fr-FR" sz="1400" dirty="0"/>
            </a:p>
          </p:txBody>
        </p:sp>
        <p:sp>
          <p:nvSpPr>
            <p:cNvPr id="151" name="Text Box 81"/>
            <p:cNvSpPr txBox="1">
              <a:spLocks noChangeArrowheads="1"/>
            </p:cNvSpPr>
            <p:nvPr/>
          </p:nvSpPr>
          <p:spPr bwMode="auto">
            <a:xfrm>
              <a:off x="16549141" y="3281200"/>
              <a:ext cx="77787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/>
              <a:endParaRPr lang="fr-FR"/>
            </a:p>
          </p:txBody>
        </p:sp>
        <p:sp>
          <p:nvSpPr>
            <p:cNvPr id="152" name="Text Box 84"/>
            <p:cNvSpPr txBox="1">
              <a:spLocks noChangeArrowheads="1"/>
            </p:cNvSpPr>
            <p:nvPr/>
          </p:nvSpPr>
          <p:spPr bwMode="auto">
            <a:xfrm>
              <a:off x="14660016" y="2366800"/>
              <a:ext cx="2590800" cy="800100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fr-FR" sz="1400" dirty="0"/>
                <a:t>• grande efficacité d’ionisation</a:t>
              </a:r>
            </a:p>
            <a:p>
              <a:pPr eaLnBrk="0" hangingPunct="0">
                <a:lnSpc>
                  <a:spcPct val="110000"/>
                </a:lnSpc>
              </a:pPr>
              <a:r>
                <a:rPr lang="fr-FR" sz="1400" dirty="0"/>
                <a:t>• courants d’ions élevés (</a:t>
              </a:r>
              <a:r>
                <a:rPr lang="fr-FR" sz="1400" dirty="0">
                  <a:latin typeface="Symbol" pitchFamily="-101" charset="2"/>
                  <a:sym typeface="Symbol" pitchFamily="-101" charset="2"/>
                </a:rPr>
                <a:t></a:t>
              </a:r>
              <a:r>
                <a:rPr lang="fr-FR" sz="1400" dirty="0"/>
                <a:t>A)</a:t>
              </a:r>
            </a:p>
            <a:p>
              <a:pPr eaLnBrk="0" hangingPunct="0">
                <a:lnSpc>
                  <a:spcPct val="110000"/>
                </a:lnSpc>
              </a:pPr>
              <a:r>
                <a:rPr lang="fr-FR" sz="1400" dirty="0"/>
                <a:t>• transmission </a:t>
              </a:r>
              <a:r>
                <a:rPr lang="fr-FR" sz="1400" dirty="0" smtClean="0"/>
                <a:t>maximisée</a:t>
              </a:r>
              <a:endParaRPr lang="fr-FR" sz="1400" dirty="0"/>
            </a:p>
          </p:txBody>
        </p:sp>
        <p:sp>
          <p:nvSpPr>
            <p:cNvPr id="153" name="Line 86"/>
            <p:cNvSpPr>
              <a:spLocks noChangeShapeType="1"/>
            </p:cNvSpPr>
            <p:nvPr/>
          </p:nvSpPr>
          <p:spPr bwMode="auto">
            <a:xfrm>
              <a:off x="17936616" y="2976400"/>
              <a:ext cx="76200" cy="129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Line 87"/>
            <p:cNvSpPr>
              <a:spLocks noChangeShapeType="1"/>
            </p:cNvSpPr>
            <p:nvPr/>
          </p:nvSpPr>
          <p:spPr bwMode="auto">
            <a:xfrm>
              <a:off x="18317616" y="2747800"/>
              <a:ext cx="152400" cy="1524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Text Box 88"/>
            <p:cNvSpPr txBox="1">
              <a:spLocks noChangeArrowheads="1"/>
            </p:cNvSpPr>
            <p:nvPr/>
          </p:nvSpPr>
          <p:spPr bwMode="auto">
            <a:xfrm>
              <a:off x="11337379" y="1268250"/>
              <a:ext cx="1951037" cy="641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800" dirty="0"/>
                <a:t>Energie des ions:</a:t>
              </a:r>
            </a:p>
            <a:p>
              <a:pPr eaLnBrk="0" hangingPunct="0"/>
              <a:r>
                <a:rPr lang="fr-FR" sz="1800" dirty="0"/>
                <a:t>• 7 kV</a:t>
              </a:r>
              <a:endParaRPr lang="fr-FR" dirty="0"/>
            </a:p>
          </p:txBody>
        </p:sp>
        <p:sp>
          <p:nvSpPr>
            <p:cNvPr id="156" name="Line 70"/>
            <p:cNvSpPr>
              <a:spLocks noChangeShapeType="1"/>
            </p:cNvSpPr>
            <p:nvPr/>
          </p:nvSpPr>
          <p:spPr bwMode="auto">
            <a:xfrm rot="300000" flipV="1">
              <a:off x="18393816" y="4697250"/>
              <a:ext cx="201613" cy="46038"/>
            </a:xfrm>
            <a:prstGeom prst="lin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ZoneTexte 71"/>
            <p:cNvSpPr txBox="1">
              <a:spLocks noChangeArrowheads="1"/>
            </p:cNvSpPr>
            <p:nvPr/>
          </p:nvSpPr>
          <p:spPr bwMode="auto">
            <a:xfrm>
              <a:off x="16137148" y="475700"/>
              <a:ext cx="30948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dirty="0" smtClean="0"/>
                <a:t>Plasma Trace 2 de VG</a:t>
              </a:r>
              <a:r>
                <a:rPr lang="fr-FR" dirty="0"/>
                <a:t> </a:t>
              </a:r>
              <a:r>
                <a:rPr lang="fr-FR" dirty="0" smtClean="0"/>
                <a:t>(</a:t>
              </a:r>
              <a:r>
                <a:rPr lang="fr-FR" dirty="0"/>
                <a:t>modifié)</a:t>
              </a:r>
            </a:p>
          </p:txBody>
        </p:sp>
      </p:grpSp>
      <p:sp>
        <p:nvSpPr>
          <p:cNvPr id="172" name="ZoneTexte 24"/>
          <p:cNvSpPr txBox="1">
            <a:spLocks noChangeArrowheads="1"/>
          </p:cNvSpPr>
          <p:nvPr/>
        </p:nvSpPr>
        <p:spPr bwMode="auto">
          <a:xfrm>
            <a:off x="7142630" y="1215802"/>
            <a:ext cx="129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dirty="0" smtClean="0"/>
              <a:t>Fente pour contrôler </a:t>
            </a:r>
            <a:br>
              <a:rPr lang="fr-FR" sz="1000" dirty="0" smtClean="0"/>
            </a:br>
            <a:r>
              <a:rPr lang="fr-FR" sz="1000" dirty="0" smtClean="0"/>
              <a:t>le faisceau avec </a:t>
            </a:r>
            <a:r>
              <a:rPr lang="fr-FR" sz="1000" baseline="30000" dirty="0" smtClean="0"/>
              <a:t>83</a:t>
            </a:r>
            <a:r>
              <a:rPr lang="fr-FR" sz="1000" dirty="0" smtClean="0"/>
              <a:t>Kr</a:t>
            </a:r>
            <a:endParaRPr lang="fr-FR" sz="1000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9470" y="512400"/>
            <a:ext cx="6508606" cy="4284752"/>
          </a:xfrm>
          <a:prstGeom prst="rect">
            <a:avLst/>
          </a:prstGeom>
        </p:spPr>
      </p:pic>
      <p:sp>
        <p:nvSpPr>
          <p:cNvPr id="177" name="ZoneTexte 176"/>
          <p:cNvSpPr txBox="1"/>
          <p:nvPr/>
        </p:nvSpPr>
        <p:spPr>
          <a:xfrm>
            <a:off x="4824868" y="5768092"/>
            <a:ext cx="4184327" cy="36933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Un second enrichisseur est nécessaire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78" name="TextBox 34"/>
          <p:cNvSpPr txBox="1"/>
          <p:nvPr/>
        </p:nvSpPr>
        <p:spPr>
          <a:xfrm>
            <a:off x="0" y="465313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/>
              <a:t>Performances?</a:t>
            </a:r>
            <a:endParaRPr lang="fr-FR" sz="800" i="1" baseline="-250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</a:rPr>
              <a:t>~ 50-80% des Kr radioactifs conservés par enrichissement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>
                <a:solidFill>
                  <a:srgbClr val="01AF05"/>
                </a:solidFill>
              </a:rPr>
              <a:t>Appauvrissement d’un facteur </a:t>
            </a:r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r>
              <a:rPr lang="fr-FR" sz="1600" b="1" dirty="0" smtClean="0">
                <a:solidFill>
                  <a:srgbClr val="01AF05"/>
                </a:solidFill>
              </a:rPr>
              <a:t>-1000 des à chaque </a:t>
            </a:r>
            <a:r>
              <a:rPr lang="fr-FR" sz="1600" b="1" dirty="0" err="1" smtClean="0">
                <a:solidFill>
                  <a:srgbClr val="01AF05"/>
                </a:solidFill>
              </a:rPr>
              <a:t>run</a:t>
            </a:r>
            <a:r>
              <a:rPr lang="fr-FR" sz="1600" b="1" dirty="0" smtClean="0">
                <a:solidFill>
                  <a:srgbClr val="01AF05"/>
                </a:solidFill>
              </a:rPr>
              <a:t> des isotopes stables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>
                <a:solidFill>
                  <a:srgbClr val="FF0000"/>
                </a:solidFill>
              </a:rPr>
              <a:t>Après 1-2 enrichissement, la « mémoire » devient supérieure aux quantités introduites : saturation</a:t>
            </a:r>
          </a:p>
        </p:txBody>
      </p:sp>
      <p:sp>
        <p:nvSpPr>
          <p:cNvPr id="179" name="ZoneTexte 178"/>
          <p:cNvSpPr txBox="1"/>
          <p:nvPr/>
        </p:nvSpPr>
        <p:spPr>
          <a:xfrm>
            <a:off x="387673" y="5766038"/>
            <a:ext cx="3764293" cy="36933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Performances à améliorer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905" y="1665766"/>
            <a:ext cx="2262261" cy="153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1" name="Connecteur droit 22"/>
          <p:cNvCxnSpPr>
            <a:cxnSpLocks noChangeShapeType="1"/>
          </p:cNvCxnSpPr>
          <p:nvPr/>
        </p:nvCxnSpPr>
        <p:spPr bwMode="auto">
          <a:xfrm flipV="1">
            <a:off x="7792006" y="1616881"/>
            <a:ext cx="0" cy="61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</p:cxnSp>
      <p:sp>
        <p:nvSpPr>
          <p:cNvPr id="87" name="Rectangle 86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5" name="Connecteur en angle 4"/>
          <p:cNvCxnSpPr/>
          <p:nvPr/>
        </p:nvCxnSpPr>
        <p:spPr>
          <a:xfrm rot="5400000" flipH="1" flipV="1">
            <a:off x="5680132" y="2695756"/>
            <a:ext cx="1423405" cy="1050394"/>
          </a:xfrm>
          <a:prstGeom prst="bentConnector3">
            <a:avLst>
              <a:gd name="adj1" fmla="val -30301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1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7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2267744" y="9034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2b : Enrichissement isotopique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Grouper 8"/>
          <p:cNvGrpSpPr>
            <a:grpSpLocks/>
          </p:cNvGrpSpPr>
          <p:nvPr/>
        </p:nvGrpSpPr>
        <p:grpSpPr bwMode="auto">
          <a:xfrm>
            <a:off x="4918052" y="702940"/>
            <a:ext cx="4146550" cy="3276600"/>
            <a:chOff x="3199177" y="1253704"/>
            <a:chExt cx="6005308" cy="4746040"/>
          </a:xfrm>
        </p:grpSpPr>
        <p:pic>
          <p:nvPicPr>
            <p:cNvPr id="176" name="Image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99177" y="1253704"/>
              <a:ext cx="6005308" cy="4746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9" name="ZoneTexte 13"/>
            <p:cNvSpPr txBox="1">
              <a:spLocks noChangeArrowheads="1"/>
            </p:cNvSpPr>
            <p:nvPr/>
          </p:nvSpPr>
          <p:spPr bwMode="auto">
            <a:xfrm>
              <a:off x="3489299" y="1253704"/>
              <a:ext cx="1405311" cy="534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fr-FR"/>
                <a:t>source</a:t>
              </a:r>
            </a:p>
          </p:txBody>
        </p:sp>
        <p:sp>
          <p:nvSpPr>
            <p:cNvPr id="180" name="ZoneTexte 15"/>
            <p:cNvSpPr txBox="1">
              <a:spLocks noChangeArrowheads="1"/>
            </p:cNvSpPr>
            <p:nvPr/>
          </p:nvSpPr>
          <p:spPr bwMode="auto">
            <a:xfrm>
              <a:off x="6449516" y="2528670"/>
              <a:ext cx="1799039" cy="757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fr-FR" sz="1400"/>
                <a:t>Secteur </a:t>
              </a:r>
            </a:p>
            <a:p>
              <a:r>
                <a:rPr lang="fr-FR" sz="1400"/>
                <a:t>magnétique</a:t>
              </a:r>
            </a:p>
          </p:txBody>
        </p:sp>
        <p:sp>
          <p:nvSpPr>
            <p:cNvPr id="181" name="ZoneTexte 16"/>
            <p:cNvSpPr txBox="1">
              <a:spLocks noChangeArrowheads="1"/>
            </p:cNvSpPr>
            <p:nvPr/>
          </p:nvSpPr>
          <p:spPr bwMode="auto">
            <a:xfrm>
              <a:off x="5958124" y="5076833"/>
              <a:ext cx="2391008" cy="757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r"/>
              <a:r>
                <a:rPr lang="fr-FR" sz="1400"/>
                <a:t>Chambre d’implantation</a:t>
              </a:r>
            </a:p>
          </p:txBody>
        </p:sp>
        <p:sp>
          <p:nvSpPr>
            <p:cNvPr id="182" name="ZoneTexte 17"/>
            <p:cNvSpPr txBox="1">
              <a:spLocks noChangeArrowheads="1"/>
            </p:cNvSpPr>
            <p:nvPr/>
          </p:nvSpPr>
          <p:spPr bwMode="auto">
            <a:xfrm>
              <a:off x="3861326" y="3921588"/>
              <a:ext cx="2339865" cy="847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fr-FR" sz="3200" b="1"/>
                <a:t>VG54</a:t>
              </a:r>
            </a:p>
          </p:txBody>
        </p:sp>
        <p:cxnSp>
          <p:nvCxnSpPr>
            <p:cNvPr id="183" name="Connecteur droit avec flèche 182"/>
            <p:cNvCxnSpPr/>
            <p:nvPr/>
          </p:nvCxnSpPr>
          <p:spPr>
            <a:xfrm flipV="1">
              <a:off x="3265852" y="2288451"/>
              <a:ext cx="3559042" cy="2069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ZoneTexte 19"/>
            <p:cNvSpPr txBox="1">
              <a:spLocks noChangeArrowheads="1"/>
            </p:cNvSpPr>
            <p:nvPr/>
          </p:nvSpPr>
          <p:spPr bwMode="auto">
            <a:xfrm>
              <a:off x="4572000" y="2423749"/>
              <a:ext cx="1184695" cy="490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fr-FR" sz="1600"/>
                <a:t>54 cm</a:t>
              </a:r>
            </a:p>
          </p:txBody>
        </p:sp>
        <p:cxnSp>
          <p:nvCxnSpPr>
            <p:cNvPr id="185" name="Connecteur droit avec flèche 184"/>
            <p:cNvCxnSpPr/>
            <p:nvPr/>
          </p:nvCxnSpPr>
          <p:spPr>
            <a:xfrm rot="5400000">
              <a:off x="7622515" y="4689065"/>
              <a:ext cx="2554675" cy="229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ZoneTexte 21"/>
            <p:cNvSpPr txBox="1">
              <a:spLocks noChangeArrowheads="1"/>
            </p:cNvSpPr>
            <p:nvPr/>
          </p:nvSpPr>
          <p:spPr bwMode="auto">
            <a:xfrm rot="-5400000">
              <a:off x="8212470" y="4473217"/>
              <a:ext cx="1084279" cy="44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fr-FR" sz="1400"/>
                <a:t>45 cm</a:t>
              </a:r>
            </a:p>
          </p:txBody>
        </p:sp>
      </p:grpSp>
      <p:pic>
        <p:nvPicPr>
          <p:cNvPr id="187" name="Image 22" descr="IMG_0046.jpg"/>
          <p:cNvPicPr>
            <a:picLocks noChangeAspect="1"/>
          </p:cNvPicPr>
          <p:nvPr/>
        </p:nvPicPr>
        <p:blipFill>
          <a:blip r:embed="rId4"/>
          <a:srcRect t="18748"/>
          <a:stretch>
            <a:fillRect/>
          </a:stretch>
        </p:blipFill>
        <p:spPr bwMode="auto">
          <a:xfrm>
            <a:off x="44427" y="855340"/>
            <a:ext cx="4820818" cy="293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" name="ZoneTexte 23"/>
          <p:cNvSpPr txBox="1">
            <a:spLocks noChangeArrowheads="1"/>
          </p:cNvSpPr>
          <p:nvPr/>
        </p:nvSpPr>
        <p:spPr bwMode="auto">
          <a:xfrm>
            <a:off x="422252" y="1252215"/>
            <a:ext cx="1222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source</a:t>
            </a:r>
          </a:p>
        </p:txBody>
      </p:sp>
      <p:sp>
        <p:nvSpPr>
          <p:cNvPr id="189" name="ZoneTexte 24"/>
          <p:cNvSpPr txBox="1">
            <a:spLocks noChangeArrowheads="1"/>
          </p:cNvSpPr>
          <p:nvPr/>
        </p:nvSpPr>
        <p:spPr bwMode="auto">
          <a:xfrm>
            <a:off x="2632052" y="1860228"/>
            <a:ext cx="2044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fr-FR" sz="1600" b="1">
                <a:solidFill>
                  <a:schemeClr val="bg1"/>
                </a:solidFill>
              </a:rPr>
              <a:t>Chambre d’implantation</a:t>
            </a:r>
          </a:p>
        </p:txBody>
      </p:sp>
      <p:sp>
        <p:nvSpPr>
          <p:cNvPr id="191" name="ZoneTexte 190"/>
          <p:cNvSpPr txBox="1"/>
          <p:nvPr/>
        </p:nvSpPr>
        <p:spPr>
          <a:xfrm>
            <a:off x="2532038" y="5949280"/>
            <a:ext cx="4223940" cy="36933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Tests sur gaz enrichi en </a:t>
            </a:r>
            <a:r>
              <a:rPr lang="fr-FR" b="1" baseline="30000" dirty="0" smtClean="0">
                <a:solidFill>
                  <a:schemeClr val="accent6">
                    <a:lumMod val="75000"/>
                  </a:schemeClr>
                </a:solidFill>
              </a:rPr>
              <a:t>85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Kr à effectuer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9" name="TextBox 34"/>
          <p:cNvSpPr txBox="1"/>
          <p:nvPr/>
        </p:nvSpPr>
        <p:spPr>
          <a:xfrm>
            <a:off x="0" y="5013176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/>
              <a:t>Performances?</a:t>
            </a:r>
            <a:endParaRPr lang="fr-FR" sz="800" i="1" baseline="-25000" dirty="0" smtClean="0"/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/>
              <a:t>Mise en service </a:t>
            </a:r>
            <a:r>
              <a:rPr lang="fr-FR" sz="1600" b="1" dirty="0" smtClean="0"/>
              <a:t>récente</a:t>
            </a:r>
          </a:p>
          <a:p>
            <a:pPr marL="560387" lvl="1" indent="-285750">
              <a:buFont typeface="Wingdings" panose="05000000000000000000" pitchFamily="2" charset="2"/>
              <a:buChar char="Ø"/>
            </a:pPr>
            <a:r>
              <a:rPr lang="fr-FR" sz="1600" b="1" dirty="0" smtClean="0">
                <a:solidFill>
                  <a:srgbClr val="01AF05"/>
                </a:solidFill>
              </a:rPr>
              <a:t>Premiers </a:t>
            </a:r>
            <a:r>
              <a:rPr lang="fr-FR" sz="1600" b="1" dirty="0" smtClean="0">
                <a:solidFill>
                  <a:srgbClr val="01AF05"/>
                </a:solidFill>
              </a:rPr>
              <a:t>résultats </a:t>
            </a:r>
            <a:r>
              <a:rPr lang="fr-FR" sz="1600" b="1" dirty="0" smtClean="0">
                <a:solidFill>
                  <a:srgbClr val="01AF05"/>
                </a:solidFill>
              </a:rPr>
              <a:t>conformes, enrichissement tota</a:t>
            </a:r>
            <a:r>
              <a:rPr lang="fr-FR" sz="1600" b="1" dirty="0" smtClean="0">
                <a:solidFill>
                  <a:srgbClr val="01AF05"/>
                </a:solidFill>
              </a:rPr>
              <a:t>l (2 enrichisseur) facteur 10</a:t>
            </a:r>
            <a:r>
              <a:rPr lang="fr-FR" sz="1600" b="1" baseline="30000" dirty="0" smtClean="0">
                <a:solidFill>
                  <a:srgbClr val="01AF05"/>
                </a:solidFill>
              </a:rPr>
              <a:t>6</a:t>
            </a:r>
            <a:r>
              <a:rPr lang="fr-FR" sz="1600" b="1" dirty="0" smtClean="0">
                <a:solidFill>
                  <a:srgbClr val="01AF05"/>
                </a:solidFill>
              </a:rPr>
              <a:t>-10</a:t>
            </a:r>
            <a:r>
              <a:rPr lang="fr-FR" sz="1600" b="1" baseline="30000" dirty="0" smtClean="0">
                <a:solidFill>
                  <a:srgbClr val="01AF05"/>
                </a:solidFill>
              </a:rPr>
              <a:t>8</a:t>
            </a:r>
            <a:r>
              <a:rPr lang="fr-FR" sz="1600" b="1" dirty="0" smtClean="0">
                <a:solidFill>
                  <a:srgbClr val="01AF05"/>
                </a:solidFill>
              </a:rPr>
              <a:t> envisageable</a:t>
            </a:r>
            <a:endParaRPr lang="fr-FR" sz="1600" b="1" dirty="0" smtClean="0">
              <a:solidFill>
                <a:srgbClr val="01AF05"/>
              </a:solidFill>
            </a:endParaRPr>
          </a:p>
        </p:txBody>
      </p:sp>
      <p:sp>
        <p:nvSpPr>
          <p:cNvPr id="40" name="Espace réservé du contenu 2"/>
          <p:cNvSpPr txBox="1">
            <a:spLocks/>
          </p:cNvSpPr>
          <p:nvPr/>
        </p:nvSpPr>
        <p:spPr>
          <a:xfrm>
            <a:off x="2503678" y="3348777"/>
            <a:ext cx="4245276" cy="1389722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Caractéristiques:</a:t>
            </a:r>
          </a:p>
          <a:p>
            <a:pPr marL="184150" marR="0" lvl="0" indent="-157163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•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Spectromètre de masse à secteur magnétique à 90°</a:t>
            </a:r>
          </a:p>
          <a:p>
            <a:pPr marL="184150" marR="0" lvl="0" indent="-157163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	• Source type FEBIAD miniaturisée</a:t>
            </a:r>
            <a:r>
              <a:rPr kumimoji="0" lang="fr-FR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(7 000 Volts)</a:t>
            </a: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184150" marR="0" lvl="0" indent="-157163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	• Focalisation à l’aide de lentilles</a:t>
            </a:r>
            <a:r>
              <a:rPr kumimoji="0" lang="fr-FR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de EINZEL</a:t>
            </a: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184150" marR="0" lvl="0" indent="-157163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r>
              <a:rPr lang="fr-FR" sz="1400" dirty="0" smtClean="0"/>
              <a:t>	• Implantation des ions Kr dans des cibles d’Al</a:t>
            </a:r>
          </a:p>
          <a:p>
            <a:pPr marL="184150" indent="-157163" defTabSz="457200">
              <a:defRPr/>
            </a:pPr>
            <a:r>
              <a:rPr lang="fr-FR" sz="1400" dirty="0"/>
              <a:t>	• </a:t>
            </a:r>
            <a:r>
              <a:rPr lang="fr-FR" sz="1400" dirty="0" smtClean="0"/>
              <a:t>Espacement d’implantation : 6 mm/</a:t>
            </a:r>
            <a:r>
              <a:rPr lang="fr-FR" sz="1400" dirty="0" err="1" smtClean="0"/>
              <a:t>uma</a:t>
            </a:r>
            <a:endParaRPr lang="fr-FR" sz="1400" dirty="0"/>
          </a:p>
          <a:p>
            <a:pPr marL="184150" marR="0" lvl="0" indent="-157163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endParaRPr lang="fr-FR" sz="1400" dirty="0" smtClean="0"/>
          </a:p>
          <a:p>
            <a:pPr marL="184150" marR="0" lvl="0" indent="-157163" algn="l" defTabSz="457200" rtl="0" eaLnBrk="1" fontAlgn="auto" latinLnBrk="0" hangingPunct="1">
              <a:lnSpc>
                <a:spcPct val="100000"/>
              </a:lnSpc>
              <a:buClrTx/>
              <a:buSzTx/>
              <a:buFont typeface="Arial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7261846" y="3974386"/>
            <a:ext cx="19014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/>
              <a:t>Espacement des pics: 6mm</a:t>
            </a:r>
            <a:endParaRPr lang="fr-FR" sz="1200" b="1" dirty="0"/>
          </a:p>
        </p:txBody>
      </p:sp>
      <p:sp>
        <p:nvSpPr>
          <p:cNvPr id="25" name="Rectangle 24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9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8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e 8"/>
          <p:cNvGrpSpPr/>
          <p:nvPr/>
        </p:nvGrpSpPr>
        <p:grpSpPr>
          <a:xfrm>
            <a:off x="10404648" y="1782043"/>
            <a:ext cx="6190573" cy="4200549"/>
            <a:chOff x="518770" y="929407"/>
            <a:chExt cx="8501063" cy="5594350"/>
          </a:xfrm>
        </p:grpSpPr>
        <p:pic>
          <p:nvPicPr>
            <p:cNvPr id="11" name="Picture 3" descr="RIS_TOF_N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8770" y="1916832"/>
              <a:ext cx="8077200" cy="403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Group 4"/>
            <p:cNvGrpSpPr>
              <a:grpSpLocks/>
            </p:cNvGrpSpPr>
            <p:nvPr/>
          </p:nvGrpSpPr>
          <p:grpSpPr bwMode="auto">
            <a:xfrm>
              <a:off x="5395570" y="929407"/>
              <a:ext cx="3402013" cy="1311275"/>
              <a:chOff x="3408" y="566"/>
              <a:chExt cx="2143" cy="826"/>
            </a:xfrm>
          </p:grpSpPr>
          <p:sp>
            <p:nvSpPr>
              <p:cNvPr id="42" name="Text Box 5"/>
              <p:cNvSpPr txBox="1">
                <a:spLocks noChangeArrowheads="1"/>
              </p:cNvSpPr>
              <p:nvPr/>
            </p:nvSpPr>
            <p:spPr bwMode="auto">
              <a:xfrm>
                <a:off x="3408" y="566"/>
                <a:ext cx="2143" cy="44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 dirty="0"/>
                  <a:t>laser </a:t>
                </a:r>
                <a:r>
                  <a:rPr lang="fr-FR" sz="2000" b="1" dirty="0" err="1"/>
                  <a:t>Nd:YAG</a:t>
                </a:r>
                <a:r>
                  <a:rPr lang="fr-FR" sz="2000" b="1" dirty="0"/>
                  <a:t> (Continuum)</a:t>
                </a:r>
              </a:p>
              <a:p>
                <a:pPr eaLnBrk="0" hangingPunct="0"/>
                <a:r>
                  <a:rPr lang="fr-FR" sz="2000" b="1" dirty="0"/>
                  <a:t>(10Hz, 1.6 J@1064nm)</a:t>
                </a:r>
                <a:endParaRPr lang="fr-FR" dirty="0"/>
              </a:p>
            </p:txBody>
          </p:sp>
          <p:sp>
            <p:nvSpPr>
              <p:cNvPr id="43" name="Line 6"/>
              <p:cNvSpPr>
                <a:spLocks noChangeShapeType="1"/>
              </p:cNvSpPr>
              <p:nvPr/>
            </p:nvSpPr>
            <p:spPr bwMode="auto">
              <a:xfrm flipH="1">
                <a:off x="3792" y="1008"/>
                <a:ext cx="96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5" name="Group 7"/>
            <p:cNvGrpSpPr>
              <a:grpSpLocks/>
            </p:cNvGrpSpPr>
            <p:nvPr/>
          </p:nvGrpSpPr>
          <p:grpSpPr bwMode="auto">
            <a:xfrm>
              <a:off x="823570" y="3840882"/>
              <a:ext cx="1355725" cy="2667000"/>
              <a:chOff x="528" y="2400"/>
              <a:chExt cx="854" cy="1680"/>
            </a:xfrm>
          </p:grpSpPr>
          <p:sp>
            <p:nvSpPr>
              <p:cNvPr id="40" name="Text Box 8"/>
              <p:cNvSpPr txBox="1">
                <a:spLocks noChangeArrowheads="1"/>
              </p:cNvSpPr>
              <p:nvPr/>
            </p:nvSpPr>
            <p:spPr bwMode="auto">
              <a:xfrm>
                <a:off x="528" y="3830"/>
                <a:ext cx="854" cy="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/>
                  <a:t>Détecteur</a:t>
                </a:r>
                <a:endParaRPr lang="fr-FR" sz="2000"/>
              </a:p>
            </p:txBody>
          </p:sp>
          <p:sp>
            <p:nvSpPr>
              <p:cNvPr id="41" name="Line 9"/>
              <p:cNvSpPr>
                <a:spLocks noChangeShapeType="1"/>
              </p:cNvSpPr>
              <p:nvPr/>
            </p:nvSpPr>
            <p:spPr bwMode="auto">
              <a:xfrm flipH="1">
                <a:off x="1056" y="2400"/>
                <a:ext cx="288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6" name="Group 10"/>
            <p:cNvGrpSpPr>
              <a:grpSpLocks/>
            </p:cNvGrpSpPr>
            <p:nvPr/>
          </p:nvGrpSpPr>
          <p:grpSpPr bwMode="auto">
            <a:xfrm>
              <a:off x="2804770" y="3840882"/>
              <a:ext cx="1595438" cy="2667000"/>
              <a:chOff x="1969" y="2400"/>
              <a:chExt cx="1005" cy="1680"/>
            </a:xfrm>
          </p:grpSpPr>
          <p:sp>
            <p:nvSpPr>
              <p:cNvPr id="38" name="Text Box 11"/>
              <p:cNvSpPr txBox="1">
                <a:spLocks noChangeArrowheads="1"/>
              </p:cNvSpPr>
              <p:nvPr/>
            </p:nvSpPr>
            <p:spPr bwMode="auto">
              <a:xfrm>
                <a:off x="1969" y="3830"/>
                <a:ext cx="1005" cy="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/>
                  <a:t>Tube de vol</a:t>
                </a:r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>
                <a:off x="2304" y="2400"/>
                <a:ext cx="96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4938370" y="3609107"/>
              <a:ext cx="2463800" cy="2914650"/>
              <a:chOff x="3120" y="2254"/>
              <a:chExt cx="1552" cy="1836"/>
            </a:xfrm>
          </p:grpSpPr>
          <p:sp>
            <p:nvSpPr>
              <p:cNvPr id="36" name="Text Box 14"/>
              <p:cNvSpPr txBox="1">
                <a:spLocks noChangeArrowheads="1"/>
              </p:cNvSpPr>
              <p:nvPr/>
            </p:nvSpPr>
            <p:spPr bwMode="auto">
              <a:xfrm>
                <a:off x="3120" y="3840"/>
                <a:ext cx="658" cy="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/>
                  <a:t>Source</a:t>
                </a:r>
                <a:endParaRPr lang="fr-FR" sz="2000"/>
              </a:p>
            </p:txBody>
          </p:sp>
          <p:sp>
            <p:nvSpPr>
              <p:cNvPr id="37" name="Line 15"/>
              <p:cNvSpPr>
                <a:spLocks noChangeShapeType="1"/>
              </p:cNvSpPr>
              <p:nvPr/>
            </p:nvSpPr>
            <p:spPr bwMode="auto">
              <a:xfrm>
                <a:off x="4624" y="2254"/>
                <a:ext cx="48" cy="16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8" name="Group 16"/>
            <p:cNvGrpSpPr>
              <a:grpSpLocks/>
            </p:cNvGrpSpPr>
            <p:nvPr/>
          </p:nvGrpSpPr>
          <p:grpSpPr bwMode="auto">
            <a:xfrm>
              <a:off x="5547970" y="3612282"/>
              <a:ext cx="2106613" cy="2911475"/>
              <a:chOff x="3504" y="2256"/>
              <a:chExt cx="1327" cy="1834"/>
            </a:xfrm>
          </p:grpSpPr>
          <p:sp>
            <p:nvSpPr>
              <p:cNvPr id="34" name="Text Box 17"/>
              <p:cNvSpPr txBox="1">
                <a:spLocks noChangeArrowheads="1"/>
              </p:cNvSpPr>
              <p:nvPr/>
            </p:nvSpPr>
            <p:spPr bwMode="auto">
              <a:xfrm>
                <a:off x="3888" y="3840"/>
                <a:ext cx="943" cy="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/>
                  <a:t>Piège froid</a:t>
                </a:r>
              </a:p>
            </p:txBody>
          </p:sp>
          <p:sp>
            <p:nvSpPr>
              <p:cNvPr id="35" name="Line 18"/>
              <p:cNvSpPr>
                <a:spLocks noChangeShapeType="1"/>
              </p:cNvSpPr>
              <p:nvPr/>
            </p:nvSpPr>
            <p:spPr bwMode="auto">
              <a:xfrm>
                <a:off x="3504" y="2256"/>
                <a:ext cx="864" cy="15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2271370" y="5288682"/>
              <a:ext cx="5029200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4465295" y="4968006"/>
              <a:ext cx="534987" cy="336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>
                  <a:solidFill>
                    <a:schemeClr val="bg1"/>
                  </a:solidFill>
                </a:rPr>
                <a:t>1 m</a:t>
              </a:r>
              <a:endParaRPr lang="fr-FR"/>
            </a:p>
          </p:txBody>
        </p:sp>
        <p:grpSp>
          <p:nvGrpSpPr>
            <p:cNvPr id="21" name="Group 21"/>
            <p:cNvGrpSpPr>
              <a:grpSpLocks/>
            </p:cNvGrpSpPr>
            <p:nvPr/>
          </p:nvGrpSpPr>
          <p:grpSpPr bwMode="auto">
            <a:xfrm>
              <a:off x="1890370" y="945282"/>
              <a:ext cx="3775075" cy="4014788"/>
              <a:chOff x="1200" y="576"/>
              <a:chExt cx="2378" cy="2529"/>
            </a:xfrm>
          </p:grpSpPr>
          <p:sp>
            <p:nvSpPr>
              <p:cNvPr id="27" name="Text Box 22"/>
              <p:cNvSpPr txBox="1">
                <a:spLocks noChangeArrowheads="1"/>
              </p:cNvSpPr>
              <p:nvPr/>
            </p:nvSpPr>
            <p:spPr bwMode="auto">
              <a:xfrm>
                <a:off x="1200" y="576"/>
                <a:ext cx="1850" cy="44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 dirty="0" err="1"/>
                  <a:t>Dye</a:t>
                </a:r>
                <a:r>
                  <a:rPr lang="fr-FR" sz="2000" b="1" dirty="0"/>
                  <a:t> laser (Radian </a:t>
                </a:r>
                <a:r>
                  <a:rPr lang="fr-FR" sz="2000" b="1" dirty="0" err="1"/>
                  <a:t>Dye</a:t>
                </a:r>
                <a:r>
                  <a:rPr lang="fr-FR" sz="2000" b="1" dirty="0"/>
                  <a:t>)</a:t>
                </a:r>
              </a:p>
              <a:p>
                <a:pPr eaLnBrk="0" hangingPunct="0"/>
                <a:r>
                  <a:rPr lang="fr-FR" sz="2000" b="1" dirty="0"/>
                  <a:t>(UV: 10mj @ 216nm )</a:t>
                </a:r>
                <a:endParaRPr lang="fr-FR" dirty="0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>
                <a:off x="2112" y="1008"/>
                <a:ext cx="480" cy="4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 flipH="1">
                <a:off x="2208" y="1440"/>
                <a:ext cx="48" cy="192"/>
              </a:xfrm>
              <a:prstGeom prst="line">
                <a:avLst/>
              </a:prstGeom>
              <a:noFill/>
              <a:ln w="57150">
                <a:solidFill>
                  <a:srgbClr val="0080FF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2208" y="1632"/>
                <a:ext cx="1104" cy="0"/>
              </a:xfrm>
              <a:prstGeom prst="line">
                <a:avLst/>
              </a:prstGeom>
              <a:noFill/>
              <a:ln w="57150">
                <a:solidFill>
                  <a:srgbClr val="0080FF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2" name="Line 26"/>
              <p:cNvSpPr>
                <a:spLocks noChangeShapeType="1"/>
              </p:cNvSpPr>
              <p:nvPr/>
            </p:nvSpPr>
            <p:spPr bwMode="auto">
              <a:xfrm>
                <a:off x="3312" y="1632"/>
                <a:ext cx="62" cy="384"/>
              </a:xfrm>
              <a:prstGeom prst="line">
                <a:avLst/>
              </a:prstGeom>
              <a:noFill/>
              <a:ln w="57150">
                <a:solidFill>
                  <a:srgbClr val="0080FF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33" name="Line 27"/>
              <p:cNvSpPr>
                <a:spLocks noChangeShapeType="1"/>
              </p:cNvSpPr>
              <p:nvPr/>
            </p:nvSpPr>
            <p:spPr bwMode="auto">
              <a:xfrm>
                <a:off x="3504" y="2640"/>
                <a:ext cx="74" cy="465"/>
              </a:xfrm>
              <a:prstGeom prst="line">
                <a:avLst/>
              </a:prstGeom>
              <a:noFill/>
              <a:ln w="57150">
                <a:solidFill>
                  <a:srgbClr val="0080FF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22" name="Group 28"/>
            <p:cNvGrpSpPr>
              <a:grpSpLocks/>
            </p:cNvGrpSpPr>
            <p:nvPr/>
          </p:nvGrpSpPr>
          <p:grpSpPr bwMode="auto">
            <a:xfrm>
              <a:off x="5014570" y="4069482"/>
              <a:ext cx="4005263" cy="2378075"/>
              <a:chOff x="3168" y="2544"/>
              <a:chExt cx="2523" cy="1498"/>
            </a:xfrm>
          </p:grpSpPr>
          <p:sp>
            <p:nvSpPr>
              <p:cNvPr id="23" name="Text Box 29"/>
              <p:cNvSpPr txBox="1">
                <a:spLocks noChangeArrowheads="1"/>
              </p:cNvSpPr>
              <p:nvPr/>
            </p:nvSpPr>
            <p:spPr bwMode="auto">
              <a:xfrm>
                <a:off x="4944" y="3792"/>
                <a:ext cx="747" cy="25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2000" b="1"/>
                  <a:t>Laser IR</a:t>
                </a:r>
                <a:endParaRPr lang="fr-FR"/>
              </a:p>
            </p:txBody>
          </p:sp>
          <p:sp>
            <p:nvSpPr>
              <p:cNvPr id="24" name="Line 30"/>
              <p:cNvSpPr>
                <a:spLocks noChangeShapeType="1"/>
              </p:cNvSpPr>
              <p:nvPr/>
            </p:nvSpPr>
            <p:spPr bwMode="auto">
              <a:xfrm>
                <a:off x="4704" y="2640"/>
                <a:ext cx="576" cy="11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5" name="Line 31"/>
              <p:cNvSpPr>
                <a:spLocks noChangeShapeType="1"/>
              </p:cNvSpPr>
              <p:nvPr/>
            </p:nvSpPr>
            <p:spPr bwMode="auto">
              <a:xfrm flipH="1">
                <a:off x="3168" y="2640"/>
                <a:ext cx="1296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6" name="Line 32"/>
              <p:cNvSpPr>
                <a:spLocks noChangeShapeType="1"/>
              </p:cNvSpPr>
              <p:nvPr/>
            </p:nvSpPr>
            <p:spPr bwMode="auto">
              <a:xfrm flipH="1">
                <a:off x="3168" y="2544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51910" y="5094946"/>
            <a:ext cx="2324477" cy="58477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sng" baseline="3000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u="none" baseline="0" dirty="0"/>
              <a:t>Ionisation Résonante </a:t>
            </a:r>
            <a:br>
              <a:rPr lang="fr-FR" u="none" baseline="0" dirty="0"/>
            </a:br>
            <a:r>
              <a:rPr lang="fr-FR" u="none" baseline="0" dirty="0"/>
              <a:t>à </a:t>
            </a:r>
            <a:r>
              <a:rPr lang="fr-FR" u="none" baseline="0" dirty="0" smtClean="0"/>
              <a:t>2+1 </a:t>
            </a:r>
            <a:r>
              <a:rPr lang="fr-FR" u="none" baseline="0" dirty="0"/>
              <a:t>photons</a:t>
            </a: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2458572" y="636791"/>
            <a:ext cx="4490546" cy="815608"/>
          </a:xfrm>
          <a:prstGeom prst="rect">
            <a:avLst/>
          </a:prstGeom>
          <a:solidFill>
            <a:srgbClr val="F4F4F4"/>
          </a:solidFill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7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>
              <a:spcAft>
                <a:spcPts val="600"/>
              </a:spcAft>
            </a:pPr>
            <a:r>
              <a:rPr lang="fr-FR" sz="2400" b="1" dirty="0" smtClean="0"/>
              <a:t> </a:t>
            </a:r>
            <a:r>
              <a:rPr lang="fr-FR" sz="2400" b="1" dirty="0"/>
              <a:t>Spectromètre de Masse : FAKIR</a:t>
            </a:r>
            <a:endParaRPr lang="fr-FR" sz="1600" dirty="0"/>
          </a:p>
          <a:p>
            <a:pPr algn="ctr" eaLnBrk="0" hangingPunct="0">
              <a:spcAft>
                <a:spcPts val="600"/>
              </a:spcAft>
            </a:pPr>
            <a:r>
              <a:rPr lang="en-US" sz="1600" b="1" dirty="0"/>
              <a:t>F</a:t>
            </a:r>
            <a:r>
              <a:rPr lang="en-US" sz="1600" b="1" dirty="0">
                <a:solidFill>
                  <a:srgbClr val="7F7F7F"/>
                </a:solidFill>
              </a:rPr>
              <a:t>acility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7F7F7F"/>
                </a:solidFill>
              </a:rPr>
              <a:t>for </a:t>
            </a:r>
            <a:r>
              <a:rPr lang="en-US" sz="1600" b="1" dirty="0"/>
              <a:t>A</a:t>
            </a:r>
            <a:r>
              <a:rPr lang="en-US" sz="1600" b="1" dirty="0">
                <a:solidFill>
                  <a:srgbClr val="7F7F7F"/>
                </a:solidFill>
              </a:rPr>
              <a:t>nalyzing</a:t>
            </a:r>
            <a:r>
              <a:rPr lang="en-US" sz="1600" b="1" dirty="0"/>
              <a:t> K</a:t>
            </a:r>
            <a:r>
              <a:rPr lang="en-US" sz="1600" b="1" dirty="0">
                <a:solidFill>
                  <a:srgbClr val="7F7F7F"/>
                </a:solidFill>
              </a:rPr>
              <a:t>rypton</a:t>
            </a:r>
            <a:r>
              <a:rPr lang="en-US" sz="1600" b="1" dirty="0"/>
              <a:t> I</a:t>
            </a:r>
            <a:r>
              <a:rPr lang="en-US" sz="1600" b="1" dirty="0">
                <a:solidFill>
                  <a:srgbClr val="7F7F7F"/>
                </a:solidFill>
              </a:rPr>
              <a:t>sotopic</a:t>
            </a:r>
            <a:r>
              <a:rPr lang="en-US" sz="1600" b="1" dirty="0"/>
              <a:t> R</a:t>
            </a:r>
            <a:r>
              <a:rPr lang="en-US" sz="1600" b="1" dirty="0">
                <a:solidFill>
                  <a:srgbClr val="7F7F7F"/>
                </a:solidFill>
              </a:rPr>
              <a:t>atios</a:t>
            </a:r>
            <a:endParaRPr lang="en-US" sz="1600" dirty="0">
              <a:solidFill>
                <a:srgbClr val="7F7F7F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317" y="1746088"/>
            <a:ext cx="6866657" cy="4635240"/>
          </a:xfrm>
          <a:prstGeom prst="rect">
            <a:avLst/>
          </a:prstGeom>
        </p:spPr>
      </p:pic>
      <p:grpSp>
        <p:nvGrpSpPr>
          <p:cNvPr id="69" name="Groupe 68"/>
          <p:cNvGrpSpPr/>
          <p:nvPr/>
        </p:nvGrpSpPr>
        <p:grpSpPr>
          <a:xfrm>
            <a:off x="-3277050" y="1455382"/>
            <a:ext cx="2413013" cy="3404659"/>
            <a:chOff x="-3852899" y="2348890"/>
            <a:chExt cx="2413013" cy="3404659"/>
          </a:xfrm>
        </p:grpSpPr>
        <p:grpSp>
          <p:nvGrpSpPr>
            <p:cNvPr id="4" name="Groupe 3"/>
            <p:cNvGrpSpPr/>
            <p:nvPr/>
          </p:nvGrpSpPr>
          <p:grpSpPr>
            <a:xfrm>
              <a:off x="-3852899" y="2348890"/>
              <a:ext cx="2413013" cy="3404659"/>
              <a:chOff x="-3852899" y="2348890"/>
              <a:chExt cx="2413013" cy="3404659"/>
            </a:xfrm>
          </p:grpSpPr>
          <p:sp>
            <p:nvSpPr>
              <p:cNvPr id="48" name="Text Box 10"/>
              <p:cNvSpPr txBox="1">
                <a:spLocks noChangeArrowheads="1"/>
              </p:cNvSpPr>
              <p:nvPr/>
            </p:nvSpPr>
            <p:spPr bwMode="auto">
              <a:xfrm>
                <a:off x="-2844824" y="5415411"/>
                <a:ext cx="1404938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fr-FR" sz="1600" b="1" dirty="0"/>
                  <a:t>fondamental</a:t>
                </a:r>
              </a:p>
            </p:txBody>
          </p:sp>
          <p:grpSp>
            <p:nvGrpSpPr>
              <p:cNvPr id="49" name="Group 11"/>
              <p:cNvGrpSpPr>
                <a:grpSpLocks/>
              </p:cNvGrpSpPr>
              <p:nvPr/>
            </p:nvGrpSpPr>
            <p:grpSpPr bwMode="auto">
              <a:xfrm>
                <a:off x="-3852899" y="2348890"/>
                <a:ext cx="2170113" cy="3367088"/>
                <a:chOff x="2094" y="1999"/>
                <a:chExt cx="1367" cy="2121"/>
              </a:xfrm>
            </p:grpSpPr>
            <p:grpSp>
              <p:nvGrpSpPr>
                <p:cNvPr id="50" name="Group 12"/>
                <p:cNvGrpSpPr>
                  <a:grpSpLocks/>
                </p:cNvGrpSpPr>
                <p:nvPr/>
              </p:nvGrpSpPr>
              <p:grpSpPr bwMode="auto">
                <a:xfrm>
                  <a:off x="2094" y="1999"/>
                  <a:ext cx="1367" cy="2121"/>
                  <a:chOff x="2094" y="1999"/>
                  <a:chExt cx="1367" cy="2121"/>
                </a:xfrm>
              </p:grpSpPr>
              <p:grpSp>
                <p:nvGrpSpPr>
                  <p:cNvPr id="54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2094" y="1999"/>
                    <a:ext cx="1313" cy="2121"/>
                    <a:chOff x="2094" y="1999"/>
                    <a:chExt cx="1313" cy="2121"/>
                  </a:xfrm>
                </p:grpSpPr>
                <p:sp>
                  <p:nvSpPr>
                    <p:cNvPr id="56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76" y="4120"/>
                      <a:ext cx="848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7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60" y="3552"/>
                      <a:ext cx="80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8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28" y="2232"/>
                      <a:ext cx="880" cy="280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pPr eaLnBrk="0" hangingPunct="0"/>
                      <a:endParaRPr lang="fr-FR"/>
                    </a:p>
                  </p:txBody>
                </p:sp>
                <p:sp>
                  <p:nvSpPr>
                    <p:cNvPr id="59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60" y="3000"/>
                      <a:ext cx="848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0" name="Text Box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686" y="3686"/>
                      <a:ext cx="721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hangingPunct="0"/>
                      <a:r>
                        <a:rPr lang="fr-FR" sz="1600"/>
                        <a:t>216,37 nm</a:t>
                      </a:r>
                    </a:p>
                  </p:txBody>
                </p:sp>
                <p:sp>
                  <p:nvSpPr>
                    <p:cNvPr id="61" name="Text Box 1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678" y="3150"/>
                      <a:ext cx="721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hangingPunct="0"/>
                      <a:r>
                        <a:rPr lang="fr-FR" sz="1600"/>
                        <a:t>216,37 nm</a:t>
                      </a:r>
                    </a:p>
                  </p:txBody>
                </p:sp>
                <p:sp>
                  <p:nvSpPr>
                    <p:cNvPr id="62" name="Text Box 2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686" y="2574"/>
                      <a:ext cx="721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hangingPunct="0"/>
                      <a:r>
                        <a:rPr lang="fr-FR" sz="1600" dirty="0"/>
                        <a:t>216,37 nm</a:t>
                      </a:r>
                    </a:p>
                  </p:txBody>
                </p:sp>
                <p:sp>
                  <p:nvSpPr>
                    <p:cNvPr id="63" name="Text Box 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94" y="1999"/>
                      <a:ext cx="990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hangingPunct="0"/>
                      <a:r>
                        <a:rPr lang="fr-FR" sz="1600" dirty="0"/>
                        <a:t>@ 2+1 photons</a:t>
                      </a:r>
                    </a:p>
                  </p:txBody>
                </p:sp>
              </p:grpSp>
              <p:sp>
                <p:nvSpPr>
                  <p:cNvPr id="55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13" y="2760"/>
                    <a:ext cx="648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pPr eaLnBrk="0" hangingPunct="0"/>
                    <a:r>
                      <a:rPr lang="fr-FR" sz="2000" b="1" dirty="0">
                        <a:latin typeface="Times" charset="0"/>
                      </a:rPr>
                      <a:t>5p[5/2]</a:t>
                    </a:r>
                    <a:r>
                      <a:rPr lang="fr-FR" sz="2000" b="1" baseline="-25000" dirty="0">
                        <a:latin typeface="Times" charset="0"/>
                      </a:rPr>
                      <a:t>2</a:t>
                    </a:r>
                    <a:endParaRPr lang="fr-FR" sz="2000" b="1" dirty="0">
                      <a:latin typeface="Times" charset="0"/>
                    </a:endParaRPr>
                  </a:p>
                </p:txBody>
              </p:sp>
            </p:grpSp>
            <p:sp>
              <p:nvSpPr>
                <p:cNvPr id="51" name="Line 23"/>
                <p:cNvSpPr>
                  <a:spLocks noChangeShapeType="1"/>
                </p:cNvSpPr>
                <p:nvPr/>
              </p:nvSpPr>
              <p:spPr bwMode="auto">
                <a:xfrm>
                  <a:off x="2512" y="3008"/>
                  <a:ext cx="0" cy="5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2" name="Line 24"/>
                <p:cNvSpPr>
                  <a:spLocks noChangeShapeType="1"/>
                </p:cNvSpPr>
                <p:nvPr/>
              </p:nvSpPr>
              <p:spPr bwMode="auto">
                <a:xfrm>
                  <a:off x="2504" y="2392"/>
                  <a:ext cx="8" cy="5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3" name="Line 25"/>
                <p:cNvSpPr>
                  <a:spLocks noChangeShapeType="1"/>
                </p:cNvSpPr>
                <p:nvPr/>
              </p:nvSpPr>
              <p:spPr bwMode="auto">
                <a:xfrm>
                  <a:off x="2504" y="3552"/>
                  <a:ext cx="0" cy="56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  <p:sp>
          <p:nvSpPr>
            <p:cNvPr id="66" name="Text Box 10"/>
            <p:cNvSpPr txBox="1">
              <a:spLocks noChangeArrowheads="1"/>
            </p:cNvSpPr>
            <p:nvPr/>
          </p:nvSpPr>
          <p:spPr bwMode="auto">
            <a:xfrm>
              <a:off x="-2479559" y="2785451"/>
              <a:ext cx="68961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fr-FR" sz="1600" b="1" dirty="0" smtClean="0"/>
                <a:t>ionisé</a:t>
              </a:r>
              <a:endParaRPr lang="fr-FR" sz="1600" b="1" dirty="0"/>
            </a:p>
          </p:txBody>
        </p:sp>
      </p:grpSp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1043" y="1340768"/>
            <a:ext cx="2512307" cy="3587225"/>
          </a:xfrm>
          <a:prstGeom prst="rect">
            <a:avLst/>
          </a:prstGeom>
        </p:spPr>
      </p:pic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1434116" y="1791401"/>
            <a:ext cx="6896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fr-FR" sz="1600" b="1" dirty="0" smtClean="0"/>
              <a:t>ionisé</a:t>
            </a:r>
            <a:endParaRPr lang="fr-FR" sz="1600" b="1" dirty="0"/>
          </a:p>
        </p:txBody>
      </p:sp>
      <p:sp>
        <p:nvSpPr>
          <p:cNvPr id="70" name="ZoneTexte 69"/>
          <p:cNvSpPr txBox="1"/>
          <p:nvPr/>
        </p:nvSpPr>
        <p:spPr>
          <a:xfrm>
            <a:off x="51909" y="5819381"/>
            <a:ext cx="2324477" cy="58477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u="none" baseline="0">
                <a:solidFill>
                  <a:srgbClr val="01AF05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fr-FR" dirty="0" smtClean="0"/>
              <a:t>Pas d’ionisation significative des isobares</a:t>
            </a:r>
            <a:endParaRPr lang="fr-FR" dirty="0"/>
          </a:p>
        </p:txBody>
      </p:sp>
      <p:sp>
        <p:nvSpPr>
          <p:cNvPr id="65" name="Rectangle 64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7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6561140"/>
            <a:ext cx="9144000" cy="0"/>
          </a:xfrm>
          <a:prstGeom prst="line">
            <a:avLst/>
          </a:prstGeom>
          <a:ln w="28575">
            <a:solidFill>
              <a:srgbClr val="ACC6D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948264" y="6520259"/>
            <a:ext cx="2133600" cy="365125"/>
          </a:xfrm>
        </p:spPr>
        <p:txBody>
          <a:bodyPr/>
          <a:lstStyle/>
          <a:p>
            <a:fld id="{F1836B53-5E0D-4A6E-BE1A-E78B944FB61C}" type="slidenum">
              <a:rPr lang="fr-FR" b="1" smtClean="0"/>
              <a:pPr/>
              <a:t>9</a:t>
            </a:fld>
            <a:endParaRPr lang="fr-FR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331640" y="6550223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Prospectives IN2P3 05-06/02/2020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539552" y="903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MUTIRAK Etape 3 : Analyse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6"/>
          <p:cNvCxnSpPr/>
          <p:nvPr/>
        </p:nvCxnSpPr>
        <p:spPr>
          <a:xfrm>
            <a:off x="0" y="565824"/>
            <a:ext cx="9144000" cy="0"/>
          </a:xfrm>
          <a:prstGeom prst="line">
            <a:avLst/>
          </a:prstGeom>
          <a:ln w="28575">
            <a:solidFill>
              <a:srgbClr val="00006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Freeform 2"/>
          <p:cNvSpPr>
            <a:spLocks/>
          </p:cNvSpPr>
          <p:nvPr/>
        </p:nvSpPr>
        <p:spPr bwMode="auto">
          <a:xfrm>
            <a:off x="5444200" y="4336125"/>
            <a:ext cx="523875" cy="457200"/>
          </a:xfrm>
          <a:custGeom>
            <a:avLst/>
            <a:gdLst>
              <a:gd name="T0" fmla="*/ 2147483647 w 330"/>
              <a:gd name="T1" fmla="*/ 0 h 290"/>
              <a:gd name="T2" fmla="*/ 2147483647 w 330"/>
              <a:gd name="T3" fmla="*/ 2147483647 h 290"/>
              <a:gd name="T4" fmla="*/ 2147483647 w 330"/>
              <a:gd name="T5" fmla="*/ 2147483647 h 290"/>
              <a:gd name="T6" fmla="*/ 2147483647 w 330"/>
              <a:gd name="T7" fmla="*/ 2147483647 h 290"/>
              <a:gd name="T8" fmla="*/ 2147483647 w 330"/>
              <a:gd name="T9" fmla="*/ 2147483647 h 290"/>
              <a:gd name="T10" fmla="*/ 0 w 330"/>
              <a:gd name="T11" fmla="*/ 2147483647 h 290"/>
              <a:gd name="T12" fmla="*/ 2147483647 w 330"/>
              <a:gd name="T13" fmla="*/ 0 h 2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0"/>
              <a:gd name="T22" fmla="*/ 0 h 290"/>
              <a:gd name="T23" fmla="*/ 330 w 330"/>
              <a:gd name="T24" fmla="*/ 290 h 2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0" h="290">
                <a:moveTo>
                  <a:pt x="100" y="0"/>
                </a:moveTo>
                <a:lnTo>
                  <a:pt x="194" y="98"/>
                </a:lnTo>
                <a:lnTo>
                  <a:pt x="330" y="100"/>
                </a:lnTo>
                <a:lnTo>
                  <a:pt x="330" y="290"/>
                </a:lnTo>
                <a:lnTo>
                  <a:pt x="192" y="290"/>
                </a:lnTo>
                <a:lnTo>
                  <a:pt x="0" y="98"/>
                </a:lnTo>
                <a:lnTo>
                  <a:pt x="100" y="0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3" name="Freeform 3"/>
          <p:cNvSpPr>
            <a:spLocks/>
          </p:cNvSpPr>
          <p:nvPr/>
        </p:nvSpPr>
        <p:spPr bwMode="auto">
          <a:xfrm>
            <a:off x="6177625" y="3853525"/>
            <a:ext cx="949325" cy="933450"/>
          </a:xfrm>
          <a:custGeom>
            <a:avLst/>
            <a:gdLst>
              <a:gd name="T0" fmla="*/ 0 w 598"/>
              <a:gd name="T1" fmla="*/ 2147483647 h 592"/>
              <a:gd name="T2" fmla="*/ 0 w 598"/>
              <a:gd name="T3" fmla="*/ 2147483647 h 592"/>
              <a:gd name="T4" fmla="*/ 2147483647 w 598"/>
              <a:gd name="T5" fmla="*/ 2147483647 h 592"/>
              <a:gd name="T6" fmla="*/ 2147483647 w 598"/>
              <a:gd name="T7" fmla="*/ 2147483647 h 592"/>
              <a:gd name="T8" fmla="*/ 2147483647 w 598"/>
              <a:gd name="T9" fmla="*/ 2147483647 h 592"/>
              <a:gd name="T10" fmla="*/ 2147483647 w 598"/>
              <a:gd name="T11" fmla="*/ 0 h 592"/>
              <a:gd name="T12" fmla="*/ 2147483647 w 598"/>
              <a:gd name="T13" fmla="*/ 2147483647 h 592"/>
              <a:gd name="T14" fmla="*/ 2147483647 w 598"/>
              <a:gd name="T15" fmla="*/ 2147483647 h 592"/>
              <a:gd name="T16" fmla="*/ 2147483647 w 598"/>
              <a:gd name="T17" fmla="*/ 2147483647 h 592"/>
              <a:gd name="T18" fmla="*/ 2147483647 w 598"/>
              <a:gd name="T19" fmla="*/ 2147483647 h 592"/>
              <a:gd name="T20" fmla="*/ 0 w 598"/>
              <a:gd name="T21" fmla="*/ 2147483647 h 5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98"/>
              <a:gd name="T34" fmla="*/ 0 h 592"/>
              <a:gd name="T35" fmla="*/ 598 w 598"/>
              <a:gd name="T36" fmla="*/ 592 h 5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98" h="592">
                <a:moveTo>
                  <a:pt x="0" y="404"/>
                </a:moveTo>
                <a:lnTo>
                  <a:pt x="0" y="592"/>
                </a:lnTo>
                <a:lnTo>
                  <a:pt x="156" y="592"/>
                </a:lnTo>
                <a:lnTo>
                  <a:pt x="156" y="130"/>
                </a:lnTo>
                <a:lnTo>
                  <a:pt x="598" y="128"/>
                </a:lnTo>
                <a:lnTo>
                  <a:pt x="598" y="0"/>
                </a:lnTo>
                <a:lnTo>
                  <a:pt x="546" y="4"/>
                </a:lnTo>
                <a:lnTo>
                  <a:pt x="548" y="82"/>
                </a:lnTo>
                <a:lnTo>
                  <a:pt x="108" y="82"/>
                </a:lnTo>
                <a:lnTo>
                  <a:pt x="108" y="402"/>
                </a:lnTo>
                <a:lnTo>
                  <a:pt x="0" y="404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>
                <a:alpha val="98038"/>
              </a:schemeClr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4" name="Freeform 4"/>
          <p:cNvSpPr>
            <a:spLocks/>
          </p:cNvSpPr>
          <p:nvPr/>
        </p:nvSpPr>
        <p:spPr bwMode="auto">
          <a:xfrm>
            <a:off x="6171275" y="2713700"/>
            <a:ext cx="939800" cy="927100"/>
          </a:xfrm>
          <a:custGeom>
            <a:avLst/>
            <a:gdLst>
              <a:gd name="T0" fmla="*/ 0 w 592"/>
              <a:gd name="T1" fmla="*/ 0 h 584"/>
              <a:gd name="T2" fmla="*/ 2147483647 w 592"/>
              <a:gd name="T3" fmla="*/ 0 h 584"/>
              <a:gd name="T4" fmla="*/ 2147483647 w 592"/>
              <a:gd name="T5" fmla="*/ 2147483647 h 584"/>
              <a:gd name="T6" fmla="*/ 2147483647 w 592"/>
              <a:gd name="T7" fmla="*/ 2147483647 h 584"/>
              <a:gd name="T8" fmla="*/ 2147483647 w 592"/>
              <a:gd name="T9" fmla="*/ 2147483647 h 584"/>
              <a:gd name="T10" fmla="*/ 2147483647 w 592"/>
              <a:gd name="T11" fmla="*/ 2147483647 h 584"/>
              <a:gd name="T12" fmla="*/ 2147483647 w 592"/>
              <a:gd name="T13" fmla="*/ 2147483647 h 584"/>
              <a:gd name="T14" fmla="*/ 2147483647 w 592"/>
              <a:gd name="T15" fmla="*/ 2147483647 h 584"/>
              <a:gd name="T16" fmla="*/ 2147483647 w 592"/>
              <a:gd name="T17" fmla="*/ 2147483647 h 584"/>
              <a:gd name="T18" fmla="*/ 0 w 592"/>
              <a:gd name="T19" fmla="*/ 2147483647 h 584"/>
              <a:gd name="T20" fmla="*/ 0 w 592"/>
              <a:gd name="T21" fmla="*/ 0 h 5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92"/>
              <a:gd name="T34" fmla="*/ 0 h 584"/>
              <a:gd name="T35" fmla="*/ 592 w 592"/>
              <a:gd name="T36" fmla="*/ 584 h 5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92" h="584">
                <a:moveTo>
                  <a:pt x="0" y="0"/>
                </a:moveTo>
                <a:lnTo>
                  <a:pt x="144" y="0"/>
                </a:lnTo>
                <a:lnTo>
                  <a:pt x="144" y="432"/>
                </a:lnTo>
                <a:lnTo>
                  <a:pt x="592" y="432"/>
                </a:lnTo>
                <a:lnTo>
                  <a:pt x="592" y="584"/>
                </a:lnTo>
                <a:lnTo>
                  <a:pt x="552" y="584"/>
                </a:lnTo>
                <a:lnTo>
                  <a:pt x="552" y="486"/>
                </a:lnTo>
                <a:lnTo>
                  <a:pt x="94" y="486"/>
                </a:lnTo>
                <a:lnTo>
                  <a:pt x="96" y="192"/>
                </a:lnTo>
                <a:lnTo>
                  <a:pt x="0" y="192"/>
                </a:ln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5" name="Freeform 5"/>
          <p:cNvSpPr>
            <a:spLocks/>
          </p:cNvSpPr>
          <p:nvPr/>
        </p:nvSpPr>
        <p:spPr bwMode="auto">
          <a:xfrm>
            <a:off x="5485475" y="2726400"/>
            <a:ext cx="495300" cy="441325"/>
          </a:xfrm>
          <a:custGeom>
            <a:avLst/>
            <a:gdLst>
              <a:gd name="T0" fmla="*/ 2147483647 w 312"/>
              <a:gd name="T1" fmla="*/ 2147483647 h 278"/>
              <a:gd name="T2" fmla="*/ 0 w 312"/>
              <a:gd name="T3" fmla="*/ 2147483647 h 278"/>
              <a:gd name="T4" fmla="*/ 2147483647 w 312"/>
              <a:gd name="T5" fmla="*/ 0 h 278"/>
              <a:gd name="T6" fmla="*/ 2147483647 w 312"/>
              <a:gd name="T7" fmla="*/ 0 h 278"/>
              <a:gd name="T8" fmla="*/ 2147483647 w 312"/>
              <a:gd name="T9" fmla="*/ 2147483647 h 278"/>
              <a:gd name="T10" fmla="*/ 2147483647 w 312"/>
              <a:gd name="T11" fmla="*/ 2147483647 h 278"/>
              <a:gd name="T12" fmla="*/ 2147483647 w 312"/>
              <a:gd name="T13" fmla="*/ 2147483647 h 2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2"/>
              <a:gd name="T22" fmla="*/ 0 h 278"/>
              <a:gd name="T23" fmla="*/ 312 w 312"/>
              <a:gd name="T24" fmla="*/ 278 h 2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2" h="278">
                <a:moveTo>
                  <a:pt x="94" y="278"/>
                </a:moveTo>
                <a:lnTo>
                  <a:pt x="0" y="184"/>
                </a:lnTo>
                <a:lnTo>
                  <a:pt x="182" y="0"/>
                </a:lnTo>
                <a:lnTo>
                  <a:pt x="312" y="0"/>
                </a:lnTo>
                <a:lnTo>
                  <a:pt x="312" y="184"/>
                </a:lnTo>
                <a:lnTo>
                  <a:pt x="194" y="184"/>
                </a:lnTo>
                <a:lnTo>
                  <a:pt x="94" y="278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6" name="Freeform 6"/>
          <p:cNvSpPr>
            <a:spLocks/>
          </p:cNvSpPr>
          <p:nvPr/>
        </p:nvSpPr>
        <p:spPr bwMode="auto">
          <a:xfrm>
            <a:off x="557875" y="3082000"/>
            <a:ext cx="4902200" cy="1333500"/>
          </a:xfrm>
          <a:custGeom>
            <a:avLst/>
            <a:gdLst>
              <a:gd name="T0" fmla="*/ 2147483647 w 3088"/>
              <a:gd name="T1" fmla="*/ 2147483647 h 840"/>
              <a:gd name="T2" fmla="*/ 2147483647 w 3088"/>
              <a:gd name="T3" fmla="*/ 2147483647 h 840"/>
              <a:gd name="T4" fmla="*/ 2147483647 w 3088"/>
              <a:gd name="T5" fmla="*/ 2147483647 h 840"/>
              <a:gd name="T6" fmla="*/ 2147483647 w 3088"/>
              <a:gd name="T7" fmla="*/ 2147483647 h 840"/>
              <a:gd name="T8" fmla="*/ 2147483647 w 3088"/>
              <a:gd name="T9" fmla="*/ 2147483647 h 840"/>
              <a:gd name="T10" fmla="*/ 2147483647 w 3088"/>
              <a:gd name="T11" fmla="*/ 2147483647 h 840"/>
              <a:gd name="T12" fmla="*/ 2147483647 w 3088"/>
              <a:gd name="T13" fmla="*/ 2147483647 h 840"/>
              <a:gd name="T14" fmla="*/ 2147483647 w 3088"/>
              <a:gd name="T15" fmla="*/ 2147483647 h 840"/>
              <a:gd name="T16" fmla="*/ 2147483647 w 3088"/>
              <a:gd name="T17" fmla="*/ 2147483647 h 840"/>
              <a:gd name="T18" fmla="*/ 2147483647 w 3088"/>
              <a:gd name="T19" fmla="*/ 2147483647 h 840"/>
              <a:gd name="T20" fmla="*/ 2147483647 w 3088"/>
              <a:gd name="T21" fmla="*/ 2147483647 h 840"/>
              <a:gd name="T22" fmla="*/ 2147483647 w 3088"/>
              <a:gd name="T23" fmla="*/ 2147483647 h 840"/>
              <a:gd name="T24" fmla="*/ 2147483647 w 3088"/>
              <a:gd name="T25" fmla="*/ 2147483647 h 840"/>
              <a:gd name="T26" fmla="*/ 2147483647 w 3088"/>
              <a:gd name="T27" fmla="*/ 2147483647 h 840"/>
              <a:gd name="T28" fmla="*/ 0 w 3088"/>
              <a:gd name="T29" fmla="*/ 2147483647 h 840"/>
              <a:gd name="T30" fmla="*/ 0 w 3088"/>
              <a:gd name="T31" fmla="*/ 0 h 840"/>
              <a:gd name="T32" fmla="*/ 2147483647 w 3088"/>
              <a:gd name="T33" fmla="*/ 2147483647 h 840"/>
              <a:gd name="T34" fmla="*/ 2147483647 w 3088"/>
              <a:gd name="T35" fmla="*/ 2147483647 h 840"/>
              <a:gd name="T36" fmla="*/ 2147483647 w 3088"/>
              <a:gd name="T37" fmla="*/ 2147483647 h 840"/>
              <a:gd name="T38" fmla="*/ 2147483647 w 3088"/>
              <a:gd name="T39" fmla="*/ 2147483647 h 84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088"/>
              <a:gd name="T61" fmla="*/ 0 h 840"/>
              <a:gd name="T62" fmla="*/ 3088 w 3088"/>
              <a:gd name="T63" fmla="*/ 840 h 84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088" h="840">
                <a:moveTo>
                  <a:pt x="2520" y="248"/>
                </a:moveTo>
                <a:cubicBezTo>
                  <a:pt x="2440" y="248"/>
                  <a:pt x="2360" y="248"/>
                  <a:pt x="2280" y="248"/>
                </a:cubicBezTo>
                <a:lnTo>
                  <a:pt x="256" y="248"/>
                </a:lnTo>
                <a:lnTo>
                  <a:pt x="256" y="56"/>
                </a:lnTo>
                <a:lnTo>
                  <a:pt x="48" y="56"/>
                </a:lnTo>
                <a:lnTo>
                  <a:pt x="48" y="784"/>
                </a:lnTo>
                <a:lnTo>
                  <a:pt x="240" y="784"/>
                </a:lnTo>
                <a:lnTo>
                  <a:pt x="240" y="600"/>
                </a:lnTo>
                <a:lnTo>
                  <a:pt x="2992" y="600"/>
                </a:lnTo>
                <a:lnTo>
                  <a:pt x="3088" y="696"/>
                </a:lnTo>
                <a:lnTo>
                  <a:pt x="2984" y="792"/>
                </a:lnTo>
                <a:lnTo>
                  <a:pt x="2840" y="648"/>
                </a:lnTo>
                <a:lnTo>
                  <a:pt x="288" y="648"/>
                </a:lnTo>
                <a:lnTo>
                  <a:pt x="288" y="840"/>
                </a:lnTo>
                <a:lnTo>
                  <a:pt x="0" y="832"/>
                </a:lnTo>
                <a:lnTo>
                  <a:pt x="0" y="0"/>
                </a:lnTo>
                <a:lnTo>
                  <a:pt x="304" y="8"/>
                </a:lnTo>
                <a:lnTo>
                  <a:pt x="304" y="200"/>
                </a:lnTo>
                <a:lnTo>
                  <a:pt x="2520" y="200"/>
                </a:lnTo>
                <a:lnTo>
                  <a:pt x="2520" y="248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7" name="Freeform 7"/>
          <p:cNvSpPr>
            <a:spLocks/>
          </p:cNvSpPr>
          <p:nvPr/>
        </p:nvSpPr>
        <p:spPr bwMode="auto">
          <a:xfrm>
            <a:off x="4634575" y="3170900"/>
            <a:ext cx="812800" cy="304800"/>
          </a:xfrm>
          <a:custGeom>
            <a:avLst/>
            <a:gdLst>
              <a:gd name="T0" fmla="*/ 2147483647 w 512"/>
              <a:gd name="T1" fmla="*/ 2147483647 h 192"/>
              <a:gd name="T2" fmla="*/ 0 w 512"/>
              <a:gd name="T3" fmla="*/ 2147483647 h 192"/>
              <a:gd name="T4" fmla="*/ 0 w 512"/>
              <a:gd name="T5" fmla="*/ 2147483647 h 192"/>
              <a:gd name="T6" fmla="*/ 2147483647 w 512"/>
              <a:gd name="T7" fmla="*/ 2147483647 h 192"/>
              <a:gd name="T8" fmla="*/ 2147483647 w 512"/>
              <a:gd name="T9" fmla="*/ 0 h 192"/>
              <a:gd name="T10" fmla="*/ 2147483647 w 512"/>
              <a:gd name="T11" fmla="*/ 2147483647 h 192"/>
              <a:gd name="T12" fmla="*/ 2147483647 w 512"/>
              <a:gd name="T13" fmla="*/ 2147483647 h 1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12"/>
              <a:gd name="T22" fmla="*/ 0 h 192"/>
              <a:gd name="T23" fmla="*/ 512 w 512"/>
              <a:gd name="T24" fmla="*/ 192 h 1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12" h="192">
                <a:moveTo>
                  <a:pt x="408" y="192"/>
                </a:moveTo>
                <a:lnTo>
                  <a:pt x="0" y="192"/>
                </a:lnTo>
                <a:lnTo>
                  <a:pt x="0" y="144"/>
                </a:lnTo>
                <a:lnTo>
                  <a:pt x="272" y="144"/>
                </a:lnTo>
                <a:lnTo>
                  <a:pt x="424" y="0"/>
                </a:lnTo>
                <a:lnTo>
                  <a:pt x="512" y="96"/>
                </a:lnTo>
                <a:lnTo>
                  <a:pt x="408" y="192"/>
                </a:lnTo>
                <a:close/>
              </a:path>
            </a:pathLst>
          </a:custGeom>
          <a:solidFill>
            <a:srgbClr val="E6E6E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8" name="Line 8"/>
          <p:cNvSpPr>
            <a:spLocks noChangeShapeType="1"/>
          </p:cNvSpPr>
          <p:nvPr/>
        </p:nvSpPr>
        <p:spPr bwMode="auto">
          <a:xfrm>
            <a:off x="1015075" y="41107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9" name="Rectangle 9"/>
          <p:cNvSpPr>
            <a:spLocks noChangeArrowheads="1"/>
          </p:cNvSpPr>
          <p:nvPr/>
        </p:nvSpPr>
        <p:spPr bwMode="auto">
          <a:xfrm>
            <a:off x="2273963" y="54934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US">
              <a:latin typeface="Times" charset="0"/>
            </a:endParaRPr>
          </a:p>
        </p:txBody>
      </p:sp>
      <p:sp>
        <p:nvSpPr>
          <p:cNvPr id="150" name="Line 10"/>
          <p:cNvSpPr>
            <a:spLocks noChangeShapeType="1"/>
          </p:cNvSpPr>
          <p:nvPr/>
        </p:nvSpPr>
        <p:spPr bwMode="auto">
          <a:xfrm>
            <a:off x="938875" y="40345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1" name="Line 11"/>
          <p:cNvSpPr>
            <a:spLocks noChangeShapeType="1"/>
          </p:cNvSpPr>
          <p:nvPr/>
        </p:nvSpPr>
        <p:spPr bwMode="auto">
          <a:xfrm>
            <a:off x="5782338" y="2726400"/>
            <a:ext cx="180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2" name="Line 12"/>
          <p:cNvSpPr>
            <a:spLocks noChangeShapeType="1"/>
          </p:cNvSpPr>
          <p:nvPr/>
        </p:nvSpPr>
        <p:spPr bwMode="auto">
          <a:xfrm>
            <a:off x="5980775" y="27264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3" name="Line 13"/>
          <p:cNvSpPr>
            <a:spLocks noChangeShapeType="1"/>
          </p:cNvSpPr>
          <p:nvPr/>
        </p:nvSpPr>
        <p:spPr bwMode="auto">
          <a:xfrm>
            <a:off x="6130000" y="3640800"/>
            <a:ext cx="97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4" name="Line 14"/>
          <p:cNvSpPr>
            <a:spLocks noChangeShapeType="1"/>
          </p:cNvSpPr>
          <p:nvPr/>
        </p:nvSpPr>
        <p:spPr bwMode="auto">
          <a:xfrm>
            <a:off x="6133175" y="3856700"/>
            <a:ext cx="987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5" name="Line 15"/>
          <p:cNvSpPr>
            <a:spLocks noChangeShapeType="1"/>
          </p:cNvSpPr>
          <p:nvPr/>
        </p:nvSpPr>
        <p:spPr bwMode="auto">
          <a:xfrm>
            <a:off x="7047575" y="3488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6" name="Line 16"/>
          <p:cNvSpPr>
            <a:spLocks noChangeShapeType="1"/>
          </p:cNvSpPr>
          <p:nvPr/>
        </p:nvSpPr>
        <p:spPr bwMode="auto">
          <a:xfrm>
            <a:off x="7111075" y="33995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7" name="Line 17"/>
          <p:cNvSpPr>
            <a:spLocks noChangeShapeType="1"/>
          </p:cNvSpPr>
          <p:nvPr/>
        </p:nvSpPr>
        <p:spPr bwMode="auto">
          <a:xfrm flipV="1">
            <a:off x="6128413" y="3540788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8" name="Line 18"/>
          <p:cNvSpPr>
            <a:spLocks noChangeShapeType="1"/>
          </p:cNvSpPr>
          <p:nvPr/>
        </p:nvSpPr>
        <p:spPr bwMode="auto">
          <a:xfrm>
            <a:off x="5907750" y="35392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9" name="Line 19"/>
          <p:cNvSpPr>
            <a:spLocks noChangeShapeType="1"/>
          </p:cNvSpPr>
          <p:nvPr/>
        </p:nvSpPr>
        <p:spPr bwMode="auto">
          <a:xfrm>
            <a:off x="5907750" y="3810663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0" name="Line 20"/>
          <p:cNvSpPr>
            <a:spLocks noChangeShapeType="1"/>
          </p:cNvSpPr>
          <p:nvPr/>
        </p:nvSpPr>
        <p:spPr bwMode="auto">
          <a:xfrm>
            <a:off x="5687088" y="3539200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1" name="Line 21"/>
          <p:cNvSpPr>
            <a:spLocks noChangeShapeType="1"/>
          </p:cNvSpPr>
          <p:nvPr/>
        </p:nvSpPr>
        <p:spPr bwMode="auto">
          <a:xfrm>
            <a:off x="5687088" y="3810663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2" name="Line 22"/>
          <p:cNvSpPr>
            <a:spLocks noChangeShapeType="1"/>
          </p:cNvSpPr>
          <p:nvPr/>
        </p:nvSpPr>
        <p:spPr bwMode="auto">
          <a:xfrm>
            <a:off x="5499763" y="3536025"/>
            <a:ext cx="0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3" name="Line 23"/>
          <p:cNvSpPr>
            <a:spLocks noChangeShapeType="1"/>
          </p:cNvSpPr>
          <p:nvPr/>
        </p:nvSpPr>
        <p:spPr bwMode="auto">
          <a:xfrm>
            <a:off x="5499763" y="3807488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4" name="Rectangle 24"/>
          <p:cNvSpPr>
            <a:spLocks noChangeArrowheads="1"/>
          </p:cNvSpPr>
          <p:nvPr/>
        </p:nvSpPr>
        <p:spPr bwMode="auto">
          <a:xfrm>
            <a:off x="6137938" y="3726525"/>
            <a:ext cx="1484312" cy="428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65" name="AutoShape 25"/>
          <p:cNvSpPr>
            <a:spLocks noChangeArrowheads="1"/>
          </p:cNvSpPr>
          <p:nvPr/>
        </p:nvSpPr>
        <p:spPr bwMode="auto">
          <a:xfrm rot="5400000">
            <a:off x="633281" y="3646357"/>
            <a:ext cx="333375" cy="214312"/>
          </a:xfrm>
          <a:prstGeom prst="flowChartMerg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66" name="Line 26"/>
          <p:cNvSpPr>
            <a:spLocks noChangeShapeType="1"/>
          </p:cNvSpPr>
          <p:nvPr/>
        </p:nvSpPr>
        <p:spPr bwMode="auto">
          <a:xfrm flipV="1">
            <a:off x="4558375" y="3285200"/>
            <a:ext cx="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7" name="Line 27"/>
          <p:cNvSpPr>
            <a:spLocks noChangeShapeType="1"/>
          </p:cNvSpPr>
          <p:nvPr/>
        </p:nvSpPr>
        <p:spPr bwMode="auto">
          <a:xfrm>
            <a:off x="4634575" y="32979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8" name="AutoShape 28"/>
          <p:cNvSpPr>
            <a:spLocks noChangeArrowheads="1"/>
          </p:cNvSpPr>
          <p:nvPr/>
        </p:nvSpPr>
        <p:spPr bwMode="auto">
          <a:xfrm>
            <a:off x="4532975" y="3170900"/>
            <a:ext cx="139700" cy="152400"/>
          </a:xfrm>
          <a:prstGeom prst="flowChar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69" name="Line 29"/>
          <p:cNvSpPr>
            <a:spLocks noChangeShapeType="1"/>
          </p:cNvSpPr>
          <p:nvPr/>
        </p:nvSpPr>
        <p:spPr bwMode="auto">
          <a:xfrm flipV="1">
            <a:off x="4562608" y="29296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0" name="Line 30"/>
          <p:cNvSpPr>
            <a:spLocks noChangeShapeType="1"/>
          </p:cNvSpPr>
          <p:nvPr/>
        </p:nvSpPr>
        <p:spPr bwMode="auto">
          <a:xfrm flipV="1">
            <a:off x="4626108" y="2929600"/>
            <a:ext cx="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1" name="Line 31"/>
          <p:cNvSpPr>
            <a:spLocks noChangeShapeType="1"/>
          </p:cNvSpPr>
          <p:nvPr/>
        </p:nvSpPr>
        <p:spPr bwMode="auto">
          <a:xfrm flipH="1">
            <a:off x="4486408" y="2929600"/>
            <a:ext cx="63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2" name="Line 32"/>
          <p:cNvSpPr>
            <a:spLocks noChangeShapeType="1"/>
          </p:cNvSpPr>
          <p:nvPr/>
        </p:nvSpPr>
        <p:spPr bwMode="auto">
          <a:xfrm flipV="1">
            <a:off x="4486408" y="2485100"/>
            <a:ext cx="0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3" name="Line 33"/>
          <p:cNvSpPr>
            <a:spLocks noChangeShapeType="1"/>
          </p:cNvSpPr>
          <p:nvPr/>
        </p:nvSpPr>
        <p:spPr bwMode="auto">
          <a:xfrm>
            <a:off x="4486408" y="2485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4" name="Line 34"/>
          <p:cNvSpPr>
            <a:spLocks noChangeShapeType="1"/>
          </p:cNvSpPr>
          <p:nvPr/>
        </p:nvSpPr>
        <p:spPr bwMode="auto">
          <a:xfrm flipH="1">
            <a:off x="4638808" y="29296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5" name="Line 35"/>
          <p:cNvSpPr>
            <a:spLocks noChangeShapeType="1"/>
          </p:cNvSpPr>
          <p:nvPr/>
        </p:nvSpPr>
        <p:spPr bwMode="auto">
          <a:xfrm flipV="1">
            <a:off x="4715008" y="2485100"/>
            <a:ext cx="0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6" name="Text Box 36"/>
          <p:cNvSpPr txBox="1">
            <a:spLocks noChangeArrowheads="1"/>
          </p:cNvSpPr>
          <p:nvPr/>
        </p:nvSpPr>
        <p:spPr bwMode="auto">
          <a:xfrm>
            <a:off x="321337" y="2313257"/>
            <a:ext cx="488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 dirty="0"/>
              <a:t>EM</a:t>
            </a:r>
            <a:endParaRPr lang="en-US" sz="1600" dirty="0"/>
          </a:p>
        </p:txBody>
      </p:sp>
      <p:sp>
        <p:nvSpPr>
          <p:cNvPr id="177" name="Line 37"/>
          <p:cNvSpPr>
            <a:spLocks noChangeShapeType="1"/>
          </p:cNvSpPr>
          <p:nvPr/>
        </p:nvSpPr>
        <p:spPr bwMode="auto">
          <a:xfrm flipH="1" flipV="1">
            <a:off x="595975" y="2637500"/>
            <a:ext cx="2032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8" name="Rectangle 38"/>
          <p:cNvSpPr>
            <a:spLocks noChangeArrowheads="1"/>
          </p:cNvSpPr>
          <p:nvPr/>
        </p:nvSpPr>
        <p:spPr bwMode="auto">
          <a:xfrm>
            <a:off x="6476075" y="757900"/>
            <a:ext cx="1295400" cy="3683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79" name="Text Box 39"/>
          <p:cNvSpPr txBox="1">
            <a:spLocks noChangeArrowheads="1"/>
          </p:cNvSpPr>
          <p:nvPr/>
        </p:nvSpPr>
        <p:spPr bwMode="auto">
          <a:xfrm>
            <a:off x="6472900" y="745200"/>
            <a:ext cx="1352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>
                <a:latin typeface="Arial Black" charset="0"/>
              </a:rPr>
              <a:t>IR LASER</a:t>
            </a:r>
          </a:p>
        </p:txBody>
      </p:sp>
      <p:sp>
        <p:nvSpPr>
          <p:cNvPr id="180" name="Rectangle 40"/>
          <p:cNvSpPr>
            <a:spLocks noChangeArrowheads="1"/>
          </p:cNvSpPr>
          <p:nvPr/>
        </p:nvSpPr>
        <p:spPr bwMode="auto">
          <a:xfrm>
            <a:off x="6476075" y="1354800"/>
            <a:ext cx="2260600" cy="431800"/>
          </a:xfrm>
          <a:prstGeom prst="rect">
            <a:avLst/>
          </a:prstGeom>
          <a:solidFill>
            <a:srgbClr val="EEEE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600" b="1" dirty="0" err="1"/>
              <a:t>Nd</a:t>
            </a:r>
            <a:r>
              <a:rPr lang="en-US" sz="1600" b="1" dirty="0"/>
              <a:t>-YAG LASER</a:t>
            </a:r>
          </a:p>
        </p:txBody>
      </p:sp>
      <p:sp>
        <p:nvSpPr>
          <p:cNvPr id="181" name="Rectangle 41"/>
          <p:cNvSpPr>
            <a:spLocks noChangeArrowheads="1"/>
          </p:cNvSpPr>
          <p:nvPr/>
        </p:nvSpPr>
        <p:spPr bwMode="auto">
          <a:xfrm>
            <a:off x="6476075" y="1951700"/>
            <a:ext cx="22606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600" b="1"/>
              <a:t>Dye LASER</a:t>
            </a:r>
            <a:endParaRPr lang="en-US">
              <a:latin typeface="Times" charset="0"/>
            </a:endParaRPr>
          </a:p>
        </p:txBody>
      </p:sp>
      <p:sp>
        <p:nvSpPr>
          <p:cNvPr id="182" name="Line 42"/>
          <p:cNvSpPr>
            <a:spLocks noChangeShapeType="1"/>
          </p:cNvSpPr>
          <p:nvPr/>
        </p:nvSpPr>
        <p:spPr bwMode="auto">
          <a:xfrm flipH="1" flipV="1">
            <a:off x="8736675" y="1583400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3" name="Line 43"/>
          <p:cNvSpPr>
            <a:spLocks noChangeShapeType="1"/>
          </p:cNvSpPr>
          <p:nvPr/>
        </p:nvSpPr>
        <p:spPr bwMode="auto">
          <a:xfrm>
            <a:off x="8914475" y="1583400"/>
            <a:ext cx="0" cy="596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4" name="Line 44"/>
          <p:cNvSpPr>
            <a:spLocks noChangeShapeType="1"/>
          </p:cNvSpPr>
          <p:nvPr/>
        </p:nvSpPr>
        <p:spPr bwMode="auto">
          <a:xfrm flipH="1" flipV="1">
            <a:off x="8736675" y="2167600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5" name="Rectangle 45"/>
          <p:cNvSpPr>
            <a:spLocks noChangeArrowheads="1"/>
          </p:cNvSpPr>
          <p:nvPr/>
        </p:nvSpPr>
        <p:spPr bwMode="auto">
          <a:xfrm>
            <a:off x="7619075" y="3678900"/>
            <a:ext cx="42863" cy="139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86" name="Rectangle 46"/>
          <p:cNvSpPr>
            <a:spLocks noChangeArrowheads="1"/>
          </p:cNvSpPr>
          <p:nvPr/>
        </p:nvSpPr>
        <p:spPr bwMode="auto">
          <a:xfrm>
            <a:off x="7657175" y="3717000"/>
            <a:ext cx="6223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87" name="Rectangle 47"/>
          <p:cNvSpPr>
            <a:spLocks noChangeArrowheads="1"/>
          </p:cNvSpPr>
          <p:nvPr/>
        </p:nvSpPr>
        <p:spPr bwMode="auto">
          <a:xfrm>
            <a:off x="8279475" y="3513800"/>
            <a:ext cx="571500" cy="469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188" name="Text Box 48"/>
          <p:cNvSpPr txBox="1">
            <a:spLocks noChangeArrowheads="1"/>
          </p:cNvSpPr>
          <p:nvPr/>
        </p:nvSpPr>
        <p:spPr bwMode="auto">
          <a:xfrm>
            <a:off x="8220738" y="3548725"/>
            <a:ext cx="623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dirty="0">
                <a:latin typeface="Arial Black" charset="0"/>
              </a:rPr>
              <a:t>25K</a:t>
            </a:r>
          </a:p>
        </p:txBody>
      </p:sp>
      <p:sp>
        <p:nvSpPr>
          <p:cNvPr id="189" name="Rectangle 49"/>
          <p:cNvSpPr>
            <a:spLocks noChangeArrowheads="1"/>
          </p:cNvSpPr>
          <p:nvPr/>
        </p:nvSpPr>
        <p:spPr bwMode="auto">
          <a:xfrm>
            <a:off x="6044275" y="5114000"/>
            <a:ext cx="114300" cy="63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>
              <a:latin typeface="Times" charset="0"/>
            </a:endParaRPr>
          </a:p>
        </p:txBody>
      </p:sp>
      <p:sp>
        <p:nvSpPr>
          <p:cNvPr id="190" name="Text Box 50"/>
          <p:cNvSpPr txBox="1">
            <a:spLocks noChangeArrowheads="1"/>
          </p:cNvSpPr>
          <p:nvPr/>
        </p:nvSpPr>
        <p:spPr bwMode="auto">
          <a:xfrm>
            <a:off x="2708938" y="1937413"/>
            <a:ext cx="203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800" b="1" dirty="0" err="1"/>
              <a:t>échantillon</a:t>
            </a:r>
            <a:r>
              <a:rPr lang="en-US" sz="1800" b="1" dirty="0"/>
              <a:t> de Kr</a:t>
            </a:r>
          </a:p>
        </p:txBody>
      </p:sp>
      <p:sp>
        <p:nvSpPr>
          <p:cNvPr id="191" name="Line 51"/>
          <p:cNvSpPr>
            <a:spLocks noChangeShapeType="1"/>
          </p:cNvSpPr>
          <p:nvPr/>
        </p:nvSpPr>
        <p:spPr bwMode="auto">
          <a:xfrm>
            <a:off x="3936075" y="2294600"/>
            <a:ext cx="647700" cy="317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2" name="Line 52"/>
          <p:cNvSpPr>
            <a:spLocks noChangeShapeType="1"/>
          </p:cNvSpPr>
          <p:nvPr/>
        </p:nvSpPr>
        <p:spPr bwMode="auto">
          <a:xfrm>
            <a:off x="7111075" y="3399500"/>
            <a:ext cx="116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3" name="Line 53"/>
          <p:cNvSpPr>
            <a:spLocks noChangeShapeType="1"/>
          </p:cNvSpPr>
          <p:nvPr/>
        </p:nvSpPr>
        <p:spPr bwMode="auto">
          <a:xfrm>
            <a:off x="7126950" y="4056725"/>
            <a:ext cx="11525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4" name="Line 54"/>
          <p:cNvSpPr>
            <a:spLocks noChangeShapeType="1"/>
          </p:cNvSpPr>
          <p:nvPr/>
        </p:nvSpPr>
        <p:spPr bwMode="auto">
          <a:xfrm>
            <a:off x="8279475" y="33995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5" name="Line 55"/>
          <p:cNvSpPr>
            <a:spLocks noChangeShapeType="1"/>
          </p:cNvSpPr>
          <p:nvPr/>
        </p:nvSpPr>
        <p:spPr bwMode="auto">
          <a:xfrm flipV="1">
            <a:off x="8279475" y="3805900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6" name="Text Box 56"/>
          <p:cNvSpPr txBox="1">
            <a:spLocks noChangeArrowheads="1"/>
          </p:cNvSpPr>
          <p:nvPr/>
        </p:nvSpPr>
        <p:spPr bwMode="auto">
          <a:xfrm>
            <a:off x="6701500" y="4348825"/>
            <a:ext cx="850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b="1"/>
              <a:t>source</a:t>
            </a:r>
            <a:endParaRPr lang="en-US" sz="1600">
              <a:latin typeface="Arial Black" charset="0"/>
            </a:endParaRPr>
          </a:p>
        </p:txBody>
      </p:sp>
      <p:sp>
        <p:nvSpPr>
          <p:cNvPr id="197" name="Line 57"/>
          <p:cNvSpPr>
            <a:spLocks noChangeShapeType="1"/>
          </p:cNvSpPr>
          <p:nvPr/>
        </p:nvSpPr>
        <p:spPr bwMode="auto">
          <a:xfrm>
            <a:off x="5866475" y="3920200"/>
            <a:ext cx="850900" cy="55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8" name="Line 58"/>
          <p:cNvSpPr>
            <a:spLocks noChangeShapeType="1"/>
          </p:cNvSpPr>
          <p:nvPr/>
        </p:nvSpPr>
        <p:spPr bwMode="auto">
          <a:xfrm flipV="1">
            <a:off x="6145875" y="2955000"/>
            <a:ext cx="151130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9" name="Text Box 59"/>
          <p:cNvSpPr txBox="1">
            <a:spLocks noChangeArrowheads="1"/>
          </p:cNvSpPr>
          <p:nvPr/>
        </p:nvSpPr>
        <p:spPr bwMode="auto">
          <a:xfrm>
            <a:off x="7622250" y="2647025"/>
            <a:ext cx="1233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b="1"/>
              <a:t>Piège froid</a:t>
            </a:r>
          </a:p>
        </p:txBody>
      </p:sp>
      <p:sp>
        <p:nvSpPr>
          <p:cNvPr id="200" name="Rectangle 60"/>
          <p:cNvSpPr>
            <a:spLocks noChangeArrowheads="1"/>
          </p:cNvSpPr>
          <p:nvPr/>
        </p:nvSpPr>
        <p:spPr bwMode="auto">
          <a:xfrm>
            <a:off x="1256375" y="4580600"/>
            <a:ext cx="1155700" cy="546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fr-FR"/>
          </a:p>
        </p:txBody>
      </p:sp>
      <p:sp>
        <p:nvSpPr>
          <p:cNvPr id="202" name="Text Box 63"/>
          <p:cNvSpPr txBox="1">
            <a:spLocks noChangeArrowheads="1"/>
          </p:cNvSpPr>
          <p:nvPr/>
        </p:nvSpPr>
        <p:spPr bwMode="auto">
          <a:xfrm>
            <a:off x="5188613" y="5491825"/>
            <a:ext cx="13700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/>
              <a:t>Photo-diode</a:t>
            </a:r>
          </a:p>
        </p:txBody>
      </p:sp>
      <p:sp>
        <p:nvSpPr>
          <p:cNvPr id="203" name="Line 64"/>
          <p:cNvSpPr>
            <a:spLocks noChangeShapeType="1"/>
          </p:cNvSpPr>
          <p:nvPr/>
        </p:nvSpPr>
        <p:spPr bwMode="auto">
          <a:xfrm flipV="1">
            <a:off x="5929975" y="5253700"/>
            <a:ext cx="127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4" name="Text Box 65"/>
          <p:cNvSpPr txBox="1">
            <a:spLocks noChangeArrowheads="1"/>
          </p:cNvSpPr>
          <p:nvPr/>
        </p:nvSpPr>
        <p:spPr bwMode="auto">
          <a:xfrm>
            <a:off x="1208750" y="5212425"/>
            <a:ext cx="1414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b="1"/>
              <a:t>oscilloscope</a:t>
            </a:r>
            <a:endParaRPr lang="en-US" sz="1600"/>
          </a:p>
        </p:txBody>
      </p:sp>
      <p:sp>
        <p:nvSpPr>
          <p:cNvPr id="205" name="Freeform 67"/>
          <p:cNvSpPr>
            <a:spLocks/>
          </p:cNvSpPr>
          <p:nvPr/>
        </p:nvSpPr>
        <p:spPr bwMode="auto">
          <a:xfrm>
            <a:off x="646775" y="3032788"/>
            <a:ext cx="6392863" cy="1450975"/>
          </a:xfrm>
          <a:custGeom>
            <a:avLst/>
            <a:gdLst>
              <a:gd name="T0" fmla="*/ 2147483647 w 3987"/>
              <a:gd name="T1" fmla="*/ 2147483647 h 914"/>
              <a:gd name="T2" fmla="*/ 2147483647 w 3987"/>
              <a:gd name="T3" fmla="*/ 2147483647 h 914"/>
              <a:gd name="T4" fmla="*/ 2147483647 w 3987"/>
              <a:gd name="T5" fmla="*/ 2147483647 h 914"/>
              <a:gd name="T6" fmla="*/ 2147483647 w 3987"/>
              <a:gd name="T7" fmla="*/ 2147483647 h 914"/>
              <a:gd name="T8" fmla="*/ 2147483647 w 3987"/>
              <a:gd name="T9" fmla="*/ 2147483647 h 914"/>
              <a:gd name="T10" fmla="*/ 2147483647 w 3987"/>
              <a:gd name="T11" fmla="*/ 2147483647 h 914"/>
              <a:gd name="T12" fmla="*/ 2147483647 w 3987"/>
              <a:gd name="T13" fmla="*/ 0 h 914"/>
              <a:gd name="T14" fmla="*/ 2147483647 w 3987"/>
              <a:gd name="T15" fmla="*/ 0 h 914"/>
              <a:gd name="T16" fmla="*/ 2147483647 w 3987"/>
              <a:gd name="T17" fmla="*/ 2147483647 h 914"/>
              <a:gd name="T18" fmla="*/ 2147483647 w 3987"/>
              <a:gd name="T19" fmla="*/ 2147483647 h 914"/>
              <a:gd name="T20" fmla="*/ 2147483647 w 3987"/>
              <a:gd name="T21" fmla="*/ 2147483647 h 914"/>
              <a:gd name="T22" fmla="*/ 2147483647 w 3987"/>
              <a:gd name="T23" fmla="*/ 2147483647 h 914"/>
              <a:gd name="T24" fmla="*/ 2147483647 w 3987"/>
              <a:gd name="T25" fmla="*/ 2147483647 h 914"/>
              <a:gd name="T26" fmla="*/ 2147483647 w 3987"/>
              <a:gd name="T27" fmla="*/ 2147483647 h 914"/>
              <a:gd name="T28" fmla="*/ 2147483647 w 3987"/>
              <a:gd name="T29" fmla="*/ 2147483647 h 914"/>
              <a:gd name="T30" fmla="*/ 2147483647 w 3987"/>
              <a:gd name="T31" fmla="*/ 2147483647 h 914"/>
              <a:gd name="T32" fmla="*/ 2147483647 w 3987"/>
              <a:gd name="T33" fmla="*/ 2147483647 h 914"/>
              <a:gd name="T34" fmla="*/ 2147483647 w 3987"/>
              <a:gd name="T35" fmla="*/ 2147483647 h 914"/>
              <a:gd name="T36" fmla="*/ 2147483647 w 3987"/>
              <a:gd name="T37" fmla="*/ 2147483647 h 914"/>
              <a:gd name="T38" fmla="*/ 2147483647 w 3987"/>
              <a:gd name="T39" fmla="*/ 2147483647 h 914"/>
              <a:gd name="T40" fmla="*/ 2147483647 w 3987"/>
              <a:gd name="T41" fmla="*/ 2147483647 h 914"/>
              <a:gd name="T42" fmla="*/ 0 w 3987"/>
              <a:gd name="T43" fmla="*/ 2147483647 h 914"/>
              <a:gd name="T44" fmla="*/ 0 w 3987"/>
              <a:gd name="T45" fmla="*/ 2147483647 h 914"/>
              <a:gd name="T46" fmla="*/ 2147483647 w 3987"/>
              <a:gd name="T47" fmla="*/ 2147483647 h 914"/>
              <a:gd name="T48" fmla="*/ 2147483647 w 3987"/>
              <a:gd name="T49" fmla="*/ 2147483647 h 91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987"/>
              <a:gd name="T76" fmla="*/ 0 h 914"/>
              <a:gd name="T77" fmla="*/ 3987 w 3987"/>
              <a:gd name="T78" fmla="*/ 914 h 91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987" h="914">
                <a:moveTo>
                  <a:pt x="187" y="294"/>
                </a:moveTo>
                <a:lnTo>
                  <a:pt x="2473" y="294"/>
                </a:lnTo>
                <a:lnTo>
                  <a:pt x="2473" y="187"/>
                </a:lnTo>
                <a:lnTo>
                  <a:pt x="2513" y="180"/>
                </a:lnTo>
                <a:lnTo>
                  <a:pt x="2500" y="294"/>
                </a:lnTo>
                <a:lnTo>
                  <a:pt x="2927" y="294"/>
                </a:lnTo>
                <a:lnTo>
                  <a:pt x="3220" y="0"/>
                </a:lnTo>
                <a:lnTo>
                  <a:pt x="3527" y="0"/>
                </a:lnTo>
                <a:lnTo>
                  <a:pt x="3527" y="294"/>
                </a:lnTo>
                <a:lnTo>
                  <a:pt x="3987" y="294"/>
                </a:lnTo>
                <a:lnTo>
                  <a:pt x="3987" y="374"/>
                </a:lnTo>
                <a:lnTo>
                  <a:pt x="3407" y="374"/>
                </a:lnTo>
                <a:lnTo>
                  <a:pt x="3407" y="527"/>
                </a:lnTo>
                <a:lnTo>
                  <a:pt x="3987" y="527"/>
                </a:lnTo>
                <a:lnTo>
                  <a:pt x="3987" y="594"/>
                </a:lnTo>
                <a:lnTo>
                  <a:pt x="3547" y="594"/>
                </a:lnTo>
                <a:lnTo>
                  <a:pt x="3547" y="914"/>
                </a:lnTo>
                <a:lnTo>
                  <a:pt x="3220" y="914"/>
                </a:lnTo>
                <a:lnTo>
                  <a:pt x="2933" y="627"/>
                </a:lnTo>
                <a:lnTo>
                  <a:pt x="180" y="627"/>
                </a:lnTo>
                <a:lnTo>
                  <a:pt x="180" y="807"/>
                </a:lnTo>
                <a:lnTo>
                  <a:pt x="0" y="807"/>
                </a:lnTo>
                <a:lnTo>
                  <a:pt x="0" y="94"/>
                </a:lnTo>
                <a:lnTo>
                  <a:pt x="193" y="94"/>
                </a:lnTo>
                <a:lnTo>
                  <a:pt x="187" y="294"/>
                </a:lnTo>
                <a:close/>
              </a:path>
            </a:pathLst>
          </a:custGeom>
          <a:solidFill>
            <a:srgbClr val="66FF66">
              <a:alpha val="50195"/>
            </a:srgbClr>
          </a:solidFill>
          <a:ln w="9525">
            <a:solidFill>
              <a:srgbClr val="00FF80">
                <a:alpha val="20000"/>
              </a:srgbClr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6" name="Freeform 68"/>
          <p:cNvSpPr>
            <a:spLocks/>
          </p:cNvSpPr>
          <p:nvPr/>
        </p:nvSpPr>
        <p:spPr bwMode="auto">
          <a:xfrm>
            <a:off x="4486408" y="2478750"/>
            <a:ext cx="228600" cy="698500"/>
          </a:xfrm>
          <a:custGeom>
            <a:avLst/>
            <a:gdLst>
              <a:gd name="T0" fmla="*/ 2147483647 w 144"/>
              <a:gd name="T1" fmla="*/ 2147483647 h 440"/>
              <a:gd name="T2" fmla="*/ 2147483647 w 144"/>
              <a:gd name="T3" fmla="*/ 2147483647 h 440"/>
              <a:gd name="T4" fmla="*/ 0 w 144"/>
              <a:gd name="T5" fmla="*/ 2147483647 h 440"/>
              <a:gd name="T6" fmla="*/ 0 w 144"/>
              <a:gd name="T7" fmla="*/ 0 h 440"/>
              <a:gd name="T8" fmla="*/ 2147483647 w 144"/>
              <a:gd name="T9" fmla="*/ 2147483647 h 440"/>
              <a:gd name="T10" fmla="*/ 2147483647 w 144"/>
              <a:gd name="T11" fmla="*/ 2147483647 h 440"/>
              <a:gd name="T12" fmla="*/ 2147483647 w 144"/>
              <a:gd name="T13" fmla="*/ 2147483647 h 440"/>
              <a:gd name="T14" fmla="*/ 2147483647 w 144"/>
              <a:gd name="T15" fmla="*/ 2147483647 h 440"/>
              <a:gd name="T16" fmla="*/ 2147483647 w 144"/>
              <a:gd name="T17" fmla="*/ 2147483647 h 4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4"/>
              <a:gd name="T28" fmla="*/ 0 h 440"/>
              <a:gd name="T29" fmla="*/ 144 w 144"/>
              <a:gd name="T30" fmla="*/ 440 h 4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4" h="440">
                <a:moveTo>
                  <a:pt x="52" y="436"/>
                </a:moveTo>
                <a:lnTo>
                  <a:pt x="52" y="284"/>
                </a:lnTo>
                <a:lnTo>
                  <a:pt x="0" y="284"/>
                </a:lnTo>
                <a:lnTo>
                  <a:pt x="0" y="0"/>
                </a:lnTo>
                <a:lnTo>
                  <a:pt x="144" y="4"/>
                </a:lnTo>
                <a:lnTo>
                  <a:pt x="144" y="284"/>
                </a:lnTo>
                <a:lnTo>
                  <a:pt x="88" y="284"/>
                </a:lnTo>
                <a:lnTo>
                  <a:pt x="88" y="440"/>
                </a:lnTo>
                <a:lnTo>
                  <a:pt x="52" y="436"/>
                </a:lnTo>
                <a:close/>
              </a:path>
            </a:pathLst>
          </a:custGeom>
          <a:solidFill>
            <a:srgbClr val="00FF8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7" name="Freeform 69"/>
          <p:cNvSpPr>
            <a:spLocks/>
          </p:cNvSpPr>
          <p:nvPr/>
        </p:nvSpPr>
        <p:spPr bwMode="auto">
          <a:xfrm>
            <a:off x="443575" y="3755100"/>
            <a:ext cx="244475" cy="1588"/>
          </a:xfrm>
          <a:custGeom>
            <a:avLst/>
            <a:gdLst>
              <a:gd name="T0" fmla="*/ 2147483647 w 154"/>
              <a:gd name="T1" fmla="*/ 0 h 1"/>
              <a:gd name="T2" fmla="*/ 2147483647 w 154"/>
              <a:gd name="T3" fmla="*/ 0 h 1"/>
              <a:gd name="T4" fmla="*/ 2147483647 w 154"/>
              <a:gd name="T5" fmla="*/ 0 h 1"/>
              <a:gd name="T6" fmla="*/ 2147483647 w 154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154"/>
              <a:gd name="T13" fmla="*/ 0 h 1"/>
              <a:gd name="T14" fmla="*/ 154 w 154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4" h="1">
                <a:moveTo>
                  <a:pt x="148" y="0"/>
                </a:moveTo>
                <a:cubicBezTo>
                  <a:pt x="142" y="0"/>
                  <a:pt x="32" y="0"/>
                  <a:pt x="16" y="0"/>
                </a:cubicBezTo>
                <a:cubicBezTo>
                  <a:pt x="0" y="0"/>
                  <a:pt x="28" y="0"/>
                  <a:pt x="52" y="0"/>
                </a:cubicBezTo>
                <a:cubicBezTo>
                  <a:pt x="76" y="0"/>
                  <a:pt x="154" y="0"/>
                  <a:pt x="148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8" name="Freeform 70"/>
          <p:cNvSpPr>
            <a:spLocks/>
          </p:cNvSpPr>
          <p:nvPr/>
        </p:nvSpPr>
        <p:spPr bwMode="auto">
          <a:xfrm>
            <a:off x="288000" y="3742400"/>
            <a:ext cx="968375" cy="1247775"/>
          </a:xfrm>
          <a:custGeom>
            <a:avLst/>
            <a:gdLst>
              <a:gd name="T0" fmla="*/ 2147483647 w 610"/>
              <a:gd name="T1" fmla="*/ 2147483647 h 786"/>
              <a:gd name="T2" fmla="*/ 2147483647 w 610"/>
              <a:gd name="T3" fmla="*/ 2147483647 h 786"/>
              <a:gd name="T4" fmla="*/ 2147483647 w 610"/>
              <a:gd name="T5" fmla="*/ 2147483647 h 786"/>
              <a:gd name="T6" fmla="*/ 2147483647 w 610"/>
              <a:gd name="T7" fmla="*/ 2147483647 h 786"/>
              <a:gd name="T8" fmla="*/ 2147483647 w 610"/>
              <a:gd name="T9" fmla="*/ 2147483647 h 786"/>
              <a:gd name="T10" fmla="*/ 2147483647 w 610"/>
              <a:gd name="T11" fmla="*/ 2147483647 h 786"/>
              <a:gd name="T12" fmla="*/ 2147483647 w 610"/>
              <a:gd name="T13" fmla="*/ 2147483647 h 786"/>
              <a:gd name="T14" fmla="*/ 2147483647 w 610"/>
              <a:gd name="T15" fmla="*/ 2147483647 h 7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10"/>
              <a:gd name="T25" fmla="*/ 0 h 786"/>
              <a:gd name="T26" fmla="*/ 610 w 610"/>
              <a:gd name="T27" fmla="*/ 786 h 7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10" h="786">
                <a:moveTo>
                  <a:pt x="106" y="8"/>
                </a:moveTo>
                <a:cubicBezTo>
                  <a:pt x="84" y="0"/>
                  <a:pt x="71" y="12"/>
                  <a:pt x="62" y="32"/>
                </a:cubicBezTo>
                <a:cubicBezTo>
                  <a:pt x="46" y="63"/>
                  <a:pt x="39" y="105"/>
                  <a:pt x="34" y="140"/>
                </a:cubicBezTo>
                <a:cubicBezTo>
                  <a:pt x="36" y="289"/>
                  <a:pt x="0" y="398"/>
                  <a:pt x="102" y="500"/>
                </a:cubicBezTo>
                <a:cubicBezTo>
                  <a:pt x="118" y="567"/>
                  <a:pt x="181" y="626"/>
                  <a:pt x="246" y="652"/>
                </a:cubicBezTo>
                <a:cubicBezTo>
                  <a:pt x="281" y="666"/>
                  <a:pt x="321" y="667"/>
                  <a:pt x="358" y="680"/>
                </a:cubicBezTo>
                <a:cubicBezTo>
                  <a:pt x="397" y="709"/>
                  <a:pt x="443" y="744"/>
                  <a:pt x="490" y="760"/>
                </a:cubicBezTo>
                <a:cubicBezTo>
                  <a:pt x="516" y="786"/>
                  <a:pt x="576" y="772"/>
                  <a:pt x="610" y="77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4" name="Rectangle 73"/>
          <p:cNvSpPr/>
          <p:nvPr/>
        </p:nvSpPr>
        <p:spPr>
          <a:xfrm>
            <a:off x="-21866" y="-34907"/>
            <a:ext cx="2693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4829FF"/>
                </a:solidFill>
                <a:latin typeface="Baskerville Old Face" panose="02020602080505020303" pitchFamily="18" charset="0"/>
              </a:rPr>
              <a:t>Analyse </a:t>
            </a:r>
            <a:r>
              <a:rPr lang="fr-FR" dirty="0">
                <a:solidFill>
                  <a:srgbClr val="4829FF"/>
                </a:solidFill>
                <a:latin typeface="Baskerville Old Face" panose="02020602080505020303" pitchFamily="18" charset="0"/>
              </a:rPr>
              <a:t>en ultra-traces des radioisotopes du krypton</a:t>
            </a:r>
            <a:endParaRPr lang="en-GB" dirty="0">
              <a:solidFill>
                <a:srgbClr val="00B05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14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121373</TotalTime>
  <Words>2748</Words>
  <Application>Microsoft Office PowerPoint</Application>
  <PresentationFormat>Affichage à l'écran (4:3)</PresentationFormat>
  <Paragraphs>529</Paragraphs>
  <Slides>31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40" baseType="lpstr">
      <vt:lpstr>ＭＳ Ｐゴシック</vt:lpstr>
      <vt:lpstr>Arial</vt:lpstr>
      <vt:lpstr>Arial Black</vt:lpstr>
      <vt:lpstr>Baskerville Old Face</vt:lpstr>
      <vt:lpstr>Calibri</vt:lpstr>
      <vt:lpstr>Symbol</vt:lpstr>
      <vt:lpstr>Times</vt:lpstr>
      <vt:lpstr>Wingdings</vt:lpstr>
      <vt:lpstr>Office Theme</vt:lpstr>
      <vt:lpstr>&amp;   Chimie du xénon (et du krypton)  dans les conditions du manteau terrestre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   Chimie du xénon (et du krypton)  dans les conditions du manteau terrestre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Imperial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Warriss, Emma J</dc:creator>
  <cp:lastModifiedBy>denis horlait</cp:lastModifiedBy>
  <cp:revision>995</cp:revision>
  <cp:lastPrinted>2020-02-04T14:32:25Z</cp:lastPrinted>
  <dcterms:created xsi:type="dcterms:W3CDTF">2013-03-15T16:54:49Z</dcterms:created>
  <dcterms:modified xsi:type="dcterms:W3CDTF">2020-02-06T11:25:25Z</dcterms:modified>
</cp:coreProperties>
</file>